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notesSlides/notesSlide23.xml" ContentType="application/vnd.openxmlformats-officedocument.presentationml.notesSlide+xml"/>
  <Override PartName="/ppt/charts/chart3.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64" r:id="rId2"/>
    <p:sldMasterId id="2147484915" r:id="rId3"/>
    <p:sldMasterId id="2147484966" r:id="rId4"/>
    <p:sldMasterId id="2147484978" r:id="rId5"/>
    <p:sldMasterId id="2147485051" r:id="rId6"/>
    <p:sldMasterId id="2147485063" r:id="rId7"/>
    <p:sldMasterId id="2147485087" r:id="rId8"/>
    <p:sldMasterId id="2147485112" r:id="rId9"/>
    <p:sldMasterId id="2147485124" r:id="rId10"/>
  </p:sldMasterIdLst>
  <p:notesMasterIdLst>
    <p:notesMasterId r:id="rId92"/>
  </p:notesMasterIdLst>
  <p:sldIdLst>
    <p:sldId id="284" r:id="rId11"/>
    <p:sldId id="1346" r:id="rId12"/>
    <p:sldId id="1347" r:id="rId13"/>
    <p:sldId id="1489" r:id="rId14"/>
    <p:sldId id="1377" r:id="rId15"/>
    <p:sldId id="1378" r:id="rId16"/>
    <p:sldId id="1383" r:id="rId17"/>
    <p:sldId id="1500" r:id="rId18"/>
    <p:sldId id="1429" r:id="rId19"/>
    <p:sldId id="1430" r:id="rId20"/>
    <p:sldId id="1431" r:id="rId21"/>
    <p:sldId id="1432" r:id="rId22"/>
    <p:sldId id="1433" r:id="rId23"/>
    <p:sldId id="1434" r:id="rId24"/>
    <p:sldId id="1435" r:id="rId25"/>
    <p:sldId id="1436" r:id="rId26"/>
    <p:sldId id="1437" r:id="rId27"/>
    <p:sldId id="1438" r:id="rId28"/>
    <p:sldId id="1439" r:id="rId29"/>
    <p:sldId id="1440" r:id="rId30"/>
    <p:sldId id="1502" r:id="rId31"/>
    <p:sldId id="1503" r:id="rId32"/>
    <p:sldId id="1501" r:id="rId33"/>
    <p:sldId id="1441" r:id="rId34"/>
    <p:sldId id="1442" r:id="rId35"/>
    <p:sldId id="1443" r:id="rId36"/>
    <p:sldId id="1444" r:id="rId37"/>
    <p:sldId id="1445" r:id="rId38"/>
    <p:sldId id="1504" r:id="rId39"/>
    <p:sldId id="1505" r:id="rId40"/>
    <p:sldId id="1506" r:id="rId41"/>
    <p:sldId id="1507" r:id="rId42"/>
    <p:sldId id="1508" r:id="rId43"/>
    <p:sldId id="1509" r:id="rId44"/>
    <p:sldId id="1510" r:id="rId45"/>
    <p:sldId id="1511" r:id="rId46"/>
    <p:sldId id="1513" r:id="rId47"/>
    <p:sldId id="1447" r:id="rId48"/>
    <p:sldId id="1516" r:id="rId49"/>
    <p:sldId id="1515" r:id="rId50"/>
    <p:sldId id="1517" r:id="rId51"/>
    <p:sldId id="1518" r:id="rId52"/>
    <p:sldId id="1519" r:id="rId53"/>
    <p:sldId id="1520" r:id="rId54"/>
    <p:sldId id="1521" r:id="rId55"/>
    <p:sldId id="1499" r:id="rId56"/>
    <p:sldId id="1553" r:id="rId57"/>
    <p:sldId id="1554" r:id="rId58"/>
    <p:sldId id="1448" r:id="rId59"/>
    <p:sldId id="1449" r:id="rId60"/>
    <p:sldId id="1522" r:id="rId61"/>
    <p:sldId id="1523" r:id="rId62"/>
    <p:sldId id="1524" r:id="rId63"/>
    <p:sldId id="1525" r:id="rId64"/>
    <p:sldId id="1526" r:id="rId65"/>
    <p:sldId id="1527" r:id="rId66"/>
    <p:sldId id="1528" r:id="rId67"/>
    <p:sldId id="1529" r:id="rId68"/>
    <p:sldId id="1530" r:id="rId69"/>
    <p:sldId id="1531" r:id="rId70"/>
    <p:sldId id="1532" r:id="rId71"/>
    <p:sldId id="1533" r:id="rId72"/>
    <p:sldId id="1534" r:id="rId73"/>
    <p:sldId id="1535" r:id="rId74"/>
    <p:sldId id="1536" r:id="rId75"/>
    <p:sldId id="1537" r:id="rId76"/>
    <p:sldId id="1538" r:id="rId77"/>
    <p:sldId id="1539" r:id="rId78"/>
    <p:sldId id="1540" r:id="rId79"/>
    <p:sldId id="1557" r:id="rId80"/>
    <p:sldId id="1555" r:id="rId81"/>
    <p:sldId id="1541" r:id="rId82"/>
    <p:sldId id="1542" r:id="rId83"/>
    <p:sldId id="1543" r:id="rId84"/>
    <p:sldId id="1544" r:id="rId85"/>
    <p:sldId id="1545" r:id="rId86"/>
    <p:sldId id="1546" r:id="rId87"/>
    <p:sldId id="1547" r:id="rId88"/>
    <p:sldId id="1548" r:id="rId89"/>
    <p:sldId id="1549" r:id="rId90"/>
    <p:sldId id="1556" r:id="rId9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57" autoAdjust="0"/>
  </p:normalViewPr>
  <p:slideViewPr>
    <p:cSldViewPr>
      <p:cViewPr varScale="1">
        <p:scale>
          <a:sx n="99" d="100"/>
          <a:sy n="99" d="100"/>
        </p:scale>
        <p:origin x="-12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90" Type="http://schemas.openxmlformats.org/officeDocument/2006/relationships/slide" Target="slides/slide80.xml"/><Relationship Id="rId91" Type="http://schemas.openxmlformats.org/officeDocument/2006/relationships/slide" Target="slides/slide81.xml"/><Relationship Id="rId92" Type="http://schemas.openxmlformats.org/officeDocument/2006/relationships/notesMaster" Target="notesMasters/notesMaster1.xml"/><Relationship Id="rId93" Type="http://schemas.openxmlformats.org/officeDocument/2006/relationships/printerSettings" Target="printerSettings/printerSettings1.bin"/><Relationship Id="rId94" Type="http://schemas.openxmlformats.org/officeDocument/2006/relationships/presProps" Target="presProps.xml"/><Relationship Id="rId95" Type="http://schemas.openxmlformats.org/officeDocument/2006/relationships/viewProps" Target="viewProps.xml"/><Relationship Id="rId96" Type="http://schemas.openxmlformats.org/officeDocument/2006/relationships/theme" Target="theme/theme1.xml"/><Relationship Id="rId97" Type="http://schemas.openxmlformats.org/officeDocument/2006/relationships/tableStyles" Target="tableStyles.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lavanya\Research\Quals\Excel_plo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'Mem Sched'!$Q$2</c:f>
              <c:strCache>
                <c:ptCount val="1"/>
                <c:pt idx="0">
                  <c:v>FRFCFS</c:v>
                </c:pt>
              </c:strCache>
            </c:strRef>
          </c:tx>
          <c:invertIfNegative val="0"/>
          <c:cat>
            <c:strLit>
              <c:ptCount val="1"/>
              <c:pt idx="0">
                <c:v> </c:v>
              </c:pt>
            </c:strLit>
          </c:cat>
          <c:val>
            <c:numRef>
              <c:f>'Mem Sched'!$R$2</c:f>
              <c:numCache>
                <c:formatCode>General</c:formatCode>
                <c:ptCount val="1"/>
                <c:pt idx="0">
                  <c:v>1.0</c:v>
                </c:pt>
              </c:numCache>
            </c:numRef>
          </c:val>
        </c:ser>
        <c:ser>
          <c:idx val="2"/>
          <c:order val="1"/>
          <c:tx>
            <c:strRef>
              <c:f>'Mem Sched'!$Q$3</c:f>
              <c:strCache>
                <c:ptCount val="1"/>
                <c:pt idx="0">
                  <c:v>ATLAS</c:v>
                </c:pt>
              </c:strCache>
            </c:strRef>
          </c:tx>
          <c:invertIfNegative val="0"/>
          <c:cat>
            <c:strLit>
              <c:ptCount val="1"/>
              <c:pt idx="0">
                <c:v> </c:v>
              </c:pt>
            </c:strLit>
          </c:cat>
          <c:val>
            <c:numRef>
              <c:f>'Mem Sched'!$R$3</c:f>
              <c:numCache>
                <c:formatCode>General</c:formatCode>
                <c:ptCount val="1"/>
                <c:pt idx="0">
                  <c:v>1.012</c:v>
                </c:pt>
              </c:numCache>
            </c:numRef>
          </c:val>
        </c:ser>
        <c:ser>
          <c:idx val="3"/>
          <c:order val="2"/>
          <c:tx>
            <c:strRef>
              <c:f>'Mem Sched'!$Q$4</c:f>
              <c:strCache>
                <c:ptCount val="1"/>
                <c:pt idx="0">
                  <c:v>TCM</c:v>
                </c:pt>
              </c:strCache>
            </c:strRef>
          </c:tx>
          <c:invertIfNegative val="0"/>
          <c:cat>
            <c:strLit>
              <c:ptCount val="1"/>
              <c:pt idx="0">
                <c:v> </c:v>
              </c:pt>
            </c:strLit>
          </c:cat>
          <c:val>
            <c:numRef>
              <c:f>'Mem Sched'!$R$4</c:f>
              <c:numCache>
                <c:formatCode>General</c:formatCode>
                <c:ptCount val="1"/>
                <c:pt idx="0">
                  <c:v>1.060999999999999</c:v>
                </c:pt>
              </c:numCache>
            </c:numRef>
          </c:val>
        </c:ser>
        <c:ser>
          <c:idx val="4"/>
          <c:order val="3"/>
          <c:tx>
            <c:strRef>
              <c:f>'Mem Sched'!$Q$5</c:f>
              <c:strCache>
                <c:ptCount val="1"/>
                <c:pt idx="0">
                  <c:v>MCP</c:v>
                </c:pt>
              </c:strCache>
            </c:strRef>
          </c:tx>
          <c:invertIfNegative val="0"/>
          <c:cat>
            <c:strLit>
              <c:ptCount val="1"/>
              <c:pt idx="0">
                <c:v> </c:v>
              </c:pt>
            </c:strLit>
          </c:cat>
          <c:val>
            <c:numRef>
              <c:f>'Mem Sched'!$R$5</c:f>
              <c:numCache>
                <c:formatCode>General</c:formatCode>
                <c:ptCount val="1"/>
                <c:pt idx="0">
                  <c:v>1.071</c:v>
                </c:pt>
              </c:numCache>
            </c:numRef>
          </c:val>
        </c:ser>
        <c:ser>
          <c:idx val="5"/>
          <c:order val="4"/>
          <c:tx>
            <c:strRef>
              <c:f>'Mem Sched'!$Q$6</c:f>
              <c:strCache>
                <c:ptCount val="1"/>
                <c:pt idx="0">
                  <c:v>IMPS</c:v>
                </c:pt>
              </c:strCache>
            </c:strRef>
          </c:tx>
          <c:invertIfNegative val="0"/>
          <c:cat>
            <c:strLit>
              <c:ptCount val="1"/>
              <c:pt idx="0">
                <c:v> </c:v>
              </c:pt>
            </c:strLit>
          </c:cat>
          <c:val>
            <c:numRef>
              <c:f>'Mem Sched'!$R$6</c:f>
              <c:numCache>
                <c:formatCode>General</c:formatCode>
                <c:ptCount val="1"/>
                <c:pt idx="0">
                  <c:v>1.1108</c:v>
                </c:pt>
              </c:numCache>
            </c:numRef>
          </c:val>
        </c:ser>
        <c:dLbls>
          <c:showLegendKey val="0"/>
          <c:showVal val="0"/>
          <c:showCatName val="0"/>
          <c:showSerName val="0"/>
          <c:showPercent val="0"/>
          <c:showBubbleSize val="0"/>
        </c:dLbls>
        <c:gapWidth val="150"/>
        <c:axId val="1804157480"/>
        <c:axId val="1785427672"/>
      </c:barChart>
      <c:catAx>
        <c:axId val="1804157480"/>
        <c:scaling>
          <c:orientation val="minMax"/>
        </c:scaling>
        <c:delete val="0"/>
        <c:axPos val="b"/>
        <c:majorTickMark val="out"/>
        <c:minorTickMark val="none"/>
        <c:tickLblPos val="nextTo"/>
        <c:crossAx val="1785427672"/>
        <c:crosses val="autoZero"/>
        <c:auto val="1"/>
        <c:lblAlgn val="ctr"/>
        <c:lblOffset val="100"/>
        <c:noMultiLvlLbl val="0"/>
      </c:catAx>
      <c:valAx>
        <c:axId val="1785427672"/>
        <c:scaling>
          <c:orientation val="minMax"/>
        </c:scaling>
        <c:delete val="0"/>
        <c:axPos val="l"/>
        <c:majorGridlines/>
        <c:title>
          <c:tx>
            <c:rich>
              <a:bodyPr rot="-5400000" vert="horz"/>
              <a:lstStyle/>
              <a:p>
                <a:pPr>
                  <a:defRPr sz="2600"/>
                </a:pPr>
                <a:r>
                  <a:rPr lang="en-US" sz="2600" dirty="0"/>
                  <a:t>Normalized</a:t>
                </a:r>
                <a:r>
                  <a:rPr lang="en-US" sz="2600" baseline="0" dirty="0"/>
                  <a:t> </a:t>
                </a:r>
              </a:p>
              <a:p>
                <a:pPr>
                  <a:defRPr sz="2600"/>
                </a:pPr>
                <a:r>
                  <a:rPr lang="en-US" sz="2600" baseline="0" dirty="0"/>
                  <a:t>System Performance</a:t>
                </a:r>
                <a:endParaRPr lang="en-US" sz="2600" dirty="0"/>
              </a:p>
            </c:rich>
          </c:tx>
          <c:layout/>
          <c:overlay val="0"/>
        </c:title>
        <c:numFmt formatCode="General" sourceLinked="1"/>
        <c:majorTickMark val="out"/>
        <c:minorTickMark val="none"/>
        <c:tickLblPos val="nextTo"/>
        <c:txPr>
          <a:bodyPr/>
          <a:lstStyle/>
          <a:p>
            <a:pPr>
              <a:defRPr sz="2400"/>
            </a:pPr>
            <a:endParaRPr lang="en-US"/>
          </a:p>
        </c:txPr>
        <c:crossAx val="1804157480"/>
        <c:crosses val="autoZero"/>
        <c:crossBetween val="between"/>
      </c:valAx>
    </c:plotArea>
    <c:legend>
      <c:legendPos val="r"/>
      <c:layout>
        <c:manualLayout>
          <c:xMode val="edge"/>
          <c:yMode val="edge"/>
          <c:x val="0.793449965254405"/>
          <c:y val="0.149469734844277"/>
          <c:w val="0.205795568169193"/>
          <c:h val="0.733394900566604"/>
        </c:manualLayout>
      </c:layout>
      <c:overlay val="0"/>
      <c:txPr>
        <a:bodyPr/>
        <a:lstStyle/>
        <a:p>
          <a:pPr>
            <a:defRPr sz="2600" b="1"/>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Conventional DRM</c:v>
          </c:tx>
          <c:invertIfNegative val="0"/>
          <c:cat>
            <c:strRef>
              <c:f>Sheet1!$A$16</c:f>
              <c:strCache>
                <c:ptCount val="1"/>
                <c:pt idx="0">
                  <c:v>IPC (Harmonic Mean)</c:v>
                </c:pt>
              </c:strCache>
            </c:strRef>
          </c:cat>
          <c:val>
            <c:numRef>
              <c:f>Sheet1!$B$16</c:f>
              <c:numCache>
                <c:formatCode>General</c:formatCode>
                <c:ptCount val="1"/>
                <c:pt idx="0">
                  <c:v>0.307884</c:v>
                </c:pt>
              </c:numCache>
            </c:numRef>
          </c:val>
        </c:ser>
        <c:ser>
          <c:idx val="1"/>
          <c:order val="1"/>
          <c:tx>
            <c:v>with Microarchitecture Awareness</c:v>
          </c:tx>
          <c:spPr>
            <a:noFill/>
          </c:spPr>
          <c:invertIfNegative val="0"/>
          <c:cat>
            <c:strRef>
              <c:f>Sheet1!$A$16</c:f>
              <c:strCache>
                <c:ptCount val="1"/>
                <c:pt idx="0">
                  <c:v>IPC (Harmonic Mean)</c:v>
                </c:pt>
              </c:strCache>
            </c:strRef>
          </c:cat>
          <c:val>
            <c:numRef>
              <c:f>Sheet1!$C$16</c:f>
              <c:numCache>
                <c:formatCode>General</c:formatCode>
                <c:ptCount val="1"/>
                <c:pt idx="0">
                  <c:v>0.459368</c:v>
                </c:pt>
              </c:numCache>
            </c:numRef>
          </c:val>
        </c:ser>
        <c:dLbls>
          <c:showLegendKey val="0"/>
          <c:showVal val="0"/>
          <c:showCatName val="0"/>
          <c:showSerName val="0"/>
          <c:showPercent val="0"/>
          <c:showBubbleSize val="0"/>
        </c:dLbls>
        <c:gapWidth val="150"/>
        <c:axId val="1839285592"/>
        <c:axId val="1839288568"/>
      </c:barChart>
      <c:catAx>
        <c:axId val="1839285592"/>
        <c:scaling>
          <c:orientation val="minMax"/>
        </c:scaling>
        <c:delete val="1"/>
        <c:axPos val="b"/>
        <c:numFmt formatCode="General" sourceLinked="0"/>
        <c:majorTickMark val="out"/>
        <c:minorTickMark val="none"/>
        <c:tickLblPos val="nextTo"/>
        <c:crossAx val="1839288568"/>
        <c:crosses val="autoZero"/>
        <c:auto val="1"/>
        <c:lblAlgn val="ctr"/>
        <c:lblOffset val="100"/>
        <c:noMultiLvlLbl val="0"/>
      </c:catAx>
      <c:valAx>
        <c:axId val="1839288568"/>
        <c:scaling>
          <c:orientation val="minMax"/>
        </c:scaling>
        <c:delete val="0"/>
        <c:axPos val="l"/>
        <c:majorGridlines/>
        <c:title>
          <c:tx>
            <c:rich>
              <a:bodyPr rot="0" vert="horz"/>
              <a:lstStyle/>
              <a:p>
                <a:pPr>
                  <a:defRPr/>
                </a:pPr>
                <a:r>
                  <a:rPr lang="en-US" altLang="zh-CHS" sz="1600" dirty="0"/>
                  <a:t>IPC </a:t>
                </a:r>
                <a:endParaRPr lang="en-US" altLang="zh-CHS" sz="1600" dirty="0" smtClean="0"/>
              </a:p>
              <a:p>
                <a:pPr>
                  <a:defRPr/>
                </a:pPr>
                <a:r>
                  <a:rPr lang="en-US" altLang="zh-CHS" sz="1600" dirty="0" smtClean="0"/>
                  <a:t>(Harmonic Mean</a:t>
                </a:r>
                <a:r>
                  <a:rPr lang="en-US" altLang="zh-CHS" sz="1600" dirty="0"/>
                  <a:t>)</a:t>
                </a:r>
                <a:endParaRPr lang="zh-CHS" altLang="en-US" sz="1600" dirty="0"/>
              </a:p>
            </c:rich>
          </c:tx>
          <c:layout>
            <c:manualLayout>
              <c:xMode val="edge"/>
              <c:yMode val="edge"/>
              <c:x val="0.0111346926543436"/>
              <c:y val="0.179097621631784"/>
            </c:manualLayout>
          </c:layout>
          <c:overlay val="0"/>
        </c:title>
        <c:numFmt formatCode="#,##0.0" sourceLinked="0"/>
        <c:majorTickMark val="out"/>
        <c:minorTickMark val="none"/>
        <c:tickLblPos val="nextTo"/>
        <c:txPr>
          <a:bodyPr/>
          <a:lstStyle/>
          <a:p>
            <a:pPr>
              <a:defRPr sz="1400">
                <a:latin typeface="+mn-lt"/>
              </a:defRPr>
            </a:pPr>
            <a:endParaRPr lang="en-US"/>
          </a:p>
        </c:txPr>
        <c:crossAx val="1839285592"/>
        <c:crosses val="autoZero"/>
        <c:crossBetween val="between"/>
      </c:valAx>
    </c:plotArea>
    <c:legend>
      <c:legendPos val="b"/>
      <c:legendEntry>
        <c:idx val="1"/>
        <c:txPr>
          <a:bodyPr/>
          <a:lstStyle/>
          <a:p>
            <a:pPr>
              <a:defRPr sz="1600">
                <a:solidFill>
                  <a:schemeClr val="bg1"/>
                </a:solidFill>
                <a:latin typeface="+mn-lt"/>
              </a:defRPr>
            </a:pPr>
            <a:endParaRPr lang="en-US"/>
          </a:p>
        </c:txPr>
      </c:legendEntry>
      <c:layout>
        <c:manualLayout>
          <c:xMode val="edge"/>
          <c:yMode val="edge"/>
          <c:x val="0.202433289588801"/>
          <c:y val="0.869986512102654"/>
          <c:w val="0.795133202099737"/>
          <c:h val="0.0837171916010499"/>
        </c:manualLayout>
      </c:layout>
      <c:overlay val="0"/>
      <c:txPr>
        <a:bodyPr/>
        <a:lstStyle/>
        <a:p>
          <a:pPr>
            <a:defRPr sz="1600">
              <a:latin typeface="+mn-lt"/>
            </a:defRPr>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Conventional DRM</c:v>
          </c:tx>
          <c:invertIfNegative val="0"/>
          <c:cat>
            <c:strRef>
              <c:f>Sheet1!$A$16</c:f>
              <c:strCache>
                <c:ptCount val="1"/>
                <c:pt idx="0">
                  <c:v>IPC (Harmonic Mean)</c:v>
                </c:pt>
              </c:strCache>
            </c:strRef>
          </c:cat>
          <c:val>
            <c:numRef>
              <c:f>Sheet1!$B$16</c:f>
              <c:numCache>
                <c:formatCode>General</c:formatCode>
                <c:ptCount val="1"/>
                <c:pt idx="0">
                  <c:v>0.307884</c:v>
                </c:pt>
              </c:numCache>
            </c:numRef>
          </c:val>
        </c:ser>
        <c:ser>
          <c:idx val="1"/>
          <c:order val="1"/>
          <c:tx>
            <c:v>with Microarchitecture Awareness</c:v>
          </c:tx>
          <c:spPr>
            <a:solidFill>
              <a:schemeClr val="accent2"/>
            </a:solidFill>
          </c:spPr>
          <c:invertIfNegative val="0"/>
          <c:cat>
            <c:strRef>
              <c:f>Sheet1!$A$16</c:f>
              <c:strCache>
                <c:ptCount val="1"/>
                <c:pt idx="0">
                  <c:v>IPC (Harmonic Mean)</c:v>
                </c:pt>
              </c:strCache>
            </c:strRef>
          </c:cat>
          <c:val>
            <c:numRef>
              <c:f>Sheet1!$C$16</c:f>
              <c:numCache>
                <c:formatCode>General</c:formatCode>
                <c:ptCount val="1"/>
                <c:pt idx="0">
                  <c:v>0.459368</c:v>
                </c:pt>
              </c:numCache>
            </c:numRef>
          </c:val>
        </c:ser>
        <c:dLbls>
          <c:showLegendKey val="0"/>
          <c:showVal val="0"/>
          <c:showCatName val="0"/>
          <c:showSerName val="0"/>
          <c:showPercent val="0"/>
          <c:showBubbleSize val="0"/>
        </c:dLbls>
        <c:gapWidth val="150"/>
        <c:axId val="1838588696"/>
        <c:axId val="1838444472"/>
      </c:barChart>
      <c:catAx>
        <c:axId val="1838588696"/>
        <c:scaling>
          <c:orientation val="minMax"/>
        </c:scaling>
        <c:delete val="1"/>
        <c:axPos val="b"/>
        <c:numFmt formatCode="General" sourceLinked="0"/>
        <c:majorTickMark val="out"/>
        <c:minorTickMark val="none"/>
        <c:tickLblPos val="nextTo"/>
        <c:crossAx val="1838444472"/>
        <c:crosses val="autoZero"/>
        <c:auto val="1"/>
        <c:lblAlgn val="ctr"/>
        <c:lblOffset val="100"/>
        <c:noMultiLvlLbl val="0"/>
      </c:catAx>
      <c:valAx>
        <c:axId val="1838444472"/>
        <c:scaling>
          <c:orientation val="minMax"/>
        </c:scaling>
        <c:delete val="0"/>
        <c:axPos val="l"/>
        <c:majorGridlines/>
        <c:title>
          <c:tx>
            <c:rich>
              <a:bodyPr rot="0" vert="horz"/>
              <a:lstStyle/>
              <a:p>
                <a:pPr>
                  <a:defRPr/>
                </a:pPr>
                <a:r>
                  <a:rPr lang="en-US" altLang="zh-CHS" sz="1600" dirty="0"/>
                  <a:t>IPC </a:t>
                </a:r>
                <a:endParaRPr lang="en-US" altLang="zh-CHS" sz="1600" dirty="0" smtClean="0"/>
              </a:p>
              <a:p>
                <a:pPr>
                  <a:defRPr/>
                </a:pPr>
                <a:r>
                  <a:rPr lang="en-US" altLang="zh-CHS" sz="1600" dirty="0" smtClean="0"/>
                  <a:t>(Harmonic Mean</a:t>
                </a:r>
                <a:r>
                  <a:rPr lang="en-US" altLang="zh-CHS" sz="1600" dirty="0"/>
                  <a:t>)</a:t>
                </a:r>
                <a:endParaRPr lang="zh-CHS" altLang="en-US" sz="1600" dirty="0"/>
              </a:p>
            </c:rich>
          </c:tx>
          <c:layout>
            <c:manualLayout>
              <c:xMode val="edge"/>
              <c:yMode val="edge"/>
              <c:x val="0.0111346926543436"/>
              <c:y val="0.179097621631784"/>
            </c:manualLayout>
          </c:layout>
          <c:overlay val="0"/>
        </c:title>
        <c:numFmt formatCode="#,##0.0" sourceLinked="0"/>
        <c:majorTickMark val="out"/>
        <c:minorTickMark val="none"/>
        <c:tickLblPos val="nextTo"/>
        <c:txPr>
          <a:bodyPr/>
          <a:lstStyle/>
          <a:p>
            <a:pPr>
              <a:defRPr sz="1400"/>
            </a:pPr>
            <a:endParaRPr lang="en-US"/>
          </a:p>
        </c:txPr>
        <c:crossAx val="1838588696"/>
        <c:crosses val="autoZero"/>
        <c:crossBetween val="between"/>
      </c:valAx>
    </c:plotArea>
    <c:legend>
      <c:legendPos val="b"/>
      <c:legendEntry>
        <c:idx val="1"/>
        <c:txPr>
          <a:bodyPr/>
          <a:lstStyle/>
          <a:p>
            <a:pPr>
              <a:defRPr sz="1600">
                <a:solidFill>
                  <a:schemeClr val="tx1"/>
                </a:solidFill>
              </a:defRPr>
            </a:pPr>
            <a:endParaRPr lang="en-US"/>
          </a:p>
        </c:txPr>
      </c:legendEntry>
      <c:layout>
        <c:manualLayout>
          <c:xMode val="edge"/>
          <c:yMode val="edge"/>
          <c:x val="0.202433289588801"/>
          <c:y val="0.869986512102654"/>
          <c:w val="0.795133202099737"/>
          <c:h val="0.0837171916010499"/>
        </c:manualLayout>
      </c:layout>
      <c:overlay val="0"/>
      <c:txPr>
        <a:bodyPr/>
        <a:lstStyle/>
        <a:p>
          <a:pPr>
            <a:defRPr sz="16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F6DCE5D0-6DCF-ED43-92A9-4C332C4BACC6}" type="datetime1">
              <a:rPr lang="en-US"/>
              <a:pPr>
                <a:defRPr/>
              </a:pPr>
              <a:t>3/27/15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E3AB6CF3-4D1D-4B4C-9D7E-A6EEB4F365C6}" type="slidenum">
              <a:rPr lang="en-US"/>
              <a:pPr>
                <a:defRPr/>
              </a:pPr>
              <a:t>‹#›</a:t>
            </a:fld>
            <a:endParaRPr lang="en-US"/>
          </a:p>
        </p:txBody>
      </p:sp>
    </p:spTree>
    <p:extLst>
      <p:ext uri="{BB962C8B-B14F-4D97-AF65-F5344CB8AC3E}">
        <p14:creationId xmlns:p14="http://schemas.microsoft.com/office/powerpoint/2010/main" val="1494285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31312F-B288-334C-A417-4D0DE03F3E6E}" type="slidenum">
              <a:rPr lang="en-US" sz="1200">
                <a:solidFill>
                  <a:srgbClr val="000000"/>
                </a:solidFill>
              </a:rPr>
              <a:pPr eaLnBrk="1" hangingPunct="1"/>
              <a:t>1</a:t>
            </a:fld>
            <a:endParaRPr lang="en-US" sz="1200">
              <a:solidFill>
                <a:srgbClr val="000000"/>
              </a:solidFill>
            </a:endParaRPr>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latin typeface="Calibri"/>
              </a:rPr>
              <a:pPr/>
              <a:t>16</a:t>
            </a:fld>
            <a:endParaRPr lang="en-US">
              <a:solidFill>
                <a:prstClr val="black"/>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latin typeface="Calibri"/>
              </a:rPr>
              <a:pPr/>
              <a:t>18</a:t>
            </a:fld>
            <a:endParaRPr lang="en-US">
              <a:solidFill>
                <a:prstClr val="black"/>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Rot="1" noChangeAspect="1" noChangeArrowheads="1"/>
          </p:cNvSpPr>
          <p:nvPr>
            <p:ph type="sldImg"/>
          </p:nvPr>
        </p:nvSpPr>
        <p:spPr>
          <a:solidFill>
            <a:srgbClr val="FFFFFF"/>
          </a:solidFill>
          <a:ln/>
        </p:spPr>
      </p:sp>
      <p:sp>
        <p:nvSpPr>
          <p:cNvPr id="61443" name="Rectangle 2"/>
          <p:cNvSpPr>
            <a:spLocks noGrp="1" noChangeArrowheads="1"/>
          </p:cNvSpPr>
          <p:nvPr>
            <p:ph type="body" idx="1"/>
          </p:nvPr>
        </p:nvSpPr>
        <p:spPr>
          <a:noFill/>
          <a:ln/>
        </p:spPr>
        <p:txBody>
          <a:bodyPr>
            <a:normAutofit fontScale="62500" lnSpcReduction="20000"/>
          </a:bodyPr>
          <a:lstStyle/>
          <a:p>
            <a:pPr eaLnBrk="1" hangingPunct="1"/>
            <a:endParaRPr lang="en-US" sz="1800" dirty="0">
              <a:latin typeface="Lucida Grande" pitchFamily="31" charset="0"/>
              <a:ea typeface="Lucida Grande" pitchFamily="31" charset="0"/>
              <a:cs typeface="Lucida Grande" pitchFamily="31" charset="0"/>
              <a:sym typeface="Lucida Grande" pitchFamily="3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In a virtualized cluster,</a:t>
            </a:r>
            <a:r>
              <a:rPr lang="en-US" altLang="zh-CHS" baseline="0" dirty="0" smtClean="0"/>
              <a:t> we have a set of physical hosts, and many virtual machines.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H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HS" baseline="0" dirty="0" smtClean="0"/>
              <a:t>One key question to manage the virtualized cluster is how to dynamic scheduling the virtual machines onto the physical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H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To achieve high resource utilization and energy savings,</a:t>
            </a:r>
            <a:r>
              <a:rPr lang="en-US" altLang="zh-CHS" baseline="0" dirty="0" smtClean="0"/>
              <a:t> v</a:t>
            </a:r>
            <a:r>
              <a:rPr lang="en-US" altLang="zh-CHS" dirty="0" smtClean="0"/>
              <a:t>irtualized systems usually employ distributed resource management (DRM) policies</a:t>
            </a:r>
            <a:r>
              <a:rPr lang="en-US" altLang="zh-CHS" baseline="0" dirty="0" smtClean="0"/>
              <a:t> to solve this problem.</a:t>
            </a:r>
            <a:endParaRPr lang="en-US" altLang="zh-CHS" dirty="0" smtClean="0"/>
          </a:p>
          <a:p>
            <a:endParaRPr lang="zh-CHS" altLang="en-US" dirty="0"/>
          </a:p>
        </p:txBody>
      </p:sp>
      <p:sp>
        <p:nvSpPr>
          <p:cNvPr id="4" name="灯片编号占位符 3"/>
          <p:cNvSpPr>
            <a:spLocks noGrp="1"/>
          </p:cNvSpPr>
          <p:nvPr>
            <p:ph type="sldNum" sz="quarter" idx="10"/>
          </p:nvPr>
        </p:nvSpPr>
        <p:spPr/>
        <p:txBody>
          <a:bodyPr/>
          <a:lstStyle/>
          <a:p>
            <a:fld id="{EA60FBA4-2C20-4E72-A3AC-CDE6163BD7BC}" type="slidenum">
              <a:rPr lang="zh-CHS" altLang="en-US" smtClean="0">
                <a:solidFill>
                  <a:prstClr val="black"/>
                </a:solidFill>
                <a:latin typeface="Calibri"/>
                <a:ea typeface="Calibri"/>
              </a:rPr>
              <a:pPr/>
              <a:t>30</a:t>
            </a:fld>
            <a:endParaRPr lang="zh-CHS" altLang="en-US">
              <a:solidFill>
                <a:prstClr val="black"/>
              </a:solidFill>
              <a:latin typeface="Calibri"/>
              <a:ea typeface="Calibri"/>
            </a:endParaRPr>
          </a:p>
        </p:txBody>
      </p:sp>
    </p:spTree>
    <p:extLst>
      <p:ext uri="{BB962C8B-B14F-4D97-AF65-F5344CB8AC3E}">
        <p14:creationId xmlns:p14="http://schemas.microsoft.com/office/powerpoint/2010/main" val="2676834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HS" dirty="0" smtClean="0"/>
              <a:t>Could will map</a:t>
            </a:r>
            <a:r>
              <a:rPr lang="en-US" altLang="zh-CHS" baseline="0" dirty="0" smtClean="0"/>
              <a:t> them in this manner.</a:t>
            </a:r>
            <a:endParaRPr lang="en-US" altLang="zh-CHS" dirty="0" smtClean="0"/>
          </a:p>
          <a:p>
            <a:endParaRPr lang="en-US" altLang="zh-CHS" dirty="0" smtClean="0"/>
          </a:p>
          <a:p>
            <a:r>
              <a:rPr lang="en-US" altLang="zh-CHS" dirty="0" smtClean="0"/>
              <a:t>Conventional DRM policies, usually</a:t>
            </a:r>
            <a:r>
              <a:rPr lang="en-US" altLang="zh-CHS" baseline="0" dirty="0" smtClean="0"/>
              <a:t> make the mapping decision based on operating-system level metrics, such as CPU utilization, memory capacity, and fit the virtual machines into physical hosts dynamically.</a:t>
            </a:r>
          </a:p>
          <a:p>
            <a:endParaRPr lang="en-US" altLang="zh-CHS" baseline="0" dirty="0" smtClean="0"/>
          </a:p>
          <a:p>
            <a:r>
              <a:rPr lang="en-US" altLang="zh-CHS" baseline="0" dirty="0" smtClean="0"/>
              <a:t>Here is an example, let’s use the height to indicate the CPU utilization and the width to indicate the memory capacity demand. If we have four virtual machines like this, we can fit them into the two hosts.</a:t>
            </a:r>
          </a:p>
        </p:txBody>
      </p:sp>
      <p:sp>
        <p:nvSpPr>
          <p:cNvPr id="4" name="灯片编号占位符 3"/>
          <p:cNvSpPr>
            <a:spLocks noGrp="1"/>
          </p:cNvSpPr>
          <p:nvPr>
            <p:ph type="sldNum" sz="quarter" idx="10"/>
          </p:nvPr>
        </p:nvSpPr>
        <p:spPr/>
        <p:txBody>
          <a:bodyPr/>
          <a:lstStyle/>
          <a:p>
            <a:fld id="{EA60FBA4-2C20-4E72-A3AC-CDE6163BD7BC}" type="slidenum">
              <a:rPr lang="zh-CHS" altLang="en-US" smtClean="0">
                <a:solidFill>
                  <a:prstClr val="black"/>
                </a:solidFill>
                <a:latin typeface="Calibri"/>
                <a:ea typeface="Calibri"/>
              </a:rPr>
              <a:pPr/>
              <a:t>31</a:t>
            </a:fld>
            <a:endParaRPr lang="zh-CHS" altLang="en-US">
              <a:solidFill>
                <a:prstClr val="black"/>
              </a:solidFill>
              <a:latin typeface="Calibri"/>
              <a:ea typeface="Calibri"/>
            </a:endParaRPr>
          </a:p>
        </p:txBody>
      </p:sp>
    </p:spTree>
    <p:extLst>
      <p:ext uri="{BB962C8B-B14F-4D97-AF65-F5344CB8AC3E}">
        <p14:creationId xmlns:p14="http://schemas.microsoft.com/office/powerpoint/2010/main" val="117108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A9EA23-718E-E549-9766-CDBEC39E0C3C}" type="slidenum">
              <a:rPr lang="en-US" sz="1200">
                <a:solidFill>
                  <a:srgbClr val="000000"/>
                </a:solidFill>
                <a:cs typeface="Arial" charset="0"/>
              </a:rPr>
              <a:pPr eaLnBrk="1" hangingPunct="1"/>
              <a:t>5</a:t>
            </a:fld>
            <a:endParaRPr lang="en-US" sz="1200">
              <a:solidFill>
                <a:srgbClr val="000000"/>
              </a:solidFill>
              <a:cs typeface="Arial" charset="0"/>
            </a:endParaRPr>
          </a:p>
        </p:txBody>
      </p:sp>
      <p:sp>
        <p:nvSpPr>
          <p:cNvPr id="116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67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However,</a:t>
            </a:r>
            <a:r>
              <a:rPr lang="en-US" altLang="zh-CHS" baseline="0" dirty="0" smtClean="0"/>
              <a:t> another key aspect that impact the virtual machines performance is the microarchitecture-level interference.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H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HS" baseline="0" dirty="0" smtClean="0"/>
              <a:t>Virtual machines within a host compete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H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HS" baseline="0" dirty="0" smtClean="0"/>
              <a:t>1) …</a:t>
            </a:r>
          </a:p>
          <a:p>
            <a:r>
              <a:rPr lang="en-US" altLang="zh-CHS" baseline="0" dirty="0" smtClean="0"/>
              <a:t>VMs will evict each other’s data from the last level cache, causing an increase in memory access latency, thus resulting in performance degradation.</a:t>
            </a:r>
          </a:p>
          <a:p>
            <a:endParaRPr lang="en-US" altLang="zh-CHS" baseline="0" dirty="0" smtClean="0"/>
          </a:p>
          <a:p>
            <a:r>
              <a:rPr lang="en-US" altLang="zh-CHS" baseline="0" dirty="0" smtClean="0"/>
              <a:t>2) …</a:t>
            </a:r>
          </a:p>
          <a:p>
            <a:r>
              <a:rPr lang="en-US" altLang="zh-CHS" baseline="0" dirty="0" smtClean="0"/>
              <a:t>VMs’ memory requests also contend at the different components of main memory, such as channels, ranks, and banks. Also resulting in performance degradation.</a:t>
            </a:r>
            <a:endParaRPr lang="en-US" altLang="zh-CH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H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HS" baseline="0" dirty="0" smtClean="0"/>
              <a:t>One question raised here is: can the operating-system-level metrics reflect the micro-architecture-level resources interference?</a:t>
            </a:r>
            <a:endParaRPr lang="zh-CH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HS" altLang="en-US" dirty="0" smtClean="0"/>
          </a:p>
          <a:p>
            <a:endParaRPr lang="zh-CHS" altLang="en-US" dirty="0"/>
          </a:p>
        </p:txBody>
      </p:sp>
      <p:sp>
        <p:nvSpPr>
          <p:cNvPr id="4" name="灯片编号占位符 3"/>
          <p:cNvSpPr>
            <a:spLocks noGrp="1"/>
          </p:cNvSpPr>
          <p:nvPr>
            <p:ph type="sldNum" sz="quarter" idx="10"/>
          </p:nvPr>
        </p:nvSpPr>
        <p:spPr/>
        <p:txBody>
          <a:bodyPr/>
          <a:lstStyle/>
          <a:p>
            <a:fld id="{EA60FBA4-2C20-4E72-A3AC-CDE6163BD7BC}" type="slidenum">
              <a:rPr lang="zh-CHS" altLang="en-US" smtClean="0">
                <a:solidFill>
                  <a:prstClr val="black"/>
                </a:solidFill>
                <a:latin typeface="Calibri"/>
                <a:ea typeface="Calibri"/>
              </a:rPr>
              <a:pPr/>
              <a:t>32</a:t>
            </a:fld>
            <a:endParaRPr lang="zh-CHS" altLang="en-US">
              <a:solidFill>
                <a:prstClr val="black"/>
              </a:solidFill>
              <a:latin typeface="Calibri"/>
              <a:ea typeface="Calibri"/>
            </a:endParaRPr>
          </a:p>
        </p:txBody>
      </p:sp>
    </p:spTree>
    <p:extLst>
      <p:ext uri="{BB962C8B-B14F-4D97-AF65-F5344CB8AC3E}">
        <p14:creationId xmlns:p14="http://schemas.microsoft.com/office/powerpoint/2010/main" val="2676834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HS" baseline="0" dirty="0" smtClean="0"/>
              <a:t>Could possibly map VM to Host in this manner. NO topology</a:t>
            </a:r>
          </a:p>
          <a:p>
            <a:endParaRPr lang="en-US" altLang="zh-CHS" baseline="0" dirty="0" smtClean="0"/>
          </a:p>
          <a:p>
            <a:r>
              <a:rPr lang="en-US" altLang="zh-CHS" baseline="0" dirty="0" smtClean="0"/>
              <a:t>Starved. </a:t>
            </a:r>
          </a:p>
          <a:p>
            <a:endParaRPr lang="en-US" altLang="zh-CHS" baseline="0" dirty="0" smtClean="0"/>
          </a:p>
          <a:p>
            <a:r>
              <a:rPr lang="en-US" altLang="zh-CHS" baseline="0" dirty="0" smtClean="0"/>
              <a:t>We profiled many benchmarks and found many of them exhibit the similar CPU utilization and memory capacity demand. Take the STREAM and </a:t>
            </a:r>
            <a:r>
              <a:rPr lang="en-US" altLang="zh-CHS" baseline="0" dirty="0" err="1" smtClean="0"/>
              <a:t>gromacs</a:t>
            </a:r>
            <a:r>
              <a:rPr lang="en-US" altLang="zh-CHS" baseline="0" dirty="0" smtClean="0"/>
              <a:t> for example, their </a:t>
            </a:r>
            <a:r>
              <a:rPr lang="en-US" altLang="zh-CHS" baseline="0" dirty="0" err="1" smtClean="0"/>
              <a:t>cpu</a:t>
            </a:r>
            <a:r>
              <a:rPr lang="en-US" altLang="zh-CHS" baseline="0" dirty="0" smtClean="0"/>
              <a:t> utilization and memory capacity demand are similar.</a:t>
            </a:r>
          </a:p>
          <a:p>
            <a:endParaRPr lang="en-US" altLang="zh-CHS" baseline="0" dirty="0" smtClean="0"/>
          </a:p>
          <a:p>
            <a:r>
              <a:rPr lang="en-US" altLang="zh-CHS" baseline="0" dirty="0" smtClean="0"/>
              <a:t>If we use conventional DRM to schedule them, this is a possible mapping. The two STREAM running on the same host.</a:t>
            </a:r>
          </a:p>
          <a:p>
            <a:endParaRPr lang="en-US" altLang="zh-CHS" dirty="0" smtClean="0"/>
          </a:p>
          <a:p>
            <a:r>
              <a:rPr lang="en-US" altLang="zh-CHS" dirty="0" smtClean="0"/>
              <a:t>However, although the </a:t>
            </a:r>
            <a:r>
              <a:rPr lang="en-US" altLang="zh-CHS" dirty="0" err="1" smtClean="0"/>
              <a:t>cpu</a:t>
            </a:r>
            <a:r>
              <a:rPr lang="en-US" altLang="zh-CHS" dirty="0" smtClean="0"/>
              <a:t> and</a:t>
            </a:r>
            <a:r>
              <a:rPr lang="en-US" altLang="zh-CHS" baseline="0" dirty="0" smtClean="0"/>
              <a:t> memory usage are similar, the microarchitecture-level resource are totally different. STREAM…</a:t>
            </a:r>
          </a:p>
          <a:p>
            <a:r>
              <a:rPr lang="en-US" altLang="zh-CHS" baseline="0" dirty="0" err="1" smtClean="0"/>
              <a:t>Gromacs</a:t>
            </a:r>
            <a:r>
              <a:rPr lang="en-US" altLang="zh-CHS" baseline="0" dirty="0" smtClean="0"/>
              <a:t> …</a:t>
            </a:r>
          </a:p>
          <a:p>
            <a:endParaRPr lang="en-US" altLang="zh-CHS" baseline="0" dirty="0" smtClean="0"/>
          </a:p>
          <a:p>
            <a:r>
              <a:rPr lang="en-US" altLang="zh-CHS" baseline="0" dirty="0" smtClean="0"/>
              <a:t>Thus in this mapping, this host may already experiencing heavily contention.</a:t>
            </a:r>
            <a:endParaRPr lang="zh-CHS" altLang="en-US" dirty="0"/>
          </a:p>
        </p:txBody>
      </p:sp>
      <p:sp>
        <p:nvSpPr>
          <p:cNvPr id="4" name="灯片编号占位符 3"/>
          <p:cNvSpPr>
            <a:spLocks noGrp="1"/>
          </p:cNvSpPr>
          <p:nvPr>
            <p:ph type="sldNum" sz="quarter" idx="10"/>
          </p:nvPr>
        </p:nvSpPr>
        <p:spPr/>
        <p:txBody>
          <a:bodyPr/>
          <a:lstStyle/>
          <a:p>
            <a:fld id="{EA60FBA4-2C20-4E72-A3AC-CDE6163BD7BC}" type="slidenum">
              <a:rPr lang="zh-CHS" altLang="en-US" smtClean="0">
                <a:solidFill>
                  <a:prstClr val="black"/>
                </a:solidFill>
                <a:latin typeface="Calibri"/>
                <a:ea typeface="Calibri"/>
              </a:rPr>
              <a:pPr/>
              <a:t>33</a:t>
            </a:fld>
            <a:endParaRPr lang="zh-CHS" altLang="en-US">
              <a:solidFill>
                <a:prstClr val="black"/>
              </a:solidFill>
              <a:latin typeface="Calibri"/>
              <a:ea typeface="Calibri"/>
            </a:endParaRPr>
          </a:p>
        </p:txBody>
      </p:sp>
    </p:spTree>
    <p:extLst>
      <p:ext uri="{BB962C8B-B14F-4D97-AF65-F5344CB8AC3E}">
        <p14:creationId xmlns:p14="http://schemas.microsoft.com/office/powerpoint/2010/main" val="2676834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HS" dirty="0" smtClean="0"/>
              <a:t>Although</a:t>
            </a:r>
            <a:r>
              <a:rPr lang="en-US" altLang="zh-CHS" baseline="0" dirty="0" smtClean="0"/>
              <a:t> the conventional DRM policies now aware of microarchitecture level contention, how much benefit will we get if we considering them?</a:t>
            </a:r>
          </a:p>
          <a:p>
            <a:endParaRPr lang="en-US" altLang="zh-CHS" baseline="0" dirty="0" smtClean="0"/>
          </a:p>
          <a:p>
            <a:r>
              <a:rPr lang="en-US" altLang="zh-CHS" baseline="0" dirty="0" smtClean="0"/>
              <a:t>We did an experiment use the STREAM and </a:t>
            </a:r>
            <a:r>
              <a:rPr lang="en-US" altLang="zh-CHS" baseline="0" dirty="0" err="1" smtClean="0"/>
              <a:t>groamcs</a:t>
            </a:r>
            <a:r>
              <a:rPr lang="en-US" altLang="zh-CHS" baseline="0" dirty="0" smtClean="0"/>
              <a:t> benchmark. When two STREAM are locate on the same host, the harmonic mean of IPC across all the VMs are 0.30.</a:t>
            </a:r>
            <a:endParaRPr lang="zh-CHS" altLang="en-US" dirty="0"/>
          </a:p>
        </p:txBody>
      </p:sp>
      <p:sp>
        <p:nvSpPr>
          <p:cNvPr id="4" name="灯片编号占位符 3"/>
          <p:cNvSpPr>
            <a:spLocks noGrp="1"/>
          </p:cNvSpPr>
          <p:nvPr>
            <p:ph type="sldNum" sz="quarter" idx="10"/>
          </p:nvPr>
        </p:nvSpPr>
        <p:spPr/>
        <p:txBody>
          <a:bodyPr/>
          <a:lstStyle/>
          <a:p>
            <a:fld id="{EA60FBA4-2C20-4E72-A3AC-CDE6163BD7BC}" type="slidenum">
              <a:rPr lang="zh-CHS" altLang="en-US" smtClean="0">
                <a:solidFill>
                  <a:prstClr val="black"/>
                </a:solidFill>
                <a:latin typeface="Calibri"/>
                <a:ea typeface="Calibri"/>
              </a:rPr>
              <a:pPr/>
              <a:t>34</a:t>
            </a:fld>
            <a:endParaRPr lang="zh-CHS" altLang="en-US">
              <a:solidFill>
                <a:prstClr val="black"/>
              </a:solidFill>
              <a:latin typeface="Calibri"/>
              <a:ea typeface="Calibri"/>
            </a:endParaRPr>
          </a:p>
        </p:txBody>
      </p:sp>
    </p:spTree>
    <p:extLst>
      <p:ext uri="{BB962C8B-B14F-4D97-AF65-F5344CB8AC3E}">
        <p14:creationId xmlns:p14="http://schemas.microsoft.com/office/powerpoint/2010/main" val="2676834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HS" baseline="0" dirty="0" smtClean="0"/>
              <a:t>However, after we migrate STREAM to the other host and migrate </a:t>
            </a:r>
            <a:r>
              <a:rPr lang="en-US" altLang="zh-CHS" baseline="0" dirty="0" err="1" smtClean="0"/>
              <a:t>gromacs</a:t>
            </a:r>
            <a:r>
              <a:rPr lang="en-US" altLang="zh-CHS" baseline="0" dirty="0" smtClean="0"/>
              <a:t> back. The performance is improved by nearly fifty percentage.</a:t>
            </a:r>
          </a:p>
          <a:p>
            <a:endParaRPr lang="en-US" altLang="zh-CHS" baseline="0" dirty="0" smtClean="0"/>
          </a:p>
          <a:p>
            <a:r>
              <a:rPr lang="en-US" altLang="zh-CHS" baseline="0" dirty="0" smtClean="0"/>
              <a:t>Which indicate that we need microarchitecture-level interference awareness in distributed resource management.</a:t>
            </a:r>
            <a:endParaRPr lang="zh-CHS" altLang="en-US" dirty="0"/>
          </a:p>
        </p:txBody>
      </p:sp>
      <p:sp>
        <p:nvSpPr>
          <p:cNvPr id="4" name="灯片编号占位符 3"/>
          <p:cNvSpPr>
            <a:spLocks noGrp="1"/>
          </p:cNvSpPr>
          <p:nvPr>
            <p:ph type="sldNum" sz="quarter" idx="10"/>
          </p:nvPr>
        </p:nvSpPr>
        <p:spPr/>
        <p:txBody>
          <a:bodyPr/>
          <a:lstStyle/>
          <a:p>
            <a:fld id="{EA60FBA4-2C20-4E72-A3AC-CDE6163BD7BC}" type="slidenum">
              <a:rPr lang="zh-CHS" altLang="en-US" smtClean="0">
                <a:solidFill>
                  <a:prstClr val="black"/>
                </a:solidFill>
                <a:latin typeface="Calibri"/>
                <a:ea typeface="Calibri"/>
              </a:rPr>
              <a:pPr/>
              <a:t>35</a:t>
            </a:fld>
            <a:endParaRPr lang="zh-CHS" altLang="en-US">
              <a:solidFill>
                <a:prstClr val="black"/>
              </a:solidFill>
              <a:latin typeface="Calibri"/>
              <a:ea typeface="Calibri"/>
            </a:endParaRPr>
          </a:p>
        </p:txBody>
      </p:sp>
    </p:spTree>
    <p:extLst>
      <p:ext uri="{BB962C8B-B14F-4D97-AF65-F5344CB8AC3E}">
        <p14:creationId xmlns:p14="http://schemas.microsoft.com/office/powerpoint/2010/main" val="2676834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A-DRM takes into account two main sources of interference at the microarchitecture-level,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HS"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HS" dirty="0" smtClean="0"/>
              <a:t>shared last level cache capacity and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altLang="zh-CHS"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HS" dirty="0" smtClean="0"/>
              <a:t>memory bandwidth.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H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The</a:t>
            </a:r>
            <a:r>
              <a:rPr lang="en-US" altLang="zh-CHS" baseline="0" dirty="0" smtClean="0"/>
              <a:t> key idea of </a:t>
            </a:r>
            <a:r>
              <a:rPr lang="en-US" altLang="zh-CHS" dirty="0" smtClean="0"/>
              <a:t>A-DRM is to monitors the</a:t>
            </a:r>
            <a:r>
              <a:rPr lang="en-US" altLang="zh-CHS" baseline="0" dirty="0" smtClean="0"/>
              <a:t> microarchitecture-level resource usage, and balance it across the cluster.</a:t>
            </a:r>
            <a:endParaRPr lang="zh-CHS" altLang="en-US" dirty="0" smtClean="0"/>
          </a:p>
          <a:p>
            <a:endParaRPr lang="zh-CHS" altLang="en-US" dirty="0"/>
          </a:p>
        </p:txBody>
      </p:sp>
      <p:sp>
        <p:nvSpPr>
          <p:cNvPr id="4" name="灯片编号占位符 3"/>
          <p:cNvSpPr>
            <a:spLocks noGrp="1"/>
          </p:cNvSpPr>
          <p:nvPr>
            <p:ph type="sldNum" sz="quarter" idx="10"/>
          </p:nvPr>
        </p:nvSpPr>
        <p:spPr/>
        <p:txBody>
          <a:bodyPr/>
          <a:lstStyle/>
          <a:p>
            <a:fld id="{EA60FBA4-2C20-4E72-A3AC-CDE6163BD7BC}" type="slidenum">
              <a:rPr lang="zh-CHS" altLang="en-US" smtClean="0"/>
              <a:t>36</a:t>
            </a:fld>
            <a:endParaRPr lang="zh-CHS" altLang="en-US"/>
          </a:p>
        </p:txBody>
      </p:sp>
    </p:spTree>
    <p:extLst>
      <p:ext uri="{BB962C8B-B14F-4D97-AF65-F5344CB8AC3E}">
        <p14:creationId xmlns:p14="http://schemas.microsoft.com/office/powerpoint/2010/main" val="59348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HS" dirty="0" smtClean="0"/>
              <a:t>In addition</a:t>
            </a:r>
            <a:r>
              <a:rPr lang="en-US" altLang="zh-CHS" baseline="0" dirty="0" smtClean="0"/>
              <a:t> to conventional </a:t>
            </a:r>
            <a:r>
              <a:rPr lang="en-US" altLang="zh-CHS" dirty="0" smtClean="0"/>
              <a:t>DRM, </a:t>
            </a:r>
            <a:r>
              <a:rPr lang="en-US" altLang="zh-CHS" baseline="0" dirty="0" smtClean="0"/>
              <a:t>A-DRM add </a:t>
            </a:r>
            <a:endParaRPr lang="en-US" altLang="zh-CHS" sz="1200" b="0" i="0" u="none" strike="noStrike" kern="1200" baseline="0" dirty="0" smtClean="0">
              <a:solidFill>
                <a:schemeClr val="tx1"/>
              </a:solidFill>
              <a:latin typeface="+mn-lt"/>
              <a:ea typeface="+mn-ea"/>
              <a:cs typeface="+mn-cs"/>
            </a:endParaRPr>
          </a:p>
          <a:p>
            <a:endParaRPr lang="en-US" altLang="zh-CHS" sz="1200" b="0" i="0" u="none" strike="noStrike" kern="1200" baseline="0" dirty="0" smtClean="0">
              <a:solidFill>
                <a:schemeClr val="tx1"/>
              </a:solidFill>
              <a:latin typeface="+mn-lt"/>
              <a:ea typeface="+mn-ea"/>
              <a:cs typeface="+mn-cs"/>
            </a:endParaRPr>
          </a:p>
          <a:p>
            <a:r>
              <a:rPr lang="en-US" altLang="zh-CHS" sz="1200" b="0" i="0" u="none" strike="noStrike" kern="1200" baseline="0" dirty="0" smtClean="0">
                <a:solidFill>
                  <a:schemeClr val="tx1"/>
                </a:solidFill>
                <a:latin typeface="+mn-lt"/>
                <a:ea typeface="+mn-ea"/>
                <a:cs typeface="+mn-cs"/>
              </a:rPr>
              <a:t>1) an architectural resource profiler at each host</a:t>
            </a:r>
          </a:p>
          <a:p>
            <a:endParaRPr lang="en-US" altLang="zh-CHS" sz="1200" b="0" i="0" u="none" strike="noStrike" kern="1200" baseline="0" dirty="0" smtClean="0">
              <a:solidFill>
                <a:schemeClr val="tx1"/>
              </a:solidFill>
              <a:latin typeface="+mn-lt"/>
              <a:ea typeface="+mn-ea"/>
              <a:cs typeface="+mn-cs"/>
            </a:endParaRPr>
          </a:p>
          <a:p>
            <a:r>
              <a:rPr lang="en-US" altLang="zh-CHS" sz="1200" b="0" i="0" u="none" strike="noStrike" kern="1200" baseline="0" dirty="0" smtClean="0">
                <a:solidFill>
                  <a:schemeClr val="tx1"/>
                </a:solidFill>
                <a:latin typeface="+mn-lt"/>
                <a:ea typeface="+mn-ea"/>
                <a:cs typeface="+mn-cs"/>
              </a:rPr>
              <a:t>We add two … to the Controller.</a:t>
            </a:r>
          </a:p>
          <a:p>
            <a:r>
              <a:rPr lang="en-US" altLang="zh-CHS" sz="1200" b="0" i="0" u="none" strike="noStrike" kern="1200" baseline="0" dirty="0" smtClean="0">
                <a:solidFill>
                  <a:schemeClr val="tx1"/>
                </a:solidFill>
                <a:latin typeface="+mn-lt"/>
                <a:ea typeface="+mn-ea"/>
                <a:cs typeface="+mn-cs"/>
              </a:rPr>
              <a:t>1) An architecture-aware</a:t>
            </a:r>
          </a:p>
          <a:p>
            <a:r>
              <a:rPr lang="en-US" altLang="zh-CHS" sz="1200" b="0" i="0" u="none" strike="noStrike" kern="1200" baseline="0" dirty="0" smtClean="0">
                <a:solidFill>
                  <a:schemeClr val="tx1"/>
                </a:solidFill>
                <a:latin typeface="+mn-lt"/>
                <a:ea typeface="+mn-ea"/>
                <a:cs typeface="+mn-cs"/>
              </a:rPr>
              <a:t>interference detector is invoked at each scheduling</a:t>
            </a:r>
          </a:p>
          <a:p>
            <a:r>
              <a:rPr lang="en-US" altLang="zh-CHS" sz="1200" b="0" i="0" u="none" strike="noStrike" kern="1200" baseline="0" dirty="0" smtClean="0">
                <a:solidFill>
                  <a:schemeClr val="tx1"/>
                </a:solidFill>
                <a:latin typeface="+mn-lt"/>
                <a:ea typeface="+mn-ea"/>
                <a:cs typeface="+mn-cs"/>
              </a:rPr>
              <a:t>interval to detect microarchitecture-level shared resource</a:t>
            </a:r>
          </a:p>
          <a:p>
            <a:r>
              <a:rPr lang="en-US" altLang="zh-CHS" sz="1200" b="0" i="0" u="none" strike="noStrike" kern="1200" baseline="0" dirty="0" smtClean="0">
                <a:solidFill>
                  <a:schemeClr val="tx1"/>
                </a:solidFill>
                <a:latin typeface="+mn-lt"/>
                <a:ea typeface="+mn-ea"/>
                <a:cs typeface="+mn-cs"/>
              </a:rPr>
              <a:t>interference. </a:t>
            </a:r>
          </a:p>
          <a:p>
            <a:endParaRPr lang="en-US" altLang="zh-CHS" sz="1200" b="0" i="0" u="none" strike="noStrike" kern="1200" baseline="0" dirty="0" smtClean="0">
              <a:solidFill>
                <a:schemeClr val="tx1"/>
              </a:solidFill>
              <a:latin typeface="+mn-lt"/>
              <a:ea typeface="+mn-ea"/>
              <a:cs typeface="+mn-cs"/>
            </a:endParaRPr>
          </a:p>
          <a:p>
            <a:r>
              <a:rPr lang="en-US" altLang="zh-CHS" sz="1200" b="0" i="0" u="none" strike="noStrike" kern="1200" baseline="0" dirty="0" smtClean="0">
                <a:solidFill>
                  <a:schemeClr val="tx1"/>
                </a:solidFill>
                <a:latin typeface="+mn-lt"/>
                <a:ea typeface="+mn-ea"/>
                <a:cs typeface="+mn-cs"/>
              </a:rPr>
              <a:t>2) Once such interference is detected, the architecture-aware DRM policy is used to determine VM migrations to mitigate the detected interference.</a:t>
            </a:r>
          </a:p>
          <a:p>
            <a:endParaRPr lang="zh-CHS" altLang="en-US" dirty="0"/>
          </a:p>
        </p:txBody>
      </p:sp>
      <p:sp>
        <p:nvSpPr>
          <p:cNvPr id="4" name="灯片编号占位符 3"/>
          <p:cNvSpPr>
            <a:spLocks noGrp="1"/>
          </p:cNvSpPr>
          <p:nvPr>
            <p:ph type="sldNum" sz="quarter" idx="10"/>
          </p:nvPr>
        </p:nvSpPr>
        <p:spPr/>
        <p:txBody>
          <a:bodyPr/>
          <a:lstStyle/>
          <a:p>
            <a:fld id="{EA60FBA4-2C20-4E72-A3AC-CDE6163BD7BC}" type="slidenum">
              <a:rPr lang="zh-CHS" altLang="en-US" smtClean="0"/>
              <a:t>37</a:t>
            </a:fld>
            <a:endParaRPr lang="zh-CHS" altLang="en-US"/>
          </a:p>
        </p:txBody>
      </p:sp>
    </p:spTree>
    <p:extLst>
      <p:ext uri="{BB962C8B-B14F-4D97-AF65-F5344CB8AC3E}">
        <p14:creationId xmlns:p14="http://schemas.microsoft.com/office/powerpoint/2010/main" val="578416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F22E10-F738-7441-B00D-D602C05DDFFA}" type="slidenum">
              <a:rPr lang="en-US" sz="1200">
                <a:solidFill>
                  <a:srgbClr val="000000"/>
                </a:solidFill>
                <a:latin typeface="Calibri" charset="0"/>
                <a:cs typeface="Arial" charset="0"/>
              </a:rPr>
              <a:pPr eaLnBrk="1" hangingPunct="1"/>
              <a:t>41</a:t>
            </a:fld>
            <a:endParaRPr lang="en-US" sz="1200">
              <a:solidFill>
                <a:srgbClr val="000000"/>
              </a:solidFill>
              <a:latin typeface="Calibri" charset="0"/>
              <a:cs typeface="Arial" charset="0"/>
            </a:endParaRPr>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29057" indent="-280406">
              <a:defRPr>
                <a:solidFill>
                  <a:schemeClr val="tx1"/>
                </a:solidFill>
                <a:latin typeface="Arial" charset="0"/>
                <a:ea typeface="ＭＳ Ｐゴシック" charset="0"/>
              </a:defRPr>
            </a:lvl2pPr>
            <a:lvl3pPr marL="1121626" indent="-224325">
              <a:defRPr>
                <a:solidFill>
                  <a:schemeClr val="tx1"/>
                </a:solidFill>
                <a:latin typeface="Arial" charset="0"/>
                <a:ea typeface="ＭＳ Ｐゴシック" charset="0"/>
              </a:defRPr>
            </a:lvl3pPr>
            <a:lvl4pPr marL="1570276" indent="-224325">
              <a:defRPr>
                <a:solidFill>
                  <a:schemeClr val="tx1"/>
                </a:solidFill>
                <a:latin typeface="Arial" charset="0"/>
                <a:ea typeface="ＭＳ Ｐゴシック" charset="0"/>
              </a:defRPr>
            </a:lvl4pPr>
            <a:lvl5pPr marL="2018927" indent="-224325">
              <a:defRPr>
                <a:solidFill>
                  <a:schemeClr val="tx1"/>
                </a:solidFill>
                <a:latin typeface="Arial" charset="0"/>
                <a:ea typeface="ＭＳ Ｐゴシック" charset="0"/>
              </a:defRPr>
            </a:lvl5pPr>
            <a:lvl6pPr marL="2467577" indent="-224325" eaLnBrk="0" fontAlgn="base" hangingPunct="0">
              <a:spcBef>
                <a:spcPct val="0"/>
              </a:spcBef>
              <a:spcAft>
                <a:spcPct val="0"/>
              </a:spcAft>
              <a:defRPr>
                <a:solidFill>
                  <a:schemeClr val="tx1"/>
                </a:solidFill>
                <a:latin typeface="Arial" charset="0"/>
                <a:ea typeface="ＭＳ Ｐゴシック" charset="0"/>
              </a:defRPr>
            </a:lvl6pPr>
            <a:lvl7pPr marL="2916227" indent="-224325" eaLnBrk="0" fontAlgn="base" hangingPunct="0">
              <a:spcBef>
                <a:spcPct val="0"/>
              </a:spcBef>
              <a:spcAft>
                <a:spcPct val="0"/>
              </a:spcAft>
              <a:defRPr>
                <a:solidFill>
                  <a:schemeClr val="tx1"/>
                </a:solidFill>
                <a:latin typeface="Arial" charset="0"/>
                <a:ea typeface="ＭＳ Ｐゴシック" charset="0"/>
              </a:defRPr>
            </a:lvl7pPr>
            <a:lvl8pPr marL="3364878" indent="-224325" eaLnBrk="0" fontAlgn="base" hangingPunct="0">
              <a:spcBef>
                <a:spcPct val="0"/>
              </a:spcBef>
              <a:spcAft>
                <a:spcPct val="0"/>
              </a:spcAft>
              <a:defRPr>
                <a:solidFill>
                  <a:schemeClr val="tx1"/>
                </a:solidFill>
                <a:latin typeface="Arial" charset="0"/>
                <a:ea typeface="ＭＳ Ｐゴシック" charset="0"/>
              </a:defRPr>
            </a:lvl8pPr>
            <a:lvl9pPr marL="3813528" indent="-224325" eaLnBrk="0" fontAlgn="base" hangingPunct="0">
              <a:spcBef>
                <a:spcPct val="0"/>
              </a:spcBef>
              <a:spcAft>
                <a:spcPct val="0"/>
              </a:spcAft>
              <a:defRPr>
                <a:solidFill>
                  <a:schemeClr val="tx1"/>
                </a:solidFill>
                <a:latin typeface="Arial" charset="0"/>
                <a:ea typeface="ＭＳ Ｐゴシック" charset="0"/>
              </a:defRPr>
            </a:lvl9pPr>
          </a:lstStyle>
          <a:p>
            <a:fld id="{22E0790A-4E93-4C44-9353-21B64D301994}" type="slidenum">
              <a:rPr lang="en-US"/>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29057" indent="-280406">
              <a:defRPr>
                <a:solidFill>
                  <a:schemeClr val="tx1"/>
                </a:solidFill>
                <a:latin typeface="Arial" charset="0"/>
                <a:ea typeface="ＭＳ Ｐゴシック" charset="0"/>
              </a:defRPr>
            </a:lvl2pPr>
            <a:lvl3pPr marL="1121626" indent="-224325">
              <a:defRPr>
                <a:solidFill>
                  <a:schemeClr val="tx1"/>
                </a:solidFill>
                <a:latin typeface="Arial" charset="0"/>
                <a:ea typeface="ＭＳ Ｐゴシック" charset="0"/>
              </a:defRPr>
            </a:lvl3pPr>
            <a:lvl4pPr marL="1570276" indent="-224325">
              <a:defRPr>
                <a:solidFill>
                  <a:schemeClr val="tx1"/>
                </a:solidFill>
                <a:latin typeface="Arial" charset="0"/>
                <a:ea typeface="ＭＳ Ｐゴシック" charset="0"/>
              </a:defRPr>
            </a:lvl4pPr>
            <a:lvl5pPr marL="2018927" indent="-224325">
              <a:defRPr>
                <a:solidFill>
                  <a:schemeClr val="tx1"/>
                </a:solidFill>
                <a:latin typeface="Arial" charset="0"/>
                <a:ea typeface="ＭＳ Ｐゴシック" charset="0"/>
              </a:defRPr>
            </a:lvl5pPr>
            <a:lvl6pPr marL="2467577" indent="-224325" eaLnBrk="0" fontAlgn="base" hangingPunct="0">
              <a:spcBef>
                <a:spcPct val="0"/>
              </a:spcBef>
              <a:spcAft>
                <a:spcPct val="0"/>
              </a:spcAft>
              <a:defRPr>
                <a:solidFill>
                  <a:schemeClr val="tx1"/>
                </a:solidFill>
                <a:latin typeface="Arial" charset="0"/>
                <a:ea typeface="ＭＳ Ｐゴシック" charset="0"/>
              </a:defRPr>
            </a:lvl6pPr>
            <a:lvl7pPr marL="2916227" indent="-224325" eaLnBrk="0" fontAlgn="base" hangingPunct="0">
              <a:spcBef>
                <a:spcPct val="0"/>
              </a:spcBef>
              <a:spcAft>
                <a:spcPct val="0"/>
              </a:spcAft>
              <a:defRPr>
                <a:solidFill>
                  <a:schemeClr val="tx1"/>
                </a:solidFill>
                <a:latin typeface="Arial" charset="0"/>
                <a:ea typeface="ＭＳ Ｐゴシック" charset="0"/>
              </a:defRPr>
            </a:lvl7pPr>
            <a:lvl8pPr marL="3364878" indent="-224325" eaLnBrk="0" fontAlgn="base" hangingPunct="0">
              <a:spcBef>
                <a:spcPct val="0"/>
              </a:spcBef>
              <a:spcAft>
                <a:spcPct val="0"/>
              </a:spcAft>
              <a:defRPr>
                <a:solidFill>
                  <a:schemeClr val="tx1"/>
                </a:solidFill>
                <a:latin typeface="Arial" charset="0"/>
                <a:ea typeface="ＭＳ Ｐゴシック" charset="0"/>
              </a:defRPr>
            </a:lvl8pPr>
            <a:lvl9pPr marL="3813528" indent="-224325" eaLnBrk="0" fontAlgn="base" hangingPunct="0">
              <a:spcBef>
                <a:spcPct val="0"/>
              </a:spcBef>
              <a:spcAft>
                <a:spcPct val="0"/>
              </a:spcAft>
              <a:defRPr>
                <a:solidFill>
                  <a:schemeClr val="tx1"/>
                </a:solidFill>
                <a:latin typeface="Arial" charset="0"/>
                <a:ea typeface="ＭＳ Ｐゴシック" charset="0"/>
              </a:defRPr>
            </a:lvl9pPr>
          </a:lstStyle>
          <a:p>
            <a:fld id="{98DF1D1C-F09B-E049-84D6-BC2B0DBD8D4B}" type="slidenum">
              <a:rPr lang="en-US"/>
              <a:pPr/>
              <a:t>44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29057" indent="-280406">
              <a:defRPr>
                <a:solidFill>
                  <a:schemeClr val="tx1"/>
                </a:solidFill>
                <a:latin typeface="Arial" charset="0"/>
                <a:ea typeface="ＭＳ Ｐゴシック" charset="0"/>
              </a:defRPr>
            </a:lvl2pPr>
            <a:lvl3pPr marL="1121626" indent="-224325">
              <a:defRPr>
                <a:solidFill>
                  <a:schemeClr val="tx1"/>
                </a:solidFill>
                <a:latin typeface="Arial" charset="0"/>
                <a:ea typeface="ＭＳ Ｐゴシック" charset="0"/>
              </a:defRPr>
            </a:lvl3pPr>
            <a:lvl4pPr marL="1570276" indent="-224325">
              <a:defRPr>
                <a:solidFill>
                  <a:schemeClr val="tx1"/>
                </a:solidFill>
                <a:latin typeface="Arial" charset="0"/>
                <a:ea typeface="ＭＳ Ｐゴシック" charset="0"/>
              </a:defRPr>
            </a:lvl4pPr>
            <a:lvl5pPr marL="2018927" indent="-224325">
              <a:defRPr>
                <a:solidFill>
                  <a:schemeClr val="tx1"/>
                </a:solidFill>
                <a:latin typeface="Arial" charset="0"/>
                <a:ea typeface="ＭＳ Ｐゴシック" charset="0"/>
              </a:defRPr>
            </a:lvl5pPr>
            <a:lvl6pPr marL="2467577" indent="-224325" eaLnBrk="0" fontAlgn="base" hangingPunct="0">
              <a:spcBef>
                <a:spcPct val="0"/>
              </a:spcBef>
              <a:spcAft>
                <a:spcPct val="0"/>
              </a:spcAft>
              <a:defRPr>
                <a:solidFill>
                  <a:schemeClr val="tx1"/>
                </a:solidFill>
                <a:latin typeface="Arial" charset="0"/>
                <a:ea typeface="ＭＳ Ｐゴシック" charset="0"/>
              </a:defRPr>
            </a:lvl6pPr>
            <a:lvl7pPr marL="2916227" indent="-224325" eaLnBrk="0" fontAlgn="base" hangingPunct="0">
              <a:spcBef>
                <a:spcPct val="0"/>
              </a:spcBef>
              <a:spcAft>
                <a:spcPct val="0"/>
              </a:spcAft>
              <a:defRPr>
                <a:solidFill>
                  <a:schemeClr val="tx1"/>
                </a:solidFill>
                <a:latin typeface="Arial" charset="0"/>
                <a:ea typeface="ＭＳ Ｐゴシック" charset="0"/>
              </a:defRPr>
            </a:lvl7pPr>
            <a:lvl8pPr marL="3364878" indent="-224325" eaLnBrk="0" fontAlgn="base" hangingPunct="0">
              <a:spcBef>
                <a:spcPct val="0"/>
              </a:spcBef>
              <a:spcAft>
                <a:spcPct val="0"/>
              </a:spcAft>
              <a:defRPr>
                <a:solidFill>
                  <a:schemeClr val="tx1"/>
                </a:solidFill>
                <a:latin typeface="Arial" charset="0"/>
                <a:ea typeface="ＭＳ Ｐゴシック" charset="0"/>
              </a:defRPr>
            </a:lvl8pPr>
            <a:lvl9pPr marL="3813528" indent="-224325" eaLnBrk="0" fontAlgn="base" hangingPunct="0">
              <a:spcBef>
                <a:spcPct val="0"/>
              </a:spcBef>
              <a:spcAft>
                <a:spcPct val="0"/>
              </a:spcAft>
              <a:defRPr>
                <a:solidFill>
                  <a:schemeClr val="tx1"/>
                </a:solidFill>
                <a:latin typeface="Arial" charset="0"/>
                <a:ea typeface="ＭＳ Ｐゴシック" charset="0"/>
              </a:defRPr>
            </a:lvl9pPr>
          </a:lstStyle>
          <a:p>
            <a:fld id="{58636D23-55AC-294E-A7D6-7FBA8A6A66F6}" type="slidenum">
              <a:rPr lang="en-US"/>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sz="1000">
                <a:latin typeface="Arial" charset="0"/>
              </a:rPr>
              <a:t>What kind of performance do we expect when we run two applications on a multi-core system? To answer this question, we performed an experiment. We took two applications we cared about, ran them together on different cores in a dual-core system, and measured their slowdown compared to when each is run alone on the same system. This graph shows the slowdown each app experienced. (DATA explanation…) </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Why do we get such a large disparity in the slowdowns?</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Is it the priorities? No. We went back and gave high priority to gcc and low priority to matlab. The slowdowns did not change at all. Neither the software or the hardware enforced the priorities.</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Is it the contention in the disk? We checked for this possibility, but found that these applications did not have any disk accesses in the steady state. They both fit in the physical memory and therefore did not interfere in the disk.</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What is it then? Why do we get such large disparity in slowdowns in a dual core system?</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I will call such an application a </a:t>
            </a:r>
            <a:r>
              <a:rPr lang="ja-JP" altLang="en-US" sz="1000">
                <a:latin typeface="Arial" charset="0"/>
              </a:rPr>
              <a:t>“</a:t>
            </a:r>
            <a:r>
              <a:rPr lang="en-US" altLang="ja-JP" sz="1000">
                <a:latin typeface="Arial" charset="0"/>
              </a:rPr>
              <a:t>memory performance hog</a:t>
            </a:r>
            <a:r>
              <a:rPr lang="ja-JP" altLang="en-US" sz="1000">
                <a:latin typeface="Arial" charset="0"/>
              </a:rPr>
              <a:t>”</a:t>
            </a:r>
            <a:endParaRPr lang="en-US" altLang="ja-JP" sz="1000">
              <a:latin typeface="Arial" charset="0"/>
            </a:endParaRPr>
          </a:p>
          <a:p>
            <a:pPr eaLnBrk="1" hangingPunct="1">
              <a:lnSpc>
                <a:spcPct val="90000"/>
              </a:lnSpc>
              <a:spcBef>
                <a:spcPct val="0"/>
              </a:spcBef>
            </a:pPr>
            <a:r>
              <a:rPr lang="en-US" sz="1000">
                <a:latin typeface="Arial" charset="0"/>
              </a:rPr>
              <a:t>Now, let me tell you why this disparity in slowdowns happens.</a:t>
            </a:r>
          </a:p>
          <a:p>
            <a:pPr eaLnBrk="1" hangingPunct="1">
              <a:lnSpc>
                <a:spcPct val="90000"/>
              </a:lnSpc>
              <a:spcBef>
                <a:spcPct val="0"/>
              </a:spcBef>
            </a:pPr>
            <a:endParaRPr lang="en-US" sz="1000">
              <a:latin typeface="Arial" charset="0"/>
            </a:endParaRPr>
          </a:p>
          <a:p>
            <a:pPr eaLnBrk="1" hangingPunct="1">
              <a:lnSpc>
                <a:spcPct val="90000"/>
              </a:lnSpc>
              <a:spcBef>
                <a:spcPct val="0"/>
              </a:spcBef>
            </a:pPr>
            <a:endParaRPr lang="en-US" sz="1000">
              <a:latin typeface="Arial" charset="0"/>
            </a:endParaRP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Is it that there are other applications or the OS interfering with gcc, stealing its time quantums? No.</a:t>
            </a: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6C6BE8D-1548-AA4D-925C-16F4AF33E862}" type="slidenum">
              <a:rPr lang="en-US" sz="1200">
                <a:solidFill>
                  <a:srgbClr val="000000"/>
                </a:solidFill>
                <a:cs typeface="Arial" charset="0"/>
              </a:rPr>
              <a:pPr eaLnBrk="1" hangingPunct="1"/>
              <a:t>7</a:t>
            </a:fld>
            <a:endParaRPr lang="en-US" sz="1200">
              <a:solidFill>
                <a:srgbClr val="000000"/>
              </a:solidFill>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F22E10-F738-7441-B00D-D602C05DDFFA}" type="slidenum">
              <a:rPr lang="en-US" sz="1200">
                <a:solidFill>
                  <a:srgbClr val="000000"/>
                </a:solidFill>
                <a:latin typeface="Calibri" charset="0"/>
                <a:cs typeface="Arial" charset="0"/>
              </a:rPr>
              <a:pPr eaLnBrk="1" hangingPunct="1"/>
              <a:t>49</a:t>
            </a:fld>
            <a:endParaRPr lang="en-US" sz="1200">
              <a:solidFill>
                <a:srgbClr val="000000"/>
              </a:solidFill>
              <a:latin typeface="Calibri" charset="0"/>
              <a:cs typeface="Arial" charset="0"/>
            </a:endParaRPr>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F22E10-F738-7441-B00D-D602C05DDFFA}" type="slidenum">
              <a:rPr lang="en-US" sz="1200">
                <a:solidFill>
                  <a:srgbClr val="000000"/>
                </a:solidFill>
                <a:latin typeface="Calibri" charset="0"/>
                <a:cs typeface="Arial" charset="0"/>
              </a:rPr>
              <a:pPr eaLnBrk="1" hangingPunct="1"/>
              <a:t>51</a:t>
            </a:fld>
            <a:endParaRPr lang="en-US" sz="1200">
              <a:solidFill>
                <a:srgbClr val="000000"/>
              </a:solidFill>
              <a:latin typeface="Calibri" charset="0"/>
              <a:cs typeface="Arial" charset="0"/>
            </a:endParaRPr>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1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The DRAM system consists of the DRAM banks, the DRAM bus, and the DRAM memory controller. DRAM banks store the data in physical memory. </a:t>
            </a:r>
            <a:r>
              <a:rPr lang="en-US" b="1">
                <a:latin typeface="Calibri" charset="0"/>
              </a:rPr>
              <a:t>There are multiple DRAM banks to allow multiple memory requests to proceed in parallel</a:t>
            </a:r>
            <a:r>
              <a:rPr lang="en-US">
                <a:latin typeface="Calibri" charset="0"/>
              </a:rPr>
              <a:t>. </a:t>
            </a:r>
          </a:p>
          <a:p>
            <a:pPr eaLnBrk="1" hangingPunct="1"/>
            <a:endParaRPr lang="en-US">
              <a:latin typeface="Calibri" charset="0"/>
            </a:endParaRPr>
          </a:p>
          <a:p>
            <a:pPr eaLnBrk="1" hangingPunct="1"/>
            <a:r>
              <a:rPr lang="en-US">
                <a:latin typeface="Calibri" charset="0"/>
              </a:rPr>
              <a:t>Each DRAM bank has a 2-dimensional structure, consisting of rows by columns. Data can only be read from a </a:t>
            </a:r>
            <a:r>
              <a:rPr lang="ja-JP" altLang="en-US">
                <a:latin typeface="Calibri" charset="0"/>
              </a:rPr>
              <a:t>“</a:t>
            </a:r>
            <a:r>
              <a:rPr lang="en-US" altLang="ja-JP">
                <a:latin typeface="Calibri" charset="0"/>
              </a:rPr>
              <a:t>row buffer</a:t>
            </a:r>
            <a:r>
              <a:rPr lang="ja-JP" altLang="en-US">
                <a:latin typeface="Calibri" charset="0"/>
              </a:rPr>
              <a:t>”</a:t>
            </a:r>
            <a:r>
              <a:rPr lang="en-US" altLang="ja-JP">
                <a:latin typeface="Calibri" charset="0"/>
              </a:rPr>
              <a:t>, which acts as a cache that </a:t>
            </a:r>
            <a:r>
              <a:rPr lang="ja-JP" altLang="en-US">
                <a:latin typeface="Calibri" charset="0"/>
              </a:rPr>
              <a:t>“</a:t>
            </a:r>
            <a:r>
              <a:rPr lang="en-US" altLang="ja-JP">
                <a:latin typeface="Calibri" charset="0"/>
              </a:rPr>
              <a:t>caches</a:t>
            </a:r>
            <a:r>
              <a:rPr lang="ja-JP" altLang="en-US">
                <a:latin typeface="Calibri" charset="0"/>
              </a:rPr>
              <a:t>”</a:t>
            </a:r>
            <a:r>
              <a:rPr lang="en-US" altLang="ja-JP">
                <a:latin typeface="Calibri" charset="0"/>
              </a:rPr>
              <a:t> the last accessed row. As a result, a request that hits in the row buffer can be serviced much faster than a request that misses in the row buffer.</a:t>
            </a:r>
          </a:p>
          <a:p>
            <a:pPr eaLnBrk="1" hangingPunct="1"/>
            <a:endParaRPr lang="en-US">
              <a:latin typeface="Calibri" charset="0"/>
            </a:endParaRPr>
          </a:p>
          <a:p>
            <a:pPr eaLnBrk="1" hangingPunct="1"/>
            <a:r>
              <a:rPr lang="en-US">
                <a:latin typeface="Calibri" charset="0"/>
              </a:rPr>
              <a:t>Existing DRAM controllers take advantage of this fact. To maximize DRAM throughput, these controllers prioritize row-hit requests over other requests in their scheduling. All else being equal, they prioritize older accesses over younger accesses. This policy is called the FR-FCFS policy. Note that this scheduling policy is designed for maximizing DRAM throughput and </a:t>
            </a:r>
            <a:r>
              <a:rPr lang="en-US" b="1">
                <a:latin typeface="Calibri" charset="0"/>
              </a:rPr>
              <a:t>does not distinguish between different threads</a:t>
            </a:r>
            <a:r>
              <a:rPr lang="ja-JP" altLang="en-US" b="1">
                <a:latin typeface="Calibri" charset="0"/>
              </a:rPr>
              <a:t>’</a:t>
            </a:r>
            <a:r>
              <a:rPr lang="en-US" altLang="ja-JP" b="1">
                <a:latin typeface="Calibri" charset="0"/>
              </a:rPr>
              <a:t> requests  at all</a:t>
            </a:r>
            <a:r>
              <a:rPr lang="en-US" altLang="ja-JP">
                <a:latin typeface="Calibri" charset="0"/>
              </a:rPr>
              <a:t>. </a:t>
            </a:r>
          </a:p>
          <a:p>
            <a:pPr eaLnBrk="1" hangingPunct="1"/>
            <a:endParaRPr lang="en-US">
              <a:latin typeface="Calibri" charset="0"/>
            </a:endParaRPr>
          </a:p>
          <a:p>
            <a:pPr eaLnBrk="1" hangingPunct="1"/>
            <a:r>
              <a:rPr lang="en-US">
                <a:latin typeface="Calibri" charset="0"/>
              </a:rPr>
              <a:t>-----------------------------</a:t>
            </a:r>
          </a:p>
          <a:p>
            <a:pPr eaLnBrk="1" hangingPunct="1"/>
            <a:endParaRPr lang="en-US">
              <a:latin typeface="Calibri" charset="0"/>
            </a:endParaRPr>
          </a:p>
          <a:p>
            <a:pPr eaLnBrk="1" hangingPunct="1"/>
            <a:r>
              <a:rPr lang="en-US">
                <a:latin typeface="Calibri" charset="0"/>
              </a:rPr>
              <a:t>Explain bank operation at a high level</a:t>
            </a:r>
          </a:p>
          <a:p>
            <a:pPr eaLnBrk="1" hangingPunct="1"/>
            <a:r>
              <a:rPr lang="en-US">
                <a:latin typeface="Calibri" charset="0"/>
              </a:rPr>
              <a:t>- An access that is to the row in the row buffer takes a shorter time than to an access that is to another row.</a:t>
            </a:r>
          </a:p>
          <a:p>
            <a:pPr eaLnBrk="1" hangingPunct="1"/>
            <a:r>
              <a:rPr lang="en-US">
                <a:latin typeface="Calibri" charset="0"/>
              </a:rPr>
              <a:t>Multiple banks put together to allow for multiple requests to be serviced in parallel</a:t>
            </a:r>
          </a:p>
          <a:p>
            <a:pPr eaLnBrk="1" hangingPunct="1"/>
            <a:r>
              <a:rPr lang="en-US">
                <a:latin typeface="Calibri" charset="0"/>
              </a:rPr>
              <a:t>The DRAM controller treats each bank as an independent entity</a:t>
            </a:r>
          </a:p>
          <a:p>
            <a:pPr eaLnBrk="1" hangingPunct="1"/>
            <a:r>
              <a:rPr lang="en-US">
                <a:latin typeface="Calibri" charset="0"/>
              </a:rPr>
              <a:t>In each bank, the DRAM controller optimizes for improving row buffer locality to improve DRAM throughput </a:t>
            </a:r>
          </a:p>
          <a:p>
            <a:pPr eaLnBrk="1" hangingPunct="1"/>
            <a:r>
              <a:rPr lang="en-US">
                <a:latin typeface="Calibri" charset="0"/>
              </a:rPr>
              <a:t>- It prioritizes row-hit requests over other requests and all else being equal, older requests over younger requests. It is not aware of the different threads accessing it. </a:t>
            </a:r>
          </a:p>
          <a:p>
            <a:pPr eaLnBrk="1" hangingPunct="1"/>
            <a:r>
              <a:rPr lang="en-US">
                <a:latin typeface="Calibri" charset="0"/>
              </a:rPr>
              <a:t>The DRAM controller does not coordinate accesses to different banks. </a:t>
            </a:r>
          </a:p>
          <a:p>
            <a:pPr eaLnBrk="1" hangingPunct="1"/>
            <a:r>
              <a:rPr lang="en-US">
                <a:latin typeface="Calibri" charset="0"/>
              </a:rPr>
              <a:t>As a result requests of different threads can be serviced in different banks even though a single thread</a:t>
            </a:r>
            <a:r>
              <a:rPr lang="ja-JP" altLang="en-US">
                <a:latin typeface="Calibri" charset="0"/>
              </a:rPr>
              <a:t>’</a:t>
            </a:r>
            <a:r>
              <a:rPr lang="en-US" altLang="ja-JP">
                <a:latin typeface="Calibri" charset="0"/>
              </a:rPr>
              <a:t>s requests might be outstanding to multiple banks</a:t>
            </a:r>
            <a:endParaRPr lang="en-US">
              <a:latin typeface="Calibri" charset="0"/>
            </a:endParaRPr>
          </a:p>
        </p:txBody>
      </p:sp>
      <p:sp>
        <p:nvSpPr>
          <p:cNvPr id="141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0518E09-C7DB-B647-8D3C-3D5093A18EA2}" type="slidenum">
              <a:rPr lang="en-US" sz="1200">
                <a:solidFill>
                  <a:srgbClr val="000000"/>
                </a:solidFill>
                <a:cs typeface="Arial" charset="0"/>
              </a:rPr>
              <a:pPr eaLnBrk="1" hangingPunct="1"/>
              <a:t>55</a:t>
            </a:fld>
            <a:endParaRPr lang="en-US" sz="1200">
              <a:solidFill>
                <a:srgbClr val="000000"/>
              </a:solidFill>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63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60F916-6C97-E94D-9CB7-52CBDA6F7E2C}" type="slidenum">
              <a:rPr lang="en-US" sz="1200">
                <a:solidFill>
                  <a:srgbClr val="000000"/>
                </a:solidFill>
                <a:latin typeface="Calibri" charset="0"/>
                <a:cs typeface="Arial" charset="0"/>
              </a:rPr>
              <a:pPr eaLnBrk="1" hangingPunct="1"/>
              <a:t>78</a:t>
            </a:fld>
            <a:endParaRPr lang="en-US" sz="1200">
              <a:solidFill>
                <a:srgbClr val="000000"/>
              </a:solidFill>
              <a:latin typeface="Calibri"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D6D216-8964-E047-BC9D-B07E395D73BE}" type="slidenum">
              <a:rPr lang="en-US" sz="1200">
                <a:solidFill>
                  <a:prstClr val="black"/>
                </a:solidFill>
                <a:latin typeface="Calibri" charset="0"/>
                <a:cs typeface="Arial" charset="0"/>
              </a:rPr>
              <a:pPr eaLnBrk="1" hangingPunct="1"/>
              <a:t>9</a:t>
            </a:fld>
            <a:endParaRPr lang="en-US" sz="1200">
              <a:solidFill>
                <a:prstClr val="black"/>
              </a:solidFill>
              <a:latin typeface="Calibri" charset="0"/>
              <a:cs typeface="Arial" charset="0"/>
            </a:endParaRPr>
          </a:p>
        </p:txBody>
      </p:sp>
      <p:sp>
        <p:nvSpPr>
          <p:cNvPr id="174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latin typeface="Calibri"/>
              </a:rPr>
              <a:pPr/>
              <a:t>11</a:t>
            </a:fld>
            <a:endParaRPr lang="en-US">
              <a:solidFill>
                <a:prstClr val="black"/>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latin typeface="Calibri"/>
              </a:rPr>
              <a:pPr/>
              <a:t>12</a:t>
            </a:fld>
            <a:endParaRPr lang="en-US">
              <a:solidFill>
                <a:prstClr val="black"/>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latin typeface="Calibri"/>
              </a:rPr>
              <a:pPr/>
              <a:t>13</a:t>
            </a:fld>
            <a:endParaRPr lang="en-US">
              <a:solidFill>
                <a:prstClr val="black"/>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0406" indent="-280406"/>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latin typeface="Calibri"/>
              </a:rPr>
              <a:pPr/>
              <a:t>15</a:t>
            </a:fld>
            <a:endParaRPr lang="en-US">
              <a:solidFill>
                <a:prstClr val="black"/>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AF4A5797-4A52-3C47-A60F-384E101789BB}" type="slidenum">
              <a:rPr lang="en-US"/>
              <a:pPr>
                <a:defRPr/>
              </a:pPr>
              <a:t>‹#›</a:t>
            </a:fld>
            <a:endParaRPr lang="en-US"/>
          </a:p>
        </p:txBody>
      </p:sp>
    </p:spTree>
    <p:extLst>
      <p:ext uri="{BB962C8B-B14F-4D97-AF65-F5344CB8AC3E}">
        <p14:creationId xmlns:p14="http://schemas.microsoft.com/office/powerpoint/2010/main" val="1543283189"/>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F1CA570-B74D-4749-94AD-86C253965FD8}" type="slidenum">
              <a:rPr lang="en-US"/>
              <a:pPr>
                <a:defRPr/>
              </a:pPr>
              <a:t>‹#›</a:t>
            </a:fld>
            <a:endParaRPr lang="en-US"/>
          </a:p>
        </p:txBody>
      </p:sp>
    </p:spTree>
    <p:extLst>
      <p:ext uri="{BB962C8B-B14F-4D97-AF65-F5344CB8AC3E}">
        <p14:creationId xmlns:p14="http://schemas.microsoft.com/office/powerpoint/2010/main" val="2956779354"/>
      </p:ext>
    </p:extLst>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89F2BAA-D8FE-2C4D-A9A5-9491AFC1AF7D}" type="slidenum">
              <a:rPr lang="en-US" altLang="en-US"/>
              <a:pPr>
                <a:defRPr/>
              </a:pPr>
              <a:t>‹#›</a:t>
            </a:fld>
            <a:endParaRPr lang="en-US" altLang="en-US"/>
          </a:p>
        </p:txBody>
      </p:sp>
    </p:spTree>
    <p:extLst>
      <p:ext uri="{BB962C8B-B14F-4D97-AF65-F5344CB8AC3E}">
        <p14:creationId xmlns:p14="http://schemas.microsoft.com/office/powerpoint/2010/main" val="3348448100"/>
      </p:ext>
    </p:extLst>
  </p:cSld>
  <p:clrMapOvr>
    <a:masterClrMapping/>
  </p:clrMapOvr>
  <p:transition xmlns:p14="http://schemas.microsoft.com/office/powerpoint/2010/mai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HS" altLang="en-US" smtClean="0"/>
              <a:t>单击此处编辑母版标题样式</a:t>
            </a:r>
            <a:endParaRPr lang="zh-CHS"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HS" altLang="en-US" smtClean="0"/>
              <a:t>单击此处编辑母版副标题样式</a:t>
            </a:r>
            <a:endParaRPr lang="zh-CHS" altLang="en-US"/>
          </a:p>
        </p:txBody>
      </p:sp>
      <p:sp>
        <p:nvSpPr>
          <p:cNvPr id="4" name="日期占位符 3"/>
          <p:cNvSpPr>
            <a:spLocks noGrp="1"/>
          </p:cNvSpPr>
          <p:nvPr>
            <p:ph type="dt" sz="half" idx="10"/>
          </p:nvPr>
        </p:nvSpPr>
        <p:spPr/>
        <p:txBody>
          <a:bodyPr/>
          <a:lstStyle/>
          <a:p>
            <a:fld id="{13A3DB42-6B20-488F-8AE0-B4D9747E3508}" type="datetime1">
              <a:rPr lang="zh-CHS" altLang="en-US" smtClean="0">
                <a:solidFill>
                  <a:prstClr val="black">
                    <a:tint val="75000"/>
                  </a:prstClr>
                </a:solidFill>
                <a:ea typeface="Calibri"/>
              </a:rPr>
              <a:pPr/>
              <a:t>3/27/15</a:t>
            </a:fld>
            <a:endParaRPr lang="zh-CHS" altLang="en-US" dirty="0">
              <a:solidFill>
                <a:prstClr val="black">
                  <a:tint val="75000"/>
                </a:prstClr>
              </a:solidFill>
              <a:ea typeface="Calibri"/>
            </a:endParaRPr>
          </a:p>
        </p:txBody>
      </p:sp>
      <p:sp>
        <p:nvSpPr>
          <p:cNvPr id="5" name="页脚占位符 4"/>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6" name="灯片编号占位符 5"/>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2774741484"/>
      </p:ext>
    </p:extLst>
  </p:cSld>
  <p:clrMapOvr>
    <a:masterClrMapping/>
  </p:clrMapOvr>
  <p:timing>
    <p:tnLst>
      <p:par>
        <p:cTn xmlns:p14="http://schemas.microsoft.com/office/powerpoint/2010/mai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内容占位符 2"/>
          <p:cNvSpPr>
            <a:spLocks noGrp="1"/>
          </p:cNvSpPr>
          <p:nvPr>
            <p:ph idx="1"/>
          </p:nvPr>
        </p:nvSpPr>
        <p:spPr/>
        <p:txBody>
          <a:body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日期占位符 3"/>
          <p:cNvSpPr>
            <a:spLocks noGrp="1"/>
          </p:cNvSpPr>
          <p:nvPr>
            <p:ph type="dt" sz="half" idx="10"/>
          </p:nvPr>
        </p:nvSpPr>
        <p:spPr/>
        <p:txBody>
          <a:bodyPr/>
          <a:lstStyle/>
          <a:p>
            <a:fld id="{96BC6776-4CDE-4CAB-9E4C-913149FE3CDB}"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5" name="页脚占位符 4"/>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6" name="灯片编号占位符 5"/>
          <p:cNvSpPr>
            <a:spLocks noGrp="1"/>
          </p:cNvSpPr>
          <p:nvPr>
            <p:ph type="sldNum" sz="quarter" idx="12"/>
          </p:nvPr>
        </p:nvSpPr>
        <p:spPr/>
        <p:txBody>
          <a:bodyPr/>
          <a:lstStyle>
            <a:lvl1pPr>
              <a:defRPr>
                <a:solidFill>
                  <a:schemeClr val="tx1"/>
                </a:solidFill>
              </a:defRPr>
            </a:lvl1pPr>
          </a:lstStyle>
          <a:p>
            <a:fld id="{0C913308-F349-4B6D-A68A-DD1791B4A57B}" type="slidenum">
              <a:rPr lang="zh-CHS" altLang="en-US" smtClean="0">
                <a:solidFill>
                  <a:prstClr val="black"/>
                </a:solidFill>
                <a:latin typeface="Calibri"/>
                <a:ea typeface="Calibri"/>
              </a:rPr>
              <a:pPr/>
              <a:t>‹#›</a:t>
            </a:fld>
            <a:endParaRPr lang="zh-CHS" altLang="en-US" dirty="0">
              <a:solidFill>
                <a:prstClr val="black"/>
              </a:solidFill>
              <a:latin typeface="Calibri"/>
              <a:ea typeface="Calibri"/>
            </a:endParaRPr>
          </a:p>
        </p:txBody>
      </p:sp>
    </p:spTree>
    <p:extLst>
      <p:ext uri="{BB962C8B-B14F-4D97-AF65-F5344CB8AC3E}">
        <p14:creationId xmlns:p14="http://schemas.microsoft.com/office/powerpoint/2010/main" val="1777618347"/>
      </p:ext>
    </p:extLst>
  </p:cSld>
  <p:clrMapOvr>
    <a:masterClrMapping/>
  </p:clrMapOvr>
  <p:timing>
    <p:tnLst>
      <p:par>
        <p:cTn xmlns:p14="http://schemas.microsoft.com/office/powerpoint/2010/mai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HS" altLang="en-US" smtClean="0"/>
              <a:t>单击此处编辑母版标题样式</a:t>
            </a:r>
            <a:endParaRPr lang="zh-CHS"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S" altLang="en-US" smtClean="0"/>
              <a:t>单击此处编辑母版文本样式</a:t>
            </a:r>
          </a:p>
        </p:txBody>
      </p:sp>
      <p:sp>
        <p:nvSpPr>
          <p:cNvPr id="4" name="日期占位符 3"/>
          <p:cNvSpPr>
            <a:spLocks noGrp="1"/>
          </p:cNvSpPr>
          <p:nvPr>
            <p:ph type="dt" sz="half" idx="10"/>
          </p:nvPr>
        </p:nvSpPr>
        <p:spPr/>
        <p:txBody>
          <a:bodyPr/>
          <a:lstStyle/>
          <a:p>
            <a:fld id="{6E861258-80CF-44A2-84E4-92DB87C3BF25}"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5" name="页脚占位符 4"/>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6" name="灯片编号占位符 5"/>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18868827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5" name="日期占位符 4"/>
          <p:cNvSpPr>
            <a:spLocks noGrp="1"/>
          </p:cNvSpPr>
          <p:nvPr>
            <p:ph type="dt" sz="half" idx="10"/>
          </p:nvPr>
        </p:nvSpPr>
        <p:spPr/>
        <p:txBody>
          <a:bodyPr/>
          <a:lstStyle/>
          <a:p>
            <a:fld id="{B34E39AD-89FF-4E8F-A076-FBE3939226E0}"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6" name="页脚占位符 5"/>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7" name="灯片编号占位符 6"/>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241757910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HS" altLang="en-US" smtClean="0"/>
              <a:t>单击此处编辑母版标题样式</a:t>
            </a:r>
            <a:endParaRPr lang="zh-CHS"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7" name="日期占位符 6"/>
          <p:cNvSpPr>
            <a:spLocks noGrp="1"/>
          </p:cNvSpPr>
          <p:nvPr>
            <p:ph type="dt" sz="half" idx="10"/>
          </p:nvPr>
        </p:nvSpPr>
        <p:spPr/>
        <p:txBody>
          <a:bodyPr/>
          <a:lstStyle/>
          <a:p>
            <a:fld id="{97808086-A002-44D2-816A-536457BE232E}"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8" name="页脚占位符 7"/>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9" name="灯片编号占位符 8"/>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226484960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日期占位符 2"/>
          <p:cNvSpPr>
            <a:spLocks noGrp="1"/>
          </p:cNvSpPr>
          <p:nvPr>
            <p:ph type="dt" sz="half" idx="10"/>
          </p:nvPr>
        </p:nvSpPr>
        <p:spPr/>
        <p:txBody>
          <a:bodyPr/>
          <a:lstStyle/>
          <a:p>
            <a:fld id="{711A8A49-A5B1-48C1-9FB5-38B8E3E9339A}"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4" name="页脚占位符 3"/>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5" name="灯片编号占位符 4"/>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26108037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7F09C3-CAFB-4AA9-853F-89BE3B605C04}"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3" name="页脚占位符 2"/>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4" name="灯片编号占位符 3"/>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119665294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HS" altLang="en-US" smtClean="0"/>
              <a:t>单击此处编辑母版标题样式</a:t>
            </a:r>
            <a:endParaRPr lang="zh-CHS"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smtClean="0"/>
              <a:t>单击此处编辑母版文本样式</a:t>
            </a:r>
          </a:p>
        </p:txBody>
      </p:sp>
      <p:sp>
        <p:nvSpPr>
          <p:cNvPr id="5" name="日期占位符 4"/>
          <p:cNvSpPr>
            <a:spLocks noGrp="1"/>
          </p:cNvSpPr>
          <p:nvPr>
            <p:ph type="dt" sz="half" idx="10"/>
          </p:nvPr>
        </p:nvSpPr>
        <p:spPr/>
        <p:txBody>
          <a:bodyPr/>
          <a:lstStyle/>
          <a:p>
            <a:fld id="{E18887C7-8B8F-44E4-9088-0236A5D23C46}"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6" name="页脚占位符 5"/>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7" name="灯片编号占位符 6"/>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223420624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HS" altLang="en-US" smtClean="0"/>
              <a:t>单击此处编辑母版标题样式</a:t>
            </a:r>
            <a:endParaRPr lang="zh-CHS"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HS"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smtClean="0"/>
              <a:t>单击此处编辑母版文本样式</a:t>
            </a:r>
          </a:p>
        </p:txBody>
      </p:sp>
      <p:sp>
        <p:nvSpPr>
          <p:cNvPr id="5" name="日期占位符 4"/>
          <p:cNvSpPr>
            <a:spLocks noGrp="1"/>
          </p:cNvSpPr>
          <p:nvPr>
            <p:ph type="dt" sz="half" idx="10"/>
          </p:nvPr>
        </p:nvSpPr>
        <p:spPr/>
        <p:txBody>
          <a:bodyPr/>
          <a:lstStyle/>
          <a:p>
            <a:fld id="{C4CC44D9-E688-400F-AE3E-9D36779E5E5E}"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6" name="页脚占位符 5"/>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7" name="灯片编号占位符 6"/>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420484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20CE11DC-2133-4F4D-8A86-82695C13466E}" type="slidenum">
              <a:rPr lang="en-US"/>
              <a:pPr>
                <a:defRPr/>
              </a:pPr>
              <a:t>‹#›</a:t>
            </a:fld>
            <a:endParaRPr lang="en-US"/>
          </a:p>
        </p:txBody>
      </p:sp>
    </p:spTree>
    <p:extLst>
      <p:ext uri="{BB962C8B-B14F-4D97-AF65-F5344CB8AC3E}">
        <p14:creationId xmlns:p14="http://schemas.microsoft.com/office/powerpoint/2010/main" val="2528108097"/>
      </p:ext>
    </p:extLst>
  </p:cSld>
  <p:clrMapOvr>
    <a:masterClrMapping/>
  </p:clrMapOvr>
  <p:transition xmlns:p14="http://schemas.microsoft.com/office/powerpoint/2010/mai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竖排文字占位符 2"/>
          <p:cNvSpPr>
            <a:spLocks noGrp="1"/>
          </p:cNvSpPr>
          <p:nvPr>
            <p:ph type="body" orient="vert" idx="1"/>
          </p:nvPr>
        </p:nvSpPr>
        <p:spPr/>
        <p:txBody>
          <a:bodyPr vert="eaVert"/>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日期占位符 3"/>
          <p:cNvSpPr>
            <a:spLocks noGrp="1"/>
          </p:cNvSpPr>
          <p:nvPr>
            <p:ph type="dt" sz="half" idx="10"/>
          </p:nvPr>
        </p:nvSpPr>
        <p:spPr/>
        <p:txBody>
          <a:bodyPr/>
          <a:lstStyle/>
          <a:p>
            <a:fld id="{35697E0E-1BE4-41F9-813F-4C8E88884DCD}"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5" name="页脚占位符 4"/>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6" name="灯片编号占位符 5"/>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20779280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HS" altLang="en-US" smtClean="0"/>
              <a:t>单击此处编辑母版标题样式</a:t>
            </a:r>
            <a:endParaRPr lang="zh-CHS"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日期占位符 3"/>
          <p:cNvSpPr>
            <a:spLocks noGrp="1"/>
          </p:cNvSpPr>
          <p:nvPr>
            <p:ph type="dt" sz="half" idx="10"/>
          </p:nvPr>
        </p:nvSpPr>
        <p:spPr/>
        <p:txBody>
          <a:bodyPr/>
          <a:lstStyle/>
          <a:p>
            <a:fld id="{9DDA1FDD-7332-41FB-827C-593B1FEF4292}" type="datetime1">
              <a:rPr lang="zh-CHS" altLang="en-US" smtClean="0">
                <a:solidFill>
                  <a:prstClr val="black">
                    <a:tint val="75000"/>
                  </a:prstClr>
                </a:solidFill>
                <a:ea typeface="Calibri"/>
              </a:rPr>
              <a:pPr/>
              <a:t>3/27/15</a:t>
            </a:fld>
            <a:endParaRPr lang="zh-CHS" altLang="en-US">
              <a:solidFill>
                <a:prstClr val="black">
                  <a:tint val="75000"/>
                </a:prstClr>
              </a:solidFill>
              <a:ea typeface="Calibri"/>
            </a:endParaRPr>
          </a:p>
        </p:txBody>
      </p:sp>
      <p:sp>
        <p:nvSpPr>
          <p:cNvPr id="5" name="页脚占位符 4"/>
          <p:cNvSpPr>
            <a:spLocks noGrp="1"/>
          </p:cNvSpPr>
          <p:nvPr>
            <p:ph type="ftr" sz="quarter" idx="11"/>
          </p:nvPr>
        </p:nvSpPr>
        <p:spPr/>
        <p:txBody>
          <a:bodyPr/>
          <a:lstStyle/>
          <a:p>
            <a:endParaRPr lang="zh-CHS" altLang="en-US">
              <a:solidFill>
                <a:prstClr val="black">
                  <a:tint val="75000"/>
                </a:prstClr>
              </a:solidFill>
              <a:ea typeface="Calibri"/>
            </a:endParaRPr>
          </a:p>
        </p:txBody>
      </p:sp>
      <p:sp>
        <p:nvSpPr>
          <p:cNvPr id="6" name="灯片编号占位符 5"/>
          <p:cNvSpPr>
            <a:spLocks noGrp="1"/>
          </p:cNvSpPr>
          <p:nvPr>
            <p:ph type="sldNum" sz="quarter" idx="12"/>
          </p:nvPr>
        </p:nvSpPr>
        <p:spPr/>
        <p:txBody>
          <a:bodyPr/>
          <a:lstStyle/>
          <a:p>
            <a:fld id="{0C913308-F349-4B6D-A68A-DD1791B4A57B}" type="slidenum">
              <a:rPr lang="zh-CHS" altLang="en-US" smtClean="0">
                <a:solidFill>
                  <a:prstClr val="black">
                    <a:tint val="75000"/>
                  </a:prstClr>
                </a:solidFill>
                <a:latin typeface="Calibri"/>
                <a:ea typeface="Calibri"/>
              </a:rPr>
              <a:pPr/>
              <a:t>‹#›</a:t>
            </a:fld>
            <a:endParaRPr lang="zh-CHS" altLang="en-US">
              <a:solidFill>
                <a:prstClr val="black">
                  <a:tint val="75000"/>
                </a:prstClr>
              </a:solidFill>
              <a:latin typeface="Calibri"/>
              <a:ea typeface="Calibri"/>
            </a:endParaRPr>
          </a:p>
        </p:txBody>
      </p:sp>
    </p:spTree>
    <p:extLst>
      <p:ext uri="{BB962C8B-B14F-4D97-AF65-F5344CB8AC3E}">
        <p14:creationId xmlns:p14="http://schemas.microsoft.com/office/powerpoint/2010/main" val="377305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6D320AC-71F7-B345-A8F3-275013FA312A}" type="slidenum">
              <a:rPr lang="en-US"/>
              <a:pPr>
                <a:defRPr/>
              </a:pPr>
              <a:t>‹#›</a:t>
            </a:fld>
            <a:endParaRPr lang="en-US"/>
          </a:p>
        </p:txBody>
      </p:sp>
    </p:spTree>
    <p:extLst>
      <p:ext uri="{BB962C8B-B14F-4D97-AF65-F5344CB8AC3E}">
        <p14:creationId xmlns:p14="http://schemas.microsoft.com/office/powerpoint/2010/main" val="1107138891"/>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4A21819B-7314-3646-9334-845A3E117C17}" type="slidenum">
              <a:rPr lang="en-US" altLang="en-US"/>
              <a:pPr>
                <a:defRPr/>
              </a:pPr>
              <a:t>‹#›</a:t>
            </a:fld>
            <a:endParaRPr lang="en-US" altLang="en-US"/>
          </a:p>
        </p:txBody>
      </p:sp>
    </p:spTree>
    <p:extLst>
      <p:ext uri="{BB962C8B-B14F-4D97-AF65-F5344CB8AC3E}">
        <p14:creationId xmlns:p14="http://schemas.microsoft.com/office/powerpoint/2010/main" val="3987624395"/>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4D431CD-2ADF-9540-BDB8-7A4F473D4E39}" type="slidenum">
              <a:rPr lang="en-US" altLang="en-US"/>
              <a:pPr>
                <a:defRPr/>
              </a:pPr>
              <a:t>‹#›</a:t>
            </a:fld>
            <a:endParaRPr lang="en-US" altLang="en-US"/>
          </a:p>
        </p:txBody>
      </p:sp>
    </p:spTree>
    <p:extLst>
      <p:ext uri="{BB962C8B-B14F-4D97-AF65-F5344CB8AC3E}">
        <p14:creationId xmlns:p14="http://schemas.microsoft.com/office/powerpoint/2010/main" val="92300326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1870E34-69D8-894C-B121-9C6BC23A2052}" type="slidenum">
              <a:rPr lang="en-US" altLang="en-US"/>
              <a:pPr>
                <a:defRPr/>
              </a:pPr>
              <a:t>‹#›</a:t>
            </a:fld>
            <a:endParaRPr lang="en-US" altLang="en-US"/>
          </a:p>
        </p:txBody>
      </p:sp>
    </p:spTree>
    <p:extLst>
      <p:ext uri="{BB962C8B-B14F-4D97-AF65-F5344CB8AC3E}">
        <p14:creationId xmlns:p14="http://schemas.microsoft.com/office/powerpoint/2010/main" val="1076096822"/>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018724D-5637-604D-9480-D7D4D3A45C74}" type="slidenum">
              <a:rPr lang="en-US" altLang="en-US"/>
              <a:pPr>
                <a:defRPr/>
              </a:pPr>
              <a:t>‹#›</a:t>
            </a:fld>
            <a:endParaRPr lang="en-US" altLang="en-US"/>
          </a:p>
        </p:txBody>
      </p:sp>
    </p:spTree>
    <p:extLst>
      <p:ext uri="{BB962C8B-B14F-4D97-AF65-F5344CB8AC3E}">
        <p14:creationId xmlns:p14="http://schemas.microsoft.com/office/powerpoint/2010/main" val="347802092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E1F6ED-2272-9A41-9FBA-7CFB2F8A6900}" type="slidenum">
              <a:rPr lang="en-US" altLang="en-US"/>
              <a:pPr>
                <a:defRPr/>
              </a:pPr>
              <a:t>‹#›</a:t>
            </a:fld>
            <a:endParaRPr lang="en-US" altLang="en-US"/>
          </a:p>
        </p:txBody>
      </p:sp>
    </p:spTree>
    <p:extLst>
      <p:ext uri="{BB962C8B-B14F-4D97-AF65-F5344CB8AC3E}">
        <p14:creationId xmlns:p14="http://schemas.microsoft.com/office/powerpoint/2010/main" val="101432522"/>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5A45E0D-AA31-E44B-BA92-177C873220C2}" type="slidenum">
              <a:rPr lang="en-US" altLang="en-US"/>
              <a:pPr>
                <a:defRPr/>
              </a:pPr>
              <a:t>‹#›</a:t>
            </a:fld>
            <a:endParaRPr lang="en-US" altLang="en-US"/>
          </a:p>
        </p:txBody>
      </p:sp>
    </p:spTree>
    <p:extLst>
      <p:ext uri="{BB962C8B-B14F-4D97-AF65-F5344CB8AC3E}">
        <p14:creationId xmlns:p14="http://schemas.microsoft.com/office/powerpoint/2010/main" val="336144912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B8A7F91-9E5A-5341-980E-BB39BA014053}" type="slidenum">
              <a:rPr lang="en-US" altLang="en-US"/>
              <a:pPr>
                <a:defRPr/>
              </a:pPr>
              <a:t>‹#›</a:t>
            </a:fld>
            <a:endParaRPr lang="en-US" altLang="en-US"/>
          </a:p>
        </p:txBody>
      </p:sp>
    </p:spTree>
    <p:extLst>
      <p:ext uri="{BB962C8B-B14F-4D97-AF65-F5344CB8AC3E}">
        <p14:creationId xmlns:p14="http://schemas.microsoft.com/office/powerpoint/2010/main" val="214855678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5A4FB91F-8620-9C4D-8A32-1AD02BFD54B1}" type="slidenum">
              <a:rPr lang="en-US"/>
              <a:pPr>
                <a:defRPr/>
              </a:pPr>
              <a:t>‹#›</a:t>
            </a:fld>
            <a:endParaRPr lang="en-US"/>
          </a:p>
        </p:txBody>
      </p:sp>
    </p:spTree>
    <p:extLst>
      <p:ext uri="{BB962C8B-B14F-4D97-AF65-F5344CB8AC3E}">
        <p14:creationId xmlns:p14="http://schemas.microsoft.com/office/powerpoint/2010/main" val="723665432"/>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6759D54-93C6-1846-8860-B70CE9F7D421}" type="slidenum">
              <a:rPr lang="en-US" altLang="en-US"/>
              <a:pPr>
                <a:defRPr/>
              </a:pPr>
              <a:t>‹#›</a:t>
            </a:fld>
            <a:endParaRPr lang="en-US" altLang="en-US"/>
          </a:p>
        </p:txBody>
      </p:sp>
    </p:spTree>
    <p:extLst>
      <p:ext uri="{BB962C8B-B14F-4D97-AF65-F5344CB8AC3E}">
        <p14:creationId xmlns:p14="http://schemas.microsoft.com/office/powerpoint/2010/main" val="4199232832"/>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D2B72E4-C6EA-1F45-A755-5B9F48471101}" type="slidenum">
              <a:rPr lang="en-US" altLang="en-US"/>
              <a:pPr>
                <a:defRPr/>
              </a:pPr>
              <a:t>‹#›</a:t>
            </a:fld>
            <a:endParaRPr lang="en-US" altLang="en-US"/>
          </a:p>
        </p:txBody>
      </p:sp>
    </p:spTree>
    <p:extLst>
      <p:ext uri="{BB962C8B-B14F-4D97-AF65-F5344CB8AC3E}">
        <p14:creationId xmlns:p14="http://schemas.microsoft.com/office/powerpoint/2010/main" val="4170215622"/>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2E293FB-FFDD-4843-8FBD-D1F46FFEA313}" type="slidenum">
              <a:rPr lang="en-US" altLang="en-US"/>
              <a:pPr>
                <a:defRPr/>
              </a:pPr>
              <a:t>‹#›</a:t>
            </a:fld>
            <a:endParaRPr lang="en-US" altLang="en-US"/>
          </a:p>
        </p:txBody>
      </p:sp>
    </p:spTree>
    <p:extLst>
      <p:ext uri="{BB962C8B-B14F-4D97-AF65-F5344CB8AC3E}">
        <p14:creationId xmlns:p14="http://schemas.microsoft.com/office/powerpoint/2010/main" val="659553154"/>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785D23D-223F-E243-9C21-4ADA9B741991}" type="slidenum">
              <a:rPr lang="en-US" altLang="en-US"/>
              <a:pPr>
                <a:defRPr/>
              </a:pPr>
              <a:t>‹#›</a:t>
            </a:fld>
            <a:endParaRPr lang="en-US" altLang="en-US"/>
          </a:p>
        </p:txBody>
      </p:sp>
    </p:spTree>
    <p:extLst>
      <p:ext uri="{BB962C8B-B14F-4D97-AF65-F5344CB8AC3E}">
        <p14:creationId xmlns:p14="http://schemas.microsoft.com/office/powerpoint/2010/main" val="857792144"/>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3CE464D1-A2EB-9944-BFFB-53DDACE6D527}" type="slidenum">
              <a:rPr lang="en-US" altLang="en-US"/>
              <a:pPr>
                <a:defRPr/>
              </a:pPr>
              <a:t>‹#›</a:t>
            </a:fld>
            <a:endParaRPr lang="en-US" altLang="en-US"/>
          </a:p>
        </p:txBody>
      </p:sp>
    </p:spTree>
    <p:extLst>
      <p:ext uri="{BB962C8B-B14F-4D97-AF65-F5344CB8AC3E}">
        <p14:creationId xmlns:p14="http://schemas.microsoft.com/office/powerpoint/2010/main" val="905665953"/>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9B27038-8888-7442-BB11-7A96E507CFEC}" type="slidenum">
              <a:rPr lang="en-US" altLang="en-US"/>
              <a:pPr>
                <a:defRPr/>
              </a:pPr>
              <a:t>‹#›</a:t>
            </a:fld>
            <a:endParaRPr lang="en-US" altLang="en-US"/>
          </a:p>
        </p:txBody>
      </p:sp>
    </p:spTree>
    <p:extLst>
      <p:ext uri="{BB962C8B-B14F-4D97-AF65-F5344CB8AC3E}">
        <p14:creationId xmlns:p14="http://schemas.microsoft.com/office/powerpoint/2010/main" val="3660248165"/>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47EB622-8484-214A-A4F5-2877EE9BF542}" type="slidenum">
              <a:rPr lang="en-US" altLang="en-US"/>
              <a:pPr>
                <a:defRPr/>
              </a:pPr>
              <a:t>‹#›</a:t>
            </a:fld>
            <a:endParaRPr lang="en-US" altLang="en-US"/>
          </a:p>
        </p:txBody>
      </p:sp>
    </p:spTree>
    <p:extLst>
      <p:ext uri="{BB962C8B-B14F-4D97-AF65-F5344CB8AC3E}">
        <p14:creationId xmlns:p14="http://schemas.microsoft.com/office/powerpoint/2010/main" val="2877820882"/>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746E4C5-7A4D-084C-A976-8E08206A22B7}" type="slidenum">
              <a:rPr lang="en-US" altLang="en-US"/>
              <a:pPr>
                <a:defRPr/>
              </a:pPr>
              <a:t>‹#›</a:t>
            </a:fld>
            <a:endParaRPr lang="en-US" altLang="en-US"/>
          </a:p>
        </p:txBody>
      </p:sp>
    </p:spTree>
    <p:extLst>
      <p:ext uri="{BB962C8B-B14F-4D97-AF65-F5344CB8AC3E}">
        <p14:creationId xmlns:p14="http://schemas.microsoft.com/office/powerpoint/2010/main" val="134035257"/>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4C8AEE0-060E-A647-A107-5C7F5F958FBD}" type="slidenum">
              <a:rPr lang="en-US" altLang="en-US"/>
              <a:pPr>
                <a:defRPr/>
              </a:pPr>
              <a:t>‹#›</a:t>
            </a:fld>
            <a:endParaRPr lang="en-US" altLang="en-US"/>
          </a:p>
        </p:txBody>
      </p:sp>
    </p:spTree>
    <p:extLst>
      <p:ext uri="{BB962C8B-B14F-4D97-AF65-F5344CB8AC3E}">
        <p14:creationId xmlns:p14="http://schemas.microsoft.com/office/powerpoint/2010/main" val="1500168497"/>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DFB9896-B5CB-2A4C-9F86-175237355D52}" type="slidenum">
              <a:rPr lang="en-US" altLang="en-US"/>
              <a:pPr>
                <a:defRPr/>
              </a:pPr>
              <a:t>‹#›</a:t>
            </a:fld>
            <a:endParaRPr lang="en-US" altLang="en-US"/>
          </a:p>
        </p:txBody>
      </p:sp>
    </p:spTree>
    <p:extLst>
      <p:ext uri="{BB962C8B-B14F-4D97-AF65-F5344CB8AC3E}">
        <p14:creationId xmlns:p14="http://schemas.microsoft.com/office/powerpoint/2010/main" val="177584551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073B9C50-E303-F947-B3E2-3E825F48C7D2}" type="slidenum">
              <a:rPr lang="en-US"/>
              <a:pPr>
                <a:defRPr/>
              </a:pPr>
              <a:t>‹#›</a:t>
            </a:fld>
            <a:endParaRPr lang="en-US"/>
          </a:p>
        </p:txBody>
      </p:sp>
    </p:spTree>
    <p:extLst>
      <p:ext uri="{BB962C8B-B14F-4D97-AF65-F5344CB8AC3E}">
        <p14:creationId xmlns:p14="http://schemas.microsoft.com/office/powerpoint/2010/main" val="3136509312"/>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BB65A68-99E9-2F4D-89C6-8C7CF089353F}" type="slidenum">
              <a:rPr lang="en-US" altLang="en-US"/>
              <a:pPr>
                <a:defRPr/>
              </a:pPr>
              <a:t>‹#›</a:t>
            </a:fld>
            <a:endParaRPr lang="en-US" altLang="en-US"/>
          </a:p>
        </p:txBody>
      </p:sp>
    </p:spTree>
    <p:extLst>
      <p:ext uri="{BB962C8B-B14F-4D97-AF65-F5344CB8AC3E}">
        <p14:creationId xmlns:p14="http://schemas.microsoft.com/office/powerpoint/2010/main" val="402417454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FB8FB5E-2F11-544D-BBCC-66458227D32B}" type="slidenum">
              <a:rPr lang="en-US" altLang="en-US"/>
              <a:pPr>
                <a:defRPr/>
              </a:pPr>
              <a:t>‹#›</a:t>
            </a:fld>
            <a:endParaRPr lang="en-US" altLang="en-US"/>
          </a:p>
        </p:txBody>
      </p:sp>
    </p:spTree>
    <p:extLst>
      <p:ext uri="{BB962C8B-B14F-4D97-AF65-F5344CB8AC3E}">
        <p14:creationId xmlns:p14="http://schemas.microsoft.com/office/powerpoint/2010/main" val="1897371085"/>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92F67A2-C547-1A49-861D-4D0C81892764}" type="slidenum">
              <a:rPr lang="en-US" altLang="en-US"/>
              <a:pPr>
                <a:defRPr/>
              </a:pPr>
              <a:t>‹#›</a:t>
            </a:fld>
            <a:endParaRPr lang="en-US" altLang="en-US"/>
          </a:p>
        </p:txBody>
      </p:sp>
    </p:spTree>
    <p:extLst>
      <p:ext uri="{BB962C8B-B14F-4D97-AF65-F5344CB8AC3E}">
        <p14:creationId xmlns:p14="http://schemas.microsoft.com/office/powerpoint/2010/main" val="2613136432"/>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3D0AE71-B3B4-164B-AEB8-A45DEEB6D062}" type="slidenum">
              <a:rPr lang="en-US" altLang="en-US"/>
              <a:pPr>
                <a:defRPr/>
              </a:pPr>
              <a:t>‹#›</a:t>
            </a:fld>
            <a:endParaRPr lang="en-US" altLang="en-US"/>
          </a:p>
        </p:txBody>
      </p:sp>
    </p:spTree>
    <p:extLst>
      <p:ext uri="{BB962C8B-B14F-4D97-AF65-F5344CB8AC3E}">
        <p14:creationId xmlns:p14="http://schemas.microsoft.com/office/powerpoint/2010/main" val="3170070383"/>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2B7AD82-57BA-EB47-BCD7-B833CE47B1F2}" type="slidenum">
              <a:rPr lang="en-US" altLang="en-US"/>
              <a:pPr>
                <a:defRPr/>
              </a:pPr>
              <a:t>‹#›</a:t>
            </a:fld>
            <a:endParaRPr lang="en-US" altLang="en-US"/>
          </a:p>
        </p:txBody>
      </p:sp>
    </p:spTree>
    <p:extLst>
      <p:ext uri="{BB962C8B-B14F-4D97-AF65-F5344CB8AC3E}">
        <p14:creationId xmlns:p14="http://schemas.microsoft.com/office/powerpoint/2010/main" val="644866821"/>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a typeface="+mn-ea"/>
              <a:cs typeface="+mn-cs"/>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68786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707760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65452837"/>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6722440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6281109"/>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20808B7-3DFC-6D40-89A2-98C67E53C3E2}" type="slidenum">
              <a:rPr lang="en-US"/>
              <a:pPr>
                <a:defRPr/>
              </a:pPr>
              <a:t>‹#›</a:t>
            </a:fld>
            <a:endParaRPr lang="en-US"/>
          </a:p>
        </p:txBody>
      </p:sp>
    </p:spTree>
    <p:extLst>
      <p:ext uri="{BB962C8B-B14F-4D97-AF65-F5344CB8AC3E}">
        <p14:creationId xmlns:p14="http://schemas.microsoft.com/office/powerpoint/2010/main" val="2149801814"/>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2145472"/>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82300931"/>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89481022"/>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0095260"/>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9560011"/>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3343032"/>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a typeface="+mn-ea"/>
              <a:cs typeface="+mn-cs"/>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19513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98435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21229756"/>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8553211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FA78E456-01DF-094D-8CFB-DA5FA9E8BD10}" type="slidenum">
              <a:rPr lang="en-US"/>
              <a:pPr>
                <a:defRPr/>
              </a:pPr>
              <a:t>‹#›</a:t>
            </a:fld>
            <a:endParaRPr lang="en-US"/>
          </a:p>
        </p:txBody>
      </p:sp>
    </p:spTree>
    <p:extLst>
      <p:ext uri="{BB962C8B-B14F-4D97-AF65-F5344CB8AC3E}">
        <p14:creationId xmlns:p14="http://schemas.microsoft.com/office/powerpoint/2010/main" val="2312494647"/>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6861609"/>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0226412"/>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96444232"/>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67142117"/>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28750689"/>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32322514"/>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94192286"/>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801CFFE9-F1C0-1D49-8EE8-72D7F3A5FE77}" type="slidenum">
              <a:rPr lang="en-US" altLang="en-US"/>
              <a:pPr>
                <a:defRPr/>
              </a:pPr>
              <a:t>‹#›</a:t>
            </a:fld>
            <a:endParaRPr lang="en-US" altLang="en-US"/>
          </a:p>
        </p:txBody>
      </p:sp>
    </p:spTree>
    <p:extLst>
      <p:ext uri="{BB962C8B-B14F-4D97-AF65-F5344CB8AC3E}">
        <p14:creationId xmlns:p14="http://schemas.microsoft.com/office/powerpoint/2010/main" val="250925668"/>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292ED0B-814D-604A-829D-D47F8B32652E}" type="slidenum">
              <a:rPr lang="en-US" altLang="en-US"/>
              <a:pPr>
                <a:defRPr/>
              </a:pPr>
              <a:t>‹#›</a:t>
            </a:fld>
            <a:endParaRPr lang="en-US" altLang="en-US"/>
          </a:p>
        </p:txBody>
      </p:sp>
    </p:spTree>
    <p:extLst>
      <p:ext uri="{BB962C8B-B14F-4D97-AF65-F5344CB8AC3E}">
        <p14:creationId xmlns:p14="http://schemas.microsoft.com/office/powerpoint/2010/main" val="2323135489"/>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99122AB-6478-E348-A556-1222D66B97F7}" type="slidenum">
              <a:rPr lang="en-US" altLang="en-US"/>
              <a:pPr>
                <a:defRPr/>
              </a:pPr>
              <a:t>‹#›</a:t>
            </a:fld>
            <a:endParaRPr lang="en-US" altLang="en-US"/>
          </a:p>
        </p:txBody>
      </p:sp>
    </p:spTree>
    <p:extLst>
      <p:ext uri="{BB962C8B-B14F-4D97-AF65-F5344CB8AC3E}">
        <p14:creationId xmlns:p14="http://schemas.microsoft.com/office/powerpoint/2010/main" val="352584658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428B0D83-FC11-C440-9D61-A92EDF7AC339}" type="slidenum">
              <a:rPr lang="en-US"/>
              <a:pPr>
                <a:defRPr/>
              </a:pPr>
              <a:t>‹#›</a:t>
            </a:fld>
            <a:endParaRPr lang="en-US"/>
          </a:p>
        </p:txBody>
      </p:sp>
    </p:spTree>
    <p:extLst>
      <p:ext uri="{BB962C8B-B14F-4D97-AF65-F5344CB8AC3E}">
        <p14:creationId xmlns:p14="http://schemas.microsoft.com/office/powerpoint/2010/main" val="1732965025"/>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C7EEFFD-4BB8-4549-A415-B63E53FC129D}" type="slidenum">
              <a:rPr lang="en-US" altLang="en-US"/>
              <a:pPr>
                <a:defRPr/>
              </a:pPr>
              <a:t>‹#›</a:t>
            </a:fld>
            <a:endParaRPr lang="en-US" altLang="en-US"/>
          </a:p>
        </p:txBody>
      </p:sp>
    </p:spTree>
    <p:extLst>
      <p:ext uri="{BB962C8B-B14F-4D97-AF65-F5344CB8AC3E}">
        <p14:creationId xmlns:p14="http://schemas.microsoft.com/office/powerpoint/2010/main" val="3767056079"/>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84A6E3B-FD50-564C-AD45-CC45322E2FBC}" type="slidenum">
              <a:rPr lang="en-US" altLang="en-US"/>
              <a:pPr>
                <a:defRPr/>
              </a:pPr>
              <a:t>‹#›</a:t>
            </a:fld>
            <a:endParaRPr lang="en-US" altLang="en-US"/>
          </a:p>
        </p:txBody>
      </p:sp>
    </p:spTree>
    <p:extLst>
      <p:ext uri="{BB962C8B-B14F-4D97-AF65-F5344CB8AC3E}">
        <p14:creationId xmlns:p14="http://schemas.microsoft.com/office/powerpoint/2010/main" val="1849668331"/>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B12B169-6369-C844-B00B-5DAB8B5F5780}" type="slidenum">
              <a:rPr lang="en-US" altLang="en-US"/>
              <a:pPr>
                <a:defRPr/>
              </a:pPr>
              <a:t>‹#›</a:t>
            </a:fld>
            <a:endParaRPr lang="en-US" altLang="en-US"/>
          </a:p>
        </p:txBody>
      </p:sp>
    </p:spTree>
    <p:extLst>
      <p:ext uri="{BB962C8B-B14F-4D97-AF65-F5344CB8AC3E}">
        <p14:creationId xmlns:p14="http://schemas.microsoft.com/office/powerpoint/2010/main" val="1929367370"/>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9A4AF0F-87BB-A94C-9636-79DCBA7B1F2F}" type="slidenum">
              <a:rPr lang="en-US" altLang="en-US"/>
              <a:pPr>
                <a:defRPr/>
              </a:pPr>
              <a:t>‹#›</a:t>
            </a:fld>
            <a:endParaRPr lang="en-US" altLang="en-US"/>
          </a:p>
        </p:txBody>
      </p:sp>
    </p:spTree>
    <p:extLst>
      <p:ext uri="{BB962C8B-B14F-4D97-AF65-F5344CB8AC3E}">
        <p14:creationId xmlns:p14="http://schemas.microsoft.com/office/powerpoint/2010/main" val="1969348882"/>
      </p:ext>
    </p:extLst>
  </p:cSld>
  <p:clrMapOvr>
    <a:masterClrMapping/>
  </p:clrMapOvr>
  <p:transition xmlns:p14="http://schemas.microsoft.com/office/powerpoint/2010/mai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DAF1EFA-746B-2649-8056-3316E8CA8C4C}" type="slidenum">
              <a:rPr lang="en-US" altLang="en-US"/>
              <a:pPr>
                <a:defRPr/>
              </a:pPr>
              <a:t>‹#›</a:t>
            </a:fld>
            <a:endParaRPr lang="en-US" altLang="en-US"/>
          </a:p>
        </p:txBody>
      </p:sp>
    </p:spTree>
    <p:extLst>
      <p:ext uri="{BB962C8B-B14F-4D97-AF65-F5344CB8AC3E}">
        <p14:creationId xmlns:p14="http://schemas.microsoft.com/office/powerpoint/2010/main" val="1381171627"/>
      </p:ext>
    </p:extLst>
  </p:cSld>
  <p:clrMapOvr>
    <a:masterClrMapping/>
  </p:clrMapOvr>
  <p:transition xmlns:p14="http://schemas.microsoft.com/office/powerpoint/2010/mai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12437B3-0C5F-A047-AF44-D5BEB15303A3}" type="slidenum">
              <a:rPr lang="en-US" altLang="en-US"/>
              <a:pPr>
                <a:defRPr/>
              </a:pPr>
              <a:t>‹#›</a:t>
            </a:fld>
            <a:endParaRPr lang="en-US" altLang="en-US"/>
          </a:p>
        </p:txBody>
      </p:sp>
    </p:spTree>
    <p:extLst>
      <p:ext uri="{BB962C8B-B14F-4D97-AF65-F5344CB8AC3E}">
        <p14:creationId xmlns:p14="http://schemas.microsoft.com/office/powerpoint/2010/main" val="2611390595"/>
      </p:ext>
    </p:extLst>
  </p:cSld>
  <p:clrMapOvr>
    <a:masterClrMapping/>
  </p:clrMapOvr>
  <p:transition xmlns:p14="http://schemas.microsoft.com/office/powerpoint/2010/mai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B6B3258-F894-A645-910A-EC150E02F9B0}" type="slidenum">
              <a:rPr lang="en-US" altLang="en-US"/>
              <a:pPr>
                <a:defRPr/>
              </a:pPr>
              <a:t>‹#›</a:t>
            </a:fld>
            <a:endParaRPr lang="en-US" altLang="en-US"/>
          </a:p>
        </p:txBody>
      </p:sp>
    </p:spTree>
    <p:extLst>
      <p:ext uri="{BB962C8B-B14F-4D97-AF65-F5344CB8AC3E}">
        <p14:creationId xmlns:p14="http://schemas.microsoft.com/office/powerpoint/2010/main" val="2614595860"/>
      </p:ext>
    </p:extLst>
  </p:cSld>
  <p:clrMapOvr>
    <a:masterClrMapping/>
  </p:clrMapOvr>
  <p:transition xmlns:p14="http://schemas.microsoft.com/office/powerpoint/2010/mai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C2215A2-58AC-7344-8530-131AAFA91C15}" type="slidenum">
              <a:rPr lang="en-US" altLang="en-US"/>
              <a:pPr>
                <a:defRPr/>
              </a:pPr>
              <a:t>‹#›</a:t>
            </a:fld>
            <a:endParaRPr lang="en-US" altLang="en-US"/>
          </a:p>
        </p:txBody>
      </p:sp>
    </p:spTree>
    <p:extLst>
      <p:ext uri="{BB962C8B-B14F-4D97-AF65-F5344CB8AC3E}">
        <p14:creationId xmlns:p14="http://schemas.microsoft.com/office/powerpoint/2010/main" val="2666203054"/>
      </p:ext>
    </p:extLst>
  </p:cSld>
  <p:clrMapOvr>
    <a:masterClrMapping/>
  </p:clrMapOvr>
  <p:transition xmlns:p14="http://schemas.microsoft.com/office/powerpoint/2010/mai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05050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614318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293D0A55-7789-CF47-ACA7-2311AFA1B98E}" type="slidenum">
              <a:rPr lang="en-US"/>
              <a:pPr>
                <a:defRPr/>
              </a:pPr>
              <a:t>‹#›</a:t>
            </a:fld>
            <a:endParaRPr lang="en-US"/>
          </a:p>
        </p:txBody>
      </p:sp>
    </p:spTree>
    <p:extLst>
      <p:ext uri="{BB962C8B-B14F-4D97-AF65-F5344CB8AC3E}">
        <p14:creationId xmlns:p14="http://schemas.microsoft.com/office/powerpoint/2010/main" val="3919131768"/>
      </p:ext>
    </p:extLst>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68415937"/>
      </p:ext>
    </p:extLst>
  </p:cSld>
  <p:clrMapOvr>
    <a:masterClrMapping/>
  </p:clrMapOvr>
  <p:transition xmlns:p14="http://schemas.microsoft.com/office/powerpoint/2010/mai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54130907"/>
      </p:ext>
    </p:extLst>
  </p:cSld>
  <p:clrMapOvr>
    <a:masterClrMapping/>
  </p:clrMapOvr>
  <p:transition xmlns:p14="http://schemas.microsoft.com/office/powerpoint/2010/mai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54712417"/>
      </p:ext>
    </p:extLst>
  </p:cSld>
  <p:clrMapOvr>
    <a:masterClrMapping/>
  </p:clrMapOvr>
  <p:transition xmlns:p14="http://schemas.microsoft.com/office/powerpoint/2010/mai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4454306"/>
      </p:ext>
    </p:extLst>
  </p:cSld>
  <p:clrMapOvr>
    <a:masterClrMapping/>
  </p:clrMapOvr>
  <p:transition xmlns:p14="http://schemas.microsoft.com/office/powerpoint/2010/mai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3240733"/>
      </p:ext>
    </p:extLst>
  </p:cSld>
  <p:clrMapOvr>
    <a:masterClrMapping/>
  </p:clrMapOvr>
  <p:transition xmlns:p14="http://schemas.microsoft.com/office/powerpoint/2010/mai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38022056"/>
      </p:ext>
    </p:extLst>
  </p:cSld>
  <p:clrMapOvr>
    <a:masterClrMapping/>
  </p:clrMapOvr>
  <p:transition xmlns:p14="http://schemas.microsoft.com/office/powerpoint/2010/mai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23244668"/>
      </p:ext>
    </p:extLst>
  </p:cSld>
  <p:clrMapOvr>
    <a:masterClrMapping/>
  </p:clrMapOvr>
  <p:transition xmlns:p14="http://schemas.microsoft.com/office/powerpoint/2010/mai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1558502"/>
      </p:ext>
    </p:extLst>
  </p:cSld>
  <p:clrMapOvr>
    <a:masterClrMapping/>
  </p:clrMapOvr>
  <p:transition xmlns:p14="http://schemas.microsoft.com/office/powerpoint/2010/mai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04758664"/>
      </p:ext>
    </p:extLst>
  </p:cSld>
  <p:clrMapOvr>
    <a:masterClrMapping/>
  </p:clrMapOvr>
  <p:transition xmlns:p14="http://schemas.microsoft.com/office/powerpoint/2010/mai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2916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E99BBE6-A637-304C-B5B7-9A7E3C08C57E}" type="slidenum">
              <a:rPr lang="en-US"/>
              <a:pPr>
                <a:defRPr/>
              </a:pPr>
              <a:t>‹#›</a:t>
            </a:fld>
            <a:endParaRPr lang="en-US"/>
          </a:p>
        </p:txBody>
      </p:sp>
    </p:spTree>
    <p:extLst>
      <p:ext uri="{BB962C8B-B14F-4D97-AF65-F5344CB8AC3E}">
        <p14:creationId xmlns:p14="http://schemas.microsoft.com/office/powerpoint/2010/main" val="651440972"/>
      </p:ext>
    </p:extLst>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080769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42624879"/>
      </p:ext>
    </p:extLst>
  </p:cSld>
  <p:clrMapOvr>
    <a:masterClrMapping/>
  </p:clrMapOvr>
  <p:transition xmlns:p14="http://schemas.microsoft.com/office/powerpoint/2010/mai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53611633"/>
      </p:ext>
    </p:extLst>
  </p:cSld>
  <p:clrMapOvr>
    <a:masterClrMapping/>
  </p:clrMapOvr>
  <p:transition xmlns:p14="http://schemas.microsoft.com/office/powerpoint/2010/mai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56655432"/>
      </p:ext>
    </p:extLst>
  </p:cSld>
  <p:clrMapOvr>
    <a:masterClrMapping/>
  </p:clrMapOvr>
  <p:transition xmlns:p14="http://schemas.microsoft.com/office/powerpoint/2010/mai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21182208"/>
      </p:ext>
    </p:extLst>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68203299"/>
      </p:ext>
    </p:extLst>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8786224"/>
      </p:ext>
    </p:extLst>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1298239"/>
      </p:ext>
    </p:extLst>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48619131"/>
      </p:ext>
    </p:extLst>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5150481"/>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E35BCF56-964A-F947-93A6-92ACEE6C7F5E}" type="slidenum">
              <a:rPr lang="en-US"/>
              <a:pPr>
                <a:defRPr/>
              </a:pPr>
              <a:t>‹#›</a:t>
            </a:fld>
            <a:endParaRPr lang="en-US"/>
          </a:p>
        </p:txBody>
      </p:sp>
    </p:spTree>
    <p:extLst>
      <p:ext uri="{BB962C8B-B14F-4D97-AF65-F5344CB8AC3E}">
        <p14:creationId xmlns:p14="http://schemas.microsoft.com/office/powerpoint/2010/main" val="1456089152"/>
      </p:ext>
    </p:extLst>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5C66147B-D8F4-B34F-ACFC-F4150A9F5034}" type="slidenum">
              <a:rPr lang="en-US" altLang="en-US"/>
              <a:pPr>
                <a:defRPr/>
              </a:pPr>
              <a:t>‹#›</a:t>
            </a:fld>
            <a:endParaRPr lang="en-US" altLang="en-US"/>
          </a:p>
        </p:txBody>
      </p:sp>
    </p:spTree>
    <p:extLst>
      <p:ext uri="{BB962C8B-B14F-4D97-AF65-F5344CB8AC3E}">
        <p14:creationId xmlns:p14="http://schemas.microsoft.com/office/powerpoint/2010/main" val="3557629236"/>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B4B655F-9513-DB41-847A-CB5F5ABCD6B3}" type="slidenum">
              <a:rPr lang="en-US" altLang="en-US"/>
              <a:pPr>
                <a:defRPr/>
              </a:pPr>
              <a:t>‹#›</a:t>
            </a:fld>
            <a:endParaRPr lang="en-US" altLang="en-US"/>
          </a:p>
        </p:txBody>
      </p:sp>
    </p:spTree>
    <p:extLst>
      <p:ext uri="{BB962C8B-B14F-4D97-AF65-F5344CB8AC3E}">
        <p14:creationId xmlns:p14="http://schemas.microsoft.com/office/powerpoint/2010/main" val="3757832778"/>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F70262A-25C7-1D4F-BA49-9AAD51FA1D0E}" type="slidenum">
              <a:rPr lang="en-US" altLang="en-US"/>
              <a:pPr>
                <a:defRPr/>
              </a:pPr>
              <a:t>‹#›</a:t>
            </a:fld>
            <a:endParaRPr lang="en-US" altLang="en-US"/>
          </a:p>
        </p:txBody>
      </p:sp>
    </p:spTree>
    <p:extLst>
      <p:ext uri="{BB962C8B-B14F-4D97-AF65-F5344CB8AC3E}">
        <p14:creationId xmlns:p14="http://schemas.microsoft.com/office/powerpoint/2010/main" val="1842541528"/>
      </p:ext>
    </p:extLst>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6AFF24C-C776-6444-B9B7-94F550F93C13}" type="slidenum">
              <a:rPr lang="en-US" altLang="en-US"/>
              <a:pPr>
                <a:defRPr/>
              </a:pPr>
              <a:t>‹#›</a:t>
            </a:fld>
            <a:endParaRPr lang="en-US" altLang="en-US"/>
          </a:p>
        </p:txBody>
      </p:sp>
    </p:spTree>
    <p:extLst>
      <p:ext uri="{BB962C8B-B14F-4D97-AF65-F5344CB8AC3E}">
        <p14:creationId xmlns:p14="http://schemas.microsoft.com/office/powerpoint/2010/main" val="3174840093"/>
      </p:ext>
    </p:extLst>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3D46D27-56D0-344A-BE31-89C869EBEEAE}" type="slidenum">
              <a:rPr lang="en-US" altLang="en-US"/>
              <a:pPr>
                <a:defRPr/>
              </a:pPr>
              <a:t>‹#›</a:t>
            </a:fld>
            <a:endParaRPr lang="en-US" altLang="en-US"/>
          </a:p>
        </p:txBody>
      </p:sp>
    </p:spTree>
    <p:extLst>
      <p:ext uri="{BB962C8B-B14F-4D97-AF65-F5344CB8AC3E}">
        <p14:creationId xmlns:p14="http://schemas.microsoft.com/office/powerpoint/2010/main" val="661026497"/>
      </p:ext>
    </p:extLst>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925BFE8-1EE5-7749-87C6-59D761839782}" type="slidenum">
              <a:rPr lang="en-US" altLang="en-US"/>
              <a:pPr>
                <a:defRPr/>
              </a:pPr>
              <a:t>‹#›</a:t>
            </a:fld>
            <a:endParaRPr lang="en-US" altLang="en-US"/>
          </a:p>
        </p:txBody>
      </p:sp>
    </p:spTree>
    <p:extLst>
      <p:ext uri="{BB962C8B-B14F-4D97-AF65-F5344CB8AC3E}">
        <p14:creationId xmlns:p14="http://schemas.microsoft.com/office/powerpoint/2010/main" val="2428858562"/>
      </p:ext>
    </p:extLst>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9151F3C-38B5-C447-BBE5-70E1ABFC6BB2}" type="slidenum">
              <a:rPr lang="en-US" altLang="en-US"/>
              <a:pPr>
                <a:defRPr/>
              </a:pPr>
              <a:t>‹#›</a:t>
            </a:fld>
            <a:endParaRPr lang="en-US" altLang="en-US"/>
          </a:p>
        </p:txBody>
      </p:sp>
    </p:spTree>
    <p:extLst>
      <p:ext uri="{BB962C8B-B14F-4D97-AF65-F5344CB8AC3E}">
        <p14:creationId xmlns:p14="http://schemas.microsoft.com/office/powerpoint/2010/main" val="3557757674"/>
      </p:ext>
    </p:extLst>
  </p:cSld>
  <p:clrMapOvr>
    <a:masterClrMapping/>
  </p:clrMapOvr>
  <p:transition xmlns:p14="http://schemas.microsoft.com/office/powerpoint/2010/mai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07B9740-5855-2A42-B252-D99EB4C57248}" type="slidenum">
              <a:rPr lang="en-US" altLang="en-US"/>
              <a:pPr>
                <a:defRPr/>
              </a:pPr>
              <a:t>‹#›</a:t>
            </a:fld>
            <a:endParaRPr lang="en-US" altLang="en-US"/>
          </a:p>
        </p:txBody>
      </p:sp>
    </p:spTree>
    <p:extLst>
      <p:ext uri="{BB962C8B-B14F-4D97-AF65-F5344CB8AC3E}">
        <p14:creationId xmlns:p14="http://schemas.microsoft.com/office/powerpoint/2010/main" val="176229269"/>
      </p:ext>
    </p:extLst>
  </p:cSld>
  <p:clrMapOvr>
    <a:masterClrMapping/>
  </p:clrMapOvr>
  <p:transition xmlns:p14="http://schemas.microsoft.com/office/powerpoint/2010/mai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C5EF0D-3683-CA41-828D-672F2E3955A1}" type="slidenum">
              <a:rPr lang="en-US" altLang="en-US"/>
              <a:pPr>
                <a:defRPr/>
              </a:pPr>
              <a:t>‹#›</a:t>
            </a:fld>
            <a:endParaRPr lang="en-US" altLang="en-US"/>
          </a:p>
        </p:txBody>
      </p:sp>
    </p:spTree>
    <p:extLst>
      <p:ext uri="{BB962C8B-B14F-4D97-AF65-F5344CB8AC3E}">
        <p14:creationId xmlns:p14="http://schemas.microsoft.com/office/powerpoint/2010/main" val="94429854"/>
      </p:ext>
    </p:extLst>
  </p:cSld>
  <p:clrMapOvr>
    <a:masterClrMapping/>
  </p:clrMapOvr>
  <p:transition xmlns:p14="http://schemas.microsoft.com/office/powerpoint/2010/mai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D11A51B-8B96-BD4C-95B5-FCA03A36A313}" type="slidenum">
              <a:rPr lang="en-US" altLang="en-US"/>
              <a:pPr>
                <a:defRPr/>
              </a:pPr>
              <a:t>‹#›</a:t>
            </a:fld>
            <a:endParaRPr lang="en-US" altLang="en-US"/>
          </a:p>
        </p:txBody>
      </p:sp>
    </p:spTree>
    <p:extLst>
      <p:ext uri="{BB962C8B-B14F-4D97-AF65-F5344CB8AC3E}">
        <p14:creationId xmlns:p14="http://schemas.microsoft.com/office/powerpoint/2010/main" val="160084627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1.xml"/><Relationship Id="rId12" Type="http://schemas.openxmlformats.org/officeDocument/2006/relationships/theme" Target="../theme/theme10.xml"/><Relationship Id="rId1" Type="http://schemas.openxmlformats.org/officeDocument/2006/relationships/slideLayout" Target="../slideLayouts/slideLayout101.xml"/><Relationship Id="rId2" Type="http://schemas.openxmlformats.org/officeDocument/2006/relationships/slideLayout" Target="../slideLayouts/slideLayout102.xml"/><Relationship Id="rId3" Type="http://schemas.openxmlformats.org/officeDocument/2006/relationships/slideLayout" Target="../slideLayouts/slideLayout103.xml"/><Relationship Id="rId4" Type="http://schemas.openxmlformats.org/officeDocument/2006/relationships/slideLayout" Target="../slideLayouts/slideLayout104.xml"/><Relationship Id="rId5" Type="http://schemas.openxmlformats.org/officeDocument/2006/relationships/slideLayout" Target="../slideLayouts/slideLayout105.xml"/><Relationship Id="rId6" Type="http://schemas.openxmlformats.org/officeDocument/2006/relationships/slideLayout" Target="../slideLayouts/slideLayout106.xml"/><Relationship Id="rId7" Type="http://schemas.openxmlformats.org/officeDocument/2006/relationships/slideLayout" Target="../slideLayouts/slideLayout107.xml"/><Relationship Id="rId8" Type="http://schemas.openxmlformats.org/officeDocument/2006/relationships/slideLayout" Target="../slideLayouts/slideLayout108.xml"/><Relationship Id="rId9" Type="http://schemas.openxmlformats.org/officeDocument/2006/relationships/slideLayout" Target="../slideLayouts/slideLayout109.xml"/><Relationship Id="rId10" Type="http://schemas.openxmlformats.org/officeDocument/2006/relationships/slideLayout" Target="../slideLayouts/slideLayout1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3" Type="http://schemas.openxmlformats.org/officeDocument/2006/relationships/image" Target="../media/image1.pn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theme" Target="../theme/theme5.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7.xml"/><Relationship Id="rId12" Type="http://schemas.openxmlformats.org/officeDocument/2006/relationships/theme" Target="../theme/theme6.xml"/><Relationship Id="rId13" Type="http://schemas.openxmlformats.org/officeDocument/2006/relationships/image" Target="../media/image1.png"/><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8.xml"/><Relationship Id="rId12" Type="http://schemas.openxmlformats.org/officeDocument/2006/relationships/theme" Target="../theme/theme7.xml"/><Relationship Id="rId13" Type="http://schemas.openxmlformats.org/officeDocument/2006/relationships/image" Target="../media/image1.png"/><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9.xml"/><Relationship Id="rId12" Type="http://schemas.openxmlformats.org/officeDocument/2006/relationships/theme" Target="../theme/theme8.xml"/><Relationship Id="rId1" Type="http://schemas.openxmlformats.org/officeDocument/2006/relationships/slideLayout" Target="../slideLayouts/slideLayout79.xml"/><Relationship Id="rId2" Type="http://schemas.openxmlformats.org/officeDocument/2006/relationships/slideLayout" Target="../slideLayouts/slideLayout80.xml"/><Relationship Id="rId3" Type="http://schemas.openxmlformats.org/officeDocument/2006/relationships/slideLayout" Target="../slideLayouts/slideLayout81.xml"/><Relationship Id="rId4" Type="http://schemas.openxmlformats.org/officeDocument/2006/relationships/slideLayout" Target="../slideLayouts/slideLayout82.xml"/><Relationship Id="rId5" Type="http://schemas.openxmlformats.org/officeDocument/2006/relationships/slideLayout" Target="../slideLayouts/slideLayout83.xml"/><Relationship Id="rId6" Type="http://schemas.openxmlformats.org/officeDocument/2006/relationships/slideLayout" Target="../slideLayouts/slideLayout84.xml"/><Relationship Id="rId7" Type="http://schemas.openxmlformats.org/officeDocument/2006/relationships/slideLayout" Target="../slideLayouts/slideLayout85.xml"/><Relationship Id="rId8" Type="http://schemas.openxmlformats.org/officeDocument/2006/relationships/slideLayout" Target="../slideLayouts/slideLayout86.xml"/><Relationship Id="rId9" Type="http://schemas.openxmlformats.org/officeDocument/2006/relationships/slideLayout" Target="../slideLayouts/slideLayout87.xml"/><Relationship Id="rId10"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0.xml"/><Relationship Id="rId12" Type="http://schemas.openxmlformats.org/officeDocument/2006/relationships/theme" Target="../theme/theme9.xml"/><Relationship Id="rId1" Type="http://schemas.openxmlformats.org/officeDocument/2006/relationships/slideLayout" Target="../slideLayouts/slideLayout90.xml"/><Relationship Id="rId2" Type="http://schemas.openxmlformats.org/officeDocument/2006/relationships/slideLayout" Target="../slideLayouts/slideLayout91.xml"/><Relationship Id="rId3" Type="http://schemas.openxmlformats.org/officeDocument/2006/relationships/slideLayout" Target="../slideLayouts/slideLayout92.xml"/><Relationship Id="rId4" Type="http://schemas.openxmlformats.org/officeDocument/2006/relationships/slideLayout" Target="../slideLayouts/slideLayout93.xml"/><Relationship Id="rId5" Type="http://schemas.openxmlformats.org/officeDocument/2006/relationships/slideLayout" Target="../slideLayouts/slideLayout94.xml"/><Relationship Id="rId6" Type="http://schemas.openxmlformats.org/officeDocument/2006/relationships/slideLayout" Target="../slideLayouts/slideLayout95.xml"/><Relationship Id="rId7" Type="http://schemas.openxmlformats.org/officeDocument/2006/relationships/slideLayout" Target="../slideLayouts/slideLayout96.xml"/><Relationship Id="rId8" Type="http://schemas.openxmlformats.org/officeDocument/2006/relationships/slideLayout" Target="../slideLayouts/slideLayout97.xml"/><Relationship Id="rId9" Type="http://schemas.openxmlformats.org/officeDocument/2006/relationships/slideLayout" Target="../slideLayouts/slideLayout98.xml"/><Relationship Id="rId10"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0BD7560A-9F5D-7742-BEE3-53E7C8CD2AD3}" type="slidenum">
              <a:rPr lang="en-US"/>
              <a:pPr>
                <a:defRPr/>
              </a:pPr>
              <a:t>‹#›</a:t>
            </a:fld>
            <a:endParaRPr lang="en-US"/>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891" r:id="rId1"/>
    <p:sldLayoutId id="2147484880" r:id="rId2"/>
    <p:sldLayoutId id="2147484881" r:id="rId3"/>
    <p:sldLayoutId id="2147484882" r:id="rId4"/>
    <p:sldLayoutId id="2147484883" r:id="rId5"/>
    <p:sldLayoutId id="2147484884" r:id="rId6"/>
    <p:sldLayoutId id="2147484885" r:id="rId7"/>
    <p:sldLayoutId id="2147484886" r:id="rId8"/>
    <p:sldLayoutId id="2147484887" r:id="rId9"/>
    <p:sldLayoutId id="2147484888" r:id="rId10"/>
    <p:sldLayoutId id="2147484889" r:id="rId11"/>
    <p:sldLayoutId id="2147484890"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HS" dirty="0" smtClean="0"/>
              <a:t>Hello</a:t>
            </a:r>
            <a:endParaRPr lang="zh-CHS"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HS" dirty="0" smtClean="0"/>
              <a:t>1st</a:t>
            </a:r>
            <a:endParaRPr lang="zh-CHS" altLang="en-US" dirty="0" smtClean="0"/>
          </a:p>
          <a:p>
            <a:pPr lvl="1"/>
            <a:r>
              <a:rPr lang="en-US" altLang="zh-CHS" dirty="0" smtClean="0"/>
              <a:t>2cd</a:t>
            </a:r>
            <a:endParaRPr lang="zh-CHS" altLang="en-US" dirty="0" smtClean="0"/>
          </a:p>
          <a:p>
            <a:pPr lvl="2"/>
            <a:r>
              <a:rPr lang="en-US" altLang="zh-CHS" dirty="0" smtClean="0"/>
              <a:t>3rd</a:t>
            </a:r>
            <a:endParaRPr lang="zh-CHS" altLang="en-US" dirty="0" smtClean="0"/>
          </a:p>
          <a:p>
            <a:pPr lvl="3"/>
            <a:r>
              <a:rPr lang="en-US" altLang="zh-CHS" dirty="0" smtClean="0"/>
              <a:t>4th</a:t>
            </a:r>
            <a:endParaRPr lang="zh-CHS" altLang="en-US" dirty="0" smtClean="0"/>
          </a:p>
          <a:p>
            <a:pPr lvl="4"/>
            <a:r>
              <a:rPr lang="en-US" altLang="zh-CHS" dirty="0" smtClean="0"/>
              <a:t>5th</a:t>
            </a:r>
            <a:endParaRPr lang="zh-CHS"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Light" panose="020F0302020204030204" pitchFamily="34" charset="0"/>
              </a:defRPr>
            </a:lvl1pPr>
          </a:lstStyle>
          <a:p>
            <a:pPr fontAlgn="auto">
              <a:spcBef>
                <a:spcPts val="0"/>
              </a:spcBef>
              <a:spcAft>
                <a:spcPts val="0"/>
              </a:spcAft>
            </a:pPr>
            <a:fld id="{0CE9249F-DAB0-446C-8845-3AED4B5D733F}" type="datetime1">
              <a:rPr lang="zh-CHS" altLang="en-US" smtClean="0">
                <a:solidFill>
                  <a:prstClr val="black">
                    <a:tint val="75000"/>
                  </a:prstClr>
                </a:solidFill>
                <a:ea typeface="Calibri"/>
                <a:cs typeface="+mn-cs"/>
              </a:rPr>
              <a:pPr fontAlgn="auto">
                <a:spcBef>
                  <a:spcPts val="0"/>
                </a:spcBef>
                <a:spcAft>
                  <a:spcPts val="0"/>
                </a:spcAft>
              </a:pPr>
              <a:t>3/27/15</a:t>
            </a:fld>
            <a:endParaRPr lang="zh-CHS" altLang="en-US" dirty="0">
              <a:solidFill>
                <a:prstClr val="black">
                  <a:tint val="75000"/>
                </a:prstClr>
              </a:solidFill>
              <a:ea typeface="Calibri"/>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Light" panose="020F0302020204030204" pitchFamily="34" charset="0"/>
              </a:defRPr>
            </a:lvl1pPr>
          </a:lstStyle>
          <a:p>
            <a:pPr fontAlgn="auto">
              <a:spcBef>
                <a:spcPts val="0"/>
              </a:spcBef>
              <a:spcAft>
                <a:spcPts val="0"/>
              </a:spcAft>
            </a:pPr>
            <a:endParaRPr lang="zh-CHS" altLang="en-US" dirty="0">
              <a:solidFill>
                <a:prstClr val="black">
                  <a:tint val="75000"/>
                </a:prstClr>
              </a:solidFill>
              <a:ea typeface="Calibri"/>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tint val="75000"/>
                  </a:schemeClr>
                </a:solidFill>
                <a:latin typeface="+mn-lt"/>
              </a:defRPr>
            </a:lvl1pPr>
          </a:lstStyle>
          <a:p>
            <a:pPr fontAlgn="auto">
              <a:spcBef>
                <a:spcPts val="0"/>
              </a:spcBef>
              <a:spcAft>
                <a:spcPts val="0"/>
              </a:spcAft>
            </a:pPr>
            <a:fld id="{0C913308-F349-4B6D-A68A-DD1791B4A57B}" type="slidenum">
              <a:rPr lang="zh-CHS" altLang="en-US" smtClean="0">
                <a:solidFill>
                  <a:prstClr val="black">
                    <a:tint val="75000"/>
                  </a:prstClr>
                </a:solidFill>
                <a:latin typeface="Calibri"/>
                <a:ea typeface="Calibri"/>
                <a:cs typeface="+mn-cs"/>
              </a:rPr>
              <a:pPr fontAlgn="auto">
                <a:spcBef>
                  <a:spcPts val="0"/>
                </a:spcBef>
                <a:spcAft>
                  <a:spcPts val="0"/>
                </a:spcAft>
              </a:pPr>
              <a:t>‹#›</a:t>
            </a:fld>
            <a:endParaRPr lang="zh-CHS" altLang="en-US" dirty="0">
              <a:solidFill>
                <a:prstClr val="black">
                  <a:tint val="75000"/>
                </a:prstClr>
              </a:solidFill>
              <a:latin typeface="Calibri"/>
              <a:ea typeface="Calibri"/>
              <a:cs typeface="+mn-cs"/>
            </a:endParaRPr>
          </a:p>
        </p:txBody>
      </p:sp>
    </p:spTree>
    <p:extLst>
      <p:ext uri="{BB962C8B-B14F-4D97-AF65-F5344CB8AC3E}">
        <p14:creationId xmlns:p14="http://schemas.microsoft.com/office/powerpoint/2010/main" val="3915256574"/>
      </p:ext>
    </p:extLst>
  </p:cSld>
  <p:clrMap bg1="lt1" tx1="dk1" bg2="lt2" tx2="dk2" accent1="accent1" accent2="accent2" accent3="accent3" accent4="accent4" accent5="accent5" accent6="accent6" hlink="hlink" folHlink="folHlink"/>
  <p:sldLayoutIdLst>
    <p:sldLayoutId id="2147485125" r:id="rId1"/>
    <p:sldLayoutId id="2147485126" r:id="rId2"/>
    <p:sldLayoutId id="2147485127" r:id="rId3"/>
    <p:sldLayoutId id="2147485128" r:id="rId4"/>
    <p:sldLayoutId id="2147485129" r:id="rId5"/>
    <p:sldLayoutId id="2147485130" r:id="rId6"/>
    <p:sldLayoutId id="2147485131" r:id="rId7"/>
    <p:sldLayoutId id="2147485132" r:id="rId8"/>
    <p:sldLayoutId id="2147485133" r:id="rId9"/>
    <p:sldLayoutId id="2147485134" r:id="rId10"/>
    <p:sldLayoutId id="2147485135"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H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339"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FF905C0E-1C62-5A41-8A1F-E1E78B888831}" type="slidenum">
              <a:rPr lang="en-US" altLang="en-US"/>
              <a:pPr>
                <a:defRPr/>
              </a:pPr>
              <a:t>‹#›</a:t>
            </a:fld>
            <a:endParaRPr lang="en-US" altLang="en-US"/>
          </a:p>
        </p:txBody>
      </p:sp>
      <p:sp>
        <p:nvSpPr>
          <p:cNvPr id="14342"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892" r:id="rId1"/>
    <p:sldLayoutId id="2147484893" r:id="rId2"/>
    <p:sldLayoutId id="2147484894" r:id="rId3"/>
    <p:sldLayoutId id="2147484895" r:id="rId4"/>
    <p:sldLayoutId id="2147484896" r:id="rId5"/>
    <p:sldLayoutId id="2147484897" r:id="rId6"/>
    <p:sldLayoutId id="2147484898" r:id="rId7"/>
    <p:sldLayoutId id="2147484899" r:id="rId8"/>
    <p:sldLayoutId id="2147484900" r:id="rId9"/>
    <p:sldLayoutId id="2147484901" r:id="rId10"/>
    <p:sldLayoutId id="2147484902"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6627"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0A9E20F-8358-684C-A8AD-AF9A4E302F0A}" type="slidenum">
              <a:rPr lang="en-US" altLang="en-US"/>
              <a:pPr>
                <a:defRPr/>
              </a:pPr>
              <a:t>‹#›</a:t>
            </a:fld>
            <a:endParaRPr lang="en-US" altLang="en-US"/>
          </a:p>
        </p:txBody>
      </p:sp>
      <p:sp>
        <p:nvSpPr>
          <p:cNvPr id="26630"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6631"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2654942449"/>
      </p:ext>
    </p:extLst>
  </p:cSld>
  <p:clrMap bg1="lt1" tx1="dk1" bg2="lt2" tx2="dk2" accent1="accent1" accent2="accent2" accent3="accent3" accent4="accent4" accent5="accent5" accent6="accent6" hlink="hlink" folHlink="folHlink"/>
  <p:sldLayoutIdLst>
    <p:sldLayoutId id="2147484916" r:id="rId1"/>
    <p:sldLayoutId id="2147484917" r:id="rId2"/>
    <p:sldLayoutId id="2147484918" r:id="rId3"/>
    <p:sldLayoutId id="2147484919" r:id="rId4"/>
    <p:sldLayoutId id="2147484920" r:id="rId5"/>
    <p:sldLayoutId id="2147484921" r:id="rId6"/>
    <p:sldLayoutId id="2147484922" r:id="rId7"/>
    <p:sldLayoutId id="2147484923" r:id="rId8"/>
    <p:sldLayoutId id="2147484924" r:id="rId9"/>
    <p:sldLayoutId id="2147484925" r:id="rId10"/>
    <p:sldLayoutId id="2147484926"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ea typeface="+mn-ea"/>
                <a:cs typeface="+mn-cs"/>
              </a:rPr>
              <a:pPr fontAlgn="auto">
                <a:spcBef>
                  <a:spcPts val="0"/>
                </a:spcBef>
                <a:spcAft>
                  <a:spcPts val="0"/>
                </a:spcAft>
              </a:pPr>
              <a:t>‹#›</a:t>
            </a:fld>
            <a:endParaRPr lang="en-US" altLang="en-US">
              <a:solidFill>
                <a:srgbClr val="000000"/>
              </a:solidFill>
              <a:ea typeface="+mn-ea"/>
              <a:cs typeface="+mn-cs"/>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pic>
        <p:nvPicPr>
          <p:cNvPr id="8" name="Picture 7" descr="safari.png"/>
          <p:cNvPicPr>
            <a:picLocks noChangeAspect="1"/>
          </p:cNvPicPr>
          <p:nvPr userDrawn="1"/>
        </p:nvPicPr>
        <p:blipFill>
          <a:blip r:embed="rId13" cstate="print"/>
          <a:stretch>
            <a:fillRect/>
          </a:stretch>
        </p:blipFill>
        <p:spPr>
          <a:xfrm>
            <a:off x="179512" y="6500854"/>
            <a:ext cx="1080120" cy="312522"/>
          </a:xfrm>
          <a:prstGeom prst="rect">
            <a:avLst/>
          </a:prstGeom>
        </p:spPr>
      </p:pic>
    </p:spTree>
    <p:extLst>
      <p:ext uri="{BB962C8B-B14F-4D97-AF65-F5344CB8AC3E}">
        <p14:creationId xmlns:p14="http://schemas.microsoft.com/office/powerpoint/2010/main" val="684289541"/>
      </p:ext>
    </p:extLst>
  </p:cSld>
  <p:clrMap bg1="lt1" tx1="dk1" bg2="lt2" tx2="dk2" accent1="accent1" accent2="accent2" accent3="accent3" accent4="accent4" accent5="accent5" accent6="accent6" hlink="hlink" folHlink="folHlink"/>
  <p:sldLayoutIdLst>
    <p:sldLayoutId id="2147484967" r:id="rId1"/>
    <p:sldLayoutId id="2147484968" r:id="rId2"/>
    <p:sldLayoutId id="2147484969" r:id="rId3"/>
    <p:sldLayoutId id="2147484970" r:id="rId4"/>
    <p:sldLayoutId id="2147484971" r:id="rId5"/>
    <p:sldLayoutId id="2147484972" r:id="rId6"/>
    <p:sldLayoutId id="2147484973" r:id="rId7"/>
    <p:sldLayoutId id="2147484974" r:id="rId8"/>
    <p:sldLayoutId id="2147484975" r:id="rId9"/>
    <p:sldLayoutId id="2147484976" r:id="rId10"/>
    <p:sldLayoutId id="2147484977"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ea typeface="+mn-ea"/>
                <a:cs typeface="+mn-cs"/>
              </a:rPr>
              <a:pPr fontAlgn="auto">
                <a:spcBef>
                  <a:spcPts val="0"/>
                </a:spcBef>
                <a:spcAft>
                  <a:spcPts val="0"/>
                </a:spcAft>
              </a:pPr>
              <a:t>‹#›</a:t>
            </a:fld>
            <a:endParaRPr lang="en-US" altLang="en-US">
              <a:solidFill>
                <a:srgbClr val="000000"/>
              </a:solidFill>
              <a:ea typeface="+mn-ea"/>
              <a:cs typeface="+mn-cs"/>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Tree>
    <p:extLst>
      <p:ext uri="{BB962C8B-B14F-4D97-AF65-F5344CB8AC3E}">
        <p14:creationId xmlns:p14="http://schemas.microsoft.com/office/powerpoint/2010/main" val="2874057949"/>
      </p:ext>
    </p:extLst>
  </p:cSld>
  <p:clrMap bg1="lt1" tx1="dk1" bg2="lt2" tx2="dk2" accent1="accent1" accent2="accent2" accent3="accent3" accent4="accent4" accent5="accent5" accent6="accent6" hlink="hlink" folHlink="folHlink"/>
  <p:sldLayoutIdLst>
    <p:sldLayoutId id="2147484979" r:id="rId1"/>
    <p:sldLayoutId id="2147484980" r:id="rId2"/>
    <p:sldLayoutId id="2147484981" r:id="rId3"/>
    <p:sldLayoutId id="2147484982" r:id="rId4"/>
    <p:sldLayoutId id="2147484983" r:id="rId5"/>
    <p:sldLayoutId id="2147484984" r:id="rId6"/>
    <p:sldLayoutId id="2147484985" r:id="rId7"/>
    <p:sldLayoutId id="2147484986" r:id="rId8"/>
    <p:sldLayoutId id="2147484987" r:id="rId9"/>
    <p:sldLayoutId id="2147484988" r:id="rId10"/>
    <p:sldLayoutId id="2147484989"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BEBFEF4-3165-224B-BF6E-8F4B7895E024}" type="slidenum">
              <a:rPr lang="en-US" altLang="en-US"/>
              <a:pPr>
                <a:defRPr/>
              </a:pPr>
              <a:t>‹#›</a:t>
            </a:fld>
            <a:endParaRPr lang="en-US" altLang="en-US"/>
          </a:p>
        </p:txBody>
      </p:sp>
      <p:sp>
        <p:nvSpPr>
          <p:cNvPr id="3891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891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pic>
        <p:nvPicPr>
          <p:cNvPr id="38920" name="Picture 7" descr="safari.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523423"/>
      </p:ext>
    </p:extLst>
  </p:cSld>
  <p:clrMap bg1="lt1" tx1="dk1" bg2="lt2" tx2="dk2" accent1="accent1" accent2="accent2" accent3="accent3" accent4="accent4" accent5="accent5" accent6="accent6" hlink="hlink" folHlink="folHlink"/>
  <p:sldLayoutIdLst>
    <p:sldLayoutId id="2147485052" r:id="rId1"/>
    <p:sldLayoutId id="2147485053" r:id="rId2"/>
    <p:sldLayoutId id="2147485054" r:id="rId3"/>
    <p:sldLayoutId id="2147485055" r:id="rId4"/>
    <p:sldLayoutId id="2147485056" r:id="rId5"/>
    <p:sldLayoutId id="2147485057" r:id="rId6"/>
    <p:sldLayoutId id="2147485058" r:id="rId7"/>
    <p:sldLayoutId id="2147485059" r:id="rId8"/>
    <p:sldLayoutId id="2147485060" r:id="rId9"/>
    <p:sldLayoutId id="2147485061" r:id="rId10"/>
    <p:sldLayoutId id="2147485062"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rPr>
              <a:pPr fontAlgn="auto">
                <a:spcBef>
                  <a:spcPts val="0"/>
                </a:spcBef>
                <a:spcAft>
                  <a:spcPts val="0"/>
                </a:spcAft>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164713935"/>
      </p:ext>
    </p:extLst>
  </p:cSld>
  <p:clrMap bg1="lt1" tx1="dk1" bg2="lt2" tx2="dk2" accent1="accent1" accent2="accent2" accent3="accent3" accent4="accent4" accent5="accent5" accent6="accent6" hlink="hlink" folHlink="folHlink"/>
  <p:sldLayoutIdLst>
    <p:sldLayoutId id="2147485064" r:id="rId1"/>
    <p:sldLayoutId id="2147485065" r:id="rId2"/>
    <p:sldLayoutId id="2147485066" r:id="rId3"/>
    <p:sldLayoutId id="2147485067" r:id="rId4"/>
    <p:sldLayoutId id="2147485068" r:id="rId5"/>
    <p:sldLayoutId id="2147485069" r:id="rId6"/>
    <p:sldLayoutId id="2147485070" r:id="rId7"/>
    <p:sldLayoutId id="2147485071" r:id="rId8"/>
    <p:sldLayoutId id="2147485072" r:id="rId9"/>
    <p:sldLayoutId id="2147485073" r:id="rId10"/>
    <p:sldLayoutId id="2147485074"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rPr>
              <a:pPr fontAlgn="auto">
                <a:spcBef>
                  <a:spcPts val="0"/>
                </a:spcBef>
                <a:spcAft>
                  <a:spcPts val="0"/>
                </a:spcAft>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Tree>
    <p:extLst>
      <p:ext uri="{BB962C8B-B14F-4D97-AF65-F5344CB8AC3E}">
        <p14:creationId xmlns:p14="http://schemas.microsoft.com/office/powerpoint/2010/main" val="823657538"/>
      </p:ext>
    </p:extLst>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2694B9D-8BFE-654E-8D86-2D1B27ECA5D0}" type="slidenum">
              <a:rPr lang="en-US" altLang="en-US"/>
              <a:pPr>
                <a:defRPr/>
              </a:pPr>
              <a:t>‹#›</a:t>
            </a:fld>
            <a:endParaRPr lang="en-US" altLang="en-US"/>
          </a:p>
        </p:txBody>
      </p:sp>
      <p:sp>
        <p:nvSpPr>
          <p:cNvPr id="3891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891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4017690252"/>
      </p:ext>
    </p:extLst>
  </p:cSld>
  <p:clrMap bg1="lt1" tx1="dk1" bg2="lt2" tx2="dk2" accent1="accent1" accent2="accent2" accent3="accent3" accent4="accent4" accent5="accent5" accent6="accent6" hlink="hlink" folHlink="folHlink"/>
  <p:sldLayoutIdLst>
    <p:sldLayoutId id="2147485113" r:id="rId1"/>
    <p:sldLayoutId id="2147485114" r:id="rId2"/>
    <p:sldLayoutId id="2147485115" r:id="rId3"/>
    <p:sldLayoutId id="2147485116" r:id="rId4"/>
    <p:sldLayoutId id="2147485117" r:id="rId5"/>
    <p:sldLayoutId id="2147485118" r:id="rId6"/>
    <p:sldLayoutId id="2147485119" r:id="rId7"/>
    <p:sldLayoutId id="2147485120" r:id="rId8"/>
    <p:sldLayoutId id="2147485121" r:id="rId9"/>
    <p:sldLayoutId id="2147485122" r:id="rId10"/>
    <p:sldLayoutId id="2147485123"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80.xml"/><Relationship Id="rId3"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80.xml"/><Relationship Id="rId3"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80.xml"/><Relationship Id="rId3"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80.xml"/><Relationship Id="rId3"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80.xml"/><Relationship Id="rId3"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80.xml"/><Relationship Id="rId3"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chart" Target="../charts/chart1.xml"/><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ers.ece.cmu.edu/~omutlu/projects.htm" TargetMode="External"/><Relationship Id="rId3" Type="http://schemas.openxmlformats.org/officeDocument/2006/relationships/hyperlink" Target="http://users.ece.cmu.edu/~omutlu/pub/main-memory-system_kiise15.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0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0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0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ers.ece.cmu.edu/~omutlu/pub/architecture-aware-distributed-resource-management_vee15.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users.ece.cmu.edu/~omutlu/pub/salp-dram_isca12.pdf" TargetMode="External"/><Relationship Id="rId4" Type="http://schemas.openxmlformats.org/officeDocument/2006/relationships/hyperlink" Target="http://users.ece.cmu.edu/~omutlu/pub/raidr-dram-refresh_isca12.pdf" TargetMode="External"/><Relationship Id="rId1" Type="http://schemas.openxmlformats.org/officeDocument/2006/relationships/slideLayout" Target="../slideLayouts/slideLayout2.xml"/><Relationship Id="rId2" Type="http://schemas.openxmlformats.org/officeDocument/2006/relationships/hyperlink" Target="http://users.ece.cmu.edu/~omutlu/pub/tldram_hpca13.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ers.ece.cmu.edu/~omutlu/pub/parallel-memory-scheduling_micro11.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15.png"/><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2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Excel_97_-_2004_Worksheet1.xls"/><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91.xml"/><Relationship Id="rId2" Type="http://schemas.openxmlformats.org/officeDocument/2006/relationships/image" Target="../media/image2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2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29.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31.png"/><Relationship Id="rId3"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hyperlink" Target="http://users.ece.cmu.edu/~omutlu/pub/dram-retention-time-characterization_isca13.pdf" TargetMode="External"/><Relationship Id="rId3" Type="http://schemas.openxmlformats.org/officeDocument/2006/relationships/hyperlink" Target="http://users.ece.cmu.edu/~omutlu/pub/dram-access-refresh-parallelization_hpca14.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noGrp="1" noChangeArrowheads="1"/>
          </p:cNvSpPr>
          <p:nvPr>
            <p:ph type="ctrTitle"/>
          </p:nvPr>
        </p:nvSpPr>
        <p:spPr>
          <a:xfrm>
            <a:off x="366713" y="1250950"/>
            <a:ext cx="8428037" cy="1720850"/>
          </a:xfrm>
        </p:spPr>
        <p:txBody>
          <a:bodyPr/>
          <a:lstStyle/>
          <a:p>
            <a:pPr algn="ctr" eaLnBrk="1" hangingPunct="1"/>
            <a:r>
              <a:rPr lang="en-US" sz="3800" dirty="0">
                <a:latin typeface="Garamond" charset="0"/>
              </a:rPr>
              <a:t>18-447 </a:t>
            </a:r>
            <a:br>
              <a:rPr lang="en-US" sz="3800" dirty="0">
                <a:latin typeface="Garamond" charset="0"/>
              </a:rPr>
            </a:br>
            <a:r>
              <a:rPr lang="en-US" sz="3800" dirty="0">
                <a:latin typeface="Garamond" charset="0"/>
              </a:rPr>
              <a:t>Computer Architecture</a:t>
            </a:r>
            <a:br>
              <a:rPr lang="en-US" sz="3800" dirty="0">
                <a:latin typeface="Garamond" charset="0"/>
              </a:rPr>
            </a:br>
            <a:r>
              <a:rPr lang="en-US" sz="3800" dirty="0">
                <a:latin typeface="Garamond" charset="0"/>
              </a:rPr>
              <a:t>Lecture </a:t>
            </a:r>
            <a:r>
              <a:rPr lang="en-US" sz="3800" dirty="0" smtClean="0">
                <a:latin typeface="Garamond" charset="0"/>
              </a:rPr>
              <a:t>23: </a:t>
            </a:r>
            <a:r>
              <a:rPr lang="en-US" sz="3800" dirty="0" smtClean="0">
                <a:latin typeface="Garamond" charset="0"/>
              </a:rPr>
              <a:t>Memory </a:t>
            </a:r>
            <a:r>
              <a:rPr lang="en-US" sz="3800" dirty="0" smtClean="0">
                <a:latin typeface="Garamond" charset="0"/>
              </a:rPr>
              <a:t>Management</a:t>
            </a:r>
            <a:endParaRPr lang="en-US" sz="3800" dirty="0">
              <a:latin typeface="Garamond" charset="0"/>
            </a:endParaRPr>
          </a:p>
        </p:txBody>
      </p:sp>
      <p:sp>
        <p:nvSpPr>
          <p:cNvPr id="30722"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r>
              <a:rPr lang="en-US" dirty="0">
                <a:solidFill>
                  <a:srgbClr val="003399"/>
                </a:solidFill>
                <a:latin typeface="Tahoma" charset="0"/>
              </a:rPr>
              <a:t>Prof. Onur Mutlu</a:t>
            </a:r>
          </a:p>
          <a:p>
            <a:pPr eaLnBrk="1" hangingPunct="1">
              <a:buFont typeface="Wingdings" charset="0"/>
              <a:buNone/>
            </a:pPr>
            <a:r>
              <a:rPr lang="en-US" dirty="0">
                <a:latin typeface="Tahoma" charset="0"/>
              </a:rPr>
              <a:t>Carnegie Mellon University</a:t>
            </a:r>
          </a:p>
          <a:p>
            <a:pPr eaLnBrk="1" hangingPunct="1">
              <a:buFont typeface="Wingdings" charset="0"/>
              <a:buNone/>
            </a:pPr>
            <a:r>
              <a:rPr lang="en-US" dirty="0">
                <a:latin typeface="Tahoma" charset="0"/>
              </a:rPr>
              <a:t>Spring </a:t>
            </a:r>
            <a:r>
              <a:rPr lang="en-US" dirty="0" smtClean="0">
                <a:latin typeface="Tahoma" charset="0"/>
              </a:rPr>
              <a:t>2015, </a:t>
            </a:r>
            <a:r>
              <a:rPr lang="en-US" dirty="0">
                <a:latin typeface="Tahoma" charset="0"/>
              </a:rPr>
              <a:t>3/</a:t>
            </a:r>
            <a:r>
              <a:rPr lang="en-US" dirty="0" smtClean="0">
                <a:latin typeface="Tahoma" charset="0"/>
              </a:rPr>
              <a:t>27/</a:t>
            </a:r>
            <a:r>
              <a:rPr lang="en-US" dirty="0" smtClean="0">
                <a:latin typeface="Tahoma" charset="0"/>
              </a:rPr>
              <a:t>2015</a:t>
            </a: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Fundamental Interference Control Techniques</a:t>
            </a:r>
            <a:endParaRPr lang="en-US" sz="3600" dirty="0"/>
          </a:p>
        </p:txBody>
      </p:sp>
      <p:sp>
        <p:nvSpPr>
          <p:cNvPr id="3" name="Content Placeholder 2"/>
          <p:cNvSpPr>
            <a:spLocks noGrp="1"/>
          </p:cNvSpPr>
          <p:nvPr>
            <p:ph idx="1"/>
          </p:nvPr>
        </p:nvSpPr>
        <p:spPr/>
        <p:txBody>
          <a:bodyPr/>
          <a:lstStyle/>
          <a:p>
            <a:r>
              <a:rPr lang="en-US" dirty="0" smtClean="0">
                <a:solidFill>
                  <a:srgbClr val="0000FF"/>
                </a:solidFill>
              </a:rPr>
              <a:t>Goal: </a:t>
            </a:r>
            <a:r>
              <a:rPr lang="en-US" dirty="0"/>
              <a:t>to reduce/control </a:t>
            </a:r>
            <a:r>
              <a:rPr lang="en-US" dirty="0" smtClean="0"/>
              <a:t>inter-thread memory interference</a:t>
            </a:r>
            <a:endParaRPr lang="en-US" dirty="0"/>
          </a:p>
          <a:p>
            <a:endParaRPr lang="en-US" dirty="0" smtClean="0">
              <a:solidFill>
                <a:srgbClr val="0000FF"/>
              </a:solidFill>
            </a:endParaRPr>
          </a:p>
          <a:p>
            <a:endParaRPr lang="en-US" dirty="0">
              <a:solidFill>
                <a:srgbClr val="0000FF"/>
              </a:solidFill>
            </a:endParaRPr>
          </a:p>
          <a:p>
            <a:pPr marL="0" indent="0">
              <a:buNone/>
            </a:pPr>
            <a:r>
              <a:rPr lang="en-US" dirty="0" smtClean="0">
                <a:solidFill>
                  <a:srgbClr val="0000FF"/>
                </a:solidFill>
              </a:rPr>
              <a:t>1. Prioritization</a:t>
            </a:r>
            <a:r>
              <a:rPr lang="en-US" dirty="0" smtClean="0"/>
              <a:t> or request scheduling</a:t>
            </a:r>
          </a:p>
          <a:p>
            <a:pPr marL="0" indent="0">
              <a:buNone/>
            </a:pPr>
            <a:endParaRPr lang="en-US" dirty="0"/>
          </a:p>
          <a:p>
            <a:pPr marL="0" indent="0">
              <a:buNone/>
            </a:pPr>
            <a:r>
              <a:rPr lang="en-US" dirty="0" smtClean="0">
                <a:solidFill>
                  <a:srgbClr val="0000FF"/>
                </a:solidFill>
              </a:rPr>
              <a:t>2. Data mapping </a:t>
            </a:r>
            <a:r>
              <a:rPr lang="en-US" dirty="0" smtClean="0"/>
              <a:t>to banks/channels/ranks</a:t>
            </a:r>
          </a:p>
          <a:p>
            <a:pPr marL="0" indent="0">
              <a:buNone/>
            </a:pPr>
            <a:endParaRPr lang="en-US" dirty="0" smtClean="0">
              <a:solidFill>
                <a:srgbClr val="0000FF"/>
              </a:solidFill>
            </a:endParaRPr>
          </a:p>
          <a:p>
            <a:pPr marL="0" indent="0">
              <a:buNone/>
            </a:pPr>
            <a:r>
              <a:rPr lang="en-US" dirty="0" smtClean="0">
                <a:solidFill>
                  <a:srgbClr val="0000FF"/>
                </a:solidFill>
              </a:rPr>
              <a:t>3. Core/source throttling </a:t>
            </a:r>
          </a:p>
          <a:p>
            <a:pPr marL="0" indent="0">
              <a:buNone/>
            </a:pPr>
            <a:endParaRPr lang="en-US" dirty="0" smtClean="0">
              <a:solidFill>
                <a:srgbClr val="0000FF"/>
              </a:solidFill>
            </a:endParaRPr>
          </a:p>
          <a:p>
            <a:pPr marL="0" indent="0">
              <a:buNone/>
            </a:pPr>
            <a:r>
              <a:rPr lang="en-US" dirty="0" smtClean="0">
                <a:solidFill>
                  <a:srgbClr val="0000FF"/>
                </a:solidFill>
              </a:rPr>
              <a:t>4. Application/thread scheduling</a:t>
            </a:r>
            <a:endParaRPr lang="en-US" dirty="0"/>
          </a:p>
        </p:txBody>
      </p:sp>
      <p:sp>
        <p:nvSpPr>
          <p:cNvPr id="4" name="Slide Number Placeholder 3"/>
          <p:cNvSpPr>
            <a:spLocks noGrp="1"/>
          </p:cNvSpPr>
          <p:nvPr>
            <p:ph type="sldNum" sz="quarter" idx="11"/>
          </p:nvPr>
        </p:nvSpPr>
        <p:spPr/>
        <p:txBody>
          <a:bodyPr/>
          <a:lstStyle/>
          <a:p>
            <a:pPr>
              <a:defRPr/>
            </a:pPr>
            <a:fld id="{26083AAA-380F-D646-B0E9-4FA618B907D0}" type="slidenum">
              <a:rPr lang="en-US" smtClean="0"/>
              <a:pPr>
                <a:defRPr/>
              </a:pPr>
              <a:t>10</a:t>
            </a:fld>
            <a:endParaRPr lang="en-US"/>
          </a:p>
        </p:txBody>
      </p:sp>
      <p:sp>
        <p:nvSpPr>
          <p:cNvPr id="5" name="Rectangle 4"/>
          <p:cNvSpPr/>
          <p:nvPr/>
        </p:nvSpPr>
        <p:spPr>
          <a:xfrm>
            <a:off x="152400" y="3200400"/>
            <a:ext cx="59436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Tree>
    <p:extLst>
      <p:ext uri="{BB962C8B-B14F-4D97-AF65-F5344CB8AC3E}">
        <p14:creationId xmlns:p14="http://schemas.microsoft.com/office/powerpoint/2010/main" val="16984217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dirty="0" smtClean="0"/>
              <a:t>Observation: Modern Systems Have Multiple Channels</a:t>
            </a:r>
            <a:endParaRPr lang="en-US" sz="3100" dirty="0"/>
          </a:p>
        </p:txBody>
      </p:sp>
      <p:sp>
        <p:nvSpPr>
          <p:cNvPr id="3" name="Content Placeholder 2"/>
          <p:cNvSpPr>
            <a:spLocks noGrp="1"/>
          </p:cNvSpPr>
          <p:nvPr>
            <p:ph idx="1"/>
          </p:nvPr>
        </p:nvSpPr>
        <p:spPr>
          <a:xfrm>
            <a:off x="323528" y="5013176"/>
            <a:ext cx="8515672" cy="1235224"/>
          </a:xfrm>
        </p:spPr>
        <p:txBody>
          <a:bodyPr/>
          <a:lstStyle/>
          <a:p>
            <a:pPr algn="ctr">
              <a:buNone/>
            </a:pPr>
            <a:r>
              <a:rPr lang="en-US" sz="3200" dirty="0" smtClean="0">
                <a:solidFill>
                  <a:schemeClr val="accent6">
                    <a:lumMod val="50000"/>
                  </a:schemeClr>
                </a:solidFill>
              </a:rPr>
              <a:t>A new degree of freedom</a:t>
            </a:r>
          </a:p>
          <a:p>
            <a:pPr algn="ctr">
              <a:buNone/>
            </a:pPr>
            <a:r>
              <a:rPr lang="en-US" sz="3200" dirty="0" smtClean="0">
                <a:solidFill>
                  <a:schemeClr val="accent6">
                    <a:lumMod val="50000"/>
                  </a:schemeClr>
                </a:solidFill>
              </a:rPr>
              <a:t>Mapping data across multiple channels</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solidFill>
                  <a:srgbClr val="000000"/>
                </a:solidFill>
              </a:rPr>
              <a:pPr/>
              <a:t>11</a:t>
            </a:fld>
            <a:endParaRPr lang="en-US" altLang="en-US">
              <a:solidFill>
                <a:srgbClr val="000000"/>
              </a:solidFill>
            </a:endParaRPr>
          </a:p>
        </p:txBody>
      </p:sp>
      <p:sp>
        <p:nvSpPr>
          <p:cNvPr id="22" name="Left-Right Arrow 21"/>
          <p:cNvSpPr/>
          <p:nvPr/>
        </p:nvSpPr>
        <p:spPr>
          <a:xfrm>
            <a:off x="4741115" y="1722128"/>
            <a:ext cx="1469306" cy="79187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350" b="1" dirty="0" smtClean="0">
                <a:solidFill>
                  <a:srgbClr val="000000"/>
                </a:solidFill>
                <a:latin typeface="Tahoma"/>
              </a:rPr>
              <a:t>Channel</a:t>
            </a:r>
            <a:r>
              <a:rPr lang="en-US" sz="1350" dirty="0" smtClean="0">
                <a:solidFill>
                  <a:srgbClr val="000000"/>
                </a:solidFill>
                <a:latin typeface="Tahoma"/>
              </a:rPr>
              <a:t> </a:t>
            </a:r>
            <a:r>
              <a:rPr lang="en-US" sz="1350" b="1" dirty="0" smtClean="0">
                <a:solidFill>
                  <a:srgbClr val="000000"/>
                </a:solidFill>
                <a:latin typeface="Tahoma"/>
              </a:rPr>
              <a:t>0</a:t>
            </a:r>
          </a:p>
        </p:txBody>
      </p:sp>
      <p:sp>
        <p:nvSpPr>
          <p:cNvPr id="24" name="Rectangle 23"/>
          <p:cNvSpPr/>
          <p:nvPr/>
        </p:nvSpPr>
        <p:spPr>
          <a:xfrm>
            <a:off x="1128951" y="1495880"/>
            <a:ext cx="979537" cy="13574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Red App</a:t>
            </a:r>
            <a:endParaRPr lang="en-US" dirty="0">
              <a:solidFill>
                <a:srgbClr val="FFFFFF"/>
              </a:solidFill>
              <a:latin typeface="Tahoma"/>
            </a:endParaRPr>
          </a:p>
        </p:txBody>
      </p:sp>
      <p:sp>
        <p:nvSpPr>
          <p:cNvPr id="25" name="Rectangle 24"/>
          <p:cNvSpPr/>
          <p:nvPr/>
        </p:nvSpPr>
        <p:spPr>
          <a:xfrm>
            <a:off x="1115616" y="3084200"/>
            <a:ext cx="979537" cy="1357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Blue App</a:t>
            </a:r>
            <a:endParaRPr lang="en-US" dirty="0">
              <a:solidFill>
                <a:srgbClr val="FFFFFF"/>
              </a:solidFill>
              <a:latin typeface="Tahoma"/>
            </a:endParaRPr>
          </a:p>
        </p:txBody>
      </p:sp>
      <p:sp>
        <p:nvSpPr>
          <p:cNvPr id="26" name="Flowchart: Process 25"/>
          <p:cNvSpPr/>
          <p:nvPr/>
        </p:nvSpPr>
        <p:spPr>
          <a:xfrm>
            <a:off x="2848827" y="1495880"/>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Memory Controller</a:t>
            </a:r>
            <a:endParaRPr lang="en-US" dirty="0">
              <a:solidFill>
                <a:srgbClr val="000000"/>
              </a:solidFill>
              <a:latin typeface="Tahoma"/>
            </a:endParaRPr>
          </a:p>
        </p:txBody>
      </p:sp>
      <p:sp>
        <p:nvSpPr>
          <p:cNvPr id="31" name="Flowchart: Process 30"/>
          <p:cNvSpPr/>
          <p:nvPr/>
        </p:nvSpPr>
        <p:spPr>
          <a:xfrm>
            <a:off x="2848827" y="3073035"/>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Memory Controller</a:t>
            </a:r>
            <a:endParaRPr lang="en-US" dirty="0">
              <a:solidFill>
                <a:srgbClr val="000000"/>
              </a:solidFill>
              <a:latin typeface="Tahoma"/>
            </a:endParaRPr>
          </a:p>
        </p:txBody>
      </p:sp>
      <p:sp>
        <p:nvSpPr>
          <p:cNvPr id="35" name="Left-Right Arrow 34"/>
          <p:cNvSpPr/>
          <p:nvPr/>
        </p:nvSpPr>
        <p:spPr>
          <a:xfrm>
            <a:off x="4741115" y="3305869"/>
            <a:ext cx="1469306" cy="79187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350" b="1" dirty="0" smtClean="0">
                <a:solidFill>
                  <a:srgbClr val="000000"/>
                </a:solidFill>
                <a:latin typeface="Tahoma"/>
              </a:rPr>
              <a:t>Channel 1</a:t>
            </a:r>
            <a:endParaRPr lang="en-US" sz="1350" b="1" dirty="0">
              <a:solidFill>
                <a:srgbClr val="000000"/>
              </a:solidFill>
              <a:latin typeface="Tahoma"/>
            </a:endParaRPr>
          </a:p>
        </p:txBody>
      </p:sp>
      <p:sp>
        <p:nvSpPr>
          <p:cNvPr id="36" name="Flowchart: Process 35"/>
          <p:cNvSpPr/>
          <p:nvPr/>
        </p:nvSpPr>
        <p:spPr>
          <a:xfrm>
            <a:off x="6201896" y="1412776"/>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
            </a:r>
            <a:br>
              <a:rPr lang="en-US" dirty="0" smtClean="0">
                <a:solidFill>
                  <a:srgbClr val="000000"/>
                </a:solidFill>
                <a:latin typeface="Tahoma"/>
              </a:rPr>
            </a:br>
            <a:r>
              <a:rPr lang="en-US" dirty="0" smtClean="0">
                <a:solidFill>
                  <a:srgbClr val="000000"/>
                </a:solidFill>
                <a:latin typeface="Tahoma"/>
              </a:rPr>
              <a:t>Memory</a:t>
            </a:r>
          </a:p>
          <a:p>
            <a:pPr algn="ctr" fontAlgn="auto">
              <a:spcBef>
                <a:spcPts val="0"/>
              </a:spcBef>
              <a:spcAft>
                <a:spcPts val="0"/>
              </a:spcAft>
            </a:pPr>
            <a:endParaRPr lang="en-US" dirty="0">
              <a:solidFill>
                <a:srgbClr val="000000"/>
              </a:solidFill>
              <a:latin typeface="Tahoma"/>
            </a:endParaRPr>
          </a:p>
        </p:txBody>
      </p:sp>
      <p:sp>
        <p:nvSpPr>
          <p:cNvPr id="37" name="TextBox 36"/>
          <p:cNvSpPr txBox="1"/>
          <p:nvPr/>
        </p:nvSpPr>
        <p:spPr>
          <a:xfrm>
            <a:off x="1259632" y="1207216"/>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sp>
        <p:nvSpPr>
          <p:cNvPr id="38" name="TextBox 37"/>
          <p:cNvSpPr txBox="1"/>
          <p:nvPr/>
        </p:nvSpPr>
        <p:spPr>
          <a:xfrm>
            <a:off x="1255276" y="2793991"/>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grpSp>
        <p:nvGrpSpPr>
          <p:cNvPr id="40" name="Group 39"/>
          <p:cNvGrpSpPr/>
          <p:nvPr/>
        </p:nvGrpSpPr>
        <p:grpSpPr>
          <a:xfrm>
            <a:off x="1972945" y="1988840"/>
            <a:ext cx="1021646" cy="1911397"/>
            <a:chOff x="1972945" y="1988840"/>
            <a:chExt cx="1021646" cy="1911397"/>
          </a:xfrm>
          <a:noFill/>
        </p:grpSpPr>
        <p:grpSp>
          <p:nvGrpSpPr>
            <p:cNvPr id="41" name="Group 22"/>
            <p:cNvGrpSpPr/>
            <p:nvPr/>
          </p:nvGrpSpPr>
          <p:grpSpPr>
            <a:xfrm>
              <a:off x="1972945" y="1988840"/>
              <a:ext cx="1021646" cy="1482812"/>
              <a:chOff x="1972945" y="1988840"/>
              <a:chExt cx="1021646" cy="1482812"/>
            </a:xfrm>
            <a:grpFill/>
          </p:grpSpPr>
          <p:sp>
            <p:nvSpPr>
              <p:cNvPr id="43" name="Left-Right Arrow 42"/>
              <p:cNvSpPr/>
              <p:nvPr/>
            </p:nvSpPr>
            <p:spPr>
              <a:xfrm>
                <a:off x="2123727" y="1988840"/>
                <a:ext cx="733143" cy="346977"/>
              </a:xfrm>
              <a:prstGeom prst="leftRightArrow">
                <a:avLst>
                  <a:gd name="adj1" fmla="val 26352"/>
                  <a:gd name="adj2" fmla="val 43765"/>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44" name="Quad Arrow 43"/>
              <p:cNvSpPr/>
              <p:nvPr/>
            </p:nvSpPr>
            <p:spPr>
              <a:xfrm rot="2688846">
                <a:off x="1972945" y="2456615"/>
                <a:ext cx="1021646" cy="1015037"/>
              </a:xfrm>
              <a:prstGeom prst="quadArrow">
                <a:avLst>
                  <a:gd name="adj1" fmla="val 7952"/>
                  <a:gd name="adj2" fmla="val 13530"/>
                  <a:gd name="adj3" fmla="val 225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grpSp>
        <p:sp>
          <p:nvSpPr>
            <p:cNvPr id="42" name="Left-Right Arrow 41"/>
            <p:cNvSpPr/>
            <p:nvPr/>
          </p:nvSpPr>
          <p:spPr>
            <a:xfrm>
              <a:off x="2110665" y="3553260"/>
              <a:ext cx="733143" cy="346977"/>
            </a:xfrm>
            <a:prstGeom prst="leftRightArrow">
              <a:avLst>
                <a:gd name="adj1" fmla="val 26352"/>
                <a:gd name="adj2" fmla="val 43765"/>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grpSp>
      <p:sp>
        <p:nvSpPr>
          <p:cNvPr id="49" name="Flowchart: Process 48"/>
          <p:cNvSpPr/>
          <p:nvPr/>
        </p:nvSpPr>
        <p:spPr>
          <a:xfrm>
            <a:off x="6202058" y="3007612"/>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Memory</a:t>
            </a:r>
            <a:endParaRPr lang="en-US" dirty="0">
              <a:solidFill>
                <a:srgbClr val="000000"/>
              </a:solidFill>
              <a:latin typeface="Tahoma"/>
            </a:endParaRPr>
          </a:p>
        </p:txBody>
      </p:sp>
      <p:sp>
        <p:nvSpPr>
          <p:cNvPr id="20" name="Rectangle 19"/>
          <p:cNvSpPr/>
          <p:nvPr/>
        </p:nvSpPr>
        <p:spPr>
          <a:xfrm>
            <a:off x="228600" y="6488668"/>
            <a:ext cx="8077200" cy="369332"/>
          </a:xfrm>
          <a:prstGeom prst="rect">
            <a:avLst/>
          </a:prstGeom>
        </p:spPr>
        <p:txBody>
          <a:bodyPr wrap="square">
            <a:spAutoFit/>
          </a:bodyPr>
          <a:lstStyle/>
          <a:p>
            <a:r>
              <a:rPr lang="en-US" dirty="0" err="1" smtClean="0">
                <a:solidFill>
                  <a:srgbClr val="000000"/>
                </a:solidFill>
              </a:rPr>
              <a:t>Muralidhara</a:t>
            </a:r>
            <a:r>
              <a:rPr lang="en-US" dirty="0" smtClean="0">
                <a:solidFill>
                  <a:srgbClr val="000000"/>
                </a:solidFill>
              </a:rPr>
              <a:t> et </a:t>
            </a:r>
            <a:r>
              <a:rPr lang="en-US" dirty="0">
                <a:solidFill>
                  <a:srgbClr val="000000"/>
                </a:solidFill>
              </a:rPr>
              <a:t>al., </a:t>
            </a:r>
            <a:r>
              <a:rPr lang="en-US" dirty="0" smtClean="0">
                <a:solidFill>
                  <a:srgbClr val="000000"/>
                </a:solidFill>
              </a:rPr>
              <a:t>“</a:t>
            </a:r>
            <a:r>
              <a:rPr lang="en-US" dirty="0" smtClean="0">
                <a:solidFill>
                  <a:srgbClr val="0000FF"/>
                </a:solidFill>
              </a:rPr>
              <a:t>Memory Channel Partitioning</a:t>
            </a:r>
            <a:r>
              <a:rPr lang="en-US" dirty="0" smtClean="0">
                <a:solidFill>
                  <a:srgbClr val="000000"/>
                </a:solidFill>
              </a:rPr>
              <a:t>,” MICRO’11.</a:t>
            </a:r>
            <a:endParaRPr lang="en-US" dirty="0">
              <a:solidFill>
                <a:srgbClr val="000000"/>
              </a:solidFill>
            </a:endParaRPr>
          </a:p>
        </p:txBody>
      </p:sp>
    </p:spTree>
    <p:custDataLst>
      <p:tags r:id="rId1"/>
    </p:custDataLst>
    <p:extLst>
      <p:ext uri="{BB962C8B-B14F-4D97-AF65-F5344CB8AC3E}">
        <p14:creationId xmlns:p14="http://schemas.microsoft.com/office/powerpoint/2010/main" val="1404801799"/>
      </p:ext>
    </p:extLst>
  </p:cSld>
  <p:clrMapOvr>
    <a:masterClrMapping/>
  </p:clrMapOvr>
  <p:transition xmlns:p14="http://schemas.microsoft.com/office/powerpoint/2010/main" advTm="1489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Mapping in Current Systems</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solidFill>
                  <a:srgbClr val="000000"/>
                </a:solidFill>
              </a:rPr>
              <a:pPr/>
              <a:t>12</a:t>
            </a:fld>
            <a:endParaRPr lang="en-US" altLang="en-US">
              <a:solidFill>
                <a:srgbClr val="000000"/>
              </a:solidFill>
            </a:endParaRPr>
          </a:p>
        </p:txBody>
      </p:sp>
      <p:sp>
        <p:nvSpPr>
          <p:cNvPr id="6" name="Left-Right Arrow 5"/>
          <p:cNvSpPr/>
          <p:nvPr/>
        </p:nvSpPr>
        <p:spPr>
          <a:xfrm>
            <a:off x="4741115" y="1722128"/>
            <a:ext cx="1469306" cy="79187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350" b="1" dirty="0" smtClean="0">
                <a:solidFill>
                  <a:srgbClr val="000000"/>
                </a:solidFill>
                <a:latin typeface="Tahoma"/>
              </a:rPr>
              <a:t>Channel</a:t>
            </a:r>
            <a:r>
              <a:rPr lang="en-US" sz="1350" dirty="0" smtClean="0">
                <a:solidFill>
                  <a:srgbClr val="000000"/>
                </a:solidFill>
                <a:latin typeface="Tahoma"/>
              </a:rPr>
              <a:t> </a:t>
            </a:r>
            <a:r>
              <a:rPr lang="en-US" sz="1350" b="1" dirty="0" smtClean="0">
                <a:solidFill>
                  <a:srgbClr val="000000"/>
                </a:solidFill>
                <a:latin typeface="Tahoma"/>
              </a:rPr>
              <a:t>0</a:t>
            </a:r>
          </a:p>
        </p:txBody>
      </p:sp>
      <p:sp>
        <p:nvSpPr>
          <p:cNvPr id="8" name="Rectangle 7"/>
          <p:cNvSpPr/>
          <p:nvPr/>
        </p:nvSpPr>
        <p:spPr>
          <a:xfrm>
            <a:off x="1128951" y="1495880"/>
            <a:ext cx="979537" cy="13574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Red App</a:t>
            </a:r>
            <a:endParaRPr lang="en-US" dirty="0">
              <a:solidFill>
                <a:srgbClr val="FFFFFF"/>
              </a:solidFill>
              <a:latin typeface="Tahoma"/>
            </a:endParaRPr>
          </a:p>
        </p:txBody>
      </p:sp>
      <p:sp>
        <p:nvSpPr>
          <p:cNvPr id="10" name="Rectangle 9"/>
          <p:cNvSpPr/>
          <p:nvPr/>
        </p:nvSpPr>
        <p:spPr>
          <a:xfrm>
            <a:off x="1115616" y="3084200"/>
            <a:ext cx="979537" cy="1357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Blue App</a:t>
            </a:r>
            <a:endParaRPr lang="en-US" dirty="0">
              <a:solidFill>
                <a:srgbClr val="FFFFFF"/>
              </a:solidFill>
              <a:latin typeface="Tahoma"/>
            </a:endParaRPr>
          </a:p>
        </p:txBody>
      </p:sp>
      <p:sp>
        <p:nvSpPr>
          <p:cNvPr id="14" name="Flowchart: Process 13"/>
          <p:cNvSpPr/>
          <p:nvPr/>
        </p:nvSpPr>
        <p:spPr>
          <a:xfrm>
            <a:off x="2848827" y="1495880"/>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Memory Controller</a:t>
            </a:r>
            <a:endParaRPr lang="en-US" dirty="0">
              <a:solidFill>
                <a:srgbClr val="000000"/>
              </a:solidFill>
              <a:latin typeface="Tahoma"/>
            </a:endParaRPr>
          </a:p>
        </p:txBody>
      </p:sp>
      <p:sp>
        <p:nvSpPr>
          <p:cNvPr id="22" name="Flowchart: Process 21"/>
          <p:cNvSpPr/>
          <p:nvPr/>
        </p:nvSpPr>
        <p:spPr>
          <a:xfrm>
            <a:off x="2848827" y="3073035"/>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Memory Controller</a:t>
            </a:r>
            <a:endParaRPr lang="en-US" dirty="0">
              <a:solidFill>
                <a:srgbClr val="000000"/>
              </a:solidFill>
              <a:latin typeface="Tahoma"/>
            </a:endParaRPr>
          </a:p>
        </p:txBody>
      </p:sp>
      <p:sp>
        <p:nvSpPr>
          <p:cNvPr id="25" name="Left-Right Arrow 24"/>
          <p:cNvSpPr/>
          <p:nvPr/>
        </p:nvSpPr>
        <p:spPr>
          <a:xfrm>
            <a:off x="4741115" y="3305869"/>
            <a:ext cx="1469306" cy="79187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350" b="1" dirty="0" smtClean="0">
                <a:solidFill>
                  <a:srgbClr val="000000"/>
                </a:solidFill>
                <a:latin typeface="Tahoma"/>
              </a:rPr>
              <a:t>Channel 1</a:t>
            </a:r>
            <a:endParaRPr lang="en-US" sz="1350" b="1" dirty="0">
              <a:solidFill>
                <a:srgbClr val="000000"/>
              </a:solidFill>
              <a:latin typeface="Tahoma"/>
            </a:endParaRPr>
          </a:p>
        </p:txBody>
      </p:sp>
      <p:sp>
        <p:nvSpPr>
          <p:cNvPr id="29" name="Flowchart: Process 28"/>
          <p:cNvSpPr/>
          <p:nvPr/>
        </p:nvSpPr>
        <p:spPr>
          <a:xfrm>
            <a:off x="6201896" y="1412776"/>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smtClean="0">
              <a:solidFill>
                <a:srgbClr val="000000"/>
              </a:solidFill>
              <a:latin typeface="Tahoma"/>
            </a:endParaRPr>
          </a:p>
          <a:p>
            <a:pPr algn="ctr" fontAlgn="auto">
              <a:spcBef>
                <a:spcPts val="0"/>
              </a:spcBef>
              <a:spcAft>
                <a:spcPts val="0"/>
              </a:spcAft>
            </a:pPr>
            <a:r>
              <a:rPr lang="en-US" dirty="0" smtClean="0">
                <a:solidFill>
                  <a:srgbClr val="000000"/>
                </a:solidFill>
                <a:latin typeface="Tahoma"/>
              </a:rPr>
              <a:t>Memory</a:t>
            </a:r>
          </a:p>
          <a:p>
            <a:pPr algn="ctr" fontAlgn="auto">
              <a:spcBef>
                <a:spcPts val="0"/>
              </a:spcBef>
              <a:spcAft>
                <a:spcPts val="0"/>
              </a:spcAft>
            </a:pPr>
            <a:endParaRPr lang="en-US" dirty="0">
              <a:solidFill>
                <a:srgbClr val="000000"/>
              </a:solidFill>
              <a:latin typeface="Tahoma"/>
            </a:endParaRPr>
          </a:p>
        </p:txBody>
      </p:sp>
      <p:sp>
        <p:nvSpPr>
          <p:cNvPr id="23" name="TextBox 22"/>
          <p:cNvSpPr txBox="1"/>
          <p:nvPr/>
        </p:nvSpPr>
        <p:spPr>
          <a:xfrm>
            <a:off x="1259632" y="1207216"/>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sp>
        <p:nvSpPr>
          <p:cNvPr id="26" name="TextBox 25"/>
          <p:cNvSpPr txBox="1"/>
          <p:nvPr/>
        </p:nvSpPr>
        <p:spPr>
          <a:xfrm>
            <a:off x="1255276" y="2793991"/>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grpSp>
        <p:nvGrpSpPr>
          <p:cNvPr id="38" name="Group 37"/>
          <p:cNvGrpSpPr/>
          <p:nvPr/>
        </p:nvGrpSpPr>
        <p:grpSpPr>
          <a:xfrm>
            <a:off x="1972945" y="1988840"/>
            <a:ext cx="1021646" cy="1911397"/>
            <a:chOff x="1972945" y="1988840"/>
            <a:chExt cx="1021646" cy="1911397"/>
          </a:xfrm>
          <a:noFill/>
        </p:grpSpPr>
        <p:grpSp>
          <p:nvGrpSpPr>
            <p:cNvPr id="39" name="Group 22"/>
            <p:cNvGrpSpPr/>
            <p:nvPr/>
          </p:nvGrpSpPr>
          <p:grpSpPr>
            <a:xfrm>
              <a:off x="1972945" y="1988840"/>
              <a:ext cx="1021646" cy="1482812"/>
              <a:chOff x="1972945" y="1988840"/>
              <a:chExt cx="1021646" cy="1482812"/>
            </a:xfrm>
            <a:grpFill/>
          </p:grpSpPr>
          <p:sp>
            <p:nvSpPr>
              <p:cNvPr id="48" name="Left-Right Arrow 47"/>
              <p:cNvSpPr/>
              <p:nvPr/>
            </p:nvSpPr>
            <p:spPr>
              <a:xfrm>
                <a:off x="2123727" y="1988840"/>
                <a:ext cx="733143" cy="346977"/>
              </a:xfrm>
              <a:prstGeom prst="leftRightArrow">
                <a:avLst>
                  <a:gd name="adj1" fmla="val 26352"/>
                  <a:gd name="adj2" fmla="val 43765"/>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49" name="Quad Arrow 48"/>
              <p:cNvSpPr/>
              <p:nvPr/>
            </p:nvSpPr>
            <p:spPr>
              <a:xfrm rot="2688846">
                <a:off x="1972945" y="2456615"/>
                <a:ext cx="1021646" cy="1015037"/>
              </a:xfrm>
              <a:prstGeom prst="quadArrow">
                <a:avLst>
                  <a:gd name="adj1" fmla="val 7952"/>
                  <a:gd name="adj2" fmla="val 13530"/>
                  <a:gd name="adj3" fmla="val 225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grpSp>
        <p:sp>
          <p:nvSpPr>
            <p:cNvPr id="47" name="Left-Right Arrow 46"/>
            <p:cNvSpPr/>
            <p:nvPr/>
          </p:nvSpPr>
          <p:spPr>
            <a:xfrm>
              <a:off x="2110665" y="3553260"/>
              <a:ext cx="733143" cy="346977"/>
            </a:xfrm>
            <a:prstGeom prst="leftRightArrow">
              <a:avLst>
                <a:gd name="adj1" fmla="val 26352"/>
                <a:gd name="adj2" fmla="val 43765"/>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grpSp>
      <p:sp>
        <p:nvSpPr>
          <p:cNvPr id="54" name="Flowchart: Process 53"/>
          <p:cNvSpPr/>
          <p:nvPr/>
        </p:nvSpPr>
        <p:spPr>
          <a:xfrm>
            <a:off x="6215121" y="1693952"/>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55" name="Flowchart: Process 54"/>
          <p:cNvSpPr/>
          <p:nvPr/>
        </p:nvSpPr>
        <p:spPr>
          <a:xfrm>
            <a:off x="6215121" y="1556792"/>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56" name="Flowchart: Process 55"/>
          <p:cNvSpPr/>
          <p:nvPr/>
        </p:nvSpPr>
        <p:spPr>
          <a:xfrm>
            <a:off x="6215121" y="2486040"/>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57" name="Flowchart: Process 56"/>
          <p:cNvSpPr/>
          <p:nvPr/>
        </p:nvSpPr>
        <p:spPr>
          <a:xfrm>
            <a:off x="6215121" y="2348880"/>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58" name="Flowchart: Process 57"/>
          <p:cNvSpPr/>
          <p:nvPr/>
        </p:nvSpPr>
        <p:spPr>
          <a:xfrm>
            <a:off x="6202058" y="3007612"/>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smtClean="0">
              <a:solidFill>
                <a:srgbClr val="000000"/>
              </a:solidFill>
              <a:latin typeface="Tahoma"/>
            </a:endParaRPr>
          </a:p>
          <a:p>
            <a:pPr algn="ctr" fontAlgn="auto">
              <a:spcBef>
                <a:spcPts val="0"/>
              </a:spcBef>
              <a:spcAft>
                <a:spcPts val="0"/>
              </a:spcAft>
            </a:pPr>
            <a:r>
              <a:rPr lang="en-US" dirty="0" smtClean="0">
                <a:solidFill>
                  <a:srgbClr val="000000"/>
                </a:solidFill>
                <a:latin typeface="Tahoma"/>
              </a:rPr>
              <a:t>Memory</a:t>
            </a:r>
          </a:p>
          <a:p>
            <a:pPr algn="ctr" fontAlgn="auto">
              <a:spcBef>
                <a:spcPts val="0"/>
              </a:spcBef>
              <a:spcAft>
                <a:spcPts val="0"/>
              </a:spcAft>
            </a:pPr>
            <a:endParaRPr lang="en-US" dirty="0">
              <a:solidFill>
                <a:srgbClr val="000000"/>
              </a:solidFill>
              <a:latin typeface="Tahoma"/>
            </a:endParaRPr>
          </a:p>
        </p:txBody>
      </p:sp>
      <p:sp>
        <p:nvSpPr>
          <p:cNvPr id="59" name="Flowchart: Process 58"/>
          <p:cNvSpPr/>
          <p:nvPr/>
        </p:nvSpPr>
        <p:spPr>
          <a:xfrm>
            <a:off x="6215283" y="3144772"/>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60" name="Flowchart: Process 59"/>
          <p:cNvSpPr/>
          <p:nvPr/>
        </p:nvSpPr>
        <p:spPr>
          <a:xfrm>
            <a:off x="6215283" y="3007612"/>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61" name="Flowchart: Process 60"/>
          <p:cNvSpPr/>
          <p:nvPr/>
        </p:nvSpPr>
        <p:spPr>
          <a:xfrm>
            <a:off x="6215283" y="4074669"/>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62" name="Flowchart: Process 61"/>
          <p:cNvSpPr/>
          <p:nvPr/>
        </p:nvSpPr>
        <p:spPr>
          <a:xfrm>
            <a:off x="6215283" y="3937509"/>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64" name="Content Placeholder 2"/>
          <p:cNvSpPr txBox="1">
            <a:spLocks/>
          </p:cNvSpPr>
          <p:nvPr/>
        </p:nvSpPr>
        <p:spPr bwMode="auto">
          <a:xfrm>
            <a:off x="251520" y="4509120"/>
            <a:ext cx="8568952"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CC9900"/>
              </a:buClr>
              <a:buSzPct val="65000"/>
              <a:defRPr/>
            </a:pPr>
            <a:endParaRPr lang="en-US" sz="2900" kern="0" dirty="0" smtClean="0">
              <a:solidFill>
                <a:srgbClr val="000000"/>
              </a:solidFill>
              <a:latin typeface="Tahoma"/>
            </a:endParaRPr>
          </a:p>
          <a:p>
            <a:pPr marL="342900" indent="-342900" algn="ctr" eaLnBrk="0" hangingPunct="0">
              <a:spcBef>
                <a:spcPct val="20000"/>
              </a:spcBef>
              <a:buClr>
                <a:srgbClr val="CC9900"/>
              </a:buClr>
              <a:buSzPct val="65000"/>
              <a:defRPr/>
            </a:pPr>
            <a:r>
              <a:rPr lang="en-US" sz="2900" kern="0" dirty="0" smtClean="0">
                <a:solidFill>
                  <a:srgbClr val="35742A">
                    <a:lumMod val="50000"/>
                  </a:srgbClr>
                </a:solidFill>
                <a:latin typeface="Tahoma"/>
              </a:rPr>
              <a:t>Causes</a:t>
            </a:r>
            <a:r>
              <a:rPr lang="en-US" sz="2900" dirty="0" smtClean="0">
                <a:solidFill>
                  <a:srgbClr val="35742A">
                    <a:lumMod val="50000"/>
                  </a:srgbClr>
                </a:solidFill>
                <a:latin typeface="Tahoma"/>
              </a:rPr>
              <a:t> interference between applications’ requests</a:t>
            </a:r>
            <a:endParaRPr lang="en-US" sz="2900" dirty="0">
              <a:solidFill>
                <a:srgbClr val="35742A">
                  <a:lumMod val="50000"/>
                </a:srgbClr>
              </a:solidFill>
              <a:latin typeface="Tahoma"/>
            </a:endParaRPr>
          </a:p>
        </p:txBody>
      </p:sp>
      <p:sp>
        <p:nvSpPr>
          <p:cNvPr id="28" name="Flowchart: Process 27"/>
          <p:cNvSpPr/>
          <p:nvPr/>
        </p:nvSpPr>
        <p:spPr>
          <a:xfrm>
            <a:off x="6215121" y="2211557"/>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2" name="Flowchart: Process 31"/>
          <p:cNvSpPr/>
          <p:nvPr/>
        </p:nvSpPr>
        <p:spPr>
          <a:xfrm>
            <a:off x="6215121" y="3284984"/>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0000"/>
              </a:solidFill>
              <a:latin typeface="Tahoma"/>
            </a:endParaRPr>
          </a:p>
        </p:txBody>
      </p:sp>
      <p:sp>
        <p:nvSpPr>
          <p:cNvPr id="33" name="Flowchart: Process 32"/>
          <p:cNvSpPr/>
          <p:nvPr/>
        </p:nvSpPr>
        <p:spPr>
          <a:xfrm>
            <a:off x="6215121" y="1412776"/>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4" name="Flowchart: Process 33"/>
          <p:cNvSpPr/>
          <p:nvPr/>
        </p:nvSpPr>
        <p:spPr>
          <a:xfrm>
            <a:off x="6215121" y="4208025"/>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grpSp>
        <p:nvGrpSpPr>
          <p:cNvPr id="41" name="Group 40"/>
          <p:cNvGrpSpPr/>
          <p:nvPr/>
        </p:nvGrpSpPr>
        <p:grpSpPr>
          <a:xfrm>
            <a:off x="8028384" y="1582918"/>
            <a:ext cx="1050301" cy="369332"/>
            <a:chOff x="8028384" y="1582918"/>
            <a:chExt cx="1050301" cy="369332"/>
          </a:xfrm>
        </p:grpSpPr>
        <p:cxnSp>
          <p:nvCxnSpPr>
            <p:cNvPr id="36" name="Straight Arrow Connector 35"/>
            <p:cNvCxnSpPr/>
            <p:nvPr/>
          </p:nvCxnSpPr>
          <p:spPr>
            <a:xfrm>
              <a:off x="8028384" y="1772816"/>
              <a:ext cx="28803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51101" y="1582918"/>
              <a:ext cx="827584"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Page</a:t>
              </a:r>
              <a:endParaRPr lang="en-US" dirty="0">
                <a:solidFill>
                  <a:srgbClr val="000000"/>
                </a:solidFill>
                <a:latin typeface="Tahoma"/>
              </a:endParaRPr>
            </a:p>
          </p:txBody>
        </p:sp>
      </p:grpSp>
      <p:sp>
        <p:nvSpPr>
          <p:cNvPr id="35" name="Rectangle 34"/>
          <p:cNvSpPr/>
          <p:nvPr/>
        </p:nvSpPr>
        <p:spPr>
          <a:xfrm>
            <a:off x="228600" y="6488668"/>
            <a:ext cx="8077200" cy="369332"/>
          </a:xfrm>
          <a:prstGeom prst="rect">
            <a:avLst/>
          </a:prstGeom>
        </p:spPr>
        <p:txBody>
          <a:bodyPr wrap="square">
            <a:spAutoFit/>
          </a:bodyPr>
          <a:lstStyle/>
          <a:p>
            <a:r>
              <a:rPr lang="en-US" dirty="0" err="1" smtClean="0">
                <a:solidFill>
                  <a:srgbClr val="000000"/>
                </a:solidFill>
              </a:rPr>
              <a:t>Muralidhara</a:t>
            </a:r>
            <a:r>
              <a:rPr lang="en-US" dirty="0" smtClean="0">
                <a:solidFill>
                  <a:srgbClr val="000000"/>
                </a:solidFill>
              </a:rPr>
              <a:t> et </a:t>
            </a:r>
            <a:r>
              <a:rPr lang="en-US" dirty="0">
                <a:solidFill>
                  <a:srgbClr val="000000"/>
                </a:solidFill>
              </a:rPr>
              <a:t>al., </a:t>
            </a:r>
            <a:r>
              <a:rPr lang="en-US" dirty="0" smtClean="0">
                <a:solidFill>
                  <a:srgbClr val="000000"/>
                </a:solidFill>
              </a:rPr>
              <a:t>“</a:t>
            </a:r>
            <a:r>
              <a:rPr lang="en-US" dirty="0" smtClean="0">
                <a:solidFill>
                  <a:srgbClr val="0000FF"/>
                </a:solidFill>
              </a:rPr>
              <a:t>Memory Channel Partitioning</a:t>
            </a:r>
            <a:r>
              <a:rPr lang="en-US" dirty="0" smtClean="0">
                <a:solidFill>
                  <a:srgbClr val="000000"/>
                </a:solidFill>
              </a:rPr>
              <a:t>,” MICRO’11.</a:t>
            </a:r>
            <a:endParaRPr lang="en-US" dirty="0">
              <a:solidFill>
                <a:srgbClr val="000000"/>
              </a:solidFill>
            </a:endParaRPr>
          </a:p>
        </p:txBody>
      </p:sp>
    </p:spTree>
    <p:custDataLst>
      <p:tags r:id="rId1"/>
    </p:custDataLst>
    <p:extLst>
      <p:ext uri="{BB962C8B-B14F-4D97-AF65-F5344CB8AC3E}">
        <p14:creationId xmlns:p14="http://schemas.microsoft.com/office/powerpoint/2010/main" val="2485438460"/>
      </p:ext>
    </p:extLst>
  </p:cSld>
  <p:clrMapOvr>
    <a:masterClrMapping/>
  </p:clrMapOvr>
  <p:transition xmlns:p14="http://schemas.microsoft.com/office/powerpoint/2010/main" advTm="18361"/>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9" grpId="0" animBg="1"/>
      <p:bldP spid="60" grpId="0" animBg="1"/>
      <p:bldP spid="61" grpId="0" animBg="1"/>
      <p:bldP spid="62" grpId="0" animBg="1"/>
      <p:bldP spid="28" grpId="0" animBg="1"/>
      <p:bldP spid="32"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Partitioning Channels Between Applications</a:t>
            </a:r>
            <a:endParaRPr lang="en-US" sz="3800"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solidFill>
                  <a:srgbClr val="000000"/>
                </a:solidFill>
              </a:rPr>
              <a:pPr/>
              <a:t>13</a:t>
            </a:fld>
            <a:endParaRPr lang="en-US" altLang="en-US">
              <a:solidFill>
                <a:srgbClr val="000000"/>
              </a:solidFill>
            </a:endParaRPr>
          </a:p>
        </p:txBody>
      </p:sp>
      <p:sp>
        <p:nvSpPr>
          <p:cNvPr id="6" name="Left-Right Arrow 5"/>
          <p:cNvSpPr/>
          <p:nvPr/>
        </p:nvSpPr>
        <p:spPr>
          <a:xfrm>
            <a:off x="4741115" y="1722128"/>
            <a:ext cx="1469306" cy="79187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350" b="1" dirty="0" smtClean="0">
                <a:solidFill>
                  <a:srgbClr val="000000"/>
                </a:solidFill>
                <a:latin typeface="Tahoma"/>
              </a:rPr>
              <a:t>Channel</a:t>
            </a:r>
            <a:r>
              <a:rPr lang="en-US" sz="1350" dirty="0" smtClean="0">
                <a:solidFill>
                  <a:srgbClr val="000000"/>
                </a:solidFill>
                <a:latin typeface="Tahoma"/>
              </a:rPr>
              <a:t> </a:t>
            </a:r>
            <a:r>
              <a:rPr lang="en-US" sz="1350" b="1" dirty="0" smtClean="0">
                <a:solidFill>
                  <a:srgbClr val="000000"/>
                </a:solidFill>
                <a:latin typeface="Tahoma"/>
              </a:rPr>
              <a:t>0</a:t>
            </a:r>
          </a:p>
        </p:txBody>
      </p:sp>
      <p:sp>
        <p:nvSpPr>
          <p:cNvPr id="8" name="Rectangle 7"/>
          <p:cNvSpPr/>
          <p:nvPr/>
        </p:nvSpPr>
        <p:spPr>
          <a:xfrm>
            <a:off x="1128951" y="1495880"/>
            <a:ext cx="979537" cy="13574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Red App</a:t>
            </a:r>
            <a:endParaRPr lang="en-US" dirty="0">
              <a:solidFill>
                <a:srgbClr val="FFFFFF"/>
              </a:solidFill>
              <a:latin typeface="Tahoma"/>
            </a:endParaRPr>
          </a:p>
        </p:txBody>
      </p:sp>
      <p:sp>
        <p:nvSpPr>
          <p:cNvPr id="10" name="Rectangle 9"/>
          <p:cNvSpPr/>
          <p:nvPr/>
        </p:nvSpPr>
        <p:spPr>
          <a:xfrm>
            <a:off x="1115616" y="3084200"/>
            <a:ext cx="979537" cy="1357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Blue App</a:t>
            </a:r>
            <a:endParaRPr lang="en-US" dirty="0">
              <a:solidFill>
                <a:srgbClr val="FFFFFF"/>
              </a:solidFill>
              <a:latin typeface="Tahoma"/>
            </a:endParaRPr>
          </a:p>
        </p:txBody>
      </p:sp>
      <p:sp>
        <p:nvSpPr>
          <p:cNvPr id="14" name="Flowchart: Process 13"/>
          <p:cNvSpPr/>
          <p:nvPr/>
        </p:nvSpPr>
        <p:spPr>
          <a:xfrm>
            <a:off x="2848827" y="1495880"/>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Memory Controller</a:t>
            </a:r>
            <a:endParaRPr lang="en-US" dirty="0">
              <a:solidFill>
                <a:srgbClr val="000000"/>
              </a:solidFill>
              <a:latin typeface="Tahoma"/>
            </a:endParaRPr>
          </a:p>
        </p:txBody>
      </p:sp>
      <p:sp>
        <p:nvSpPr>
          <p:cNvPr id="22" name="Flowchart: Process 21"/>
          <p:cNvSpPr/>
          <p:nvPr/>
        </p:nvSpPr>
        <p:spPr>
          <a:xfrm>
            <a:off x="2848827" y="3073035"/>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Memory Controller</a:t>
            </a:r>
            <a:endParaRPr lang="en-US" dirty="0">
              <a:solidFill>
                <a:srgbClr val="000000"/>
              </a:solidFill>
              <a:latin typeface="Tahoma"/>
            </a:endParaRPr>
          </a:p>
        </p:txBody>
      </p:sp>
      <p:sp>
        <p:nvSpPr>
          <p:cNvPr id="25" name="Left-Right Arrow 24"/>
          <p:cNvSpPr/>
          <p:nvPr/>
        </p:nvSpPr>
        <p:spPr>
          <a:xfrm>
            <a:off x="4741115" y="3305869"/>
            <a:ext cx="1469306" cy="79187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350" b="1" dirty="0" smtClean="0">
                <a:solidFill>
                  <a:srgbClr val="000000"/>
                </a:solidFill>
                <a:latin typeface="Tahoma"/>
              </a:rPr>
              <a:t>Channel 1</a:t>
            </a:r>
            <a:endParaRPr lang="en-US" sz="1350" b="1" dirty="0">
              <a:solidFill>
                <a:srgbClr val="000000"/>
              </a:solidFill>
              <a:latin typeface="Tahoma"/>
            </a:endParaRPr>
          </a:p>
        </p:txBody>
      </p:sp>
      <p:sp>
        <p:nvSpPr>
          <p:cNvPr id="29" name="Flowchart: Process 28"/>
          <p:cNvSpPr/>
          <p:nvPr/>
        </p:nvSpPr>
        <p:spPr>
          <a:xfrm>
            <a:off x="6201896" y="1412776"/>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smtClean="0">
              <a:solidFill>
                <a:srgbClr val="000000"/>
              </a:solidFill>
              <a:latin typeface="Tahoma"/>
            </a:endParaRPr>
          </a:p>
          <a:p>
            <a:pPr algn="ctr" fontAlgn="auto">
              <a:spcBef>
                <a:spcPts val="0"/>
              </a:spcBef>
              <a:spcAft>
                <a:spcPts val="0"/>
              </a:spcAft>
            </a:pPr>
            <a:r>
              <a:rPr lang="en-US" dirty="0" smtClean="0">
                <a:solidFill>
                  <a:srgbClr val="000000"/>
                </a:solidFill>
                <a:latin typeface="Tahoma"/>
              </a:rPr>
              <a:t>Memory</a:t>
            </a:r>
          </a:p>
          <a:p>
            <a:pPr algn="ctr" fontAlgn="auto">
              <a:spcBef>
                <a:spcPts val="0"/>
              </a:spcBef>
              <a:spcAft>
                <a:spcPts val="0"/>
              </a:spcAft>
            </a:pPr>
            <a:endParaRPr lang="en-US" dirty="0">
              <a:solidFill>
                <a:srgbClr val="000000"/>
              </a:solidFill>
              <a:latin typeface="Tahoma"/>
            </a:endParaRPr>
          </a:p>
        </p:txBody>
      </p:sp>
      <p:sp>
        <p:nvSpPr>
          <p:cNvPr id="23" name="TextBox 22"/>
          <p:cNvSpPr txBox="1"/>
          <p:nvPr/>
        </p:nvSpPr>
        <p:spPr>
          <a:xfrm>
            <a:off x="1259632" y="1207216"/>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sp>
        <p:nvSpPr>
          <p:cNvPr id="26" name="TextBox 25"/>
          <p:cNvSpPr txBox="1"/>
          <p:nvPr/>
        </p:nvSpPr>
        <p:spPr>
          <a:xfrm>
            <a:off x="1255276" y="2793991"/>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grpSp>
        <p:nvGrpSpPr>
          <p:cNvPr id="3" name="Group 37"/>
          <p:cNvGrpSpPr/>
          <p:nvPr/>
        </p:nvGrpSpPr>
        <p:grpSpPr>
          <a:xfrm>
            <a:off x="1972945" y="1988840"/>
            <a:ext cx="1021646" cy="1911397"/>
            <a:chOff x="1972945" y="1988840"/>
            <a:chExt cx="1021646" cy="1911397"/>
          </a:xfrm>
          <a:noFill/>
        </p:grpSpPr>
        <p:grpSp>
          <p:nvGrpSpPr>
            <p:cNvPr id="5" name="Group 22"/>
            <p:cNvGrpSpPr/>
            <p:nvPr/>
          </p:nvGrpSpPr>
          <p:grpSpPr>
            <a:xfrm>
              <a:off x="1972945" y="1988840"/>
              <a:ext cx="1021646" cy="1482812"/>
              <a:chOff x="1972945" y="1988840"/>
              <a:chExt cx="1021646" cy="1482812"/>
            </a:xfrm>
            <a:grpFill/>
          </p:grpSpPr>
          <p:sp>
            <p:nvSpPr>
              <p:cNvPr id="48" name="Left-Right Arrow 47"/>
              <p:cNvSpPr/>
              <p:nvPr/>
            </p:nvSpPr>
            <p:spPr>
              <a:xfrm>
                <a:off x="2123727" y="1988840"/>
                <a:ext cx="733143" cy="346977"/>
              </a:xfrm>
              <a:prstGeom prst="leftRightArrow">
                <a:avLst>
                  <a:gd name="adj1" fmla="val 26352"/>
                  <a:gd name="adj2" fmla="val 43765"/>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49" name="Quad Arrow 48"/>
              <p:cNvSpPr/>
              <p:nvPr/>
            </p:nvSpPr>
            <p:spPr>
              <a:xfrm rot="2688846">
                <a:off x="1972945" y="2456615"/>
                <a:ext cx="1021646" cy="1015037"/>
              </a:xfrm>
              <a:prstGeom prst="quadArrow">
                <a:avLst>
                  <a:gd name="adj1" fmla="val 7952"/>
                  <a:gd name="adj2" fmla="val 13530"/>
                  <a:gd name="adj3" fmla="val 225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grpSp>
        <p:sp>
          <p:nvSpPr>
            <p:cNvPr id="47" name="Left-Right Arrow 46"/>
            <p:cNvSpPr/>
            <p:nvPr/>
          </p:nvSpPr>
          <p:spPr>
            <a:xfrm>
              <a:off x="2110665" y="3553260"/>
              <a:ext cx="733143" cy="346977"/>
            </a:xfrm>
            <a:prstGeom prst="leftRightArrow">
              <a:avLst>
                <a:gd name="adj1" fmla="val 26352"/>
                <a:gd name="adj2" fmla="val 43765"/>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grpSp>
      <p:sp>
        <p:nvSpPr>
          <p:cNvPr id="54" name="Flowchart: Process 53"/>
          <p:cNvSpPr/>
          <p:nvPr/>
        </p:nvSpPr>
        <p:spPr>
          <a:xfrm>
            <a:off x="6215121" y="1693952"/>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55" name="Flowchart: Process 54"/>
          <p:cNvSpPr/>
          <p:nvPr/>
        </p:nvSpPr>
        <p:spPr>
          <a:xfrm>
            <a:off x="6215121" y="1556792"/>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56" name="Flowchart: Process 55"/>
          <p:cNvSpPr/>
          <p:nvPr/>
        </p:nvSpPr>
        <p:spPr>
          <a:xfrm>
            <a:off x="6215121" y="2486040"/>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57" name="Flowchart: Process 56"/>
          <p:cNvSpPr/>
          <p:nvPr/>
        </p:nvSpPr>
        <p:spPr>
          <a:xfrm>
            <a:off x="6215121" y="2348880"/>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58" name="Flowchart: Process 57"/>
          <p:cNvSpPr/>
          <p:nvPr/>
        </p:nvSpPr>
        <p:spPr>
          <a:xfrm>
            <a:off x="6202058" y="3007612"/>
            <a:ext cx="1892288" cy="13574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smtClean="0">
              <a:solidFill>
                <a:srgbClr val="000000"/>
              </a:solidFill>
              <a:latin typeface="Tahoma"/>
            </a:endParaRPr>
          </a:p>
          <a:p>
            <a:pPr algn="ctr" fontAlgn="auto">
              <a:spcBef>
                <a:spcPts val="0"/>
              </a:spcBef>
              <a:spcAft>
                <a:spcPts val="0"/>
              </a:spcAft>
            </a:pPr>
            <a:r>
              <a:rPr lang="en-US" dirty="0" smtClean="0">
                <a:solidFill>
                  <a:srgbClr val="000000"/>
                </a:solidFill>
                <a:latin typeface="Tahoma"/>
              </a:rPr>
              <a:t>Memory</a:t>
            </a:r>
          </a:p>
          <a:p>
            <a:pPr algn="ctr" fontAlgn="auto">
              <a:spcBef>
                <a:spcPts val="0"/>
              </a:spcBef>
              <a:spcAft>
                <a:spcPts val="0"/>
              </a:spcAft>
            </a:pPr>
            <a:endParaRPr lang="en-US" dirty="0">
              <a:solidFill>
                <a:srgbClr val="000000"/>
              </a:solidFill>
              <a:latin typeface="Tahoma"/>
            </a:endParaRPr>
          </a:p>
        </p:txBody>
      </p:sp>
      <p:sp>
        <p:nvSpPr>
          <p:cNvPr id="59" name="Flowchart: Process 58"/>
          <p:cNvSpPr/>
          <p:nvPr/>
        </p:nvSpPr>
        <p:spPr>
          <a:xfrm>
            <a:off x="6215283" y="3144772"/>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60" name="Flowchart: Process 59"/>
          <p:cNvSpPr/>
          <p:nvPr/>
        </p:nvSpPr>
        <p:spPr>
          <a:xfrm>
            <a:off x="6215283" y="3007612"/>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61" name="Flowchart: Process 60"/>
          <p:cNvSpPr/>
          <p:nvPr/>
        </p:nvSpPr>
        <p:spPr>
          <a:xfrm>
            <a:off x="6215283" y="4087732"/>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62" name="Flowchart: Process 61"/>
          <p:cNvSpPr/>
          <p:nvPr/>
        </p:nvSpPr>
        <p:spPr>
          <a:xfrm>
            <a:off x="6215283" y="3950572"/>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64" name="Content Placeholder 2"/>
          <p:cNvSpPr txBox="1">
            <a:spLocks/>
          </p:cNvSpPr>
          <p:nvPr/>
        </p:nvSpPr>
        <p:spPr bwMode="auto">
          <a:xfrm>
            <a:off x="251520" y="4509120"/>
            <a:ext cx="8587680" cy="25313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CC9900"/>
              </a:buClr>
              <a:buSzPct val="65000"/>
              <a:buFont typeface="Wingdings" pitchFamily="2" charset="2"/>
              <a:buChar char="n"/>
              <a:defRPr/>
            </a:pPr>
            <a:endParaRPr lang="en-US" sz="2400" kern="0" dirty="0" smtClean="0">
              <a:solidFill>
                <a:srgbClr val="000000"/>
              </a:solidFill>
              <a:latin typeface="Tahoma"/>
            </a:endParaRPr>
          </a:p>
          <a:p>
            <a:pPr marL="342900" indent="-342900" eaLnBrk="0" hangingPunct="0">
              <a:spcBef>
                <a:spcPct val="20000"/>
              </a:spcBef>
              <a:buClr>
                <a:srgbClr val="CC9900"/>
              </a:buClr>
              <a:buSzPct val="65000"/>
              <a:defRPr/>
            </a:pPr>
            <a:endParaRPr lang="en-US" sz="2600" dirty="0">
              <a:solidFill>
                <a:srgbClr val="FF0000"/>
              </a:solidFill>
              <a:latin typeface="Tahoma"/>
            </a:endParaRPr>
          </a:p>
        </p:txBody>
      </p:sp>
      <p:sp>
        <p:nvSpPr>
          <p:cNvPr id="28" name="Flowchart: Process 27"/>
          <p:cNvSpPr/>
          <p:nvPr/>
        </p:nvSpPr>
        <p:spPr>
          <a:xfrm>
            <a:off x="6215121" y="2211557"/>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2" name="Flowchart: Process 31"/>
          <p:cNvSpPr/>
          <p:nvPr/>
        </p:nvSpPr>
        <p:spPr>
          <a:xfrm>
            <a:off x="6215121" y="3802103"/>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3" name="Flowchart: Process 32"/>
          <p:cNvSpPr/>
          <p:nvPr/>
        </p:nvSpPr>
        <p:spPr>
          <a:xfrm>
            <a:off x="6215121" y="1412776"/>
            <a:ext cx="1872208" cy="144016"/>
          </a:xfrm>
          <a:prstGeom prst="flowChartProces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4" name="Flowchart: Process 33"/>
          <p:cNvSpPr/>
          <p:nvPr/>
        </p:nvSpPr>
        <p:spPr>
          <a:xfrm>
            <a:off x="6215121" y="4221088"/>
            <a:ext cx="1872208" cy="144016"/>
          </a:xfrm>
          <a:prstGeom prst="flowChartProcess">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grpSp>
        <p:nvGrpSpPr>
          <p:cNvPr id="7" name="Group 40"/>
          <p:cNvGrpSpPr/>
          <p:nvPr/>
        </p:nvGrpSpPr>
        <p:grpSpPr>
          <a:xfrm>
            <a:off x="8028384" y="1582918"/>
            <a:ext cx="1050301" cy="369332"/>
            <a:chOff x="8028384" y="1582918"/>
            <a:chExt cx="1050301" cy="369332"/>
          </a:xfrm>
        </p:grpSpPr>
        <p:cxnSp>
          <p:nvCxnSpPr>
            <p:cNvPr id="36" name="Straight Arrow Connector 35"/>
            <p:cNvCxnSpPr/>
            <p:nvPr/>
          </p:nvCxnSpPr>
          <p:spPr>
            <a:xfrm>
              <a:off x="8028384" y="1772816"/>
              <a:ext cx="28803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51101" y="1582918"/>
              <a:ext cx="827584"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Page</a:t>
              </a:r>
              <a:endParaRPr lang="en-US" dirty="0">
                <a:solidFill>
                  <a:srgbClr val="000000"/>
                </a:solidFill>
                <a:latin typeface="Tahoma"/>
              </a:endParaRPr>
            </a:p>
          </p:txBody>
        </p:sp>
      </p:grpSp>
      <p:sp>
        <p:nvSpPr>
          <p:cNvPr id="37" name="Content Placeholder 2"/>
          <p:cNvSpPr txBox="1">
            <a:spLocks/>
          </p:cNvSpPr>
          <p:nvPr/>
        </p:nvSpPr>
        <p:spPr bwMode="auto">
          <a:xfrm>
            <a:off x="179512" y="4509120"/>
            <a:ext cx="871296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CC9900"/>
              </a:buClr>
              <a:buSzPct val="65000"/>
              <a:defRPr/>
            </a:pPr>
            <a:endParaRPr lang="en-US" sz="2800" kern="0" dirty="0" smtClean="0">
              <a:solidFill>
                <a:srgbClr val="0070C0"/>
              </a:solidFill>
              <a:latin typeface="Tahoma"/>
            </a:endParaRPr>
          </a:p>
          <a:p>
            <a:pPr marL="342900" indent="-342900" algn="ctr" eaLnBrk="0" hangingPunct="0">
              <a:spcBef>
                <a:spcPct val="20000"/>
              </a:spcBef>
              <a:buClr>
                <a:srgbClr val="CC9900"/>
              </a:buClr>
              <a:buSzPct val="65000"/>
              <a:defRPr/>
            </a:pPr>
            <a:r>
              <a:rPr lang="en-US" sz="2800" kern="0" dirty="0" smtClean="0">
                <a:solidFill>
                  <a:srgbClr val="35742A">
                    <a:lumMod val="50000"/>
                  </a:srgbClr>
                </a:solidFill>
                <a:latin typeface="Tahoma"/>
              </a:rPr>
              <a:t>Eliminates</a:t>
            </a:r>
            <a:r>
              <a:rPr lang="en-US" sz="2800" dirty="0" smtClean="0">
                <a:solidFill>
                  <a:srgbClr val="35742A">
                    <a:lumMod val="50000"/>
                  </a:srgbClr>
                </a:solidFill>
                <a:latin typeface="Tahoma"/>
              </a:rPr>
              <a:t> interference between applications’ requests</a:t>
            </a:r>
            <a:endParaRPr lang="en-US" sz="2800" dirty="0">
              <a:solidFill>
                <a:srgbClr val="35742A">
                  <a:lumMod val="50000"/>
                </a:srgbClr>
              </a:solidFill>
              <a:latin typeface="Tahoma"/>
            </a:endParaRPr>
          </a:p>
        </p:txBody>
      </p:sp>
      <p:sp>
        <p:nvSpPr>
          <p:cNvPr id="38" name="Rectangle 37"/>
          <p:cNvSpPr/>
          <p:nvPr/>
        </p:nvSpPr>
        <p:spPr>
          <a:xfrm>
            <a:off x="228600" y="6488668"/>
            <a:ext cx="8077200" cy="369332"/>
          </a:xfrm>
          <a:prstGeom prst="rect">
            <a:avLst/>
          </a:prstGeom>
        </p:spPr>
        <p:txBody>
          <a:bodyPr wrap="square">
            <a:spAutoFit/>
          </a:bodyPr>
          <a:lstStyle/>
          <a:p>
            <a:r>
              <a:rPr lang="en-US" dirty="0" err="1" smtClean="0">
                <a:solidFill>
                  <a:srgbClr val="000000"/>
                </a:solidFill>
              </a:rPr>
              <a:t>Muralidhara</a:t>
            </a:r>
            <a:r>
              <a:rPr lang="en-US" dirty="0" smtClean="0">
                <a:solidFill>
                  <a:srgbClr val="000000"/>
                </a:solidFill>
              </a:rPr>
              <a:t> et </a:t>
            </a:r>
            <a:r>
              <a:rPr lang="en-US" dirty="0">
                <a:solidFill>
                  <a:srgbClr val="000000"/>
                </a:solidFill>
              </a:rPr>
              <a:t>al., </a:t>
            </a:r>
            <a:r>
              <a:rPr lang="en-US" dirty="0" smtClean="0">
                <a:solidFill>
                  <a:srgbClr val="000000"/>
                </a:solidFill>
              </a:rPr>
              <a:t>“</a:t>
            </a:r>
            <a:r>
              <a:rPr lang="en-US" dirty="0" smtClean="0">
                <a:solidFill>
                  <a:srgbClr val="0000FF"/>
                </a:solidFill>
              </a:rPr>
              <a:t>Memory Channel Partitioning</a:t>
            </a:r>
            <a:r>
              <a:rPr lang="en-US" dirty="0" smtClean="0">
                <a:solidFill>
                  <a:srgbClr val="000000"/>
                </a:solidFill>
              </a:rPr>
              <a:t>,” MICRO’11.</a:t>
            </a:r>
            <a:endParaRPr lang="en-US" dirty="0">
              <a:solidFill>
                <a:srgbClr val="000000"/>
              </a:solidFill>
            </a:endParaRPr>
          </a:p>
        </p:txBody>
      </p:sp>
    </p:spTree>
    <p:custDataLst>
      <p:tags r:id="rId1"/>
    </p:custDataLst>
    <p:extLst>
      <p:ext uri="{BB962C8B-B14F-4D97-AF65-F5344CB8AC3E}">
        <p14:creationId xmlns:p14="http://schemas.microsoft.com/office/powerpoint/2010/main" val="2211831312"/>
      </p:ext>
    </p:extLst>
  </p:cSld>
  <p:clrMapOvr>
    <a:masterClrMapping/>
  </p:clrMapOvr>
  <p:transition xmlns:p14="http://schemas.microsoft.com/office/powerpoint/2010/main" advTm="925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9" grpId="0" animBg="1"/>
      <p:bldP spid="60" grpId="0" animBg="1"/>
      <p:bldP spid="61" grpId="0" animBg="1"/>
      <p:bldP spid="62" grpId="0" animBg="1"/>
      <p:bldP spid="28" grpId="0" animBg="1"/>
      <p:bldP spid="32" grpId="0" animBg="1"/>
      <p:bldP spid="33"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Overview: Memory Channel Partitioning (MCP) </a:t>
            </a:r>
            <a:endParaRPr lang="en-US" sz="3500" dirty="0"/>
          </a:p>
        </p:txBody>
      </p:sp>
      <p:sp>
        <p:nvSpPr>
          <p:cNvPr id="3" name="Content Placeholder 2"/>
          <p:cNvSpPr>
            <a:spLocks noGrp="1"/>
          </p:cNvSpPr>
          <p:nvPr>
            <p:ph idx="1"/>
          </p:nvPr>
        </p:nvSpPr>
        <p:spPr>
          <a:xfrm>
            <a:off x="228600" y="1069204"/>
            <a:ext cx="8610600" cy="5339680"/>
          </a:xfrm>
        </p:spPr>
        <p:txBody>
          <a:bodyPr/>
          <a:lstStyle/>
          <a:p>
            <a:r>
              <a:rPr lang="en-US" sz="2800" dirty="0" smtClean="0"/>
              <a:t>Goal</a:t>
            </a:r>
          </a:p>
          <a:p>
            <a:pPr lvl="1"/>
            <a:r>
              <a:rPr lang="en-US" sz="2400" dirty="0" smtClean="0"/>
              <a:t>Eliminate harmful interference between applications</a:t>
            </a:r>
          </a:p>
          <a:p>
            <a:pPr>
              <a:buNone/>
            </a:pPr>
            <a:endParaRPr lang="en-US" sz="2600" dirty="0" smtClean="0"/>
          </a:p>
          <a:p>
            <a:r>
              <a:rPr lang="en-US" sz="2800" dirty="0" smtClean="0"/>
              <a:t>Basic Idea</a:t>
            </a:r>
          </a:p>
          <a:p>
            <a:pPr lvl="1"/>
            <a:r>
              <a:rPr lang="en-US" sz="2400" dirty="0" smtClean="0"/>
              <a:t>Map the data of </a:t>
            </a:r>
            <a:r>
              <a:rPr lang="en-US" sz="2400" dirty="0" smtClean="0">
                <a:solidFill>
                  <a:srgbClr val="FF0000"/>
                </a:solidFill>
              </a:rPr>
              <a:t>badly-interfering applications </a:t>
            </a:r>
            <a:r>
              <a:rPr lang="en-US" sz="2400" dirty="0" smtClean="0"/>
              <a:t>to different channels</a:t>
            </a:r>
          </a:p>
          <a:p>
            <a:pPr lvl="1">
              <a:buNone/>
            </a:pPr>
            <a:endParaRPr lang="en-US" sz="2600" dirty="0" smtClean="0"/>
          </a:p>
          <a:p>
            <a:r>
              <a:rPr lang="en-US" sz="2800" dirty="0" smtClean="0"/>
              <a:t>Key Principles</a:t>
            </a:r>
          </a:p>
          <a:p>
            <a:pPr lvl="1"/>
            <a:r>
              <a:rPr lang="en-US" sz="2400" dirty="0" smtClean="0"/>
              <a:t>Separate </a:t>
            </a:r>
            <a:r>
              <a:rPr lang="en-US" sz="2400" dirty="0" smtClean="0">
                <a:solidFill>
                  <a:srgbClr val="FF0000"/>
                </a:solidFill>
              </a:rPr>
              <a:t>low and high memory-intensity applications</a:t>
            </a:r>
          </a:p>
          <a:p>
            <a:pPr lvl="1"/>
            <a:r>
              <a:rPr lang="en-US" sz="2400" dirty="0" smtClean="0"/>
              <a:t>Separate </a:t>
            </a:r>
            <a:r>
              <a:rPr lang="en-US" sz="2400" dirty="0" smtClean="0">
                <a:solidFill>
                  <a:srgbClr val="0070C0"/>
                </a:solidFill>
              </a:rPr>
              <a:t>low and high row-buffer locality applications</a:t>
            </a:r>
            <a:endParaRPr lang="en-US" sz="2400"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14</a:t>
            </a:fld>
            <a:endParaRPr lang="en-US" altLang="en-US"/>
          </a:p>
        </p:txBody>
      </p:sp>
      <p:sp>
        <p:nvSpPr>
          <p:cNvPr id="5" name="Rectangle 4"/>
          <p:cNvSpPr/>
          <p:nvPr/>
        </p:nvSpPr>
        <p:spPr>
          <a:xfrm>
            <a:off x="228600" y="6488668"/>
            <a:ext cx="8077200" cy="369332"/>
          </a:xfrm>
          <a:prstGeom prst="rect">
            <a:avLst/>
          </a:prstGeom>
        </p:spPr>
        <p:txBody>
          <a:bodyPr wrap="square">
            <a:spAutoFit/>
          </a:bodyPr>
          <a:lstStyle/>
          <a:p>
            <a:r>
              <a:rPr lang="en-US" dirty="0" err="1" smtClean="0">
                <a:solidFill>
                  <a:srgbClr val="000000"/>
                </a:solidFill>
              </a:rPr>
              <a:t>Muralidhara</a:t>
            </a:r>
            <a:r>
              <a:rPr lang="en-US" dirty="0" smtClean="0">
                <a:solidFill>
                  <a:srgbClr val="000000"/>
                </a:solidFill>
              </a:rPr>
              <a:t> et </a:t>
            </a:r>
            <a:r>
              <a:rPr lang="en-US" dirty="0">
                <a:solidFill>
                  <a:srgbClr val="000000"/>
                </a:solidFill>
              </a:rPr>
              <a:t>al., </a:t>
            </a:r>
            <a:r>
              <a:rPr lang="en-US" dirty="0" smtClean="0">
                <a:solidFill>
                  <a:srgbClr val="000000"/>
                </a:solidFill>
              </a:rPr>
              <a:t>“</a:t>
            </a:r>
            <a:r>
              <a:rPr lang="en-US" dirty="0" smtClean="0">
                <a:solidFill>
                  <a:srgbClr val="0000FF"/>
                </a:solidFill>
              </a:rPr>
              <a:t>Memory Channel Partitioning</a:t>
            </a:r>
            <a:r>
              <a:rPr lang="en-US" dirty="0" smtClean="0">
                <a:solidFill>
                  <a:srgbClr val="000000"/>
                </a:solidFill>
              </a:rPr>
              <a:t>,” MICRO’11.</a:t>
            </a:r>
            <a:endParaRPr lang="en-US" dirty="0">
              <a:solidFill>
                <a:srgbClr val="000000"/>
              </a:solidFill>
            </a:endParaRPr>
          </a:p>
        </p:txBody>
      </p:sp>
    </p:spTree>
    <p:custDataLst>
      <p:tags r:id="rId1"/>
    </p:custDataLst>
    <p:extLst>
      <p:ext uri="{BB962C8B-B14F-4D97-AF65-F5344CB8AC3E}">
        <p14:creationId xmlns:p14="http://schemas.microsoft.com/office/powerpoint/2010/main" val="1073524762"/>
      </p:ext>
    </p:extLst>
  </p:cSld>
  <p:clrMapOvr>
    <a:masterClrMapping/>
  </p:clrMapOvr>
  <p:transition xmlns:p14="http://schemas.microsoft.com/office/powerpoint/2010/main" advTm="36989"/>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Key Insight 1: Separate by Memory Intensity</a:t>
            </a:r>
            <a:endParaRPr lang="en-US" sz="3800" dirty="0"/>
          </a:p>
        </p:txBody>
      </p:sp>
      <p:sp>
        <p:nvSpPr>
          <p:cNvPr id="3" name="Content Placeholder 2"/>
          <p:cNvSpPr>
            <a:spLocks noGrp="1"/>
          </p:cNvSpPr>
          <p:nvPr>
            <p:ph idx="1"/>
          </p:nvPr>
        </p:nvSpPr>
        <p:spPr>
          <a:xfrm>
            <a:off x="228600" y="908720"/>
            <a:ext cx="8591872" cy="792088"/>
          </a:xfrm>
        </p:spPr>
        <p:txBody>
          <a:bodyPr/>
          <a:lstStyle/>
          <a:p>
            <a:pPr algn="ctr">
              <a:buNone/>
            </a:pPr>
            <a:r>
              <a:rPr lang="en-US" dirty="0" smtClean="0"/>
              <a:t>High memory-intensity applications interfere with low memory-intensity applications in shared memory channels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solidFill>
                  <a:srgbClr val="000000"/>
                </a:solidFill>
              </a:rPr>
              <a:pPr/>
              <a:t>15</a:t>
            </a:fld>
            <a:endParaRPr lang="en-US" altLang="en-US">
              <a:solidFill>
                <a:srgbClr val="000000"/>
              </a:solidFill>
            </a:endParaRPr>
          </a:p>
        </p:txBody>
      </p:sp>
      <p:sp>
        <p:nvSpPr>
          <p:cNvPr id="28" name="Rectangle 27"/>
          <p:cNvSpPr/>
          <p:nvPr/>
        </p:nvSpPr>
        <p:spPr>
          <a:xfrm>
            <a:off x="2723342" y="2439291"/>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29" name="Rectangle 28"/>
          <p:cNvSpPr/>
          <p:nvPr/>
        </p:nvSpPr>
        <p:spPr>
          <a:xfrm>
            <a:off x="2376187" y="2439291"/>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0" name="Rectangle 29"/>
          <p:cNvSpPr/>
          <p:nvPr/>
        </p:nvSpPr>
        <p:spPr>
          <a:xfrm>
            <a:off x="1367408" y="2439291"/>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1" name="Rectangle 30"/>
          <p:cNvSpPr/>
          <p:nvPr/>
        </p:nvSpPr>
        <p:spPr>
          <a:xfrm>
            <a:off x="2702599" y="3947328"/>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2" name="Rectangle 31"/>
          <p:cNvSpPr/>
          <p:nvPr/>
        </p:nvSpPr>
        <p:spPr>
          <a:xfrm>
            <a:off x="2381059" y="3947328"/>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3" name="Rectangle 32"/>
          <p:cNvSpPr/>
          <p:nvPr/>
        </p:nvSpPr>
        <p:spPr>
          <a:xfrm>
            <a:off x="2052448" y="3947328"/>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4" name="Rectangle 33"/>
          <p:cNvSpPr/>
          <p:nvPr/>
        </p:nvSpPr>
        <p:spPr>
          <a:xfrm>
            <a:off x="2034767" y="2439291"/>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35" name="Rectangle 34"/>
          <p:cNvSpPr/>
          <p:nvPr/>
        </p:nvSpPr>
        <p:spPr>
          <a:xfrm>
            <a:off x="2729469" y="2863076"/>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44" name="Rectangle 43"/>
          <p:cNvSpPr/>
          <p:nvPr/>
        </p:nvSpPr>
        <p:spPr>
          <a:xfrm>
            <a:off x="1705292" y="2439291"/>
            <a:ext cx="231883" cy="1994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cxnSp>
        <p:nvCxnSpPr>
          <p:cNvPr id="97" name="Straight Arrow Connector 96"/>
          <p:cNvCxnSpPr/>
          <p:nvPr/>
        </p:nvCxnSpPr>
        <p:spPr>
          <a:xfrm>
            <a:off x="6300192" y="3717032"/>
            <a:ext cx="100811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67544" y="5327334"/>
            <a:ext cx="8136904" cy="8640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2400" kern="0" dirty="0" smtClean="0">
                <a:solidFill>
                  <a:srgbClr val="FF0000"/>
                </a:solidFill>
                <a:latin typeface="Tahoma"/>
              </a:rPr>
              <a:t>Map data of low and high memory-intensity applications </a:t>
            </a:r>
          </a:p>
          <a:p>
            <a:pPr algn="ctr" fontAlgn="auto">
              <a:spcBef>
                <a:spcPts val="0"/>
              </a:spcBef>
              <a:spcAft>
                <a:spcPts val="0"/>
              </a:spcAft>
            </a:pPr>
            <a:r>
              <a:rPr lang="en-US" sz="2400" kern="0" dirty="0" smtClean="0">
                <a:solidFill>
                  <a:srgbClr val="FF0000"/>
                </a:solidFill>
                <a:latin typeface="Tahoma"/>
              </a:rPr>
              <a:t>to different channels</a:t>
            </a:r>
            <a:endParaRPr lang="en-US" dirty="0">
              <a:solidFill>
                <a:srgbClr val="FFFFFF"/>
              </a:solidFill>
              <a:latin typeface="Tahoma"/>
            </a:endParaRPr>
          </a:p>
        </p:txBody>
      </p:sp>
      <p:cxnSp>
        <p:nvCxnSpPr>
          <p:cNvPr id="101" name="Straight Arrow Connector 100"/>
          <p:cNvCxnSpPr/>
          <p:nvPr/>
        </p:nvCxnSpPr>
        <p:spPr>
          <a:xfrm>
            <a:off x="5940152" y="3068960"/>
            <a:ext cx="360040"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160512" y="1668556"/>
            <a:ext cx="4125504" cy="3344620"/>
            <a:chOff x="160512" y="1668556"/>
            <a:chExt cx="4125504" cy="3344620"/>
          </a:xfrm>
        </p:grpSpPr>
        <p:grpSp>
          <p:nvGrpSpPr>
            <p:cNvPr id="102" name="Group 101"/>
            <p:cNvGrpSpPr/>
            <p:nvPr/>
          </p:nvGrpSpPr>
          <p:grpSpPr>
            <a:xfrm>
              <a:off x="160512" y="1668556"/>
              <a:ext cx="4125504" cy="3344620"/>
              <a:chOff x="160512" y="1668556"/>
              <a:chExt cx="4125504" cy="3344620"/>
            </a:xfrm>
          </p:grpSpPr>
          <p:grpSp>
            <p:nvGrpSpPr>
              <p:cNvPr id="98" name="Group 97"/>
              <p:cNvGrpSpPr/>
              <p:nvPr/>
            </p:nvGrpSpPr>
            <p:grpSpPr>
              <a:xfrm>
                <a:off x="160512" y="1668556"/>
                <a:ext cx="4125504" cy="3344620"/>
                <a:chOff x="160512" y="1668556"/>
                <a:chExt cx="4125504" cy="3344620"/>
              </a:xfrm>
            </p:grpSpPr>
            <p:sp>
              <p:nvSpPr>
                <p:cNvPr id="127" name="TextBox 126"/>
                <p:cNvSpPr txBox="1"/>
                <p:nvPr/>
              </p:nvSpPr>
              <p:spPr>
                <a:xfrm>
                  <a:off x="2673288" y="2015344"/>
                  <a:ext cx="288032" cy="338554"/>
                </a:xfrm>
                <a:prstGeom prst="rect">
                  <a:avLst/>
                </a:prstGeom>
                <a:noFill/>
                <a:ln w="25400">
                  <a:noFill/>
                </a:ln>
              </p:spPr>
              <p:txBody>
                <a:bodyPr wrap="square" rtlCol="0">
                  <a:spAutoFit/>
                </a:bodyPr>
                <a:lstStyle/>
                <a:p>
                  <a:pPr fontAlgn="auto">
                    <a:spcBef>
                      <a:spcPts val="0"/>
                    </a:spcBef>
                    <a:spcAft>
                      <a:spcPts val="0"/>
                    </a:spcAft>
                  </a:pPr>
                  <a:r>
                    <a:rPr lang="en-US" sz="1600" dirty="0" smtClean="0">
                      <a:solidFill>
                        <a:srgbClr val="000000"/>
                      </a:solidFill>
                      <a:latin typeface="Tahoma"/>
                    </a:rPr>
                    <a:t>1</a:t>
                  </a:r>
                  <a:endParaRPr lang="en-US" sz="1600" dirty="0">
                    <a:solidFill>
                      <a:srgbClr val="000000"/>
                    </a:solidFill>
                    <a:latin typeface="Tahoma"/>
                  </a:endParaRPr>
                </a:p>
              </p:txBody>
            </p:sp>
            <p:sp>
              <p:nvSpPr>
                <p:cNvPr id="128" name="TextBox 127"/>
                <p:cNvSpPr txBox="1"/>
                <p:nvPr/>
              </p:nvSpPr>
              <p:spPr>
                <a:xfrm>
                  <a:off x="2339752" y="2004917"/>
                  <a:ext cx="288032" cy="338554"/>
                </a:xfrm>
                <a:prstGeom prst="rect">
                  <a:avLst/>
                </a:prstGeom>
                <a:noFill/>
                <a:ln w="25400">
                  <a:noFill/>
                </a:ln>
              </p:spPr>
              <p:txBody>
                <a:bodyPr wrap="square" rtlCol="0">
                  <a:spAutoFit/>
                </a:bodyPr>
                <a:lstStyle/>
                <a:p>
                  <a:pPr fontAlgn="auto">
                    <a:spcBef>
                      <a:spcPts val="0"/>
                    </a:spcBef>
                    <a:spcAft>
                      <a:spcPts val="0"/>
                    </a:spcAft>
                  </a:pPr>
                  <a:r>
                    <a:rPr lang="en-US" sz="1600" dirty="0" smtClean="0">
                      <a:solidFill>
                        <a:srgbClr val="000000"/>
                      </a:solidFill>
                      <a:latin typeface="Tahoma"/>
                    </a:rPr>
                    <a:t>2</a:t>
                  </a:r>
                  <a:endParaRPr lang="en-US" sz="1600" dirty="0">
                    <a:solidFill>
                      <a:srgbClr val="000000"/>
                    </a:solidFill>
                    <a:latin typeface="Tahoma"/>
                  </a:endParaRPr>
                </a:p>
              </p:txBody>
            </p:sp>
            <p:sp>
              <p:nvSpPr>
                <p:cNvPr id="129" name="TextBox 128"/>
                <p:cNvSpPr txBox="1"/>
                <p:nvPr/>
              </p:nvSpPr>
              <p:spPr>
                <a:xfrm>
                  <a:off x="2011625" y="2015344"/>
                  <a:ext cx="288032" cy="338554"/>
                </a:xfrm>
                <a:prstGeom prst="rect">
                  <a:avLst/>
                </a:prstGeom>
                <a:noFill/>
                <a:ln w="25400">
                  <a:noFill/>
                </a:ln>
              </p:spPr>
              <p:txBody>
                <a:bodyPr wrap="square" rtlCol="0">
                  <a:spAutoFit/>
                </a:bodyPr>
                <a:lstStyle/>
                <a:p>
                  <a:pPr fontAlgn="auto">
                    <a:spcBef>
                      <a:spcPts val="0"/>
                    </a:spcBef>
                    <a:spcAft>
                      <a:spcPts val="0"/>
                    </a:spcAft>
                  </a:pPr>
                  <a:r>
                    <a:rPr lang="en-US" sz="1600" dirty="0" smtClean="0">
                      <a:solidFill>
                        <a:srgbClr val="000000"/>
                      </a:solidFill>
                      <a:latin typeface="Tahoma"/>
                    </a:rPr>
                    <a:t>3</a:t>
                  </a:r>
                  <a:endParaRPr lang="en-US" sz="1600" dirty="0">
                    <a:solidFill>
                      <a:srgbClr val="000000"/>
                    </a:solidFill>
                    <a:latin typeface="Tahoma"/>
                  </a:endParaRPr>
                </a:p>
              </p:txBody>
            </p:sp>
            <p:sp>
              <p:nvSpPr>
                <p:cNvPr id="130" name="TextBox 129"/>
                <p:cNvSpPr txBox="1"/>
                <p:nvPr/>
              </p:nvSpPr>
              <p:spPr>
                <a:xfrm>
                  <a:off x="1670585" y="2021092"/>
                  <a:ext cx="288032" cy="338554"/>
                </a:xfrm>
                <a:prstGeom prst="rect">
                  <a:avLst/>
                </a:prstGeom>
                <a:noFill/>
                <a:ln w="25400">
                  <a:noFill/>
                </a:ln>
              </p:spPr>
              <p:txBody>
                <a:bodyPr wrap="square" rtlCol="0">
                  <a:spAutoFit/>
                </a:bodyPr>
                <a:lstStyle/>
                <a:p>
                  <a:pPr fontAlgn="auto">
                    <a:spcBef>
                      <a:spcPts val="0"/>
                    </a:spcBef>
                    <a:spcAft>
                      <a:spcPts val="0"/>
                    </a:spcAft>
                  </a:pPr>
                  <a:r>
                    <a:rPr lang="en-US" sz="1600" dirty="0" smtClean="0">
                      <a:solidFill>
                        <a:srgbClr val="000000"/>
                      </a:solidFill>
                      <a:latin typeface="Tahoma"/>
                    </a:rPr>
                    <a:t>4</a:t>
                  </a:r>
                  <a:endParaRPr lang="en-US" sz="1600" dirty="0">
                    <a:solidFill>
                      <a:srgbClr val="000000"/>
                    </a:solidFill>
                    <a:latin typeface="Tahoma"/>
                  </a:endParaRPr>
                </a:p>
              </p:txBody>
            </p:sp>
            <p:sp>
              <p:nvSpPr>
                <p:cNvPr id="131" name="TextBox 130"/>
                <p:cNvSpPr txBox="1"/>
                <p:nvPr/>
              </p:nvSpPr>
              <p:spPr>
                <a:xfrm>
                  <a:off x="1331640" y="2016563"/>
                  <a:ext cx="288032" cy="338554"/>
                </a:xfrm>
                <a:prstGeom prst="rect">
                  <a:avLst/>
                </a:prstGeom>
                <a:noFill/>
                <a:ln w="25400">
                  <a:noFill/>
                </a:ln>
              </p:spPr>
              <p:txBody>
                <a:bodyPr wrap="square" rtlCol="0">
                  <a:spAutoFit/>
                </a:bodyPr>
                <a:lstStyle/>
                <a:p>
                  <a:pPr fontAlgn="auto">
                    <a:spcBef>
                      <a:spcPts val="0"/>
                    </a:spcBef>
                    <a:spcAft>
                      <a:spcPts val="0"/>
                    </a:spcAft>
                  </a:pPr>
                  <a:r>
                    <a:rPr lang="en-US" sz="1600" dirty="0" smtClean="0">
                      <a:solidFill>
                        <a:srgbClr val="000000"/>
                      </a:solidFill>
                      <a:latin typeface="Tahoma"/>
                    </a:rPr>
                    <a:t>5</a:t>
                  </a:r>
                  <a:endParaRPr lang="en-US" sz="1600" dirty="0">
                    <a:solidFill>
                      <a:srgbClr val="000000"/>
                    </a:solidFill>
                    <a:latin typeface="Tahoma"/>
                  </a:endParaRPr>
                </a:p>
              </p:txBody>
            </p:sp>
            <p:grpSp>
              <p:nvGrpSpPr>
                <p:cNvPr id="96" name="Group 95"/>
                <p:cNvGrpSpPr/>
                <p:nvPr/>
              </p:nvGrpSpPr>
              <p:grpSpPr>
                <a:xfrm>
                  <a:off x="160512" y="1668556"/>
                  <a:ext cx="4125504" cy="3344620"/>
                  <a:chOff x="160512" y="1668556"/>
                  <a:chExt cx="4125504" cy="3344620"/>
                </a:xfrm>
              </p:grpSpPr>
              <p:grpSp>
                <p:nvGrpSpPr>
                  <p:cNvPr id="94" name="Group 93"/>
                  <p:cNvGrpSpPr/>
                  <p:nvPr/>
                </p:nvGrpSpPr>
                <p:grpSpPr>
                  <a:xfrm>
                    <a:off x="3002058" y="1835532"/>
                    <a:ext cx="1283958" cy="2817604"/>
                    <a:chOff x="3002058" y="1835532"/>
                    <a:chExt cx="1283958" cy="2817604"/>
                  </a:xfrm>
                </p:grpSpPr>
                <p:sp>
                  <p:nvSpPr>
                    <p:cNvPr id="10" name="Rectangle 9"/>
                    <p:cNvSpPr/>
                    <p:nvPr/>
                  </p:nvSpPr>
                  <p:spPr>
                    <a:xfrm>
                      <a:off x="3002058" y="2173416"/>
                      <a:ext cx="1283958" cy="997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1" name="TextBox 10"/>
                    <p:cNvSpPr txBox="1"/>
                    <p:nvPr/>
                  </p:nvSpPr>
                  <p:spPr>
                    <a:xfrm>
                      <a:off x="3067587" y="1835532"/>
                      <a:ext cx="1216381"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0</a:t>
                      </a:r>
                      <a:endParaRPr lang="en-US" dirty="0">
                        <a:solidFill>
                          <a:srgbClr val="000000"/>
                        </a:solidFill>
                        <a:latin typeface="Tahoma"/>
                      </a:endParaRPr>
                    </a:p>
                  </p:txBody>
                </p:sp>
                <p:sp>
                  <p:nvSpPr>
                    <p:cNvPr id="14" name="Rectangle 13"/>
                    <p:cNvSpPr/>
                    <p:nvPr/>
                  </p:nvSpPr>
                  <p:spPr>
                    <a:xfrm>
                      <a:off x="3069635" y="2705167"/>
                      <a:ext cx="1148805" cy="39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16" name="TextBox 15"/>
                    <p:cNvSpPr txBox="1"/>
                    <p:nvPr/>
                  </p:nvSpPr>
                  <p:spPr>
                    <a:xfrm>
                      <a:off x="3067587" y="4283804"/>
                      <a:ext cx="1216381"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1</a:t>
                      </a:r>
                      <a:endParaRPr lang="en-US" dirty="0">
                        <a:solidFill>
                          <a:srgbClr val="000000"/>
                        </a:solidFill>
                        <a:latin typeface="Tahoma"/>
                      </a:endParaRPr>
                    </a:p>
                  </p:txBody>
                </p:sp>
                <p:sp>
                  <p:nvSpPr>
                    <p:cNvPr id="26" name="Rectangle 25"/>
                    <p:cNvSpPr/>
                    <p:nvPr/>
                  </p:nvSpPr>
                  <p:spPr>
                    <a:xfrm>
                      <a:off x="3069635" y="2239885"/>
                      <a:ext cx="1148805" cy="39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grpSp>
              <p:sp>
                <p:nvSpPr>
                  <p:cNvPr id="121" name="TextBox 120"/>
                  <p:cNvSpPr txBox="1"/>
                  <p:nvPr/>
                </p:nvSpPr>
                <p:spPr>
                  <a:xfrm>
                    <a:off x="611560" y="4643844"/>
                    <a:ext cx="3456384" cy="369332"/>
                  </a:xfrm>
                  <a:prstGeom prst="rect">
                    <a:avLst/>
                  </a:prstGeom>
                  <a:noFill/>
                </p:spPr>
                <p:txBody>
                  <a:bodyPr wrap="square" rtlCol="0">
                    <a:spAutoFit/>
                  </a:bodyPr>
                  <a:lstStyle/>
                  <a:p>
                    <a:pPr fontAlgn="auto">
                      <a:spcBef>
                        <a:spcPts val="0"/>
                      </a:spcBef>
                      <a:spcAft>
                        <a:spcPts val="0"/>
                      </a:spcAft>
                    </a:pPr>
                    <a:r>
                      <a:rPr lang="en-US" b="1" dirty="0" smtClean="0">
                        <a:solidFill>
                          <a:srgbClr val="000000"/>
                        </a:solidFill>
                        <a:latin typeface="Tahoma"/>
                      </a:rPr>
                      <a:t>Conventional Page Mapping</a:t>
                    </a:r>
                    <a:endParaRPr lang="en-US" b="1" dirty="0">
                      <a:solidFill>
                        <a:srgbClr val="000000"/>
                      </a:solidFill>
                      <a:latin typeface="Tahoma"/>
                    </a:endParaRPr>
                  </a:p>
                </p:txBody>
              </p:sp>
              <p:grpSp>
                <p:nvGrpSpPr>
                  <p:cNvPr id="91" name="Group 90"/>
                  <p:cNvGrpSpPr/>
                  <p:nvPr/>
                </p:nvGrpSpPr>
                <p:grpSpPr>
                  <a:xfrm>
                    <a:off x="160512" y="1668556"/>
                    <a:ext cx="2827312" cy="2764803"/>
                    <a:chOff x="160512" y="1668556"/>
                    <a:chExt cx="2827312" cy="2764803"/>
                  </a:xfrm>
                </p:grpSpPr>
                <p:sp>
                  <p:nvSpPr>
                    <p:cNvPr id="8" name="Rectangle 7"/>
                    <p:cNvSpPr/>
                    <p:nvPr/>
                  </p:nvSpPr>
                  <p:spPr>
                    <a:xfrm>
                      <a:off x="160512" y="2439291"/>
                      <a:ext cx="1013651" cy="5317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Red App</a:t>
                      </a:r>
                      <a:endParaRPr lang="en-US" dirty="0">
                        <a:solidFill>
                          <a:srgbClr val="FFFFFF"/>
                        </a:solidFill>
                        <a:latin typeface="Tahoma"/>
                      </a:endParaRPr>
                    </a:p>
                  </p:txBody>
                </p:sp>
                <p:sp>
                  <p:nvSpPr>
                    <p:cNvPr id="9" name="Rectangle 8"/>
                    <p:cNvSpPr/>
                    <p:nvPr/>
                  </p:nvSpPr>
                  <p:spPr>
                    <a:xfrm>
                      <a:off x="160512" y="3569263"/>
                      <a:ext cx="1013651" cy="5317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Blue App</a:t>
                      </a:r>
                      <a:endParaRPr lang="en-US" dirty="0">
                        <a:solidFill>
                          <a:srgbClr val="FFFFFF"/>
                        </a:solidFill>
                        <a:latin typeface="Tahoma"/>
                      </a:endParaRPr>
                    </a:p>
                  </p:txBody>
                </p:sp>
                <p:cxnSp>
                  <p:nvCxnSpPr>
                    <p:cNvPr id="20" name="Straight Connector 19"/>
                    <p:cNvCxnSpPr/>
                    <p:nvPr/>
                  </p:nvCxnSpPr>
                  <p:spPr>
                    <a:xfrm>
                      <a:off x="2664174" y="2106947"/>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26291" y="2106947"/>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8407" y="2106947"/>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50523" y="2106947"/>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12640" y="2106947"/>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1187624" y="1988840"/>
                      <a:ext cx="1800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443404" y="1668556"/>
                      <a:ext cx="1368152" cy="369332"/>
                    </a:xfrm>
                    <a:prstGeom prst="rect">
                      <a:avLst/>
                    </a:prstGeom>
                    <a:noFill/>
                    <a:ln w="25400">
                      <a:noFill/>
                    </a:ln>
                  </p:spPr>
                  <p:txBody>
                    <a:bodyPr wrap="square" rtlCol="0">
                      <a:spAutoFit/>
                    </a:bodyPr>
                    <a:lstStyle/>
                    <a:p>
                      <a:pPr fontAlgn="auto">
                        <a:spcBef>
                          <a:spcPts val="0"/>
                        </a:spcBef>
                        <a:spcAft>
                          <a:spcPts val="0"/>
                        </a:spcAft>
                      </a:pPr>
                      <a:r>
                        <a:rPr lang="en-US" dirty="0" smtClean="0">
                          <a:solidFill>
                            <a:srgbClr val="000000"/>
                          </a:solidFill>
                          <a:latin typeface="Tahoma"/>
                        </a:rPr>
                        <a:t>Time Units</a:t>
                      </a:r>
                      <a:endParaRPr lang="en-US" dirty="0">
                        <a:solidFill>
                          <a:srgbClr val="000000"/>
                        </a:solidFill>
                        <a:latin typeface="Tahoma"/>
                      </a:endParaRPr>
                    </a:p>
                  </p:txBody>
                </p:sp>
                <p:sp>
                  <p:nvSpPr>
                    <p:cNvPr id="71" name="TextBox 70"/>
                    <p:cNvSpPr txBox="1"/>
                    <p:nvPr/>
                  </p:nvSpPr>
                  <p:spPr>
                    <a:xfrm>
                      <a:off x="317158" y="2139549"/>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grpSp>
            </p:grpSp>
          </p:grpSp>
          <p:sp>
            <p:nvSpPr>
              <p:cNvPr id="72" name="TextBox 71"/>
              <p:cNvSpPr txBox="1"/>
              <p:nvPr/>
            </p:nvSpPr>
            <p:spPr>
              <a:xfrm>
                <a:off x="323528" y="3275692"/>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grpSp>
        <p:grpSp>
          <p:nvGrpSpPr>
            <p:cNvPr id="119" name="Group 118"/>
            <p:cNvGrpSpPr/>
            <p:nvPr/>
          </p:nvGrpSpPr>
          <p:grpSpPr>
            <a:xfrm>
              <a:off x="3000887" y="3296062"/>
              <a:ext cx="1283958" cy="997034"/>
              <a:chOff x="3000887" y="3296062"/>
              <a:chExt cx="1283958" cy="997034"/>
            </a:xfrm>
          </p:grpSpPr>
          <p:sp>
            <p:nvSpPr>
              <p:cNvPr id="104" name="Rectangle 103"/>
              <p:cNvSpPr/>
              <p:nvPr/>
            </p:nvSpPr>
            <p:spPr>
              <a:xfrm>
                <a:off x="3000887" y="3296062"/>
                <a:ext cx="1283958" cy="997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05" name="Rectangle 104"/>
              <p:cNvSpPr/>
              <p:nvPr/>
            </p:nvSpPr>
            <p:spPr>
              <a:xfrm>
                <a:off x="3068464" y="3827813"/>
                <a:ext cx="1148805" cy="39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106" name="Rectangle 105"/>
              <p:cNvSpPr/>
              <p:nvPr/>
            </p:nvSpPr>
            <p:spPr>
              <a:xfrm>
                <a:off x="3068464" y="3362531"/>
                <a:ext cx="1148805" cy="39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grpSp>
      </p:grpSp>
      <p:grpSp>
        <p:nvGrpSpPr>
          <p:cNvPr id="118" name="Group 117"/>
          <p:cNvGrpSpPr/>
          <p:nvPr/>
        </p:nvGrpSpPr>
        <p:grpSpPr>
          <a:xfrm>
            <a:off x="4804312" y="1632992"/>
            <a:ext cx="4160176" cy="3410664"/>
            <a:chOff x="4804312" y="1632992"/>
            <a:chExt cx="4160176" cy="3410664"/>
          </a:xfrm>
        </p:grpSpPr>
        <p:grpSp>
          <p:nvGrpSpPr>
            <p:cNvPr id="12" name="Group 93"/>
            <p:cNvGrpSpPr/>
            <p:nvPr/>
          </p:nvGrpSpPr>
          <p:grpSpPr>
            <a:xfrm>
              <a:off x="4804312" y="1632992"/>
              <a:ext cx="4160176" cy="3410664"/>
              <a:chOff x="4804312" y="1632992"/>
              <a:chExt cx="4160176" cy="3410664"/>
            </a:xfrm>
          </p:grpSpPr>
          <p:grpSp>
            <p:nvGrpSpPr>
              <p:cNvPr id="13" name="Group 90"/>
              <p:cNvGrpSpPr/>
              <p:nvPr/>
            </p:nvGrpSpPr>
            <p:grpSpPr>
              <a:xfrm>
                <a:off x="4804312" y="1632992"/>
                <a:ext cx="4160176" cy="3410664"/>
                <a:chOff x="4804312" y="1632992"/>
                <a:chExt cx="4160176" cy="3410664"/>
              </a:xfrm>
            </p:grpSpPr>
            <p:sp>
              <p:nvSpPr>
                <p:cNvPr id="122" name="TextBox 121"/>
                <p:cNvSpPr txBox="1"/>
                <p:nvPr/>
              </p:nvSpPr>
              <p:spPr>
                <a:xfrm>
                  <a:off x="4873764" y="4674324"/>
                  <a:ext cx="3024336" cy="369332"/>
                </a:xfrm>
                <a:prstGeom prst="rect">
                  <a:avLst/>
                </a:prstGeom>
                <a:noFill/>
              </p:spPr>
              <p:txBody>
                <a:bodyPr wrap="square" rtlCol="0">
                  <a:spAutoFit/>
                </a:bodyPr>
                <a:lstStyle/>
                <a:p>
                  <a:pPr algn="ctr" fontAlgn="auto">
                    <a:spcBef>
                      <a:spcPts val="0"/>
                    </a:spcBef>
                    <a:spcAft>
                      <a:spcPts val="0"/>
                    </a:spcAft>
                  </a:pPr>
                  <a:r>
                    <a:rPr lang="en-US" b="1" dirty="0" smtClean="0">
                      <a:solidFill>
                        <a:srgbClr val="000000"/>
                      </a:solidFill>
                      <a:latin typeface="Tahoma"/>
                    </a:rPr>
                    <a:t>Channel Partitioning</a:t>
                  </a:r>
                  <a:endParaRPr lang="en-US" b="1" dirty="0">
                    <a:solidFill>
                      <a:srgbClr val="000000"/>
                    </a:solidFill>
                    <a:latin typeface="Tahoma"/>
                  </a:endParaRPr>
                </a:p>
              </p:txBody>
            </p:sp>
            <p:sp>
              <p:nvSpPr>
                <p:cNvPr id="73" name="Rectangle 72"/>
                <p:cNvSpPr/>
                <p:nvPr/>
              </p:nvSpPr>
              <p:spPr>
                <a:xfrm>
                  <a:off x="4804312" y="2403727"/>
                  <a:ext cx="1013651" cy="5317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Red App</a:t>
                  </a:r>
                  <a:endParaRPr lang="en-US" dirty="0">
                    <a:solidFill>
                      <a:srgbClr val="FFFFFF"/>
                    </a:solidFill>
                    <a:latin typeface="Tahoma"/>
                  </a:endParaRPr>
                </a:p>
              </p:txBody>
            </p:sp>
            <p:sp>
              <p:nvSpPr>
                <p:cNvPr id="74" name="Rectangle 73"/>
                <p:cNvSpPr/>
                <p:nvPr/>
              </p:nvSpPr>
              <p:spPr>
                <a:xfrm>
                  <a:off x="4804312" y="3533699"/>
                  <a:ext cx="1013651" cy="5317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FFFFFF"/>
                      </a:solidFill>
                      <a:latin typeface="Tahoma"/>
                    </a:rPr>
                    <a:t>Blue App</a:t>
                  </a:r>
                  <a:endParaRPr lang="en-US" dirty="0">
                    <a:solidFill>
                      <a:srgbClr val="FFFFFF"/>
                    </a:solidFill>
                    <a:latin typeface="Tahoma"/>
                  </a:endParaRPr>
                </a:p>
              </p:txBody>
            </p:sp>
            <p:sp>
              <p:nvSpPr>
                <p:cNvPr id="76" name="TextBox 75"/>
                <p:cNvSpPr txBox="1"/>
                <p:nvPr/>
              </p:nvSpPr>
              <p:spPr>
                <a:xfrm>
                  <a:off x="7711387" y="1799968"/>
                  <a:ext cx="1216381"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0</a:t>
                  </a:r>
                  <a:endParaRPr lang="en-US" dirty="0">
                    <a:solidFill>
                      <a:srgbClr val="000000"/>
                    </a:solidFill>
                    <a:latin typeface="Tahoma"/>
                  </a:endParaRPr>
                </a:p>
              </p:txBody>
            </p:sp>
            <p:cxnSp>
              <p:nvCxnSpPr>
                <p:cNvPr id="81" name="Straight Connector 80"/>
                <p:cNvCxnSpPr/>
                <p:nvPr/>
              </p:nvCxnSpPr>
              <p:spPr>
                <a:xfrm>
                  <a:off x="7307974" y="2071383"/>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970091" y="2071383"/>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632207" y="2071383"/>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294323" y="2071383"/>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956440" y="2071383"/>
                  <a:ext cx="0" cy="2326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367142" y="2403727"/>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88" name="Rectangle 87"/>
                <p:cNvSpPr/>
                <p:nvPr/>
              </p:nvSpPr>
              <p:spPr>
                <a:xfrm>
                  <a:off x="7019987" y="2403727"/>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89" name="Rectangle 88"/>
                <p:cNvSpPr/>
                <p:nvPr/>
              </p:nvSpPr>
              <p:spPr>
                <a:xfrm>
                  <a:off x="6346488" y="2403727"/>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93" name="Rectangle 92"/>
                <p:cNvSpPr/>
                <p:nvPr/>
              </p:nvSpPr>
              <p:spPr>
                <a:xfrm>
                  <a:off x="6678567" y="2403727"/>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95" name="Rectangle 94"/>
                <p:cNvSpPr/>
                <p:nvPr/>
              </p:nvSpPr>
              <p:spPr>
                <a:xfrm>
                  <a:off x="7354932" y="3505200"/>
                  <a:ext cx="231883" cy="1994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cxnSp>
              <p:nvCxnSpPr>
                <p:cNvPr id="123" name="Straight Arrow Connector 122"/>
                <p:cNvCxnSpPr/>
                <p:nvPr/>
              </p:nvCxnSpPr>
              <p:spPr>
                <a:xfrm flipH="1">
                  <a:off x="5831424" y="1953276"/>
                  <a:ext cx="1800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6087204" y="1632992"/>
                  <a:ext cx="136815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Time Units</a:t>
                  </a:r>
                  <a:endParaRPr lang="en-US" dirty="0">
                    <a:solidFill>
                      <a:srgbClr val="000000"/>
                    </a:solidFill>
                    <a:latin typeface="Tahoma"/>
                  </a:endParaRPr>
                </a:p>
              </p:txBody>
            </p:sp>
            <p:sp>
              <p:nvSpPr>
                <p:cNvPr id="132" name="TextBox 131"/>
                <p:cNvSpPr txBox="1"/>
                <p:nvPr/>
              </p:nvSpPr>
              <p:spPr>
                <a:xfrm>
                  <a:off x="7317088" y="1979780"/>
                  <a:ext cx="288032" cy="338554"/>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1</a:t>
                  </a:r>
                  <a:endParaRPr lang="en-US" sz="1600" dirty="0">
                    <a:solidFill>
                      <a:srgbClr val="000000"/>
                    </a:solidFill>
                    <a:latin typeface="Tahoma"/>
                  </a:endParaRPr>
                </a:p>
              </p:txBody>
            </p:sp>
            <p:sp>
              <p:nvSpPr>
                <p:cNvPr id="133" name="TextBox 132"/>
                <p:cNvSpPr txBox="1"/>
                <p:nvPr/>
              </p:nvSpPr>
              <p:spPr>
                <a:xfrm>
                  <a:off x="6983552" y="1969353"/>
                  <a:ext cx="288032" cy="338554"/>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2</a:t>
                  </a:r>
                  <a:endParaRPr lang="en-US" sz="1600" dirty="0">
                    <a:solidFill>
                      <a:srgbClr val="000000"/>
                    </a:solidFill>
                    <a:latin typeface="Tahoma"/>
                  </a:endParaRPr>
                </a:p>
              </p:txBody>
            </p:sp>
            <p:sp>
              <p:nvSpPr>
                <p:cNvPr id="141" name="TextBox 140"/>
                <p:cNvSpPr txBox="1"/>
                <p:nvPr/>
              </p:nvSpPr>
              <p:spPr>
                <a:xfrm>
                  <a:off x="6655425" y="1979780"/>
                  <a:ext cx="288032" cy="338554"/>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3</a:t>
                  </a:r>
                  <a:endParaRPr lang="en-US" sz="1600" dirty="0">
                    <a:solidFill>
                      <a:srgbClr val="000000"/>
                    </a:solidFill>
                    <a:latin typeface="Tahoma"/>
                  </a:endParaRPr>
                </a:p>
              </p:txBody>
            </p:sp>
            <p:sp>
              <p:nvSpPr>
                <p:cNvPr id="142" name="TextBox 141"/>
                <p:cNvSpPr txBox="1"/>
                <p:nvPr/>
              </p:nvSpPr>
              <p:spPr>
                <a:xfrm>
                  <a:off x="6314385" y="1985528"/>
                  <a:ext cx="288032" cy="338554"/>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4</a:t>
                  </a:r>
                  <a:endParaRPr lang="en-US" sz="1600" dirty="0">
                    <a:solidFill>
                      <a:srgbClr val="000000"/>
                    </a:solidFill>
                    <a:latin typeface="Tahoma"/>
                  </a:endParaRPr>
                </a:p>
              </p:txBody>
            </p:sp>
            <p:sp>
              <p:nvSpPr>
                <p:cNvPr id="143" name="TextBox 142"/>
                <p:cNvSpPr txBox="1"/>
                <p:nvPr/>
              </p:nvSpPr>
              <p:spPr>
                <a:xfrm>
                  <a:off x="5975440" y="1980999"/>
                  <a:ext cx="288032" cy="338554"/>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5</a:t>
                  </a:r>
                  <a:endParaRPr lang="en-US" sz="1600" dirty="0">
                    <a:solidFill>
                      <a:srgbClr val="000000"/>
                    </a:solidFill>
                    <a:latin typeface="Tahoma"/>
                  </a:endParaRPr>
                </a:p>
              </p:txBody>
            </p:sp>
            <p:sp>
              <p:nvSpPr>
                <p:cNvPr id="145" name="Rectangle 144"/>
                <p:cNvSpPr/>
                <p:nvPr/>
              </p:nvSpPr>
              <p:spPr>
                <a:xfrm>
                  <a:off x="7366902" y="2828024"/>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46" name="Rectangle 145"/>
                <p:cNvSpPr/>
                <p:nvPr/>
              </p:nvSpPr>
              <p:spPr>
                <a:xfrm>
                  <a:off x="7019747" y="2828024"/>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47" name="Rectangle 146"/>
                <p:cNvSpPr/>
                <p:nvPr/>
              </p:nvSpPr>
              <p:spPr>
                <a:xfrm>
                  <a:off x="6346248" y="2828024"/>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48" name="Rectangle 147"/>
                <p:cNvSpPr/>
                <p:nvPr/>
              </p:nvSpPr>
              <p:spPr>
                <a:xfrm>
                  <a:off x="6678327" y="2828024"/>
                  <a:ext cx="231883" cy="1994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51" name="TextBox 150"/>
                <p:cNvSpPr txBox="1"/>
                <p:nvPr/>
              </p:nvSpPr>
              <p:spPr>
                <a:xfrm>
                  <a:off x="7748107" y="4257678"/>
                  <a:ext cx="1216381"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1</a:t>
                  </a:r>
                  <a:endParaRPr lang="en-US" dirty="0">
                    <a:solidFill>
                      <a:srgbClr val="000000"/>
                    </a:solidFill>
                    <a:latin typeface="Tahoma"/>
                  </a:endParaRPr>
                </a:p>
              </p:txBody>
            </p:sp>
          </p:grpSp>
          <p:sp>
            <p:nvSpPr>
              <p:cNvPr id="90" name="TextBox 89"/>
              <p:cNvSpPr txBox="1"/>
              <p:nvPr/>
            </p:nvSpPr>
            <p:spPr>
              <a:xfrm>
                <a:off x="4945103" y="2106730"/>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sp>
            <p:nvSpPr>
              <p:cNvPr id="92" name="TextBox 91"/>
              <p:cNvSpPr txBox="1"/>
              <p:nvPr/>
            </p:nvSpPr>
            <p:spPr>
              <a:xfrm>
                <a:off x="4945103" y="3252165"/>
                <a:ext cx="648072" cy="369332"/>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Core</a:t>
                </a:r>
                <a:endParaRPr lang="en-US" dirty="0">
                  <a:solidFill>
                    <a:srgbClr val="000000"/>
                  </a:solidFill>
                  <a:latin typeface="Tahoma"/>
                </a:endParaRPr>
              </a:p>
            </p:txBody>
          </p:sp>
        </p:grpSp>
        <p:grpSp>
          <p:nvGrpSpPr>
            <p:cNvPr id="116" name="Group 115"/>
            <p:cNvGrpSpPr/>
            <p:nvPr/>
          </p:nvGrpSpPr>
          <p:grpSpPr>
            <a:xfrm>
              <a:off x="7680530" y="2132856"/>
              <a:ext cx="1283958" cy="997034"/>
              <a:chOff x="7680530" y="2132856"/>
              <a:chExt cx="1283958" cy="997034"/>
            </a:xfrm>
          </p:grpSpPr>
          <p:sp>
            <p:nvSpPr>
              <p:cNvPr id="110" name="Rectangle 109"/>
              <p:cNvSpPr/>
              <p:nvPr/>
            </p:nvSpPr>
            <p:spPr>
              <a:xfrm>
                <a:off x="7680530" y="2132856"/>
                <a:ext cx="1283958" cy="997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11" name="Rectangle 110"/>
              <p:cNvSpPr/>
              <p:nvPr/>
            </p:nvSpPr>
            <p:spPr>
              <a:xfrm>
                <a:off x="7748107" y="2664607"/>
                <a:ext cx="1148805" cy="39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112" name="Rectangle 111"/>
              <p:cNvSpPr/>
              <p:nvPr/>
            </p:nvSpPr>
            <p:spPr>
              <a:xfrm>
                <a:off x="7748107" y="2199325"/>
                <a:ext cx="1148805" cy="39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grpSp>
        <p:grpSp>
          <p:nvGrpSpPr>
            <p:cNvPr id="117" name="Group 116"/>
            <p:cNvGrpSpPr/>
            <p:nvPr/>
          </p:nvGrpSpPr>
          <p:grpSpPr>
            <a:xfrm>
              <a:off x="7674714" y="3272244"/>
              <a:ext cx="1283958" cy="997034"/>
              <a:chOff x="7674714" y="3272244"/>
              <a:chExt cx="1283958" cy="997034"/>
            </a:xfrm>
          </p:grpSpPr>
          <p:sp>
            <p:nvSpPr>
              <p:cNvPr id="113" name="Rectangle 112"/>
              <p:cNvSpPr/>
              <p:nvPr/>
            </p:nvSpPr>
            <p:spPr>
              <a:xfrm>
                <a:off x="7674714" y="3272244"/>
                <a:ext cx="1283958" cy="997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14" name="Rectangle 113"/>
              <p:cNvSpPr/>
              <p:nvPr/>
            </p:nvSpPr>
            <p:spPr>
              <a:xfrm>
                <a:off x="7742291" y="3803995"/>
                <a:ext cx="1148805" cy="39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115" name="Rectangle 114"/>
              <p:cNvSpPr/>
              <p:nvPr/>
            </p:nvSpPr>
            <p:spPr>
              <a:xfrm>
                <a:off x="7742291" y="3338713"/>
                <a:ext cx="1148805" cy="39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grpSp>
      </p:grpSp>
      <p:sp>
        <p:nvSpPr>
          <p:cNvPr id="134" name="TextBox 133"/>
          <p:cNvSpPr txBox="1"/>
          <p:nvPr/>
        </p:nvSpPr>
        <p:spPr>
          <a:xfrm>
            <a:off x="6012160" y="3843345"/>
            <a:ext cx="1512168" cy="338554"/>
          </a:xfrm>
          <a:prstGeom prst="rect">
            <a:avLst/>
          </a:prstGeom>
          <a:solidFill>
            <a:schemeClr val="bg1"/>
          </a:solidFill>
          <a:ln>
            <a:noFill/>
          </a:ln>
        </p:spPr>
        <p:txBody>
          <a:bodyPr wrap="square" rtlCol="0">
            <a:spAutoFit/>
          </a:bodyPr>
          <a:lstStyle/>
          <a:p>
            <a:pPr fontAlgn="auto">
              <a:spcBef>
                <a:spcPts val="0"/>
              </a:spcBef>
              <a:spcAft>
                <a:spcPts val="0"/>
              </a:spcAft>
            </a:pPr>
            <a:r>
              <a:rPr lang="en-US" sz="1600" b="1" dirty="0" smtClean="0">
                <a:solidFill>
                  <a:srgbClr val="000000"/>
                </a:solidFill>
                <a:latin typeface="Tahoma"/>
              </a:rPr>
              <a:t>Saved Cycles</a:t>
            </a:r>
            <a:endParaRPr lang="en-US" sz="1600" b="1" dirty="0">
              <a:solidFill>
                <a:srgbClr val="000000"/>
              </a:solidFill>
              <a:latin typeface="Tahoma"/>
            </a:endParaRPr>
          </a:p>
        </p:txBody>
      </p:sp>
      <p:sp>
        <p:nvSpPr>
          <p:cNvPr id="135" name="TextBox 134"/>
          <p:cNvSpPr txBox="1"/>
          <p:nvPr/>
        </p:nvSpPr>
        <p:spPr>
          <a:xfrm>
            <a:off x="5580112" y="3180157"/>
            <a:ext cx="1512168" cy="338554"/>
          </a:xfrm>
          <a:prstGeom prst="rect">
            <a:avLst/>
          </a:prstGeom>
          <a:solidFill>
            <a:schemeClr val="bg1"/>
          </a:solidFill>
          <a:ln>
            <a:noFill/>
          </a:ln>
        </p:spPr>
        <p:txBody>
          <a:bodyPr wrap="square" rtlCol="0">
            <a:spAutoFit/>
          </a:bodyPr>
          <a:lstStyle/>
          <a:p>
            <a:pPr fontAlgn="auto">
              <a:spcBef>
                <a:spcPts val="0"/>
              </a:spcBef>
              <a:spcAft>
                <a:spcPts val="0"/>
              </a:spcAft>
            </a:pPr>
            <a:r>
              <a:rPr lang="en-US" sz="1600" b="1" dirty="0" smtClean="0">
                <a:solidFill>
                  <a:srgbClr val="000000"/>
                </a:solidFill>
                <a:latin typeface="Tahoma"/>
              </a:rPr>
              <a:t>Saved Cycles</a:t>
            </a:r>
            <a:endParaRPr lang="en-US" sz="1600" b="1" dirty="0">
              <a:solidFill>
                <a:srgbClr val="000000"/>
              </a:solidFill>
              <a:latin typeface="Tahoma"/>
            </a:endParaRPr>
          </a:p>
        </p:txBody>
      </p:sp>
      <p:sp>
        <p:nvSpPr>
          <p:cNvPr id="136" name="Rectangle 135"/>
          <p:cNvSpPr/>
          <p:nvPr/>
        </p:nvSpPr>
        <p:spPr>
          <a:xfrm>
            <a:off x="0" y="980728"/>
            <a:ext cx="9144000" cy="410445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Tree>
    <p:custDataLst>
      <p:tags r:id="rId1"/>
    </p:custDataLst>
    <p:extLst>
      <p:ext uri="{BB962C8B-B14F-4D97-AF65-F5344CB8AC3E}">
        <p14:creationId xmlns:p14="http://schemas.microsoft.com/office/powerpoint/2010/main" val="2845561119"/>
      </p:ext>
    </p:extLst>
  </p:cSld>
  <p:clrMapOvr>
    <a:masterClrMapping/>
  </p:clrMapOvr>
  <p:transition xmlns:p14="http://schemas.microsoft.com/office/powerpoint/2010/main" advTm="91963"/>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p:cTn id="51" dur="500" fill="hold"/>
                                        <p:tgtEl>
                                          <p:spTgt spid="97"/>
                                        </p:tgtEl>
                                        <p:attrNameLst>
                                          <p:attrName>ppt_w</p:attrName>
                                        </p:attrNameLst>
                                      </p:cBhvr>
                                      <p:tavLst>
                                        <p:tav tm="0">
                                          <p:val>
                                            <p:fltVal val="0"/>
                                          </p:val>
                                        </p:tav>
                                        <p:tav tm="100000">
                                          <p:val>
                                            <p:strVal val="#ppt_w"/>
                                          </p:val>
                                        </p:tav>
                                      </p:tavLst>
                                    </p:anim>
                                    <p:anim calcmode="lin" valueType="num">
                                      <p:cBhvr>
                                        <p:cTn id="52" dur="500" fill="hold"/>
                                        <p:tgtEl>
                                          <p:spTgt spid="97"/>
                                        </p:tgtEl>
                                        <p:attrNameLst>
                                          <p:attrName>ppt_h</p:attrName>
                                        </p:attrNameLst>
                                      </p:cBhvr>
                                      <p:tavLst>
                                        <p:tav tm="0">
                                          <p:val>
                                            <p:strVal val="#ppt_h"/>
                                          </p:val>
                                        </p:tav>
                                        <p:tav tm="100000">
                                          <p:val>
                                            <p:strVal val="#ppt_h"/>
                                          </p:val>
                                        </p:tav>
                                      </p:tavLst>
                                    </p:anim>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3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7" presetClass="entr" presetSubtype="10" fill="hold" nodeType="clickEffect">
                                  <p:stCondLst>
                                    <p:cond delay="0"/>
                                  </p:stCondLst>
                                  <p:childTnLst>
                                    <p:set>
                                      <p:cBhvr>
                                        <p:cTn id="59" dur="1" fill="hold">
                                          <p:stCondLst>
                                            <p:cond delay="0"/>
                                          </p:stCondLst>
                                        </p:cTn>
                                        <p:tgtEl>
                                          <p:spTgt spid="101"/>
                                        </p:tgtEl>
                                        <p:attrNameLst>
                                          <p:attrName>style.visibility</p:attrName>
                                        </p:attrNameLst>
                                      </p:cBhvr>
                                      <p:to>
                                        <p:strVal val="visible"/>
                                      </p:to>
                                    </p:set>
                                    <p:anim calcmode="lin" valueType="num">
                                      <p:cBhvr>
                                        <p:cTn id="60" dur="500" fill="hold"/>
                                        <p:tgtEl>
                                          <p:spTgt spid="101"/>
                                        </p:tgtEl>
                                        <p:attrNameLst>
                                          <p:attrName>ppt_w</p:attrName>
                                        </p:attrNameLst>
                                      </p:cBhvr>
                                      <p:tavLst>
                                        <p:tav tm="0">
                                          <p:val>
                                            <p:fltVal val="0"/>
                                          </p:val>
                                        </p:tav>
                                        <p:tav tm="100000">
                                          <p:val>
                                            <p:strVal val="#ppt_w"/>
                                          </p:val>
                                        </p:tav>
                                      </p:tavLst>
                                    </p:anim>
                                    <p:anim calcmode="lin" valueType="num">
                                      <p:cBhvr>
                                        <p:cTn id="61" dur="500" fill="hold"/>
                                        <p:tgtEl>
                                          <p:spTgt spid="101"/>
                                        </p:tgtEl>
                                        <p:attrNameLst>
                                          <p:attrName>ppt_h</p:attrName>
                                        </p:attrNameLst>
                                      </p:cBhvr>
                                      <p:tavLst>
                                        <p:tav tm="0">
                                          <p:val>
                                            <p:strVal val="#ppt_h"/>
                                          </p:val>
                                        </p:tav>
                                        <p:tav tm="100000">
                                          <p:val>
                                            <p:strVal val="#ppt_h"/>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1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44" grpId="0" animBg="1"/>
      <p:bldP spid="100" grpId="0" animBg="1"/>
      <p:bldP spid="134" grpId="0" animBg="1"/>
      <p:bldP spid="135" grpId="0" animBg="1"/>
      <p:bldP spid="1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 Insight 2: Separate by Row-Buffer Locality</a:t>
            </a:r>
            <a:endParaRPr lang="en-US" sz="3600"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solidFill>
                  <a:srgbClr val="000000"/>
                </a:solidFill>
              </a:rPr>
              <a:pPr/>
              <a:t>16</a:t>
            </a:fld>
            <a:endParaRPr lang="en-US" altLang="en-US">
              <a:solidFill>
                <a:srgbClr val="000000"/>
              </a:solidFill>
            </a:endParaRPr>
          </a:p>
        </p:txBody>
      </p:sp>
      <p:sp>
        <p:nvSpPr>
          <p:cNvPr id="125" name="Content Placeholder 2"/>
          <p:cNvSpPr>
            <a:spLocks noGrp="1"/>
          </p:cNvSpPr>
          <p:nvPr>
            <p:ph idx="1"/>
          </p:nvPr>
        </p:nvSpPr>
        <p:spPr>
          <a:xfrm>
            <a:off x="228600" y="908720"/>
            <a:ext cx="8591872" cy="792088"/>
          </a:xfrm>
        </p:spPr>
        <p:txBody>
          <a:bodyPr/>
          <a:lstStyle/>
          <a:p>
            <a:pPr algn="ctr">
              <a:buNone/>
            </a:pPr>
            <a:r>
              <a:rPr lang="en-US" dirty="0" smtClean="0"/>
              <a:t>High row-buffer locality applications interfere with low </a:t>
            </a:r>
          </a:p>
          <a:p>
            <a:pPr algn="ctr">
              <a:buNone/>
            </a:pPr>
            <a:r>
              <a:rPr lang="en-US" dirty="0" smtClean="0"/>
              <a:t>row-buffer locality applications in shared memory channels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grpSp>
        <p:nvGrpSpPr>
          <p:cNvPr id="213" name="Group 212"/>
          <p:cNvGrpSpPr/>
          <p:nvPr/>
        </p:nvGrpSpPr>
        <p:grpSpPr>
          <a:xfrm>
            <a:off x="611560" y="836712"/>
            <a:ext cx="3816424" cy="5413663"/>
            <a:chOff x="611560" y="836712"/>
            <a:chExt cx="3816424" cy="5413663"/>
          </a:xfrm>
        </p:grpSpPr>
        <p:sp>
          <p:nvSpPr>
            <p:cNvPr id="156" name="TextBox 155"/>
            <p:cNvSpPr txBox="1"/>
            <p:nvPr/>
          </p:nvSpPr>
          <p:spPr>
            <a:xfrm>
              <a:off x="611560" y="5881043"/>
              <a:ext cx="3456384" cy="369332"/>
            </a:xfrm>
            <a:prstGeom prst="rect">
              <a:avLst/>
            </a:prstGeom>
            <a:noFill/>
          </p:spPr>
          <p:txBody>
            <a:bodyPr wrap="square" rtlCol="0">
              <a:spAutoFit/>
            </a:bodyPr>
            <a:lstStyle/>
            <a:p>
              <a:pPr fontAlgn="auto">
                <a:spcBef>
                  <a:spcPts val="0"/>
                </a:spcBef>
                <a:spcAft>
                  <a:spcPts val="0"/>
                </a:spcAft>
              </a:pPr>
              <a:r>
                <a:rPr lang="en-US" b="1" dirty="0" smtClean="0">
                  <a:solidFill>
                    <a:srgbClr val="000000"/>
                  </a:solidFill>
                  <a:latin typeface="Tahoma"/>
                </a:rPr>
                <a:t>Conventional Page Mapping</a:t>
              </a:r>
              <a:endParaRPr lang="en-US" b="1" dirty="0">
                <a:solidFill>
                  <a:srgbClr val="000000"/>
                </a:solidFill>
                <a:latin typeface="Tahoma"/>
              </a:endParaRPr>
            </a:p>
          </p:txBody>
        </p:sp>
        <p:grpSp>
          <p:nvGrpSpPr>
            <p:cNvPr id="211" name="Group 210"/>
            <p:cNvGrpSpPr/>
            <p:nvPr/>
          </p:nvGrpSpPr>
          <p:grpSpPr>
            <a:xfrm>
              <a:off x="1240336" y="836712"/>
              <a:ext cx="3187648" cy="2623555"/>
              <a:chOff x="1240336" y="836712"/>
              <a:chExt cx="3187648" cy="2623555"/>
            </a:xfrm>
          </p:grpSpPr>
          <p:sp>
            <p:nvSpPr>
              <p:cNvPr id="10" name="Rectangle 9"/>
              <p:cNvSpPr/>
              <p:nvPr/>
            </p:nvSpPr>
            <p:spPr>
              <a:xfrm>
                <a:off x="3165710" y="1219637"/>
                <a:ext cx="1262274" cy="93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1" name="TextBox 10"/>
              <p:cNvSpPr txBox="1"/>
              <p:nvPr/>
            </p:nvSpPr>
            <p:spPr>
              <a:xfrm>
                <a:off x="3230133" y="903983"/>
                <a:ext cx="1195838" cy="345034"/>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0</a:t>
                </a:r>
                <a:endParaRPr lang="en-US" dirty="0">
                  <a:solidFill>
                    <a:srgbClr val="000000"/>
                  </a:solidFill>
                  <a:latin typeface="Tahoma"/>
                </a:endParaRPr>
              </a:p>
            </p:txBody>
          </p:sp>
          <p:sp>
            <p:nvSpPr>
              <p:cNvPr id="14" name="Rectangle 13"/>
              <p:cNvSpPr/>
              <p:nvPr/>
            </p:nvSpPr>
            <p:spPr>
              <a:xfrm>
                <a:off x="3232146" y="1716405"/>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16" name="TextBox 15"/>
              <p:cNvSpPr txBox="1"/>
              <p:nvPr/>
            </p:nvSpPr>
            <p:spPr>
              <a:xfrm>
                <a:off x="3213042" y="3115233"/>
                <a:ext cx="1195838" cy="345034"/>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1</a:t>
                </a:r>
                <a:endParaRPr lang="en-US" dirty="0">
                  <a:solidFill>
                    <a:srgbClr val="000000"/>
                  </a:solidFill>
                  <a:latin typeface="Tahoma"/>
                </a:endParaRPr>
              </a:p>
            </p:txBody>
          </p:sp>
          <p:sp>
            <p:nvSpPr>
              <p:cNvPr id="26" name="Rectangle 25"/>
              <p:cNvSpPr/>
              <p:nvPr/>
            </p:nvSpPr>
            <p:spPr>
              <a:xfrm>
                <a:off x="3232146" y="1281733"/>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sp>
            <p:nvSpPr>
              <p:cNvPr id="28" name="Rectangle 27"/>
              <p:cNvSpPr/>
              <p:nvPr/>
            </p:nvSpPr>
            <p:spPr>
              <a:xfrm>
                <a:off x="2726965" y="1400750"/>
                <a:ext cx="392703" cy="25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R1</a:t>
                </a:r>
                <a:endParaRPr lang="en-US" sz="1400" dirty="0">
                  <a:solidFill>
                    <a:srgbClr val="FFFFFF"/>
                  </a:solidFill>
                  <a:latin typeface="Tahoma"/>
                </a:endParaRPr>
              </a:p>
            </p:txBody>
          </p:sp>
          <p:sp>
            <p:nvSpPr>
              <p:cNvPr id="90" name="Rectangle 89"/>
              <p:cNvSpPr/>
              <p:nvPr/>
            </p:nvSpPr>
            <p:spPr>
              <a:xfrm>
                <a:off x="2726965" y="1825977"/>
                <a:ext cx="392703" cy="251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R0</a:t>
                </a:r>
                <a:endParaRPr lang="en-US" sz="1400" dirty="0">
                  <a:solidFill>
                    <a:srgbClr val="FFFFFF"/>
                  </a:solidFill>
                  <a:latin typeface="Tahoma"/>
                </a:endParaRPr>
              </a:p>
            </p:txBody>
          </p:sp>
          <p:sp>
            <p:nvSpPr>
              <p:cNvPr id="91" name="Rectangle 90"/>
              <p:cNvSpPr/>
              <p:nvPr/>
            </p:nvSpPr>
            <p:spPr>
              <a:xfrm>
                <a:off x="2231422" y="1828932"/>
                <a:ext cx="392703" cy="25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R2</a:t>
                </a:r>
                <a:endParaRPr lang="en-US" sz="1400" dirty="0">
                  <a:solidFill>
                    <a:srgbClr val="FFFFFF"/>
                  </a:solidFill>
                  <a:latin typeface="Tahoma"/>
                </a:endParaRPr>
              </a:p>
            </p:txBody>
          </p:sp>
          <p:sp>
            <p:nvSpPr>
              <p:cNvPr id="92" name="Rectangle 91"/>
              <p:cNvSpPr/>
              <p:nvPr/>
            </p:nvSpPr>
            <p:spPr>
              <a:xfrm>
                <a:off x="1735879" y="1825977"/>
                <a:ext cx="392703" cy="25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R3</a:t>
                </a:r>
                <a:endParaRPr lang="en-US" sz="1400" dirty="0">
                  <a:solidFill>
                    <a:srgbClr val="FFFFFF"/>
                  </a:solidFill>
                  <a:latin typeface="Tahoma"/>
                </a:endParaRPr>
              </a:p>
            </p:txBody>
          </p:sp>
          <p:sp>
            <p:nvSpPr>
              <p:cNvPr id="94" name="Rectangle 93"/>
              <p:cNvSpPr/>
              <p:nvPr/>
            </p:nvSpPr>
            <p:spPr>
              <a:xfrm>
                <a:off x="1240336" y="1825977"/>
                <a:ext cx="392703" cy="251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R0</a:t>
                </a:r>
                <a:endParaRPr lang="en-US" sz="1400" dirty="0">
                  <a:solidFill>
                    <a:srgbClr val="FFFFFF"/>
                  </a:solidFill>
                  <a:latin typeface="Tahoma"/>
                </a:endParaRPr>
              </a:p>
            </p:txBody>
          </p:sp>
          <p:sp>
            <p:nvSpPr>
              <p:cNvPr id="96" name="Rectangle 95"/>
              <p:cNvSpPr/>
              <p:nvPr/>
            </p:nvSpPr>
            <p:spPr>
              <a:xfrm>
                <a:off x="2726965" y="2445650"/>
                <a:ext cx="392703" cy="25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R4</a:t>
                </a:r>
                <a:endParaRPr lang="en-US" sz="1400" dirty="0">
                  <a:solidFill>
                    <a:srgbClr val="FFFFFF"/>
                  </a:solidFill>
                  <a:latin typeface="Tahoma"/>
                </a:endParaRPr>
              </a:p>
            </p:txBody>
          </p:sp>
          <p:sp>
            <p:nvSpPr>
              <p:cNvPr id="98" name="TextBox 97"/>
              <p:cNvSpPr txBox="1"/>
              <p:nvPr/>
            </p:nvSpPr>
            <p:spPr>
              <a:xfrm>
                <a:off x="1240336" y="836712"/>
                <a:ext cx="1840589" cy="603809"/>
              </a:xfrm>
              <a:prstGeom prst="rect">
                <a:avLst/>
              </a:prstGeom>
              <a:noFill/>
            </p:spPr>
            <p:txBody>
              <a:bodyPr wrap="square" rtlCol="0">
                <a:spAutoFit/>
              </a:bodyPr>
              <a:lstStyle/>
              <a:p>
                <a:pPr algn="ctr" fontAlgn="auto">
                  <a:spcBef>
                    <a:spcPts val="0"/>
                  </a:spcBef>
                  <a:spcAft>
                    <a:spcPts val="0"/>
                  </a:spcAft>
                </a:pPr>
                <a:r>
                  <a:rPr lang="en-US" dirty="0" smtClean="0">
                    <a:solidFill>
                      <a:srgbClr val="000000"/>
                    </a:solidFill>
                    <a:latin typeface="Tahoma"/>
                  </a:rPr>
                  <a:t>Request Buffer State</a:t>
                </a:r>
                <a:endParaRPr lang="en-US" dirty="0">
                  <a:solidFill>
                    <a:srgbClr val="000000"/>
                  </a:solidFill>
                  <a:latin typeface="Tahoma"/>
                </a:endParaRPr>
              </a:p>
            </p:txBody>
          </p:sp>
          <p:grpSp>
            <p:nvGrpSpPr>
              <p:cNvPr id="210" name="Group 209"/>
              <p:cNvGrpSpPr/>
              <p:nvPr/>
            </p:nvGrpSpPr>
            <p:grpSpPr>
              <a:xfrm>
                <a:off x="3165710" y="2244053"/>
                <a:ext cx="1262274" cy="931440"/>
                <a:chOff x="3165710" y="2244053"/>
                <a:chExt cx="1262274" cy="931440"/>
              </a:xfrm>
            </p:grpSpPr>
            <p:sp>
              <p:nvSpPr>
                <p:cNvPr id="110" name="Rectangle 109"/>
                <p:cNvSpPr/>
                <p:nvPr/>
              </p:nvSpPr>
              <p:spPr>
                <a:xfrm>
                  <a:off x="3165710" y="2244053"/>
                  <a:ext cx="1262274" cy="93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15" name="Rectangle 114"/>
                <p:cNvSpPr/>
                <p:nvPr/>
              </p:nvSpPr>
              <p:spPr>
                <a:xfrm>
                  <a:off x="3232146" y="2740821"/>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116" name="Rectangle 115"/>
                <p:cNvSpPr/>
                <p:nvPr/>
              </p:nvSpPr>
              <p:spPr>
                <a:xfrm>
                  <a:off x="3232146" y="2306149"/>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grpSp>
        </p:grpSp>
      </p:grpSp>
      <p:grpSp>
        <p:nvGrpSpPr>
          <p:cNvPr id="215" name="Group 214"/>
          <p:cNvGrpSpPr/>
          <p:nvPr/>
        </p:nvGrpSpPr>
        <p:grpSpPr>
          <a:xfrm>
            <a:off x="107504" y="2931314"/>
            <a:ext cx="4307605" cy="3063848"/>
            <a:chOff x="107504" y="2931314"/>
            <a:chExt cx="4307605" cy="3063848"/>
          </a:xfrm>
        </p:grpSpPr>
        <p:sp>
          <p:nvSpPr>
            <p:cNvPr id="113" name="TextBox 112"/>
            <p:cNvSpPr txBox="1"/>
            <p:nvPr/>
          </p:nvSpPr>
          <p:spPr>
            <a:xfrm>
              <a:off x="3217782" y="5650128"/>
              <a:ext cx="1195838" cy="345034"/>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1</a:t>
              </a:r>
              <a:endParaRPr lang="en-US" dirty="0">
                <a:solidFill>
                  <a:srgbClr val="000000"/>
                </a:solidFill>
                <a:latin typeface="Tahoma"/>
              </a:endParaRPr>
            </a:p>
          </p:txBody>
        </p:sp>
        <p:sp>
          <p:nvSpPr>
            <p:cNvPr id="142" name="Rectangle 141"/>
            <p:cNvSpPr/>
            <p:nvPr/>
          </p:nvSpPr>
          <p:spPr>
            <a:xfrm>
              <a:off x="3144903" y="3721696"/>
              <a:ext cx="1262274" cy="93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46" name="Rectangle 145"/>
            <p:cNvSpPr/>
            <p:nvPr/>
          </p:nvSpPr>
          <p:spPr>
            <a:xfrm>
              <a:off x="3144903" y="4775690"/>
              <a:ext cx="1262274" cy="93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grpSp>
          <p:nvGrpSpPr>
            <p:cNvPr id="214" name="Group 213"/>
            <p:cNvGrpSpPr/>
            <p:nvPr/>
          </p:nvGrpSpPr>
          <p:grpSpPr>
            <a:xfrm>
              <a:off x="107504" y="2931314"/>
              <a:ext cx="4307605" cy="2775816"/>
              <a:chOff x="107504" y="2931314"/>
              <a:chExt cx="4307605" cy="2775816"/>
            </a:xfrm>
          </p:grpSpPr>
          <p:grpSp>
            <p:nvGrpSpPr>
              <p:cNvPr id="147" name="Group 146"/>
              <p:cNvGrpSpPr/>
              <p:nvPr/>
            </p:nvGrpSpPr>
            <p:grpSpPr>
              <a:xfrm>
                <a:off x="107504" y="2931314"/>
                <a:ext cx="4307605" cy="2775816"/>
                <a:chOff x="107504" y="2931314"/>
                <a:chExt cx="4307605" cy="2775816"/>
              </a:xfrm>
            </p:grpSpPr>
            <p:sp>
              <p:nvSpPr>
                <p:cNvPr id="100" name="TextBox 99"/>
                <p:cNvSpPr txBox="1"/>
                <p:nvPr/>
              </p:nvSpPr>
              <p:spPr>
                <a:xfrm>
                  <a:off x="3219271" y="3409722"/>
                  <a:ext cx="1195838" cy="345034"/>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0</a:t>
                  </a:r>
                  <a:endParaRPr lang="en-US" dirty="0">
                    <a:solidFill>
                      <a:srgbClr val="000000"/>
                    </a:solidFill>
                    <a:latin typeface="Tahoma"/>
                  </a:endParaRPr>
                </a:p>
              </p:txBody>
            </p:sp>
            <p:sp>
              <p:nvSpPr>
                <p:cNvPr id="107" name="Rectangle 106"/>
                <p:cNvSpPr/>
                <p:nvPr/>
              </p:nvSpPr>
              <p:spPr>
                <a:xfrm>
                  <a:off x="2716104" y="4331717"/>
                  <a:ext cx="392703" cy="251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R0</a:t>
                  </a:r>
                  <a:endParaRPr lang="en-US" sz="1400" dirty="0">
                    <a:solidFill>
                      <a:srgbClr val="FFFFFF"/>
                    </a:solidFill>
                    <a:latin typeface="Tahoma"/>
                  </a:endParaRPr>
                </a:p>
              </p:txBody>
            </p:sp>
            <p:sp>
              <p:nvSpPr>
                <p:cNvPr id="108" name="Rectangle 107"/>
                <p:cNvSpPr/>
                <p:nvPr/>
              </p:nvSpPr>
              <p:spPr>
                <a:xfrm>
                  <a:off x="2220561" y="4334672"/>
                  <a:ext cx="392703" cy="251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R0</a:t>
                  </a:r>
                  <a:endParaRPr lang="en-US" sz="1400" dirty="0">
                    <a:solidFill>
                      <a:srgbClr val="FFFFFF"/>
                    </a:solidFill>
                    <a:latin typeface="Tahoma"/>
                  </a:endParaRPr>
                </a:p>
              </p:txBody>
            </p:sp>
            <p:sp>
              <p:nvSpPr>
                <p:cNvPr id="112" name="TextBox 111"/>
                <p:cNvSpPr txBox="1"/>
                <p:nvPr/>
              </p:nvSpPr>
              <p:spPr>
                <a:xfrm>
                  <a:off x="1257332" y="3191184"/>
                  <a:ext cx="1840589" cy="345034"/>
                </a:xfrm>
                <a:prstGeom prst="rect">
                  <a:avLst/>
                </a:prstGeom>
                <a:noFill/>
              </p:spPr>
              <p:txBody>
                <a:bodyPr wrap="square" rtlCol="0">
                  <a:spAutoFit/>
                </a:bodyPr>
                <a:lstStyle/>
                <a:p>
                  <a:pPr algn="ctr" fontAlgn="auto">
                    <a:spcBef>
                      <a:spcPts val="0"/>
                    </a:spcBef>
                    <a:spcAft>
                      <a:spcPts val="0"/>
                    </a:spcAft>
                  </a:pPr>
                  <a:r>
                    <a:rPr lang="en-US" dirty="0" smtClean="0">
                      <a:solidFill>
                        <a:srgbClr val="000000"/>
                      </a:solidFill>
                      <a:latin typeface="Tahoma"/>
                    </a:rPr>
                    <a:t>Service Order</a:t>
                  </a:r>
                  <a:endParaRPr lang="en-US" dirty="0">
                    <a:solidFill>
                      <a:srgbClr val="000000"/>
                    </a:solidFill>
                    <a:latin typeface="Tahoma"/>
                  </a:endParaRPr>
                </a:p>
              </p:txBody>
            </p:sp>
            <p:sp>
              <p:nvSpPr>
                <p:cNvPr id="117" name="TextBox 116"/>
                <p:cNvSpPr txBox="1"/>
                <p:nvPr/>
              </p:nvSpPr>
              <p:spPr>
                <a:xfrm>
                  <a:off x="2757055" y="3577647"/>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1</a:t>
                  </a:r>
                  <a:endParaRPr lang="en-US" sz="1600" dirty="0">
                    <a:solidFill>
                      <a:srgbClr val="000000"/>
                    </a:solidFill>
                    <a:latin typeface="Tahoma"/>
                  </a:endParaRPr>
                </a:p>
              </p:txBody>
            </p:sp>
            <p:sp>
              <p:nvSpPr>
                <p:cNvPr id="118" name="TextBox 117"/>
                <p:cNvSpPr txBox="1"/>
                <p:nvPr/>
              </p:nvSpPr>
              <p:spPr>
                <a:xfrm>
                  <a:off x="2256634" y="3585340"/>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2</a:t>
                  </a:r>
                  <a:endParaRPr lang="en-US" sz="1600" dirty="0">
                    <a:solidFill>
                      <a:srgbClr val="000000"/>
                    </a:solidFill>
                    <a:latin typeface="Tahoma"/>
                  </a:endParaRPr>
                </a:p>
              </p:txBody>
            </p:sp>
            <p:sp>
              <p:nvSpPr>
                <p:cNvPr id="119" name="TextBox 118"/>
                <p:cNvSpPr txBox="1"/>
                <p:nvPr/>
              </p:nvSpPr>
              <p:spPr>
                <a:xfrm>
                  <a:off x="1744355" y="3596308"/>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3</a:t>
                  </a:r>
                  <a:endParaRPr lang="en-US" sz="1600" dirty="0">
                    <a:solidFill>
                      <a:srgbClr val="000000"/>
                    </a:solidFill>
                    <a:latin typeface="Tahoma"/>
                  </a:endParaRPr>
                </a:p>
              </p:txBody>
            </p:sp>
            <p:sp>
              <p:nvSpPr>
                <p:cNvPr id="120" name="TextBox 119"/>
                <p:cNvSpPr txBox="1"/>
                <p:nvPr/>
              </p:nvSpPr>
              <p:spPr>
                <a:xfrm>
                  <a:off x="1281764" y="3601678"/>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4</a:t>
                  </a:r>
                  <a:endParaRPr lang="en-US" sz="1600" dirty="0">
                    <a:solidFill>
                      <a:srgbClr val="000000"/>
                    </a:solidFill>
                    <a:latin typeface="Tahoma"/>
                  </a:endParaRPr>
                </a:p>
              </p:txBody>
            </p:sp>
            <p:sp>
              <p:nvSpPr>
                <p:cNvPr id="134" name="TextBox 133"/>
                <p:cNvSpPr txBox="1"/>
                <p:nvPr/>
              </p:nvSpPr>
              <p:spPr>
                <a:xfrm>
                  <a:off x="772412" y="3596219"/>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5</a:t>
                  </a:r>
                  <a:endParaRPr lang="en-US" sz="1600" dirty="0">
                    <a:solidFill>
                      <a:srgbClr val="000000"/>
                    </a:solidFill>
                    <a:latin typeface="Tahoma"/>
                  </a:endParaRPr>
                </a:p>
              </p:txBody>
            </p:sp>
            <p:cxnSp>
              <p:nvCxnSpPr>
                <p:cNvPr id="136" name="Straight Connector 135"/>
                <p:cNvCxnSpPr/>
                <p:nvPr/>
              </p:nvCxnSpPr>
              <p:spPr>
                <a:xfrm>
                  <a:off x="2658187" y="3594808"/>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62644" y="3598724"/>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667100" y="3594808"/>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171557" y="3609045"/>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244820" y="3596219"/>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6</a:t>
                  </a:r>
                  <a:endParaRPr lang="en-US" sz="1600" dirty="0">
                    <a:solidFill>
                      <a:srgbClr val="000000"/>
                    </a:solidFill>
                    <a:latin typeface="Tahoma"/>
                  </a:endParaRPr>
                </a:p>
              </p:txBody>
            </p:sp>
            <p:cxnSp>
              <p:nvCxnSpPr>
                <p:cNvPr id="149" name="Straight Connector 148"/>
                <p:cNvCxnSpPr/>
                <p:nvPr/>
              </p:nvCxnSpPr>
              <p:spPr>
                <a:xfrm>
                  <a:off x="643965" y="3609045"/>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1231488" y="4334785"/>
                  <a:ext cx="875371" cy="2488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R2</a:t>
                  </a:r>
                  <a:endParaRPr lang="en-US" sz="1400" dirty="0">
                    <a:solidFill>
                      <a:srgbClr val="FFFFFF"/>
                    </a:solidFill>
                    <a:latin typeface="Tahoma"/>
                  </a:endParaRPr>
                </a:p>
              </p:txBody>
            </p:sp>
            <p:sp>
              <p:nvSpPr>
                <p:cNvPr id="153" name="Rectangle 152"/>
                <p:cNvSpPr/>
                <p:nvPr/>
              </p:nvSpPr>
              <p:spPr>
                <a:xfrm>
                  <a:off x="223217" y="4334785"/>
                  <a:ext cx="875371" cy="2488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R3</a:t>
                  </a:r>
                  <a:endParaRPr lang="en-US" sz="1400" dirty="0">
                    <a:solidFill>
                      <a:srgbClr val="FFFFFF"/>
                    </a:solidFill>
                    <a:latin typeface="Tahoma"/>
                  </a:endParaRPr>
                </a:p>
              </p:txBody>
            </p:sp>
            <p:sp>
              <p:nvSpPr>
                <p:cNvPr id="154" name="Rectangle 153"/>
                <p:cNvSpPr/>
                <p:nvPr/>
              </p:nvSpPr>
              <p:spPr>
                <a:xfrm>
                  <a:off x="2222574" y="4954458"/>
                  <a:ext cx="875371" cy="2488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R4</a:t>
                  </a:r>
                  <a:endParaRPr lang="en-US" sz="1400" dirty="0">
                    <a:solidFill>
                      <a:srgbClr val="FFFFFF"/>
                    </a:solidFill>
                    <a:latin typeface="Tahoma"/>
                  </a:endParaRPr>
                </a:p>
              </p:txBody>
            </p:sp>
            <p:sp>
              <p:nvSpPr>
                <p:cNvPr id="114" name="Rectangle 113"/>
                <p:cNvSpPr/>
                <p:nvPr/>
              </p:nvSpPr>
              <p:spPr>
                <a:xfrm>
                  <a:off x="2226216" y="3918138"/>
                  <a:ext cx="875371" cy="2488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R1</a:t>
                  </a:r>
                  <a:endParaRPr lang="en-US" sz="1400" dirty="0">
                    <a:solidFill>
                      <a:srgbClr val="FFFFFF"/>
                    </a:solidFill>
                    <a:latin typeface="Tahoma"/>
                  </a:endParaRPr>
                </a:p>
              </p:txBody>
            </p:sp>
            <p:sp>
              <p:nvSpPr>
                <p:cNvPr id="123" name="TextBox 122"/>
                <p:cNvSpPr txBox="1"/>
                <p:nvPr/>
              </p:nvSpPr>
              <p:spPr>
                <a:xfrm>
                  <a:off x="349331" y="2931314"/>
                  <a:ext cx="720080" cy="646331"/>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Time units</a:t>
                  </a:r>
                  <a:endParaRPr lang="en-US" dirty="0">
                    <a:solidFill>
                      <a:srgbClr val="000000"/>
                    </a:solidFill>
                    <a:latin typeface="Tahoma"/>
                  </a:endParaRPr>
                </a:p>
              </p:txBody>
            </p:sp>
            <p:cxnSp>
              <p:nvCxnSpPr>
                <p:cNvPr id="132" name="Straight Connector 131"/>
                <p:cNvCxnSpPr/>
                <p:nvPr/>
              </p:nvCxnSpPr>
              <p:spPr>
                <a:xfrm>
                  <a:off x="172819" y="3621740"/>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a:off x="107504" y="3546890"/>
                  <a:ext cx="3046484" cy="14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3" name="Rectangle 142"/>
              <p:cNvSpPr/>
              <p:nvPr/>
            </p:nvSpPr>
            <p:spPr>
              <a:xfrm>
                <a:off x="3211339" y="4218464"/>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145" name="Rectangle 144"/>
              <p:cNvSpPr/>
              <p:nvPr/>
            </p:nvSpPr>
            <p:spPr>
              <a:xfrm>
                <a:off x="3211339" y="3783792"/>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sp>
            <p:nvSpPr>
              <p:cNvPr id="166" name="Rectangle 165"/>
              <p:cNvSpPr/>
              <p:nvPr/>
            </p:nvSpPr>
            <p:spPr>
              <a:xfrm>
                <a:off x="3211339" y="5272458"/>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202" name="Rectangle 201"/>
              <p:cNvSpPr/>
              <p:nvPr/>
            </p:nvSpPr>
            <p:spPr>
              <a:xfrm>
                <a:off x="3211339" y="4837786"/>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grpSp>
      </p:grpSp>
      <p:cxnSp>
        <p:nvCxnSpPr>
          <p:cNvPr id="129" name="Straight Arrow Connector 128"/>
          <p:cNvCxnSpPr/>
          <p:nvPr/>
        </p:nvCxnSpPr>
        <p:spPr>
          <a:xfrm>
            <a:off x="4572000" y="5157192"/>
            <a:ext cx="1080120" cy="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22" name="Group 221"/>
          <p:cNvGrpSpPr/>
          <p:nvPr/>
        </p:nvGrpSpPr>
        <p:grpSpPr>
          <a:xfrm>
            <a:off x="4554558" y="2938007"/>
            <a:ext cx="4322845" cy="3070218"/>
            <a:chOff x="4554558" y="2938007"/>
            <a:chExt cx="4322845" cy="3070218"/>
          </a:xfrm>
        </p:grpSpPr>
        <p:sp>
          <p:nvSpPr>
            <p:cNvPr id="184" name="TextBox 183"/>
            <p:cNvSpPr txBox="1"/>
            <p:nvPr/>
          </p:nvSpPr>
          <p:spPr>
            <a:xfrm>
              <a:off x="7625510" y="5663191"/>
              <a:ext cx="1195838" cy="345034"/>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1</a:t>
              </a:r>
              <a:endParaRPr lang="en-US" dirty="0">
                <a:solidFill>
                  <a:srgbClr val="000000"/>
                </a:solidFill>
                <a:latin typeface="Tahoma"/>
              </a:endParaRPr>
            </a:p>
          </p:txBody>
        </p:sp>
        <p:grpSp>
          <p:nvGrpSpPr>
            <p:cNvPr id="219" name="Group 218"/>
            <p:cNvGrpSpPr/>
            <p:nvPr/>
          </p:nvGrpSpPr>
          <p:grpSpPr>
            <a:xfrm>
              <a:off x="4554558" y="2938007"/>
              <a:ext cx="4322845" cy="2783892"/>
              <a:chOff x="4554558" y="2938007"/>
              <a:chExt cx="4322845" cy="2783892"/>
            </a:xfrm>
          </p:grpSpPr>
          <p:grpSp>
            <p:nvGrpSpPr>
              <p:cNvPr id="155" name="Group 154"/>
              <p:cNvGrpSpPr/>
              <p:nvPr/>
            </p:nvGrpSpPr>
            <p:grpSpPr>
              <a:xfrm>
                <a:off x="4554558" y="2938007"/>
                <a:ext cx="4322845" cy="2782186"/>
                <a:chOff x="4554558" y="2938007"/>
                <a:chExt cx="4322845" cy="2782186"/>
              </a:xfrm>
            </p:grpSpPr>
            <p:grpSp>
              <p:nvGrpSpPr>
                <p:cNvPr id="111" name="Group 110"/>
                <p:cNvGrpSpPr/>
                <p:nvPr/>
              </p:nvGrpSpPr>
              <p:grpSpPr>
                <a:xfrm>
                  <a:off x="4554558" y="2938007"/>
                  <a:ext cx="4322845" cy="2756428"/>
                  <a:chOff x="4499992" y="2938007"/>
                  <a:chExt cx="4322845" cy="2756428"/>
                </a:xfrm>
              </p:grpSpPr>
              <p:sp>
                <p:nvSpPr>
                  <p:cNvPr id="174" name="TextBox 173"/>
                  <p:cNvSpPr txBox="1"/>
                  <p:nvPr/>
                </p:nvSpPr>
                <p:spPr>
                  <a:xfrm>
                    <a:off x="7626999" y="3409722"/>
                    <a:ext cx="1195838" cy="345034"/>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0</a:t>
                    </a:r>
                    <a:endParaRPr lang="en-US" dirty="0">
                      <a:solidFill>
                        <a:srgbClr val="000000"/>
                      </a:solidFill>
                      <a:latin typeface="Tahoma"/>
                    </a:endParaRPr>
                  </a:p>
                </p:txBody>
              </p:sp>
              <p:sp>
                <p:nvSpPr>
                  <p:cNvPr id="181" name="Rectangle 180"/>
                  <p:cNvSpPr/>
                  <p:nvPr/>
                </p:nvSpPr>
                <p:spPr>
                  <a:xfrm>
                    <a:off x="7123832" y="4331717"/>
                    <a:ext cx="392703" cy="251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R0</a:t>
                    </a:r>
                    <a:endParaRPr lang="en-US" sz="1400" dirty="0">
                      <a:solidFill>
                        <a:srgbClr val="FFFFFF"/>
                      </a:solidFill>
                      <a:latin typeface="Tahoma"/>
                    </a:endParaRPr>
                  </a:p>
                </p:txBody>
              </p:sp>
              <p:sp>
                <p:nvSpPr>
                  <p:cNvPr id="182" name="Rectangle 181"/>
                  <p:cNvSpPr/>
                  <p:nvPr/>
                </p:nvSpPr>
                <p:spPr>
                  <a:xfrm>
                    <a:off x="6628289" y="4334672"/>
                    <a:ext cx="392703" cy="251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R0</a:t>
                    </a:r>
                    <a:endParaRPr lang="en-US" sz="1400" dirty="0">
                      <a:solidFill>
                        <a:srgbClr val="FFFFFF"/>
                      </a:solidFill>
                      <a:latin typeface="Tahoma"/>
                    </a:endParaRPr>
                  </a:p>
                </p:txBody>
              </p:sp>
              <p:sp>
                <p:nvSpPr>
                  <p:cNvPr id="183" name="TextBox 182"/>
                  <p:cNvSpPr txBox="1"/>
                  <p:nvPr/>
                </p:nvSpPr>
                <p:spPr>
                  <a:xfrm>
                    <a:off x="5665060" y="3191184"/>
                    <a:ext cx="1840589" cy="345034"/>
                  </a:xfrm>
                  <a:prstGeom prst="rect">
                    <a:avLst/>
                  </a:prstGeom>
                  <a:noFill/>
                </p:spPr>
                <p:txBody>
                  <a:bodyPr wrap="square" rtlCol="0">
                    <a:spAutoFit/>
                  </a:bodyPr>
                  <a:lstStyle/>
                  <a:p>
                    <a:pPr algn="ctr" fontAlgn="auto">
                      <a:spcBef>
                        <a:spcPts val="0"/>
                      </a:spcBef>
                      <a:spcAft>
                        <a:spcPts val="0"/>
                      </a:spcAft>
                    </a:pPr>
                    <a:r>
                      <a:rPr lang="en-US" dirty="0" smtClean="0">
                        <a:solidFill>
                          <a:srgbClr val="000000"/>
                        </a:solidFill>
                        <a:latin typeface="Tahoma"/>
                      </a:rPr>
                      <a:t>Service Order</a:t>
                    </a:r>
                    <a:endParaRPr lang="en-US" dirty="0">
                      <a:solidFill>
                        <a:srgbClr val="000000"/>
                      </a:solidFill>
                      <a:latin typeface="Tahoma"/>
                    </a:endParaRPr>
                  </a:p>
                </p:txBody>
              </p:sp>
              <p:cxnSp>
                <p:nvCxnSpPr>
                  <p:cNvPr id="185" name="Straight Arrow Connector 184"/>
                  <p:cNvCxnSpPr/>
                  <p:nvPr/>
                </p:nvCxnSpPr>
                <p:spPr>
                  <a:xfrm flipH="1">
                    <a:off x="4499992" y="3571548"/>
                    <a:ext cx="3046484" cy="14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7164783" y="3596308"/>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1</a:t>
                    </a:r>
                    <a:endParaRPr lang="en-US" sz="1600" dirty="0">
                      <a:solidFill>
                        <a:srgbClr val="000000"/>
                      </a:solidFill>
                      <a:latin typeface="Tahoma"/>
                    </a:endParaRPr>
                  </a:p>
                </p:txBody>
              </p:sp>
              <p:sp>
                <p:nvSpPr>
                  <p:cNvPr id="187" name="TextBox 186"/>
                  <p:cNvSpPr txBox="1"/>
                  <p:nvPr/>
                </p:nvSpPr>
                <p:spPr>
                  <a:xfrm>
                    <a:off x="6664362" y="3604001"/>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2</a:t>
                    </a:r>
                    <a:endParaRPr lang="en-US" sz="1600" dirty="0">
                      <a:solidFill>
                        <a:srgbClr val="000000"/>
                      </a:solidFill>
                      <a:latin typeface="Tahoma"/>
                    </a:endParaRPr>
                  </a:p>
                </p:txBody>
              </p:sp>
              <p:sp>
                <p:nvSpPr>
                  <p:cNvPr id="188" name="TextBox 187"/>
                  <p:cNvSpPr txBox="1"/>
                  <p:nvPr/>
                </p:nvSpPr>
                <p:spPr>
                  <a:xfrm>
                    <a:off x="6152083" y="3596308"/>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3</a:t>
                    </a:r>
                    <a:endParaRPr lang="en-US" sz="1600" dirty="0">
                      <a:solidFill>
                        <a:srgbClr val="000000"/>
                      </a:solidFill>
                      <a:latin typeface="Tahoma"/>
                    </a:endParaRPr>
                  </a:p>
                </p:txBody>
              </p:sp>
              <p:sp>
                <p:nvSpPr>
                  <p:cNvPr id="189" name="TextBox 188"/>
                  <p:cNvSpPr txBox="1"/>
                  <p:nvPr/>
                </p:nvSpPr>
                <p:spPr>
                  <a:xfrm>
                    <a:off x="5689492" y="3601678"/>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4</a:t>
                    </a:r>
                    <a:endParaRPr lang="en-US" sz="1600" dirty="0">
                      <a:solidFill>
                        <a:srgbClr val="000000"/>
                      </a:solidFill>
                      <a:latin typeface="Tahoma"/>
                    </a:endParaRPr>
                  </a:p>
                </p:txBody>
              </p:sp>
              <p:sp>
                <p:nvSpPr>
                  <p:cNvPr id="190" name="TextBox 189"/>
                  <p:cNvSpPr txBox="1"/>
                  <p:nvPr/>
                </p:nvSpPr>
                <p:spPr>
                  <a:xfrm>
                    <a:off x="5180140" y="3596219"/>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5</a:t>
                    </a:r>
                    <a:endParaRPr lang="en-US" sz="1600" dirty="0">
                      <a:solidFill>
                        <a:srgbClr val="000000"/>
                      </a:solidFill>
                      <a:latin typeface="Tahoma"/>
                    </a:endParaRPr>
                  </a:p>
                </p:txBody>
              </p:sp>
              <p:cxnSp>
                <p:nvCxnSpPr>
                  <p:cNvPr id="191" name="Straight Connector 190"/>
                  <p:cNvCxnSpPr/>
                  <p:nvPr/>
                </p:nvCxnSpPr>
                <p:spPr>
                  <a:xfrm>
                    <a:off x="7065915" y="3594808"/>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6570372" y="3598724"/>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6074828" y="3594808"/>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579285" y="3609045"/>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4652548" y="3596219"/>
                    <a:ext cx="390691" cy="316281"/>
                  </a:xfrm>
                  <a:prstGeom prst="rect">
                    <a:avLst/>
                  </a:prstGeom>
                  <a:noFill/>
                </p:spPr>
                <p:txBody>
                  <a:bodyPr wrap="square" rtlCol="0">
                    <a:spAutoFit/>
                  </a:bodyPr>
                  <a:lstStyle/>
                  <a:p>
                    <a:pPr fontAlgn="auto">
                      <a:spcBef>
                        <a:spcPts val="0"/>
                      </a:spcBef>
                      <a:spcAft>
                        <a:spcPts val="0"/>
                      </a:spcAft>
                    </a:pPr>
                    <a:r>
                      <a:rPr lang="en-US" sz="1600" dirty="0" smtClean="0">
                        <a:solidFill>
                          <a:srgbClr val="000000"/>
                        </a:solidFill>
                        <a:latin typeface="Tahoma"/>
                      </a:rPr>
                      <a:t>6</a:t>
                    </a:r>
                    <a:endParaRPr lang="en-US" sz="1600" dirty="0">
                      <a:solidFill>
                        <a:srgbClr val="000000"/>
                      </a:solidFill>
                      <a:latin typeface="Tahoma"/>
                    </a:endParaRPr>
                  </a:p>
                </p:txBody>
              </p:sp>
              <p:cxnSp>
                <p:nvCxnSpPr>
                  <p:cNvPr id="196" name="Straight Connector 195"/>
                  <p:cNvCxnSpPr/>
                  <p:nvPr/>
                </p:nvCxnSpPr>
                <p:spPr>
                  <a:xfrm>
                    <a:off x="5051693" y="3609045"/>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6633717" y="5405733"/>
                    <a:ext cx="875371" cy="2488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R2</a:t>
                    </a:r>
                    <a:endParaRPr lang="en-US" sz="1400" dirty="0">
                      <a:solidFill>
                        <a:srgbClr val="FFFFFF"/>
                      </a:solidFill>
                      <a:latin typeface="Tahoma"/>
                    </a:endParaRPr>
                  </a:p>
                </p:txBody>
              </p:sp>
              <p:sp>
                <p:nvSpPr>
                  <p:cNvPr id="198" name="Rectangle 197"/>
                  <p:cNvSpPr/>
                  <p:nvPr/>
                </p:nvSpPr>
                <p:spPr>
                  <a:xfrm>
                    <a:off x="5653749" y="5405733"/>
                    <a:ext cx="875371" cy="2488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R3</a:t>
                    </a:r>
                    <a:endParaRPr lang="en-US" sz="1400" dirty="0">
                      <a:solidFill>
                        <a:srgbClr val="FFFFFF"/>
                      </a:solidFill>
                      <a:latin typeface="Tahoma"/>
                    </a:endParaRPr>
                  </a:p>
                </p:txBody>
              </p:sp>
              <p:sp>
                <p:nvSpPr>
                  <p:cNvPr id="199" name="Rectangle 198"/>
                  <p:cNvSpPr/>
                  <p:nvPr/>
                </p:nvSpPr>
                <p:spPr>
                  <a:xfrm>
                    <a:off x="6630302" y="4954458"/>
                    <a:ext cx="875371" cy="2488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R4</a:t>
                    </a:r>
                    <a:endParaRPr lang="en-US" sz="1400" dirty="0">
                      <a:solidFill>
                        <a:srgbClr val="FFFFFF"/>
                      </a:solidFill>
                      <a:latin typeface="Tahoma"/>
                    </a:endParaRPr>
                  </a:p>
                </p:txBody>
              </p:sp>
              <p:sp>
                <p:nvSpPr>
                  <p:cNvPr id="109" name="Rectangle 108"/>
                  <p:cNvSpPr/>
                  <p:nvPr/>
                </p:nvSpPr>
                <p:spPr>
                  <a:xfrm>
                    <a:off x="5652120" y="4952216"/>
                    <a:ext cx="875371" cy="2488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R1</a:t>
                    </a:r>
                    <a:endParaRPr lang="en-US" sz="1400" dirty="0">
                      <a:solidFill>
                        <a:srgbClr val="FFFFFF"/>
                      </a:solidFill>
                      <a:latin typeface="Tahoma"/>
                    </a:endParaRPr>
                  </a:p>
                </p:txBody>
              </p:sp>
              <p:sp>
                <p:nvSpPr>
                  <p:cNvPr id="122" name="TextBox 121"/>
                  <p:cNvSpPr txBox="1"/>
                  <p:nvPr/>
                </p:nvSpPr>
                <p:spPr>
                  <a:xfrm>
                    <a:off x="4788024" y="2938007"/>
                    <a:ext cx="720080" cy="646331"/>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Time units</a:t>
                    </a:r>
                    <a:endParaRPr lang="en-US" dirty="0">
                      <a:solidFill>
                        <a:srgbClr val="000000"/>
                      </a:solidFill>
                      <a:latin typeface="Tahoma"/>
                    </a:endParaRPr>
                  </a:p>
                </p:txBody>
              </p:sp>
            </p:grpSp>
            <p:cxnSp>
              <p:nvCxnSpPr>
                <p:cNvPr id="140" name="Straight Connector 139"/>
                <p:cNvCxnSpPr/>
                <p:nvPr/>
              </p:nvCxnSpPr>
              <p:spPr>
                <a:xfrm>
                  <a:off x="4572000" y="3634803"/>
                  <a:ext cx="0" cy="2085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3" name="Rectangle 202"/>
              <p:cNvSpPr/>
              <p:nvPr/>
            </p:nvSpPr>
            <p:spPr>
              <a:xfrm>
                <a:off x="7604080" y="3736788"/>
                <a:ext cx="1262274" cy="93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204" name="Rectangle 203"/>
              <p:cNvSpPr/>
              <p:nvPr/>
            </p:nvSpPr>
            <p:spPr>
              <a:xfrm>
                <a:off x="7670516" y="4233556"/>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205" name="Rectangle 204"/>
              <p:cNvSpPr/>
              <p:nvPr/>
            </p:nvSpPr>
            <p:spPr>
              <a:xfrm>
                <a:off x="7670516" y="3798884"/>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sp>
            <p:nvSpPr>
              <p:cNvPr id="206" name="Rectangle 205"/>
              <p:cNvSpPr/>
              <p:nvPr/>
            </p:nvSpPr>
            <p:spPr>
              <a:xfrm>
                <a:off x="7604080" y="4790459"/>
                <a:ext cx="1262274" cy="93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207" name="Rectangle 206"/>
              <p:cNvSpPr/>
              <p:nvPr/>
            </p:nvSpPr>
            <p:spPr>
              <a:xfrm>
                <a:off x="7670516" y="5287227"/>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208" name="Rectangle 207"/>
              <p:cNvSpPr/>
              <p:nvPr/>
            </p:nvSpPr>
            <p:spPr>
              <a:xfrm>
                <a:off x="7670516" y="4852555"/>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grpSp>
      </p:grpSp>
      <p:grpSp>
        <p:nvGrpSpPr>
          <p:cNvPr id="221" name="Group 220"/>
          <p:cNvGrpSpPr/>
          <p:nvPr/>
        </p:nvGrpSpPr>
        <p:grpSpPr>
          <a:xfrm>
            <a:off x="4788024" y="836712"/>
            <a:ext cx="4102443" cy="5413663"/>
            <a:chOff x="4788024" y="836712"/>
            <a:chExt cx="4102443" cy="5413663"/>
          </a:xfrm>
        </p:grpSpPr>
        <p:grpSp>
          <p:nvGrpSpPr>
            <p:cNvPr id="217" name="Group 216"/>
            <p:cNvGrpSpPr/>
            <p:nvPr/>
          </p:nvGrpSpPr>
          <p:grpSpPr>
            <a:xfrm>
              <a:off x="4788024" y="836712"/>
              <a:ext cx="4102443" cy="5413663"/>
              <a:chOff x="4788024" y="836712"/>
              <a:chExt cx="4102443" cy="5413663"/>
            </a:xfrm>
          </p:grpSpPr>
          <p:sp>
            <p:nvSpPr>
              <p:cNvPr id="106" name="Rectangle 105"/>
              <p:cNvSpPr/>
              <p:nvPr/>
            </p:nvSpPr>
            <p:spPr>
              <a:xfrm>
                <a:off x="7182750" y="1818698"/>
                <a:ext cx="392703" cy="251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R0</a:t>
                </a:r>
                <a:endParaRPr lang="en-US" sz="1400" dirty="0">
                  <a:solidFill>
                    <a:srgbClr val="FFFFFF"/>
                  </a:solidFill>
                  <a:latin typeface="Tahoma"/>
                </a:endParaRPr>
              </a:p>
            </p:txBody>
          </p:sp>
          <p:grpSp>
            <p:nvGrpSpPr>
              <p:cNvPr id="216" name="Group 215"/>
              <p:cNvGrpSpPr/>
              <p:nvPr/>
            </p:nvGrpSpPr>
            <p:grpSpPr>
              <a:xfrm>
                <a:off x="4788024" y="836712"/>
                <a:ext cx="4102443" cy="5413663"/>
                <a:chOff x="4788024" y="836712"/>
                <a:chExt cx="4102443" cy="5413663"/>
              </a:xfrm>
            </p:grpSpPr>
            <p:grpSp>
              <p:nvGrpSpPr>
                <p:cNvPr id="7" name="Group 206"/>
                <p:cNvGrpSpPr/>
                <p:nvPr/>
              </p:nvGrpSpPr>
              <p:grpSpPr>
                <a:xfrm>
                  <a:off x="4788024" y="836712"/>
                  <a:ext cx="4102443" cy="5413663"/>
                  <a:chOff x="4731256" y="836712"/>
                  <a:chExt cx="4102443" cy="5413663"/>
                </a:xfrm>
              </p:grpSpPr>
              <p:grpSp>
                <p:nvGrpSpPr>
                  <p:cNvPr id="8" name="Group 204"/>
                  <p:cNvGrpSpPr/>
                  <p:nvPr/>
                </p:nvGrpSpPr>
                <p:grpSpPr>
                  <a:xfrm>
                    <a:off x="5648064" y="836712"/>
                    <a:ext cx="3185635" cy="2291193"/>
                    <a:chOff x="5648064" y="836712"/>
                    <a:chExt cx="3185635" cy="2291193"/>
                  </a:xfrm>
                </p:grpSpPr>
                <p:sp>
                  <p:nvSpPr>
                    <p:cNvPr id="159" name="TextBox 158"/>
                    <p:cNvSpPr txBox="1"/>
                    <p:nvPr/>
                  </p:nvSpPr>
                  <p:spPr>
                    <a:xfrm>
                      <a:off x="7637861" y="903983"/>
                      <a:ext cx="1195838" cy="345034"/>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0</a:t>
                      </a:r>
                      <a:endParaRPr lang="en-US" dirty="0">
                        <a:solidFill>
                          <a:srgbClr val="000000"/>
                        </a:solidFill>
                        <a:latin typeface="Tahoma"/>
                      </a:endParaRPr>
                    </a:p>
                  </p:txBody>
                </p:sp>
                <p:sp>
                  <p:nvSpPr>
                    <p:cNvPr id="167" name="Rectangle 166"/>
                    <p:cNvSpPr/>
                    <p:nvPr/>
                  </p:nvSpPr>
                  <p:spPr>
                    <a:xfrm>
                      <a:off x="6644992" y="2441790"/>
                      <a:ext cx="392703" cy="25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R1</a:t>
                      </a:r>
                      <a:endParaRPr lang="en-US" sz="1400" dirty="0">
                        <a:solidFill>
                          <a:srgbClr val="FFFFFF"/>
                        </a:solidFill>
                        <a:latin typeface="Tahoma"/>
                      </a:endParaRPr>
                    </a:p>
                  </p:txBody>
                </p:sp>
                <p:sp>
                  <p:nvSpPr>
                    <p:cNvPr id="168" name="Rectangle 167"/>
                    <p:cNvSpPr/>
                    <p:nvPr/>
                  </p:nvSpPr>
                  <p:spPr>
                    <a:xfrm>
                      <a:off x="7131625" y="2876015"/>
                      <a:ext cx="392703" cy="25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R2</a:t>
                      </a:r>
                      <a:endParaRPr lang="en-US" sz="1400" dirty="0">
                        <a:solidFill>
                          <a:srgbClr val="FFFFFF"/>
                        </a:solidFill>
                        <a:latin typeface="Tahoma"/>
                      </a:endParaRPr>
                    </a:p>
                  </p:txBody>
                </p:sp>
                <p:sp>
                  <p:nvSpPr>
                    <p:cNvPr id="169" name="Rectangle 168"/>
                    <p:cNvSpPr/>
                    <p:nvPr/>
                  </p:nvSpPr>
                  <p:spPr>
                    <a:xfrm>
                      <a:off x="6651322" y="2873060"/>
                      <a:ext cx="392703" cy="25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R3</a:t>
                      </a:r>
                      <a:endParaRPr lang="en-US" sz="1400" dirty="0">
                        <a:solidFill>
                          <a:srgbClr val="FFFFFF"/>
                        </a:solidFill>
                        <a:latin typeface="Tahoma"/>
                      </a:endParaRPr>
                    </a:p>
                  </p:txBody>
                </p:sp>
                <p:sp>
                  <p:nvSpPr>
                    <p:cNvPr id="170" name="Rectangle 169"/>
                    <p:cNvSpPr/>
                    <p:nvPr/>
                  </p:nvSpPr>
                  <p:spPr>
                    <a:xfrm>
                      <a:off x="6633944" y="1820984"/>
                      <a:ext cx="392703" cy="251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R0</a:t>
                      </a:r>
                      <a:endParaRPr lang="en-US" sz="1400" dirty="0">
                        <a:solidFill>
                          <a:srgbClr val="FFFFFF"/>
                        </a:solidFill>
                        <a:latin typeface="Tahoma"/>
                      </a:endParaRPr>
                    </a:p>
                  </p:txBody>
                </p:sp>
                <p:sp>
                  <p:nvSpPr>
                    <p:cNvPr id="171" name="Rectangle 170"/>
                    <p:cNvSpPr/>
                    <p:nvPr/>
                  </p:nvSpPr>
                  <p:spPr>
                    <a:xfrm>
                      <a:off x="7134693" y="2445650"/>
                      <a:ext cx="392703" cy="25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srgbClr val="FFFFFF"/>
                          </a:solidFill>
                          <a:latin typeface="Tahoma"/>
                        </a:rPr>
                        <a:t>R4</a:t>
                      </a:r>
                      <a:endParaRPr lang="en-US" sz="1400" dirty="0">
                        <a:solidFill>
                          <a:srgbClr val="FFFFFF"/>
                        </a:solidFill>
                        <a:latin typeface="Tahoma"/>
                      </a:endParaRPr>
                    </a:p>
                  </p:txBody>
                </p:sp>
                <p:sp>
                  <p:nvSpPr>
                    <p:cNvPr id="172" name="TextBox 171"/>
                    <p:cNvSpPr txBox="1"/>
                    <p:nvPr/>
                  </p:nvSpPr>
                  <p:spPr>
                    <a:xfrm>
                      <a:off x="5648064" y="836712"/>
                      <a:ext cx="1840589" cy="603809"/>
                    </a:xfrm>
                    <a:prstGeom prst="rect">
                      <a:avLst/>
                    </a:prstGeom>
                    <a:noFill/>
                  </p:spPr>
                  <p:txBody>
                    <a:bodyPr wrap="square" rtlCol="0">
                      <a:spAutoFit/>
                    </a:bodyPr>
                    <a:lstStyle/>
                    <a:p>
                      <a:pPr algn="ctr" fontAlgn="auto">
                        <a:spcBef>
                          <a:spcPts val="0"/>
                        </a:spcBef>
                        <a:spcAft>
                          <a:spcPts val="0"/>
                        </a:spcAft>
                      </a:pPr>
                      <a:r>
                        <a:rPr lang="en-US" dirty="0" smtClean="0">
                          <a:solidFill>
                            <a:srgbClr val="000000"/>
                          </a:solidFill>
                          <a:latin typeface="Tahoma"/>
                        </a:rPr>
                        <a:t>Request Buffer State</a:t>
                      </a:r>
                      <a:endParaRPr lang="en-US" dirty="0">
                        <a:solidFill>
                          <a:srgbClr val="000000"/>
                        </a:solidFill>
                        <a:latin typeface="Tahoma"/>
                      </a:endParaRPr>
                    </a:p>
                  </p:txBody>
                </p:sp>
              </p:grpSp>
              <p:sp>
                <p:nvSpPr>
                  <p:cNvPr id="200" name="TextBox 199"/>
                  <p:cNvSpPr txBox="1"/>
                  <p:nvPr/>
                </p:nvSpPr>
                <p:spPr>
                  <a:xfrm>
                    <a:off x="4731256" y="5881043"/>
                    <a:ext cx="3456384" cy="369332"/>
                  </a:xfrm>
                  <a:prstGeom prst="rect">
                    <a:avLst/>
                  </a:prstGeom>
                  <a:noFill/>
                </p:spPr>
                <p:txBody>
                  <a:bodyPr wrap="square" rtlCol="0">
                    <a:spAutoFit/>
                  </a:bodyPr>
                  <a:lstStyle/>
                  <a:p>
                    <a:pPr algn="ctr" fontAlgn="auto">
                      <a:spcBef>
                        <a:spcPts val="0"/>
                      </a:spcBef>
                      <a:spcAft>
                        <a:spcPts val="0"/>
                      </a:spcAft>
                    </a:pPr>
                    <a:r>
                      <a:rPr lang="en-US" b="1" dirty="0" smtClean="0">
                        <a:solidFill>
                          <a:srgbClr val="000000"/>
                        </a:solidFill>
                        <a:latin typeface="Tahoma"/>
                      </a:rPr>
                      <a:t>Channel Partitioning</a:t>
                    </a:r>
                    <a:endParaRPr lang="en-US" b="1" dirty="0">
                      <a:solidFill>
                        <a:srgbClr val="000000"/>
                      </a:solidFill>
                      <a:latin typeface="Tahoma"/>
                    </a:endParaRPr>
                  </a:p>
                </p:txBody>
              </p:sp>
            </p:grpSp>
            <p:sp>
              <p:nvSpPr>
                <p:cNvPr id="121" name="Rectangle 120"/>
                <p:cNvSpPr/>
                <p:nvPr/>
              </p:nvSpPr>
              <p:spPr>
                <a:xfrm>
                  <a:off x="7596336" y="1221172"/>
                  <a:ext cx="1262274" cy="93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24" name="Rectangle 123"/>
                <p:cNvSpPr/>
                <p:nvPr/>
              </p:nvSpPr>
              <p:spPr>
                <a:xfrm>
                  <a:off x="7662772" y="1717940"/>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126" name="Rectangle 125"/>
                <p:cNvSpPr/>
                <p:nvPr/>
              </p:nvSpPr>
              <p:spPr>
                <a:xfrm>
                  <a:off x="7662772" y="1283268"/>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sp>
              <p:nvSpPr>
                <p:cNvPr id="127" name="Rectangle 126"/>
                <p:cNvSpPr/>
                <p:nvPr/>
              </p:nvSpPr>
              <p:spPr>
                <a:xfrm>
                  <a:off x="7609399" y="2261856"/>
                  <a:ext cx="1262274" cy="93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128" name="Rectangle 127"/>
                <p:cNvSpPr/>
                <p:nvPr/>
              </p:nvSpPr>
              <p:spPr>
                <a:xfrm>
                  <a:off x="7675835" y="2758624"/>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1</a:t>
                  </a:r>
                  <a:endParaRPr lang="en-US" dirty="0">
                    <a:solidFill>
                      <a:srgbClr val="000000"/>
                    </a:solidFill>
                    <a:latin typeface="Tahoma"/>
                  </a:endParaRPr>
                </a:p>
              </p:txBody>
            </p:sp>
            <p:sp>
              <p:nvSpPr>
                <p:cNvPr id="130" name="Rectangle 129"/>
                <p:cNvSpPr/>
                <p:nvPr/>
              </p:nvSpPr>
              <p:spPr>
                <a:xfrm>
                  <a:off x="7675835" y="2323952"/>
                  <a:ext cx="1129403" cy="372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smtClean="0">
                      <a:solidFill>
                        <a:srgbClr val="000000"/>
                      </a:solidFill>
                      <a:latin typeface="Tahoma"/>
                    </a:rPr>
                    <a:t>Bank 0</a:t>
                  </a:r>
                  <a:endParaRPr lang="en-US" dirty="0">
                    <a:solidFill>
                      <a:srgbClr val="000000"/>
                    </a:solidFill>
                    <a:latin typeface="Tahoma"/>
                  </a:endParaRPr>
                </a:p>
              </p:txBody>
            </p:sp>
          </p:grpSp>
        </p:grpSp>
        <p:sp>
          <p:nvSpPr>
            <p:cNvPr id="220" name="TextBox 219"/>
            <p:cNvSpPr txBox="1"/>
            <p:nvPr/>
          </p:nvSpPr>
          <p:spPr>
            <a:xfrm>
              <a:off x="7668344" y="3127905"/>
              <a:ext cx="1195838" cy="345034"/>
            </a:xfrm>
            <a:prstGeom prst="rect">
              <a:avLst/>
            </a:prstGeom>
            <a:noFill/>
          </p:spPr>
          <p:txBody>
            <a:bodyPr wrap="square" rtlCol="0">
              <a:spAutoFit/>
            </a:bodyPr>
            <a:lstStyle/>
            <a:p>
              <a:pPr fontAlgn="auto">
                <a:spcBef>
                  <a:spcPts val="0"/>
                </a:spcBef>
                <a:spcAft>
                  <a:spcPts val="0"/>
                </a:spcAft>
              </a:pPr>
              <a:r>
                <a:rPr lang="en-US" dirty="0" smtClean="0">
                  <a:solidFill>
                    <a:srgbClr val="000000"/>
                  </a:solidFill>
                  <a:latin typeface="Tahoma"/>
                </a:rPr>
                <a:t>Channel 1</a:t>
              </a:r>
              <a:endParaRPr lang="en-US" dirty="0">
                <a:solidFill>
                  <a:srgbClr val="000000"/>
                </a:solidFill>
                <a:latin typeface="Tahoma"/>
              </a:endParaRPr>
            </a:p>
          </p:txBody>
        </p:sp>
      </p:grpSp>
      <p:sp>
        <p:nvSpPr>
          <p:cNvPr id="224" name="TextBox 223"/>
          <p:cNvSpPr txBox="1"/>
          <p:nvPr/>
        </p:nvSpPr>
        <p:spPr>
          <a:xfrm>
            <a:off x="4689890" y="5288146"/>
            <a:ext cx="936104" cy="584775"/>
          </a:xfrm>
          <a:prstGeom prst="rect">
            <a:avLst/>
          </a:prstGeom>
          <a:solidFill>
            <a:schemeClr val="bg1"/>
          </a:solidFill>
          <a:ln>
            <a:noFill/>
          </a:ln>
        </p:spPr>
        <p:txBody>
          <a:bodyPr wrap="square" rtlCol="0">
            <a:spAutoFit/>
          </a:bodyPr>
          <a:lstStyle/>
          <a:p>
            <a:pPr fontAlgn="auto">
              <a:spcBef>
                <a:spcPts val="0"/>
              </a:spcBef>
              <a:spcAft>
                <a:spcPts val="0"/>
              </a:spcAft>
            </a:pPr>
            <a:r>
              <a:rPr lang="en-US" sz="1600" b="1" dirty="0" smtClean="0">
                <a:solidFill>
                  <a:srgbClr val="000000"/>
                </a:solidFill>
                <a:latin typeface="Tahoma"/>
              </a:rPr>
              <a:t>Saved </a:t>
            </a:r>
          </a:p>
          <a:p>
            <a:pPr fontAlgn="auto">
              <a:spcBef>
                <a:spcPts val="0"/>
              </a:spcBef>
              <a:spcAft>
                <a:spcPts val="0"/>
              </a:spcAft>
            </a:pPr>
            <a:r>
              <a:rPr lang="en-US" sz="1600" b="1" dirty="0" smtClean="0">
                <a:solidFill>
                  <a:srgbClr val="000000"/>
                </a:solidFill>
                <a:latin typeface="Tahoma"/>
              </a:rPr>
              <a:t>Cycles</a:t>
            </a:r>
            <a:endParaRPr lang="en-US" sz="1600" b="1" dirty="0">
              <a:solidFill>
                <a:srgbClr val="000000"/>
              </a:solidFill>
              <a:latin typeface="Tahoma"/>
            </a:endParaRPr>
          </a:p>
        </p:txBody>
      </p:sp>
      <p:sp>
        <p:nvSpPr>
          <p:cNvPr id="227" name="Rectangle 226"/>
          <p:cNvSpPr/>
          <p:nvPr/>
        </p:nvSpPr>
        <p:spPr>
          <a:xfrm>
            <a:off x="0" y="924745"/>
            <a:ext cx="9144000" cy="5230458"/>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
        <p:nvSpPr>
          <p:cNvPr id="228" name="Rectangle 227"/>
          <p:cNvSpPr/>
          <p:nvPr/>
        </p:nvSpPr>
        <p:spPr>
          <a:xfrm>
            <a:off x="467544" y="5327334"/>
            <a:ext cx="8136904" cy="8640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2400" kern="0" dirty="0" smtClean="0">
                <a:solidFill>
                  <a:srgbClr val="FF0000"/>
                </a:solidFill>
                <a:latin typeface="Tahoma"/>
              </a:rPr>
              <a:t>Map data of low and high row-buffer locality applications to different channels</a:t>
            </a:r>
            <a:endParaRPr lang="en-US" dirty="0">
              <a:solidFill>
                <a:srgbClr val="FFFFFF"/>
              </a:solidFill>
              <a:latin typeface="Tahoma"/>
            </a:endParaRPr>
          </a:p>
        </p:txBody>
      </p:sp>
    </p:spTree>
    <p:custDataLst>
      <p:tags r:id="rId1"/>
    </p:custDataLst>
    <p:extLst>
      <p:ext uri="{BB962C8B-B14F-4D97-AF65-F5344CB8AC3E}">
        <p14:creationId xmlns:p14="http://schemas.microsoft.com/office/powerpoint/2010/main" val="1019960247"/>
      </p:ext>
    </p:extLst>
  </p:cSld>
  <p:clrMapOvr>
    <a:masterClrMapping/>
  </p:clrMapOvr>
  <p:transition xmlns:p14="http://schemas.microsoft.com/office/powerpoint/2010/main" advTm="7900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5">
                                            <p:txEl>
                                              <p:pRg st="1" end="1"/>
                                            </p:txEl>
                                          </p:spTgt>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p:cTn id="28" dur="500" fill="hold"/>
                                        <p:tgtEl>
                                          <p:spTgt spid="129"/>
                                        </p:tgtEl>
                                        <p:attrNameLst>
                                          <p:attrName>ppt_w</p:attrName>
                                        </p:attrNameLst>
                                      </p:cBhvr>
                                      <p:tavLst>
                                        <p:tav tm="0">
                                          <p:val>
                                            <p:fltVal val="0"/>
                                          </p:val>
                                        </p:tav>
                                        <p:tav tm="100000">
                                          <p:val>
                                            <p:strVal val="#ppt_w"/>
                                          </p:val>
                                        </p:tav>
                                      </p:tavLst>
                                    </p:anim>
                                    <p:anim calcmode="lin" valueType="num">
                                      <p:cBhvr>
                                        <p:cTn id="29" dur="500" fill="hold"/>
                                        <p:tgtEl>
                                          <p:spTgt spid="129"/>
                                        </p:tgtEl>
                                        <p:attrNameLst>
                                          <p:attrName>ppt_h</p:attrName>
                                        </p:attrNameLst>
                                      </p:cBhvr>
                                      <p:tavLst>
                                        <p:tav tm="0">
                                          <p:val>
                                            <p:strVal val="#ppt_h"/>
                                          </p:val>
                                        </p:tav>
                                        <p:tav tm="100000">
                                          <p:val>
                                            <p:strVal val="#ppt_h"/>
                                          </p:val>
                                        </p:tav>
                                      </p:tavLst>
                                    </p:anim>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7" grpId="0" animBg="1"/>
      <p:bldP spid="2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Memory Channel Partitioning (MCP) Mechanism</a:t>
            </a:r>
            <a:endParaRPr lang="en-US" sz="3400" dirty="0"/>
          </a:p>
        </p:txBody>
      </p:sp>
      <p:sp>
        <p:nvSpPr>
          <p:cNvPr id="3" name="Content Placeholder 2"/>
          <p:cNvSpPr>
            <a:spLocks noGrp="1"/>
          </p:cNvSpPr>
          <p:nvPr>
            <p:ph idx="1"/>
          </p:nvPr>
        </p:nvSpPr>
        <p:spPr>
          <a:xfrm>
            <a:off x="281880" y="2060848"/>
            <a:ext cx="8610600" cy="5339680"/>
          </a:xfrm>
        </p:spPr>
        <p:txBody>
          <a:bodyPr/>
          <a:lstStyle/>
          <a:p>
            <a:pPr marL="514350" indent="-514350">
              <a:buNone/>
            </a:pPr>
            <a:r>
              <a:rPr lang="en-US" sz="3000" dirty="0" smtClean="0">
                <a:solidFill>
                  <a:srgbClr val="FF0000"/>
                </a:solidFill>
              </a:rPr>
              <a:t>1. </a:t>
            </a:r>
            <a:r>
              <a:rPr lang="en-US" sz="3000" dirty="0" smtClean="0">
                <a:solidFill>
                  <a:srgbClr val="0070C0"/>
                </a:solidFill>
              </a:rPr>
              <a:t>Profile</a:t>
            </a:r>
            <a:r>
              <a:rPr lang="en-US" sz="3000" dirty="0" smtClean="0"/>
              <a:t> applications</a:t>
            </a:r>
          </a:p>
          <a:p>
            <a:pPr marL="514350" indent="-514350">
              <a:buNone/>
            </a:pPr>
            <a:r>
              <a:rPr lang="en-US" sz="3000" dirty="0" smtClean="0">
                <a:solidFill>
                  <a:srgbClr val="FF0000"/>
                </a:solidFill>
              </a:rPr>
              <a:t>2. </a:t>
            </a:r>
            <a:r>
              <a:rPr lang="en-US" sz="3000" dirty="0" smtClean="0">
                <a:solidFill>
                  <a:srgbClr val="0070C0"/>
                </a:solidFill>
              </a:rPr>
              <a:t>Classify</a:t>
            </a:r>
            <a:r>
              <a:rPr lang="en-US" sz="3000" dirty="0" smtClean="0"/>
              <a:t> applications into groups</a:t>
            </a:r>
          </a:p>
          <a:p>
            <a:pPr marL="514350" indent="-514350">
              <a:buNone/>
            </a:pPr>
            <a:r>
              <a:rPr lang="en-US" sz="3000" dirty="0" smtClean="0">
                <a:solidFill>
                  <a:srgbClr val="FF0000"/>
                </a:solidFill>
              </a:rPr>
              <a:t>3. </a:t>
            </a:r>
            <a:r>
              <a:rPr lang="en-US" sz="3000" dirty="0" smtClean="0">
                <a:solidFill>
                  <a:srgbClr val="0070C0"/>
                </a:solidFill>
              </a:rPr>
              <a:t>Partition channels</a:t>
            </a:r>
            <a:r>
              <a:rPr lang="en-US" sz="3000" dirty="0" smtClean="0"/>
              <a:t> between application groups</a:t>
            </a:r>
          </a:p>
          <a:p>
            <a:pPr marL="514350" indent="-514350">
              <a:buNone/>
            </a:pPr>
            <a:r>
              <a:rPr lang="en-US" sz="3000" dirty="0" smtClean="0">
                <a:solidFill>
                  <a:srgbClr val="FF0000"/>
                </a:solidFill>
              </a:rPr>
              <a:t>4. </a:t>
            </a:r>
            <a:r>
              <a:rPr lang="en-US" sz="3000" dirty="0" smtClean="0">
                <a:solidFill>
                  <a:srgbClr val="0070C0"/>
                </a:solidFill>
              </a:rPr>
              <a:t>Assign a preferred channel</a:t>
            </a:r>
            <a:r>
              <a:rPr lang="en-US" sz="3000" dirty="0" smtClean="0"/>
              <a:t> to each application</a:t>
            </a:r>
          </a:p>
          <a:p>
            <a:pPr marL="514350" indent="-514350">
              <a:buNone/>
            </a:pPr>
            <a:r>
              <a:rPr lang="en-US" sz="3000" dirty="0" smtClean="0">
                <a:solidFill>
                  <a:srgbClr val="FF0000"/>
                </a:solidFill>
              </a:rPr>
              <a:t>5. </a:t>
            </a:r>
            <a:r>
              <a:rPr lang="en-US" sz="3000" dirty="0" smtClean="0">
                <a:solidFill>
                  <a:srgbClr val="0070C0"/>
                </a:solidFill>
              </a:rPr>
              <a:t>Allocate application pages</a:t>
            </a:r>
            <a:r>
              <a:rPr lang="en-US" sz="3000" dirty="0" smtClean="0"/>
              <a:t> to preferred channel</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17</a:t>
            </a:fld>
            <a:endParaRPr lang="en-US" altLang="en-US"/>
          </a:p>
        </p:txBody>
      </p:sp>
      <p:grpSp>
        <p:nvGrpSpPr>
          <p:cNvPr id="5" name="Group 32"/>
          <p:cNvGrpSpPr/>
          <p:nvPr/>
        </p:nvGrpSpPr>
        <p:grpSpPr>
          <a:xfrm>
            <a:off x="281880" y="1340768"/>
            <a:ext cx="8538592" cy="1224136"/>
            <a:chOff x="827584" y="1340768"/>
            <a:chExt cx="7873144" cy="1224136"/>
          </a:xfrm>
        </p:grpSpPr>
        <p:sp>
          <p:nvSpPr>
            <p:cNvPr id="6" name="Flowchart: Process 5"/>
            <p:cNvSpPr/>
            <p:nvPr/>
          </p:nvSpPr>
          <p:spPr>
            <a:xfrm>
              <a:off x="827584" y="2060848"/>
              <a:ext cx="7873144" cy="504056"/>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Tahoma"/>
              </a:endParaRPr>
            </a:p>
          </p:txBody>
        </p:sp>
        <p:cxnSp>
          <p:nvCxnSpPr>
            <p:cNvPr id="7" name="Straight Arrow Connector 6"/>
            <p:cNvCxnSpPr>
              <a:stCxn id="6" idx="0"/>
            </p:cNvCxnSpPr>
            <p:nvPr/>
          </p:nvCxnSpPr>
          <p:spPr>
            <a:xfrm flipV="1">
              <a:off x="4764156" y="1628800"/>
              <a:ext cx="887964" cy="4320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6136" y="1340768"/>
              <a:ext cx="1656184" cy="461665"/>
            </a:xfrm>
            <a:prstGeom prst="rect">
              <a:avLst/>
            </a:prstGeom>
            <a:noFill/>
            <a:ln w="38100">
              <a:noFill/>
            </a:ln>
          </p:spPr>
          <p:txBody>
            <a:bodyPr wrap="square" rtlCol="0">
              <a:spAutoFit/>
            </a:bodyPr>
            <a:lstStyle/>
            <a:p>
              <a:r>
                <a:rPr lang="en-US" sz="2400" b="1" dirty="0" smtClean="0">
                  <a:solidFill>
                    <a:srgbClr val="000000"/>
                  </a:solidFill>
                </a:rPr>
                <a:t>Hardware</a:t>
              </a:r>
              <a:endParaRPr lang="en-US" sz="2400" b="1" dirty="0">
                <a:solidFill>
                  <a:srgbClr val="000000"/>
                </a:solidFill>
              </a:endParaRPr>
            </a:p>
          </p:txBody>
        </p:sp>
      </p:grpSp>
      <p:grpSp>
        <p:nvGrpSpPr>
          <p:cNvPr id="12" name="Group 11"/>
          <p:cNvGrpSpPr/>
          <p:nvPr/>
        </p:nvGrpSpPr>
        <p:grpSpPr>
          <a:xfrm>
            <a:off x="277646" y="2564904"/>
            <a:ext cx="8542826" cy="3527862"/>
            <a:chOff x="277646" y="2564904"/>
            <a:chExt cx="8542826" cy="3527862"/>
          </a:xfrm>
        </p:grpSpPr>
        <p:sp>
          <p:nvSpPr>
            <p:cNvPr id="9" name="Flowchart: Process 8"/>
            <p:cNvSpPr/>
            <p:nvPr/>
          </p:nvSpPr>
          <p:spPr>
            <a:xfrm>
              <a:off x="277646" y="2564904"/>
              <a:ext cx="8542826" cy="2304256"/>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Tahoma"/>
              </a:endParaRPr>
            </a:p>
          </p:txBody>
        </p:sp>
        <p:cxnSp>
          <p:nvCxnSpPr>
            <p:cNvPr id="10" name="Straight Arrow Connector 9"/>
            <p:cNvCxnSpPr/>
            <p:nvPr/>
          </p:nvCxnSpPr>
          <p:spPr>
            <a:xfrm>
              <a:off x="4505617" y="4849597"/>
              <a:ext cx="956929" cy="5923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18735" y="5261769"/>
              <a:ext cx="1796167" cy="830997"/>
            </a:xfrm>
            <a:prstGeom prst="rect">
              <a:avLst/>
            </a:prstGeom>
            <a:noFill/>
            <a:ln>
              <a:noFill/>
            </a:ln>
          </p:spPr>
          <p:txBody>
            <a:bodyPr wrap="square" rtlCol="0">
              <a:spAutoFit/>
            </a:bodyPr>
            <a:lstStyle/>
            <a:p>
              <a:r>
                <a:rPr lang="en-US" sz="2400" b="1" dirty="0" smtClean="0">
                  <a:solidFill>
                    <a:srgbClr val="000000"/>
                  </a:solidFill>
                </a:rPr>
                <a:t>System Software</a:t>
              </a:r>
              <a:endParaRPr lang="en-US" sz="2400" b="1" dirty="0">
                <a:solidFill>
                  <a:srgbClr val="000000"/>
                </a:solidFill>
              </a:endParaRPr>
            </a:p>
          </p:txBody>
        </p:sp>
      </p:grpSp>
      <p:sp>
        <p:nvSpPr>
          <p:cNvPr id="13" name="Rectangle 12"/>
          <p:cNvSpPr/>
          <p:nvPr/>
        </p:nvSpPr>
        <p:spPr>
          <a:xfrm>
            <a:off x="228600" y="6488668"/>
            <a:ext cx="8077200" cy="369332"/>
          </a:xfrm>
          <a:prstGeom prst="rect">
            <a:avLst/>
          </a:prstGeom>
        </p:spPr>
        <p:txBody>
          <a:bodyPr wrap="square">
            <a:spAutoFit/>
          </a:bodyPr>
          <a:lstStyle/>
          <a:p>
            <a:r>
              <a:rPr lang="en-US" dirty="0" err="1" smtClean="0">
                <a:solidFill>
                  <a:srgbClr val="000000"/>
                </a:solidFill>
              </a:rPr>
              <a:t>Muralidhara</a:t>
            </a:r>
            <a:r>
              <a:rPr lang="en-US" dirty="0" smtClean="0">
                <a:solidFill>
                  <a:srgbClr val="000000"/>
                </a:solidFill>
              </a:rPr>
              <a:t> et </a:t>
            </a:r>
            <a:r>
              <a:rPr lang="en-US" dirty="0">
                <a:solidFill>
                  <a:srgbClr val="000000"/>
                </a:solidFill>
              </a:rPr>
              <a:t>al., </a:t>
            </a:r>
            <a:r>
              <a:rPr lang="en-US" dirty="0" smtClean="0">
                <a:solidFill>
                  <a:srgbClr val="000000"/>
                </a:solidFill>
              </a:rPr>
              <a:t>“</a:t>
            </a:r>
            <a:r>
              <a:rPr lang="en-US" dirty="0" smtClean="0">
                <a:solidFill>
                  <a:srgbClr val="0000FF"/>
                </a:solidFill>
              </a:rPr>
              <a:t>Memory Channel Partitioning</a:t>
            </a:r>
            <a:r>
              <a:rPr lang="en-US" dirty="0" smtClean="0">
                <a:solidFill>
                  <a:srgbClr val="000000"/>
                </a:solidFill>
              </a:rPr>
              <a:t>,” MICRO’11.</a:t>
            </a:r>
            <a:endParaRPr lang="en-US" dirty="0">
              <a:solidFill>
                <a:srgbClr val="000000"/>
              </a:solidFill>
            </a:endParaRPr>
          </a:p>
        </p:txBody>
      </p:sp>
    </p:spTree>
    <p:custDataLst>
      <p:tags r:id="rId1"/>
    </p:custDataLst>
    <p:extLst>
      <p:ext uri="{BB962C8B-B14F-4D97-AF65-F5344CB8AC3E}">
        <p14:creationId xmlns:p14="http://schemas.microsoft.com/office/powerpoint/2010/main" val="1292954838"/>
      </p:ext>
    </p:extLst>
  </p:cSld>
  <p:clrMapOvr>
    <a:masterClrMapping/>
  </p:clrMapOvr>
  <p:transition xmlns:p14="http://schemas.microsoft.com/office/powerpoint/2010/main" advTm="6703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 Based Operation</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solidFill>
                  <a:srgbClr val="000000"/>
                </a:solidFill>
              </a:rPr>
              <a:pPr/>
              <a:t>18</a:t>
            </a:fld>
            <a:endParaRPr lang="en-US" altLang="en-US">
              <a:solidFill>
                <a:srgbClr val="000000"/>
              </a:solidFill>
            </a:endParaRPr>
          </a:p>
        </p:txBody>
      </p:sp>
      <p:grpSp>
        <p:nvGrpSpPr>
          <p:cNvPr id="30" name="Group 29"/>
          <p:cNvGrpSpPr/>
          <p:nvPr/>
        </p:nvGrpSpPr>
        <p:grpSpPr>
          <a:xfrm>
            <a:off x="344825" y="2132856"/>
            <a:ext cx="8712968" cy="461665"/>
            <a:chOff x="395536" y="2103239"/>
            <a:chExt cx="8712968" cy="461665"/>
          </a:xfrm>
        </p:grpSpPr>
        <p:cxnSp>
          <p:nvCxnSpPr>
            <p:cNvPr id="8" name="Straight Arrow Connector 7"/>
            <p:cNvCxnSpPr/>
            <p:nvPr/>
          </p:nvCxnSpPr>
          <p:spPr>
            <a:xfrm>
              <a:off x="395536" y="2103239"/>
              <a:ext cx="8352928"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72400" y="2103239"/>
              <a:ext cx="936104" cy="461665"/>
            </a:xfrm>
            <a:prstGeom prst="rect">
              <a:avLst/>
            </a:prstGeom>
            <a:noFill/>
          </p:spPr>
          <p:txBody>
            <a:bodyPr wrap="square" rtlCol="0">
              <a:spAutoFit/>
            </a:bodyPr>
            <a:lstStyle/>
            <a:p>
              <a:pPr fontAlgn="auto">
                <a:spcBef>
                  <a:spcPts val="0"/>
                </a:spcBef>
                <a:spcAft>
                  <a:spcPts val="0"/>
                </a:spcAft>
              </a:pPr>
              <a:r>
                <a:rPr lang="en-US" sz="2400" dirty="0" smtClean="0">
                  <a:solidFill>
                    <a:srgbClr val="000000"/>
                  </a:solidFill>
                  <a:latin typeface="Tahoma"/>
                </a:rPr>
                <a:t>time</a:t>
              </a:r>
              <a:endParaRPr lang="en-US" sz="2400" dirty="0">
                <a:solidFill>
                  <a:srgbClr val="000000"/>
                </a:solidFill>
                <a:latin typeface="Tahoma"/>
              </a:endParaRPr>
            </a:p>
          </p:txBody>
        </p:sp>
      </p:grpSp>
      <p:grpSp>
        <p:nvGrpSpPr>
          <p:cNvPr id="31" name="Group 30"/>
          <p:cNvGrpSpPr/>
          <p:nvPr/>
        </p:nvGrpSpPr>
        <p:grpSpPr>
          <a:xfrm>
            <a:off x="363486" y="908720"/>
            <a:ext cx="3941781" cy="1008111"/>
            <a:chOff x="414197" y="980728"/>
            <a:chExt cx="3941781" cy="1008111"/>
          </a:xfrm>
        </p:grpSpPr>
        <p:sp>
          <p:nvSpPr>
            <p:cNvPr id="14" name="Left Brace 13"/>
            <p:cNvSpPr/>
            <p:nvPr/>
          </p:nvSpPr>
          <p:spPr>
            <a:xfrm rot="5400000">
              <a:off x="2097055" y="-270084"/>
              <a:ext cx="576065" cy="3941781"/>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srgbClr val="000000"/>
                </a:solidFill>
                <a:latin typeface="Tahoma"/>
              </a:endParaRPr>
            </a:p>
          </p:txBody>
        </p:sp>
        <p:sp>
          <p:nvSpPr>
            <p:cNvPr id="18" name="TextBox 17"/>
            <p:cNvSpPr txBox="1"/>
            <p:nvPr/>
          </p:nvSpPr>
          <p:spPr>
            <a:xfrm>
              <a:off x="467544" y="980728"/>
              <a:ext cx="3816424" cy="553998"/>
            </a:xfrm>
            <a:prstGeom prst="rect">
              <a:avLst/>
            </a:prstGeom>
            <a:noFill/>
          </p:spPr>
          <p:txBody>
            <a:bodyPr wrap="square" rtlCol="0">
              <a:spAutoFit/>
            </a:bodyPr>
            <a:lstStyle/>
            <a:p>
              <a:pPr algn="ctr" fontAlgn="auto">
                <a:spcBef>
                  <a:spcPts val="0"/>
                </a:spcBef>
                <a:spcAft>
                  <a:spcPts val="0"/>
                </a:spcAft>
              </a:pPr>
              <a:r>
                <a:rPr lang="en-US" sz="3000" dirty="0" smtClean="0">
                  <a:solidFill>
                    <a:srgbClr val="000000"/>
                  </a:solidFill>
                  <a:latin typeface="Tahoma"/>
                </a:rPr>
                <a:t>Current Interval</a:t>
              </a:r>
              <a:endParaRPr lang="en-US" sz="3000" dirty="0">
                <a:solidFill>
                  <a:srgbClr val="000000"/>
                </a:solidFill>
                <a:latin typeface="Tahoma"/>
              </a:endParaRPr>
            </a:p>
          </p:txBody>
        </p:sp>
      </p:grpSp>
      <p:grpSp>
        <p:nvGrpSpPr>
          <p:cNvPr id="35" name="Group 34"/>
          <p:cNvGrpSpPr/>
          <p:nvPr/>
        </p:nvGrpSpPr>
        <p:grpSpPr>
          <a:xfrm>
            <a:off x="4414594" y="908720"/>
            <a:ext cx="4104457" cy="1010747"/>
            <a:chOff x="4465305" y="980728"/>
            <a:chExt cx="4104457" cy="1010747"/>
          </a:xfrm>
        </p:grpSpPr>
        <p:sp>
          <p:nvSpPr>
            <p:cNvPr id="15" name="Left Brace 14"/>
            <p:cNvSpPr/>
            <p:nvPr/>
          </p:nvSpPr>
          <p:spPr>
            <a:xfrm rot="5400000">
              <a:off x="6184167" y="-303451"/>
              <a:ext cx="576064" cy="401378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srgbClr val="000000"/>
                </a:solidFill>
                <a:latin typeface="Tahoma"/>
              </a:endParaRPr>
            </a:p>
          </p:txBody>
        </p:sp>
        <p:sp>
          <p:nvSpPr>
            <p:cNvPr id="19" name="TextBox 18"/>
            <p:cNvSpPr txBox="1"/>
            <p:nvPr/>
          </p:nvSpPr>
          <p:spPr>
            <a:xfrm>
              <a:off x="4753338" y="980728"/>
              <a:ext cx="3816424" cy="553998"/>
            </a:xfrm>
            <a:prstGeom prst="rect">
              <a:avLst/>
            </a:prstGeom>
            <a:noFill/>
          </p:spPr>
          <p:txBody>
            <a:bodyPr wrap="square" rtlCol="0">
              <a:spAutoFit/>
            </a:bodyPr>
            <a:lstStyle/>
            <a:p>
              <a:pPr algn="ctr" fontAlgn="auto">
                <a:spcBef>
                  <a:spcPts val="0"/>
                </a:spcBef>
                <a:spcAft>
                  <a:spcPts val="0"/>
                </a:spcAft>
              </a:pPr>
              <a:r>
                <a:rPr lang="en-US" sz="3000" dirty="0" smtClean="0">
                  <a:solidFill>
                    <a:srgbClr val="000000"/>
                  </a:solidFill>
                  <a:latin typeface="Tahoma"/>
                </a:rPr>
                <a:t>Next Interval</a:t>
              </a:r>
              <a:endParaRPr lang="en-US" sz="3000" dirty="0">
                <a:solidFill>
                  <a:srgbClr val="000000"/>
                </a:solidFill>
                <a:latin typeface="Tahoma"/>
              </a:endParaRPr>
            </a:p>
          </p:txBody>
        </p:sp>
      </p:grpSp>
      <p:sp>
        <p:nvSpPr>
          <p:cNvPr id="20" name="TextBox 19"/>
          <p:cNvSpPr txBox="1"/>
          <p:nvPr/>
        </p:nvSpPr>
        <p:spPr>
          <a:xfrm>
            <a:off x="272817" y="3080573"/>
            <a:ext cx="3816424" cy="492443"/>
          </a:xfrm>
          <a:prstGeom prst="rect">
            <a:avLst/>
          </a:prstGeom>
          <a:noFill/>
        </p:spPr>
        <p:txBody>
          <a:bodyPr wrap="square" rtlCol="0">
            <a:spAutoFit/>
          </a:bodyPr>
          <a:lstStyle/>
          <a:p>
            <a:pPr algn="ctr" fontAlgn="auto">
              <a:spcBef>
                <a:spcPts val="0"/>
              </a:spcBef>
              <a:spcAft>
                <a:spcPts val="0"/>
              </a:spcAft>
            </a:pPr>
            <a:r>
              <a:rPr lang="en-US" sz="2600" dirty="0" smtClean="0">
                <a:solidFill>
                  <a:srgbClr val="000000"/>
                </a:solidFill>
                <a:latin typeface="Tahoma"/>
              </a:rPr>
              <a:t>1. Profile applications</a:t>
            </a:r>
            <a:endParaRPr lang="en-US" sz="2600" dirty="0">
              <a:solidFill>
                <a:srgbClr val="000000"/>
              </a:solidFill>
              <a:latin typeface="Tahoma"/>
            </a:endParaRPr>
          </a:p>
        </p:txBody>
      </p:sp>
      <p:sp>
        <p:nvSpPr>
          <p:cNvPr id="21" name="Right Arrow 20"/>
          <p:cNvSpPr/>
          <p:nvPr/>
        </p:nvSpPr>
        <p:spPr>
          <a:xfrm>
            <a:off x="416833" y="2575356"/>
            <a:ext cx="3816424" cy="576064"/>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cxnSp>
        <p:nvCxnSpPr>
          <p:cNvPr id="23" name="Straight Arrow Connector 22"/>
          <p:cNvCxnSpPr/>
          <p:nvPr/>
        </p:nvCxnSpPr>
        <p:spPr>
          <a:xfrm>
            <a:off x="4358612" y="2348880"/>
            <a:ext cx="0" cy="1800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52937" y="4111912"/>
            <a:ext cx="6660232" cy="1292662"/>
          </a:xfrm>
          <a:prstGeom prst="rect">
            <a:avLst/>
          </a:prstGeom>
          <a:noFill/>
        </p:spPr>
        <p:txBody>
          <a:bodyPr wrap="square" rtlCol="0">
            <a:spAutoFit/>
          </a:bodyPr>
          <a:lstStyle/>
          <a:p>
            <a:pPr fontAlgn="auto">
              <a:spcBef>
                <a:spcPts val="0"/>
              </a:spcBef>
              <a:spcAft>
                <a:spcPts val="0"/>
              </a:spcAft>
            </a:pPr>
            <a:r>
              <a:rPr lang="en-US" sz="2600" dirty="0" smtClean="0">
                <a:solidFill>
                  <a:srgbClr val="000000"/>
                </a:solidFill>
                <a:latin typeface="Tahoma"/>
              </a:rPr>
              <a:t>2. Classify applications into groups</a:t>
            </a:r>
          </a:p>
          <a:p>
            <a:pPr fontAlgn="auto">
              <a:spcBef>
                <a:spcPts val="0"/>
              </a:spcBef>
              <a:spcAft>
                <a:spcPts val="0"/>
              </a:spcAft>
            </a:pPr>
            <a:r>
              <a:rPr lang="en-US" sz="2600" dirty="0" smtClean="0">
                <a:solidFill>
                  <a:srgbClr val="000000"/>
                </a:solidFill>
                <a:latin typeface="Tahoma"/>
              </a:rPr>
              <a:t>3. Partition channels between groups</a:t>
            </a:r>
          </a:p>
          <a:p>
            <a:pPr fontAlgn="auto">
              <a:spcBef>
                <a:spcPts val="0"/>
              </a:spcBef>
              <a:spcAft>
                <a:spcPts val="0"/>
              </a:spcAft>
            </a:pPr>
            <a:r>
              <a:rPr lang="en-US" sz="2600" dirty="0" smtClean="0">
                <a:solidFill>
                  <a:srgbClr val="000000"/>
                </a:solidFill>
                <a:latin typeface="Tahoma"/>
              </a:rPr>
              <a:t>4. Assign preferred channel to applications</a:t>
            </a:r>
            <a:endParaRPr lang="en-US" sz="2600" dirty="0">
              <a:solidFill>
                <a:srgbClr val="000000"/>
              </a:solidFill>
              <a:latin typeface="Tahoma"/>
            </a:endParaRPr>
          </a:p>
        </p:txBody>
      </p:sp>
      <p:sp>
        <p:nvSpPr>
          <p:cNvPr id="27" name="TextBox 26"/>
          <p:cNvSpPr txBox="1"/>
          <p:nvPr/>
        </p:nvSpPr>
        <p:spPr>
          <a:xfrm>
            <a:off x="4430620" y="3080573"/>
            <a:ext cx="5256584" cy="492443"/>
          </a:xfrm>
          <a:prstGeom prst="rect">
            <a:avLst/>
          </a:prstGeom>
          <a:noFill/>
        </p:spPr>
        <p:txBody>
          <a:bodyPr wrap="square" rtlCol="0">
            <a:spAutoFit/>
          </a:bodyPr>
          <a:lstStyle/>
          <a:p>
            <a:pPr fontAlgn="auto">
              <a:spcBef>
                <a:spcPts val="0"/>
              </a:spcBef>
              <a:spcAft>
                <a:spcPts val="0"/>
              </a:spcAft>
            </a:pPr>
            <a:r>
              <a:rPr lang="en-US" sz="2600" dirty="0" smtClean="0">
                <a:solidFill>
                  <a:srgbClr val="000000"/>
                </a:solidFill>
                <a:latin typeface="Tahoma"/>
              </a:rPr>
              <a:t>5. Enforce channel preferences</a:t>
            </a:r>
            <a:endParaRPr lang="en-US" sz="2600" dirty="0">
              <a:solidFill>
                <a:srgbClr val="000000"/>
              </a:solidFill>
              <a:latin typeface="Tahoma"/>
            </a:endParaRPr>
          </a:p>
        </p:txBody>
      </p:sp>
      <p:sp>
        <p:nvSpPr>
          <p:cNvPr id="29" name="Right Arrow 28"/>
          <p:cNvSpPr/>
          <p:nvPr/>
        </p:nvSpPr>
        <p:spPr>
          <a:xfrm>
            <a:off x="4593297" y="2575356"/>
            <a:ext cx="3816424"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latin typeface="Tahoma"/>
            </a:endParaRPr>
          </a:p>
        </p:txBody>
      </p:sp>
    </p:spTree>
    <p:custDataLst>
      <p:tags r:id="rId1"/>
    </p:custDataLst>
    <p:extLst>
      <p:ext uri="{BB962C8B-B14F-4D97-AF65-F5344CB8AC3E}">
        <p14:creationId xmlns:p14="http://schemas.microsoft.com/office/powerpoint/2010/main" val="112138558"/>
      </p:ext>
    </p:extLst>
  </p:cSld>
  <p:clrMapOvr>
    <a:masterClrMapping/>
  </p:clrMapOvr>
  <p:transition xmlns:p14="http://schemas.microsoft.com/office/powerpoint/2010/main" advTm="2357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par>
                          <p:cTn id="11" fill="hold">
                            <p:stCondLst>
                              <p:cond delay="0"/>
                            </p:stCondLst>
                            <p:childTnLst>
                              <p:par>
                                <p:cTn id="12" presetID="17" presetClass="entr" presetSubtype="8"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ppt_x</p:attrName>
                                        </p:attrNameLst>
                                      </p:cBhvr>
                                      <p:tavLst>
                                        <p:tav tm="0">
                                          <p:val>
                                            <p:strVal val="#ppt_x-#ppt_w/2"/>
                                          </p:val>
                                        </p:tav>
                                        <p:tav tm="100000">
                                          <p:val>
                                            <p:strVal val="#ppt_x"/>
                                          </p:val>
                                        </p:tav>
                                      </p:tavLst>
                                    </p:anim>
                                    <p:anim calcmode="lin" valueType="num">
                                      <p:cBhvr>
                                        <p:cTn id="15" dur="500" fill="hold"/>
                                        <p:tgtEl>
                                          <p:spTgt spid="21"/>
                                        </p:tgtEl>
                                        <p:attrNameLst>
                                          <p:attrName>ppt_y</p:attrName>
                                        </p:attrNameLst>
                                      </p:cBhvr>
                                      <p:tavLst>
                                        <p:tav tm="0">
                                          <p:val>
                                            <p:strVal val="#ppt_y"/>
                                          </p:val>
                                        </p:tav>
                                        <p:tav tm="100000">
                                          <p:val>
                                            <p:strVal val="#ppt_y"/>
                                          </p:val>
                                        </p:tav>
                                      </p:tavLst>
                                    </p:anim>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childTnLst>
                          </p:cTn>
                        </p:par>
                        <p:par>
                          <p:cTn id="32" fill="hold">
                            <p:stCondLst>
                              <p:cond delay="0"/>
                            </p:stCondLst>
                            <p:childTnLst>
                              <p:par>
                                <p:cTn id="33" presetID="17"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ppt_x</p:attrName>
                                        </p:attrNameLst>
                                      </p:cBhvr>
                                      <p:tavLst>
                                        <p:tav tm="0">
                                          <p:val>
                                            <p:strVal val="#ppt_x-#ppt_w/2"/>
                                          </p:val>
                                        </p:tav>
                                        <p:tav tm="100000">
                                          <p:val>
                                            <p:strVal val="#ppt_x"/>
                                          </p:val>
                                        </p:tav>
                                      </p:tavLst>
                                    </p:anim>
                                    <p:anim calcmode="lin" valueType="num">
                                      <p:cBhvr>
                                        <p:cTn id="36" dur="500" fill="hold"/>
                                        <p:tgtEl>
                                          <p:spTgt spid="29"/>
                                        </p:tgtEl>
                                        <p:attrNameLst>
                                          <p:attrName>ppt_y</p:attrName>
                                        </p:attrNameLst>
                                      </p:cBhvr>
                                      <p:tavLst>
                                        <p:tav tm="0">
                                          <p:val>
                                            <p:strVal val="#ppt_y"/>
                                          </p:val>
                                        </p:tav>
                                        <p:tav tm="100000">
                                          <p:val>
                                            <p:strVal val="#ppt_y"/>
                                          </p:val>
                                        </p:tav>
                                      </p:tavLst>
                                    </p:anim>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5" grpId="0"/>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pPr>
              <a:buNone/>
            </a:pPr>
            <a:endParaRPr lang="en-US" sz="2500" b="1" dirty="0" smtClean="0"/>
          </a:p>
          <a:p>
            <a:r>
              <a:rPr lang="en-US" sz="2600" dirty="0" smtClean="0">
                <a:solidFill>
                  <a:srgbClr val="0070C0"/>
                </a:solidFill>
              </a:rPr>
              <a:t>Applications with very low memory-intensity rarely access memory</a:t>
            </a:r>
            <a:r>
              <a:rPr lang="en-US" sz="2600" dirty="0" smtClean="0"/>
              <a:t>                                                         </a:t>
            </a:r>
            <a:r>
              <a:rPr lang="en-US" dirty="0" smtClean="0">
                <a:sym typeface="Wingdings" pitchFamily="2" charset="2"/>
              </a:rPr>
              <a:t> </a:t>
            </a:r>
            <a:r>
              <a:rPr lang="en-US" sz="2600" dirty="0" smtClean="0"/>
              <a:t>Dedicating channels to them results in precious memory bandwidth waste</a:t>
            </a:r>
          </a:p>
          <a:p>
            <a:endParaRPr lang="en-US" sz="2600" dirty="0" smtClean="0">
              <a:solidFill>
                <a:srgbClr val="0070C0"/>
              </a:solidFill>
            </a:endParaRPr>
          </a:p>
          <a:p>
            <a:r>
              <a:rPr lang="en-US" sz="2600" dirty="0" smtClean="0">
                <a:solidFill>
                  <a:srgbClr val="0070C0"/>
                </a:solidFill>
              </a:rPr>
              <a:t>They have the most potential to keep their cores busy</a:t>
            </a:r>
            <a:r>
              <a:rPr lang="en-US" sz="2600" dirty="0" smtClean="0"/>
              <a:t>  </a:t>
            </a:r>
            <a:r>
              <a:rPr lang="en-US" sz="2600" dirty="0" smtClean="0">
                <a:sym typeface="Wingdings" pitchFamily="2" charset="2"/>
              </a:rPr>
              <a:t> W</a:t>
            </a:r>
            <a:r>
              <a:rPr lang="en-US" sz="2600" dirty="0" smtClean="0"/>
              <a:t>e would really like to prioritize them</a:t>
            </a:r>
          </a:p>
          <a:p>
            <a:endParaRPr lang="en-US" sz="2600" dirty="0" smtClean="0">
              <a:solidFill>
                <a:srgbClr val="0070C0"/>
              </a:solidFill>
            </a:endParaRPr>
          </a:p>
          <a:p>
            <a:r>
              <a:rPr lang="en-US" sz="2600" dirty="0" smtClean="0">
                <a:solidFill>
                  <a:srgbClr val="0070C0"/>
                </a:solidFill>
              </a:rPr>
              <a:t>They interfere minimally with other applications</a:t>
            </a:r>
            <a:r>
              <a:rPr lang="en-US" sz="2600" dirty="0" smtClean="0"/>
              <a:t>            </a:t>
            </a:r>
            <a:r>
              <a:rPr lang="en-US" sz="2600" dirty="0" smtClean="0">
                <a:sym typeface="Wingdings" pitchFamily="2" charset="2"/>
              </a:rPr>
              <a:t> Prioritizing them does not hurt others</a:t>
            </a:r>
            <a:endParaRPr lang="en-US" sz="2600" dirty="0" smtClean="0"/>
          </a:p>
          <a:p>
            <a:pPr lvl="1">
              <a:buNone/>
            </a:pPr>
            <a:endParaRPr lang="en-US" sz="2400"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19</a:t>
            </a:fld>
            <a:endParaRPr lang="en-US" altLang="en-US"/>
          </a:p>
        </p:txBody>
      </p:sp>
    </p:spTree>
    <p:custDataLst>
      <p:tags r:id="rId1"/>
    </p:custDataLst>
    <p:extLst>
      <p:ext uri="{BB962C8B-B14F-4D97-AF65-F5344CB8AC3E}">
        <p14:creationId xmlns:p14="http://schemas.microsoft.com/office/powerpoint/2010/main" val="2618085597"/>
      </p:ext>
    </p:extLst>
  </p:cSld>
  <p:clrMapOvr>
    <a:masterClrMapping/>
  </p:clrMapOvr>
  <p:transition xmlns:p14="http://schemas.microsoft.com/office/powerpoint/2010/main" advTm="2884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Title 1"/>
          <p:cNvSpPr>
            <a:spLocks noGrp="1"/>
          </p:cNvSpPr>
          <p:nvPr>
            <p:ph type="title"/>
          </p:nvPr>
        </p:nvSpPr>
        <p:spPr/>
        <p:txBody>
          <a:bodyPr/>
          <a:lstStyle/>
          <a:p>
            <a:r>
              <a:rPr lang="en-US" dirty="0" smtClean="0">
                <a:latin typeface="Garamond" charset="0"/>
              </a:rPr>
              <a:t>Where We Are in Lecture Schedule</a:t>
            </a:r>
            <a:endParaRPr lang="en-US" dirty="0">
              <a:latin typeface="Garamond" charset="0"/>
            </a:endParaRPr>
          </a:p>
        </p:txBody>
      </p:sp>
      <p:sp>
        <p:nvSpPr>
          <p:cNvPr id="103426" name="Content Placeholder 2"/>
          <p:cNvSpPr>
            <a:spLocks noGrp="1"/>
          </p:cNvSpPr>
          <p:nvPr>
            <p:ph idx="1"/>
          </p:nvPr>
        </p:nvSpPr>
        <p:spPr>
          <a:xfrm>
            <a:off x="228600" y="996950"/>
            <a:ext cx="8915400" cy="5194300"/>
          </a:xfrm>
        </p:spPr>
        <p:txBody>
          <a:bodyPr/>
          <a:lstStyle/>
          <a:p>
            <a:pPr>
              <a:defRPr/>
            </a:pPr>
            <a:r>
              <a:rPr lang="en-US" dirty="0">
                <a:solidFill>
                  <a:schemeClr val="bg1">
                    <a:lumMod val="50000"/>
                  </a:schemeClr>
                </a:solidFill>
                <a:latin typeface="Tahoma" charset="0"/>
              </a:rPr>
              <a:t>The memory </a:t>
            </a:r>
            <a:r>
              <a:rPr lang="en-US" dirty="0" smtClean="0">
                <a:solidFill>
                  <a:schemeClr val="bg1">
                    <a:lumMod val="50000"/>
                  </a:schemeClr>
                </a:solidFill>
                <a:latin typeface="Tahoma" charset="0"/>
              </a:rPr>
              <a:t>hierarchy</a:t>
            </a:r>
          </a:p>
          <a:p>
            <a:pPr>
              <a:defRPr/>
            </a:pPr>
            <a:r>
              <a:rPr lang="en-US" dirty="0" smtClean="0">
                <a:solidFill>
                  <a:schemeClr val="bg1">
                    <a:lumMod val="50000"/>
                  </a:schemeClr>
                </a:solidFill>
                <a:latin typeface="Tahoma" charset="0"/>
              </a:rPr>
              <a:t>Caches, caches, more caches </a:t>
            </a:r>
          </a:p>
          <a:p>
            <a:pPr>
              <a:defRPr/>
            </a:pPr>
            <a:r>
              <a:rPr lang="en-US" dirty="0" smtClean="0">
                <a:solidFill>
                  <a:srgbClr val="7F7F7F"/>
                </a:solidFill>
                <a:latin typeface="Tahoma" charset="0"/>
              </a:rPr>
              <a:t>Virtualizing the memory hierarchy: Virtual Memory</a:t>
            </a:r>
          </a:p>
          <a:p>
            <a:pPr>
              <a:defRPr/>
            </a:pPr>
            <a:r>
              <a:rPr lang="en-US" dirty="0" smtClean="0">
                <a:solidFill>
                  <a:schemeClr val="bg1">
                    <a:lumMod val="50000"/>
                  </a:schemeClr>
                </a:solidFill>
                <a:latin typeface="Tahoma" charset="0"/>
              </a:rPr>
              <a:t>Main memory: DRAM</a:t>
            </a:r>
          </a:p>
          <a:p>
            <a:pPr>
              <a:defRPr/>
            </a:pPr>
            <a:r>
              <a:rPr lang="en-US" dirty="0" smtClean="0">
                <a:solidFill>
                  <a:srgbClr val="0000FF"/>
                </a:solidFill>
                <a:latin typeface="Tahoma" charset="0"/>
              </a:rPr>
              <a:t>Main memory control, scheduling</a:t>
            </a:r>
          </a:p>
          <a:p>
            <a:pPr>
              <a:defRPr/>
            </a:pPr>
            <a:r>
              <a:rPr lang="en-US" dirty="0" smtClean="0">
                <a:latin typeface="Tahoma" charset="0"/>
              </a:rPr>
              <a:t>Memory latency tolerance techniques</a:t>
            </a:r>
          </a:p>
          <a:p>
            <a:pPr>
              <a:defRPr/>
            </a:pPr>
            <a:r>
              <a:rPr lang="en-US" dirty="0" smtClean="0">
                <a:latin typeface="Tahoma" charset="0"/>
              </a:rPr>
              <a:t>Non-volatile memory</a:t>
            </a:r>
          </a:p>
          <a:p>
            <a:pPr>
              <a:defRPr/>
            </a:pPr>
            <a:endParaRPr lang="en-US" dirty="0">
              <a:latin typeface="Tahoma" charset="0"/>
            </a:endParaRPr>
          </a:p>
          <a:p>
            <a:pPr>
              <a:defRPr/>
            </a:pPr>
            <a:r>
              <a:rPr lang="en-US" dirty="0" smtClean="0">
                <a:latin typeface="Tahoma" charset="0"/>
              </a:rPr>
              <a:t>Multiprocessors</a:t>
            </a:r>
          </a:p>
          <a:p>
            <a:pPr>
              <a:defRPr/>
            </a:pPr>
            <a:r>
              <a:rPr lang="en-US" dirty="0" smtClean="0">
                <a:latin typeface="Tahoma" charset="0"/>
              </a:rPr>
              <a:t>Coherence and consistency</a:t>
            </a:r>
          </a:p>
          <a:p>
            <a:pPr>
              <a:defRPr/>
            </a:pPr>
            <a:r>
              <a:rPr lang="en-US" dirty="0" smtClean="0">
                <a:latin typeface="Tahoma" charset="0"/>
              </a:rPr>
              <a:t>Interconnection networks</a:t>
            </a:r>
          </a:p>
          <a:p>
            <a:pPr>
              <a:defRPr/>
            </a:pPr>
            <a:r>
              <a:rPr lang="en-US" dirty="0" smtClean="0">
                <a:latin typeface="Tahoma" charset="0"/>
              </a:rPr>
              <a:t>Multi-core </a:t>
            </a:r>
            <a:r>
              <a:rPr lang="en-US" dirty="0" smtClean="0">
                <a:latin typeface="Tahoma" charset="0"/>
              </a:rPr>
              <a:t>issues (e.g., heterogeneous multi-core)</a:t>
            </a:r>
            <a:endParaRPr lang="en-US" dirty="0" smtClean="0">
              <a:latin typeface="Tahoma" charset="0"/>
            </a:endParaRPr>
          </a:p>
          <a:p>
            <a:pPr>
              <a:defRPr/>
            </a:pPr>
            <a:endParaRPr lang="en-US" dirty="0" smtClean="0">
              <a:latin typeface="Tahoma" charset="0"/>
            </a:endParaRPr>
          </a:p>
          <a:p>
            <a:pPr marL="0" indent="0">
              <a:buFont typeface="Wingdings" charset="0"/>
              <a:buNone/>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marL="0" indent="0">
              <a:buFont typeface="Wingdings" charset="0"/>
              <a:buNone/>
              <a:defRPr/>
            </a:pPr>
            <a:endParaRPr lang="en-US" dirty="0" smtClean="0">
              <a:latin typeface="Tahoma" charset="0"/>
            </a:endParaRPr>
          </a:p>
          <a:p>
            <a:pPr marL="0" indent="0">
              <a:buFont typeface="Wingdings" charset="0"/>
              <a:buNone/>
              <a:defRPr/>
            </a:pPr>
            <a:endParaRPr lang="en-US" dirty="0" smtClean="0">
              <a:latin typeface="Tahoma" charset="0"/>
            </a:endParaRPr>
          </a:p>
          <a:p>
            <a:pPr>
              <a:defRPr/>
            </a:pPr>
            <a:endParaRPr lang="en-US" dirty="0">
              <a:latin typeface="Tahoma" charset="0"/>
            </a:endParaRPr>
          </a:p>
          <a:p>
            <a:pPr>
              <a:defRPr/>
            </a:pPr>
            <a:endParaRPr lang="en-US" dirty="0">
              <a:latin typeface="Tahoma" charset="0"/>
            </a:endParaRPr>
          </a:p>
          <a:p>
            <a:pPr>
              <a:defRPr/>
            </a:pPr>
            <a:endParaRPr lang="en-US" dirty="0">
              <a:latin typeface="Tahoma" charset="0"/>
            </a:endParaRPr>
          </a:p>
        </p:txBody>
      </p:sp>
      <p:sp>
        <p:nvSpPr>
          <p:cNvPr id="3368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B5070F-D425-F443-8683-8104C27117B2}" type="slidenum">
              <a:rPr lang="en-US" sz="1600">
                <a:solidFill>
                  <a:srgbClr val="000000"/>
                </a:solidFill>
                <a:latin typeface="Garamond" charset="0"/>
                <a:cs typeface="Arial" charset="0"/>
              </a:rPr>
              <a:pPr eaLnBrk="1" hangingPunct="1"/>
              <a:t>2</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2453002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solidFill>
                  <a:srgbClr val="006633"/>
                </a:solidFill>
              </a:rPr>
              <a:t>Integrated Memory Partitioning and Scheduling (IMPS)</a:t>
            </a:r>
            <a:endParaRPr lang="en-US" dirty="0"/>
          </a:p>
        </p:txBody>
      </p:sp>
      <p:sp>
        <p:nvSpPr>
          <p:cNvPr id="3" name="Content Placeholder 2"/>
          <p:cNvSpPr>
            <a:spLocks noGrp="1"/>
          </p:cNvSpPr>
          <p:nvPr>
            <p:ph idx="1"/>
          </p:nvPr>
        </p:nvSpPr>
        <p:spPr>
          <a:xfrm>
            <a:off x="228600" y="727047"/>
            <a:ext cx="8610600" cy="5339680"/>
          </a:xfrm>
        </p:spPr>
        <p:txBody>
          <a:bodyPr/>
          <a:lstStyle/>
          <a:p>
            <a:endParaRPr lang="en-US" sz="3000" dirty="0" smtClean="0">
              <a:solidFill>
                <a:srgbClr val="0070C0"/>
              </a:solidFill>
            </a:endParaRPr>
          </a:p>
          <a:p>
            <a:r>
              <a:rPr lang="en-US" sz="3100" dirty="0" smtClean="0">
                <a:solidFill>
                  <a:srgbClr val="FF0000"/>
                </a:solidFill>
              </a:rPr>
              <a:t>Always prioritize very low memory-intensity applications in the memory scheduler</a:t>
            </a:r>
          </a:p>
          <a:p>
            <a:pPr>
              <a:buNone/>
            </a:pPr>
            <a:endParaRPr lang="en-US" sz="3000" dirty="0" smtClean="0">
              <a:solidFill>
                <a:srgbClr val="FF0000"/>
              </a:solidFill>
            </a:endParaRPr>
          </a:p>
          <a:p>
            <a:pPr>
              <a:buNone/>
            </a:pPr>
            <a:endParaRPr lang="en-US" sz="3000" dirty="0" smtClean="0"/>
          </a:p>
          <a:p>
            <a:r>
              <a:rPr lang="en-US" sz="3100" dirty="0" smtClean="0">
                <a:solidFill>
                  <a:srgbClr val="0070C0"/>
                </a:solidFill>
              </a:rPr>
              <a:t>Use memory channel partitioning to mitigate interference between other applications</a:t>
            </a:r>
          </a:p>
          <a:p>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20</a:t>
            </a:fld>
            <a:endParaRPr lang="en-US" altLang="en-US"/>
          </a:p>
        </p:txBody>
      </p:sp>
      <p:sp>
        <p:nvSpPr>
          <p:cNvPr id="5" name="Rectangle 4"/>
          <p:cNvSpPr/>
          <p:nvPr/>
        </p:nvSpPr>
        <p:spPr>
          <a:xfrm>
            <a:off x="228600" y="6488668"/>
            <a:ext cx="8077200" cy="369332"/>
          </a:xfrm>
          <a:prstGeom prst="rect">
            <a:avLst/>
          </a:prstGeom>
        </p:spPr>
        <p:txBody>
          <a:bodyPr wrap="square">
            <a:spAutoFit/>
          </a:bodyPr>
          <a:lstStyle/>
          <a:p>
            <a:r>
              <a:rPr lang="en-US" dirty="0" err="1" smtClean="0">
                <a:solidFill>
                  <a:srgbClr val="000000"/>
                </a:solidFill>
              </a:rPr>
              <a:t>Muralidhara</a:t>
            </a:r>
            <a:r>
              <a:rPr lang="en-US" dirty="0" smtClean="0">
                <a:solidFill>
                  <a:srgbClr val="000000"/>
                </a:solidFill>
              </a:rPr>
              <a:t> et </a:t>
            </a:r>
            <a:r>
              <a:rPr lang="en-US" dirty="0">
                <a:solidFill>
                  <a:srgbClr val="000000"/>
                </a:solidFill>
              </a:rPr>
              <a:t>al., </a:t>
            </a:r>
            <a:r>
              <a:rPr lang="en-US" dirty="0" smtClean="0">
                <a:solidFill>
                  <a:srgbClr val="000000"/>
                </a:solidFill>
              </a:rPr>
              <a:t>“</a:t>
            </a:r>
            <a:r>
              <a:rPr lang="en-US" dirty="0" smtClean="0">
                <a:solidFill>
                  <a:srgbClr val="0000FF"/>
                </a:solidFill>
              </a:rPr>
              <a:t>Memory Channel Partitioning</a:t>
            </a:r>
            <a:r>
              <a:rPr lang="en-US" dirty="0" smtClean="0">
                <a:solidFill>
                  <a:srgbClr val="000000"/>
                </a:solidFill>
              </a:rPr>
              <a:t>,” MICRO’11.</a:t>
            </a:r>
            <a:endParaRPr lang="en-US" dirty="0">
              <a:solidFill>
                <a:srgbClr val="000000"/>
              </a:solidFill>
            </a:endParaRPr>
          </a:p>
        </p:txBody>
      </p:sp>
    </p:spTree>
    <p:extLst>
      <p:ext uri="{BB962C8B-B14F-4D97-AF65-F5344CB8AC3E}">
        <p14:creationId xmlns:p14="http://schemas.microsoft.com/office/powerpoint/2010/main" val="1604691887"/>
      </p:ext>
    </p:extLst>
  </p:cSld>
  <p:clrMapOvr>
    <a:masterClrMapping/>
  </p:clrMapOvr>
  <p:transition xmlns:p14="http://schemas.microsoft.com/office/powerpoint/2010/main" advTm="20576"/>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Hardware Cost</a:t>
            </a:r>
          </a:p>
        </p:txBody>
      </p:sp>
      <p:sp>
        <p:nvSpPr>
          <p:cNvPr id="27651" name="Content Placeholder 2"/>
          <p:cNvSpPr>
            <a:spLocks noGrp="1"/>
          </p:cNvSpPr>
          <p:nvPr>
            <p:ph idx="1"/>
          </p:nvPr>
        </p:nvSpPr>
        <p:spPr>
          <a:xfrm>
            <a:off x="228600" y="1058008"/>
            <a:ext cx="8610600" cy="5339680"/>
          </a:xfrm>
        </p:spPr>
        <p:txBody>
          <a:bodyPr/>
          <a:lstStyle/>
          <a:p>
            <a:pPr eaLnBrk="1" hangingPunct="1"/>
            <a:r>
              <a:rPr lang="en-US" sz="2600" dirty="0" smtClean="0">
                <a:solidFill>
                  <a:srgbClr val="0070C0"/>
                </a:solidFill>
              </a:rPr>
              <a:t>Memory Channel Partitioning (MCP)</a:t>
            </a:r>
            <a:endParaRPr lang="en-US" sz="2600" dirty="0" smtClean="0"/>
          </a:p>
          <a:p>
            <a:pPr lvl="1" eaLnBrk="1" hangingPunct="1"/>
            <a:r>
              <a:rPr lang="en-US" sz="2600" dirty="0" smtClean="0"/>
              <a:t>Only profiling counters in hardware</a:t>
            </a:r>
          </a:p>
          <a:p>
            <a:pPr lvl="1" eaLnBrk="1" hangingPunct="1"/>
            <a:r>
              <a:rPr lang="en-US" sz="2600" dirty="0" smtClean="0"/>
              <a:t>No modifications to memory scheduling logic</a:t>
            </a:r>
          </a:p>
          <a:p>
            <a:pPr lvl="1" eaLnBrk="1" hangingPunct="1"/>
            <a:r>
              <a:rPr lang="en-US" sz="2600" dirty="0" smtClean="0"/>
              <a:t>1.5 KB storage cost for a 24-core, 4-channel system</a:t>
            </a:r>
          </a:p>
          <a:p>
            <a:pPr lvl="1" eaLnBrk="1" hangingPunct="1">
              <a:buNone/>
            </a:pPr>
            <a:endParaRPr lang="en-US" sz="2600" dirty="0" smtClean="0"/>
          </a:p>
          <a:p>
            <a:pPr eaLnBrk="1" hangingPunct="1"/>
            <a:r>
              <a:rPr lang="en-US" sz="2600" dirty="0" smtClean="0">
                <a:solidFill>
                  <a:srgbClr val="0070C0"/>
                </a:solidFill>
              </a:rPr>
              <a:t>Integrated Memory Partitioning and Scheduling (IMPS)</a:t>
            </a:r>
          </a:p>
          <a:p>
            <a:pPr lvl="1" eaLnBrk="1" hangingPunct="1"/>
            <a:r>
              <a:rPr lang="en-US" sz="2600" dirty="0" smtClean="0"/>
              <a:t>A single bit per request</a:t>
            </a:r>
          </a:p>
          <a:p>
            <a:pPr lvl="1" eaLnBrk="1" hangingPunct="1"/>
            <a:r>
              <a:rPr lang="en-US" sz="2600" dirty="0" smtClean="0"/>
              <a:t>Scheduler prioritizes based on this single bit</a:t>
            </a:r>
          </a:p>
        </p:txBody>
      </p:sp>
      <p:sp>
        <p:nvSpPr>
          <p:cNvPr id="4" name="Slide Number Placeholder 3"/>
          <p:cNvSpPr>
            <a:spLocks noGrp="1"/>
          </p:cNvSpPr>
          <p:nvPr>
            <p:ph type="sldNum" sz="quarter" idx="11"/>
          </p:nvPr>
        </p:nvSpPr>
        <p:spPr/>
        <p:txBody>
          <a:bodyPr/>
          <a:lstStyle/>
          <a:p>
            <a:pPr>
              <a:defRPr/>
            </a:pPr>
            <a:fld id="{BBFEC375-B410-4E11-8A0D-36D515DA3939}" type="slidenum">
              <a:rPr lang="en-US" altLang="en-US"/>
              <a:pPr>
                <a:defRPr/>
              </a:pPr>
              <a:t>21</a:t>
            </a:fld>
            <a:endParaRPr lang="en-US" altLang="en-US"/>
          </a:p>
        </p:txBody>
      </p:sp>
      <p:sp>
        <p:nvSpPr>
          <p:cNvPr id="5" name="Rectangle 4"/>
          <p:cNvSpPr/>
          <p:nvPr/>
        </p:nvSpPr>
        <p:spPr>
          <a:xfrm>
            <a:off x="228600" y="6488668"/>
            <a:ext cx="8077200" cy="369332"/>
          </a:xfrm>
          <a:prstGeom prst="rect">
            <a:avLst/>
          </a:prstGeom>
        </p:spPr>
        <p:txBody>
          <a:bodyPr wrap="square">
            <a:spAutoFit/>
          </a:bodyPr>
          <a:lstStyle/>
          <a:p>
            <a:r>
              <a:rPr lang="en-US" dirty="0" err="1" smtClean="0">
                <a:solidFill>
                  <a:srgbClr val="000000"/>
                </a:solidFill>
              </a:rPr>
              <a:t>Muralidhara</a:t>
            </a:r>
            <a:r>
              <a:rPr lang="en-US" dirty="0" smtClean="0">
                <a:solidFill>
                  <a:srgbClr val="000000"/>
                </a:solidFill>
              </a:rPr>
              <a:t> et </a:t>
            </a:r>
            <a:r>
              <a:rPr lang="en-US" dirty="0">
                <a:solidFill>
                  <a:srgbClr val="000000"/>
                </a:solidFill>
              </a:rPr>
              <a:t>al., </a:t>
            </a:r>
            <a:r>
              <a:rPr lang="en-US" dirty="0" smtClean="0">
                <a:solidFill>
                  <a:srgbClr val="000000"/>
                </a:solidFill>
              </a:rPr>
              <a:t>“</a:t>
            </a:r>
            <a:r>
              <a:rPr lang="en-US" dirty="0" smtClean="0">
                <a:solidFill>
                  <a:srgbClr val="0000FF"/>
                </a:solidFill>
              </a:rPr>
              <a:t>Memory Channel Partitioning</a:t>
            </a:r>
            <a:r>
              <a:rPr lang="en-US" dirty="0" smtClean="0">
                <a:solidFill>
                  <a:srgbClr val="000000"/>
                </a:solidFill>
              </a:rPr>
              <a:t>,” MICRO’11.</a:t>
            </a:r>
            <a:endParaRPr lang="en-US" dirty="0">
              <a:solidFill>
                <a:srgbClr val="000000"/>
              </a:solidFill>
            </a:endParaRPr>
          </a:p>
        </p:txBody>
      </p:sp>
    </p:spTree>
    <p:custDataLst>
      <p:tags r:id="rId1"/>
    </p:custDataLst>
    <p:extLst>
      <p:ext uri="{BB962C8B-B14F-4D97-AF65-F5344CB8AC3E}">
        <p14:creationId xmlns:p14="http://schemas.microsoft.com/office/powerpoint/2010/main" val="1615646201"/>
      </p:ext>
    </p:extLst>
  </p:cSld>
  <p:clrMapOvr>
    <a:masterClrMapping/>
  </p:clrMapOvr>
  <p:transition xmlns:p14="http://schemas.microsoft.com/office/powerpoint/2010/main" advTm="3581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96" y="152400"/>
            <a:ext cx="8915400" cy="756320"/>
          </a:xfrm>
        </p:spPr>
        <p:txBody>
          <a:bodyPr/>
          <a:lstStyle/>
          <a:p>
            <a:r>
              <a:rPr lang="en-US" dirty="0" smtClean="0"/>
              <a:t>Performance of Channel Partitioning</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22</a:t>
            </a:fld>
            <a:endParaRPr lang="en-US" altLang="en-US"/>
          </a:p>
        </p:txBody>
      </p:sp>
      <p:sp>
        <p:nvSpPr>
          <p:cNvPr id="6" name="TextBox 5"/>
          <p:cNvSpPr txBox="1"/>
          <p:nvPr/>
        </p:nvSpPr>
        <p:spPr>
          <a:xfrm>
            <a:off x="5166725" y="2474235"/>
            <a:ext cx="576064"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7" name="TextBox 6"/>
          <p:cNvSpPr txBox="1"/>
          <p:nvPr/>
        </p:nvSpPr>
        <p:spPr>
          <a:xfrm>
            <a:off x="5873416" y="1860849"/>
            <a:ext cx="576064"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12" name="Straight Arrow Connector 11"/>
          <p:cNvCxnSpPr/>
          <p:nvPr/>
        </p:nvCxnSpPr>
        <p:spPr>
          <a:xfrm flipV="1">
            <a:off x="4764091" y="2703322"/>
            <a:ext cx="0" cy="2160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750702" y="2127258"/>
            <a:ext cx="0" cy="7920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5" name="Chart 24"/>
          <p:cNvGraphicFramePr/>
          <p:nvPr/>
        </p:nvGraphicFramePr>
        <p:xfrm>
          <a:off x="720890" y="1340768"/>
          <a:ext cx="7920880" cy="4320480"/>
        </p:xfrm>
        <a:graphic>
          <a:graphicData uri="http://schemas.openxmlformats.org/drawingml/2006/chart">
            <c:chart xmlns:c="http://schemas.openxmlformats.org/drawingml/2006/chart" xmlns:r="http://schemas.openxmlformats.org/officeDocument/2006/relationships" r:id="rId4"/>
          </a:graphicData>
        </a:graphic>
      </p:graphicFrame>
      <p:cxnSp>
        <p:nvCxnSpPr>
          <p:cNvPr id="27" name="Straight Arrow Connector 26"/>
          <p:cNvCxnSpPr/>
          <p:nvPr/>
        </p:nvCxnSpPr>
        <p:spPr>
          <a:xfrm flipV="1">
            <a:off x="3419872" y="2687623"/>
            <a:ext cx="0" cy="11521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71997" y="2470424"/>
            <a:ext cx="648072" cy="369332"/>
          </a:xfrm>
          <a:prstGeom prst="rect">
            <a:avLst/>
          </a:prstGeom>
          <a:noFill/>
        </p:spPr>
        <p:txBody>
          <a:bodyPr wrap="square" rtlCol="0">
            <a:spAutoFit/>
          </a:bodyPr>
          <a:lstStyle/>
          <a:p>
            <a:r>
              <a:rPr lang="en-US" dirty="0" smtClean="0">
                <a:solidFill>
                  <a:srgbClr val="FF0000"/>
                </a:solidFill>
              </a:rPr>
              <a:t>7%</a:t>
            </a:r>
            <a:endParaRPr lang="en-US" dirty="0">
              <a:solidFill>
                <a:srgbClr val="FF0000"/>
              </a:solidFill>
            </a:endParaRPr>
          </a:p>
        </p:txBody>
      </p:sp>
      <p:sp>
        <p:nvSpPr>
          <p:cNvPr id="31" name="TextBox 30"/>
          <p:cNvSpPr txBox="1"/>
          <p:nvPr/>
        </p:nvSpPr>
        <p:spPr>
          <a:xfrm>
            <a:off x="5868144" y="1843649"/>
            <a:ext cx="720080"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cxnSp>
        <p:nvCxnSpPr>
          <p:cNvPr id="35" name="Straight Arrow Connector 34"/>
          <p:cNvCxnSpPr/>
          <p:nvPr/>
        </p:nvCxnSpPr>
        <p:spPr>
          <a:xfrm flipV="1">
            <a:off x="3419872" y="2108597"/>
            <a:ext cx="0" cy="17281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13656" y="5540896"/>
            <a:ext cx="864934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kern="0" dirty="0" smtClean="0">
                <a:solidFill>
                  <a:srgbClr val="FF0000"/>
                </a:solidFill>
              </a:rPr>
              <a:t>Better system performance than the best previous scheduler </a:t>
            </a:r>
          </a:p>
          <a:p>
            <a:pPr algn="ctr"/>
            <a:r>
              <a:rPr lang="en-US" sz="2400" kern="0" dirty="0" smtClean="0">
                <a:solidFill>
                  <a:srgbClr val="FF0000"/>
                </a:solidFill>
              </a:rPr>
              <a:t>at lower hardware cost </a:t>
            </a:r>
            <a:endParaRPr lang="en-US" dirty="0"/>
          </a:p>
        </p:txBody>
      </p:sp>
      <p:sp>
        <p:nvSpPr>
          <p:cNvPr id="18" name="Rectangle 17"/>
          <p:cNvSpPr/>
          <p:nvPr/>
        </p:nvSpPr>
        <p:spPr>
          <a:xfrm>
            <a:off x="323528" y="836712"/>
            <a:ext cx="8820472"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kern="0" dirty="0" smtClean="0">
                <a:solidFill>
                  <a:schemeClr val="tx1"/>
                </a:solidFill>
              </a:rPr>
              <a:t>Averaged over 240 workloads</a:t>
            </a:r>
            <a:endParaRPr lang="en-US" dirty="0">
              <a:solidFill>
                <a:schemeClr val="tx1"/>
              </a:solidFill>
            </a:endParaRPr>
          </a:p>
        </p:txBody>
      </p:sp>
    </p:spTree>
    <p:custDataLst>
      <p:tags r:id="rId1"/>
    </p:custDataLst>
    <p:extLst>
      <p:ext uri="{BB962C8B-B14F-4D97-AF65-F5344CB8AC3E}">
        <p14:creationId xmlns:p14="http://schemas.microsoft.com/office/powerpoint/2010/main" val="3123246481"/>
      </p:ext>
    </p:extLst>
  </p:cSld>
  <p:clrMapOvr>
    <a:masterClrMapping/>
  </p:clrMapOvr>
  <p:transition xmlns:p14="http://schemas.microsoft.com/office/powerpoint/2010/main" advTm="4890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100000">
                                          <p:val>
                                            <p:strVal val="#ppt_x"/>
                                          </p:val>
                                        </p:tav>
                                      </p:tavLst>
                                    </p:anim>
                                    <p:anim calcmode="lin" valueType="num">
                                      <p:cBhvr>
                                        <p:cTn id="8" dur="500" fill="hold"/>
                                        <p:tgtEl>
                                          <p:spTgt spid="27"/>
                                        </p:tgtEl>
                                        <p:attrNameLst>
                                          <p:attrName>ppt_y</p:attrName>
                                        </p:attrNameLst>
                                      </p:cBhvr>
                                      <p:tavLst>
                                        <p:tav tm="0">
                                          <p:val>
                                            <p:strVal val="#ppt_y+#ppt_h/2"/>
                                          </p:val>
                                        </p:tav>
                                        <p:tav tm="100000">
                                          <p:val>
                                            <p:strVal val="#ppt_y"/>
                                          </p:val>
                                        </p:tav>
                                      </p:tavLst>
                                    </p:anim>
                                    <p:anim calcmode="lin" valueType="num">
                                      <p:cBhvr>
                                        <p:cTn id="9" dur="500" fill="hold"/>
                                        <p:tgtEl>
                                          <p:spTgt spid="27"/>
                                        </p:tgtEl>
                                        <p:attrNameLst>
                                          <p:attrName>ppt_w</p:attrName>
                                        </p:attrNameLst>
                                      </p:cBhvr>
                                      <p:tavLst>
                                        <p:tav tm="0">
                                          <p:val>
                                            <p:strVal val="#ppt_w"/>
                                          </p:val>
                                        </p:tav>
                                        <p:tav tm="100000">
                                          <p:val>
                                            <p:strVal val="#ppt_w"/>
                                          </p:val>
                                        </p:tav>
                                      </p:tavLst>
                                    </p:anim>
                                    <p:anim calcmode="lin" valueType="num">
                                      <p:cBhvr>
                                        <p:cTn id="10" dur="500" fill="hold"/>
                                        <p:tgtEl>
                                          <p:spTgt spid="2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7"/>
                                        </p:tgtEl>
                                        <p:attrNameLst>
                                          <p:attrName>style.visibility</p:attrName>
                                        </p:attrNameLst>
                                      </p:cBhvr>
                                      <p:to>
                                        <p:strVal val="hidden"/>
                                      </p:to>
                                    </p:set>
                                  </p:childTnLst>
                                </p:cTn>
                              </p:par>
                            </p:childTnLst>
                          </p:cTn>
                        </p:par>
                        <p:par>
                          <p:cTn id="18" fill="hold">
                            <p:stCondLst>
                              <p:cond delay="0"/>
                            </p:stCondLst>
                            <p:childTnLst>
                              <p:par>
                                <p:cTn id="19" presetID="17" presetClass="entr" presetSubtype="4"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ppt_y+#ppt_h/2"/>
                                          </p:val>
                                        </p:tav>
                                        <p:tav tm="100000">
                                          <p:val>
                                            <p:strVal val="#ppt_y"/>
                                          </p:val>
                                        </p:tav>
                                      </p:tavLst>
                                    </p:anim>
                                    <p:anim calcmode="lin" valueType="num">
                                      <p:cBhvr>
                                        <p:cTn id="23" dur="500" fill="hold"/>
                                        <p:tgtEl>
                                          <p:spTgt spid="35"/>
                                        </p:tgtEl>
                                        <p:attrNameLst>
                                          <p:attrName>ppt_w</p:attrName>
                                        </p:attrNameLst>
                                      </p:cBhvr>
                                      <p:tavLst>
                                        <p:tav tm="0">
                                          <p:val>
                                            <p:strVal val="#ppt_w"/>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31"/>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5"/>
                                        </p:tgtEl>
                                        <p:attrNameLst>
                                          <p:attrName>style.visibility</p:attrName>
                                        </p:attrNameLst>
                                      </p:cBhvr>
                                      <p:to>
                                        <p:strVal val="hidden"/>
                                      </p:to>
                                    </p:set>
                                  </p:childTnLst>
                                </p:cTn>
                              </p:par>
                            </p:childTnLst>
                          </p:cTn>
                        </p:par>
                        <p:par>
                          <p:cTn id="36" fill="hold">
                            <p:stCondLst>
                              <p:cond delay="0"/>
                            </p:stCondLst>
                            <p:childTnLst>
                              <p:par>
                                <p:cTn id="37" presetID="17"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ppt_x</p:attrName>
                                        </p:attrNameLst>
                                      </p:cBhvr>
                                      <p:tavLst>
                                        <p:tav tm="0">
                                          <p:val>
                                            <p:strVal val="#ppt_x"/>
                                          </p:val>
                                        </p:tav>
                                        <p:tav tm="100000">
                                          <p:val>
                                            <p:strVal val="#ppt_x"/>
                                          </p:val>
                                        </p:tav>
                                      </p:tavLst>
                                    </p:anim>
                                    <p:anim calcmode="lin" valueType="num">
                                      <p:cBhvr>
                                        <p:cTn id="40" dur="500" fill="hold"/>
                                        <p:tgtEl>
                                          <p:spTgt spid="12"/>
                                        </p:tgtEl>
                                        <p:attrNameLst>
                                          <p:attrName>ppt_y</p:attrName>
                                        </p:attrNameLst>
                                      </p:cBhvr>
                                      <p:tavLst>
                                        <p:tav tm="0">
                                          <p:val>
                                            <p:strVal val="#ppt_y+#ppt_h/2"/>
                                          </p:val>
                                        </p:tav>
                                        <p:tav tm="100000">
                                          <p:val>
                                            <p:strVal val="#ppt_y"/>
                                          </p:val>
                                        </p:tav>
                                      </p:tavLst>
                                    </p:anim>
                                    <p:anim calcmode="lin" valueType="num">
                                      <p:cBhvr>
                                        <p:cTn id="41" dur="500" fill="hold"/>
                                        <p:tgtEl>
                                          <p:spTgt spid="12"/>
                                        </p:tgtEl>
                                        <p:attrNameLst>
                                          <p:attrName>ppt_w</p:attrName>
                                        </p:attrNameLst>
                                      </p:cBhvr>
                                      <p:tavLst>
                                        <p:tav tm="0">
                                          <p:val>
                                            <p:strVal val="#ppt_w"/>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2"/>
                                        </p:tgtEl>
                                        <p:attrNameLst>
                                          <p:attrName>style.visibility</p:attrName>
                                        </p:attrNameLst>
                                      </p:cBhvr>
                                      <p:to>
                                        <p:strVal val="hidden"/>
                                      </p:to>
                                    </p:set>
                                  </p:childTnLst>
                                </p:cTn>
                              </p:par>
                            </p:childTnLst>
                          </p:cTn>
                        </p:par>
                        <p:par>
                          <p:cTn id="50" fill="hold">
                            <p:stCondLst>
                              <p:cond delay="0"/>
                            </p:stCondLst>
                            <p:childTnLst>
                              <p:par>
                                <p:cTn id="51" presetID="17" presetClass="entr" presetSubtype="4"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fill="hold"/>
                                        <p:tgtEl>
                                          <p:spTgt spid="15"/>
                                        </p:tgtEl>
                                        <p:attrNameLst>
                                          <p:attrName>ppt_x</p:attrName>
                                        </p:attrNameLst>
                                      </p:cBhvr>
                                      <p:tavLst>
                                        <p:tav tm="0">
                                          <p:val>
                                            <p:strVal val="#ppt_x"/>
                                          </p:val>
                                        </p:tav>
                                        <p:tav tm="100000">
                                          <p:val>
                                            <p:strVal val="#ppt_x"/>
                                          </p:val>
                                        </p:tav>
                                      </p:tavLst>
                                    </p:anim>
                                    <p:anim calcmode="lin" valueType="num">
                                      <p:cBhvr>
                                        <p:cTn id="54" dur="500" fill="hold"/>
                                        <p:tgtEl>
                                          <p:spTgt spid="15"/>
                                        </p:tgtEl>
                                        <p:attrNameLst>
                                          <p:attrName>ppt_y</p:attrName>
                                        </p:attrNameLst>
                                      </p:cBhvr>
                                      <p:tavLst>
                                        <p:tav tm="0">
                                          <p:val>
                                            <p:strVal val="#ppt_y+#ppt_h/2"/>
                                          </p:val>
                                        </p:tav>
                                        <p:tav tm="100000">
                                          <p:val>
                                            <p:strVal val="#ppt_y"/>
                                          </p:val>
                                        </p:tav>
                                      </p:tavLst>
                                    </p:anim>
                                    <p:anim calcmode="lin" valueType="num">
                                      <p:cBhvr>
                                        <p:cTn id="55" dur="500" fill="hold"/>
                                        <p:tgtEl>
                                          <p:spTgt spid="15"/>
                                        </p:tgtEl>
                                        <p:attrNameLst>
                                          <p:attrName>ppt_w</p:attrName>
                                        </p:attrNameLst>
                                      </p:cBhvr>
                                      <p:tavLst>
                                        <p:tav tm="0">
                                          <p:val>
                                            <p:strVal val="#ppt_w"/>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6">
                                            <p:txEl>
                                              <p:pRg st="0" end="0"/>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0" grpId="0"/>
      <p:bldP spid="30" grpId="1"/>
      <p:bldP spid="31" grpId="0"/>
      <p:bldP spid="31"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066800"/>
          </a:xfrm>
        </p:spPr>
        <p:txBody>
          <a:bodyPr/>
          <a:lstStyle/>
          <a:p>
            <a:r>
              <a:rPr lang="en-US" sz="3300" dirty="0" smtClean="0"/>
              <a:t>Combining Multiple Interference Control Techniques</a:t>
            </a:r>
            <a:endParaRPr lang="en-US" sz="3300" dirty="0"/>
          </a:p>
        </p:txBody>
      </p:sp>
      <p:sp>
        <p:nvSpPr>
          <p:cNvPr id="3" name="Content Placeholder 2"/>
          <p:cNvSpPr>
            <a:spLocks noGrp="1"/>
          </p:cNvSpPr>
          <p:nvPr>
            <p:ph idx="1"/>
          </p:nvPr>
        </p:nvSpPr>
        <p:spPr/>
        <p:txBody>
          <a:bodyPr/>
          <a:lstStyle/>
          <a:p>
            <a:r>
              <a:rPr lang="en-US" dirty="0" smtClean="0"/>
              <a:t>Combined interference control techniques can mitigate interference much more than a single technique alone can do</a:t>
            </a:r>
          </a:p>
          <a:p>
            <a:endParaRPr lang="en-US" dirty="0"/>
          </a:p>
          <a:p>
            <a:r>
              <a:rPr lang="en-US" dirty="0" smtClean="0"/>
              <a:t>The key challenge is:</a:t>
            </a:r>
          </a:p>
          <a:p>
            <a:pPr lvl="1"/>
            <a:r>
              <a:rPr lang="en-US" dirty="0"/>
              <a:t>D</a:t>
            </a:r>
            <a:r>
              <a:rPr lang="en-US" dirty="0" smtClean="0"/>
              <a:t>eciding what technique to apply when</a:t>
            </a:r>
          </a:p>
          <a:p>
            <a:pPr lvl="1"/>
            <a:r>
              <a:rPr lang="en-US" dirty="0" smtClean="0"/>
              <a:t>Partitioning work appropriately between software and hardware</a:t>
            </a:r>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23</a:t>
            </a:fld>
            <a:endParaRPr lang="en-US"/>
          </a:p>
        </p:txBody>
      </p:sp>
    </p:spTree>
    <p:extLst>
      <p:ext uri="{BB962C8B-B14F-4D97-AF65-F5344CB8AC3E}">
        <p14:creationId xmlns:p14="http://schemas.microsoft.com/office/powerpoint/2010/main" val="33157370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Fundamental Interference Control Techniques</a:t>
            </a:r>
            <a:endParaRPr lang="en-US" sz="3600" dirty="0"/>
          </a:p>
        </p:txBody>
      </p:sp>
      <p:sp>
        <p:nvSpPr>
          <p:cNvPr id="3" name="Content Placeholder 2"/>
          <p:cNvSpPr>
            <a:spLocks noGrp="1"/>
          </p:cNvSpPr>
          <p:nvPr>
            <p:ph idx="1"/>
          </p:nvPr>
        </p:nvSpPr>
        <p:spPr/>
        <p:txBody>
          <a:bodyPr/>
          <a:lstStyle/>
          <a:p>
            <a:r>
              <a:rPr lang="en-US" dirty="0" smtClean="0">
                <a:solidFill>
                  <a:srgbClr val="0000FF"/>
                </a:solidFill>
              </a:rPr>
              <a:t>Goal: </a:t>
            </a:r>
            <a:r>
              <a:rPr lang="en-US" dirty="0"/>
              <a:t>to reduce/control inter-thread memory interference</a:t>
            </a:r>
          </a:p>
          <a:p>
            <a:endParaRPr lang="en-US" dirty="0" smtClean="0">
              <a:solidFill>
                <a:srgbClr val="0000FF"/>
              </a:solidFill>
            </a:endParaRPr>
          </a:p>
          <a:p>
            <a:endParaRPr lang="en-US" dirty="0">
              <a:solidFill>
                <a:srgbClr val="0000FF"/>
              </a:solidFill>
            </a:endParaRPr>
          </a:p>
          <a:p>
            <a:pPr marL="0" indent="0">
              <a:buNone/>
            </a:pPr>
            <a:r>
              <a:rPr lang="en-US" dirty="0" smtClean="0">
                <a:solidFill>
                  <a:srgbClr val="0000FF"/>
                </a:solidFill>
              </a:rPr>
              <a:t>1. Prioritization</a:t>
            </a:r>
            <a:r>
              <a:rPr lang="en-US" dirty="0" smtClean="0"/>
              <a:t> or request scheduling</a:t>
            </a:r>
          </a:p>
          <a:p>
            <a:pPr marL="0" indent="0">
              <a:buNone/>
            </a:pPr>
            <a:endParaRPr lang="en-US" dirty="0"/>
          </a:p>
          <a:p>
            <a:pPr marL="0" indent="0">
              <a:buNone/>
            </a:pPr>
            <a:r>
              <a:rPr lang="en-US" dirty="0" smtClean="0">
                <a:solidFill>
                  <a:srgbClr val="0000FF"/>
                </a:solidFill>
              </a:rPr>
              <a:t>2. Data mapping </a:t>
            </a:r>
            <a:r>
              <a:rPr lang="en-US" dirty="0" smtClean="0"/>
              <a:t>to banks/channels/ranks</a:t>
            </a:r>
          </a:p>
          <a:p>
            <a:pPr marL="0" indent="0">
              <a:buNone/>
            </a:pPr>
            <a:endParaRPr lang="en-US" dirty="0" smtClean="0">
              <a:solidFill>
                <a:srgbClr val="0000FF"/>
              </a:solidFill>
            </a:endParaRPr>
          </a:p>
          <a:p>
            <a:pPr marL="0" indent="0">
              <a:buNone/>
            </a:pPr>
            <a:r>
              <a:rPr lang="en-US" dirty="0" smtClean="0">
                <a:solidFill>
                  <a:srgbClr val="0000FF"/>
                </a:solidFill>
              </a:rPr>
              <a:t>3. Core/source throttling </a:t>
            </a:r>
          </a:p>
          <a:p>
            <a:pPr marL="0" indent="0">
              <a:buNone/>
            </a:pPr>
            <a:endParaRPr lang="en-US" dirty="0" smtClean="0">
              <a:solidFill>
                <a:srgbClr val="0000FF"/>
              </a:solidFill>
            </a:endParaRPr>
          </a:p>
          <a:p>
            <a:pPr marL="0" indent="0">
              <a:buNone/>
            </a:pPr>
            <a:r>
              <a:rPr lang="en-US" dirty="0" smtClean="0">
                <a:solidFill>
                  <a:srgbClr val="0000FF"/>
                </a:solidFill>
              </a:rPr>
              <a:t>4. Application/thread scheduling</a:t>
            </a:r>
            <a:endParaRPr lang="en-US" dirty="0"/>
          </a:p>
        </p:txBody>
      </p:sp>
      <p:sp>
        <p:nvSpPr>
          <p:cNvPr id="4" name="Slide Number Placeholder 3"/>
          <p:cNvSpPr>
            <a:spLocks noGrp="1"/>
          </p:cNvSpPr>
          <p:nvPr>
            <p:ph type="sldNum" sz="quarter" idx="11"/>
          </p:nvPr>
        </p:nvSpPr>
        <p:spPr/>
        <p:txBody>
          <a:bodyPr/>
          <a:lstStyle/>
          <a:p>
            <a:pPr>
              <a:defRPr/>
            </a:pPr>
            <a:fld id="{26083AAA-380F-D646-B0E9-4FA618B907D0}" type="slidenum">
              <a:rPr lang="en-US" smtClean="0"/>
              <a:pPr>
                <a:defRPr/>
              </a:pPr>
              <a:t>24</a:t>
            </a:fld>
            <a:endParaRPr lang="en-US"/>
          </a:p>
        </p:txBody>
      </p:sp>
      <p:sp>
        <p:nvSpPr>
          <p:cNvPr id="5" name="Rectangle 4"/>
          <p:cNvSpPr/>
          <p:nvPr/>
        </p:nvSpPr>
        <p:spPr>
          <a:xfrm>
            <a:off x="152400" y="4076325"/>
            <a:ext cx="35814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Tree>
    <p:extLst>
      <p:ext uri="{BB962C8B-B14F-4D97-AF65-F5344CB8AC3E}">
        <p14:creationId xmlns:p14="http://schemas.microsoft.com/office/powerpoint/2010/main" val="38358717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1"/>
            <a:ext cx="8807896" cy="1066800"/>
          </a:xfrm>
        </p:spPr>
        <p:txBody>
          <a:bodyPr/>
          <a:lstStyle/>
          <a:p>
            <a:r>
              <a:rPr lang="en-US" sz="3800" dirty="0" smtClean="0"/>
              <a:t>Source Throttling: A Fairness Substrate</a:t>
            </a:r>
            <a:endParaRPr lang="en-US" sz="3800" dirty="0"/>
          </a:p>
        </p:txBody>
      </p:sp>
      <p:sp>
        <p:nvSpPr>
          <p:cNvPr id="3" name="Content Placeholder 2"/>
          <p:cNvSpPr>
            <a:spLocks noGrp="1"/>
          </p:cNvSpPr>
          <p:nvPr>
            <p:ph idx="1"/>
          </p:nvPr>
        </p:nvSpPr>
        <p:spPr>
          <a:xfrm>
            <a:off x="228600" y="1066800"/>
            <a:ext cx="8610600" cy="4876800"/>
          </a:xfrm>
        </p:spPr>
        <p:txBody>
          <a:bodyPr/>
          <a:lstStyle/>
          <a:p>
            <a:r>
              <a:rPr lang="en-US" dirty="0" smtClean="0"/>
              <a:t>Key idea: Manage </a:t>
            </a:r>
            <a:r>
              <a:rPr lang="en-US" dirty="0" smtClean="0"/>
              <a:t>inter-thread interference at the </a:t>
            </a:r>
            <a:r>
              <a:rPr lang="en-US" dirty="0" smtClean="0">
                <a:solidFill>
                  <a:srgbClr val="0000FF"/>
                </a:solidFill>
              </a:rPr>
              <a:t>cores (sources)</a:t>
            </a:r>
            <a:r>
              <a:rPr lang="en-US" dirty="0" smtClean="0"/>
              <a:t>, </a:t>
            </a:r>
            <a:r>
              <a:rPr lang="en-US" dirty="0" smtClean="0">
                <a:solidFill>
                  <a:srgbClr val="D90B00"/>
                </a:solidFill>
              </a:rPr>
              <a:t>not</a:t>
            </a:r>
            <a:r>
              <a:rPr lang="en-US" dirty="0" smtClean="0"/>
              <a:t> at the </a:t>
            </a:r>
            <a:r>
              <a:rPr lang="en-US" dirty="0" smtClean="0">
                <a:solidFill>
                  <a:srgbClr val="D90B00"/>
                </a:solidFill>
              </a:rPr>
              <a:t>shared resources</a:t>
            </a:r>
            <a:endParaRPr lang="en-US" dirty="0" smtClean="0"/>
          </a:p>
          <a:p>
            <a:endParaRPr lang="en-US" sz="1800" dirty="0"/>
          </a:p>
          <a:p>
            <a:r>
              <a:rPr lang="en-US" dirty="0" smtClean="0">
                <a:solidFill>
                  <a:srgbClr val="0000FF"/>
                </a:solidFill>
              </a:rPr>
              <a:t>Dynamically estimate unfairness </a:t>
            </a:r>
            <a:r>
              <a:rPr lang="en-US" dirty="0" smtClean="0"/>
              <a:t>in the memory system </a:t>
            </a:r>
          </a:p>
          <a:p>
            <a:r>
              <a:rPr lang="en-US" dirty="0" smtClean="0"/>
              <a:t>Feed back this information into a controller</a:t>
            </a:r>
          </a:p>
          <a:p>
            <a:r>
              <a:rPr lang="en-US" dirty="0" smtClean="0">
                <a:solidFill>
                  <a:srgbClr val="0000FF"/>
                </a:solidFill>
              </a:rPr>
              <a:t>Throttle cores’ memory access rates</a:t>
            </a:r>
            <a:r>
              <a:rPr lang="en-US" dirty="0" smtClean="0"/>
              <a:t> accordingly</a:t>
            </a:r>
          </a:p>
          <a:p>
            <a:pPr lvl="1"/>
            <a:r>
              <a:rPr lang="en-US" dirty="0" smtClean="0"/>
              <a:t>Whom to throttle and by how much depends on performance target (throughput, fairness, per-thread </a:t>
            </a:r>
            <a:r>
              <a:rPr lang="en-US" dirty="0" err="1" smtClean="0"/>
              <a:t>QoS</a:t>
            </a:r>
            <a:r>
              <a:rPr lang="en-US" dirty="0" smtClean="0"/>
              <a:t>, etc)</a:t>
            </a:r>
          </a:p>
          <a:p>
            <a:pPr lvl="1"/>
            <a:r>
              <a:rPr lang="en-US" dirty="0" smtClean="0"/>
              <a:t>E.g., if unfairness &gt; system-software-specified target then</a:t>
            </a:r>
            <a:br>
              <a:rPr lang="en-US" dirty="0" smtClean="0"/>
            </a:br>
            <a:r>
              <a:rPr lang="en-US" dirty="0" smtClean="0">
                <a:solidFill>
                  <a:srgbClr val="0000FF"/>
                </a:solidFill>
              </a:rPr>
              <a:t>throttle down </a:t>
            </a:r>
            <a:r>
              <a:rPr lang="en-US" dirty="0" smtClean="0"/>
              <a:t>core causing unfairness &amp;</a:t>
            </a:r>
            <a:r>
              <a:rPr lang="en-US" dirty="0" smtClean="0">
                <a:solidFill>
                  <a:srgbClr val="002D99"/>
                </a:solidFill>
              </a:rPr>
              <a:t> </a:t>
            </a:r>
            <a:br>
              <a:rPr lang="en-US" dirty="0" smtClean="0">
                <a:solidFill>
                  <a:srgbClr val="002D99"/>
                </a:solidFill>
              </a:rPr>
            </a:br>
            <a:r>
              <a:rPr lang="en-US" dirty="0" smtClean="0">
                <a:solidFill>
                  <a:srgbClr val="0000FF"/>
                </a:solidFill>
              </a:rPr>
              <a:t>throttle up </a:t>
            </a:r>
            <a:r>
              <a:rPr lang="en-US" dirty="0" smtClean="0"/>
              <a:t>core that was unfairly treated</a:t>
            </a:r>
          </a:p>
          <a:p>
            <a:pPr lvl="1"/>
            <a:endParaRPr lang="en-US" dirty="0"/>
          </a:p>
          <a:p>
            <a:r>
              <a:rPr lang="en-US" sz="2000" dirty="0"/>
              <a:t>Ebrahimi et al., “</a:t>
            </a:r>
            <a:r>
              <a:rPr lang="en-US" sz="2000" dirty="0">
                <a:solidFill>
                  <a:srgbClr val="0000FF"/>
                </a:solidFill>
              </a:rPr>
              <a:t>Fairness via Source Throttling</a:t>
            </a:r>
            <a:r>
              <a:rPr lang="en-US" sz="2000" dirty="0"/>
              <a:t>,” ASPLOS’10, TOCS’12.</a:t>
            </a:r>
          </a:p>
          <a:p>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25</a:t>
            </a:fld>
            <a:endParaRPr lang="en-US" altLang="en-US"/>
          </a:p>
        </p:txBody>
      </p:sp>
    </p:spTree>
    <p:extLst>
      <p:ext uri="{BB962C8B-B14F-4D97-AF65-F5344CB8AC3E}">
        <p14:creationId xmlns:p14="http://schemas.microsoft.com/office/powerpoint/2010/main" val="6946999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4"/>
          <p:cNvSpPr>
            <a:spLocks/>
          </p:cNvSpPr>
          <p:nvPr/>
        </p:nvSpPr>
        <p:spPr bwMode="auto">
          <a:xfrm>
            <a:off x="7090173" y="6474026"/>
            <a:ext cx="1678781" cy="383977"/>
          </a:xfrm>
          <a:prstGeom prst="rect">
            <a:avLst/>
          </a:prstGeom>
          <a:solidFill>
            <a:srgbClr val="FFFFFF"/>
          </a:solidFill>
          <a:ln w="25400">
            <a:noFill/>
            <a:miter lim="800000"/>
            <a:headEnd/>
            <a:tailEnd/>
          </a:ln>
        </p:spPr>
        <p:txBody>
          <a:bodyPr lIns="0" tIns="0" rIns="0" bIns="0">
            <a:prstTxWarp prst="textNoShape">
              <a:avLst/>
            </a:prstTxWarp>
          </a:bodyPr>
          <a:lstStyle/>
          <a:p>
            <a:pPr algn="ctr" defTabSz="914259"/>
            <a:endParaRPr lang="en-US">
              <a:solidFill>
                <a:srgbClr val="000000"/>
              </a:solidFill>
              <a:latin typeface="Tahoma"/>
            </a:endParaRPr>
          </a:p>
        </p:txBody>
      </p:sp>
      <p:sp>
        <p:nvSpPr>
          <p:cNvPr id="60420" name="Text Box 5"/>
          <p:cNvSpPr txBox="1">
            <a:spLocks noChangeArrowheads="1"/>
          </p:cNvSpPr>
          <p:nvPr/>
        </p:nvSpPr>
        <p:spPr bwMode="auto">
          <a:xfrm>
            <a:off x="8109273" y="6545461"/>
            <a:ext cx="261193" cy="241102"/>
          </a:xfrm>
          <a:prstGeom prst="rect">
            <a:avLst/>
          </a:prstGeom>
          <a:noFill/>
          <a:ln w="12700">
            <a:noFill/>
            <a:miter lim="800000"/>
            <a:headEnd/>
            <a:tailEnd/>
          </a:ln>
        </p:spPr>
        <p:txBody>
          <a:bodyPr wrap="none" lIns="64281" tIns="32140" rIns="64281" bIns="32140">
            <a:prstTxWarp prst="textNoShape">
              <a:avLst/>
            </a:prstTxWarp>
          </a:bodyPr>
          <a:lstStyle/>
          <a:p>
            <a:pPr algn="ctr" defTabSz="914259"/>
            <a:fld id="{C445231B-BF33-B140-84BB-0105214CB111}" type="slidenum">
              <a:rPr lang="en-US" sz="1100">
                <a:solidFill>
                  <a:srgbClr val="000000"/>
                </a:solidFill>
                <a:latin typeface="Verdana" pitchFamily="31" charset="0"/>
                <a:ea typeface="Verdana" pitchFamily="31" charset="0"/>
                <a:cs typeface="Verdana" pitchFamily="31" charset="0"/>
                <a:sym typeface="Verdana" pitchFamily="31" charset="0"/>
              </a:rPr>
              <a:pPr algn="ctr" defTabSz="914259"/>
              <a:t>26</a:t>
            </a:fld>
            <a:endParaRPr lang="en-US" sz="1100" dirty="0">
              <a:solidFill>
                <a:srgbClr val="000000"/>
              </a:solidFill>
              <a:latin typeface="Verdana" pitchFamily="31" charset="0"/>
              <a:ea typeface="Verdana" pitchFamily="31" charset="0"/>
              <a:cs typeface="Verdana" pitchFamily="31" charset="0"/>
              <a:sym typeface="Verdana" pitchFamily="31" charset="0"/>
            </a:endParaRPr>
          </a:p>
        </p:txBody>
      </p:sp>
      <p:sp>
        <p:nvSpPr>
          <p:cNvPr id="60421" name="Rectangle 6"/>
          <p:cNvSpPr>
            <a:spLocks/>
          </p:cNvSpPr>
          <p:nvPr/>
        </p:nvSpPr>
        <p:spPr bwMode="auto">
          <a:xfrm>
            <a:off x="455414" y="3562948"/>
            <a:ext cx="2571750" cy="1241227"/>
          </a:xfrm>
          <a:prstGeom prst="rect">
            <a:avLst/>
          </a:prstGeom>
          <a:solidFill>
            <a:srgbClr val="FFFFFF"/>
          </a:solidFill>
          <a:ln w="25400">
            <a:solidFill>
              <a:schemeClr val="tx1"/>
            </a:solidFill>
            <a:miter lim="800000"/>
            <a:headEnd/>
            <a:tailEnd/>
          </a:ln>
        </p:spPr>
        <p:txBody>
          <a:bodyPr lIns="0" tIns="0" rIns="40632" bIns="0" anchor="ctr">
            <a:prstTxWarp prst="textNoShape">
              <a:avLst/>
            </a:prstTxWarp>
          </a:bodyPr>
          <a:lstStyle/>
          <a:p>
            <a:pPr marL="40176" algn="ctr" defTabSz="914259"/>
            <a:r>
              <a:rPr lang="en-US" sz="2300" dirty="0">
                <a:solidFill>
                  <a:srgbClr val="001F67"/>
                </a:solidFill>
                <a:latin typeface="Tahoma"/>
                <a:ea typeface="Gill Sans" pitchFamily="31" charset="0"/>
                <a:cs typeface="Gill Sans" pitchFamily="31" charset="0"/>
              </a:rPr>
              <a:t>Runtime Unfairness</a:t>
            </a:r>
          </a:p>
          <a:p>
            <a:pPr marL="40176" algn="ctr" defTabSz="914259"/>
            <a:r>
              <a:rPr lang="en-US" sz="2300" dirty="0">
                <a:solidFill>
                  <a:srgbClr val="001F67"/>
                </a:solidFill>
                <a:latin typeface="Tahoma"/>
                <a:ea typeface="Gill Sans" pitchFamily="31" charset="0"/>
                <a:cs typeface="Gill Sans" pitchFamily="31" charset="0"/>
              </a:rPr>
              <a:t>Evaluation</a:t>
            </a:r>
          </a:p>
        </p:txBody>
      </p:sp>
      <p:sp>
        <p:nvSpPr>
          <p:cNvPr id="60422" name="Rectangle 7"/>
          <p:cNvSpPr>
            <a:spLocks/>
          </p:cNvSpPr>
          <p:nvPr/>
        </p:nvSpPr>
        <p:spPr bwMode="auto">
          <a:xfrm>
            <a:off x="6170414" y="3562948"/>
            <a:ext cx="2571750" cy="1241227"/>
          </a:xfrm>
          <a:prstGeom prst="rect">
            <a:avLst/>
          </a:prstGeom>
          <a:solidFill>
            <a:srgbClr val="FFFFFF"/>
          </a:solidFill>
          <a:ln w="25400">
            <a:solidFill>
              <a:schemeClr val="tx1"/>
            </a:solidFill>
            <a:miter lim="800000"/>
            <a:headEnd/>
            <a:tailEnd/>
          </a:ln>
        </p:spPr>
        <p:txBody>
          <a:bodyPr lIns="0" tIns="0" rIns="40632" bIns="0" anchor="ctr">
            <a:prstTxWarp prst="textNoShape">
              <a:avLst/>
            </a:prstTxWarp>
          </a:bodyPr>
          <a:lstStyle/>
          <a:p>
            <a:pPr marL="40176" algn="ctr" defTabSz="914259"/>
            <a:r>
              <a:rPr lang="en-US" sz="2300" dirty="0">
                <a:solidFill>
                  <a:srgbClr val="D90B00"/>
                </a:solidFill>
                <a:latin typeface="Tahoma"/>
                <a:ea typeface="Gill Sans" pitchFamily="31" charset="0"/>
                <a:cs typeface="Gill Sans" pitchFamily="31" charset="0"/>
              </a:rPr>
              <a:t>Dynamic</a:t>
            </a:r>
          </a:p>
          <a:p>
            <a:pPr marL="40176" algn="ctr" defTabSz="914259"/>
            <a:r>
              <a:rPr lang="en-US" sz="2300" dirty="0">
                <a:solidFill>
                  <a:srgbClr val="D90B00"/>
                </a:solidFill>
                <a:latin typeface="Tahoma"/>
                <a:ea typeface="Gill Sans" pitchFamily="31" charset="0"/>
                <a:cs typeface="Gill Sans" pitchFamily="31" charset="0"/>
              </a:rPr>
              <a:t>Request Throttling</a:t>
            </a:r>
          </a:p>
        </p:txBody>
      </p:sp>
      <p:sp>
        <p:nvSpPr>
          <p:cNvPr id="25608" name="Rectangle 8"/>
          <p:cNvSpPr>
            <a:spLocks/>
          </p:cNvSpPr>
          <p:nvPr/>
        </p:nvSpPr>
        <p:spPr bwMode="auto">
          <a:xfrm>
            <a:off x="187524" y="4964906"/>
            <a:ext cx="4277320" cy="1848445"/>
          </a:xfrm>
          <a:prstGeom prst="rect">
            <a:avLst/>
          </a:prstGeom>
          <a:solidFill>
            <a:srgbClr val="FFFFFF"/>
          </a:solidFill>
          <a:ln w="25400">
            <a:solidFill>
              <a:schemeClr val="tx1"/>
            </a:solidFill>
            <a:miter lim="800000"/>
            <a:headEnd/>
            <a:tailEnd/>
          </a:ln>
        </p:spPr>
        <p:txBody>
          <a:bodyPr lIns="0" tIns="0" rIns="40632" bIns="0" anchor="ctr">
            <a:prstTxWarp prst="textNoShape">
              <a:avLst/>
            </a:prstTxWarp>
          </a:bodyPr>
          <a:lstStyle/>
          <a:p>
            <a:pPr marL="40176" defTabSz="914259"/>
            <a:r>
              <a:rPr lang="en-US" dirty="0">
                <a:solidFill>
                  <a:srgbClr val="000000"/>
                </a:solidFill>
                <a:latin typeface="Verdana" pitchFamily="31" charset="0"/>
                <a:ea typeface="Verdana" pitchFamily="31" charset="0"/>
                <a:cs typeface="Verdana" pitchFamily="31" charset="0"/>
                <a:sym typeface="Verdana" pitchFamily="31" charset="0"/>
              </a:rPr>
              <a:t>1- Estimating system unfairness </a:t>
            </a:r>
          </a:p>
          <a:p>
            <a:pPr marL="40176" defTabSz="914259"/>
            <a:r>
              <a:rPr lang="en-US" dirty="0">
                <a:solidFill>
                  <a:srgbClr val="000000"/>
                </a:solidFill>
                <a:latin typeface="Verdana" pitchFamily="31" charset="0"/>
                <a:ea typeface="Verdana" pitchFamily="31" charset="0"/>
                <a:cs typeface="Verdana" pitchFamily="31" charset="0"/>
                <a:sym typeface="Verdana" pitchFamily="31" charset="0"/>
              </a:rPr>
              <a:t>2- Find app. with the highest slowdown (App-slowest)</a:t>
            </a:r>
          </a:p>
          <a:p>
            <a:pPr marL="40176" defTabSz="914259"/>
            <a:r>
              <a:rPr lang="en-US" dirty="0">
                <a:solidFill>
                  <a:srgbClr val="000000"/>
                </a:solidFill>
                <a:latin typeface="Verdana" pitchFamily="31" charset="0"/>
                <a:ea typeface="Verdana" pitchFamily="31" charset="0"/>
                <a:cs typeface="Verdana" pitchFamily="31" charset="0"/>
                <a:sym typeface="Verdana" pitchFamily="31" charset="0"/>
              </a:rPr>
              <a:t>3- Find app. causing most interference for App-slowest </a:t>
            </a:r>
            <a:br>
              <a:rPr lang="en-US" dirty="0">
                <a:solidFill>
                  <a:srgbClr val="000000"/>
                </a:solidFill>
                <a:latin typeface="Verdana" pitchFamily="31" charset="0"/>
                <a:ea typeface="Verdana" pitchFamily="31" charset="0"/>
                <a:cs typeface="Verdana" pitchFamily="31" charset="0"/>
                <a:sym typeface="Verdana" pitchFamily="31" charset="0"/>
              </a:rPr>
            </a:br>
            <a:r>
              <a:rPr lang="en-US" dirty="0">
                <a:solidFill>
                  <a:srgbClr val="000000"/>
                </a:solidFill>
                <a:latin typeface="Verdana" pitchFamily="31" charset="0"/>
                <a:ea typeface="Verdana" pitchFamily="31" charset="0"/>
                <a:cs typeface="Verdana" pitchFamily="31" charset="0"/>
                <a:sym typeface="Verdana" pitchFamily="31" charset="0"/>
              </a:rPr>
              <a:t>(App-interfering)</a:t>
            </a:r>
          </a:p>
        </p:txBody>
      </p:sp>
      <p:sp>
        <p:nvSpPr>
          <p:cNvPr id="25609" name="Rectangle 9"/>
          <p:cNvSpPr>
            <a:spLocks/>
          </p:cNvSpPr>
          <p:nvPr/>
        </p:nvSpPr>
        <p:spPr bwMode="auto">
          <a:xfrm>
            <a:off x="4679156" y="4964906"/>
            <a:ext cx="4277320" cy="1848445"/>
          </a:xfrm>
          <a:prstGeom prst="rect">
            <a:avLst/>
          </a:prstGeom>
          <a:solidFill>
            <a:srgbClr val="FFFFFF"/>
          </a:solidFill>
          <a:ln w="25400">
            <a:solidFill>
              <a:schemeClr val="tx1"/>
            </a:solidFill>
            <a:miter lim="800000"/>
            <a:headEnd/>
            <a:tailEnd/>
          </a:ln>
        </p:spPr>
        <p:txBody>
          <a:bodyPr lIns="0" tIns="0" rIns="40632" bIns="0" anchor="ctr">
            <a:prstTxWarp prst="textNoShape">
              <a:avLst/>
            </a:prstTxWarp>
          </a:bodyPr>
          <a:lstStyle/>
          <a:p>
            <a:pPr marL="40176" defTabSz="914259"/>
            <a:r>
              <a:rPr lang="en-US" dirty="0">
                <a:solidFill>
                  <a:srgbClr val="000000"/>
                </a:solidFill>
                <a:latin typeface="Verdana" pitchFamily="31" charset="0"/>
                <a:ea typeface="Verdana" pitchFamily="31" charset="0"/>
                <a:cs typeface="Verdana" pitchFamily="31" charset="0"/>
                <a:sym typeface="Verdana" pitchFamily="31" charset="0"/>
              </a:rPr>
              <a:t>if (Unfairness Estimate &gt;Target) </a:t>
            </a:r>
          </a:p>
          <a:p>
            <a:pPr marL="40176" defTabSz="914259"/>
            <a:r>
              <a:rPr lang="en-US" dirty="0">
                <a:solidFill>
                  <a:srgbClr val="000000"/>
                </a:solidFill>
                <a:latin typeface="Verdana" pitchFamily="31" charset="0"/>
                <a:ea typeface="Verdana" pitchFamily="31" charset="0"/>
                <a:cs typeface="Verdana" pitchFamily="31" charset="0"/>
                <a:sym typeface="Verdana" pitchFamily="31" charset="0"/>
              </a:rPr>
              <a:t>{</a:t>
            </a:r>
          </a:p>
          <a:p>
            <a:pPr marL="40176" defTabSz="914259"/>
            <a:r>
              <a:rPr lang="en-US" dirty="0">
                <a:solidFill>
                  <a:srgbClr val="000000"/>
                </a:solidFill>
                <a:latin typeface="Verdana" pitchFamily="31" charset="0"/>
                <a:ea typeface="Verdana" pitchFamily="31" charset="0"/>
                <a:cs typeface="Verdana" pitchFamily="31" charset="0"/>
                <a:sym typeface="Verdana" pitchFamily="31" charset="0"/>
              </a:rPr>
              <a:t> 1-Throttle down App-</a:t>
            </a:r>
            <a:r>
              <a:rPr lang="en-US" dirty="0" smtClean="0">
                <a:solidFill>
                  <a:srgbClr val="000000"/>
                </a:solidFill>
                <a:latin typeface="Verdana" pitchFamily="31" charset="0"/>
                <a:ea typeface="Verdana" pitchFamily="31" charset="0"/>
                <a:cs typeface="Verdana" pitchFamily="31" charset="0"/>
                <a:sym typeface="Verdana" pitchFamily="31" charset="0"/>
              </a:rPr>
              <a:t>interfering</a:t>
            </a:r>
          </a:p>
          <a:p>
            <a:pPr marL="40176" defTabSz="914259"/>
            <a:r>
              <a:rPr lang="en-US" sz="1600" dirty="0">
                <a:solidFill>
                  <a:srgbClr val="000000"/>
                </a:solidFill>
                <a:latin typeface="Verdana" pitchFamily="31" charset="0"/>
                <a:ea typeface="Verdana" pitchFamily="31" charset="0"/>
                <a:cs typeface="Verdana" pitchFamily="31" charset="0"/>
                <a:sym typeface="Verdana" pitchFamily="31" charset="0"/>
              </a:rPr>
              <a:t>    (limit injection rate and parallelism)</a:t>
            </a:r>
            <a:endParaRPr lang="en-US" dirty="0">
              <a:solidFill>
                <a:srgbClr val="000000"/>
              </a:solidFill>
              <a:latin typeface="Verdana" pitchFamily="31" charset="0"/>
              <a:ea typeface="Verdana" pitchFamily="31" charset="0"/>
              <a:cs typeface="Verdana" pitchFamily="31" charset="0"/>
              <a:sym typeface="Verdana" pitchFamily="31" charset="0"/>
            </a:endParaRPr>
          </a:p>
          <a:p>
            <a:pPr marL="40176" defTabSz="914259"/>
            <a:r>
              <a:rPr lang="en-US" dirty="0">
                <a:solidFill>
                  <a:srgbClr val="000000"/>
                </a:solidFill>
                <a:latin typeface="Verdana" pitchFamily="31" charset="0"/>
                <a:ea typeface="Verdana" pitchFamily="31" charset="0"/>
                <a:cs typeface="Verdana" pitchFamily="31" charset="0"/>
                <a:sym typeface="Verdana" pitchFamily="31" charset="0"/>
              </a:rPr>
              <a:t> 2-Throttle up App-slowest</a:t>
            </a:r>
          </a:p>
          <a:p>
            <a:pPr marL="40176" defTabSz="914259"/>
            <a:r>
              <a:rPr lang="en-US" dirty="0">
                <a:solidFill>
                  <a:srgbClr val="000000"/>
                </a:solidFill>
                <a:latin typeface="Verdana" pitchFamily="31" charset="0"/>
                <a:ea typeface="Verdana" pitchFamily="31" charset="0"/>
                <a:cs typeface="Verdana" pitchFamily="31" charset="0"/>
                <a:sym typeface="Verdana" pitchFamily="31" charset="0"/>
              </a:rPr>
              <a:t>}</a:t>
            </a:r>
          </a:p>
        </p:txBody>
      </p:sp>
      <p:sp>
        <p:nvSpPr>
          <p:cNvPr id="60425" name="AutoShape 10"/>
          <p:cNvSpPr>
            <a:spLocks/>
          </p:cNvSpPr>
          <p:nvPr/>
        </p:nvSpPr>
        <p:spPr bwMode="auto">
          <a:xfrm>
            <a:off x="250031" y="3303984"/>
            <a:ext cx="8706445" cy="1598414"/>
          </a:xfrm>
          <a:prstGeom prst="roundRect">
            <a:avLst>
              <a:gd name="adj" fmla="val 8380"/>
            </a:avLst>
          </a:prstGeom>
          <a:noFill/>
          <a:ln w="25400">
            <a:solidFill>
              <a:schemeClr val="tx1"/>
            </a:solidFill>
            <a:prstDash val="sysDot"/>
            <a:miter lim="800000"/>
            <a:headEnd/>
            <a:tailEnd/>
          </a:ln>
        </p:spPr>
        <p:txBody>
          <a:bodyPr lIns="0" tIns="0" rIns="0" bIns="0">
            <a:prstTxWarp prst="textNoShape">
              <a:avLst/>
            </a:prstTxWarp>
          </a:bodyPr>
          <a:lstStyle/>
          <a:p>
            <a:pPr algn="ctr" defTabSz="914259"/>
            <a:endParaRPr lang="en-US">
              <a:solidFill>
                <a:srgbClr val="000000"/>
              </a:solidFill>
              <a:latin typeface="Tahoma"/>
            </a:endParaRPr>
          </a:p>
        </p:txBody>
      </p:sp>
      <p:sp>
        <p:nvSpPr>
          <p:cNvPr id="60426" name="Rectangle 11"/>
          <p:cNvSpPr>
            <a:spLocks/>
          </p:cNvSpPr>
          <p:nvPr/>
        </p:nvSpPr>
        <p:spPr bwMode="auto">
          <a:xfrm>
            <a:off x="193105" y="2893222"/>
            <a:ext cx="643764" cy="430887"/>
          </a:xfrm>
          <a:prstGeom prst="rect">
            <a:avLst/>
          </a:prstGeom>
          <a:noFill/>
          <a:ln w="12700">
            <a:noFill/>
            <a:miter lim="800000"/>
            <a:headEnd/>
            <a:tailEnd/>
          </a:ln>
        </p:spPr>
        <p:txBody>
          <a:bodyPr wrap="none" lIns="0" tIns="0" rIns="40632" bIns="0">
            <a:prstTxWarp prst="textNoShape">
              <a:avLst/>
            </a:prstTxWarp>
            <a:spAutoFit/>
          </a:bodyPr>
          <a:lstStyle/>
          <a:p>
            <a:pPr marL="40176" defTabSz="914259"/>
            <a:r>
              <a:rPr lang="en-US" sz="2800" dirty="0">
                <a:solidFill>
                  <a:srgbClr val="000000"/>
                </a:solidFill>
                <a:latin typeface="Tahoma"/>
                <a:ea typeface="Gill Sans" pitchFamily="31" charset="0"/>
                <a:cs typeface="Gill Sans" pitchFamily="31" charset="0"/>
              </a:rPr>
              <a:t>FST</a:t>
            </a:r>
          </a:p>
        </p:txBody>
      </p:sp>
      <p:sp>
        <p:nvSpPr>
          <p:cNvPr id="25612" name="Line 12"/>
          <p:cNvSpPr>
            <a:spLocks noChangeShapeType="1"/>
          </p:cNvSpPr>
          <p:nvPr/>
        </p:nvSpPr>
        <p:spPr bwMode="auto">
          <a:xfrm flipH="1">
            <a:off x="3011537" y="3786188"/>
            <a:ext cx="3143250" cy="0"/>
          </a:xfrm>
          <a:prstGeom prst="line">
            <a:avLst/>
          </a:prstGeom>
          <a:noFill/>
          <a:ln w="25400">
            <a:solidFill>
              <a:srgbClr val="9B2C01"/>
            </a:solidFill>
            <a:miter lim="800000"/>
            <a:headEnd type="stealth" w="med" len="med"/>
            <a:tailEnd/>
          </a:ln>
        </p:spPr>
        <p:txBody>
          <a:bodyPr lIns="0" tIns="0" rIns="0" bIns="0">
            <a:prstTxWarp prst="textNoShape">
              <a:avLst/>
            </a:prstTxWarp>
          </a:bodyPr>
          <a:lstStyle/>
          <a:p>
            <a:pPr defTabSz="914259"/>
            <a:endParaRPr lang="en-US">
              <a:solidFill>
                <a:srgbClr val="000000"/>
              </a:solidFill>
              <a:latin typeface="Tahoma"/>
            </a:endParaRPr>
          </a:p>
        </p:txBody>
      </p:sp>
      <p:sp>
        <p:nvSpPr>
          <p:cNvPr id="25613" name="Rectangle 13"/>
          <p:cNvSpPr>
            <a:spLocks/>
          </p:cNvSpPr>
          <p:nvPr/>
        </p:nvSpPr>
        <p:spPr bwMode="auto">
          <a:xfrm>
            <a:off x="3508251" y="3415605"/>
            <a:ext cx="2388902" cy="323165"/>
          </a:xfrm>
          <a:prstGeom prst="rect">
            <a:avLst/>
          </a:prstGeom>
          <a:noFill/>
          <a:ln w="12700">
            <a:noFill/>
            <a:miter lim="800000"/>
            <a:headEnd/>
            <a:tailEnd/>
          </a:ln>
        </p:spPr>
        <p:txBody>
          <a:bodyPr wrap="none" lIns="0" tIns="0" rIns="40632" bIns="0">
            <a:prstTxWarp prst="textNoShape">
              <a:avLst/>
            </a:prstTxWarp>
            <a:spAutoFit/>
          </a:bodyPr>
          <a:lstStyle/>
          <a:p>
            <a:pPr marL="40176" defTabSz="914259"/>
            <a:r>
              <a:rPr lang="en-US" sz="2100" dirty="0">
                <a:solidFill>
                  <a:srgbClr val="9B2C01"/>
                </a:solidFill>
                <a:latin typeface="Tahoma"/>
                <a:ea typeface="Gill Sans" pitchFamily="31" charset="0"/>
                <a:cs typeface="Gill Sans" pitchFamily="31" charset="0"/>
              </a:rPr>
              <a:t>Unfairness Estimate</a:t>
            </a:r>
          </a:p>
        </p:txBody>
      </p:sp>
      <p:sp>
        <p:nvSpPr>
          <p:cNvPr id="25614" name="Line 14"/>
          <p:cNvSpPr>
            <a:spLocks noChangeShapeType="1"/>
          </p:cNvSpPr>
          <p:nvPr/>
        </p:nvSpPr>
        <p:spPr bwMode="auto">
          <a:xfrm rot="10800000">
            <a:off x="3023819" y="4154537"/>
            <a:ext cx="3130971" cy="0"/>
          </a:xfrm>
          <a:prstGeom prst="line">
            <a:avLst/>
          </a:prstGeom>
          <a:noFill/>
          <a:ln w="25400">
            <a:solidFill>
              <a:srgbClr val="9B2C01"/>
            </a:solidFill>
            <a:miter lim="800000"/>
            <a:headEnd type="stealth" w="med" len="med"/>
            <a:tailEnd/>
          </a:ln>
        </p:spPr>
        <p:txBody>
          <a:bodyPr lIns="0" tIns="0" rIns="0" bIns="0">
            <a:prstTxWarp prst="textNoShape">
              <a:avLst/>
            </a:prstTxWarp>
          </a:bodyPr>
          <a:lstStyle/>
          <a:p>
            <a:pPr defTabSz="914259"/>
            <a:endParaRPr lang="en-US">
              <a:solidFill>
                <a:srgbClr val="000000"/>
              </a:solidFill>
              <a:latin typeface="Tahoma"/>
            </a:endParaRPr>
          </a:p>
        </p:txBody>
      </p:sp>
      <p:sp>
        <p:nvSpPr>
          <p:cNvPr id="25615" name="Rectangle 15"/>
          <p:cNvSpPr>
            <a:spLocks/>
          </p:cNvSpPr>
          <p:nvPr/>
        </p:nvSpPr>
        <p:spPr bwMode="auto">
          <a:xfrm>
            <a:off x="3993806" y="3790652"/>
            <a:ext cx="1477895" cy="323165"/>
          </a:xfrm>
          <a:prstGeom prst="rect">
            <a:avLst/>
          </a:prstGeom>
          <a:noFill/>
          <a:ln w="12700">
            <a:noFill/>
            <a:miter lim="800000"/>
            <a:headEnd/>
            <a:tailEnd/>
          </a:ln>
        </p:spPr>
        <p:txBody>
          <a:bodyPr wrap="none" lIns="0" tIns="0" rIns="40632" bIns="0">
            <a:prstTxWarp prst="textNoShape">
              <a:avLst/>
            </a:prstTxWarp>
            <a:spAutoFit/>
          </a:bodyPr>
          <a:lstStyle/>
          <a:p>
            <a:pPr marL="40176" defTabSz="914259"/>
            <a:r>
              <a:rPr lang="en-US" sz="2100" dirty="0">
                <a:solidFill>
                  <a:srgbClr val="9B2C01"/>
                </a:solidFill>
                <a:latin typeface="Tahoma"/>
                <a:ea typeface="Gill Sans" pitchFamily="31" charset="0"/>
                <a:cs typeface="Gill Sans" pitchFamily="31" charset="0"/>
              </a:rPr>
              <a:t>App-slowest</a:t>
            </a:r>
          </a:p>
        </p:txBody>
      </p:sp>
      <p:sp>
        <p:nvSpPr>
          <p:cNvPr id="25616" name="Line 16"/>
          <p:cNvSpPr>
            <a:spLocks noChangeShapeType="1"/>
          </p:cNvSpPr>
          <p:nvPr/>
        </p:nvSpPr>
        <p:spPr bwMode="auto">
          <a:xfrm rot="10800000">
            <a:off x="3023819" y="4535165"/>
            <a:ext cx="3130971" cy="0"/>
          </a:xfrm>
          <a:prstGeom prst="line">
            <a:avLst/>
          </a:prstGeom>
          <a:noFill/>
          <a:ln w="25400">
            <a:solidFill>
              <a:srgbClr val="9B2C01"/>
            </a:solidFill>
            <a:miter lim="800000"/>
            <a:headEnd type="stealth" w="med" len="med"/>
            <a:tailEnd/>
          </a:ln>
        </p:spPr>
        <p:txBody>
          <a:bodyPr lIns="0" tIns="0" rIns="0" bIns="0">
            <a:prstTxWarp prst="textNoShape">
              <a:avLst/>
            </a:prstTxWarp>
          </a:bodyPr>
          <a:lstStyle/>
          <a:p>
            <a:pPr defTabSz="914259"/>
            <a:endParaRPr lang="en-US">
              <a:solidFill>
                <a:srgbClr val="000000"/>
              </a:solidFill>
              <a:latin typeface="Tahoma"/>
            </a:endParaRPr>
          </a:p>
        </p:txBody>
      </p:sp>
      <p:sp>
        <p:nvSpPr>
          <p:cNvPr id="25617" name="Rectangle 17"/>
          <p:cNvSpPr>
            <a:spLocks/>
          </p:cNvSpPr>
          <p:nvPr/>
        </p:nvSpPr>
        <p:spPr bwMode="auto">
          <a:xfrm>
            <a:off x="3808512" y="4156769"/>
            <a:ext cx="1821101" cy="323165"/>
          </a:xfrm>
          <a:prstGeom prst="rect">
            <a:avLst/>
          </a:prstGeom>
          <a:noFill/>
          <a:ln w="12700">
            <a:noFill/>
            <a:miter lim="800000"/>
            <a:headEnd/>
            <a:tailEnd/>
          </a:ln>
        </p:spPr>
        <p:txBody>
          <a:bodyPr wrap="none" lIns="0" tIns="0" rIns="40632" bIns="0">
            <a:prstTxWarp prst="textNoShape">
              <a:avLst/>
            </a:prstTxWarp>
            <a:spAutoFit/>
          </a:bodyPr>
          <a:lstStyle/>
          <a:p>
            <a:pPr marL="40176" defTabSz="914259"/>
            <a:r>
              <a:rPr lang="en-US" sz="2100" dirty="0">
                <a:solidFill>
                  <a:srgbClr val="9B2C01"/>
                </a:solidFill>
                <a:latin typeface="Tahoma"/>
                <a:ea typeface="Gill Sans" pitchFamily="31" charset="0"/>
                <a:cs typeface="Gill Sans" pitchFamily="31" charset="0"/>
              </a:rPr>
              <a:t>App-interfering</a:t>
            </a:r>
          </a:p>
        </p:txBody>
      </p:sp>
      <p:grpSp>
        <p:nvGrpSpPr>
          <p:cNvPr id="3" name="Group 18"/>
          <p:cNvGrpSpPr>
            <a:grpSpLocks/>
          </p:cNvGrpSpPr>
          <p:nvPr/>
        </p:nvGrpSpPr>
        <p:grpSpPr bwMode="auto">
          <a:xfrm>
            <a:off x="2096256" y="2157724"/>
            <a:ext cx="1573834" cy="417284"/>
            <a:chOff x="15" y="35"/>
            <a:chExt cx="1409" cy="373"/>
          </a:xfrm>
        </p:grpSpPr>
        <p:sp>
          <p:nvSpPr>
            <p:cNvPr id="60446" name="Rectangle 19"/>
            <p:cNvSpPr>
              <a:spLocks/>
            </p:cNvSpPr>
            <p:nvPr/>
          </p:nvSpPr>
          <p:spPr bwMode="auto">
            <a:xfrm rot="5400000" flipH="1">
              <a:off x="290" y="98"/>
              <a:ext cx="259" cy="248"/>
            </a:xfrm>
            <a:prstGeom prst="rect">
              <a:avLst/>
            </a:prstGeom>
            <a:noFill/>
            <a:ln w="12700">
              <a:noFill/>
              <a:miter lim="800000"/>
              <a:headEnd/>
              <a:tailEnd/>
            </a:ln>
          </p:spPr>
          <p:txBody>
            <a:bodyPr wrap="none" lIns="0" tIns="0" rIns="57799" bIns="0">
              <a:prstTxWarp prst="textNoShape">
                <a:avLst/>
              </a:prstTxWarp>
              <a:spAutoFit/>
            </a:bodyPr>
            <a:lstStyle/>
            <a:p>
              <a:pPr marL="40176" defTabSz="914259"/>
              <a:r>
                <a:rPr lang="en-US" dirty="0">
                  <a:solidFill>
                    <a:srgbClr val="000000"/>
                  </a:solidFill>
                  <a:latin typeface="Arial" pitchFamily="31" charset="0"/>
                  <a:sym typeface="Arial" pitchFamily="31" charset="0"/>
                </a:rPr>
                <a:t>⎪</a:t>
              </a:r>
            </a:p>
          </p:txBody>
        </p:sp>
        <p:sp>
          <p:nvSpPr>
            <p:cNvPr id="60447" name="Rectangle 20"/>
            <p:cNvSpPr>
              <a:spLocks/>
            </p:cNvSpPr>
            <p:nvPr/>
          </p:nvSpPr>
          <p:spPr bwMode="auto">
            <a:xfrm rot="5400000" flipH="1">
              <a:off x="532" y="29"/>
              <a:ext cx="373" cy="386"/>
            </a:xfrm>
            <a:prstGeom prst="rect">
              <a:avLst/>
            </a:prstGeom>
            <a:noFill/>
            <a:ln w="12700">
              <a:noFill/>
              <a:miter lim="800000"/>
              <a:headEnd/>
              <a:tailEnd/>
            </a:ln>
          </p:spPr>
          <p:txBody>
            <a:bodyPr wrap="none" lIns="0" tIns="0" rIns="57799" bIns="0">
              <a:prstTxWarp prst="textNoShape">
                <a:avLst/>
              </a:prstTxWarp>
              <a:spAutoFit/>
            </a:bodyPr>
            <a:lstStyle/>
            <a:p>
              <a:pPr marL="40176" defTabSz="914259"/>
              <a:r>
                <a:rPr lang="en-US" sz="2800" dirty="0">
                  <a:solidFill>
                    <a:srgbClr val="000000"/>
                  </a:solidFill>
                  <a:latin typeface="Arial" pitchFamily="31" charset="0"/>
                  <a:sym typeface="Arial" pitchFamily="31" charset="0"/>
                </a:rPr>
                <a:t>⎨</a:t>
              </a:r>
            </a:p>
          </p:txBody>
        </p:sp>
        <p:sp>
          <p:nvSpPr>
            <p:cNvPr id="60448" name="Rectangle 21"/>
            <p:cNvSpPr>
              <a:spLocks/>
            </p:cNvSpPr>
            <p:nvPr/>
          </p:nvSpPr>
          <p:spPr bwMode="auto">
            <a:xfrm rot="5400000" flipH="1">
              <a:off x="874" y="98"/>
              <a:ext cx="259" cy="248"/>
            </a:xfrm>
            <a:prstGeom prst="rect">
              <a:avLst/>
            </a:prstGeom>
            <a:noFill/>
            <a:ln w="12700">
              <a:noFill/>
              <a:miter lim="800000"/>
              <a:headEnd/>
              <a:tailEnd/>
            </a:ln>
          </p:spPr>
          <p:txBody>
            <a:bodyPr wrap="none" lIns="0" tIns="0" rIns="57799" bIns="0">
              <a:prstTxWarp prst="textNoShape">
                <a:avLst/>
              </a:prstTxWarp>
              <a:spAutoFit/>
            </a:bodyPr>
            <a:lstStyle/>
            <a:p>
              <a:pPr marL="40176" defTabSz="914259"/>
              <a:r>
                <a:rPr lang="en-US" dirty="0">
                  <a:solidFill>
                    <a:srgbClr val="000000"/>
                  </a:solidFill>
                  <a:latin typeface="Arial" pitchFamily="31" charset="0"/>
                  <a:sym typeface="Arial" pitchFamily="31" charset="0"/>
                </a:rPr>
                <a:t>⎪</a:t>
              </a:r>
            </a:p>
          </p:txBody>
        </p:sp>
        <p:sp>
          <p:nvSpPr>
            <p:cNvPr id="60449" name="Rectangle 22"/>
            <p:cNvSpPr>
              <a:spLocks/>
            </p:cNvSpPr>
            <p:nvPr/>
          </p:nvSpPr>
          <p:spPr bwMode="auto">
            <a:xfrm rot="5400000" flipH="1">
              <a:off x="1044" y="29"/>
              <a:ext cx="373" cy="386"/>
            </a:xfrm>
            <a:prstGeom prst="rect">
              <a:avLst/>
            </a:prstGeom>
            <a:noFill/>
            <a:ln w="12700">
              <a:noFill/>
              <a:miter lim="800000"/>
              <a:headEnd/>
              <a:tailEnd/>
            </a:ln>
          </p:spPr>
          <p:txBody>
            <a:bodyPr wrap="none" lIns="0" tIns="0" rIns="57799" bIns="0">
              <a:prstTxWarp prst="textNoShape">
                <a:avLst/>
              </a:prstTxWarp>
              <a:spAutoFit/>
            </a:bodyPr>
            <a:lstStyle/>
            <a:p>
              <a:pPr marL="40176" defTabSz="914259"/>
              <a:r>
                <a:rPr lang="en-US" sz="2800" dirty="0">
                  <a:solidFill>
                    <a:srgbClr val="000000"/>
                  </a:solidFill>
                  <a:latin typeface="Arial" pitchFamily="31" charset="0"/>
                  <a:sym typeface="Arial" pitchFamily="31" charset="0"/>
                </a:rPr>
                <a:t>⎧</a:t>
              </a:r>
            </a:p>
          </p:txBody>
        </p:sp>
        <p:sp>
          <p:nvSpPr>
            <p:cNvPr id="60450" name="Rectangle 23"/>
            <p:cNvSpPr>
              <a:spLocks/>
            </p:cNvSpPr>
            <p:nvPr/>
          </p:nvSpPr>
          <p:spPr bwMode="auto">
            <a:xfrm rot="5400000" flipH="1">
              <a:off x="21" y="29"/>
              <a:ext cx="373" cy="386"/>
            </a:xfrm>
            <a:prstGeom prst="rect">
              <a:avLst/>
            </a:prstGeom>
            <a:noFill/>
            <a:ln w="12700">
              <a:noFill/>
              <a:miter lim="800000"/>
              <a:headEnd/>
              <a:tailEnd/>
            </a:ln>
          </p:spPr>
          <p:txBody>
            <a:bodyPr wrap="none" lIns="0" tIns="0" rIns="57799" bIns="0">
              <a:prstTxWarp prst="textNoShape">
                <a:avLst/>
              </a:prstTxWarp>
              <a:spAutoFit/>
            </a:bodyPr>
            <a:lstStyle/>
            <a:p>
              <a:pPr marL="40176" defTabSz="914259"/>
              <a:r>
                <a:rPr lang="en-US" sz="2800" dirty="0">
                  <a:solidFill>
                    <a:srgbClr val="000000"/>
                  </a:solidFill>
                  <a:latin typeface="Arial" pitchFamily="31" charset="0"/>
                  <a:sym typeface="Arial" pitchFamily="31" charset="0"/>
                </a:rPr>
                <a:t>⎩</a:t>
              </a:r>
            </a:p>
          </p:txBody>
        </p:sp>
      </p:grpSp>
      <p:sp>
        <p:nvSpPr>
          <p:cNvPr id="25624" name="Rectangle 24"/>
          <p:cNvSpPr>
            <a:spLocks/>
          </p:cNvSpPr>
          <p:nvPr/>
        </p:nvSpPr>
        <p:spPr bwMode="auto">
          <a:xfrm>
            <a:off x="1877470" y="2419945"/>
            <a:ext cx="2098477" cy="696516"/>
          </a:xfrm>
          <a:prstGeom prst="rect">
            <a:avLst/>
          </a:prstGeom>
          <a:noFill/>
          <a:ln w="12700">
            <a:noFill/>
            <a:miter lim="800000"/>
            <a:headEnd/>
            <a:tailEnd/>
          </a:ln>
        </p:spPr>
        <p:txBody>
          <a:bodyPr lIns="0" tIns="0" rIns="40632" bIns="0">
            <a:prstTxWarp prst="textNoShape">
              <a:avLst/>
            </a:prstTxWarp>
          </a:bodyPr>
          <a:lstStyle/>
          <a:p>
            <a:pPr marL="40176" algn="ctr" defTabSz="914259"/>
            <a:r>
              <a:rPr lang="en-US" sz="2100" dirty="0">
                <a:solidFill>
                  <a:srgbClr val="000000"/>
                </a:solidFill>
                <a:latin typeface="Tahoma"/>
                <a:ea typeface="Gill Sans" pitchFamily="31" charset="0"/>
                <a:cs typeface="Gill Sans" pitchFamily="31" charset="0"/>
              </a:rPr>
              <a:t>Slowdown Estimation</a:t>
            </a:r>
          </a:p>
        </p:txBody>
      </p:sp>
      <p:sp>
        <p:nvSpPr>
          <p:cNvPr id="60435" name="Rectangle 25"/>
          <p:cNvSpPr>
            <a:spLocks/>
          </p:cNvSpPr>
          <p:nvPr/>
        </p:nvSpPr>
        <p:spPr bwMode="auto">
          <a:xfrm>
            <a:off x="6712893" y="1826122"/>
            <a:ext cx="627771" cy="323165"/>
          </a:xfrm>
          <a:prstGeom prst="rect">
            <a:avLst/>
          </a:prstGeom>
          <a:noFill/>
          <a:ln w="12700">
            <a:noFill/>
            <a:miter lim="800000"/>
            <a:headEnd/>
            <a:tailEnd/>
          </a:ln>
        </p:spPr>
        <p:txBody>
          <a:bodyPr wrap="none" lIns="0" tIns="0" rIns="40632" bIns="0">
            <a:prstTxWarp prst="textNoShape">
              <a:avLst/>
            </a:prstTxWarp>
            <a:spAutoFit/>
          </a:bodyPr>
          <a:lstStyle/>
          <a:p>
            <a:pPr marL="40176" defTabSz="914259"/>
            <a:r>
              <a:rPr lang="en-US" sz="2100" dirty="0">
                <a:solidFill>
                  <a:srgbClr val="000000"/>
                </a:solidFill>
                <a:latin typeface="Tahoma"/>
                <a:ea typeface="Gill Sans" pitchFamily="31" charset="0"/>
                <a:cs typeface="Gill Sans" pitchFamily="31" charset="0"/>
              </a:rPr>
              <a:t>Time</a:t>
            </a:r>
          </a:p>
        </p:txBody>
      </p:sp>
      <p:sp>
        <p:nvSpPr>
          <p:cNvPr id="60436" name="Line 26"/>
          <p:cNvSpPr>
            <a:spLocks noChangeShapeType="1"/>
          </p:cNvSpPr>
          <p:nvPr/>
        </p:nvSpPr>
        <p:spPr bwMode="auto">
          <a:xfrm>
            <a:off x="2187773" y="1946672"/>
            <a:ext cx="1455539" cy="0"/>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pPr defTabSz="914259"/>
            <a:endParaRPr lang="en-US">
              <a:solidFill>
                <a:srgbClr val="000000"/>
              </a:solidFill>
              <a:latin typeface="Tahoma"/>
            </a:endParaRPr>
          </a:p>
        </p:txBody>
      </p:sp>
      <p:sp>
        <p:nvSpPr>
          <p:cNvPr id="60437" name="Rectangle 27"/>
          <p:cNvSpPr>
            <a:spLocks/>
          </p:cNvSpPr>
          <p:nvPr/>
        </p:nvSpPr>
        <p:spPr bwMode="auto">
          <a:xfrm>
            <a:off x="2342927" y="1602879"/>
            <a:ext cx="1182292" cy="323165"/>
          </a:xfrm>
          <a:prstGeom prst="rect">
            <a:avLst/>
          </a:prstGeom>
          <a:noFill/>
          <a:ln w="12700">
            <a:noFill/>
            <a:miter lim="800000"/>
            <a:headEnd/>
            <a:tailEnd/>
          </a:ln>
        </p:spPr>
        <p:txBody>
          <a:bodyPr wrap="none" lIns="0" tIns="0" rIns="40632" bIns="0">
            <a:prstTxWarp prst="textNoShape">
              <a:avLst/>
            </a:prstTxWarp>
            <a:spAutoFit/>
          </a:bodyPr>
          <a:lstStyle/>
          <a:p>
            <a:pPr marL="40176" defTabSz="914259"/>
            <a:r>
              <a:rPr lang="en-US" sz="2100" dirty="0">
                <a:solidFill>
                  <a:srgbClr val="000000"/>
                </a:solidFill>
                <a:latin typeface="Tahoma"/>
                <a:ea typeface="Gill Sans" pitchFamily="31" charset="0"/>
                <a:cs typeface="Gill Sans" pitchFamily="31" charset="0"/>
              </a:rPr>
              <a:t>Interval 1</a:t>
            </a:r>
          </a:p>
        </p:txBody>
      </p:sp>
      <p:sp>
        <p:nvSpPr>
          <p:cNvPr id="60438" name="Line 28"/>
          <p:cNvSpPr>
            <a:spLocks noChangeShapeType="1"/>
          </p:cNvSpPr>
          <p:nvPr/>
        </p:nvSpPr>
        <p:spPr bwMode="auto">
          <a:xfrm>
            <a:off x="3643313" y="1946672"/>
            <a:ext cx="1455539" cy="0"/>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pPr defTabSz="914259"/>
            <a:endParaRPr lang="en-US">
              <a:solidFill>
                <a:srgbClr val="000000"/>
              </a:solidFill>
              <a:latin typeface="Tahoma"/>
            </a:endParaRPr>
          </a:p>
        </p:txBody>
      </p:sp>
      <p:sp>
        <p:nvSpPr>
          <p:cNvPr id="60439" name="Rectangle 29"/>
          <p:cNvSpPr>
            <a:spLocks/>
          </p:cNvSpPr>
          <p:nvPr/>
        </p:nvSpPr>
        <p:spPr bwMode="auto">
          <a:xfrm>
            <a:off x="3801815" y="1602879"/>
            <a:ext cx="1182292" cy="323165"/>
          </a:xfrm>
          <a:prstGeom prst="rect">
            <a:avLst/>
          </a:prstGeom>
          <a:noFill/>
          <a:ln w="12700">
            <a:noFill/>
            <a:miter lim="800000"/>
            <a:headEnd/>
            <a:tailEnd/>
          </a:ln>
        </p:spPr>
        <p:txBody>
          <a:bodyPr wrap="none" lIns="0" tIns="0" rIns="40632" bIns="0">
            <a:prstTxWarp prst="textNoShape">
              <a:avLst/>
            </a:prstTxWarp>
            <a:spAutoFit/>
          </a:bodyPr>
          <a:lstStyle/>
          <a:p>
            <a:pPr marL="40176" defTabSz="914259"/>
            <a:r>
              <a:rPr lang="en-US" sz="2100" dirty="0">
                <a:solidFill>
                  <a:srgbClr val="000000"/>
                </a:solidFill>
                <a:latin typeface="Tahoma"/>
                <a:ea typeface="Gill Sans" pitchFamily="31" charset="0"/>
                <a:cs typeface="Gill Sans" pitchFamily="31" charset="0"/>
              </a:rPr>
              <a:t>Interval 2</a:t>
            </a:r>
          </a:p>
        </p:txBody>
      </p:sp>
      <p:sp>
        <p:nvSpPr>
          <p:cNvPr id="60440" name="Line 30"/>
          <p:cNvSpPr>
            <a:spLocks noChangeShapeType="1"/>
          </p:cNvSpPr>
          <p:nvPr/>
        </p:nvSpPr>
        <p:spPr bwMode="auto">
          <a:xfrm>
            <a:off x="5098852" y="1946672"/>
            <a:ext cx="1455539" cy="0"/>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pPr defTabSz="914259"/>
            <a:endParaRPr lang="en-US">
              <a:solidFill>
                <a:srgbClr val="000000"/>
              </a:solidFill>
              <a:latin typeface="Tahoma"/>
            </a:endParaRPr>
          </a:p>
        </p:txBody>
      </p:sp>
      <p:sp>
        <p:nvSpPr>
          <p:cNvPr id="60441" name="Rectangle 31"/>
          <p:cNvSpPr>
            <a:spLocks/>
          </p:cNvSpPr>
          <p:nvPr/>
        </p:nvSpPr>
        <p:spPr bwMode="auto">
          <a:xfrm>
            <a:off x="5257354" y="1602879"/>
            <a:ext cx="1182292" cy="323165"/>
          </a:xfrm>
          <a:prstGeom prst="rect">
            <a:avLst/>
          </a:prstGeom>
          <a:noFill/>
          <a:ln w="12700">
            <a:noFill/>
            <a:miter lim="800000"/>
            <a:headEnd/>
            <a:tailEnd/>
          </a:ln>
        </p:spPr>
        <p:txBody>
          <a:bodyPr wrap="none" lIns="0" tIns="0" rIns="40632" bIns="0">
            <a:prstTxWarp prst="textNoShape">
              <a:avLst/>
            </a:prstTxWarp>
            <a:spAutoFit/>
          </a:bodyPr>
          <a:lstStyle/>
          <a:p>
            <a:pPr marL="40176" defTabSz="914259"/>
            <a:r>
              <a:rPr lang="en-US" sz="2100" dirty="0">
                <a:solidFill>
                  <a:srgbClr val="000000"/>
                </a:solidFill>
                <a:latin typeface="Tahoma"/>
                <a:ea typeface="Gill Sans" pitchFamily="31" charset="0"/>
                <a:cs typeface="Gill Sans" pitchFamily="31" charset="0"/>
              </a:rPr>
              <a:t>Interval 3</a:t>
            </a:r>
          </a:p>
        </p:txBody>
      </p:sp>
      <p:sp>
        <p:nvSpPr>
          <p:cNvPr id="60442" name="Line 32"/>
          <p:cNvSpPr>
            <a:spLocks noChangeShapeType="1"/>
          </p:cNvSpPr>
          <p:nvPr/>
        </p:nvSpPr>
        <p:spPr bwMode="auto">
          <a:xfrm rot="10800000">
            <a:off x="2178844" y="2195587"/>
            <a:ext cx="5089922" cy="0"/>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pPr defTabSz="914259"/>
            <a:endParaRPr lang="en-US">
              <a:solidFill>
                <a:srgbClr val="000000"/>
              </a:solidFill>
              <a:latin typeface="Tahoma"/>
            </a:endParaRPr>
          </a:p>
        </p:txBody>
      </p:sp>
      <p:sp>
        <p:nvSpPr>
          <p:cNvPr id="25633" name="Rectangle 33"/>
          <p:cNvSpPr>
            <a:spLocks/>
          </p:cNvSpPr>
          <p:nvPr/>
        </p:nvSpPr>
        <p:spPr bwMode="auto">
          <a:xfrm>
            <a:off x="455414" y="3562948"/>
            <a:ext cx="2571750" cy="1241227"/>
          </a:xfrm>
          <a:prstGeom prst="rect">
            <a:avLst/>
          </a:prstGeom>
          <a:solidFill>
            <a:srgbClr val="F3EB00"/>
          </a:solidFill>
          <a:ln w="25400">
            <a:solidFill>
              <a:schemeClr val="tx1"/>
            </a:solidFill>
            <a:miter lim="800000"/>
            <a:headEnd/>
            <a:tailEnd/>
          </a:ln>
        </p:spPr>
        <p:txBody>
          <a:bodyPr lIns="0" tIns="0" rIns="40632" bIns="0" anchor="ctr">
            <a:prstTxWarp prst="textNoShape">
              <a:avLst/>
            </a:prstTxWarp>
          </a:bodyPr>
          <a:lstStyle/>
          <a:p>
            <a:pPr marL="40176" algn="ctr" defTabSz="914259"/>
            <a:r>
              <a:rPr lang="en-US" sz="2300" dirty="0">
                <a:solidFill>
                  <a:srgbClr val="001F67"/>
                </a:solidFill>
                <a:latin typeface="Tahoma"/>
                <a:ea typeface="Gill Sans" pitchFamily="31" charset="0"/>
                <a:cs typeface="Gill Sans" pitchFamily="31" charset="0"/>
              </a:rPr>
              <a:t>Runtime Unfairness</a:t>
            </a:r>
          </a:p>
          <a:p>
            <a:pPr marL="40176" algn="ctr" defTabSz="914259"/>
            <a:r>
              <a:rPr lang="en-US" sz="2300" dirty="0">
                <a:solidFill>
                  <a:srgbClr val="001F67"/>
                </a:solidFill>
                <a:latin typeface="Tahoma"/>
                <a:ea typeface="Gill Sans" pitchFamily="31" charset="0"/>
                <a:cs typeface="Gill Sans" pitchFamily="31" charset="0"/>
              </a:rPr>
              <a:t>Evaluation</a:t>
            </a:r>
          </a:p>
        </p:txBody>
      </p:sp>
      <p:sp>
        <p:nvSpPr>
          <p:cNvPr id="25634" name="Rectangle 34"/>
          <p:cNvSpPr>
            <a:spLocks/>
          </p:cNvSpPr>
          <p:nvPr/>
        </p:nvSpPr>
        <p:spPr bwMode="auto">
          <a:xfrm>
            <a:off x="6170414" y="3562948"/>
            <a:ext cx="2571750" cy="1241227"/>
          </a:xfrm>
          <a:prstGeom prst="rect">
            <a:avLst/>
          </a:prstGeom>
          <a:solidFill>
            <a:srgbClr val="F3EB00"/>
          </a:solidFill>
          <a:ln w="25400">
            <a:solidFill>
              <a:schemeClr val="tx1"/>
            </a:solidFill>
            <a:miter lim="800000"/>
            <a:headEnd/>
            <a:tailEnd/>
          </a:ln>
        </p:spPr>
        <p:txBody>
          <a:bodyPr lIns="0" tIns="0" rIns="40632" bIns="0" anchor="ctr">
            <a:prstTxWarp prst="textNoShape">
              <a:avLst/>
            </a:prstTxWarp>
          </a:bodyPr>
          <a:lstStyle/>
          <a:p>
            <a:pPr marL="40176" algn="ctr" defTabSz="914259"/>
            <a:r>
              <a:rPr lang="en-US" sz="2300" dirty="0">
                <a:solidFill>
                  <a:srgbClr val="D90B00"/>
                </a:solidFill>
                <a:latin typeface="Tahoma"/>
                <a:ea typeface="Gill Sans" pitchFamily="31" charset="0"/>
                <a:cs typeface="Gill Sans" pitchFamily="31" charset="0"/>
              </a:rPr>
              <a:t>Dynamic</a:t>
            </a:r>
          </a:p>
          <a:p>
            <a:pPr marL="40176" algn="ctr" defTabSz="914259"/>
            <a:r>
              <a:rPr lang="en-US" sz="2300" dirty="0">
                <a:solidFill>
                  <a:srgbClr val="D90B00"/>
                </a:solidFill>
                <a:latin typeface="Tahoma"/>
                <a:ea typeface="Gill Sans" pitchFamily="31" charset="0"/>
                <a:cs typeface="Gill Sans" pitchFamily="31" charset="0"/>
              </a:rPr>
              <a:t>Request Throttling</a:t>
            </a:r>
          </a:p>
        </p:txBody>
      </p:sp>
      <p:sp>
        <p:nvSpPr>
          <p:cNvPr id="37" name="Title 1"/>
          <p:cNvSpPr>
            <a:spLocks noGrp="1"/>
          </p:cNvSpPr>
          <p:nvPr>
            <p:ph type="title"/>
          </p:nvPr>
        </p:nvSpPr>
        <p:spPr>
          <a:xfrm>
            <a:off x="228600" y="152401"/>
            <a:ext cx="8915400" cy="1066800"/>
          </a:xfrm>
        </p:spPr>
        <p:txBody>
          <a:bodyPr/>
          <a:lstStyle/>
          <a:p>
            <a:r>
              <a:rPr lang="en-US" sz="3800" dirty="0"/>
              <a:t>Fairness via Source Throttling (FST) </a:t>
            </a:r>
            <a:r>
              <a:rPr lang="en-US" sz="2200" kern="1200" dirty="0">
                <a:solidFill>
                  <a:srgbClr val="006633"/>
                </a:solidFill>
                <a:latin typeface="Times New Roman" pitchFamily="18" charset="0"/>
                <a:cs typeface="Times New Roman" pitchFamily="18" charset="0"/>
              </a:rPr>
              <a:t>[ASPLOS’10]</a:t>
            </a:r>
            <a:endParaRPr lang="en-US" sz="3800" dirty="0"/>
          </a:p>
        </p:txBody>
      </p:sp>
    </p:spTree>
    <p:extLst>
      <p:ext uri="{BB962C8B-B14F-4D97-AF65-F5344CB8AC3E}">
        <p14:creationId xmlns:p14="http://schemas.microsoft.com/office/powerpoint/2010/main" val="28474086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562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63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5608">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612"/>
                                        </p:tgtEl>
                                        <p:attrNameLst>
                                          <p:attrName>style.visibility</p:attrName>
                                        </p:attrNameLst>
                                      </p:cBhvr>
                                      <p:to>
                                        <p:strVal val="visible"/>
                                      </p:to>
                                    </p:set>
                                    <p:animEffect transition="in" filter="wipe(left)">
                                      <p:cBhvr>
                                        <p:cTn id="31" dur="500"/>
                                        <p:tgtEl>
                                          <p:spTgt spid="256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614"/>
                                        </p:tgtEl>
                                        <p:attrNameLst>
                                          <p:attrName>style.visibility</p:attrName>
                                        </p:attrNameLst>
                                      </p:cBhvr>
                                      <p:to>
                                        <p:strVal val="visible"/>
                                      </p:to>
                                    </p:set>
                                    <p:animEffect transition="in" filter="wipe(left)">
                                      <p:cBhvr>
                                        <p:cTn id="34" dur="500"/>
                                        <p:tgtEl>
                                          <p:spTgt spid="256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5616"/>
                                        </p:tgtEl>
                                        <p:attrNameLst>
                                          <p:attrName>style.visibility</p:attrName>
                                        </p:attrNameLst>
                                      </p:cBhvr>
                                      <p:to>
                                        <p:strVal val="visible"/>
                                      </p:to>
                                    </p:set>
                                    <p:animEffect transition="in" filter="wipe(left)">
                                      <p:cBhvr>
                                        <p:cTn id="37" dur="500"/>
                                        <p:tgtEl>
                                          <p:spTgt spid="25616"/>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561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561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617"/>
                                        </p:tgtEl>
                                        <p:attrNameLst>
                                          <p:attrName>style.visibility</p:attrName>
                                        </p:attrNameLst>
                                      </p:cBhvr>
                                      <p:to>
                                        <p:strVal val="visible"/>
                                      </p:to>
                                    </p:set>
                                  </p:childTnLst>
                                </p:cTn>
                              </p:par>
                            </p:childTnLst>
                          </p:cTn>
                        </p:par>
                        <p:par>
                          <p:cTn id="44" fill="hold">
                            <p:stCondLst>
                              <p:cond delay="500"/>
                            </p:stCondLst>
                            <p:childTnLst>
                              <p:par>
                                <p:cTn id="45" presetID="1" presetClass="exit" presetSubtype="0" fill="hold" grpId="1" nodeType="afterEffect">
                                  <p:stCondLst>
                                    <p:cond delay="0"/>
                                  </p:stCondLst>
                                  <p:childTnLst>
                                    <p:set>
                                      <p:cBhvr>
                                        <p:cTn id="46" dur="1" fill="hold">
                                          <p:stCondLst>
                                            <p:cond delay="499"/>
                                          </p:stCondLst>
                                        </p:cTn>
                                        <p:tgtEl>
                                          <p:spTgt spid="25633"/>
                                        </p:tgtEl>
                                        <p:attrNameLst>
                                          <p:attrName>style.visibility</p:attrName>
                                        </p:attrNameLst>
                                      </p:cBhvr>
                                      <p:to>
                                        <p:strVal val="hidden"/>
                                      </p:to>
                                    </p:se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563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5609">
                                            <p:bg/>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5609">
                                            <p:txEl>
                                              <p:pRg st="0" end="0"/>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609">
                                            <p:txEl>
                                              <p:pRg st="1" end="1"/>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5609">
                                            <p:txEl>
                                              <p:pRg st="2" end="2"/>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609">
                                            <p:txEl>
                                              <p:pRg st="3" end="3"/>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609">
                                            <p:txEl>
                                              <p:pRg st="4" end="4"/>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6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build="p" animBg="1" autoUpdateAnimBg="0" advAuto="0"/>
      <p:bldP spid="25609" grpId="0" build="p" animBg="1" autoUpdateAnimBg="0"/>
      <p:bldP spid="25612" grpId="0" animBg="1"/>
      <p:bldP spid="25613" grpId="0" autoUpdateAnimBg="0"/>
      <p:bldP spid="25614" grpId="0" animBg="1"/>
      <p:bldP spid="25615" grpId="0" autoUpdateAnimBg="0"/>
      <p:bldP spid="25616" grpId="0" animBg="1"/>
      <p:bldP spid="25617" grpId="0" autoUpdateAnimBg="0"/>
      <p:bldP spid="25624" grpId="0" autoUpdateAnimBg="0"/>
      <p:bldP spid="25633" grpId="0" animBg="1" autoUpdateAnimBg="0"/>
      <p:bldP spid="25633" grpId="1" animBg="1" autoUpdateAnimBg="0"/>
      <p:bldP spid="2563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lstStyle/>
          <a:p>
            <a:r>
              <a:rPr lang="en-US" sz="3600" dirty="0" smtClean="0">
                <a:latin typeface="Garamond" charset="0"/>
              </a:rPr>
              <a:t>Core</a:t>
            </a:r>
            <a:r>
              <a:rPr lang="en-US" sz="3600" dirty="0">
                <a:latin typeface="Garamond" charset="0"/>
              </a:rPr>
              <a:t> </a:t>
            </a:r>
            <a:r>
              <a:rPr lang="en-US" sz="3600" dirty="0" smtClean="0">
                <a:latin typeface="Garamond" charset="0"/>
              </a:rPr>
              <a:t>(Source) Throttling</a:t>
            </a:r>
            <a:endParaRPr lang="en-US" sz="3600" dirty="0">
              <a:latin typeface="Garamond" charset="0"/>
            </a:endParaRPr>
          </a:p>
        </p:txBody>
      </p:sp>
      <p:sp>
        <p:nvSpPr>
          <p:cNvPr id="3" name="Content Placeholder 2"/>
          <p:cNvSpPr>
            <a:spLocks noGrp="1"/>
          </p:cNvSpPr>
          <p:nvPr>
            <p:ph idx="1"/>
          </p:nvPr>
        </p:nvSpPr>
        <p:spPr>
          <a:xfrm>
            <a:off x="228600" y="914400"/>
            <a:ext cx="8610600" cy="5194300"/>
          </a:xfrm>
        </p:spPr>
        <p:txBody>
          <a:bodyPr/>
          <a:lstStyle/>
          <a:p>
            <a:r>
              <a:rPr lang="en-US" dirty="0">
                <a:latin typeface="Tahoma" charset="0"/>
              </a:rPr>
              <a:t>Idea: </a:t>
            </a:r>
            <a:r>
              <a:rPr lang="en-US" dirty="0">
                <a:solidFill>
                  <a:srgbClr val="0000FF"/>
                </a:solidFill>
                <a:latin typeface="Tahoma" charset="0"/>
              </a:rPr>
              <a:t>Estimate the slowdown due to (DRAM) interference and throttle down threads that slow down others</a:t>
            </a:r>
          </a:p>
          <a:p>
            <a:pPr lvl="1"/>
            <a:r>
              <a:rPr lang="en-US" dirty="0">
                <a:latin typeface="Tahoma" charset="0"/>
                <a:ea typeface="ＭＳ Ｐゴシック" charset="0"/>
              </a:rPr>
              <a:t>Ebrahimi et al., </a:t>
            </a:r>
            <a:r>
              <a:rPr lang="ja-JP" altLang="en-US" dirty="0">
                <a:latin typeface="Tahoma" charset="0"/>
                <a:ea typeface="ＭＳ Ｐゴシック" charset="0"/>
              </a:rPr>
              <a:t>“</a:t>
            </a:r>
            <a:r>
              <a:rPr lang="en-US" altLang="ja-JP" dirty="0">
                <a:solidFill>
                  <a:srgbClr val="0000FF"/>
                </a:solidFill>
                <a:latin typeface="Tahoma" charset="0"/>
                <a:ea typeface="ＭＳ Ｐゴシック" charset="0"/>
              </a:rPr>
              <a:t>Fairness via Source Throttling: A Configurable and High-Performance Fairness Substrate for Multi-Core Memory Systems</a:t>
            </a:r>
            <a:r>
              <a:rPr lang="en-US" altLang="ja-JP" dirty="0">
                <a:latin typeface="Tahoma" charset="0"/>
                <a:ea typeface="ＭＳ Ｐゴシック" charset="0"/>
              </a:rPr>
              <a:t>,</a:t>
            </a:r>
            <a:r>
              <a:rPr lang="ja-JP" altLang="en-US" dirty="0">
                <a:latin typeface="Tahoma" charset="0"/>
                <a:ea typeface="ＭＳ Ｐゴシック" charset="0"/>
              </a:rPr>
              <a:t>”</a:t>
            </a:r>
            <a:r>
              <a:rPr lang="en-US" altLang="ja-JP" dirty="0">
                <a:latin typeface="Tahoma" charset="0"/>
                <a:ea typeface="ＭＳ Ｐゴシック" charset="0"/>
              </a:rPr>
              <a:t> ASPLOS 2010.</a:t>
            </a:r>
          </a:p>
          <a:p>
            <a:pPr lvl="1"/>
            <a:endParaRPr lang="en-US" sz="1600" dirty="0">
              <a:latin typeface="Tahoma" charset="0"/>
              <a:ea typeface="ＭＳ Ｐゴシック" charset="0"/>
            </a:endParaRPr>
          </a:p>
          <a:p>
            <a:r>
              <a:rPr lang="en-US" dirty="0">
                <a:latin typeface="Tahoma" charset="0"/>
              </a:rPr>
              <a:t>Advantages</a:t>
            </a:r>
          </a:p>
          <a:p>
            <a:pPr lvl="1">
              <a:buFont typeface="Wingdings" charset="0"/>
              <a:buNone/>
            </a:pPr>
            <a:r>
              <a:rPr lang="en-US" sz="2000" dirty="0">
                <a:latin typeface="Tahoma" charset="0"/>
                <a:ea typeface="ＭＳ Ｐゴシック" charset="0"/>
              </a:rPr>
              <a:t>+ Core/request throttling is easy to implement: no need to change </a:t>
            </a:r>
            <a:r>
              <a:rPr lang="en-US" sz="2000" dirty="0" smtClean="0">
                <a:latin typeface="Tahoma" charset="0"/>
                <a:ea typeface="ＭＳ Ｐゴシック" charset="0"/>
              </a:rPr>
              <a:t>the memory scheduling </a:t>
            </a:r>
            <a:r>
              <a:rPr lang="en-US" sz="2000" dirty="0">
                <a:latin typeface="Tahoma" charset="0"/>
                <a:ea typeface="ＭＳ Ｐゴシック" charset="0"/>
              </a:rPr>
              <a:t>algorithm</a:t>
            </a:r>
          </a:p>
          <a:p>
            <a:pPr lvl="1">
              <a:buFont typeface="Wingdings" charset="0"/>
              <a:buNone/>
            </a:pPr>
            <a:r>
              <a:rPr lang="en-US" sz="2000" dirty="0">
                <a:latin typeface="Tahoma" charset="0"/>
                <a:ea typeface="ＭＳ Ｐゴシック" charset="0"/>
              </a:rPr>
              <a:t>+ Can be a general way of handling shared resource </a:t>
            </a:r>
            <a:r>
              <a:rPr lang="en-US" sz="2000" dirty="0" smtClean="0">
                <a:latin typeface="Tahoma" charset="0"/>
                <a:ea typeface="ＭＳ Ｐゴシック" charset="0"/>
              </a:rPr>
              <a:t>contention</a:t>
            </a:r>
          </a:p>
          <a:p>
            <a:pPr lvl="1">
              <a:buFont typeface="Wingdings" charset="0"/>
              <a:buNone/>
            </a:pPr>
            <a:r>
              <a:rPr lang="en-US" sz="2000" dirty="0" smtClean="0">
                <a:latin typeface="Tahoma" charset="0"/>
                <a:ea typeface="ＭＳ Ｐゴシック" charset="0"/>
              </a:rPr>
              <a:t>+ Can reduce overall load/contention in the memory system</a:t>
            </a:r>
            <a:endParaRPr lang="en-US" sz="2000" dirty="0">
              <a:latin typeface="Tahoma" charset="0"/>
              <a:ea typeface="ＭＳ Ｐゴシック" charset="0"/>
            </a:endParaRPr>
          </a:p>
          <a:p>
            <a:endParaRPr lang="en-US" sz="1600" dirty="0">
              <a:latin typeface="Tahoma" charset="0"/>
            </a:endParaRPr>
          </a:p>
          <a:p>
            <a:r>
              <a:rPr lang="en-US" dirty="0">
                <a:latin typeface="Tahoma" charset="0"/>
              </a:rPr>
              <a:t>Disadvantages</a:t>
            </a:r>
          </a:p>
          <a:p>
            <a:pPr lvl="1">
              <a:buFont typeface="Wingdings" charset="0"/>
              <a:buNone/>
            </a:pPr>
            <a:r>
              <a:rPr lang="en-US" sz="2000" dirty="0">
                <a:latin typeface="Tahoma" charset="0"/>
                <a:ea typeface="ＭＳ Ｐゴシック" charset="0"/>
              </a:rPr>
              <a:t>- Requires interference/slowdown </a:t>
            </a:r>
            <a:r>
              <a:rPr lang="en-US" sz="2000" dirty="0" smtClean="0">
                <a:latin typeface="Tahoma" charset="0"/>
                <a:ea typeface="ＭＳ Ｐゴシック" charset="0"/>
              </a:rPr>
              <a:t>estimations </a:t>
            </a:r>
            <a:r>
              <a:rPr lang="en-US" sz="2000" dirty="0" smtClean="0">
                <a:latin typeface="Tahoma" charset="0"/>
                <a:ea typeface="ＭＳ Ｐゴシック" charset="0"/>
                <a:sym typeface="Wingdings"/>
              </a:rPr>
              <a:t> difficult to estimate</a:t>
            </a:r>
            <a:endParaRPr lang="en-US" sz="2000" dirty="0">
              <a:latin typeface="Tahoma" charset="0"/>
              <a:ea typeface="ＭＳ Ｐゴシック" charset="0"/>
            </a:endParaRPr>
          </a:p>
          <a:p>
            <a:pPr lvl="1">
              <a:buFont typeface="Wingdings" charset="0"/>
              <a:buNone/>
            </a:pPr>
            <a:r>
              <a:rPr lang="en-US" sz="2000" dirty="0">
                <a:latin typeface="Tahoma" charset="0"/>
                <a:ea typeface="ＭＳ Ｐゴシック" charset="0"/>
              </a:rPr>
              <a:t>- Thresholds can become difficult to </a:t>
            </a:r>
            <a:r>
              <a:rPr lang="en-US" sz="2000" dirty="0" smtClean="0">
                <a:latin typeface="Tahoma" charset="0"/>
                <a:ea typeface="ＭＳ Ｐゴシック" charset="0"/>
              </a:rPr>
              <a:t>optimize </a:t>
            </a:r>
            <a:r>
              <a:rPr lang="en-US" sz="2000" dirty="0" smtClean="0">
                <a:latin typeface="Tahoma" charset="0"/>
                <a:ea typeface="ＭＳ Ｐゴシック" charset="0"/>
                <a:sym typeface="Wingdings"/>
              </a:rPr>
              <a:t> throughput loss</a:t>
            </a:r>
            <a:endParaRPr lang="en-US" sz="2000" dirty="0">
              <a:latin typeface="Tahoma" charset="0"/>
              <a:ea typeface="ＭＳ Ｐゴシック" charset="0"/>
            </a:endParaRPr>
          </a:p>
        </p:txBody>
      </p:sp>
      <p:sp>
        <p:nvSpPr>
          <p:cNvPr id="1710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12F889-6EF0-5F47-A053-6AA631F32876}" type="slidenum">
              <a:rPr lang="en-US" sz="1600">
                <a:solidFill>
                  <a:srgbClr val="000000"/>
                </a:solidFill>
                <a:latin typeface="Garamond" charset="0"/>
                <a:cs typeface="Arial" charset="0"/>
              </a:rPr>
              <a:pPr eaLnBrk="1" hangingPunct="1"/>
              <a:t>27</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21382646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Fundamental Interference Control Techniques</a:t>
            </a:r>
            <a:endParaRPr lang="en-US" sz="3600" dirty="0"/>
          </a:p>
        </p:txBody>
      </p:sp>
      <p:sp>
        <p:nvSpPr>
          <p:cNvPr id="3" name="Content Placeholder 2"/>
          <p:cNvSpPr>
            <a:spLocks noGrp="1"/>
          </p:cNvSpPr>
          <p:nvPr>
            <p:ph idx="1"/>
          </p:nvPr>
        </p:nvSpPr>
        <p:spPr>
          <a:xfrm>
            <a:off x="228600" y="838200"/>
            <a:ext cx="8610600" cy="5193723"/>
          </a:xfrm>
        </p:spPr>
        <p:txBody>
          <a:bodyPr/>
          <a:lstStyle/>
          <a:p>
            <a:r>
              <a:rPr lang="en-US" dirty="0" smtClean="0">
                <a:solidFill>
                  <a:srgbClr val="0000FF"/>
                </a:solidFill>
              </a:rPr>
              <a:t>Goal: </a:t>
            </a:r>
            <a:r>
              <a:rPr lang="en-US" dirty="0"/>
              <a:t>to reduce/control interference</a:t>
            </a:r>
          </a:p>
          <a:p>
            <a:endParaRPr lang="en-US" dirty="0" smtClean="0">
              <a:solidFill>
                <a:srgbClr val="0000FF"/>
              </a:solidFill>
            </a:endParaRPr>
          </a:p>
          <a:p>
            <a:endParaRPr lang="en-US" dirty="0">
              <a:solidFill>
                <a:srgbClr val="0000FF"/>
              </a:solidFill>
            </a:endParaRPr>
          </a:p>
          <a:p>
            <a:pPr marL="0" indent="0">
              <a:buNone/>
            </a:pPr>
            <a:r>
              <a:rPr lang="en-US" dirty="0" smtClean="0">
                <a:solidFill>
                  <a:srgbClr val="0000FF"/>
                </a:solidFill>
              </a:rPr>
              <a:t>1. Prioritization</a:t>
            </a:r>
            <a:r>
              <a:rPr lang="en-US" dirty="0" smtClean="0"/>
              <a:t> or request scheduling</a:t>
            </a:r>
          </a:p>
          <a:p>
            <a:pPr marL="0" indent="0">
              <a:buNone/>
            </a:pPr>
            <a:endParaRPr lang="en-US" dirty="0"/>
          </a:p>
          <a:p>
            <a:pPr marL="0" indent="0">
              <a:buNone/>
            </a:pPr>
            <a:r>
              <a:rPr lang="en-US" dirty="0" smtClean="0">
                <a:solidFill>
                  <a:srgbClr val="0000FF"/>
                </a:solidFill>
              </a:rPr>
              <a:t>2. Data mapping </a:t>
            </a:r>
            <a:r>
              <a:rPr lang="en-US" dirty="0" smtClean="0"/>
              <a:t>to banks/channels/ranks</a:t>
            </a:r>
          </a:p>
          <a:p>
            <a:pPr marL="0" indent="0">
              <a:buNone/>
            </a:pPr>
            <a:endParaRPr lang="en-US" dirty="0" smtClean="0">
              <a:solidFill>
                <a:srgbClr val="0000FF"/>
              </a:solidFill>
            </a:endParaRPr>
          </a:p>
          <a:p>
            <a:pPr marL="0" indent="0">
              <a:buNone/>
            </a:pPr>
            <a:r>
              <a:rPr lang="en-US" dirty="0" smtClean="0">
                <a:solidFill>
                  <a:srgbClr val="0000FF"/>
                </a:solidFill>
              </a:rPr>
              <a:t>3. Core/source throttling </a:t>
            </a:r>
          </a:p>
          <a:p>
            <a:pPr marL="0" indent="0">
              <a:buNone/>
            </a:pPr>
            <a:endParaRPr lang="en-US" dirty="0" smtClean="0">
              <a:solidFill>
                <a:srgbClr val="0000FF"/>
              </a:solidFill>
            </a:endParaRPr>
          </a:p>
          <a:p>
            <a:pPr marL="0" indent="0">
              <a:buNone/>
            </a:pPr>
            <a:r>
              <a:rPr lang="en-US" dirty="0" smtClean="0">
                <a:solidFill>
                  <a:srgbClr val="0000FF"/>
                </a:solidFill>
              </a:rPr>
              <a:t>4. Application/thread scheduling</a:t>
            </a:r>
          </a:p>
          <a:p>
            <a:pPr marL="0" indent="0">
              <a:buNone/>
            </a:pPr>
            <a:r>
              <a:rPr lang="en-US" dirty="0" smtClean="0">
                <a:solidFill>
                  <a:srgbClr val="0000FF"/>
                </a:solidFill>
              </a:rPr>
              <a:t>    </a:t>
            </a:r>
            <a:r>
              <a:rPr lang="en-US" dirty="0" smtClean="0">
                <a:solidFill>
                  <a:srgbClr val="FF0000"/>
                </a:solidFill>
              </a:rPr>
              <a:t>Idea: Pick threads that do not badly interfere with each other to be scheduled together on cores sharing the memory system</a:t>
            </a:r>
            <a:endParaRPr lang="en-US" dirty="0">
              <a:solidFill>
                <a:srgbClr val="FF0000"/>
              </a:solidFill>
            </a:endParaRPr>
          </a:p>
        </p:txBody>
      </p:sp>
      <p:sp>
        <p:nvSpPr>
          <p:cNvPr id="4" name="Slide Number Placeholder 3"/>
          <p:cNvSpPr>
            <a:spLocks noGrp="1"/>
          </p:cNvSpPr>
          <p:nvPr>
            <p:ph type="sldNum" sz="quarter" idx="11"/>
          </p:nvPr>
        </p:nvSpPr>
        <p:spPr/>
        <p:txBody>
          <a:bodyPr/>
          <a:lstStyle/>
          <a:p>
            <a:pPr>
              <a:defRPr/>
            </a:pPr>
            <a:fld id="{26083AAA-380F-D646-B0E9-4FA618B907D0}" type="slidenum">
              <a:rPr lang="en-US" smtClean="0"/>
              <a:pPr>
                <a:defRPr/>
              </a:pPr>
              <a:t>28</a:t>
            </a:fld>
            <a:endParaRPr lang="en-US"/>
          </a:p>
        </p:txBody>
      </p:sp>
      <p:sp>
        <p:nvSpPr>
          <p:cNvPr id="5" name="Rectangle 4"/>
          <p:cNvSpPr/>
          <p:nvPr/>
        </p:nvSpPr>
        <p:spPr>
          <a:xfrm>
            <a:off x="152400" y="4799850"/>
            <a:ext cx="4648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Tree>
    <p:extLst>
      <p:ext uri="{BB962C8B-B14F-4D97-AF65-F5344CB8AC3E}">
        <p14:creationId xmlns:p14="http://schemas.microsoft.com/office/powerpoint/2010/main" val="24552189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Interference-Aware Thread Scheduling</a:t>
            </a:r>
            <a:endParaRPr lang="en-US" dirty="0"/>
          </a:p>
        </p:txBody>
      </p:sp>
      <p:sp>
        <p:nvSpPr>
          <p:cNvPr id="3" name="Content Placeholder 2"/>
          <p:cNvSpPr>
            <a:spLocks noGrp="1"/>
          </p:cNvSpPr>
          <p:nvPr>
            <p:ph idx="1"/>
          </p:nvPr>
        </p:nvSpPr>
        <p:spPr/>
        <p:txBody>
          <a:bodyPr/>
          <a:lstStyle/>
          <a:p>
            <a:r>
              <a:rPr lang="en-US" dirty="0" smtClean="0"/>
              <a:t>An example from scheduling in clusters (data centers)</a:t>
            </a:r>
          </a:p>
          <a:p>
            <a:r>
              <a:rPr lang="en-US" dirty="0" smtClean="0"/>
              <a:t>Clusters can be running virtual machines</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29</a:t>
            </a:fld>
            <a:endParaRPr lang="en-US"/>
          </a:p>
        </p:txBody>
      </p:sp>
    </p:spTree>
    <p:extLst>
      <p:ext uri="{BB962C8B-B14F-4D97-AF65-F5344CB8AC3E}">
        <p14:creationId xmlns:p14="http://schemas.microsoft.com/office/powerpoint/2010/main" val="11736091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066800"/>
          </a:xfrm>
        </p:spPr>
        <p:txBody>
          <a:bodyPr/>
          <a:lstStyle/>
          <a:p>
            <a:r>
              <a:rPr lang="en-US" sz="3800" dirty="0" smtClean="0"/>
              <a:t>Required Reading (for the Next Few Lectures)</a:t>
            </a:r>
            <a:endParaRPr lang="en-US" sz="3800" dirty="0"/>
          </a:p>
        </p:txBody>
      </p:sp>
      <p:sp>
        <p:nvSpPr>
          <p:cNvPr id="3" name="Content Placeholder 2"/>
          <p:cNvSpPr>
            <a:spLocks noGrp="1"/>
          </p:cNvSpPr>
          <p:nvPr>
            <p:ph idx="1"/>
          </p:nvPr>
        </p:nvSpPr>
        <p:spPr/>
        <p:txBody>
          <a:bodyPr/>
          <a:lstStyle/>
          <a:p>
            <a:r>
              <a:rPr lang="en-US" dirty="0"/>
              <a:t>Onur Mutlu, Justin Meza, and Lavanya Subramanian,</a:t>
            </a:r>
            <a:br>
              <a:rPr lang="en-US" dirty="0"/>
            </a:br>
            <a:r>
              <a:rPr lang="en-US" b="1" dirty="0">
                <a:solidFill>
                  <a:srgbClr val="0000FF"/>
                </a:solidFill>
              </a:rPr>
              <a:t>"The Main Memory System: Challenges and Opportunities"</a:t>
            </a:r>
            <a:r>
              <a:rPr lang="en-US" dirty="0">
                <a:solidFill>
                  <a:srgbClr val="0000FF"/>
                </a:solidFill>
              </a:rPr>
              <a:t/>
            </a:r>
            <a:br>
              <a:rPr lang="en-US" dirty="0">
                <a:solidFill>
                  <a:srgbClr val="0000FF"/>
                </a:solidFill>
              </a:rPr>
            </a:br>
            <a:r>
              <a:rPr lang="en-US" i="1" dirty="0"/>
              <a:t>Invited Article in </a:t>
            </a:r>
            <a:r>
              <a:rPr lang="en-US" i="1" dirty="0">
                <a:hlinkClick r:id="rId2"/>
              </a:rPr>
              <a:t>Communications of the Korean Institute of Information Scientists and Engineers</a:t>
            </a:r>
            <a:r>
              <a:rPr lang="en-US" i="1" dirty="0"/>
              <a:t> (</a:t>
            </a:r>
            <a:r>
              <a:rPr lang="en-US" b="1" i="1" dirty="0"/>
              <a:t>KIISE</a:t>
            </a:r>
            <a:r>
              <a:rPr lang="en-US" i="1" dirty="0"/>
              <a:t>)</a:t>
            </a:r>
            <a:r>
              <a:rPr lang="en-US" dirty="0"/>
              <a:t>, 2015. </a:t>
            </a:r>
            <a:endParaRPr lang="en-US" dirty="0" smtClean="0"/>
          </a:p>
          <a:p>
            <a:endParaRPr lang="en-US" dirty="0"/>
          </a:p>
          <a:p>
            <a:pPr marL="0" indent="0">
              <a:buNone/>
            </a:pPr>
            <a:r>
              <a:rPr lang="en-US" dirty="0"/>
              <a:t>   </a:t>
            </a:r>
            <a:r>
              <a:rPr lang="en-US" dirty="0">
                <a:hlinkClick r:id="rId3"/>
              </a:rPr>
              <a:t>http://users.ece.cmu.edu/~omutlu/pub/main-memory-system_kiise15.</a:t>
            </a:r>
            <a:r>
              <a:rPr lang="en-US" dirty="0" smtClean="0">
                <a:hlinkClick r:id="rId3"/>
              </a:rPr>
              <a:t>pdf</a:t>
            </a:r>
            <a:r>
              <a:rPr lang="en-US" dirty="0" smtClean="0"/>
              <a:t> </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3</a:t>
            </a:fld>
            <a:endParaRPr lang="en-US"/>
          </a:p>
        </p:txBody>
      </p:sp>
    </p:spTree>
    <p:extLst>
      <p:ext uri="{BB962C8B-B14F-4D97-AF65-F5344CB8AC3E}">
        <p14:creationId xmlns:p14="http://schemas.microsoft.com/office/powerpoint/2010/main" val="741540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HS" b="1" dirty="0" smtClean="0"/>
              <a:t>Virtualized Cluster</a:t>
            </a:r>
            <a:endParaRPr lang="zh-CHS" altLang="en-US" b="1" dirty="0"/>
          </a:p>
        </p:txBody>
      </p:sp>
      <p:sp>
        <p:nvSpPr>
          <p:cNvPr id="4" name="灯片编号占位符 3"/>
          <p:cNvSpPr>
            <a:spLocks noGrp="1"/>
          </p:cNvSpPr>
          <p:nvPr>
            <p:ph type="sldNum" sz="quarter" idx="12"/>
          </p:nvPr>
        </p:nvSpPr>
        <p:spPr/>
        <p:txBody>
          <a:bodyPr/>
          <a:lstStyle/>
          <a:p>
            <a:fld id="{0C913308-F349-4B6D-A68A-DD1791B4A57B}" type="slidenum">
              <a:rPr lang="zh-CHS" altLang="en-US" smtClean="0">
                <a:solidFill>
                  <a:prstClr val="black"/>
                </a:solidFill>
                <a:latin typeface="Calibri"/>
                <a:ea typeface="Calibri"/>
              </a:rPr>
              <a:pPr/>
              <a:t>30</a:t>
            </a:fld>
            <a:endParaRPr lang="zh-CHS" altLang="en-US">
              <a:solidFill>
                <a:prstClr val="black"/>
              </a:solidFill>
              <a:latin typeface="Calibri"/>
              <a:ea typeface="Calibri"/>
            </a:endParaRPr>
          </a:p>
        </p:txBody>
      </p:sp>
      <p:grpSp>
        <p:nvGrpSpPr>
          <p:cNvPr id="24" name="组合 23"/>
          <p:cNvGrpSpPr>
            <a:grpSpLocks noChangeAspect="1"/>
          </p:cNvGrpSpPr>
          <p:nvPr/>
        </p:nvGrpSpPr>
        <p:grpSpPr>
          <a:xfrm>
            <a:off x="1726143" y="3356992"/>
            <a:ext cx="2204000" cy="3384376"/>
            <a:chOff x="134211" y="3465818"/>
            <a:chExt cx="2204000" cy="3384376"/>
          </a:xfrm>
        </p:grpSpPr>
        <p:sp>
          <p:nvSpPr>
            <p:cNvPr id="5" name="圆角矩形 4"/>
            <p:cNvSpPr/>
            <p:nvPr/>
          </p:nvSpPr>
          <p:spPr>
            <a:xfrm>
              <a:off x="134211" y="3769091"/>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7" name="圆角矩形 6"/>
            <p:cNvSpPr/>
            <p:nvPr/>
          </p:nvSpPr>
          <p:spPr>
            <a:xfrm>
              <a:off x="249979"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11" name="圆角矩形 10"/>
            <p:cNvSpPr/>
            <p:nvPr/>
          </p:nvSpPr>
          <p:spPr>
            <a:xfrm>
              <a:off x="1258091"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14" name="矩形 13"/>
            <p:cNvSpPr/>
            <p:nvPr/>
          </p:nvSpPr>
          <p:spPr>
            <a:xfrm>
              <a:off x="924748" y="3465818"/>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15" name="圆角矩形 14"/>
            <p:cNvSpPr/>
            <p:nvPr/>
          </p:nvSpPr>
          <p:spPr>
            <a:xfrm>
              <a:off x="250959" y="5683724"/>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16" name="圆角矩形 15"/>
            <p:cNvSpPr/>
            <p:nvPr/>
          </p:nvSpPr>
          <p:spPr>
            <a:xfrm>
              <a:off x="249979" y="6300062"/>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17" name="下箭头 16"/>
            <p:cNvSpPr/>
            <p:nvPr/>
          </p:nvSpPr>
          <p:spPr>
            <a:xfrm>
              <a:off x="826043" y="5986098"/>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sp>
        <p:nvSpPr>
          <p:cNvPr id="20" name="圆角矩形 19"/>
          <p:cNvSpPr/>
          <p:nvPr/>
        </p:nvSpPr>
        <p:spPr>
          <a:xfrm>
            <a:off x="2818643" y="1641327"/>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21" name="圆角矩形 20"/>
          <p:cNvSpPr/>
          <p:nvPr/>
        </p:nvSpPr>
        <p:spPr>
          <a:xfrm>
            <a:off x="2867229" y="2145383"/>
            <a:ext cx="648072" cy="399572"/>
          </a:xfrm>
          <a:prstGeom prst="roundRect">
            <a:avLst/>
          </a:prstGeom>
          <a:solidFill>
            <a:srgbClr val="FF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sp>
        <p:nvSpPr>
          <p:cNvPr id="22" name="圆角矩形 21"/>
          <p:cNvSpPr/>
          <p:nvPr/>
        </p:nvSpPr>
        <p:spPr>
          <a:xfrm>
            <a:off x="5940152" y="1641327"/>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23" name="圆角矩形 22"/>
          <p:cNvSpPr/>
          <p:nvPr/>
        </p:nvSpPr>
        <p:spPr>
          <a:xfrm>
            <a:off x="5988738" y="2145383"/>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nvGrpSpPr>
          <p:cNvPr id="25" name="组合 24"/>
          <p:cNvGrpSpPr>
            <a:grpSpLocks noChangeAspect="1"/>
          </p:cNvGrpSpPr>
          <p:nvPr/>
        </p:nvGrpSpPr>
        <p:grpSpPr>
          <a:xfrm>
            <a:off x="5601992" y="3356992"/>
            <a:ext cx="2204000" cy="3384376"/>
            <a:chOff x="134211" y="3465818"/>
            <a:chExt cx="2204000" cy="3384376"/>
          </a:xfrm>
        </p:grpSpPr>
        <p:sp>
          <p:nvSpPr>
            <p:cNvPr id="26" name="圆角矩形 25"/>
            <p:cNvSpPr/>
            <p:nvPr/>
          </p:nvSpPr>
          <p:spPr>
            <a:xfrm>
              <a:off x="134211" y="3769091"/>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27" name="圆角矩形 26"/>
            <p:cNvSpPr/>
            <p:nvPr/>
          </p:nvSpPr>
          <p:spPr>
            <a:xfrm>
              <a:off x="249979"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28" name="圆角矩形 27"/>
            <p:cNvSpPr/>
            <p:nvPr/>
          </p:nvSpPr>
          <p:spPr>
            <a:xfrm>
              <a:off x="1258091"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29" name="矩形 28"/>
            <p:cNvSpPr/>
            <p:nvPr/>
          </p:nvSpPr>
          <p:spPr>
            <a:xfrm>
              <a:off x="924748" y="3465818"/>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30" name="圆角矩形 29"/>
            <p:cNvSpPr/>
            <p:nvPr/>
          </p:nvSpPr>
          <p:spPr>
            <a:xfrm>
              <a:off x="250959" y="5683724"/>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31" name="圆角矩形 30"/>
            <p:cNvSpPr/>
            <p:nvPr/>
          </p:nvSpPr>
          <p:spPr>
            <a:xfrm>
              <a:off x="249979" y="6300062"/>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32" name="下箭头 31"/>
            <p:cNvSpPr/>
            <p:nvPr/>
          </p:nvSpPr>
          <p:spPr>
            <a:xfrm>
              <a:off x="826043" y="5986098"/>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sp>
        <p:nvSpPr>
          <p:cNvPr id="34" name="圆角矩形 33"/>
          <p:cNvSpPr/>
          <p:nvPr/>
        </p:nvSpPr>
        <p:spPr>
          <a:xfrm>
            <a:off x="1982802" y="1648461"/>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35" name="圆角矩形 34"/>
          <p:cNvSpPr/>
          <p:nvPr/>
        </p:nvSpPr>
        <p:spPr>
          <a:xfrm>
            <a:off x="2031388" y="2152517"/>
            <a:ext cx="648072" cy="399572"/>
          </a:xfrm>
          <a:prstGeom prst="roundRect">
            <a:avLst/>
          </a:prstGeom>
          <a:solidFill>
            <a:srgbClr val="C0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sp>
        <p:nvSpPr>
          <p:cNvPr id="38" name="圆角矩形 37"/>
          <p:cNvSpPr/>
          <p:nvPr/>
        </p:nvSpPr>
        <p:spPr>
          <a:xfrm>
            <a:off x="6800013" y="1648461"/>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39" name="圆角矩形 38"/>
          <p:cNvSpPr/>
          <p:nvPr/>
        </p:nvSpPr>
        <p:spPr>
          <a:xfrm>
            <a:off x="6848599" y="2152517"/>
            <a:ext cx="648072" cy="399572"/>
          </a:xfrm>
          <a:prstGeom prst="roundRect">
            <a:avLst/>
          </a:prstGeom>
          <a:solidFill>
            <a:srgbClr val="FFFF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sp>
        <p:nvSpPr>
          <p:cNvPr id="42" name="下箭头 41"/>
          <p:cNvSpPr/>
          <p:nvPr/>
        </p:nvSpPr>
        <p:spPr>
          <a:xfrm>
            <a:off x="2051720" y="2636912"/>
            <a:ext cx="5400600" cy="1089412"/>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en-US" altLang="zh-CHS" sz="2200" b="1" dirty="0" smtClean="0">
                <a:solidFill>
                  <a:prstClr val="black"/>
                </a:solidFill>
                <a:latin typeface="Calibri"/>
                <a:ea typeface="Calibri"/>
              </a:rPr>
              <a:t>How to dynamically schedule VMs onto hosts?</a:t>
            </a:r>
            <a:endParaRPr lang="zh-CHS" altLang="en-US" sz="2200" b="1" dirty="0">
              <a:solidFill>
                <a:prstClr val="black"/>
              </a:solidFill>
              <a:latin typeface="Calibri"/>
              <a:ea typeface="Calibri"/>
            </a:endParaRPr>
          </a:p>
        </p:txBody>
      </p:sp>
      <p:sp>
        <p:nvSpPr>
          <p:cNvPr id="43" name="矩形 42"/>
          <p:cNvSpPr/>
          <p:nvPr/>
        </p:nvSpPr>
        <p:spPr>
          <a:xfrm>
            <a:off x="2087724" y="2636912"/>
            <a:ext cx="5328592" cy="10801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HS" sz="2800" dirty="0" smtClean="0">
                <a:solidFill>
                  <a:srgbClr val="0000FF"/>
                </a:solidFill>
                <a:latin typeface="Calibri"/>
                <a:ea typeface="Calibri"/>
              </a:rPr>
              <a:t>Distributed Resource Management (DRM) policies</a:t>
            </a:r>
            <a:endParaRPr lang="zh-CHS" altLang="en-US" sz="2800" dirty="0">
              <a:solidFill>
                <a:srgbClr val="0000FF"/>
              </a:solidFill>
              <a:latin typeface="Calibri"/>
              <a:ea typeface="Calibri"/>
            </a:endParaRPr>
          </a:p>
        </p:txBody>
      </p:sp>
      <p:pic>
        <p:nvPicPr>
          <p:cNvPr id="33" name="Picture 7" descr="safari.png"/>
          <p:cNvPicPr>
            <a:picLocks noChangeAspect="1"/>
          </p:cNvPicPr>
          <p:nvPr/>
        </p:nvPicPr>
        <p:blipFill>
          <a:blip r:embed="rId3" cstate="print"/>
          <a:stretch>
            <a:fillRect/>
          </a:stretch>
        </p:blipFill>
        <p:spPr>
          <a:xfrm>
            <a:off x="251686" y="6453336"/>
            <a:ext cx="935938" cy="270804"/>
          </a:xfrm>
          <a:prstGeom prst="rect">
            <a:avLst/>
          </a:prstGeom>
        </p:spPr>
      </p:pic>
    </p:spTree>
    <p:extLst>
      <p:ext uri="{BB962C8B-B14F-4D97-AF65-F5344CB8AC3E}">
        <p14:creationId xmlns:p14="http://schemas.microsoft.com/office/powerpoint/2010/main" val="20017829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4" grpId="0" animBg="1"/>
      <p:bldP spid="35" grpId="0" animBg="1"/>
      <p:bldP spid="38" grpId="0" animBg="1"/>
      <p:bldP spid="39"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HS" b="1" dirty="0" smtClean="0"/>
              <a:t>Conventional DRM Policies</a:t>
            </a:r>
            <a:endParaRPr lang="zh-CHS" altLang="en-US" b="1" dirty="0"/>
          </a:p>
        </p:txBody>
      </p:sp>
      <p:sp>
        <p:nvSpPr>
          <p:cNvPr id="4" name="灯片编号占位符 3"/>
          <p:cNvSpPr>
            <a:spLocks noGrp="1"/>
          </p:cNvSpPr>
          <p:nvPr>
            <p:ph type="sldNum" sz="quarter" idx="12"/>
          </p:nvPr>
        </p:nvSpPr>
        <p:spPr/>
        <p:txBody>
          <a:bodyPr/>
          <a:lstStyle/>
          <a:p>
            <a:fld id="{0C913308-F349-4B6D-A68A-DD1791B4A57B}" type="slidenum">
              <a:rPr lang="zh-CHS" altLang="en-US" smtClean="0">
                <a:solidFill>
                  <a:prstClr val="black"/>
                </a:solidFill>
                <a:latin typeface="Calibri"/>
                <a:ea typeface="Calibri"/>
              </a:rPr>
              <a:pPr/>
              <a:t>31</a:t>
            </a:fld>
            <a:endParaRPr lang="zh-CHS" altLang="en-US">
              <a:solidFill>
                <a:prstClr val="black"/>
              </a:solidFill>
              <a:latin typeface="Calibri"/>
              <a:ea typeface="Calibri"/>
            </a:endParaRPr>
          </a:p>
        </p:txBody>
      </p:sp>
      <p:grpSp>
        <p:nvGrpSpPr>
          <p:cNvPr id="24" name="组合 23"/>
          <p:cNvGrpSpPr>
            <a:grpSpLocks noChangeAspect="1"/>
          </p:cNvGrpSpPr>
          <p:nvPr/>
        </p:nvGrpSpPr>
        <p:grpSpPr>
          <a:xfrm>
            <a:off x="1726143" y="3356992"/>
            <a:ext cx="2204000" cy="3384376"/>
            <a:chOff x="134211" y="3465818"/>
            <a:chExt cx="2204000" cy="3384376"/>
          </a:xfrm>
        </p:grpSpPr>
        <p:sp>
          <p:nvSpPr>
            <p:cNvPr id="5" name="圆角矩形 4"/>
            <p:cNvSpPr/>
            <p:nvPr/>
          </p:nvSpPr>
          <p:spPr>
            <a:xfrm>
              <a:off x="134211" y="3769091"/>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7" name="圆角矩形 6"/>
            <p:cNvSpPr/>
            <p:nvPr/>
          </p:nvSpPr>
          <p:spPr>
            <a:xfrm>
              <a:off x="249979"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11" name="圆角矩形 10"/>
            <p:cNvSpPr/>
            <p:nvPr/>
          </p:nvSpPr>
          <p:spPr>
            <a:xfrm>
              <a:off x="1258091"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14" name="矩形 13"/>
            <p:cNvSpPr/>
            <p:nvPr/>
          </p:nvSpPr>
          <p:spPr>
            <a:xfrm>
              <a:off x="924748" y="3465818"/>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15" name="圆角矩形 14"/>
            <p:cNvSpPr/>
            <p:nvPr/>
          </p:nvSpPr>
          <p:spPr>
            <a:xfrm>
              <a:off x="250959" y="5683724"/>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16" name="圆角矩形 15"/>
            <p:cNvSpPr/>
            <p:nvPr/>
          </p:nvSpPr>
          <p:spPr>
            <a:xfrm>
              <a:off x="249979" y="6300062"/>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17" name="下箭头 16"/>
            <p:cNvSpPr/>
            <p:nvPr/>
          </p:nvSpPr>
          <p:spPr>
            <a:xfrm>
              <a:off x="826043" y="5986098"/>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grpSp>
        <p:nvGrpSpPr>
          <p:cNvPr id="18" name="组合 17"/>
          <p:cNvGrpSpPr/>
          <p:nvPr/>
        </p:nvGrpSpPr>
        <p:grpSpPr>
          <a:xfrm>
            <a:off x="2818643" y="2101043"/>
            <a:ext cx="745245" cy="500637"/>
            <a:chOff x="2818643" y="2101043"/>
            <a:chExt cx="745245" cy="500637"/>
          </a:xfrm>
        </p:grpSpPr>
        <p:sp>
          <p:nvSpPr>
            <p:cNvPr id="20" name="圆角矩形 19"/>
            <p:cNvSpPr/>
            <p:nvPr/>
          </p:nvSpPr>
          <p:spPr>
            <a:xfrm>
              <a:off x="2818643" y="2101043"/>
              <a:ext cx="745245" cy="500637"/>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21" name="圆角矩形 20"/>
            <p:cNvSpPr/>
            <p:nvPr/>
          </p:nvSpPr>
          <p:spPr>
            <a:xfrm>
              <a:off x="2867229" y="2145383"/>
              <a:ext cx="648072" cy="399572"/>
            </a:xfrm>
            <a:prstGeom prst="roundRect">
              <a:avLst/>
            </a:prstGeom>
            <a:solidFill>
              <a:srgbClr val="FF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19" name="组合 18"/>
          <p:cNvGrpSpPr/>
          <p:nvPr/>
        </p:nvGrpSpPr>
        <p:grpSpPr>
          <a:xfrm>
            <a:off x="5940152" y="2101043"/>
            <a:ext cx="745245" cy="500638"/>
            <a:chOff x="5940152" y="2101043"/>
            <a:chExt cx="745245" cy="500638"/>
          </a:xfrm>
        </p:grpSpPr>
        <p:sp>
          <p:nvSpPr>
            <p:cNvPr id="22" name="圆角矩形 21"/>
            <p:cNvSpPr/>
            <p:nvPr/>
          </p:nvSpPr>
          <p:spPr>
            <a:xfrm>
              <a:off x="5940152" y="2101043"/>
              <a:ext cx="745245" cy="500638"/>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23" name="圆角矩形 22"/>
            <p:cNvSpPr/>
            <p:nvPr/>
          </p:nvSpPr>
          <p:spPr>
            <a:xfrm>
              <a:off x="5988738" y="2145383"/>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25" name="组合 24"/>
          <p:cNvGrpSpPr>
            <a:grpSpLocks noChangeAspect="1"/>
          </p:cNvGrpSpPr>
          <p:nvPr/>
        </p:nvGrpSpPr>
        <p:grpSpPr>
          <a:xfrm>
            <a:off x="5601992" y="3356992"/>
            <a:ext cx="2204000" cy="3384376"/>
            <a:chOff x="134211" y="3465818"/>
            <a:chExt cx="2204000" cy="3384376"/>
          </a:xfrm>
        </p:grpSpPr>
        <p:sp>
          <p:nvSpPr>
            <p:cNvPr id="26" name="圆角矩形 25"/>
            <p:cNvSpPr/>
            <p:nvPr/>
          </p:nvSpPr>
          <p:spPr>
            <a:xfrm>
              <a:off x="134211" y="3769091"/>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27" name="圆角矩形 26"/>
            <p:cNvSpPr/>
            <p:nvPr/>
          </p:nvSpPr>
          <p:spPr>
            <a:xfrm>
              <a:off x="249979"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28" name="圆角矩形 27"/>
            <p:cNvSpPr/>
            <p:nvPr/>
          </p:nvSpPr>
          <p:spPr>
            <a:xfrm>
              <a:off x="1258091"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29" name="矩形 28"/>
            <p:cNvSpPr/>
            <p:nvPr/>
          </p:nvSpPr>
          <p:spPr>
            <a:xfrm>
              <a:off x="924748" y="3465818"/>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30" name="圆角矩形 29"/>
            <p:cNvSpPr/>
            <p:nvPr/>
          </p:nvSpPr>
          <p:spPr>
            <a:xfrm>
              <a:off x="250959" y="5683724"/>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31" name="圆角矩形 30"/>
            <p:cNvSpPr/>
            <p:nvPr/>
          </p:nvSpPr>
          <p:spPr>
            <a:xfrm>
              <a:off x="249979" y="6300062"/>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32" name="下箭头 31"/>
            <p:cNvSpPr/>
            <p:nvPr/>
          </p:nvSpPr>
          <p:spPr>
            <a:xfrm>
              <a:off x="826043" y="5986098"/>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grpSp>
        <p:nvGrpSpPr>
          <p:cNvPr id="13" name="组合 12"/>
          <p:cNvGrpSpPr/>
          <p:nvPr/>
        </p:nvGrpSpPr>
        <p:grpSpPr>
          <a:xfrm>
            <a:off x="1982802" y="1648461"/>
            <a:ext cx="745245" cy="960354"/>
            <a:chOff x="1982802" y="1648461"/>
            <a:chExt cx="745245" cy="960354"/>
          </a:xfrm>
        </p:grpSpPr>
        <p:sp>
          <p:nvSpPr>
            <p:cNvPr id="34" name="圆角矩形 33"/>
            <p:cNvSpPr/>
            <p:nvPr/>
          </p:nvSpPr>
          <p:spPr>
            <a:xfrm>
              <a:off x="1982802" y="1648461"/>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35" name="圆角矩形 34"/>
            <p:cNvSpPr/>
            <p:nvPr/>
          </p:nvSpPr>
          <p:spPr>
            <a:xfrm>
              <a:off x="2031388" y="2152517"/>
              <a:ext cx="648072" cy="399572"/>
            </a:xfrm>
            <a:prstGeom prst="roundRect">
              <a:avLst/>
            </a:prstGeom>
            <a:solidFill>
              <a:srgbClr val="C0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44" name="组合 43"/>
          <p:cNvGrpSpPr/>
          <p:nvPr/>
        </p:nvGrpSpPr>
        <p:grpSpPr>
          <a:xfrm>
            <a:off x="6800013" y="1648461"/>
            <a:ext cx="1588411" cy="960354"/>
            <a:chOff x="6800013" y="1648461"/>
            <a:chExt cx="1588411" cy="960354"/>
          </a:xfrm>
        </p:grpSpPr>
        <p:sp>
          <p:nvSpPr>
            <p:cNvPr id="38" name="圆角矩形 37"/>
            <p:cNvSpPr/>
            <p:nvPr/>
          </p:nvSpPr>
          <p:spPr>
            <a:xfrm>
              <a:off x="6800013" y="1648461"/>
              <a:ext cx="1588411"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39" name="圆角矩形 38"/>
            <p:cNvSpPr/>
            <p:nvPr/>
          </p:nvSpPr>
          <p:spPr>
            <a:xfrm>
              <a:off x="6920607" y="2152517"/>
              <a:ext cx="1395809" cy="399572"/>
            </a:xfrm>
            <a:prstGeom prst="roundRect">
              <a:avLst/>
            </a:prstGeom>
            <a:solidFill>
              <a:srgbClr val="FFFF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sp>
        <p:nvSpPr>
          <p:cNvPr id="36" name="圆角矩形 35"/>
          <p:cNvSpPr/>
          <p:nvPr/>
        </p:nvSpPr>
        <p:spPr>
          <a:xfrm>
            <a:off x="774763" y="3873575"/>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37" name="圆角矩形 36"/>
          <p:cNvSpPr/>
          <p:nvPr/>
        </p:nvSpPr>
        <p:spPr>
          <a:xfrm>
            <a:off x="823349" y="4377631"/>
            <a:ext cx="648072" cy="399572"/>
          </a:xfrm>
          <a:prstGeom prst="roundRect">
            <a:avLst/>
          </a:prstGeom>
          <a:solidFill>
            <a:srgbClr val="00B05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cxnSp>
        <p:nvCxnSpPr>
          <p:cNvPr id="6" name="直接箭头连接符 5"/>
          <p:cNvCxnSpPr/>
          <p:nvPr/>
        </p:nvCxnSpPr>
        <p:spPr>
          <a:xfrm>
            <a:off x="774763" y="3717032"/>
            <a:ext cx="889261"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630747" y="3861048"/>
            <a:ext cx="0" cy="944488"/>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7677" y="3356992"/>
            <a:ext cx="1654043" cy="338554"/>
          </a:xfrm>
          <a:prstGeom prst="rect">
            <a:avLst/>
          </a:prstGeom>
          <a:noFill/>
        </p:spPr>
        <p:txBody>
          <a:bodyPr wrap="none" rtlCol="0">
            <a:spAutoFit/>
          </a:bodyPr>
          <a:lstStyle/>
          <a:p>
            <a:pPr fontAlgn="auto">
              <a:spcBef>
                <a:spcPts val="0"/>
              </a:spcBef>
              <a:spcAft>
                <a:spcPts val="0"/>
              </a:spcAft>
            </a:pPr>
            <a:r>
              <a:rPr lang="en-US" altLang="zh-CHS" sz="1600" dirty="0" smtClean="0">
                <a:solidFill>
                  <a:prstClr val="black"/>
                </a:solidFill>
                <a:latin typeface="Calibri"/>
                <a:ea typeface="Calibri"/>
                <a:cs typeface="+mn-cs"/>
              </a:rPr>
              <a:t>Memory Capacity</a:t>
            </a:r>
            <a:endParaRPr lang="zh-CHS" altLang="en-US" sz="1600" dirty="0">
              <a:solidFill>
                <a:prstClr val="black"/>
              </a:solidFill>
              <a:latin typeface="Calibri"/>
              <a:ea typeface="Calibri"/>
              <a:cs typeface="+mn-cs"/>
            </a:endParaRPr>
          </a:p>
        </p:txBody>
      </p:sp>
      <p:sp>
        <p:nvSpPr>
          <p:cNvPr id="43" name="TextBox 42"/>
          <p:cNvSpPr txBox="1"/>
          <p:nvPr/>
        </p:nvSpPr>
        <p:spPr>
          <a:xfrm>
            <a:off x="107504" y="4149080"/>
            <a:ext cx="530915" cy="338554"/>
          </a:xfrm>
          <a:prstGeom prst="rect">
            <a:avLst/>
          </a:prstGeom>
          <a:noFill/>
        </p:spPr>
        <p:txBody>
          <a:bodyPr wrap="none" rtlCol="0">
            <a:spAutoFit/>
          </a:bodyPr>
          <a:lstStyle/>
          <a:p>
            <a:pPr fontAlgn="auto">
              <a:spcBef>
                <a:spcPts val="0"/>
              </a:spcBef>
              <a:spcAft>
                <a:spcPts val="0"/>
              </a:spcAft>
            </a:pPr>
            <a:r>
              <a:rPr lang="en-US" altLang="zh-CHS" sz="1600" dirty="0" smtClean="0">
                <a:solidFill>
                  <a:prstClr val="black"/>
                </a:solidFill>
                <a:latin typeface="Calibri"/>
                <a:ea typeface="Calibri"/>
                <a:cs typeface="+mn-cs"/>
              </a:rPr>
              <a:t>CPU</a:t>
            </a:r>
            <a:endParaRPr lang="zh-CHS" altLang="en-US" sz="1600" dirty="0">
              <a:solidFill>
                <a:prstClr val="black"/>
              </a:solidFill>
              <a:latin typeface="Calibri"/>
              <a:ea typeface="Calibri"/>
              <a:cs typeface="+mn-cs"/>
            </a:endParaRPr>
          </a:p>
        </p:txBody>
      </p:sp>
      <p:sp>
        <p:nvSpPr>
          <p:cNvPr id="45" name="TextBox 44"/>
          <p:cNvSpPr txBox="1"/>
          <p:nvPr/>
        </p:nvSpPr>
        <p:spPr>
          <a:xfrm>
            <a:off x="1187624" y="1571308"/>
            <a:ext cx="7344816" cy="1569660"/>
          </a:xfrm>
          <a:prstGeom prst="rect">
            <a:avLst/>
          </a:prstGeom>
          <a:noFill/>
        </p:spPr>
        <p:txBody>
          <a:bodyPr wrap="square" rtlCol="0">
            <a:spAutoFit/>
          </a:bodyPr>
          <a:lstStyle/>
          <a:p>
            <a:pPr fontAlgn="auto">
              <a:spcBef>
                <a:spcPts val="0"/>
              </a:spcBef>
              <a:spcAft>
                <a:spcPts val="0"/>
              </a:spcAft>
            </a:pPr>
            <a:r>
              <a:rPr lang="en-US" altLang="zh-CHS" sz="3200" dirty="0" smtClean="0">
                <a:solidFill>
                  <a:prstClr val="black"/>
                </a:solidFill>
                <a:latin typeface="Calibri"/>
                <a:ea typeface="Calibri"/>
                <a:cs typeface="+mn-cs"/>
              </a:rPr>
              <a:t>Based on </a:t>
            </a:r>
            <a:r>
              <a:rPr lang="en-US" altLang="zh-CHS" sz="3200" dirty="0" smtClean="0">
                <a:solidFill>
                  <a:srgbClr val="0000FF"/>
                </a:solidFill>
                <a:latin typeface="Calibri"/>
                <a:ea typeface="Calibri"/>
                <a:cs typeface="+mn-cs"/>
              </a:rPr>
              <a:t>operating-system-level metrics</a:t>
            </a:r>
          </a:p>
          <a:p>
            <a:pPr fontAlgn="auto">
              <a:spcBef>
                <a:spcPts val="0"/>
              </a:spcBef>
              <a:spcAft>
                <a:spcPts val="0"/>
              </a:spcAft>
            </a:pPr>
            <a:r>
              <a:rPr lang="en-US" altLang="zh-CHS" sz="3200" dirty="0" smtClean="0">
                <a:solidFill>
                  <a:prstClr val="black"/>
                </a:solidFill>
                <a:latin typeface="Calibri"/>
                <a:ea typeface="Calibri"/>
                <a:cs typeface="+mn-cs"/>
              </a:rPr>
              <a:t>e.g., CPU utilization, memory capacity demand</a:t>
            </a:r>
            <a:endParaRPr lang="zh-CHS" altLang="en-US" sz="3200" dirty="0">
              <a:solidFill>
                <a:prstClr val="black"/>
              </a:solidFill>
              <a:latin typeface="Calibri"/>
              <a:ea typeface="Calibri"/>
              <a:cs typeface="+mn-cs"/>
            </a:endParaRPr>
          </a:p>
        </p:txBody>
      </p:sp>
      <p:pic>
        <p:nvPicPr>
          <p:cNvPr id="41" name="Picture 7" descr="safari.png"/>
          <p:cNvPicPr>
            <a:picLocks noChangeAspect="1"/>
          </p:cNvPicPr>
          <p:nvPr/>
        </p:nvPicPr>
        <p:blipFill>
          <a:blip r:embed="rId3" cstate="print"/>
          <a:stretch>
            <a:fillRect/>
          </a:stretch>
        </p:blipFill>
        <p:spPr>
          <a:xfrm>
            <a:off x="251686" y="6453336"/>
            <a:ext cx="935938" cy="270804"/>
          </a:xfrm>
          <a:prstGeom prst="rect">
            <a:avLst/>
          </a:prstGeom>
        </p:spPr>
      </p:pic>
    </p:spTree>
    <p:extLst>
      <p:ext uri="{BB962C8B-B14F-4D97-AF65-F5344CB8AC3E}">
        <p14:creationId xmlns:p14="http://schemas.microsoft.com/office/powerpoint/2010/main" val="15058887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4.72222E-6 3.4104E-6 L -0.00157 0.34682 " pathEditMode="relative" rAng="0" ptsTypes="AA">
                                      <p:cBhvr>
                                        <p:cTn id="34" dur="500" fill="hold"/>
                                        <p:tgtEl>
                                          <p:spTgt spid="13"/>
                                        </p:tgtEl>
                                        <p:attrNameLst>
                                          <p:attrName>ppt_x</p:attrName>
                                          <p:attrName>ppt_y</p:attrName>
                                        </p:attrNameLst>
                                      </p:cBhvr>
                                      <p:rCtr x="-87" y="17341"/>
                                    </p:animMotion>
                                  </p:childTnLst>
                                </p:cTn>
                              </p:par>
                            </p:childTnLst>
                          </p:cTn>
                        </p:par>
                        <p:par>
                          <p:cTn id="35" fill="hold">
                            <p:stCondLst>
                              <p:cond delay="500"/>
                            </p:stCondLst>
                            <p:childTnLst>
                              <p:par>
                                <p:cTn id="36" presetID="42" presetClass="path" presetSubtype="0" accel="50000" decel="50000" fill="hold" nodeType="afterEffect">
                                  <p:stCondLst>
                                    <p:cond delay="0"/>
                                  </p:stCondLst>
                                  <p:childTnLst>
                                    <p:animMotion origin="layout" path="M 1.66667E-6 2.25434E-6 L 0.00937 0.3667 " pathEditMode="relative" rAng="0" ptsTypes="AA">
                                      <p:cBhvr>
                                        <p:cTn id="37" dur="500" fill="hold"/>
                                        <p:tgtEl>
                                          <p:spTgt spid="18"/>
                                        </p:tgtEl>
                                        <p:attrNameLst>
                                          <p:attrName>ppt_x</p:attrName>
                                          <p:attrName>ppt_y</p:attrName>
                                        </p:attrNameLst>
                                      </p:cBhvr>
                                      <p:rCtr x="469" y="18335"/>
                                    </p:animMotion>
                                  </p:childTnLst>
                                </p:cTn>
                              </p:par>
                            </p:childTnLst>
                          </p:cTn>
                        </p:par>
                        <p:par>
                          <p:cTn id="38" fill="hold">
                            <p:stCondLst>
                              <p:cond delay="1000"/>
                            </p:stCondLst>
                            <p:childTnLst>
                              <p:par>
                                <p:cTn id="39" presetID="42" presetClass="path" presetSubtype="0" accel="50000" decel="50000" fill="hold" nodeType="afterEffect">
                                  <p:stCondLst>
                                    <p:cond delay="0"/>
                                  </p:stCondLst>
                                  <p:childTnLst>
                                    <p:animMotion origin="layout" path="M 2.22222E-6 2.25434E-6 L -0.33195 0.28277 " pathEditMode="relative" rAng="0" ptsTypes="AA">
                                      <p:cBhvr>
                                        <p:cTn id="40" dur="500" fill="hold"/>
                                        <p:tgtEl>
                                          <p:spTgt spid="19"/>
                                        </p:tgtEl>
                                        <p:attrNameLst>
                                          <p:attrName>ppt_x</p:attrName>
                                          <p:attrName>ppt_y</p:attrName>
                                        </p:attrNameLst>
                                      </p:cBhvr>
                                      <p:rCtr x="-16597" y="14127"/>
                                    </p:animMotion>
                                  </p:childTnLst>
                                </p:cTn>
                              </p:par>
                            </p:childTnLst>
                          </p:cTn>
                        </p:par>
                        <p:par>
                          <p:cTn id="41" fill="hold">
                            <p:stCondLst>
                              <p:cond delay="1500"/>
                            </p:stCondLst>
                            <p:childTnLst>
                              <p:par>
                                <p:cTn id="42" presetID="42" presetClass="path" presetSubtype="0" accel="50000" decel="50000" fill="hold" nodeType="afterEffect">
                                  <p:stCondLst>
                                    <p:cond delay="0"/>
                                  </p:stCondLst>
                                  <p:childTnLst>
                                    <p:animMotion origin="layout" path="M -1.94444E-6 3.4104E-6 L -0.10208 0.34682 " pathEditMode="relative" rAng="0" ptsTypes="AA">
                                      <p:cBhvr>
                                        <p:cTn id="43" dur="500" fill="hold"/>
                                        <p:tgtEl>
                                          <p:spTgt spid="44"/>
                                        </p:tgtEl>
                                        <p:attrNameLst>
                                          <p:attrName>ppt_x</p:attrName>
                                          <p:attrName>ppt_y</p:attrName>
                                        </p:attrNameLst>
                                      </p:cBhvr>
                                      <p:rCtr x="-5104" y="173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0" grpId="0"/>
      <p:bldP spid="43"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HS" b="1" dirty="0" smtClean="0"/>
              <a:t>Microarchitecture-level Interference</a:t>
            </a:r>
            <a:endParaRPr lang="zh-CHS" altLang="en-US" b="1" dirty="0"/>
          </a:p>
        </p:txBody>
      </p:sp>
      <p:sp>
        <p:nvSpPr>
          <p:cNvPr id="4" name="灯片编号占位符 3"/>
          <p:cNvSpPr>
            <a:spLocks noGrp="1"/>
          </p:cNvSpPr>
          <p:nvPr>
            <p:ph type="sldNum" sz="quarter" idx="12"/>
          </p:nvPr>
        </p:nvSpPr>
        <p:spPr/>
        <p:txBody>
          <a:bodyPr/>
          <a:lstStyle/>
          <a:p>
            <a:fld id="{0C913308-F349-4B6D-A68A-DD1791B4A57B}" type="slidenum">
              <a:rPr lang="zh-CHS" altLang="en-US" smtClean="0">
                <a:solidFill>
                  <a:prstClr val="black"/>
                </a:solidFill>
                <a:latin typeface="Calibri"/>
                <a:ea typeface="Calibri"/>
              </a:rPr>
              <a:pPr/>
              <a:t>32</a:t>
            </a:fld>
            <a:endParaRPr lang="zh-CHS" altLang="en-US">
              <a:solidFill>
                <a:prstClr val="black"/>
              </a:solidFill>
              <a:latin typeface="Calibri"/>
              <a:ea typeface="Calibri"/>
            </a:endParaRPr>
          </a:p>
        </p:txBody>
      </p:sp>
      <p:grpSp>
        <p:nvGrpSpPr>
          <p:cNvPr id="8" name="组合 7"/>
          <p:cNvGrpSpPr/>
          <p:nvPr/>
        </p:nvGrpSpPr>
        <p:grpSpPr>
          <a:xfrm>
            <a:off x="6440276" y="2276872"/>
            <a:ext cx="745245" cy="960354"/>
            <a:chOff x="5940152" y="1641327"/>
            <a:chExt cx="745245" cy="960354"/>
          </a:xfrm>
        </p:grpSpPr>
        <p:sp>
          <p:nvSpPr>
            <p:cNvPr id="22" name="圆角矩形 21"/>
            <p:cNvSpPr/>
            <p:nvPr/>
          </p:nvSpPr>
          <p:spPr>
            <a:xfrm>
              <a:off x="5940152" y="1641327"/>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23" name="圆角矩形 22"/>
            <p:cNvSpPr/>
            <p:nvPr/>
          </p:nvSpPr>
          <p:spPr>
            <a:xfrm>
              <a:off x="5988738" y="2145383"/>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sp>
        <p:nvSpPr>
          <p:cNvPr id="26" name="圆角矩形 25"/>
          <p:cNvSpPr/>
          <p:nvPr/>
        </p:nvSpPr>
        <p:spPr>
          <a:xfrm>
            <a:off x="6228184" y="2004081"/>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27" name="圆角矩形 26"/>
          <p:cNvSpPr/>
          <p:nvPr/>
        </p:nvSpPr>
        <p:spPr>
          <a:xfrm>
            <a:off x="6343952" y="214589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28" name="圆角矩形 27"/>
          <p:cNvSpPr/>
          <p:nvPr/>
        </p:nvSpPr>
        <p:spPr>
          <a:xfrm>
            <a:off x="7352064" y="214589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29" name="矩形 28"/>
          <p:cNvSpPr/>
          <p:nvPr/>
        </p:nvSpPr>
        <p:spPr>
          <a:xfrm>
            <a:off x="7018721" y="1700808"/>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30" name="圆角矩形 29"/>
          <p:cNvSpPr/>
          <p:nvPr/>
        </p:nvSpPr>
        <p:spPr>
          <a:xfrm>
            <a:off x="6344932" y="3918714"/>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31" name="圆角矩形 30"/>
          <p:cNvSpPr/>
          <p:nvPr/>
        </p:nvSpPr>
        <p:spPr>
          <a:xfrm>
            <a:off x="6343952" y="4535052"/>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32" name="下箭头 31"/>
          <p:cNvSpPr/>
          <p:nvPr/>
        </p:nvSpPr>
        <p:spPr>
          <a:xfrm>
            <a:off x="6920016" y="4221088"/>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nvGrpSpPr>
          <p:cNvPr id="9" name="组合 8"/>
          <p:cNvGrpSpPr/>
          <p:nvPr/>
        </p:nvGrpSpPr>
        <p:grpSpPr>
          <a:xfrm>
            <a:off x="7447493" y="2253148"/>
            <a:ext cx="745245" cy="960354"/>
            <a:chOff x="6800013" y="1648461"/>
            <a:chExt cx="745245" cy="960354"/>
          </a:xfrm>
        </p:grpSpPr>
        <p:sp>
          <p:nvSpPr>
            <p:cNvPr id="38" name="圆角矩形 37"/>
            <p:cNvSpPr/>
            <p:nvPr/>
          </p:nvSpPr>
          <p:spPr>
            <a:xfrm>
              <a:off x="6800013" y="1648461"/>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39" name="圆角矩形 38"/>
            <p:cNvSpPr/>
            <p:nvPr/>
          </p:nvSpPr>
          <p:spPr>
            <a:xfrm>
              <a:off x="6848599" y="2152517"/>
              <a:ext cx="648072" cy="399572"/>
            </a:xfrm>
            <a:prstGeom prst="roundRect">
              <a:avLst/>
            </a:prstGeom>
            <a:solidFill>
              <a:srgbClr val="FFFF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sp>
        <p:nvSpPr>
          <p:cNvPr id="46" name="内容占位符 2"/>
          <p:cNvSpPr>
            <a:spLocks noGrp="1"/>
          </p:cNvSpPr>
          <p:nvPr>
            <p:ph idx="1"/>
          </p:nvPr>
        </p:nvSpPr>
        <p:spPr>
          <a:xfrm>
            <a:off x="457200" y="2276872"/>
            <a:ext cx="5698976" cy="2318514"/>
          </a:xfrm>
        </p:spPr>
        <p:txBody>
          <a:bodyPr>
            <a:normAutofit/>
          </a:bodyPr>
          <a:lstStyle/>
          <a:p>
            <a:r>
              <a:rPr lang="en-US" altLang="zh-CHS" dirty="0" smtClean="0"/>
              <a:t>VMs within a host compete for:</a:t>
            </a:r>
          </a:p>
          <a:p>
            <a:pPr lvl="1"/>
            <a:r>
              <a:rPr lang="en-US" altLang="zh-CHS" dirty="0"/>
              <a:t>S</a:t>
            </a:r>
            <a:r>
              <a:rPr lang="en-US" altLang="zh-CHS" dirty="0" smtClean="0"/>
              <a:t>hared cache capacity</a:t>
            </a:r>
          </a:p>
          <a:p>
            <a:pPr lvl="1"/>
            <a:r>
              <a:rPr lang="en-US" altLang="zh-CHS" dirty="0" smtClean="0"/>
              <a:t>Shared memory bandwidth</a:t>
            </a:r>
          </a:p>
        </p:txBody>
      </p:sp>
      <p:sp>
        <p:nvSpPr>
          <p:cNvPr id="47" name="矩形 46"/>
          <p:cNvSpPr/>
          <p:nvPr/>
        </p:nvSpPr>
        <p:spPr>
          <a:xfrm>
            <a:off x="467544" y="5301208"/>
            <a:ext cx="8027320" cy="1077218"/>
          </a:xfrm>
          <a:prstGeom prst="rect">
            <a:avLst/>
          </a:prstGeom>
        </p:spPr>
        <p:txBody>
          <a:bodyPr wrap="square">
            <a:spAutoFit/>
          </a:bodyPr>
          <a:lstStyle/>
          <a:p>
            <a:pPr fontAlgn="auto">
              <a:spcBef>
                <a:spcPts val="0"/>
              </a:spcBef>
              <a:spcAft>
                <a:spcPts val="0"/>
              </a:spcAft>
            </a:pPr>
            <a:r>
              <a:rPr lang="en-US" altLang="zh-CHS" sz="3200" dirty="0">
                <a:solidFill>
                  <a:srgbClr val="0000FF"/>
                </a:solidFill>
                <a:latin typeface="Calibri"/>
                <a:ea typeface="Calibri"/>
                <a:cs typeface="+mn-cs"/>
              </a:rPr>
              <a:t>Can operating-system-level metrics capture the microarchitecture-level resource interference?</a:t>
            </a:r>
            <a:endParaRPr lang="zh-CHS" altLang="en-US" sz="3200" dirty="0">
              <a:solidFill>
                <a:srgbClr val="0000FF"/>
              </a:solidFill>
              <a:latin typeface="Calibri"/>
              <a:ea typeface="Calibri"/>
              <a:cs typeface="+mn-cs"/>
            </a:endParaRPr>
          </a:p>
        </p:txBody>
      </p:sp>
      <p:pic>
        <p:nvPicPr>
          <p:cNvPr id="19" name="Picture 7" descr="safari.png"/>
          <p:cNvPicPr>
            <a:picLocks noChangeAspect="1"/>
          </p:cNvPicPr>
          <p:nvPr/>
        </p:nvPicPr>
        <p:blipFill>
          <a:blip r:embed="rId3" cstate="print"/>
          <a:stretch>
            <a:fillRect/>
          </a:stretch>
        </p:blipFill>
        <p:spPr>
          <a:xfrm>
            <a:off x="251686" y="6453336"/>
            <a:ext cx="935938" cy="270804"/>
          </a:xfrm>
          <a:prstGeom prst="rect">
            <a:avLst/>
          </a:prstGeom>
        </p:spPr>
      </p:pic>
    </p:spTree>
    <p:extLst>
      <p:ext uri="{BB962C8B-B14F-4D97-AF65-F5344CB8AC3E}">
        <p14:creationId xmlns:p14="http://schemas.microsoft.com/office/powerpoint/2010/main" val="1761935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mph" presetSubtype="10" fill="hold" nodeType="afterEffect">
                                  <p:stCondLst>
                                    <p:cond delay="0"/>
                                  </p:stCondLst>
                                  <p:childTnLst>
                                    <p:animClr clrSpc="hsl" dir="ccw">
                                      <p:cBhvr>
                                        <p:cTn id="13" dur="1000" fill="hold"/>
                                        <p:tgtEl>
                                          <p:spTgt spid="30"/>
                                        </p:tgtEl>
                                        <p:attrNameLst>
                                          <p:attrName>fillcolor</p:attrName>
                                        </p:attrNameLst>
                                      </p:cBhvr>
                                      <p:to>
                                        <a:srgbClr val="FF0F0F"/>
                                      </p:to>
                                    </p:animClr>
                                    <p:set>
                                      <p:cBhvr>
                                        <p:cTn id="14" dur="1000" fill="hold"/>
                                        <p:tgtEl>
                                          <p:spTgt spid="30"/>
                                        </p:tgtEl>
                                        <p:attrNameLst>
                                          <p:attrName>fill.type</p:attrName>
                                        </p:attrNameLst>
                                      </p:cBhvr>
                                      <p:to>
                                        <p:strVal val="solid"/>
                                      </p:to>
                                    </p:set>
                                    <p:set>
                                      <p:cBhvr>
                                        <p:cTn id="15" dur="1000" fill="hold"/>
                                        <p:tgtEl>
                                          <p:spTgt spid="3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6">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mph" presetSubtype="2" fill="hold" nodeType="afterEffect">
                                  <p:stCondLst>
                                    <p:cond delay="0"/>
                                  </p:stCondLst>
                                  <p:childTnLst>
                                    <p:animClr clrSpc="rgb" dir="cw">
                                      <p:cBhvr>
                                        <p:cTn id="22" dur="2000" fill="hold"/>
                                        <p:tgtEl>
                                          <p:spTgt spid="32"/>
                                        </p:tgtEl>
                                        <p:attrNameLst>
                                          <p:attrName>fillcolor</p:attrName>
                                        </p:attrNameLst>
                                      </p:cBhvr>
                                      <p:to>
                                        <a:srgbClr val="FF0F0F"/>
                                      </p:to>
                                    </p:animClr>
                                    <p:set>
                                      <p:cBhvr>
                                        <p:cTn id="23" dur="2000" fill="hold"/>
                                        <p:tgtEl>
                                          <p:spTgt spid="32"/>
                                        </p:tgtEl>
                                        <p:attrNameLst>
                                          <p:attrName>fill.type</p:attrName>
                                        </p:attrNameLst>
                                      </p:cBhvr>
                                      <p:to>
                                        <p:strVal val="solid"/>
                                      </p:to>
                                    </p:set>
                                    <p:set>
                                      <p:cBhvr>
                                        <p:cTn id="24" dur="2000" fill="hold"/>
                                        <p:tgtEl>
                                          <p:spTgt spid="32"/>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HS" b="1" dirty="0" smtClean="0"/>
              <a:t>Microarchitecture Unawareness</a:t>
            </a:r>
            <a:endParaRPr lang="zh-CHS" altLang="en-US" b="1" dirty="0"/>
          </a:p>
        </p:txBody>
      </p:sp>
      <p:sp>
        <p:nvSpPr>
          <p:cNvPr id="4" name="灯片编号占位符 3"/>
          <p:cNvSpPr>
            <a:spLocks noGrp="1"/>
          </p:cNvSpPr>
          <p:nvPr>
            <p:ph type="sldNum" sz="quarter" idx="12"/>
          </p:nvPr>
        </p:nvSpPr>
        <p:spPr/>
        <p:txBody>
          <a:bodyPr/>
          <a:lstStyle/>
          <a:p>
            <a:fld id="{0C913308-F349-4B6D-A68A-DD1791B4A57B}" type="slidenum">
              <a:rPr lang="zh-CHS" altLang="en-US" smtClean="0">
                <a:solidFill>
                  <a:prstClr val="black"/>
                </a:solidFill>
                <a:latin typeface="Calibri"/>
                <a:ea typeface="Calibri"/>
              </a:rPr>
              <a:pPr/>
              <a:t>33</a:t>
            </a:fld>
            <a:endParaRPr lang="zh-CHS" altLang="en-US">
              <a:solidFill>
                <a:prstClr val="black"/>
              </a:solidFill>
              <a:latin typeface="Calibri"/>
              <a:ea typeface="Calibri"/>
            </a:endParaRPr>
          </a:p>
        </p:txBody>
      </p:sp>
      <p:sp>
        <p:nvSpPr>
          <p:cNvPr id="5" name="圆角矩形 4"/>
          <p:cNvSpPr/>
          <p:nvPr/>
        </p:nvSpPr>
        <p:spPr>
          <a:xfrm>
            <a:off x="2295992" y="3660265"/>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7" name="圆角矩形 6"/>
          <p:cNvSpPr/>
          <p:nvPr/>
        </p:nvSpPr>
        <p:spPr>
          <a:xfrm>
            <a:off x="2411760" y="3802079"/>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11" name="圆角矩形 10"/>
          <p:cNvSpPr/>
          <p:nvPr/>
        </p:nvSpPr>
        <p:spPr>
          <a:xfrm>
            <a:off x="3419872" y="3802079"/>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14" name="矩形 13"/>
          <p:cNvSpPr/>
          <p:nvPr/>
        </p:nvSpPr>
        <p:spPr>
          <a:xfrm>
            <a:off x="3086529" y="3356992"/>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15" name="圆角矩形 14"/>
          <p:cNvSpPr/>
          <p:nvPr/>
        </p:nvSpPr>
        <p:spPr>
          <a:xfrm>
            <a:off x="2412740" y="5574898"/>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16" name="圆角矩形 15"/>
          <p:cNvSpPr/>
          <p:nvPr/>
        </p:nvSpPr>
        <p:spPr>
          <a:xfrm>
            <a:off x="2411760" y="6191236"/>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17" name="下箭头 16"/>
          <p:cNvSpPr/>
          <p:nvPr/>
        </p:nvSpPr>
        <p:spPr>
          <a:xfrm>
            <a:off x="2987824" y="5877272"/>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nvGrpSpPr>
          <p:cNvPr id="3" name="组合 2"/>
          <p:cNvGrpSpPr/>
          <p:nvPr/>
        </p:nvGrpSpPr>
        <p:grpSpPr>
          <a:xfrm>
            <a:off x="3507982" y="3980814"/>
            <a:ext cx="745245" cy="960354"/>
            <a:chOff x="2818643" y="2821552"/>
            <a:chExt cx="745245" cy="960354"/>
          </a:xfrm>
        </p:grpSpPr>
        <p:sp>
          <p:nvSpPr>
            <p:cNvPr id="20" name="圆角矩形 19"/>
            <p:cNvSpPr/>
            <p:nvPr/>
          </p:nvSpPr>
          <p:spPr>
            <a:xfrm>
              <a:off x="2818643" y="2821552"/>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21" name="圆角矩形 20"/>
            <p:cNvSpPr/>
            <p:nvPr/>
          </p:nvSpPr>
          <p:spPr>
            <a:xfrm>
              <a:off x="2867229" y="3325608"/>
              <a:ext cx="648072" cy="399572"/>
            </a:xfrm>
            <a:prstGeom prst="roundRect">
              <a:avLst/>
            </a:prstGeom>
            <a:solidFill>
              <a:srgbClr val="FF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8" name="组合 7"/>
          <p:cNvGrpSpPr/>
          <p:nvPr/>
        </p:nvGrpSpPr>
        <p:grpSpPr>
          <a:xfrm>
            <a:off x="6100248" y="3933056"/>
            <a:ext cx="745245" cy="960354"/>
            <a:chOff x="5940152" y="1641327"/>
            <a:chExt cx="745245" cy="960354"/>
          </a:xfrm>
        </p:grpSpPr>
        <p:sp>
          <p:nvSpPr>
            <p:cNvPr id="22" name="圆角矩形 21"/>
            <p:cNvSpPr/>
            <p:nvPr/>
          </p:nvSpPr>
          <p:spPr>
            <a:xfrm>
              <a:off x="5940152" y="1641327"/>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23" name="圆角矩形 22"/>
            <p:cNvSpPr/>
            <p:nvPr/>
          </p:nvSpPr>
          <p:spPr>
            <a:xfrm>
              <a:off x="5988738" y="2145383"/>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25" name="组合 24"/>
          <p:cNvGrpSpPr>
            <a:grpSpLocks noChangeAspect="1"/>
          </p:cNvGrpSpPr>
          <p:nvPr/>
        </p:nvGrpSpPr>
        <p:grpSpPr>
          <a:xfrm>
            <a:off x="5888156" y="3356992"/>
            <a:ext cx="2204000" cy="3384376"/>
            <a:chOff x="134211" y="3465818"/>
            <a:chExt cx="2204000" cy="3384376"/>
          </a:xfrm>
        </p:grpSpPr>
        <p:sp>
          <p:nvSpPr>
            <p:cNvPr id="26" name="圆角矩形 25"/>
            <p:cNvSpPr/>
            <p:nvPr/>
          </p:nvSpPr>
          <p:spPr>
            <a:xfrm>
              <a:off x="134211" y="3769091"/>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27" name="圆角矩形 26"/>
            <p:cNvSpPr/>
            <p:nvPr/>
          </p:nvSpPr>
          <p:spPr>
            <a:xfrm>
              <a:off x="249979"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28" name="圆角矩形 27"/>
            <p:cNvSpPr/>
            <p:nvPr/>
          </p:nvSpPr>
          <p:spPr>
            <a:xfrm>
              <a:off x="1258091"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29" name="矩形 28"/>
            <p:cNvSpPr/>
            <p:nvPr/>
          </p:nvSpPr>
          <p:spPr>
            <a:xfrm>
              <a:off x="924748" y="3465818"/>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30" name="圆角矩形 29"/>
            <p:cNvSpPr/>
            <p:nvPr/>
          </p:nvSpPr>
          <p:spPr>
            <a:xfrm>
              <a:off x="250959" y="5683724"/>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31" name="圆角矩形 30"/>
            <p:cNvSpPr/>
            <p:nvPr/>
          </p:nvSpPr>
          <p:spPr>
            <a:xfrm>
              <a:off x="249979" y="6300062"/>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32" name="下箭头 31"/>
            <p:cNvSpPr/>
            <p:nvPr/>
          </p:nvSpPr>
          <p:spPr>
            <a:xfrm>
              <a:off x="826043" y="5986098"/>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grpSp>
        <p:nvGrpSpPr>
          <p:cNvPr id="6" name="组合 5"/>
          <p:cNvGrpSpPr/>
          <p:nvPr/>
        </p:nvGrpSpPr>
        <p:grpSpPr>
          <a:xfrm>
            <a:off x="2524396" y="3980814"/>
            <a:ext cx="745245" cy="960354"/>
            <a:chOff x="1982802" y="2828686"/>
            <a:chExt cx="745245" cy="960354"/>
          </a:xfrm>
        </p:grpSpPr>
        <p:sp>
          <p:nvSpPr>
            <p:cNvPr id="34" name="圆角矩形 33"/>
            <p:cNvSpPr/>
            <p:nvPr/>
          </p:nvSpPr>
          <p:spPr>
            <a:xfrm>
              <a:off x="1982802" y="2828686"/>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35" name="圆角矩形 34"/>
            <p:cNvSpPr/>
            <p:nvPr/>
          </p:nvSpPr>
          <p:spPr>
            <a:xfrm>
              <a:off x="2031388" y="3332742"/>
              <a:ext cx="648072" cy="399572"/>
            </a:xfrm>
            <a:prstGeom prst="roundRect">
              <a:avLst/>
            </a:prstGeom>
            <a:solidFill>
              <a:srgbClr val="FF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9" name="组合 8"/>
          <p:cNvGrpSpPr/>
          <p:nvPr/>
        </p:nvGrpSpPr>
        <p:grpSpPr>
          <a:xfrm>
            <a:off x="7107465" y="3909332"/>
            <a:ext cx="745245" cy="960354"/>
            <a:chOff x="6800013" y="1648461"/>
            <a:chExt cx="745245" cy="960354"/>
          </a:xfrm>
        </p:grpSpPr>
        <p:sp>
          <p:nvSpPr>
            <p:cNvPr id="38" name="圆角矩形 37"/>
            <p:cNvSpPr/>
            <p:nvPr/>
          </p:nvSpPr>
          <p:spPr>
            <a:xfrm>
              <a:off x="6800013" y="1648461"/>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39" name="圆角矩形 38"/>
            <p:cNvSpPr/>
            <p:nvPr/>
          </p:nvSpPr>
          <p:spPr>
            <a:xfrm>
              <a:off x="6848599" y="2152517"/>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aphicFrame>
        <p:nvGraphicFramePr>
          <p:cNvPr id="10" name="表格 9"/>
          <p:cNvGraphicFramePr>
            <a:graphicFrameLocks noGrp="1"/>
          </p:cNvGraphicFramePr>
          <p:nvPr>
            <p:extLst>
              <p:ext uri="{D42A27DB-BD31-4B8C-83A1-F6EECF244321}">
                <p14:modId xmlns:p14="http://schemas.microsoft.com/office/powerpoint/2010/main" val="1425044303"/>
              </p:ext>
            </p:extLst>
          </p:nvPr>
        </p:nvGraphicFramePr>
        <p:xfrm>
          <a:off x="107506" y="1312506"/>
          <a:ext cx="4595269" cy="2084479"/>
        </p:xfrm>
        <a:graphic>
          <a:graphicData uri="http://schemas.openxmlformats.org/drawingml/2006/table">
            <a:tbl>
              <a:tblPr firstRow="1" bandRow="1">
                <a:tableStyleId>{BC89EF96-8CEA-46FF-86C4-4CE0E7609802}</a:tableStyleId>
              </a:tblPr>
              <a:tblGrid>
                <a:gridCol w="648070"/>
                <a:gridCol w="1800200"/>
                <a:gridCol w="2146999"/>
              </a:tblGrid>
              <a:tr h="502981">
                <a:tc rowSpan="2">
                  <a:txBody>
                    <a:bodyPr/>
                    <a:lstStyle/>
                    <a:p>
                      <a:r>
                        <a:rPr lang="en-US" altLang="zh-CHS" sz="2400" dirty="0" smtClean="0"/>
                        <a:t>VM</a:t>
                      </a:r>
                      <a:endParaRPr lang="zh-CHS" altLang="en-US" sz="2400" dirty="0"/>
                    </a:p>
                  </a:txBody>
                  <a:tcPr anchor="ctr" anchorCtr="1"/>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HS" sz="2000" dirty="0" smtClean="0"/>
                        <a:t>Operating</a:t>
                      </a:r>
                      <a:r>
                        <a:rPr lang="en-US" altLang="zh-CHS" sz="2000" baseline="0" dirty="0" smtClean="0"/>
                        <a:t>-system-level metrics</a:t>
                      </a:r>
                      <a:endParaRPr lang="zh-CHS" altLang="en-US" sz="2000" dirty="0" smtClean="0"/>
                    </a:p>
                  </a:txBody>
                  <a:tcPr anchor="ctr" anchorCtr="1"/>
                </a:tc>
                <a:tc hMerge="1">
                  <a:txBody>
                    <a:bodyPr/>
                    <a:lstStyle/>
                    <a:p>
                      <a:endParaRPr lang="zh-CHS" altLang="en-US" dirty="0"/>
                    </a:p>
                  </a:txBody>
                  <a:tcPr anchor="ctr" anchorCtr="1"/>
                </a:tc>
              </a:tr>
              <a:tr h="389377">
                <a:tc vMerge="1">
                  <a:txBody>
                    <a:bodyPr/>
                    <a:lstStyle/>
                    <a:p>
                      <a:endParaRPr lang="zh-CHS" altLang="en-US" dirty="0"/>
                    </a:p>
                  </a:txBody>
                  <a:tcPr/>
                </a:tc>
                <a:tc>
                  <a:txBody>
                    <a:bodyPr/>
                    <a:lstStyle/>
                    <a:p>
                      <a:r>
                        <a:rPr lang="en-US" altLang="zh-CHS" sz="2000" dirty="0" smtClean="0"/>
                        <a:t>CPU Utilization</a:t>
                      </a:r>
                      <a:endParaRPr lang="zh-CHS" altLang="en-US" sz="2000" dirty="0"/>
                    </a:p>
                  </a:txBody>
                  <a:tcPr anchor="ctr" anchorCtr="1"/>
                </a:tc>
                <a:tc>
                  <a:txBody>
                    <a:bodyPr/>
                    <a:lstStyle/>
                    <a:p>
                      <a:r>
                        <a:rPr lang="en-US" altLang="zh-CHS" sz="2000" dirty="0" smtClean="0"/>
                        <a:t>Memory Capacity</a:t>
                      </a:r>
                      <a:endParaRPr lang="zh-CHS" altLang="en-US" dirty="0"/>
                    </a:p>
                  </a:txBody>
                  <a:tcPr anchor="ctr" anchorCtr="1"/>
                </a:tc>
              </a:tr>
              <a:tr h="569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HS" altLang="en-US" sz="2400" b="1" kern="1200" dirty="0" smtClean="0">
                        <a:solidFill>
                          <a:schemeClr val="tx1"/>
                        </a:solidFill>
                        <a:latin typeface="+mn-lt"/>
                        <a:ea typeface="+mn-ea"/>
                        <a:cs typeface="+mn-cs"/>
                      </a:endParaRPr>
                    </a:p>
                  </a:txBody>
                  <a:tcPr/>
                </a:tc>
                <a:tc>
                  <a:txBody>
                    <a:bodyPr/>
                    <a:lstStyle/>
                    <a:p>
                      <a:r>
                        <a:rPr lang="en-US" altLang="zh-CHS" dirty="0" smtClean="0"/>
                        <a:t>92%</a:t>
                      </a:r>
                      <a:endParaRPr lang="zh-CHS" altLang="en-US" dirty="0"/>
                    </a:p>
                  </a:txBody>
                  <a:tcPr anchor="ctr" anchorCtr="1"/>
                </a:tc>
                <a:tc>
                  <a:txBody>
                    <a:bodyPr/>
                    <a:lstStyle/>
                    <a:p>
                      <a:r>
                        <a:rPr lang="en-US" altLang="zh-CHS" dirty="0" smtClean="0"/>
                        <a:t>369</a:t>
                      </a:r>
                      <a:r>
                        <a:rPr lang="en-US" altLang="zh-CHS" baseline="0" dirty="0" smtClean="0"/>
                        <a:t> MB</a:t>
                      </a:r>
                      <a:endParaRPr lang="zh-CHS" altLang="en-US" dirty="0"/>
                    </a:p>
                  </a:txBody>
                  <a:tcPr anchor="ctr" anchorCtr="1"/>
                </a:tc>
              </a:tr>
              <a:tr h="616057">
                <a:tc>
                  <a:txBody>
                    <a:bodyPr/>
                    <a:lstStyle/>
                    <a:p>
                      <a:endParaRPr lang="zh-CHS" altLang="en-US" dirty="0"/>
                    </a:p>
                  </a:txBody>
                  <a:tcPr/>
                </a:tc>
                <a:tc>
                  <a:txBody>
                    <a:bodyPr/>
                    <a:lstStyle/>
                    <a:p>
                      <a:r>
                        <a:rPr lang="en-US" altLang="zh-CHS" dirty="0" smtClean="0"/>
                        <a:t>93%</a:t>
                      </a:r>
                      <a:endParaRPr lang="zh-CHS" altLang="en-US" dirty="0"/>
                    </a:p>
                  </a:txBody>
                  <a:tcPr anchor="ctr" anchorCtr="1"/>
                </a:tc>
                <a:tc>
                  <a:txBody>
                    <a:bodyPr/>
                    <a:lstStyle/>
                    <a:p>
                      <a:r>
                        <a:rPr lang="en-US" altLang="zh-CHS" dirty="0" smtClean="0"/>
                        <a:t>348</a:t>
                      </a:r>
                      <a:r>
                        <a:rPr lang="en-US" altLang="zh-CHS" baseline="0" dirty="0" smtClean="0"/>
                        <a:t> MB</a:t>
                      </a:r>
                      <a:endParaRPr lang="zh-CHS" altLang="en-US" dirty="0"/>
                    </a:p>
                  </a:txBody>
                  <a:tcPr anchor="ctr" anchorCtr="1"/>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51" y="2298263"/>
            <a:ext cx="6699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圆角矩形 44"/>
          <p:cNvSpPr/>
          <p:nvPr/>
        </p:nvSpPr>
        <p:spPr>
          <a:xfrm>
            <a:off x="107504" y="2887242"/>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nvGrpSpPr>
          <p:cNvPr id="13" name="组合 12"/>
          <p:cNvGrpSpPr/>
          <p:nvPr/>
        </p:nvGrpSpPr>
        <p:grpSpPr>
          <a:xfrm>
            <a:off x="318994" y="5373216"/>
            <a:ext cx="1655804" cy="919827"/>
            <a:chOff x="32830" y="5574898"/>
            <a:chExt cx="1655804" cy="919827"/>
          </a:xfrm>
        </p:grpSpPr>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30" y="5574898"/>
              <a:ext cx="6699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圆角矩形 43"/>
            <p:cNvSpPr/>
            <p:nvPr/>
          </p:nvSpPr>
          <p:spPr>
            <a:xfrm>
              <a:off x="32830" y="6095153"/>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sp>
          <p:nvSpPr>
            <p:cNvPr id="12" name="TextBox 11"/>
            <p:cNvSpPr txBox="1"/>
            <p:nvPr/>
          </p:nvSpPr>
          <p:spPr>
            <a:xfrm>
              <a:off x="714200" y="5637088"/>
              <a:ext cx="966034" cy="369332"/>
            </a:xfrm>
            <a:prstGeom prst="rect">
              <a:avLst/>
            </a:prstGeom>
            <a:noFill/>
          </p:spPr>
          <p:txBody>
            <a:bodyPr wrap="none" rtlCol="0">
              <a:spAutoFit/>
            </a:bodyPr>
            <a:lstStyle/>
            <a:p>
              <a:pPr fontAlgn="auto">
                <a:spcBef>
                  <a:spcPts val="0"/>
                </a:spcBef>
                <a:spcAft>
                  <a:spcPts val="0"/>
                </a:spcAft>
              </a:pPr>
              <a:r>
                <a:rPr lang="en-US" altLang="zh-CHS" dirty="0" smtClean="0">
                  <a:solidFill>
                    <a:prstClr val="black"/>
                  </a:solidFill>
                  <a:latin typeface="Calibri"/>
                  <a:ea typeface="Calibri"/>
                  <a:cs typeface="+mn-cs"/>
                </a:rPr>
                <a:t>STREAM</a:t>
              </a:r>
              <a:endParaRPr lang="zh-CHS" altLang="en-US" dirty="0">
                <a:solidFill>
                  <a:prstClr val="black"/>
                </a:solidFill>
                <a:latin typeface="Calibri"/>
                <a:ea typeface="Calibri"/>
                <a:cs typeface="+mn-cs"/>
              </a:endParaRPr>
            </a:p>
          </p:txBody>
        </p:sp>
        <p:sp>
          <p:nvSpPr>
            <p:cNvPr id="46" name="TextBox 45"/>
            <p:cNvSpPr txBox="1"/>
            <p:nvPr/>
          </p:nvSpPr>
          <p:spPr>
            <a:xfrm>
              <a:off x="714200" y="6110273"/>
              <a:ext cx="974434" cy="369332"/>
            </a:xfrm>
            <a:prstGeom prst="rect">
              <a:avLst/>
            </a:prstGeom>
            <a:noFill/>
          </p:spPr>
          <p:txBody>
            <a:bodyPr wrap="none" rtlCol="0">
              <a:spAutoFit/>
            </a:bodyPr>
            <a:lstStyle/>
            <a:p>
              <a:pPr fontAlgn="auto">
                <a:spcBef>
                  <a:spcPts val="0"/>
                </a:spcBef>
                <a:spcAft>
                  <a:spcPts val="0"/>
                </a:spcAft>
              </a:pPr>
              <a:r>
                <a:rPr lang="en-US" altLang="zh-CHS" dirty="0" err="1" smtClean="0">
                  <a:solidFill>
                    <a:prstClr val="black"/>
                  </a:solidFill>
                  <a:latin typeface="Calibri"/>
                  <a:ea typeface="Calibri"/>
                  <a:cs typeface="+mn-cs"/>
                </a:rPr>
                <a:t>gromacs</a:t>
              </a:r>
              <a:endParaRPr lang="zh-CHS" altLang="en-US" dirty="0">
                <a:solidFill>
                  <a:prstClr val="black"/>
                </a:solidFill>
                <a:latin typeface="Calibri"/>
                <a:ea typeface="Calibri"/>
                <a:cs typeface="+mn-cs"/>
              </a:endParaRPr>
            </a:p>
          </p:txBody>
        </p:sp>
      </p:grpSp>
      <p:graphicFrame>
        <p:nvGraphicFramePr>
          <p:cNvPr id="47" name="表格 46"/>
          <p:cNvGraphicFramePr>
            <a:graphicFrameLocks noGrp="1"/>
          </p:cNvGraphicFramePr>
          <p:nvPr>
            <p:extLst>
              <p:ext uri="{D42A27DB-BD31-4B8C-83A1-F6EECF244321}">
                <p14:modId xmlns:p14="http://schemas.microsoft.com/office/powerpoint/2010/main" val="2079559800"/>
              </p:ext>
            </p:extLst>
          </p:nvPr>
        </p:nvGraphicFramePr>
        <p:xfrm>
          <a:off x="4774782" y="1310613"/>
          <a:ext cx="4333722" cy="2084479"/>
        </p:xfrm>
        <a:graphic>
          <a:graphicData uri="http://schemas.openxmlformats.org/drawingml/2006/table">
            <a:tbl>
              <a:tblPr firstRow="1" bandRow="1">
                <a:tableStyleId>{BC89EF96-8CEA-46FF-86C4-4CE0E7609802}</a:tableStyleId>
              </a:tblPr>
              <a:tblGrid>
                <a:gridCol w="1867107"/>
                <a:gridCol w="2466615"/>
              </a:tblGrid>
              <a:tr h="502981">
                <a:tc gridSpan="2">
                  <a:txBody>
                    <a:bodyPr/>
                    <a:lstStyle/>
                    <a:p>
                      <a:r>
                        <a:rPr lang="en-US" altLang="zh-CHS" sz="2000" b="1" kern="1200" dirty="0" smtClean="0">
                          <a:solidFill>
                            <a:schemeClr val="tx1"/>
                          </a:solidFill>
                          <a:latin typeface="+mn-lt"/>
                          <a:ea typeface="+mn-ea"/>
                          <a:cs typeface="+mn-cs"/>
                        </a:rPr>
                        <a:t>Microarchitecture-level metrics</a:t>
                      </a:r>
                      <a:endParaRPr lang="zh-CHS" altLang="en-US" sz="2000" dirty="0"/>
                    </a:p>
                  </a:txBody>
                  <a:tcPr anchor="ctr" anchorCtr="1"/>
                </a:tc>
                <a:tc hMerge="1">
                  <a:txBody>
                    <a:bodyPr/>
                    <a:lstStyle/>
                    <a:p>
                      <a:endParaRPr lang="zh-CHS" altLang="en-US" dirty="0"/>
                    </a:p>
                  </a:txBody>
                  <a:tcPr anchor="ctr" anchorCtr="1"/>
                </a:tc>
              </a:tr>
              <a:tr h="389377">
                <a:tc>
                  <a:txBody>
                    <a:bodyPr/>
                    <a:lstStyle/>
                    <a:p>
                      <a:r>
                        <a:rPr lang="en-US" altLang="zh-CHS" sz="2000" dirty="0" smtClean="0"/>
                        <a:t>LLC Hit Ratio</a:t>
                      </a:r>
                      <a:endParaRPr lang="zh-CHS" altLang="en-US" sz="2000" dirty="0"/>
                    </a:p>
                  </a:txBody>
                  <a:tcPr anchor="ctr" anchorCtr="1"/>
                </a:tc>
                <a:tc>
                  <a:txBody>
                    <a:bodyPr/>
                    <a:lstStyle/>
                    <a:p>
                      <a:r>
                        <a:rPr lang="en-US" altLang="zh-CHS" sz="2000" dirty="0" smtClean="0"/>
                        <a:t>Memory Bandwidth</a:t>
                      </a:r>
                      <a:endParaRPr lang="zh-CHS" altLang="en-US" sz="2000" dirty="0"/>
                    </a:p>
                  </a:txBody>
                  <a:tcPr anchor="ctr" anchorCtr="1"/>
                </a:tc>
              </a:tr>
              <a:tr h="569201">
                <a:tc>
                  <a:txBody>
                    <a:bodyPr/>
                    <a:lstStyle/>
                    <a:p>
                      <a:r>
                        <a:rPr lang="en-US" altLang="zh-CHS" b="1" dirty="0" smtClean="0">
                          <a:solidFill>
                            <a:srgbClr val="FF0000"/>
                          </a:solidFill>
                        </a:rPr>
                        <a:t>2%</a:t>
                      </a:r>
                      <a:endParaRPr lang="zh-CHS" altLang="en-US" b="1" dirty="0">
                        <a:solidFill>
                          <a:srgbClr val="FF0000"/>
                        </a:solidFill>
                      </a:endParaRPr>
                    </a:p>
                  </a:txBody>
                  <a:tcPr anchor="ctr" anchorCtr="1"/>
                </a:tc>
                <a:tc>
                  <a:txBody>
                    <a:bodyPr/>
                    <a:lstStyle/>
                    <a:p>
                      <a:r>
                        <a:rPr lang="en-US" altLang="zh-CHS" b="1" dirty="0" smtClean="0">
                          <a:solidFill>
                            <a:srgbClr val="FF0000"/>
                          </a:solidFill>
                        </a:rPr>
                        <a:t>2267 MB/s</a:t>
                      </a:r>
                      <a:endParaRPr lang="zh-CHS" altLang="en-US" b="1" dirty="0">
                        <a:solidFill>
                          <a:srgbClr val="FF0000"/>
                        </a:solidFill>
                      </a:endParaRPr>
                    </a:p>
                  </a:txBody>
                  <a:tcPr anchor="ctr" anchorCtr="1"/>
                </a:tc>
              </a:tr>
              <a:tr h="616057">
                <a:tc>
                  <a:txBody>
                    <a:bodyPr/>
                    <a:lstStyle/>
                    <a:p>
                      <a:r>
                        <a:rPr lang="en-US" altLang="zh-CHS" b="1" dirty="0" smtClean="0">
                          <a:solidFill>
                            <a:srgbClr val="FF0000"/>
                          </a:solidFill>
                        </a:rPr>
                        <a:t>98%</a:t>
                      </a:r>
                      <a:endParaRPr lang="zh-CHS" altLang="en-US" b="1" dirty="0">
                        <a:solidFill>
                          <a:srgbClr val="FF0000"/>
                        </a:solidFill>
                      </a:endParaRPr>
                    </a:p>
                  </a:txBody>
                  <a:tcPr anchor="ctr" anchorCtr="1"/>
                </a:tc>
                <a:tc>
                  <a:txBody>
                    <a:bodyPr/>
                    <a:lstStyle/>
                    <a:p>
                      <a:r>
                        <a:rPr lang="en-US" altLang="zh-CHS" b="1" dirty="0" smtClean="0">
                          <a:solidFill>
                            <a:srgbClr val="FF0000"/>
                          </a:solidFill>
                        </a:rPr>
                        <a:t>1</a:t>
                      </a:r>
                      <a:r>
                        <a:rPr lang="en-US" altLang="zh-CHS" b="1" baseline="0" dirty="0" smtClean="0">
                          <a:solidFill>
                            <a:srgbClr val="FF0000"/>
                          </a:solidFill>
                        </a:rPr>
                        <a:t> </a:t>
                      </a:r>
                      <a:r>
                        <a:rPr lang="en-US" altLang="zh-CHS" b="1" dirty="0" smtClean="0">
                          <a:solidFill>
                            <a:srgbClr val="FF0000"/>
                          </a:solidFill>
                        </a:rPr>
                        <a:t>MB/s</a:t>
                      </a:r>
                      <a:endParaRPr lang="zh-CHS" altLang="en-US" b="1" dirty="0">
                        <a:solidFill>
                          <a:srgbClr val="FF0000"/>
                        </a:solidFill>
                      </a:endParaRPr>
                    </a:p>
                  </a:txBody>
                  <a:tcPr anchor="ctr" anchorCtr="1"/>
                </a:tc>
              </a:tr>
            </a:tbl>
          </a:graphicData>
        </a:graphic>
      </p:graphicFrame>
      <p:sp>
        <p:nvSpPr>
          <p:cNvPr id="48" name="圆角矩形 47"/>
          <p:cNvSpPr/>
          <p:nvPr/>
        </p:nvSpPr>
        <p:spPr>
          <a:xfrm>
            <a:off x="774763" y="4196838"/>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49" name="圆角矩形 48"/>
          <p:cNvSpPr/>
          <p:nvPr/>
        </p:nvSpPr>
        <p:spPr>
          <a:xfrm>
            <a:off x="823349" y="4700894"/>
            <a:ext cx="648072" cy="399572"/>
          </a:xfrm>
          <a:prstGeom prst="roundRect">
            <a:avLst/>
          </a:prstGeom>
          <a:solidFill>
            <a:srgbClr val="00B05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cxnSp>
        <p:nvCxnSpPr>
          <p:cNvPr id="50" name="直接箭头连接符 49"/>
          <p:cNvCxnSpPr/>
          <p:nvPr/>
        </p:nvCxnSpPr>
        <p:spPr>
          <a:xfrm>
            <a:off x="774763" y="4040295"/>
            <a:ext cx="889261"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V="1">
            <a:off x="630747" y="4184311"/>
            <a:ext cx="0" cy="944488"/>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7677" y="3680255"/>
            <a:ext cx="1654043" cy="338554"/>
          </a:xfrm>
          <a:prstGeom prst="rect">
            <a:avLst/>
          </a:prstGeom>
          <a:noFill/>
        </p:spPr>
        <p:txBody>
          <a:bodyPr wrap="none" rtlCol="0">
            <a:spAutoFit/>
          </a:bodyPr>
          <a:lstStyle/>
          <a:p>
            <a:pPr fontAlgn="auto">
              <a:spcBef>
                <a:spcPts val="0"/>
              </a:spcBef>
              <a:spcAft>
                <a:spcPts val="0"/>
              </a:spcAft>
            </a:pPr>
            <a:r>
              <a:rPr lang="en-US" altLang="zh-CHS" sz="1600" dirty="0" smtClean="0">
                <a:solidFill>
                  <a:prstClr val="black"/>
                </a:solidFill>
                <a:latin typeface="Calibri"/>
                <a:ea typeface="Calibri"/>
                <a:cs typeface="+mn-cs"/>
              </a:rPr>
              <a:t>Memory Capacity</a:t>
            </a:r>
            <a:endParaRPr lang="zh-CHS" altLang="en-US" sz="1600" dirty="0">
              <a:solidFill>
                <a:prstClr val="black"/>
              </a:solidFill>
              <a:latin typeface="Calibri"/>
              <a:ea typeface="Calibri"/>
              <a:cs typeface="+mn-cs"/>
            </a:endParaRPr>
          </a:p>
        </p:txBody>
      </p:sp>
      <p:sp>
        <p:nvSpPr>
          <p:cNvPr id="53" name="TextBox 52"/>
          <p:cNvSpPr txBox="1"/>
          <p:nvPr/>
        </p:nvSpPr>
        <p:spPr>
          <a:xfrm>
            <a:off x="107504" y="4472343"/>
            <a:ext cx="530915" cy="338554"/>
          </a:xfrm>
          <a:prstGeom prst="rect">
            <a:avLst/>
          </a:prstGeom>
          <a:noFill/>
        </p:spPr>
        <p:txBody>
          <a:bodyPr wrap="none" rtlCol="0">
            <a:spAutoFit/>
          </a:bodyPr>
          <a:lstStyle/>
          <a:p>
            <a:pPr fontAlgn="auto">
              <a:spcBef>
                <a:spcPts val="0"/>
              </a:spcBef>
              <a:spcAft>
                <a:spcPts val="0"/>
              </a:spcAft>
            </a:pPr>
            <a:r>
              <a:rPr lang="en-US" altLang="zh-CHS" sz="1600" dirty="0" smtClean="0">
                <a:solidFill>
                  <a:prstClr val="black"/>
                </a:solidFill>
                <a:latin typeface="Calibri"/>
                <a:ea typeface="Calibri"/>
                <a:cs typeface="+mn-cs"/>
              </a:rPr>
              <a:t>CPU</a:t>
            </a:r>
            <a:endParaRPr lang="zh-CHS" altLang="en-US" sz="1600" dirty="0">
              <a:solidFill>
                <a:prstClr val="black"/>
              </a:solidFill>
              <a:latin typeface="Calibri"/>
              <a:ea typeface="Calibri"/>
              <a:cs typeface="+mn-cs"/>
            </a:endParaRPr>
          </a:p>
        </p:txBody>
      </p:sp>
      <p:cxnSp>
        <p:nvCxnSpPr>
          <p:cNvPr id="19" name="直接箭头连接符 18"/>
          <p:cNvCxnSpPr/>
          <p:nvPr/>
        </p:nvCxnSpPr>
        <p:spPr>
          <a:xfrm>
            <a:off x="2572982" y="5461733"/>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2742070" y="5471195"/>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2915816" y="5461732"/>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3086529" y="5480784"/>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3686490" y="5461732"/>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855578" y="5471194"/>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4029324" y="5461731"/>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4200037" y="5480783"/>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6472870" y="5480784"/>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7484812" y="5480782"/>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5" name="Picture 7" descr="safari.png"/>
          <p:cNvPicPr>
            <a:picLocks noChangeAspect="1"/>
          </p:cNvPicPr>
          <p:nvPr/>
        </p:nvPicPr>
        <p:blipFill>
          <a:blip r:embed="rId4" cstate="print"/>
          <a:stretch>
            <a:fillRect/>
          </a:stretch>
        </p:blipFill>
        <p:spPr>
          <a:xfrm>
            <a:off x="251686" y="6453336"/>
            <a:ext cx="935938" cy="270804"/>
          </a:xfrm>
          <a:prstGeom prst="rect">
            <a:avLst/>
          </a:prstGeom>
        </p:spPr>
      </p:pic>
    </p:spTree>
    <p:extLst>
      <p:ext uri="{BB962C8B-B14F-4D97-AF65-F5344CB8AC3E}">
        <p14:creationId xmlns:p14="http://schemas.microsoft.com/office/powerpoint/2010/main" val="3938091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mph" presetSubtype="2" fill="hold" nodeType="withEffect">
                                  <p:stCondLst>
                                    <p:cond delay="0"/>
                                  </p:stCondLst>
                                  <p:childTnLst>
                                    <p:animClr clrSpc="rgb" dir="cw">
                                      <p:cBhvr>
                                        <p:cTn id="70" dur="1000" fill="hold"/>
                                        <p:tgtEl>
                                          <p:spTgt spid="17"/>
                                        </p:tgtEl>
                                        <p:attrNameLst>
                                          <p:attrName>fillcolor</p:attrName>
                                        </p:attrNameLst>
                                      </p:cBhvr>
                                      <p:to>
                                        <a:srgbClr val="FD1711"/>
                                      </p:to>
                                    </p:animClr>
                                    <p:set>
                                      <p:cBhvr>
                                        <p:cTn id="71" dur="1000" fill="hold"/>
                                        <p:tgtEl>
                                          <p:spTgt spid="17"/>
                                        </p:tgtEl>
                                        <p:attrNameLst>
                                          <p:attrName>fill.type</p:attrName>
                                        </p:attrNameLst>
                                      </p:cBhvr>
                                      <p:to>
                                        <p:strVal val="solid"/>
                                      </p:to>
                                    </p:set>
                                    <p:set>
                                      <p:cBhvr>
                                        <p:cTn id="72" dur="10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4" grpId="0"/>
      <p:bldP spid="15" grpId="0" animBg="1"/>
      <p:bldP spid="16" grpId="0" animBg="1"/>
      <p:bldP spid="17" grpId="0" animBg="1"/>
      <p:bldP spid="48" grpId="0" animBg="1"/>
      <p:bldP spid="49" grpId="0" animBg="1"/>
      <p:bldP spid="52" grpId="0"/>
      <p:bldP spid="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HS" b="1" dirty="0" smtClean="0"/>
              <a:t>Impact on Performance</a:t>
            </a:r>
            <a:endParaRPr lang="zh-CHS" altLang="en-US" b="1" dirty="0"/>
          </a:p>
        </p:txBody>
      </p:sp>
      <p:sp>
        <p:nvSpPr>
          <p:cNvPr id="4" name="灯片编号占位符 3"/>
          <p:cNvSpPr>
            <a:spLocks noGrp="1"/>
          </p:cNvSpPr>
          <p:nvPr>
            <p:ph type="sldNum" sz="quarter" idx="12"/>
          </p:nvPr>
        </p:nvSpPr>
        <p:spPr/>
        <p:txBody>
          <a:bodyPr/>
          <a:lstStyle/>
          <a:p>
            <a:fld id="{0C913308-F349-4B6D-A68A-DD1791B4A57B}" type="slidenum">
              <a:rPr lang="zh-CHS" altLang="en-US" smtClean="0">
                <a:solidFill>
                  <a:prstClr val="black"/>
                </a:solidFill>
                <a:latin typeface="Calibri"/>
                <a:ea typeface="Calibri"/>
              </a:rPr>
              <a:pPr/>
              <a:t>34</a:t>
            </a:fld>
            <a:endParaRPr lang="zh-CHS" altLang="en-US">
              <a:solidFill>
                <a:prstClr val="black"/>
              </a:solidFill>
              <a:latin typeface="Calibri"/>
              <a:ea typeface="Calibri"/>
            </a:endParaRPr>
          </a:p>
        </p:txBody>
      </p:sp>
      <p:graphicFrame>
        <p:nvGraphicFramePr>
          <p:cNvPr id="51" name="图表 50"/>
          <p:cNvGraphicFramePr>
            <a:graphicFrameLocks/>
          </p:cNvGraphicFramePr>
          <p:nvPr>
            <p:extLst>
              <p:ext uri="{D42A27DB-BD31-4B8C-83A1-F6EECF244321}">
                <p14:modId xmlns:p14="http://schemas.microsoft.com/office/powerpoint/2010/main" val="1635914956"/>
              </p:ext>
            </p:extLst>
          </p:nvPr>
        </p:nvGraphicFramePr>
        <p:xfrm>
          <a:off x="643030" y="1340768"/>
          <a:ext cx="6658589" cy="1872208"/>
        </p:xfrm>
        <a:graphic>
          <a:graphicData uri="http://schemas.openxmlformats.org/drawingml/2006/chart">
            <c:chart xmlns:c="http://schemas.openxmlformats.org/drawingml/2006/chart" xmlns:r="http://schemas.openxmlformats.org/officeDocument/2006/relationships" r:id="rId3"/>
          </a:graphicData>
        </a:graphic>
      </p:graphicFrame>
      <p:grpSp>
        <p:nvGrpSpPr>
          <p:cNvPr id="45" name="组合 44"/>
          <p:cNvGrpSpPr>
            <a:grpSpLocks noChangeAspect="1"/>
          </p:cNvGrpSpPr>
          <p:nvPr/>
        </p:nvGrpSpPr>
        <p:grpSpPr>
          <a:xfrm>
            <a:off x="2295992" y="3356992"/>
            <a:ext cx="2204000" cy="3384376"/>
            <a:chOff x="134211" y="3465818"/>
            <a:chExt cx="2204000" cy="3384376"/>
          </a:xfrm>
        </p:grpSpPr>
        <p:sp>
          <p:nvSpPr>
            <p:cNvPr id="47" name="圆角矩形 46"/>
            <p:cNvSpPr/>
            <p:nvPr/>
          </p:nvSpPr>
          <p:spPr>
            <a:xfrm>
              <a:off x="134211" y="3769091"/>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48" name="圆角矩形 47"/>
            <p:cNvSpPr/>
            <p:nvPr/>
          </p:nvSpPr>
          <p:spPr>
            <a:xfrm>
              <a:off x="249979"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49" name="圆角矩形 48"/>
            <p:cNvSpPr/>
            <p:nvPr/>
          </p:nvSpPr>
          <p:spPr>
            <a:xfrm>
              <a:off x="1258091"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52" name="矩形 51"/>
            <p:cNvSpPr/>
            <p:nvPr/>
          </p:nvSpPr>
          <p:spPr>
            <a:xfrm>
              <a:off x="924748" y="3465818"/>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53" name="圆角矩形 52"/>
            <p:cNvSpPr/>
            <p:nvPr/>
          </p:nvSpPr>
          <p:spPr>
            <a:xfrm>
              <a:off x="250959" y="5683724"/>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54" name="圆角矩形 53"/>
            <p:cNvSpPr/>
            <p:nvPr/>
          </p:nvSpPr>
          <p:spPr>
            <a:xfrm>
              <a:off x="249979" y="6300062"/>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55" name="下箭头 54"/>
            <p:cNvSpPr/>
            <p:nvPr/>
          </p:nvSpPr>
          <p:spPr>
            <a:xfrm>
              <a:off x="826043" y="5986098"/>
              <a:ext cx="900100" cy="313964"/>
            </a:xfrm>
            <a:prstGeom prst="downArrow">
              <a:avLst/>
            </a:prstGeom>
            <a:solidFill>
              <a:srgbClr val="FF0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grpSp>
        <p:nvGrpSpPr>
          <p:cNvPr id="56" name="组合 55"/>
          <p:cNvGrpSpPr/>
          <p:nvPr/>
        </p:nvGrpSpPr>
        <p:grpSpPr>
          <a:xfrm>
            <a:off x="3507982" y="3980814"/>
            <a:ext cx="745245" cy="960354"/>
            <a:chOff x="2818643" y="2821552"/>
            <a:chExt cx="745245" cy="960354"/>
          </a:xfrm>
        </p:grpSpPr>
        <p:sp>
          <p:nvSpPr>
            <p:cNvPr id="57" name="圆角矩形 56"/>
            <p:cNvSpPr/>
            <p:nvPr/>
          </p:nvSpPr>
          <p:spPr>
            <a:xfrm>
              <a:off x="2818643" y="2821552"/>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58" name="圆角矩形 57"/>
            <p:cNvSpPr/>
            <p:nvPr/>
          </p:nvSpPr>
          <p:spPr>
            <a:xfrm>
              <a:off x="2867229" y="3325608"/>
              <a:ext cx="648072" cy="399572"/>
            </a:xfrm>
            <a:prstGeom prst="roundRect">
              <a:avLst/>
            </a:prstGeom>
            <a:solidFill>
              <a:srgbClr val="FF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59" name="组合 58"/>
          <p:cNvGrpSpPr/>
          <p:nvPr/>
        </p:nvGrpSpPr>
        <p:grpSpPr>
          <a:xfrm>
            <a:off x="6100248" y="3933056"/>
            <a:ext cx="745245" cy="960354"/>
            <a:chOff x="5940152" y="1641327"/>
            <a:chExt cx="745245" cy="960354"/>
          </a:xfrm>
        </p:grpSpPr>
        <p:sp>
          <p:nvSpPr>
            <p:cNvPr id="60" name="圆角矩形 59"/>
            <p:cNvSpPr/>
            <p:nvPr/>
          </p:nvSpPr>
          <p:spPr>
            <a:xfrm>
              <a:off x="5940152" y="1641327"/>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61" name="圆角矩形 60"/>
            <p:cNvSpPr/>
            <p:nvPr/>
          </p:nvSpPr>
          <p:spPr>
            <a:xfrm>
              <a:off x="5988738" y="2145383"/>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62" name="组合 61"/>
          <p:cNvGrpSpPr>
            <a:grpSpLocks noChangeAspect="1"/>
          </p:cNvGrpSpPr>
          <p:nvPr/>
        </p:nvGrpSpPr>
        <p:grpSpPr>
          <a:xfrm>
            <a:off x="5888156" y="3356992"/>
            <a:ext cx="2204000" cy="3384376"/>
            <a:chOff x="134211" y="3465818"/>
            <a:chExt cx="2204000" cy="3384376"/>
          </a:xfrm>
        </p:grpSpPr>
        <p:sp>
          <p:nvSpPr>
            <p:cNvPr id="63" name="圆角矩形 62"/>
            <p:cNvSpPr/>
            <p:nvPr/>
          </p:nvSpPr>
          <p:spPr>
            <a:xfrm>
              <a:off x="134211" y="3769091"/>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64" name="圆角矩形 63"/>
            <p:cNvSpPr/>
            <p:nvPr/>
          </p:nvSpPr>
          <p:spPr>
            <a:xfrm>
              <a:off x="249979"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65" name="圆角矩形 64"/>
            <p:cNvSpPr/>
            <p:nvPr/>
          </p:nvSpPr>
          <p:spPr>
            <a:xfrm>
              <a:off x="1258091"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66" name="矩形 65"/>
            <p:cNvSpPr/>
            <p:nvPr/>
          </p:nvSpPr>
          <p:spPr>
            <a:xfrm>
              <a:off x="924748" y="3465818"/>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67" name="圆角矩形 66"/>
            <p:cNvSpPr/>
            <p:nvPr/>
          </p:nvSpPr>
          <p:spPr>
            <a:xfrm>
              <a:off x="250959" y="5683724"/>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68" name="圆角矩形 67"/>
            <p:cNvSpPr/>
            <p:nvPr/>
          </p:nvSpPr>
          <p:spPr>
            <a:xfrm>
              <a:off x="249979" y="6300062"/>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69" name="下箭头 68"/>
            <p:cNvSpPr/>
            <p:nvPr/>
          </p:nvSpPr>
          <p:spPr>
            <a:xfrm>
              <a:off x="826043" y="5986098"/>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grpSp>
        <p:nvGrpSpPr>
          <p:cNvPr id="70" name="组合 69"/>
          <p:cNvGrpSpPr/>
          <p:nvPr/>
        </p:nvGrpSpPr>
        <p:grpSpPr>
          <a:xfrm>
            <a:off x="2524396" y="3980814"/>
            <a:ext cx="745245" cy="960354"/>
            <a:chOff x="1982802" y="2828686"/>
            <a:chExt cx="745245" cy="960354"/>
          </a:xfrm>
        </p:grpSpPr>
        <p:sp>
          <p:nvSpPr>
            <p:cNvPr id="71" name="圆角矩形 70"/>
            <p:cNvSpPr/>
            <p:nvPr/>
          </p:nvSpPr>
          <p:spPr>
            <a:xfrm>
              <a:off x="1982802" y="2828686"/>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72" name="圆角矩形 71"/>
            <p:cNvSpPr/>
            <p:nvPr/>
          </p:nvSpPr>
          <p:spPr>
            <a:xfrm>
              <a:off x="2031388" y="3332742"/>
              <a:ext cx="648072" cy="399572"/>
            </a:xfrm>
            <a:prstGeom prst="roundRect">
              <a:avLst/>
            </a:prstGeom>
            <a:solidFill>
              <a:srgbClr val="FF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73" name="组合 72"/>
          <p:cNvGrpSpPr/>
          <p:nvPr/>
        </p:nvGrpSpPr>
        <p:grpSpPr>
          <a:xfrm>
            <a:off x="7107465" y="3909332"/>
            <a:ext cx="745245" cy="960354"/>
            <a:chOff x="6800013" y="1648461"/>
            <a:chExt cx="745245" cy="960354"/>
          </a:xfrm>
        </p:grpSpPr>
        <p:sp>
          <p:nvSpPr>
            <p:cNvPr id="74" name="圆角矩形 73"/>
            <p:cNvSpPr/>
            <p:nvPr/>
          </p:nvSpPr>
          <p:spPr>
            <a:xfrm>
              <a:off x="6800013" y="1648461"/>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75" name="圆角矩形 74"/>
            <p:cNvSpPr/>
            <p:nvPr/>
          </p:nvSpPr>
          <p:spPr>
            <a:xfrm>
              <a:off x="6848599" y="2152517"/>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76" name="组合 75"/>
          <p:cNvGrpSpPr/>
          <p:nvPr/>
        </p:nvGrpSpPr>
        <p:grpSpPr>
          <a:xfrm>
            <a:off x="318994" y="5373216"/>
            <a:ext cx="1655804" cy="919827"/>
            <a:chOff x="32830" y="5574898"/>
            <a:chExt cx="1655804" cy="919827"/>
          </a:xfrm>
        </p:grpSpPr>
        <p:pic>
          <p:nvPicPr>
            <p:cNvPr id="7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0" y="5574898"/>
              <a:ext cx="6699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圆角矩形 77"/>
            <p:cNvSpPr/>
            <p:nvPr/>
          </p:nvSpPr>
          <p:spPr>
            <a:xfrm>
              <a:off x="32830" y="6095153"/>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sp>
          <p:nvSpPr>
            <p:cNvPr id="79" name="TextBox 78"/>
            <p:cNvSpPr txBox="1"/>
            <p:nvPr/>
          </p:nvSpPr>
          <p:spPr>
            <a:xfrm>
              <a:off x="714200" y="5637088"/>
              <a:ext cx="966034" cy="369332"/>
            </a:xfrm>
            <a:prstGeom prst="rect">
              <a:avLst/>
            </a:prstGeom>
            <a:noFill/>
          </p:spPr>
          <p:txBody>
            <a:bodyPr wrap="none" rtlCol="0">
              <a:spAutoFit/>
            </a:bodyPr>
            <a:lstStyle/>
            <a:p>
              <a:pPr fontAlgn="auto">
                <a:spcBef>
                  <a:spcPts val="0"/>
                </a:spcBef>
                <a:spcAft>
                  <a:spcPts val="0"/>
                </a:spcAft>
              </a:pPr>
              <a:r>
                <a:rPr lang="en-US" altLang="zh-CHS" dirty="0" smtClean="0">
                  <a:solidFill>
                    <a:prstClr val="black"/>
                  </a:solidFill>
                  <a:latin typeface="Calibri"/>
                  <a:ea typeface="Calibri"/>
                  <a:cs typeface="+mn-cs"/>
                </a:rPr>
                <a:t>STREAM</a:t>
              </a:r>
              <a:endParaRPr lang="zh-CHS" altLang="en-US" dirty="0">
                <a:solidFill>
                  <a:prstClr val="black"/>
                </a:solidFill>
                <a:latin typeface="Calibri"/>
                <a:ea typeface="Calibri"/>
                <a:cs typeface="+mn-cs"/>
              </a:endParaRPr>
            </a:p>
          </p:txBody>
        </p:sp>
        <p:sp>
          <p:nvSpPr>
            <p:cNvPr id="80" name="TextBox 79"/>
            <p:cNvSpPr txBox="1"/>
            <p:nvPr/>
          </p:nvSpPr>
          <p:spPr>
            <a:xfrm>
              <a:off x="714200" y="6110273"/>
              <a:ext cx="974434" cy="369332"/>
            </a:xfrm>
            <a:prstGeom prst="rect">
              <a:avLst/>
            </a:prstGeom>
            <a:noFill/>
          </p:spPr>
          <p:txBody>
            <a:bodyPr wrap="none" rtlCol="0">
              <a:spAutoFit/>
            </a:bodyPr>
            <a:lstStyle/>
            <a:p>
              <a:pPr fontAlgn="auto">
                <a:spcBef>
                  <a:spcPts val="0"/>
                </a:spcBef>
                <a:spcAft>
                  <a:spcPts val="0"/>
                </a:spcAft>
              </a:pPr>
              <a:r>
                <a:rPr lang="en-US" altLang="zh-CHS" dirty="0" err="1" smtClean="0">
                  <a:solidFill>
                    <a:prstClr val="black"/>
                  </a:solidFill>
                  <a:latin typeface="Calibri"/>
                  <a:ea typeface="Calibri"/>
                  <a:cs typeface="+mn-cs"/>
                </a:rPr>
                <a:t>gromacs</a:t>
              </a:r>
              <a:endParaRPr lang="zh-CHS" altLang="en-US" dirty="0">
                <a:solidFill>
                  <a:prstClr val="black"/>
                </a:solidFill>
                <a:latin typeface="Calibri"/>
                <a:ea typeface="Calibri"/>
                <a:cs typeface="+mn-cs"/>
              </a:endParaRPr>
            </a:p>
          </p:txBody>
        </p:sp>
      </p:grpSp>
      <p:sp>
        <p:nvSpPr>
          <p:cNvPr id="81" name="圆角矩形 80"/>
          <p:cNvSpPr/>
          <p:nvPr/>
        </p:nvSpPr>
        <p:spPr>
          <a:xfrm>
            <a:off x="774763" y="4196838"/>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82" name="圆角矩形 81"/>
          <p:cNvSpPr/>
          <p:nvPr/>
        </p:nvSpPr>
        <p:spPr>
          <a:xfrm>
            <a:off x="823349" y="4700894"/>
            <a:ext cx="648072" cy="399572"/>
          </a:xfrm>
          <a:prstGeom prst="roundRect">
            <a:avLst/>
          </a:prstGeom>
          <a:solidFill>
            <a:srgbClr val="00B05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cxnSp>
        <p:nvCxnSpPr>
          <p:cNvPr id="83" name="直接箭头连接符 82"/>
          <p:cNvCxnSpPr/>
          <p:nvPr/>
        </p:nvCxnSpPr>
        <p:spPr>
          <a:xfrm>
            <a:off x="774763" y="4040295"/>
            <a:ext cx="889261"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V="1">
            <a:off x="630747" y="4184311"/>
            <a:ext cx="0" cy="944488"/>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97677" y="3680255"/>
            <a:ext cx="1654043" cy="338554"/>
          </a:xfrm>
          <a:prstGeom prst="rect">
            <a:avLst/>
          </a:prstGeom>
          <a:noFill/>
        </p:spPr>
        <p:txBody>
          <a:bodyPr wrap="none" rtlCol="0">
            <a:spAutoFit/>
          </a:bodyPr>
          <a:lstStyle/>
          <a:p>
            <a:pPr fontAlgn="auto">
              <a:spcBef>
                <a:spcPts val="0"/>
              </a:spcBef>
              <a:spcAft>
                <a:spcPts val="0"/>
              </a:spcAft>
            </a:pPr>
            <a:r>
              <a:rPr lang="en-US" altLang="zh-CHS" sz="1600" dirty="0" smtClean="0">
                <a:solidFill>
                  <a:prstClr val="black"/>
                </a:solidFill>
                <a:latin typeface="Calibri"/>
                <a:ea typeface="Calibri"/>
                <a:cs typeface="+mn-cs"/>
              </a:rPr>
              <a:t>Memory Capacity</a:t>
            </a:r>
            <a:endParaRPr lang="zh-CHS" altLang="en-US" sz="1600" dirty="0">
              <a:solidFill>
                <a:prstClr val="black"/>
              </a:solidFill>
              <a:latin typeface="Calibri"/>
              <a:ea typeface="Calibri"/>
              <a:cs typeface="+mn-cs"/>
            </a:endParaRPr>
          </a:p>
        </p:txBody>
      </p:sp>
      <p:sp>
        <p:nvSpPr>
          <p:cNvPr id="86" name="TextBox 85"/>
          <p:cNvSpPr txBox="1"/>
          <p:nvPr/>
        </p:nvSpPr>
        <p:spPr>
          <a:xfrm>
            <a:off x="107504" y="4472343"/>
            <a:ext cx="530915" cy="338554"/>
          </a:xfrm>
          <a:prstGeom prst="rect">
            <a:avLst/>
          </a:prstGeom>
          <a:noFill/>
        </p:spPr>
        <p:txBody>
          <a:bodyPr wrap="none" rtlCol="0">
            <a:spAutoFit/>
          </a:bodyPr>
          <a:lstStyle/>
          <a:p>
            <a:pPr fontAlgn="auto">
              <a:spcBef>
                <a:spcPts val="0"/>
              </a:spcBef>
              <a:spcAft>
                <a:spcPts val="0"/>
              </a:spcAft>
            </a:pPr>
            <a:r>
              <a:rPr lang="en-US" altLang="zh-CHS" sz="1600" dirty="0" smtClean="0">
                <a:solidFill>
                  <a:prstClr val="black"/>
                </a:solidFill>
                <a:latin typeface="Calibri"/>
                <a:ea typeface="Calibri"/>
                <a:cs typeface="+mn-cs"/>
              </a:rPr>
              <a:t>CPU</a:t>
            </a:r>
            <a:endParaRPr lang="zh-CHS" altLang="en-US" sz="1600" dirty="0">
              <a:solidFill>
                <a:prstClr val="black"/>
              </a:solidFill>
              <a:latin typeface="Calibri"/>
              <a:ea typeface="Calibri"/>
              <a:cs typeface="+mn-cs"/>
            </a:endParaRPr>
          </a:p>
        </p:txBody>
      </p:sp>
      <p:cxnSp>
        <p:nvCxnSpPr>
          <p:cNvPr id="87" name="直接箭头连接符 86"/>
          <p:cNvCxnSpPr/>
          <p:nvPr/>
        </p:nvCxnSpPr>
        <p:spPr>
          <a:xfrm>
            <a:off x="2572982" y="5461733"/>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742070" y="5471195"/>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915816" y="5461732"/>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3086529" y="5480784"/>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3686490" y="5461732"/>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3855578" y="5471194"/>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4029324" y="5461731"/>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4200037" y="5480783"/>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6472870" y="5480784"/>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7484812" y="5480782"/>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左右箭头 96"/>
          <p:cNvSpPr/>
          <p:nvPr/>
        </p:nvSpPr>
        <p:spPr>
          <a:xfrm>
            <a:off x="4358256" y="4460991"/>
            <a:ext cx="1741991" cy="444946"/>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HS" sz="2000" b="1" dirty="0" smtClean="0">
                <a:solidFill>
                  <a:prstClr val="black"/>
                </a:solidFill>
                <a:latin typeface="Calibri"/>
                <a:ea typeface="Calibri"/>
              </a:rPr>
              <a:t>SWAP</a:t>
            </a:r>
            <a:endParaRPr lang="zh-CHS" altLang="en-US" sz="2000" b="1" dirty="0">
              <a:solidFill>
                <a:prstClr val="black"/>
              </a:solidFill>
              <a:latin typeface="Calibri"/>
              <a:ea typeface="Calibri"/>
            </a:endParaRPr>
          </a:p>
        </p:txBody>
      </p:sp>
      <p:pic>
        <p:nvPicPr>
          <p:cNvPr id="98" name="Picture 7" descr="safari.png"/>
          <p:cNvPicPr>
            <a:picLocks noChangeAspect="1"/>
          </p:cNvPicPr>
          <p:nvPr/>
        </p:nvPicPr>
        <p:blipFill>
          <a:blip r:embed="rId5" cstate="print"/>
          <a:stretch>
            <a:fillRect/>
          </a:stretch>
        </p:blipFill>
        <p:spPr>
          <a:xfrm>
            <a:off x="251686" y="6453336"/>
            <a:ext cx="935938" cy="270804"/>
          </a:xfrm>
          <a:prstGeom prst="rect">
            <a:avLst/>
          </a:prstGeom>
        </p:spPr>
      </p:pic>
    </p:spTree>
    <p:extLst>
      <p:ext uri="{BB962C8B-B14F-4D97-AF65-F5344CB8AC3E}">
        <p14:creationId xmlns:p14="http://schemas.microsoft.com/office/powerpoint/2010/main" val="4247631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HS" b="1" dirty="0" smtClean="0"/>
              <a:t>Impact on Performance</a:t>
            </a:r>
            <a:endParaRPr lang="zh-CHS" altLang="en-US" b="1" dirty="0"/>
          </a:p>
        </p:txBody>
      </p:sp>
      <p:sp>
        <p:nvSpPr>
          <p:cNvPr id="4" name="灯片编号占位符 3"/>
          <p:cNvSpPr>
            <a:spLocks noGrp="1"/>
          </p:cNvSpPr>
          <p:nvPr>
            <p:ph type="sldNum" sz="quarter" idx="12"/>
          </p:nvPr>
        </p:nvSpPr>
        <p:spPr/>
        <p:txBody>
          <a:bodyPr/>
          <a:lstStyle/>
          <a:p>
            <a:fld id="{0C913308-F349-4B6D-A68A-DD1791B4A57B}" type="slidenum">
              <a:rPr lang="zh-CHS" altLang="en-US" smtClean="0">
                <a:solidFill>
                  <a:prstClr val="black"/>
                </a:solidFill>
                <a:latin typeface="Calibri"/>
                <a:ea typeface="Calibri"/>
              </a:rPr>
              <a:pPr/>
              <a:t>35</a:t>
            </a:fld>
            <a:endParaRPr lang="zh-CHS" altLang="en-US">
              <a:solidFill>
                <a:prstClr val="black"/>
              </a:solidFill>
              <a:latin typeface="Calibri"/>
              <a:ea typeface="Calibri"/>
            </a:endParaRPr>
          </a:p>
        </p:txBody>
      </p:sp>
      <p:graphicFrame>
        <p:nvGraphicFramePr>
          <p:cNvPr id="47" name="图表 46"/>
          <p:cNvGraphicFramePr>
            <a:graphicFrameLocks/>
          </p:cNvGraphicFramePr>
          <p:nvPr>
            <p:extLst>
              <p:ext uri="{D42A27DB-BD31-4B8C-83A1-F6EECF244321}">
                <p14:modId xmlns:p14="http://schemas.microsoft.com/office/powerpoint/2010/main" val="2097622260"/>
              </p:ext>
            </p:extLst>
          </p:nvPr>
        </p:nvGraphicFramePr>
        <p:xfrm>
          <a:off x="643030" y="1340768"/>
          <a:ext cx="6658589" cy="1872208"/>
        </p:xfrm>
        <a:graphic>
          <a:graphicData uri="http://schemas.openxmlformats.org/drawingml/2006/chart">
            <c:chart xmlns:c="http://schemas.openxmlformats.org/drawingml/2006/chart" xmlns:r="http://schemas.openxmlformats.org/officeDocument/2006/relationships" r:id="rId3"/>
          </a:graphicData>
        </a:graphic>
      </p:graphicFrame>
      <p:sp>
        <p:nvSpPr>
          <p:cNvPr id="10" name="上箭头 9"/>
          <p:cNvSpPr/>
          <p:nvPr/>
        </p:nvSpPr>
        <p:spPr>
          <a:xfrm>
            <a:off x="4139952" y="1772816"/>
            <a:ext cx="504056" cy="25433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HS" altLang="en-US">
              <a:solidFill>
                <a:prstClr val="white"/>
              </a:solidFill>
              <a:latin typeface="Calibri"/>
              <a:ea typeface="Calibri"/>
            </a:endParaRPr>
          </a:p>
        </p:txBody>
      </p:sp>
      <p:sp>
        <p:nvSpPr>
          <p:cNvPr id="18" name="TextBox 17"/>
          <p:cNvSpPr txBox="1"/>
          <p:nvPr/>
        </p:nvSpPr>
        <p:spPr>
          <a:xfrm>
            <a:off x="4128996" y="1475492"/>
            <a:ext cx="587020" cy="369332"/>
          </a:xfrm>
          <a:prstGeom prst="rect">
            <a:avLst/>
          </a:prstGeom>
          <a:noFill/>
        </p:spPr>
        <p:txBody>
          <a:bodyPr wrap="none" rtlCol="0">
            <a:spAutoFit/>
          </a:bodyPr>
          <a:lstStyle/>
          <a:p>
            <a:pPr fontAlgn="auto">
              <a:spcBef>
                <a:spcPts val="0"/>
              </a:spcBef>
              <a:spcAft>
                <a:spcPts val="0"/>
              </a:spcAft>
            </a:pPr>
            <a:r>
              <a:rPr lang="en-US" altLang="zh-CHS" b="1" dirty="0" smtClean="0">
                <a:solidFill>
                  <a:srgbClr val="FF0000"/>
                </a:solidFill>
                <a:latin typeface="Calibri"/>
                <a:ea typeface="Calibri"/>
                <a:cs typeface="+mn-cs"/>
              </a:rPr>
              <a:t>49%</a:t>
            </a:r>
            <a:endParaRPr lang="zh-CHS" altLang="en-US" b="1" dirty="0">
              <a:solidFill>
                <a:srgbClr val="FF0000"/>
              </a:solidFill>
              <a:latin typeface="Calibri"/>
              <a:ea typeface="Calibri"/>
              <a:cs typeface="+mn-cs"/>
            </a:endParaRPr>
          </a:p>
        </p:txBody>
      </p:sp>
      <p:grpSp>
        <p:nvGrpSpPr>
          <p:cNvPr id="48" name="组合 47"/>
          <p:cNvGrpSpPr>
            <a:grpSpLocks noChangeAspect="1"/>
          </p:cNvGrpSpPr>
          <p:nvPr/>
        </p:nvGrpSpPr>
        <p:grpSpPr>
          <a:xfrm>
            <a:off x="2295992" y="3356992"/>
            <a:ext cx="2204000" cy="3384376"/>
            <a:chOff x="134211" y="3465818"/>
            <a:chExt cx="2204000" cy="3384376"/>
          </a:xfrm>
        </p:grpSpPr>
        <p:sp>
          <p:nvSpPr>
            <p:cNvPr id="49" name="圆角矩形 48"/>
            <p:cNvSpPr/>
            <p:nvPr/>
          </p:nvSpPr>
          <p:spPr>
            <a:xfrm>
              <a:off x="134211" y="3769091"/>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50" name="圆角矩形 49"/>
            <p:cNvSpPr/>
            <p:nvPr/>
          </p:nvSpPr>
          <p:spPr>
            <a:xfrm>
              <a:off x="249979"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51" name="圆角矩形 50"/>
            <p:cNvSpPr/>
            <p:nvPr/>
          </p:nvSpPr>
          <p:spPr>
            <a:xfrm>
              <a:off x="1258091" y="3910905"/>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52" name="矩形 51"/>
            <p:cNvSpPr/>
            <p:nvPr/>
          </p:nvSpPr>
          <p:spPr>
            <a:xfrm>
              <a:off x="924748" y="3465818"/>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53" name="圆角矩形 52"/>
            <p:cNvSpPr/>
            <p:nvPr/>
          </p:nvSpPr>
          <p:spPr>
            <a:xfrm>
              <a:off x="250959" y="5683724"/>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54" name="圆角矩形 53"/>
            <p:cNvSpPr/>
            <p:nvPr/>
          </p:nvSpPr>
          <p:spPr>
            <a:xfrm>
              <a:off x="249979" y="6300062"/>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55" name="下箭头 54"/>
            <p:cNvSpPr/>
            <p:nvPr/>
          </p:nvSpPr>
          <p:spPr>
            <a:xfrm>
              <a:off x="826043" y="5986098"/>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grpSp>
        <p:nvGrpSpPr>
          <p:cNvPr id="56" name="组合 55"/>
          <p:cNvGrpSpPr/>
          <p:nvPr/>
        </p:nvGrpSpPr>
        <p:grpSpPr>
          <a:xfrm>
            <a:off x="3507982" y="3980814"/>
            <a:ext cx="745245" cy="960354"/>
            <a:chOff x="2818643" y="2821552"/>
            <a:chExt cx="745245" cy="960354"/>
          </a:xfrm>
        </p:grpSpPr>
        <p:sp>
          <p:nvSpPr>
            <p:cNvPr id="57" name="圆角矩形 56"/>
            <p:cNvSpPr/>
            <p:nvPr/>
          </p:nvSpPr>
          <p:spPr>
            <a:xfrm>
              <a:off x="2818643" y="2821552"/>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58" name="圆角矩形 57"/>
            <p:cNvSpPr/>
            <p:nvPr/>
          </p:nvSpPr>
          <p:spPr>
            <a:xfrm>
              <a:off x="2867229" y="3325608"/>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sp>
        <p:nvSpPr>
          <p:cNvPr id="60" name="圆角矩形 59"/>
          <p:cNvSpPr/>
          <p:nvPr/>
        </p:nvSpPr>
        <p:spPr>
          <a:xfrm>
            <a:off x="6100248" y="3933056"/>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61" name="圆角矩形 60"/>
          <p:cNvSpPr/>
          <p:nvPr/>
        </p:nvSpPr>
        <p:spPr>
          <a:xfrm>
            <a:off x="6148834" y="4437112"/>
            <a:ext cx="648072" cy="399572"/>
          </a:xfrm>
          <a:prstGeom prst="roundRect">
            <a:avLst/>
          </a:prstGeom>
          <a:solidFill>
            <a:srgbClr val="FF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sp>
        <p:nvSpPr>
          <p:cNvPr id="63" name="圆角矩形 62"/>
          <p:cNvSpPr/>
          <p:nvPr/>
        </p:nvSpPr>
        <p:spPr>
          <a:xfrm>
            <a:off x="5888156" y="3660265"/>
            <a:ext cx="2204000" cy="3081103"/>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700" b="1" dirty="0" smtClean="0">
              <a:solidFill>
                <a:prstClr val="black"/>
              </a:solidFill>
              <a:latin typeface="Calibri"/>
            </a:endParaRPr>
          </a:p>
        </p:txBody>
      </p:sp>
      <p:sp>
        <p:nvSpPr>
          <p:cNvPr id="64" name="圆角矩形 63"/>
          <p:cNvSpPr/>
          <p:nvPr/>
        </p:nvSpPr>
        <p:spPr>
          <a:xfrm>
            <a:off x="6003924" y="3802079"/>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Core0</a:t>
            </a:r>
            <a:endParaRPr lang="en-US" b="1" dirty="0">
              <a:solidFill>
                <a:prstClr val="black"/>
              </a:solidFill>
              <a:latin typeface="Calibri"/>
            </a:endParaRPr>
          </a:p>
        </p:txBody>
      </p:sp>
      <p:sp>
        <p:nvSpPr>
          <p:cNvPr id="65" name="圆角矩形 64"/>
          <p:cNvSpPr/>
          <p:nvPr/>
        </p:nvSpPr>
        <p:spPr>
          <a:xfrm>
            <a:off x="7012036" y="3802079"/>
            <a:ext cx="936104" cy="1667938"/>
          </a:xfrm>
          <a:prstGeom prst="round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a:p>
            <a:pPr algn="ctr" fontAlgn="auto">
              <a:spcBef>
                <a:spcPts val="0"/>
              </a:spcBef>
              <a:spcAft>
                <a:spcPts val="0"/>
              </a:spcAft>
            </a:pPr>
            <a:r>
              <a:rPr lang="en-US" b="1" dirty="0" smtClean="0">
                <a:solidFill>
                  <a:prstClr val="black"/>
                </a:solidFill>
                <a:latin typeface="Calibri"/>
              </a:rPr>
              <a:t>Core1</a:t>
            </a:r>
            <a:endParaRPr lang="en-US" b="1" dirty="0">
              <a:solidFill>
                <a:prstClr val="black"/>
              </a:solidFill>
              <a:latin typeface="Calibri"/>
            </a:endParaRPr>
          </a:p>
        </p:txBody>
      </p:sp>
      <p:sp>
        <p:nvSpPr>
          <p:cNvPr id="66" name="矩形 65"/>
          <p:cNvSpPr/>
          <p:nvPr/>
        </p:nvSpPr>
        <p:spPr>
          <a:xfrm>
            <a:off x="6678693" y="3356992"/>
            <a:ext cx="622926" cy="369332"/>
          </a:xfrm>
          <a:prstGeom prst="rect">
            <a:avLst/>
          </a:prstGeom>
        </p:spPr>
        <p:txBody>
          <a:bodyPr wrap="none">
            <a:spAutoFit/>
          </a:bodyPr>
          <a:lstStyle/>
          <a:p>
            <a:pPr algn="ctr" fontAlgn="auto">
              <a:spcBef>
                <a:spcPts val="0"/>
              </a:spcBef>
              <a:spcAft>
                <a:spcPts val="0"/>
              </a:spcAft>
            </a:pPr>
            <a:r>
              <a:rPr lang="en-US" b="1" dirty="0" smtClean="0">
                <a:solidFill>
                  <a:prstClr val="black"/>
                </a:solidFill>
                <a:latin typeface="Calibri"/>
                <a:ea typeface="+mn-ea"/>
                <a:cs typeface="+mn-cs"/>
              </a:rPr>
              <a:t>Host</a:t>
            </a:r>
            <a:endParaRPr lang="en-US" b="1" dirty="0">
              <a:solidFill>
                <a:prstClr val="black"/>
              </a:solidFill>
              <a:latin typeface="Calibri"/>
              <a:ea typeface="+mn-ea"/>
              <a:cs typeface="+mn-cs"/>
            </a:endParaRPr>
          </a:p>
        </p:txBody>
      </p:sp>
      <p:sp>
        <p:nvSpPr>
          <p:cNvPr id="67" name="圆角矩形 66"/>
          <p:cNvSpPr/>
          <p:nvPr/>
        </p:nvSpPr>
        <p:spPr>
          <a:xfrm>
            <a:off x="6004904" y="5574898"/>
            <a:ext cx="1943236" cy="302374"/>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LLC</a:t>
            </a:r>
            <a:endParaRPr lang="en-US" b="1" dirty="0">
              <a:solidFill>
                <a:prstClr val="black"/>
              </a:solidFill>
              <a:latin typeface="Calibri"/>
            </a:endParaRPr>
          </a:p>
        </p:txBody>
      </p:sp>
      <p:sp>
        <p:nvSpPr>
          <p:cNvPr id="68" name="圆角矩形 67"/>
          <p:cNvSpPr/>
          <p:nvPr/>
        </p:nvSpPr>
        <p:spPr>
          <a:xfrm>
            <a:off x="6003924" y="6191236"/>
            <a:ext cx="1943236" cy="39177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DRAM</a:t>
            </a:r>
            <a:endParaRPr lang="en-US" b="1" dirty="0">
              <a:solidFill>
                <a:prstClr val="black"/>
              </a:solidFill>
              <a:latin typeface="Calibri"/>
            </a:endParaRPr>
          </a:p>
        </p:txBody>
      </p:sp>
      <p:sp>
        <p:nvSpPr>
          <p:cNvPr id="69" name="下箭头 68"/>
          <p:cNvSpPr/>
          <p:nvPr/>
        </p:nvSpPr>
        <p:spPr>
          <a:xfrm>
            <a:off x="6579988" y="5877272"/>
            <a:ext cx="900100" cy="313964"/>
          </a:xfrm>
          <a:prstGeom prst="downArrow">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grpSp>
        <p:nvGrpSpPr>
          <p:cNvPr id="70" name="组合 69"/>
          <p:cNvGrpSpPr/>
          <p:nvPr/>
        </p:nvGrpSpPr>
        <p:grpSpPr>
          <a:xfrm>
            <a:off x="2524396" y="3980814"/>
            <a:ext cx="745245" cy="960354"/>
            <a:chOff x="1982802" y="2828686"/>
            <a:chExt cx="745245" cy="960354"/>
          </a:xfrm>
        </p:grpSpPr>
        <p:sp>
          <p:nvSpPr>
            <p:cNvPr id="71" name="圆角矩形 70"/>
            <p:cNvSpPr/>
            <p:nvPr/>
          </p:nvSpPr>
          <p:spPr>
            <a:xfrm>
              <a:off x="1982802" y="2828686"/>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72" name="圆角矩形 71"/>
            <p:cNvSpPr/>
            <p:nvPr/>
          </p:nvSpPr>
          <p:spPr>
            <a:xfrm>
              <a:off x="2031388" y="3332742"/>
              <a:ext cx="648072" cy="399572"/>
            </a:xfrm>
            <a:prstGeom prst="roundRect">
              <a:avLst/>
            </a:prstGeom>
            <a:solidFill>
              <a:srgbClr val="FF0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73" name="组合 72"/>
          <p:cNvGrpSpPr/>
          <p:nvPr/>
        </p:nvGrpSpPr>
        <p:grpSpPr>
          <a:xfrm>
            <a:off x="7107465" y="3909332"/>
            <a:ext cx="745245" cy="960354"/>
            <a:chOff x="6800013" y="1648461"/>
            <a:chExt cx="745245" cy="960354"/>
          </a:xfrm>
        </p:grpSpPr>
        <p:sp>
          <p:nvSpPr>
            <p:cNvPr id="74" name="圆角矩形 73"/>
            <p:cNvSpPr/>
            <p:nvPr/>
          </p:nvSpPr>
          <p:spPr>
            <a:xfrm>
              <a:off x="6800013" y="1648461"/>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75" name="圆角矩形 74"/>
            <p:cNvSpPr/>
            <p:nvPr/>
          </p:nvSpPr>
          <p:spPr>
            <a:xfrm>
              <a:off x="6848599" y="2152517"/>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grpSp>
      <p:grpSp>
        <p:nvGrpSpPr>
          <p:cNvPr id="76" name="组合 75"/>
          <p:cNvGrpSpPr/>
          <p:nvPr/>
        </p:nvGrpSpPr>
        <p:grpSpPr>
          <a:xfrm>
            <a:off x="318994" y="5373216"/>
            <a:ext cx="1655804" cy="919827"/>
            <a:chOff x="32830" y="5574898"/>
            <a:chExt cx="1655804" cy="919827"/>
          </a:xfrm>
        </p:grpSpPr>
        <p:pic>
          <p:nvPicPr>
            <p:cNvPr id="7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0" y="5574898"/>
              <a:ext cx="6699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圆角矩形 77"/>
            <p:cNvSpPr/>
            <p:nvPr/>
          </p:nvSpPr>
          <p:spPr>
            <a:xfrm>
              <a:off x="32830" y="6095153"/>
              <a:ext cx="648072" cy="399572"/>
            </a:xfrm>
            <a:prstGeom prst="roundRect">
              <a:avLst/>
            </a:prstGeom>
            <a:solidFill>
              <a:srgbClr val="FFC00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sp>
          <p:nvSpPr>
            <p:cNvPr id="79" name="TextBox 78"/>
            <p:cNvSpPr txBox="1"/>
            <p:nvPr/>
          </p:nvSpPr>
          <p:spPr>
            <a:xfrm>
              <a:off x="714200" y="5637088"/>
              <a:ext cx="966034" cy="369332"/>
            </a:xfrm>
            <a:prstGeom prst="rect">
              <a:avLst/>
            </a:prstGeom>
            <a:noFill/>
          </p:spPr>
          <p:txBody>
            <a:bodyPr wrap="none" rtlCol="0">
              <a:spAutoFit/>
            </a:bodyPr>
            <a:lstStyle/>
            <a:p>
              <a:pPr fontAlgn="auto">
                <a:spcBef>
                  <a:spcPts val="0"/>
                </a:spcBef>
                <a:spcAft>
                  <a:spcPts val="0"/>
                </a:spcAft>
              </a:pPr>
              <a:r>
                <a:rPr lang="en-US" altLang="zh-CHS" dirty="0" smtClean="0">
                  <a:solidFill>
                    <a:prstClr val="black"/>
                  </a:solidFill>
                  <a:latin typeface="Calibri"/>
                  <a:ea typeface="Calibri"/>
                  <a:cs typeface="+mn-cs"/>
                </a:rPr>
                <a:t>STREAM</a:t>
              </a:r>
              <a:endParaRPr lang="zh-CHS" altLang="en-US" dirty="0">
                <a:solidFill>
                  <a:prstClr val="black"/>
                </a:solidFill>
                <a:latin typeface="Calibri"/>
                <a:ea typeface="Calibri"/>
                <a:cs typeface="+mn-cs"/>
              </a:endParaRPr>
            </a:p>
          </p:txBody>
        </p:sp>
        <p:sp>
          <p:nvSpPr>
            <p:cNvPr id="80" name="TextBox 79"/>
            <p:cNvSpPr txBox="1"/>
            <p:nvPr/>
          </p:nvSpPr>
          <p:spPr>
            <a:xfrm>
              <a:off x="714200" y="6110273"/>
              <a:ext cx="974434" cy="369332"/>
            </a:xfrm>
            <a:prstGeom prst="rect">
              <a:avLst/>
            </a:prstGeom>
            <a:noFill/>
          </p:spPr>
          <p:txBody>
            <a:bodyPr wrap="none" rtlCol="0">
              <a:spAutoFit/>
            </a:bodyPr>
            <a:lstStyle/>
            <a:p>
              <a:pPr fontAlgn="auto">
                <a:spcBef>
                  <a:spcPts val="0"/>
                </a:spcBef>
                <a:spcAft>
                  <a:spcPts val="0"/>
                </a:spcAft>
              </a:pPr>
              <a:r>
                <a:rPr lang="en-US" altLang="zh-CHS" dirty="0" err="1" smtClean="0">
                  <a:solidFill>
                    <a:prstClr val="black"/>
                  </a:solidFill>
                  <a:latin typeface="Calibri"/>
                  <a:ea typeface="Calibri"/>
                  <a:cs typeface="+mn-cs"/>
                </a:rPr>
                <a:t>gromacs</a:t>
              </a:r>
              <a:endParaRPr lang="zh-CHS" altLang="en-US" dirty="0">
                <a:solidFill>
                  <a:prstClr val="black"/>
                </a:solidFill>
                <a:latin typeface="Calibri"/>
                <a:ea typeface="Calibri"/>
                <a:cs typeface="+mn-cs"/>
              </a:endParaRPr>
            </a:p>
          </p:txBody>
        </p:sp>
      </p:grpSp>
      <p:sp>
        <p:nvSpPr>
          <p:cNvPr id="81" name="圆角矩形 80"/>
          <p:cNvSpPr/>
          <p:nvPr/>
        </p:nvSpPr>
        <p:spPr>
          <a:xfrm>
            <a:off x="774763" y="4196838"/>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VM</a:t>
            </a:r>
          </a:p>
          <a:p>
            <a:pPr algn="ctr" fontAlgn="auto">
              <a:spcBef>
                <a:spcPts val="0"/>
              </a:spcBef>
              <a:spcAft>
                <a:spcPts val="0"/>
              </a:spcAft>
            </a:pPr>
            <a:endParaRPr lang="en-US" b="1" dirty="0" smtClean="0">
              <a:solidFill>
                <a:prstClr val="black"/>
              </a:solidFill>
              <a:latin typeface="Calibri"/>
            </a:endParaRPr>
          </a:p>
          <a:p>
            <a:pPr algn="ctr" fontAlgn="auto">
              <a:spcBef>
                <a:spcPts val="0"/>
              </a:spcBef>
              <a:spcAft>
                <a:spcPts val="0"/>
              </a:spcAft>
            </a:pPr>
            <a:endParaRPr lang="en-US" b="1" dirty="0">
              <a:solidFill>
                <a:prstClr val="black"/>
              </a:solidFill>
              <a:latin typeface="Calibri"/>
            </a:endParaRPr>
          </a:p>
        </p:txBody>
      </p:sp>
      <p:sp>
        <p:nvSpPr>
          <p:cNvPr id="82" name="圆角矩形 81"/>
          <p:cNvSpPr/>
          <p:nvPr/>
        </p:nvSpPr>
        <p:spPr>
          <a:xfrm>
            <a:off x="823349" y="4700894"/>
            <a:ext cx="648072" cy="399572"/>
          </a:xfrm>
          <a:prstGeom prst="roundRect">
            <a:avLst/>
          </a:prstGeom>
          <a:solidFill>
            <a:srgbClr val="00B050"/>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smtClean="0">
                <a:solidFill>
                  <a:prstClr val="black"/>
                </a:solidFill>
                <a:latin typeface="Calibri"/>
              </a:rPr>
              <a:t>App</a:t>
            </a:r>
            <a:endParaRPr lang="en-US" b="1" dirty="0">
              <a:solidFill>
                <a:prstClr val="black"/>
              </a:solidFill>
              <a:latin typeface="Calibri"/>
            </a:endParaRPr>
          </a:p>
        </p:txBody>
      </p:sp>
      <p:cxnSp>
        <p:nvCxnSpPr>
          <p:cNvPr id="83" name="直接箭头连接符 82"/>
          <p:cNvCxnSpPr/>
          <p:nvPr/>
        </p:nvCxnSpPr>
        <p:spPr>
          <a:xfrm>
            <a:off x="774763" y="4040295"/>
            <a:ext cx="889261"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V="1">
            <a:off x="630747" y="4184311"/>
            <a:ext cx="0" cy="944488"/>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97677" y="3680255"/>
            <a:ext cx="1654043" cy="338554"/>
          </a:xfrm>
          <a:prstGeom prst="rect">
            <a:avLst/>
          </a:prstGeom>
          <a:noFill/>
        </p:spPr>
        <p:txBody>
          <a:bodyPr wrap="none" rtlCol="0">
            <a:spAutoFit/>
          </a:bodyPr>
          <a:lstStyle/>
          <a:p>
            <a:pPr fontAlgn="auto">
              <a:spcBef>
                <a:spcPts val="0"/>
              </a:spcBef>
              <a:spcAft>
                <a:spcPts val="0"/>
              </a:spcAft>
            </a:pPr>
            <a:r>
              <a:rPr lang="en-US" altLang="zh-CHS" sz="1600" dirty="0" smtClean="0">
                <a:solidFill>
                  <a:prstClr val="black"/>
                </a:solidFill>
                <a:latin typeface="Calibri"/>
                <a:ea typeface="Calibri"/>
                <a:cs typeface="+mn-cs"/>
              </a:rPr>
              <a:t>Memory Capacity</a:t>
            </a:r>
            <a:endParaRPr lang="zh-CHS" altLang="en-US" sz="1600" dirty="0">
              <a:solidFill>
                <a:prstClr val="black"/>
              </a:solidFill>
              <a:latin typeface="Calibri"/>
              <a:ea typeface="Calibri"/>
              <a:cs typeface="+mn-cs"/>
            </a:endParaRPr>
          </a:p>
        </p:txBody>
      </p:sp>
      <p:sp>
        <p:nvSpPr>
          <p:cNvPr id="86" name="TextBox 85"/>
          <p:cNvSpPr txBox="1"/>
          <p:nvPr/>
        </p:nvSpPr>
        <p:spPr>
          <a:xfrm>
            <a:off x="107504" y="4472343"/>
            <a:ext cx="530915" cy="338554"/>
          </a:xfrm>
          <a:prstGeom prst="rect">
            <a:avLst/>
          </a:prstGeom>
          <a:noFill/>
        </p:spPr>
        <p:txBody>
          <a:bodyPr wrap="none" rtlCol="0">
            <a:spAutoFit/>
          </a:bodyPr>
          <a:lstStyle/>
          <a:p>
            <a:pPr fontAlgn="auto">
              <a:spcBef>
                <a:spcPts val="0"/>
              </a:spcBef>
              <a:spcAft>
                <a:spcPts val="0"/>
              </a:spcAft>
            </a:pPr>
            <a:r>
              <a:rPr lang="en-US" altLang="zh-CHS" sz="1600" dirty="0" smtClean="0">
                <a:solidFill>
                  <a:prstClr val="black"/>
                </a:solidFill>
                <a:latin typeface="Calibri"/>
                <a:ea typeface="Calibri"/>
                <a:cs typeface="+mn-cs"/>
              </a:rPr>
              <a:t>CPU</a:t>
            </a:r>
            <a:endParaRPr lang="zh-CHS" altLang="en-US" sz="1600" dirty="0">
              <a:solidFill>
                <a:prstClr val="black"/>
              </a:solidFill>
              <a:latin typeface="Calibri"/>
              <a:ea typeface="Calibri"/>
              <a:cs typeface="+mn-cs"/>
            </a:endParaRPr>
          </a:p>
        </p:txBody>
      </p:sp>
      <p:cxnSp>
        <p:nvCxnSpPr>
          <p:cNvPr id="87" name="直接箭头连接符 86"/>
          <p:cNvCxnSpPr/>
          <p:nvPr/>
        </p:nvCxnSpPr>
        <p:spPr>
          <a:xfrm>
            <a:off x="2572982" y="5461733"/>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742070" y="5471195"/>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915816" y="5461732"/>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3086529" y="5480784"/>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3900068" y="5471593"/>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7484812" y="5480782"/>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6165146" y="5462108"/>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6334234" y="5471570"/>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6507980" y="5462107"/>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6678693" y="5481159"/>
            <a:ext cx="0" cy="72004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爆炸形 1 18"/>
          <p:cNvSpPr/>
          <p:nvPr/>
        </p:nvSpPr>
        <p:spPr>
          <a:xfrm>
            <a:off x="251520" y="1196752"/>
            <a:ext cx="8772290" cy="5051223"/>
          </a:xfrm>
          <a:prstGeom prst="irregularSeal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HS" sz="2800" b="1" dirty="0" smtClean="0">
                <a:solidFill>
                  <a:srgbClr val="FF0000"/>
                </a:solidFill>
                <a:latin typeface="Calibri"/>
                <a:ea typeface="Calibri"/>
              </a:rPr>
              <a:t>We need microarchitecture-level interference awareness in DRM!</a:t>
            </a:r>
            <a:endParaRPr lang="zh-CHS" altLang="en-US" sz="2800" b="1" dirty="0">
              <a:solidFill>
                <a:srgbClr val="FF0000"/>
              </a:solidFill>
              <a:latin typeface="Calibri"/>
              <a:ea typeface="Calibri"/>
            </a:endParaRPr>
          </a:p>
        </p:txBody>
      </p:sp>
      <p:pic>
        <p:nvPicPr>
          <p:cNvPr id="59" name="Picture 7" descr="safari.png"/>
          <p:cNvPicPr>
            <a:picLocks noChangeAspect="1"/>
          </p:cNvPicPr>
          <p:nvPr/>
        </p:nvPicPr>
        <p:blipFill>
          <a:blip r:embed="rId5" cstate="print"/>
          <a:stretch>
            <a:fillRect/>
          </a:stretch>
        </p:blipFill>
        <p:spPr>
          <a:xfrm>
            <a:off x="251686" y="6453336"/>
            <a:ext cx="935938" cy="270804"/>
          </a:xfrm>
          <a:prstGeom prst="rect">
            <a:avLst/>
          </a:prstGeom>
        </p:spPr>
      </p:pic>
    </p:spTree>
    <p:extLst>
      <p:ext uri="{BB962C8B-B14F-4D97-AF65-F5344CB8AC3E}">
        <p14:creationId xmlns:p14="http://schemas.microsoft.com/office/powerpoint/2010/main" val="1731465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HS" b="1" dirty="0" smtClean="0"/>
              <a:t>A-DRM: Architecture-aware DRM</a:t>
            </a:r>
            <a:endParaRPr lang="zh-CHS" altLang="en-US" b="1" dirty="0"/>
          </a:p>
        </p:txBody>
      </p:sp>
      <p:sp>
        <p:nvSpPr>
          <p:cNvPr id="3" name="内容占位符 2"/>
          <p:cNvSpPr>
            <a:spLocks noGrp="1"/>
          </p:cNvSpPr>
          <p:nvPr>
            <p:ph idx="1"/>
          </p:nvPr>
        </p:nvSpPr>
        <p:spPr/>
        <p:txBody>
          <a:bodyPr>
            <a:noAutofit/>
          </a:bodyPr>
          <a:lstStyle/>
          <a:p>
            <a:r>
              <a:rPr lang="en-US" altLang="zh-CHS" sz="3000" b="1" u="sng" dirty="0" smtClean="0"/>
              <a:t>Goal</a:t>
            </a:r>
            <a:r>
              <a:rPr lang="en-US" altLang="zh-CHS" sz="3000" dirty="0" smtClean="0"/>
              <a:t>: Take into account microarchitecture-level </a:t>
            </a:r>
            <a:r>
              <a:rPr lang="en-US" altLang="zh-CHS" sz="3000" dirty="0"/>
              <a:t>shared resource </a:t>
            </a:r>
            <a:r>
              <a:rPr lang="en-US" altLang="zh-CHS" sz="3000" dirty="0" smtClean="0"/>
              <a:t>interference</a:t>
            </a:r>
          </a:p>
          <a:p>
            <a:pPr lvl="1"/>
            <a:r>
              <a:rPr lang="en-US" altLang="zh-CHS" sz="2400" dirty="0" smtClean="0"/>
              <a:t>Shared cache capacity</a:t>
            </a:r>
          </a:p>
          <a:p>
            <a:pPr lvl="1"/>
            <a:r>
              <a:rPr lang="en-US" altLang="zh-CHS" sz="2400" dirty="0" smtClean="0"/>
              <a:t>Shared memory bandwidth</a:t>
            </a:r>
          </a:p>
          <a:p>
            <a:pPr lvl="8"/>
            <a:endParaRPr lang="en-US" altLang="zh-CHS" dirty="0"/>
          </a:p>
          <a:p>
            <a:r>
              <a:rPr lang="en-US" altLang="zh-CHS" sz="3000" b="1" u="sng" dirty="0">
                <a:solidFill>
                  <a:srgbClr val="0000FF"/>
                </a:solidFill>
              </a:rPr>
              <a:t>Key </a:t>
            </a:r>
            <a:r>
              <a:rPr lang="en-US" altLang="zh-CHS" sz="3000" b="1" u="sng" dirty="0" smtClean="0">
                <a:solidFill>
                  <a:srgbClr val="0000FF"/>
                </a:solidFill>
              </a:rPr>
              <a:t>Idea</a:t>
            </a:r>
            <a:r>
              <a:rPr lang="en-US" altLang="zh-CHS" sz="3000" dirty="0" smtClean="0">
                <a:solidFill>
                  <a:srgbClr val="0000FF"/>
                </a:solidFill>
              </a:rPr>
              <a:t>: </a:t>
            </a:r>
          </a:p>
          <a:p>
            <a:pPr lvl="1"/>
            <a:r>
              <a:rPr lang="en-US" altLang="zh-CHS" sz="2600" dirty="0" smtClean="0">
                <a:solidFill>
                  <a:srgbClr val="0000FF"/>
                </a:solidFill>
              </a:rPr>
              <a:t>Monitor and detect microarchitecture</a:t>
            </a:r>
            <a:r>
              <a:rPr lang="en-US" altLang="zh-CHS" sz="2600" dirty="0">
                <a:solidFill>
                  <a:srgbClr val="0000FF"/>
                </a:solidFill>
              </a:rPr>
              <a:t>-level shared resource </a:t>
            </a:r>
            <a:r>
              <a:rPr lang="en-US" altLang="zh-CHS" sz="2600" dirty="0" smtClean="0">
                <a:solidFill>
                  <a:srgbClr val="0000FF"/>
                </a:solidFill>
              </a:rPr>
              <a:t>interference</a:t>
            </a:r>
            <a:endParaRPr lang="en-US" altLang="zh-CHS" sz="2600" dirty="0">
              <a:solidFill>
                <a:srgbClr val="0000FF"/>
              </a:solidFill>
            </a:endParaRPr>
          </a:p>
          <a:p>
            <a:pPr lvl="1"/>
            <a:r>
              <a:rPr lang="en-US" altLang="zh-CHS" sz="2600" dirty="0" smtClean="0">
                <a:solidFill>
                  <a:srgbClr val="0000FF"/>
                </a:solidFill>
              </a:rPr>
              <a:t>Balance microarchitecture</a:t>
            </a:r>
            <a:r>
              <a:rPr lang="en-US" altLang="zh-CHS" sz="2600" dirty="0">
                <a:solidFill>
                  <a:srgbClr val="0000FF"/>
                </a:solidFill>
              </a:rPr>
              <a:t>-level </a:t>
            </a:r>
            <a:r>
              <a:rPr lang="en-US" altLang="zh-CHS" sz="2600" dirty="0" smtClean="0">
                <a:solidFill>
                  <a:srgbClr val="0000FF"/>
                </a:solidFill>
              </a:rPr>
              <a:t>resource usage </a:t>
            </a:r>
            <a:r>
              <a:rPr lang="en-US" altLang="zh-CHS" sz="2600" dirty="0">
                <a:solidFill>
                  <a:srgbClr val="0000FF"/>
                </a:solidFill>
              </a:rPr>
              <a:t>across </a:t>
            </a:r>
            <a:r>
              <a:rPr lang="en-US" altLang="zh-CHS" sz="2600" dirty="0" smtClean="0">
                <a:solidFill>
                  <a:srgbClr val="0000FF"/>
                </a:solidFill>
              </a:rPr>
              <a:t>cluster to minimize memory interference while maximizing system performance</a:t>
            </a:r>
            <a:endParaRPr lang="en-US" altLang="zh-CHS" sz="2600" dirty="0">
              <a:solidFill>
                <a:srgbClr val="0000FF"/>
              </a:solidFill>
            </a:endParaRPr>
          </a:p>
          <a:p>
            <a:endParaRPr lang="en-US" altLang="zh-CHS" dirty="0" smtClean="0"/>
          </a:p>
        </p:txBody>
      </p:sp>
      <p:sp>
        <p:nvSpPr>
          <p:cNvPr id="4" name="灯片编号占位符 3"/>
          <p:cNvSpPr>
            <a:spLocks noGrp="1"/>
          </p:cNvSpPr>
          <p:nvPr>
            <p:ph type="sldNum" sz="quarter" idx="12"/>
          </p:nvPr>
        </p:nvSpPr>
        <p:spPr/>
        <p:txBody>
          <a:bodyPr/>
          <a:lstStyle/>
          <a:p>
            <a:fld id="{0C913308-F349-4B6D-A68A-DD1791B4A57B}" type="slidenum">
              <a:rPr lang="zh-CHS" altLang="en-US" smtClean="0"/>
              <a:t>36</a:t>
            </a:fld>
            <a:endParaRPr lang="zh-CHS" altLang="en-US"/>
          </a:p>
        </p:txBody>
      </p:sp>
      <p:pic>
        <p:nvPicPr>
          <p:cNvPr id="5" name="Picture 7" descr="safari.png"/>
          <p:cNvPicPr>
            <a:picLocks noChangeAspect="1"/>
          </p:cNvPicPr>
          <p:nvPr/>
        </p:nvPicPr>
        <p:blipFill>
          <a:blip r:embed="rId3" cstate="print"/>
          <a:stretch>
            <a:fillRect/>
          </a:stretch>
        </p:blipFill>
        <p:spPr>
          <a:xfrm>
            <a:off x="251686" y="6453336"/>
            <a:ext cx="935938" cy="270804"/>
          </a:xfrm>
          <a:prstGeom prst="rect">
            <a:avLst/>
          </a:prstGeom>
        </p:spPr>
      </p:pic>
    </p:spTree>
    <p:extLst>
      <p:ext uri="{BB962C8B-B14F-4D97-AF65-F5344CB8AC3E}">
        <p14:creationId xmlns:p14="http://schemas.microsoft.com/office/powerpoint/2010/main" val="2762953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HS" b="1" dirty="0" smtClean="0"/>
              <a:t>A-DRM: Architecture-aware DRM</a:t>
            </a:r>
            <a:endParaRPr lang="zh-CHS" altLang="en-US" b="1" dirty="0"/>
          </a:p>
        </p:txBody>
      </p:sp>
      <p:sp>
        <p:nvSpPr>
          <p:cNvPr id="4" name="灯片编号占位符 3"/>
          <p:cNvSpPr>
            <a:spLocks noGrp="1"/>
          </p:cNvSpPr>
          <p:nvPr>
            <p:ph type="sldNum" sz="quarter" idx="12"/>
          </p:nvPr>
        </p:nvSpPr>
        <p:spPr/>
        <p:txBody>
          <a:bodyPr/>
          <a:lstStyle/>
          <a:p>
            <a:fld id="{0C913308-F349-4B6D-A68A-DD1791B4A57B}" type="slidenum">
              <a:rPr lang="zh-CHS" altLang="en-US" smtClean="0"/>
              <a:t>37</a:t>
            </a:fld>
            <a:endParaRPr lang="zh-CHS" altLang="en-US" dirty="0"/>
          </a:p>
        </p:txBody>
      </p:sp>
      <p:sp>
        <p:nvSpPr>
          <p:cNvPr id="5" name="矩形 4"/>
          <p:cNvSpPr/>
          <p:nvPr/>
        </p:nvSpPr>
        <p:spPr>
          <a:xfrm>
            <a:off x="431540" y="2209746"/>
            <a:ext cx="3528392" cy="316278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6" name="矩形 5"/>
          <p:cNvSpPr/>
          <p:nvPr/>
        </p:nvSpPr>
        <p:spPr>
          <a:xfrm>
            <a:off x="575556" y="2343295"/>
            <a:ext cx="3528392" cy="316278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grpSp>
        <p:nvGrpSpPr>
          <p:cNvPr id="7" name="组合 6"/>
          <p:cNvGrpSpPr/>
          <p:nvPr/>
        </p:nvGrpSpPr>
        <p:grpSpPr>
          <a:xfrm>
            <a:off x="719572" y="2492211"/>
            <a:ext cx="3528392" cy="3162785"/>
            <a:chOff x="899592" y="692696"/>
            <a:chExt cx="3528392" cy="3162785"/>
          </a:xfrm>
        </p:grpSpPr>
        <p:sp>
          <p:nvSpPr>
            <p:cNvPr id="8" name="矩形 7"/>
            <p:cNvSpPr/>
            <p:nvPr/>
          </p:nvSpPr>
          <p:spPr>
            <a:xfrm>
              <a:off x="899592" y="692696"/>
              <a:ext cx="3528392" cy="316278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smtClean="0">
                  <a:solidFill>
                    <a:schemeClr val="tx1"/>
                  </a:solidFill>
                </a:rPr>
                <a:t>OS+Hypervisor</a:t>
              </a:r>
              <a:endParaRPr lang="en-US" b="1" dirty="0">
                <a:solidFill>
                  <a:schemeClr val="tx1"/>
                </a:solidFill>
              </a:endParaRPr>
            </a:p>
          </p:txBody>
        </p:sp>
        <p:grpSp>
          <p:nvGrpSpPr>
            <p:cNvPr id="9" name="组合 8"/>
            <p:cNvGrpSpPr/>
            <p:nvPr/>
          </p:nvGrpSpPr>
          <p:grpSpPr>
            <a:xfrm>
              <a:off x="1223628" y="1137783"/>
              <a:ext cx="936104" cy="1517701"/>
              <a:chOff x="6071584" y="3273230"/>
              <a:chExt cx="936104" cy="1517701"/>
            </a:xfrm>
          </p:grpSpPr>
          <p:sp>
            <p:nvSpPr>
              <p:cNvPr id="17" name="圆角矩形 16"/>
              <p:cNvSpPr/>
              <p:nvPr/>
            </p:nvSpPr>
            <p:spPr>
              <a:xfrm>
                <a:off x="6071584" y="3273230"/>
                <a:ext cx="936104" cy="151770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a:solidFill>
                    <a:schemeClr val="tx1"/>
                  </a:solidFill>
                </a:endParaRPr>
              </a:p>
            </p:txBody>
          </p:sp>
          <p:sp>
            <p:nvSpPr>
              <p:cNvPr id="18" name="圆角矩形 17"/>
              <p:cNvSpPr/>
              <p:nvPr/>
            </p:nvSpPr>
            <p:spPr>
              <a:xfrm>
                <a:off x="6167014" y="3356992"/>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VM</a:t>
                </a:r>
              </a:p>
              <a:p>
                <a:pPr algn="ctr"/>
                <a:endParaRPr lang="en-US" b="1" dirty="0" smtClean="0">
                  <a:solidFill>
                    <a:schemeClr val="tx1"/>
                  </a:solidFill>
                </a:endParaRPr>
              </a:p>
              <a:p>
                <a:pPr algn="ctr"/>
                <a:endParaRPr lang="en-US" b="1" dirty="0">
                  <a:solidFill>
                    <a:schemeClr val="tx1"/>
                  </a:solidFill>
                </a:endParaRPr>
              </a:p>
            </p:txBody>
          </p:sp>
          <p:sp>
            <p:nvSpPr>
              <p:cNvPr id="19" name="圆角矩形 18"/>
              <p:cNvSpPr/>
              <p:nvPr/>
            </p:nvSpPr>
            <p:spPr>
              <a:xfrm>
                <a:off x="6215600" y="3861048"/>
                <a:ext cx="648072" cy="399572"/>
              </a:xfrm>
              <a:prstGeom prst="roundRect">
                <a:avLst/>
              </a:prstGeom>
              <a:solidFill>
                <a:schemeClr val="bg1"/>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a:t>
                </a:r>
                <a:endParaRPr lang="en-US" b="1" dirty="0">
                  <a:solidFill>
                    <a:schemeClr val="tx1"/>
                  </a:solidFill>
                </a:endParaRPr>
              </a:p>
            </p:txBody>
          </p:sp>
        </p:grpSp>
        <p:grpSp>
          <p:nvGrpSpPr>
            <p:cNvPr id="10" name="组合 9"/>
            <p:cNvGrpSpPr/>
            <p:nvPr/>
          </p:nvGrpSpPr>
          <p:grpSpPr>
            <a:xfrm>
              <a:off x="3239852" y="1137783"/>
              <a:ext cx="936104" cy="1517701"/>
              <a:chOff x="7079696" y="3273230"/>
              <a:chExt cx="936104" cy="1517701"/>
            </a:xfrm>
          </p:grpSpPr>
          <p:sp>
            <p:nvSpPr>
              <p:cNvPr id="14" name="圆角矩形 13"/>
              <p:cNvSpPr/>
              <p:nvPr/>
            </p:nvSpPr>
            <p:spPr>
              <a:xfrm>
                <a:off x="7079696" y="3273230"/>
                <a:ext cx="936104" cy="1517701"/>
              </a:xfrm>
              <a:prstGeom prst="roundRect">
                <a:avLst/>
              </a:prstGeom>
              <a:solidFill>
                <a:schemeClr val="accent3"/>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a:solidFill>
                    <a:schemeClr val="tx1"/>
                  </a:solidFill>
                </a:endParaRPr>
              </a:p>
            </p:txBody>
          </p:sp>
          <p:sp>
            <p:nvSpPr>
              <p:cNvPr id="15" name="圆角矩形 14"/>
              <p:cNvSpPr/>
              <p:nvPr/>
            </p:nvSpPr>
            <p:spPr>
              <a:xfrm>
                <a:off x="7175126" y="3356992"/>
                <a:ext cx="745245" cy="960354"/>
              </a:xfrm>
              <a:prstGeom prst="round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VM</a:t>
                </a:r>
              </a:p>
              <a:p>
                <a:pPr algn="ctr"/>
                <a:endParaRPr lang="en-US" b="1" dirty="0" smtClean="0">
                  <a:solidFill>
                    <a:schemeClr val="tx1"/>
                  </a:solidFill>
                </a:endParaRPr>
              </a:p>
              <a:p>
                <a:pPr algn="ctr"/>
                <a:endParaRPr lang="en-US" b="1" dirty="0">
                  <a:solidFill>
                    <a:schemeClr val="tx1"/>
                  </a:solidFill>
                </a:endParaRPr>
              </a:p>
            </p:txBody>
          </p:sp>
          <p:sp>
            <p:nvSpPr>
              <p:cNvPr id="16" name="圆角矩形 15"/>
              <p:cNvSpPr/>
              <p:nvPr/>
            </p:nvSpPr>
            <p:spPr>
              <a:xfrm>
                <a:off x="7223712" y="3861048"/>
                <a:ext cx="648072" cy="399572"/>
              </a:xfrm>
              <a:prstGeom prst="roundRect">
                <a:avLst/>
              </a:prstGeom>
              <a:solidFill>
                <a:schemeClr val="bg1"/>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a:t>
                </a:r>
                <a:endParaRPr lang="en-US" b="1" dirty="0">
                  <a:solidFill>
                    <a:schemeClr val="tx1"/>
                  </a:solidFill>
                </a:endParaRPr>
              </a:p>
            </p:txBody>
          </p:sp>
        </p:grpSp>
        <p:sp>
          <p:nvSpPr>
            <p:cNvPr id="11" name="圆角矩形 10"/>
            <p:cNvSpPr/>
            <p:nvPr/>
          </p:nvSpPr>
          <p:spPr>
            <a:xfrm>
              <a:off x="1115616" y="2943517"/>
              <a:ext cx="3168352" cy="741040"/>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cxnSp>
          <p:nvCxnSpPr>
            <p:cNvPr id="12" name="肘形连接符 11"/>
            <p:cNvCxnSpPr>
              <a:stCxn id="11" idx="0"/>
              <a:endCxn id="17" idx="2"/>
            </p:cNvCxnSpPr>
            <p:nvPr/>
          </p:nvCxnSpPr>
          <p:spPr>
            <a:xfrm rot="16200000" flipV="1">
              <a:off x="2051720" y="2295445"/>
              <a:ext cx="288033" cy="1008112"/>
            </a:xfrm>
            <a:prstGeom prst="bentConnector3">
              <a:avLst>
                <a:gd name="adj1" fmla="val 5000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1" idx="0"/>
              <a:endCxn id="14" idx="2"/>
            </p:cNvCxnSpPr>
            <p:nvPr/>
          </p:nvCxnSpPr>
          <p:spPr>
            <a:xfrm rot="5400000" flipH="1" flipV="1">
              <a:off x="3059832" y="2295445"/>
              <a:ext cx="288033" cy="1008112"/>
            </a:xfrm>
            <a:prstGeom prst="bentConnector3">
              <a:avLst>
                <a:gd name="adj1" fmla="val 5000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5184068" y="2189874"/>
            <a:ext cx="3528392" cy="346512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A-DRM: Global Architecture –aware Resource Manager</a:t>
            </a:r>
            <a:endParaRPr lang="en-US" b="1" dirty="0">
              <a:solidFill>
                <a:schemeClr val="tx1"/>
              </a:solidFill>
            </a:endParaRPr>
          </a:p>
        </p:txBody>
      </p:sp>
      <p:sp>
        <p:nvSpPr>
          <p:cNvPr id="21" name="圆角矩形 20"/>
          <p:cNvSpPr/>
          <p:nvPr/>
        </p:nvSpPr>
        <p:spPr>
          <a:xfrm>
            <a:off x="5364088" y="2870823"/>
            <a:ext cx="3168352" cy="399572"/>
          </a:xfrm>
          <a:prstGeom prst="round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Profiling Engine</a:t>
            </a:r>
            <a:endParaRPr lang="en-US" b="1" dirty="0">
              <a:solidFill>
                <a:schemeClr val="tx1"/>
              </a:solidFill>
            </a:endParaRPr>
          </a:p>
        </p:txBody>
      </p:sp>
      <p:sp>
        <p:nvSpPr>
          <p:cNvPr id="22" name="圆角矩形 21"/>
          <p:cNvSpPr/>
          <p:nvPr/>
        </p:nvSpPr>
        <p:spPr>
          <a:xfrm>
            <a:off x="5364956" y="3475829"/>
            <a:ext cx="3167063" cy="548486"/>
          </a:xfrm>
          <a:prstGeom prst="roundRect">
            <a:avLst/>
          </a:prstGeom>
          <a:solidFill>
            <a:schemeClr val="accent2">
              <a:lumMod val="40000"/>
              <a:lumOff val="6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Architecture-aware</a:t>
            </a:r>
          </a:p>
          <a:p>
            <a:pPr algn="ctr"/>
            <a:r>
              <a:rPr lang="en-US" b="1" dirty="0" smtClean="0">
                <a:solidFill>
                  <a:schemeClr val="tx1"/>
                </a:solidFill>
              </a:rPr>
              <a:t>Interference Detector</a:t>
            </a:r>
            <a:endParaRPr lang="en-US" b="1" dirty="0">
              <a:solidFill>
                <a:schemeClr val="tx1"/>
              </a:solidFill>
            </a:endParaRPr>
          </a:p>
        </p:txBody>
      </p:sp>
      <p:sp>
        <p:nvSpPr>
          <p:cNvPr id="23" name="圆角矩形 22"/>
          <p:cNvSpPr/>
          <p:nvPr/>
        </p:nvSpPr>
        <p:spPr>
          <a:xfrm>
            <a:off x="5365749" y="4232005"/>
            <a:ext cx="3165475" cy="800100"/>
          </a:xfrm>
          <a:prstGeom prst="roundRect">
            <a:avLst/>
          </a:prstGeom>
          <a:solidFill>
            <a:schemeClr val="accent2">
              <a:lumMod val="40000"/>
              <a:lumOff val="6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Architecture-aware </a:t>
            </a:r>
          </a:p>
          <a:p>
            <a:pPr algn="ctr"/>
            <a:r>
              <a:rPr lang="en-US" b="1" dirty="0" smtClean="0">
                <a:solidFill>
                  <a:schemeClr val="tx1"/>
                </a:solidFill>
              </a:rPr>
              <a:t>Distributed Resource Management (Policy)</a:t>
            </a:r>
            <a:endParaRPr lang="en-US" b="1" dirty="0">
              <a:solidFill>
                <a:schemeClr val="tx1"/>
              </a:solidFill>
            </a:endParaRPr>
          </a:p>
        </p:txBody>
      </p:sp>
      <p:sp>
        <p:nvSpPr>
          <p:cNvPr id="24" name="圆角矩形 23"/>
          <p:cNvSpPr/>
          <p:nvPr/>
        </p:nvSpPr>
        <p:spPr>
          <a:xfrm>
            <a:off x="5365750" y="5206166"/>
            <a:ext cx="3165475" cy="399572"/>
          </a:xfrm>
          <a:prstGeom prst="round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Migration Engine</a:t>
            </a:r>
            <a:endParaRPr lang="en-US" b="1" dirty="0">
              <a:solidFill>
                <a:schemeClr val="tx1"/>
              </a:solidFill>
            </a:endParaRPr>
          </a:p>
        </p:txBody>
      </p:sp>
      <p:cxnSp>
        <p:nvCxnSpPr>
          <p:cNvPr id="25" name="肘形连接符 24"/>
          <p:cNvCxnSpPr>
            <a:stCxn id="11" idx="3"/>
            <a:endCxn id="21" idx="1"/>
          </p:cNvCxnSpPr>
          <p:nvPr/>
        </p:nvCxnSpPr>
        <p:spPr>
          <a:xfrm flipV="1">
            <a:off x="4103948" y="3070609"/>
            <a:ext cx="1260140" cy="2042943"/>
          </a:xfrm>
          <a:prstGeom prst="bentConnector3">
            <a:avLst>
              <a:gd name="adj1" fmla="val 5000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2"/>
            <a:endCxn id="22" idx="0"/>
          </p:cNvCxnSpPr>
          <p:nvPr/>
        </p:nvCxnSpPr>
        <p:spPr>
          <a:xfrm rot="16200000" flipH="1">
            <a:off x="6845659" y="3373000"/>
            <a:ext cx="205434" cy="224"/>
          </a:xfrm>
          <a:prstGeom prst="bentConnector3">
            <a:avLst>
              <a:gd name="adj1" fmla="val 5000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2" idx="2"/>
            <a:endCxn id="23" idx="0"/>
          </p:cNvCxnSpPr>
          <p:nvPr/>
        </p:nvCxnSpPr>
        <p:spPr>
          <a:xfrm rot="5400000">
            <a:off x="6844643" y="4128160"/>
            <a:ext cx="207690" cy="1"/>
          </a:xfrm>
          <a:prstGeom prst="bentConnector3">
            <a:avLst>
              <a:gd name="adj1" fmla="val 5000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3" idx="2"/>
            <a:endCxn id="24" idx="0"/>
          </p:cNvCxnSpPr>
          <p:nvPr/>
        </p:nvCxnSpPr>
        <p:spPr>
          <a:xfrm rot="16200000" flipH="1">
            <a:off x="6861457" y="5119134"/>
            <a:ext cx="174061" cy="1"/>
          </a:xfrm>
          <a:prstGeom prst="bentConnector3">
            <a:avLst>
              <a:gd name="adj1" fmla="val 5000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81638" y="1820542"/>
            <a:ext cx="714298" cy="369332"/>
          </a:xfrm>
          <a:prstGeom prst="rect">
            <a:avLst/>
          </a:prstGeom>
        </p:spPr>
        <p:txBody>
          <a:bodyPr wrap="none">
            <a:spAutoFit/>
          </a:bodyPr>
          <a:lstStyle/>
          <a:p>
            <a:r>
              <a:rPr lang="en-US" b="1" dirty="0" smtClean="0"/>
              <a:t>Hosts</a:t>
            </a:r>
            <a:endParaRPr lang="en-US" b="1" dirty="0"/>
          </a:p>
        </p:txBody>
      </p:sp>
      <p:sp>
        <p:nvSpPr>
          <p:cNvPr id="30" name="矩形 29"/>
          <p:cNvSpPr/>
          <p:nvPr/>
        </p:nvSpPr>
        <p:spPr>
          <a:xfrm>
            <a:off x="5184068" y="1772816"/>
            <a:ext cx="1143133" cy="369332"/>
          </a:xfrm>
          <a:prstGeom prst="rect">
            <a:avLst/>
          </a:prstGeom>
        </p:spPr>
        <p:txBody>
          <a:bodyPr wrap="none">
            <a:spAutoFit/>
          </a:bodyPr>
          <a:lstStyle/>
          <a:p>
            <a:r>
              <a:rPr lang="en-US" b="1" dirty="0" smtClean="0"/>
              <a:t>Controller</a:t>
            </a:r>
            <a:endParaRPr lang="en-US" b="1" dirty="0"/>
          </a:p>
        </p:txBody>
      </p:sp>
      <p:sp>
        <p:nvSpPr>
          <p:cNvPr id="31" name="圆角矩形 30"/>
          <p:cNvSpPr/>
          <p:nvPr/>
        </p:nvSpPr>
        <p:spPr>
          <a:xfrm>
            <a:off x="984183" y="4776793"/>
            <a:ext cx="1535590" cy="435483"/>
          </a:xfrm>
          <a:prstGeom prst="round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CPU/Memory Capacity</a:t>
            </a:r>
            <a:endParaRPr lang="en-US" sz="1400" b="1" dirty="0">
              <a:solidFill>
                <a:schemeClr val="tx1"/>
              </a:solidFill>
            </a:endParaRPr>
          </a:p>
        </p:txBody>
      </p:sp>
      <p:sp>
        <p:nvSpPr>
          <p:cNvPr id="32" name="矩形 31"/>
          <p:cNvSpPr/>
          <p:nvPr/>
        </p:nvSpPr>
        <p:spPr>
          <a:xfrm>
            <a:off x="2072983" y="5175079"/>
            <a:ext cx="893578" cy="369332"/>
          </a:xfrm>
          <a:prstGeom prst="rect">
            <a:avLst/>
          </a:prstGeom>
        </p:spPr>
        <p:txBody>
          <a:bodyPr wrap="none">
            <a:spAutoFit/>
          </a:bodyPr>
          <a:lstStyle/>
          <a:p>
            <a:r>
              <a:rPr lang="en-US" b="1" dirty="0"/>
              <a:t>Profiler</a:t>
            </a:r>
            <a:endParaRPr lang="en-US" dirty="0"/>
          </a:p>
        </p:txBody>
      </p:sp>
      <p:sp>
        <p:nvSpPr>
          <p:cNvPr id="33" name="圆角矩形 32"/>
          <p:cNvSpPr/>
          <p:nvPr/>
        </p:nvSpPr>
        <p:spPr>
          <a:xfrm>
            <a:off x="2555776" y="4776793"/>
            <a:ext cx="1476164" cy="435484"/>
          </a:xfrm>
          <a:prstGeom prst="roundRect">
            <a:avLst/>
          </a:prstGeom>
          <a:solidFill>
            <a:schemeClr val="accent2">
              <a:lumMod val="40000"/>
              <a:lumOff val="6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Architectural Resource</a:t>
            </a:r>
            <a:endParaRPr lang="en-US" sz="1400" b="1" dirty="0">
              <a:solidFill>
                <a:schemeClr val="tx1"/>
              </a:solidFill>
            </a:endParaRPr>
          </a:p>
        </p:txBody>
      </p:sp>
      <p:sp>
        <p:nvSpPr>
          <p:cNvPr id="34" name="矩形 33"/>
          <p:cNvSpPr/>
          <p:nvPr/>
        </p:nvSpPr>
        <p:spPr>
          <a:xfrm>
            <a:off x="2254314" y="3553103"/>
            <a:ext cx="530915" cy="369332"/>
          </a:xfrm>
          <a:prstGeom prst="rect">
            <a:avLst/>
          </a:prstGeom>
        </p:spPr>
        <p:txBody>
          <a:bodyPr wrap="none">
            <a:spAutoFit/>
          </a:bodyPr>
          <a:lstStyle/>
          <a:p>
            <a:r>
              <a:rPr lang="en-US" b="1" dirty="0" smtClean="0"/>
              <a:t>•••</a:t>
            </a:r>
            <a:endParaRPr lang="en-US" dirty="0"/>
          </a:p>
        </p:txBody>
      </p:sp>
      <p:cxnSp>
        <p:nvCxnSpPr>
          <p:cNvPr id="35" name="肘形连接符 34"/>
          <p:cNvCxnSpPr>
            <a:stCxn id="24" idx="1"/>
          </p:cNvCxnSpPr>
          <p:nvPr/>
        </p:nvCxnSpPr>
        <p:spPr>
          <a:xfrm rot="10800000" flipV="1">
            <a:off x="4238626" y="5405951"/>
            <a:ext cx="1127125" cy="803"/>
          </a:xfrm>
          <a:prstGeom prst="bentConnector3">
            <a:avLst>
              <a:gd name="adj1" fmla="val 5000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2555776" y="4776793"/>
            <a:ext cx="1476164" cy="435484"/>
          </a:xfrm>
          <a:prstGeom prst="round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Architectural Resources</a:t>
            </a:r>
            <a:endParaRPr lang="en-US" sz="1400" b="1" dirty="0">
              <a:solidFill>
                <a:schemeClr val="tx1"/>
              </a:solidFill>
            </a:endParaRPr>
          </a:p>
        </p:txBody>
      </p:sp>
      <p:sp>
        <p:nvSpPr>
          <p:cNvPr id="50" name="圆角矩形 49"/>
          <p:cNvSpPr/>
          <p:nvPr/>
        </p:nvSpPr>
        <p:spPr>
          <a:xfrm>
            <a:off x="5196862" y="3446267"/>
            <a:ext cx="3515598" cy="627336"/>
          </a:xfrm>
          <a:prstGeom prst="roundRect">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HS" altLang="en-US"/>
          </a:p>
        </p:txBody>
      </p:sp>
      <p:sp>
        <p:nvSpPr>
          <p:cNvPr id="51" name="圆角矩形 50"/>
          <p:cNvSpPr/>
          <p:nvPr/>
        </p:nvSpPr>
        <p:spPr>
          <a:xfrm>
            <a:off x="5184068" y="4213600"/>
            <a:ext cx="3515598" cy="818506"/>
          </a:xfrm>
          <a:prstGeom prst="roundRect">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HS" altLang="en-US"/>
          </a:p>
        </p:txBody>
      </p:sp>
      <p:sp>
        <p:nvSpPr>
          <p:cNvPr id="53" name="圆角矩形 52"/>
          <p:cNvSpPr/>
          <p:nvPr/>
        </p:nvSpPr>
        <p:spPr>
          <a:xfrm>
            <a:off x="2545262" y="4725144"/>
            <a:ext cx="1520552" cy="557269"/>
          </a:xfrm>
          <a:prstGeom prst="roundRect">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HS" altLang="en-US"/>
          </a:p>
        </p:txBody>
      </p:sp>
      <p:pic>
        <p:nvPicPr>
          <p:cNvPr id="39" name="Picture 7" descr="safari.png"/>
          <p:cNvPicPr>
            <a:picLocks noChangeAspect="1"/>
          </p:cNvPicPr>
          <p:nvPr/>
        </p:nvPicPr>
        <p:blipFill>
          <a:blip r:embed="rId3" cstate="print"/>
          <a:stretch>
            <a:fillRect/>
          </a:stretch>
        </p:blipFill>
        <p:spPr>
          <a:xfrm>
            <a:off x="251686" y="6453336"/>
            <a:ext cx="935938" cy="270804"/>
          </a:xfrm>
          <a:prstGeom prst="rect">
            <a:avLst/>
          </a:prstGeom>
        </p:spPr>
      </p:pic>
    </p:spTree>
    <p:extLst>
      <p:ext uri="{BB962C8B-B14F-4D97-AF65-F5344CB8AC3E}">
        <p14:creationId xmlns:p14="http://schemas.microsoft.com/office/powerpoint/2010/main" val="35959401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3"/>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0"/>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51"/>
                                        </p:tgtEl>
                                        <p:attrNameLst>
                                          <p:attrName>style.visibility</p:attrName>
                                        </p:attrNameLst>
                                      </p:cBhvr>
                                      <p:to>
                                        <p:strVal val="hidden"/>
                                      </p:to>
                                    </p:set>
                                  </p:childTnLst>
                                </p:cTn>
                              </p:par>
                            </p:childTnLst>
                          </p:cTn>
                        </p:par>
                        <p:par>
                          <p:cTn id="28" fill="hold">
                            <p:stCondLst>
                              <p:cond delay="0"/>
                            </p:stCondLst>
                            <p:childTnLst>
                              <p:par>
                                <p:cTn id="29" presetID="1" presetClass="emph" presetSubtype="2" fill="hold" nodeType="afterEffect">
                                  <p:stCondLst>
                                    <p:cond delay="0"/>
                                  </p:stCondLst>
                                  <p:childTnLst>
                                    <p:animClr clrSpc="rgb" dir="cw">
                                      <p:cBhvr>
                                        <p:cTn id="30" dur="500" fill="hold"/>
                                        <p:tgtEl>
                                          <p:spTgt spid="45"/>
                                        </p:tgtEl>
                                        <p:attrNameLst>
                                          <p:attrName>fillcolor</p:attrName>
                                        </p:attrNameLst>
                                      </p:cBhvr>
                                      <p:to>
                                        <a:srgbClr val="FF0F0F"/>
                                      </p:to>
                                    </p:animClr>
                                    <p:set>
                                      <p:cBhvr>
                                        <p:cTn id="31" dur="500" fill="hold"/>
                                        <p:tgtEl>
                                          <p:spTgt spid="45"/>
                                        </p:tgtEl>
                                        <p:attrNameLst>
                                          <p:attrName>fill.type</p:attrName>
                                        </p:attrNameLst>
                                      </p:cBhvr>
                                      <p:to>
                                        <p:strVal val="solid"/>
                                      </p:to>
                                    </p:set>
                                    <p:set>
                                      <p:cBhvr>
                                        <p:cTn id="32" dur="500" fill="hold"/>
                                        <p:tgtEl>
                                          <p:spTgt spid="4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3" grpId="0" animBg="1"/>
      <p:bldP spid="5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066800"/>
          </a:xfrm>
        </p:spPr>
        <p:txBody>
          <a:bodyPr/>
          <a:lstStyle/>
          <a:p>
            <a:r>
              <a:rPr lang="en-US" sz="4400" dirty="0" smtClean="0"/>
              <a:t>More on Architecture-Aware DRM</a:t>
            </a:r>
            <a:endParaRPr lang="en-US" sz="4400" dirty="0"/>
          </a:p>
        </p:txBody>
      </p:sp>
      <p:sp>
        <p:nvSpPr>
          <p:cNvPr id="3" name="Content Placeholder 2"/>
          <p:cNvSpPr>
            <a:spLocks noGrp="1"/>
          </p:cNvSpPr>
          <p:nvPr>
            <p:ph idx="1"/>
          </p:nvPr>
        </p:nvSpPr>
        <p:spPr/>
        <p:txBody>
          <a:bodyPr/>
          <a:lstStyle/>
          <a:p>
            <a:r>
              <a:rPr lang="en-US" dirty="0" smtClean="0"/>
              <a:t>Optional Reading</a:t>
            </a:r>
          </a:p>
          <a:p>
            <a:endParaRPr lang="en-US" dirty="0"/>
          </a:p>
          <a:p>
            <a:r>
              <a:rPr lang="en-US" dirty="0"/>
              <a:t>Wang et al., </a:t>
            </a:r>
            <a:r>
              <a:rPr lang="en-US" dirty="0" smtClean="0"/>
              <a:t>“</a:t>
            </a:r>
            <a:r>
              <a:rPr lang="en-US" dirty="0" smtClean="0">
                <a:solidFill>
                  <a:srgbClr val="0000FF"/>
                </a:solidFill>
              </a:rPr>
              <a:t>A</a:t>
            </a:r>
            <a:r>
              <a:rPr lang="en-US" dirty="0">
                <a:solidFill>
                  <a:srgbClr val="0000FF"/>
                </a:solidFill>
              </a:rPr>
              <a:t>-DRM: Architecture-aware Distributed Resource Management of Virtualized </a:t>
            </a:r>
            <a:r>
              <a:rPr lang="en-US" dirty="0" smtClean="0">
                <a:solidFill>
                  <a:srgbClr val="0000FF"/>
                </a:solidFill>
              </a:rPr>
              <a:t>Clusters</a:t>
            </a:r>
            <a:r>
              <a:rPr lang="en-US" dirty="0" smtClean="0"/>
              <a:t>,” VEE 2015.</a:t>
            </a:r>
          </a:p>
          <a:p>
            <a:pPr lvl="1"/>
            <a:r>
              <a:rPr lang="en-US" dirty="0">
                <a:hlinkClick r:id="rId2"/>
              </a:rPr>
              <a:t>http://users.ece.cmu.edu/~omutlu/pub/architecture-aware-distributed-resource-management_vee15.</a:t>
            </a:r>
            <a:r>
              <a:rPr lang="en-US" dirty="0" smtClean="0">
                <a:hlinkClick r:id="rId2"/>
              </a:rPr>
              <a:t>pdf</a:t>
            </a:r>
            <a:endParaRPr lang="en-US" dirty="0" smtClean="0"/>
          </a:p>
          <a:p>
            <a:pPr lvl="1"/>
            <a:endParaRPr lang="en-US" dirty="0"/>
          </a:p>
          <a:p>
            <a:pPr lvl="1"/>
            <a:endParaRPr lang="en-US" dirty="0"/>
          </a:p>
        </p:txBody>
      </p:sp>
      <p:sp>
        <p:nvSpPr>
          <p:cNvPr id="4" name="Slide Number Placeholder 3"/>
          <p:cNvSpPr>
            <a:spLocks noGrp="1"/>
          </p:cNvSpPr>
          <p:nvPr>
            <p:ph type="sldNum" sz="quarter" idx="11"/>
          </p:nvPr>
        </p:nvSpPr>
        <p:spPr/>
        <p:txBody>
          <a:bodyPr/>
          <a:lstStyle/>
          <a:p>
            <a:pPr>
              <a:defRPr/>
            </a:pPr>
            <a:fld id="{26083AAA-380F-D646-B0E9-4FA618B907D0}" type="slidenum">
              <a:rPr lang="en-US" smtClean="0"/>
              <a:pPr>
                <a:defRPr/>
              </a:pPr>
              <a:t>38</a:t>
            </a:fld>
            <a:endParaRPr lang="en-US"/>
          </a:p>
        </p:txBody>
      </p:sp>
    </p:spTree>
    <p:extLst>
      <p:ext uri="{BB962C8B-B14F-4D97-AF65-F5344CB8AC3E}">
        <p14:creationId xmlns:p14="http://schemas.microsoft.com/office/powerpoint/2010/main" val="21013218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Interference-Aware Thread Scheduling</a:t>
            </a:r>
            <a:endParaRPr lang="en-US" dirty="0"/>
          </a:p>
        </p:txBody>
      </p:sp>
      <p:sp>
        <p:nvSpPr>
          <p:cNvPr id="3" name="Content Placeholder 2"/>
          <p:cNvSpPr>
            <a:spLocks noGrp="1"/>
          </p:cNvSpPr>
          <p:nvPr>
            <p:ph idx="1"/>
          </p:nvPr>
        </p:nvSpPr>
        <p:spPr/>
        <p:txBody>
          <a:bodyPr/>
          <a:lstStyle/>
          <a:p>
            <a:r>
              <a:rPr lang="en-US" dirty="0" smtClean="0"/>
              <a:t>Advantages</a:t>
            </a:r>
          </a:p>
          <a:p>
            <a:pPr marL="344487" lvl="1" indent="0">
              <a:buNone/>
            </a:pPr>
            <a:r>
              <a:rPr lang="en-US" dirty="0" smtClean="0"/>
              <a:t>+ Can eliminate/minimize interference by scheduling “symbiotic applications” together (as opposed to just managing the interference)</a:t>
            </a:r>
          </a:p>
          <a:p>
            <a:pPr marL="344487" lvl="1" indent="0">
              <a:buNone/>
            </a:pPr>
            <a:r>
              <a:rPr lang="en-US" dirty="0" smtClean="0"/>
              <a:t>+ Less intrusive to hardware (no need to modify the hardware resources)</a:t>
            </a:r>
            <a:endParaRPr lang="en-US" dirty="0"/>
          </a:p>
          <a:p>
            <a:endParaRPr lang="en-US" dirty="0" smtClean="0"/>
          </a:p>
          <a:p>
            <a:r>
              <a:rPr lang="en-US" dirty="0" smtClean="0"/>
              <a:t>Disadvantages and Limitations</a:t>
            </a:r>
          </a:p>
          <a:p>
            <a:pPr marL="344487" lvl="1" indent="0">
              <a:buNone/>
            </a:pPr>
            <a:r>
              <a:rPr lang="en-US" dirty="0" smtClean="0"/>
              <a:t>-- High overhead to migrate threads between cores and machines</a:t>
            </a:r>
          </a:p>
          <a:p>
            <a:pPr marL="344487" lvl="1" indent="0">
              <a:buNone/>
            </a:pPr>
            <a:r>
              <a:rPr lang="en-US" dirty="0" smtClean="0"/>
              <a:t>-- Does not work (well) if all threads are similar and they interfere </a:t>
            </a:r>
          </a:p>
          <a:p>
            <a:pPr marL="344487" lvl="1" indent="0">
              <a:buNone/>
            </a:pP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39</a:t>
            </a:fld>
            <a:endParaRPr lang="en-US"/>
          </a:p>
        </p:txBody>
      </p:sp>
    </p:spTree>
    <p:extLst>
      <p:ext uri="{BB962C8B-B14F-4D97-AF65-F5344CB8AC3E}">
        <p14:creationId xmlns:p14="http://schemas.microsoft.com/office/powerpoint/2010/main" val="33525023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Readings on DRAM</a:t>
            </a:r>
            <a:endParaRPr lang="en-US" dirty="0"/>
          </a:p>
        </p:txBody>
      </p:sp>
      <p:sp>
        <p:nvSpPr>
          <p:cNvPr id="3" name="Content Placeholder 2"/>
          <p:cNvSpPr>
            <a:spLocks noGrp="1"/>
          </p:cNvSpPr>
          <p:nvPr>
            <p:ph idx="1"/>
          </p:nvPr>
        </p:nvSpPr>
        <p:spPr/>
        <p:txBody>
          <a:bodyPr/>
          <a:lstStyle/>
          <a:p>
            <a:r>
              <a:rPr lang="en-US" dirty="0" smtClean="0">
                <a:solidFill>
                  <a:srgbClr val="FF0000"/>
                </a:solidFill>
              </a:rPr>
              <a:t>DRAM Organization and Operation Basics</a:t>
            </a:r>
          </a:p>
          <a:p>
            <a:pPr lvl="1"/>
            <a:r>
              <a:rPr lang="en-US" dirty="0"/>
              <a:t>Sections 1 and 2 of: Lee et al., “</a:t>
            </a:r>
            <a:r>
              <a:rPr lang="en-US" dirty="0">
                <a:solidFill>
                  <a:srgbClr val="0000FF"/>
                </a:solidFill>
              </a:rPr>
              <a:t>Tiered-Latency DRAM: A Low Latency and Low Cost DRAM Architecture</a:t>
            </a:r>
            <a:r>
              <a:rPr lang="en-US" dirty="0"/>
              <a:t>,” HPCA 2013</a:t>
            </a:r>
            <a:r>
              <a:rPr lang="en-US" dirty="0" smtClean="0"/>
              <a:t>.</a:t>
            </a:r>
          </a:p>
          <a:p>
            <a:pPr marL="344487" lvl="1" indent="0">
              <a:buNone/>
            </a:pPr>
            <a:r>
              <a:rPr lang="en-US" dirty="0"/>
              <a:t>   </a:t>
            </a:r>
            <a:r>
              <a:rPr lang="en-US" dirty="0">
                <a:hlinkClick r:id="rId2"/>
              </a:rPr>
              <a:t>http://users.ece.cmu.edu/~omutlu/pub/tldram_hpca13.</a:t>
            </a:r>
            <a:r>
              <a:rPr lang="en-US" dirty="0" smtClean="0">
                <a:hlinkClick r:id="rId2"/>
              </a:rPr>
              <a:t>pdf</a:t>
            </a:r>
            <a:r>
              <a:rPr lang="en-US" dirty="0" smtClean="0"/>
              <a:t> </a:t>
            </a:r>
          </a:p>
          <a:p>
            <a:pPr lvl="1"/>
            <a:endParaRPr lang="en-US" dirty="0" smtClean="0"/>
          </a:p>
          <a:p>
            <a:pPr lvl="1"/>
            <a:r>
              <a:rPr lang="en-US" dirty="0" smtClean="0"/>
              <a:t>Sections 1 and 2 of Kim et al., “</a:t>
            </a:r>
            <a:r>
              <a:rPr lang="en-US" dirty="0" smtClean="0">
                <a:solidFill>
                  <a:srgbClr val="0000FF"/>
                </a:solidFill>
              </a:rPr>
              <a:t>A Case for Subarray-Level Parallelism (SALP) in DRAM</a:t>
            </a:r>
            <a:r>
              <a:rPr lang="en-US" dirty="0" smtClean="0"/>
              <a:t>,” ISCA 2012.</a:t>
            </a:r>
          </a:p>
          <a:p>
            <a:pPr marL="344487" lvl="1" indent="0">
              <a:buNone/>
            </a:pPr>
            <a:r>
              <a:rPr lang="en-US" dirty="0" smtClean="0"/>
              <a:t>   </a:t>
            </a:r>
            <a:r>
              <a:rPr lang="en-US" dirty="0">
                <a:hlinkClick r:id="rId3"/>
              </a:rPr>
              <a:t>http://users.ece.cmu.edu/~omutlu/pub/salp-dram_isca12.pdf</a:t>
            </a:r>
            <a:r>
              <a:rPr lang="en-US" dirty="0"/>
              <a:t> </a:t>
            </a:r>
          </a:p>
          <a:p>
            <a:pPr marL="344487" lvl="1" indent="0">
              <a:buNone/>
            </a:pPr>
            <a:endParaRPr lang="en-US" dirty="0"/>
          </a:p>
          <a:p>
            <a:pPr marL="360362"/>
            <a:r>
              <a:rPr lang="en-US" dirty="0" smtClean="0">
                <a:solidFill>
                  <a:srgbClr val="FF0000"/>
                </a:solidFill>
              </a:rPr>
              <a:t>DRAM Refresh Basics</a:t>
            </a:r>
          </a:p>
          <a:p>
            <a:pPr marL="687387" lvl="1"/>
            <a:r>
              <a:rPr lang="en-US" dirty="0"/>
              <a:t>Sections 1 and 2 of Liu et al., “</a:t>
            </a:r>
            <a:r>
              <a:rPr lang="en-US" dirty="0">
                <a:solidFill>
                  <a:srgbClr val="0000FF"/>
                </a:solidFill>
              </a:rPr>
              <a:t>RAIDR: Retention-Aware Intelligent DRAM Refresh</a:t>
            </a:r>
            <a:r>
              <a:rPr lang="en-US" dirty="0"/>
              <a:t>,” ISCA 2012</a:t>
            </a:r>
            <a:r>
              <a:rPr lang="en-US" dirty="0" smtClean="0"/>
              <a:t>.  </a:t>
            </a:r>
            <a:r>
              <a:rPr lang="en-US" dirty="0">
                <a:hlinkClick r:id="rId4"/>
              </a:rPr>
              <a:t>http://users.ece.cmu.edu/~omutlu/pub/raidr-dram-refresh_isca12.</a:t>
            </a:r>
            <a:r>
              <a:rPr lang="en-US" dirty="0" smtClean="0">
                <a:hlinkClick r:id="rId4"/>
              </a:rPr>
              <a:t>pdf</a:t>
            </a: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4</a:t>
            </a:fld>
            <a:endParaRPr lang="en-US"/>
          </a:p>
        </p:txBody>
      </p:sp>
    </p:spTree>
    <p:extLst>
      <p:ext uri="{BB962C8B-B14F-4D97-AF65-F5344CB8AC3E}">
        <p14:creationId xmlns:p14="http://schemas.microsoft.com/office/powerpoint/2010/main" val="36332449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066800"/>
          </a:xfrm>
        </p:spPr>
        <p:txBody>
          <a:bodyPr/>
          <a:lstStyle/>
          <a:p>
            <a:r>
              <a:rPr lang="en-US" sz="3000" dirty="0" smtClean="0"/>
              <a:t>Summary: Fundamental Interference Control Techniques</a:t>
            </a:r>
            <a:endParaRPr lang="en-US" sz="3000" dirty="0"/>
          </a:p>
        </p:txBody>
      </p:sp>
      <p:sp>
        <p:nvSpPr>
          <p:cNvPr id="3" name="Content Placeholder 2"/>
          <p:cNvSpPr>
            <a:spLocks noGrp="1"/>
          </p:cNvSpPr>
          <p:nvPr>
            <p:ph idx="1"/>
          </p:nvPr>
        </p:nvSpPr>
        <p:spPr/>
        <p:txBody>
          <a:bodyPr/>
          <a:lstStyle/>
          <a:p>
            <a:r>
              <a:rPr lang="en-US" dirty="0" smtClean="0">
                <a:solidFill>
                  <a:srgbClr val="0000FF"/>
                </a:solidFill>
              </a:rPr>
              <a:t>Goal: </a:t>
            </a:r>
            <a:r>
              <a:rPr lang="en-US" dirty="0"/>
              <a:t>to reduce/control interference</a:t>
            </a:r>
          </a:p>
          <a:p>
            <a:endParaRPr lang="en-US" dirty="0" smtClean="0">
              <a:solidFill>
                <a:srgbClr val="0000FF"/>
              </a:solidFill>
            </a:endParaRPr>
          </a:p>
          <a:p>
            <a:endParaRPr lang="en-US" dirty="0">
              <a:solidFill>
                <a:srgbClr val="0000FF"/>
              </a:solidFill>
            </a:endParaRPr>
          </a:p>
          <a:p>
            <a:pPr marL="0" indent="0">
              <a:buNone/>
            </a:pPr>
            <a:r>
              <a:rPr lang="en-US" dirty="0" smtClean="0">
                <a:solidFill>
                  <a:srgbClr val="0000FF"/>
                </a:solidFill>
              </a:rPr>
              <a:t>1. Prioritization</a:t>
            </a:r>
            <a:r>
              <a:rPr lang="en-US" dirty="0" smtClean="0"/>
              <a:t> or request scheduling</a:t>
            </a:r>
          </a:p>
          <a:p>
            <a:pPr marL="0" indent="0">
              <a:buNone/>
            </a:pPr>
            <a:endParaRPr lang="en-US" dirty="0"/>
          </a:p>
          <a:p>
            <a:pPr marL="0" indent="0">
              <a:buNone/>
            </a:pPr>
            <a:r>
              <a:rPr lang="en-US" dirty="0" smtClean="0">
                <a:solidFill>
                  <a:srgbClr val="0000FF"/>
                </a:solidFill>
              </a:rPr>
              <a:t>2. Data mapping </a:t>
            </a:r>
            <a:r>
              <a:rPr lang="en-US" dirty="0" smtClean="0"/>
              <a:t>to banks/channels/ranks</a:t>
            </a:r>
          </a:p>
          <a:p>
            <a:pPr marL="0" indent="0">
              <a:buNone/>
            </a:pPr>
            <a:endParaRPr lang="en-US" dirty="0" smtClean="0">
              <a:solidFill>
                <a:srgbClr val="0000FF"/>
              </a:solidFill>
            </a:endParaRPr>
          </a:p>
          <a:p>
            <a:pPr marL="0" indent="0">
              <a:buNone/>
            </a:pPr>
            <a:r>
              <a:rPr lang="en-US" dirty="0" smtClean="0">
                <a:solidFill>
                  <a:srgbClr val="0000FF"/>
                </a:solidFill>
              </a:rPr>
              <a:t>3. Core/source throttling </a:t>
            </a:r>
          </a:p>
          <a:p>
            <a:pPr marL="0" indent="0">
              <a:buNone/>
            </a:pPr>
            <a:endParaRPr lang="en-US" dirty="0" smtClean="0">
              <a:solidFill>
                <a:srgbClr val="0000FF"/>
              </a:solidFill>
            </a:endParaRPr>
          </a:p>
          <a:p>
            <a:pPr marL="0" indent="0">
              <a:buNone/>
            </a:pPr>
            <a:r>
              <a:rPr lang="en-US" dirty="0" smtClean="0">
                <a:solidFill>
                  <a:srgbClr val="0000FF"/>
                </a:solidFill>
              </a:rPr>
              <a:t>4. Application/thread scheduling</a:t>
            </a:r>
          </a:p>
          <a:p>
            <a:pPr marL="0" indent="0">
              <a:buNone/>
            </a:pPr>
            <a:endParaRPr lang="en-US" dirty="0">
              <a:solidFill>
                <a:srgbClr val="0000FF"/>
              </a:solidFill>
            </a:endParaRPr>
          </a:p>
          <a:p>
            <a:pPr marL="0" indent="0" algn="ctr">
              <a:buNone/>
            </a:pPr>
            <a:r>
              <a:rPr lang="en-US" dirty="0" smtClean="0">
                <a:solidFill>
                  <a:srgbClr val="FF0000"/>
                </a:solidFill>
              </a:rPr>
              <a:t>Best is to combine all. How would you do that?</a:t>
            </a:r>
            <a:endParaRPr lang="en-US" dirty="0">
              <a:solidFill>
                <a:srgbClr val="FF0000"/>
              </a:solidFill>
            </a:endParaRPr>
          </a:p>
        </p:txBody>
      </p:sp>
      <p:sp>
        <p:nvSpPr>
          <p:cNvPr id="4" name="Slide Number Placeholder 3"/>
          <p:cNvSpPr>
            <a:spLocks noGrp="1"/>
          </p:cNvSpPr>
          <p:nvPr>
            <p:ph type="sldNum" sz="quarter" idx="11"/>
          </p:nvPr>
        </p:nvSpPr>
        <p:spPr/>
        <p:txBody>
          <a:bodyPr/>
          <a:lstStyle/>
          <a:p>
            <a:pPr>
              <a:defRPr/>
            </a:pPr>
            <a:fld id="{26083AAA-380F-D646-B0E9-4FA618B907D0}" type="slidenum">
              <a:rPr lang="en-US" smtClean="0"/>
              <a:pPr>
                <a:defRPr/>
              </a:pPr>
              <a:t>40</a:t>
            </a:fld>
            <a:endParaRPr lang="en-US"/>
          </a:p>
        </p:txBody>
      </p:sp>
    </p:spTree>
    <p:extLst>
      <p:ext uri="{BB962C8B-B14F-4D97-AF65-F5344CB8AC3E}">
        <p14:creationId xmlns:p14="http://schemas.microsoft.com/office/powerpoint/2010/main" val="38861402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4"/>
          <p:cNvSpPr>
            <a:spLocks noGrp="1" noChangeArrowheads="1"/>
          </p:cNvSpPr>
          <p:nvPr>
            <p:ph type="ctrTitle"/>
          </p:nvPr>
        </p:nvSpPr>
        <p:spPr>
          <a:xfrm>
            <a:off x="366713" y="1524000"/>
            <a:ext cx="8428037" cy="822325"/>
          </a:xfrm>
        </p:spPr>
        <p:txBody>
          <a:bodyPr/>
          <a:lstStyle/>
          <a:p>
            <a:pPr algn="ctr" eaLnBrk="1" hangingPunct="1"/>
            <a:r>
              <a:rPr lang="en-US" sz="4000" dirty="0" smtClean="0">
                <a:latin typeface="Garamond" charset="0"/>
              </a:rPr>
              <a:t>Handling Memory Interference </a:t>
            </a:r>
            <a:br>
              <a:rPr lang="en-US" sz="4000" dirty="0" smtClean="0">
                <a:latin typeface="Garamond" charset="0"/>
              </a:rPr>
            </a:br>
            <a:r>
              <a:rPr lang="en-US" sz="4000" dirty="0" smtClean="0">
                <a:latin typeface="Garamond" charset="0"/>
              </a:rPr>
              <a:t>In Multithreaded Applications</a:t>
            </a:r>
            <a:endParaRPr lang="en-US" sz="4000" dirty="0">
              <a:latin typeface="Garamond" charset="0"/>
            </a:endParaRPr>
          </a:p>
        </p:txBody>
      </p:sp>
      <p:sp>
        <p:nvSpPr>
          <p:cNvPr id="135170"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18793610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(Parallel) Applications</a:t>
            </a:r>
            <a:endParaRPr lang="en-US" dirty="0"/>
          </a:p>
        </p:txBody>
      </p:sp>
      <p:sp>
        <p:nvSpPr>
          <p:cNvPr id="3" name="Content Placeholder 2"/>
          <p:cNvSpPr>
            <a:spLocks noGrp="1"/>
          </p:cNvSpPr>
          <p:nvPr>
            <p:ph idx="1"/>
          </p:nvPr>
        </p:nvSpPr>
        <p:spPr/>
        <p:txBody>
          <a:bodyPr/>
          <a:lstStyle/>
          <a:p>
            <a:r>
              <a:rPr lang="en-US" dirty="0" smtClean="0"/>
              <a:t>Threads in a multi-threaded application can be inter-dependent</a:t>
            </a:r>
          </a:p>
          <a:p>
            <a:pPr lvl="1"/>
            <a:r>
              <a:rPr lang="en-US" dirty="0" smtClean="0"/>
              <a:t>As opposed to threads from different applications</a:t>
            </a:r>
          </a:p>
          <a:p>
            <a:pPr lvl="1"/>
            <a:endParaRPr lang="en-US" dirty="0"/>
          </a:p>
          <a:p>
            <a:r>
              <a:rPr lang="en-US" dirty="0" smtClean="0"/>
              <a:t>Such threads can synchronize with each other</a:t>
            </a:r>
          </a:p>
          <a:p>
            <a:pPr lvl="1"/>
            <a:r>
              <a:rPr lang="en-US" dirty="0" smtClean="0"/>
              <a:t>Locks, barriers, pipeline stages, condition variables, semaphores, …</a:t>
            </a:r>
          </a:p>
          <a:p>
            <a:endParaRPr lang="en-US" dirty="0"/>
          </a:p>
          <a:p>
            <a:r>
              <a:rPr lang="en-US" dirty="0" smtClean="0"/>
              <a:t>Some threads </a:t>
            </a:r>
            <a:r>
              <a:rPr lang="en-US" dirty="0"/>
              <a:t>can be on the critical path of execution due to synchronization; some threads are </a:t>
            </a:r>
            <a:r>
              <a:rPr lang="en-US" dirty="0" smtClean="0"/>
              <a:t>not</a:t>
            </a:r>
          </a:p>
          <a:p>
            <a:endParaRPr lang="en-US" dirty="0"/>
          </a:p>
          <a:p>
            <a:r>
              <a:rPr lang="en-US" dirty="0" smtClean="0"/>
              <a:t>Even within a thread, some “code segments” may be on the critical path of execution; some are not</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42</a:t>
            </a:fld>
            <a:endParaRPr lang="en-US"/>
          </a:p>
        </p:txBody>
      </p:sp>
    </p:spTree>
    <p:extLst>
      <p:ext uri="{BB962C8B-B14F-4D97-AF65-F5344CB8AC3E}">
        <p14:creationId xmlns:p14="http://schemas.microsoft.com/office/powerpoint/2010/main" val="17730398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atin typeface="Garamond" charset="0"/>
                <a:ea typeface="ＭＳ Ｐゴシック" charset="0"/>
                <a:cs typeface="ＭＳ Ｐゴシック" charset="0"/>
              </a:rPr>
              <a:t>Critical Sections</a:t>
            </a:r>
          </a:p>
        </p:txBody>
      </p:sp>
      <p:sp>
        <p:nvSpPr>
          <p:cNvPr id="16387" name="Content Placeholder 2"/>
          <p:cNvSpPr>
            <a:spLocks noGrp="1"/>
          </p:cNvSpPr>
          <p:nvPr>
            <p:ph idx="1"/>
          </p:nvPr>
        </p:nvSpPr>
        <p:spPr>
          <a:xfrm>
            <a:off x="228600" y="1171575"/>
            <a:ext cx="8610600" cy="5095875"/>
          </a:xfrm>
        </p:spPr>
        <p:txBody>
          <a:bodyPr/>
          <a:lstStyle/>
          <a:p>
            <a:endParaRPr lang="en-US" sz="800" dirty="0">
              <a:latin typeface="Tahoma" charset="0"/>
              <a:ea typeface="ＭＳ Ｐゴシック" charset="0"/>
              <a:cs typeface="ＭＳ Ｐゴシック" charset="0"/>
            </a:endParaRPr>
          </a:p>
          <a:p>
            <a:r>
              <a:rPr lang="en-US" dirty="0">
                <a:latin typeface="Tahoma" charset="0"/>
                <a:ea typeface="ＭＳ Ｐゴシック" charset="0"/>
                <a:cs typeface="ＭＳ Ｐゴシック" charset="0"/>
              </a:rPr>
              <a:t>Enforce mutually exclusive access to shared data</a:t>
            </a:r>
          </a:p>
          <a:p>
            <a:r>
              <a:rPr lang="en-US" dirty="0">
                <a:latin typeface="Tahoma" charset="0"/>
                <a:ea typeface="ＭＳ Ｐゴシック" charset="0"/>
                <a:cs typeface="ＭＳ Ｐゴシック" charset="0"/>
              </a:rPr>
              <a:t>Only one thread can be executing it at a time</a:t>
            </a:r>
          </a:p>
          <a:p>
            <a:r>
              <a:rPr lang="en-US" dirty="0">
                <a:latin typeface="Tahoma" charset="0"/>
                <a:ea typeface="ＭＳ Ｐゴシック" charset="0"/>
                <a:cs typeface="ＭＳ Ｐゴシック" charset="0"/>
              </a:rPr>
              <a:t>Contended critical sections make threads wait </a:t>
            </a:r>
            <a:r>
              <a:rPr lang="en-US" dirty="0">
                <a:latin typeface="Tahoma" charset="0"/>
                <a:ea typeface="ＭＳ Ｐゴシック" charset="0"/>
                <a:cs typeface="ＭＳ Ｐゴシック" charset="0"/>
                <a:sym typeface="Wingdings" charset="0"/>
              </a:rPr>
              <a:t> </a:t>
            </a:r>
            <a:r>
              <a:rPr lang="en-US" dirty="0" smtClean="0">
                <a:latin typeface="Tahoma" charset="0"/>
                <a:sym typeface="Wingdings" charset="0"/>
              </a:rPr>
              <a:t>threads causing serialization can be on the critical path</a:t>
            </a:r>
            <a:endParaRPr lang="en-US" dirty="0">
              <a:latin typeface="Tahoma" charset="0"/>
              <a:ea typeface="ＭＳ Ｐゴシック" charset="0"/>
              <a:cs typeface="ＭＳ Ｐゴシック" charset="0"/>
              <a:sym typeface="Wingdings" charset="0"/>
            </a:endParaRPr>
          </a:p>
        </p:txBody>
      </p:sp>
      <p:sp>
        <p:nvSpPr>
          <p:cNvPr id="2458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09A33AB8-D5AB-9D42-A582-E3116421A1DB}" type="slidenum">
              <a:rPr lang="en-US">
                <a:latin typeface="Garamond" charset="0"/>
              </a:rPr>
              <a:pPr/>
              <a:t>43</a:t>
            </a:fld>
            <a:endParaRPr lang="en-US">
              <a:latin typeface="Garamond" charset="0"/>
            </a:endParaRPr>
          </a:p>
        </p:txBody>
      </p:sp>
      <p:pic>
        <p:nvPicPr>
          <p:cNvPr id="5" name="Picture 4" descr="bottleneck.ep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4067175"/>
            <a:ext cx="53340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23838" y="3533775"/>
            <a:ext cx="32385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Each thread:</a:t>
            </a:r>
          </a:p>
          <a:p>
            <a:pPr eaLnBrk="1" hangingPunct="1"/>
            <a:r>
              <a:rPr lang="en-US"/>
              <a:t>    loop {</a:t>
            </a:r>
          </a:p>
          <a:p>
            <a:pPr eaLnBrk="1" hangingPunct="1"/>
            <a:r>
              <a:rPr lang="en-US"/>
              <a:t>        Compute</a:t>
            </a:r>
          </a:p>
          <a:p>
            <a:pPr eaLnBrk="1" hangingPunct="1"/>
            <a:r>
              <a:rPr lang="en-US"/>
              <a:t>        lock(A)</a:t>
            </a:r>
          </a:p>
          <a:p>
            <a:pPr eaLnBrk="1" hangingPunct="1"/>
            <a:r>
              <a:rPr lang="en-US"/>
              <a:t>            Update shared data</a:t>
            </a:r>
          </a:p>
          <a:p>
            <a:pPr eaLnBrk="1" hangingPunct="1"/>
            <a:r>
              <a:rPr lang="en-US"/>
              <a:t>        unlock(A)</a:t>
            </a:r>
          </a:p>
          <a:p>
            <a:pPr eaLnBrk="1" hangingPunct="1"/>
            <a:r>
              <a:rPr lang="en-US"/>
              <a:t>     }</a:t>
            </a:r>
          </a:p>
        </p:txBody>
      </p:sp>
      <p:sp>
        <p:nvSpPr>
          <p:cNvPr id="7" name="Rectangle 6"/>
          <p:cNvSpPr>
            <a:spLocks noChangeArrowheads="1"/>
          </p:cNvSpPr>
          <p:nvPr/>
        </p:nvSpPr>
        <p:spPr bwMode="auto">
          <a:xfrm>
            <a:off x="712788" y="4152900"/>
            <a:ext cx="2371725" cy="223838"/>
          </a:xfrm>
          <a:prstGeom prst="rect">
            <a:avLst/>
          </a:prstGeom>
          <a:noFill/>
          <a:ln w="19050">
            <a:solidFill>
              <a:srgbClr val="0000FF"/>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715963" y="4413250"/>
            <a:ext cx="2371725" cy="841375"/>
          </a:xfrm>
          <a:prstGeom prst="rect">
            <a:avLst/>
          </a:prstGeom>
          <a:noFill/>
          <a:ln w="19050">
            <a:solidFill>
              <a:srgbClr val="0000FF"/>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9" name="TextBox 8"/>
          <p:cNvSpPr txBox="1">
            <a:spLocks noChangeArrowheads="1"/>
          </p:cNvSpPr>
          <p:nvPr/>
        </p:nvSpPr>
        <p:spPr bwMode="auto">
          <a:xfrm>
            <a:off x="3059113" y="4127500"/>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N</a:t>
            </a:r>
          </a:p>
        </p:txBody>
      </p:sp>
      <p:sp>
        <p:nvSpPr>
          <p:cNvPr id="10" name="TextBox 9"/>
          <p:cNvSpPr txBox="1">
            <a:spLocks noChangeArrowheads="1"/>
          </p:cNvSpPr>
          <p:nvPr/>
        </p:nvSpPr>
        <p:spPr bwMode="auto">
          <a:xfrm>
            <a:off x="3041650" y="4938713"/>
            <a:ext cx="592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C</a:t>
            </a:r>
          </a:p>
        </p:txBody>
      </p:sp>
      <p:sp>
        <p:nvSpPr>
          <p:cNvPr id="11" name="Oval 10"/>
          <p:cNvSpPr>
            <a:spLocks noChangeArrowheads="1"/>
          </p:cNvSpPr>
          <p:nvPr/>
        </p:nvSpPr>
        <p:spPr bwMode="auto">
          <a:xfrm>
            <a:off x="5951538" y="4206875"/>
            <a:ext cx="990600" cy="3175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Tree>
    <p:extLst>
      <p:ext uri="{BB962C8B-B14F-4D97-AF65-F5344CB8AC3E}">
        <p14:creationId xmlns:p14="http://schemas.microsoft.com/office/powerpoint/2010/main" val="31647516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6" grpId="0"/>
      <p:bldP spid="7" grpId="0" animBg="1"/>
      <p:bldP spid="8" grpId="0" animBg="1"/>
      <p:bldP spid="9" grpId="0"/>
      <p:bldP spid="10" grpId="0"/>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atin typeface="Garamond" charset="0"/>
                <a:ea typeface="ＭＳ Ｐゴシック" charset="0"/>
                <a:cs typeface="ＭＳ Ｐゴシック" charset="0"/>
              </a:rPr>
              <a:t>Barriers</a:t>
            </a:r>
          </a:p>
        </p:txBody>
      </p:sp>
      <p:sp>
        <p:nvSpPr>
          <p:cNvPr id="17411" name="Content Placeholder 2"/>
          <p:cNvSpPr>
            <a:spLocks noGrp="1"/>
          </p:cNvSpPr>
          <p:nvPr>
            <p:ph idx="1"/>
          </p:nvPr>
        </p:nvSpPr>
        <p:spPr>
          <a:xfrm>
            <a:off x="228600" y="1222375"/>
            <a:ext cx="8610600" cy="4876800"/>
          </a:xfrm>
        </p:spPr>
        <p:txBody>
          <a:bodyPr/>
          <a:lstStyle/>
          <a:p>
            <a:r>
              <a:rPr lang="en-US" dirty="0">
                <a:latin typeface="Tahoma" charset="0"/>
                <a:ea typeface="ＭＳ Ｐゴシック" charset="0"/>
                <a:cs typeface="ＭＳ Ｐゴシック" charset="0"/>
              </a:rPr>
              <a:t>Synchronization point</a:t>
            </a:r>
          </a:p>
          <a:p>
            <a:r>
              <a:rPr lang="en-US" dirty="0">
                <a:latin typeface="Tahoma" charset="0"/>
                <a:ea typeface="ＭＳ Ｐゴシック" charset="0"/>
                <a:cs typeface="ＭＳ Ｐゴシック" charset="0"/>
              </a:rPr>
              <a:t>Threads have to wait until all threads reach the barrier</a:t>
            </a:r>
          </a:p>
          <a:p>
            <a:r>
              <a:rPr lang="en-US" dirty="0">
                <a:latin typeface="Tahoma" charset="0"/>
                <a:ea typeface="ＭＳ Ｐゴシック" charset="0"/>
                <a:cs typeface="ＭＳ Ｐゴシック" charset="0"/>
              </a:rPr>
              <a:t>Last thread arriving to the barrier </a:t>
            </a:r>
            <a:r>
              <a:rPr lang="en-US" dirty="0" smtClean="0">
                <a:latin typeface="Tahoma" charset="0"/>
                <a:ea typeface="ＭＳ Ｐゴシック" charset="0"/>
                <a:cs typeface="ＭＳ Ｐゴシック" charset="0"/>
              </a:rPr>
              <a:t>is on the critical path</a:t>
            </a:r>
            <a:endParaRPr lang="en-US" dirty="0">
              <a:latin typeface="Tahoma" charset="0"/>
              <a:ea typeface="ＭＳ Ｐゴシック" charset="0"/>
              <a:cs typeface="ＭＳ Ｐゴシック" charset="0"/>
            </a:endParaRPr>
          </a:p>
          <a:p>
            <a:endParaRPr lang="en-US" sz="2000" dirty="0">
              <a:latin typeface="Tahoma" charset="0"/>
              <a:ea typeface="ＭＳ Ｐゴシック" charset="0"/>
              <a:cs typeface="ＭＳ Ｐゴシック" charset="0"/>
            </a:endParaRPr>
          </a:p>
          <a:p>
            <a:endParaRPr lang="en-US" sz="2000" dirty="0">
              <a:latin typeface="Tahoma" charset="0"/>
              <a:ea typeface="ＭＳ Ｐゴシック" charset="0"/>
              <a:cs typeface="ＭＳ Ｐゴシック" charset="0"/>
            </a:endParaRPr>
          </a:p>
          <a:p>
            <a:endParaRPr lang="en-US" sz="2000" dirty="0">
              <a:latin typeface="Tahoma" charset="0"/>
              <a:ea typeface="ＭＳ Ｐゴシック" charset="0"/>
              <a:cs typeface="ＭＳ Ｐゴシック" charset="0"/>
            </a:endParaRPr>
          </a:p>
          <a:p>
            <a:endParaRPr lang="en-US" sz="2000" dirty="0">
              <a:latin typeface="Tahoma" charset="0"/>
              <a:ea typeface="ＭＳ Ｐゴシック" charset="0"/>
              <a:cs typeface="ＭＳ Ｐゴシック" charset="0"/>
            </a:endParaRPr>
          </a:p>
          <a:p>
            <a:endParaRPr lang="en-US" sz="2000" dirty="0">
              <a:latin typeface="Tahoma" charset="0"/>
              <a:ea typeface="ＭＳ Ｐゴシック" charset="0"/>
              <a:cs typeface="ＭＳ Ｐゴシック" charset="0"/>
            </a:endParaRPr>
          </a:p>
          <a:p>
            <a:endParaRPr lang="en-US" sz="2000" dirty="0">
              <a:latin typeface="Tahoma" charset="0"/>
              <a:ea typeface="ＭＳ Ｐゴシック" charset="0"/>
              <a:cs typeface="ＭＳ Ｐゴシック" charset="0"/>
            </a:endParaRPr>
          </a:p>
        </p:txBody>
      </p:sp>
      <p:sp>
        <p:nvSpPr>
          <p:cNvPr id="2867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0DAD17E-585D-EA47-9DB7-84B2A0B96E3A}" type="slidenum">
              <a:rPr lang="en-US">
                <a:latin typeface="Garamond" charset="0"/>
              </a:rPr>
              <a:pPr/>
              <a:t>44</a:t>
            </a:fld>
            <a:endParaRPr lang="en-US">
              <a:latin typeface="Garamond" charset="0"/>
            </a:endParaRPr>
          </a:p>
        </p:txBody>
      </p:sp>
      <p:sp>
        <p:nvSpPr>
          <p:cNvPr id="5" name="TextBox 4"/>
          <p:cNvSpPr txBox="1">
            <a:spLocks noChangeArrowheads="1"/>
          </p:cNvSpPr>
          <p:nvPr/>
        </p:nvSpPr>
        <p:spPr bwMode="auto">
          <a:xfrm>
            <a:off x="223838" y="3225800"/>
            <a:ext cx="27955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Each thread:</a:t>
            </a:r>
          </a:p>
          <a:p>
            <a:pPr eaLnBrk="1" hangingPunct="1"/>
            <a:r>
              <a:rPr lang="en-US"/>
              <a:t>    loop1 {</a:t>
            </a:r>
          </a:p>
          <a:p>
            <a:pPr eaLnBrk="1" hangingPunct="1"/>
            <a:r>
              <a:rPr lang="en-US"/>
              <a:t>        Compute</a:t>
            </a:r>
          </a:p>
          <a:p>
            <a:pPr eaLnBrk="1" hangingPunct="1"/>
            <a:r>
              <a:rPr lang="en-US"/>
              <a:t>    }</a:t>
            </a:r>
          </a:p>
          <a:p>
            <a:pPr eaLnBrk="1" hangingPunct="1"/>
            <a:r>
              <a:rPr lang="en-US"/>
              <a:t>    barrier</a:t>
            </a:r>
          </a:p>
          <a:p>
            <a:pPr eaLnBrk="1" hangingPunct="1"/>
            <a:r>
              <a:rPr lang="en-US"/>
              <a:t>    loop2 {</a:t>
            </a:r>
          </a:p>
          <a:p>
            <a:pPr eaLnBrk="1" hangingPunct="1"/>
            <a:r>
              <a:rPr lang="en-US"/>
              <a:t>        Compute</a:t>
            </a:r>
          </a:p>
          <a:p>
            <a:pPr eaLnBrk="1" hangingPunct="1"/>
            <a:r>
              <a:rPr lang="en-US"/>
              <a:t>    }</a:t>
            </a:r>
          </a:p>
        </p:txBody>
      </p:sp>
      <p:sp>
        <p:nvSpPr>
          <p:cNvPr id="7" name="Rectangle 6"/>
          <p:cNvSpPr>
            <a:spLocks noChangeArrowheads="1"/>
          </p:cNvSpPr>
          <p:nvPr/>
        </p:nvSpPr>
        <p:spPr bwMode="auto">
          <a:xfrm>
            <a:off x="492125" y="4370388"/>
            <a:ext cx="2138363" cy="241300"/>
          </a:xfrm>
          <a:prstGeom prst="rect">
            <a:avLst/>
          </a:prstGeom>
          <a:noFill/>
          <a:ln w="9525">
            <a:solidFill>
              <a:srgbClr val="0000FF"/>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pic>
        <p:nvPicPr>
          <p:cNvPr id="194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650" y="3306763"/>
            <a:ext cx="479583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a:spLocks noChangeArrowheads="1"/>
          </p:cNvSpPr>
          <p:nvPr/>
        </p:nvSpPr>
        <p:spPr bwMode="auto">
          <a:xfrm>
            <a:off x="6388100" y="3717925"/>
            <a:ext cx="1131888" cy="204788"/>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Tree>
    <p:extLst>
      <p:ext uri="{BB962C8B-B14F-4D97-AF65-F5344CB8AC3E}">
        <p14:creationId xmlns:p14="http://schemas.microsoft.com/office/powerpoint/2010/main" val="37942796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5" grpId="0"/>
      <p:bldP spid="7"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atin typeface="Garamond" charset="0"/>
                <a:ea typeface="ＭＳ Ｐゴシック" charset="0"/>
                <a:cs typeface="ＭＳ Ｐゴシック" charset="0"/>
              </a:rPr>
              <a:t>Stages of Pipelined Programs</a:t>
            </a:r>
          </a:p>
        </p:txBody>
      </p:sp>
      <p:sp>
        <p:nvSpPr>
          <p:cNvPr id="19459" name="Content Placeholder 2"/>
          <p:cNvSpPr>
            <a:spLocks noGrp="1"/>
          </p:cNvSpPr>
          <p:nvPr>
            <p:ph idx="1"/>
          </p:nvPr>
        </p:nvSpPr>
        <p:spPr/>
        <p:txBody>
          <a:bodyPr/>
          <a:lstStyle/>
          <a:p>
            <a:r>
              <a:rPr lang="en-US" sz="2000" dirty="0">
                <a:latin typeface="Tahoma" charset="0"/>
                <a:ea typeface="ＭＳ Ｐゴシック" charset="0"/>
                <a:cs typeface="ＭＳ Ｐゴシック" charset="0"/>
              </a:rPr>
              <a:t>Loop iterations are statically divided into code segments called </a:t>
            </a:r>
            <a:r>
              <a:rPr lang="en-US" sz="2000" i="1" dirty="0">
                <a:latin typeface="Tahoma" charset="0"/>
                <a:ea typeface="ＭＳ Ｐゴシック" charset="0"/>
                <a:cs typeface="ＭＳ Ｐゴシック" charset="0"/>
              </a:rPr>
              <a:t>stages</a:t>
            </a:r>
          </a:p>
          <a:p>
            <a:r>
              <a:rPr lang="en-US" sz="2000" dirty="0">
                <a:latin typeface="Tahoma" charset="0"/>
                <a:ea typeface="ＭＳ Ｐゴシック" charset="0"/>
                <a:cs typeface="ＭＳ Ｐゴシック" charset="0"/>
              </a:rPr>
              <a:t>Threads execute stages on different </a:t>
            </a:r>
            <a:r>
              <a:rPr lang="en-US" sz="2000" dirty="0" smtClean="0">
                <a:latin typeface="Tahoma" charset="0"/>
                <a:ea typeface="ＭＳ Ｐゴシック" charset="0"/>
                <a:cs typeface="ＭＳ Ｐゴシック" charset="0"/>
              </a:rPr>
              <a:t>cores</a:t>
            </a:r>
          </a:p>
          <a:p>
            <a:r>
              <a:rPr lang="en-US" sz="2000" dirty="0" smtClean="0">
                <a:latin typeface="Tahoma" charset="0"/>
              </a:rPr>
              <a:t>Thread executing the slowest stage is on the critical path</a:t>
            </a:r>
            <a:endParaRPr lang="en-US" sz="2000" dirty="0">
              <a:latin typeface="Tahoma" charset="0"/>
              <a:ea typeface="ＭＳ Ｐゴシック" charset="0"/>
              <a:cs typeface="ＭＳ Ｐゴシック" charset="0"/>
            </a:endParaRPr>
          </a:p>
          <a:p>
            <a:pPr lvl="1"/>
            <a:endParaRPr lang="en-US" sz="1800" dirty="0">
              <a:latin typeface="Tahoma" charset="0"/>
              <a:ea typeface="ＭＳ Ｐゴシック" charset="0"/>
            </a:endParaRPr>
          </a:p>
        </p:txBody>
      </p:sp>
      <p:sp>
        <p:nvSpPr>
          <p:cNvPr id="3277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5E262283-3AB5-C147-9069-54E563C44D8C}" type="slidenum">
              <a:rPr lang="en-US">
                <a:latin typeface="Garamond" charset="0"/>
              </a:rPr>
              <a:pPr/>
              <a:t>45</a:t>
            </a:fld>
            <a:endParaRPr lang="en-US">
              <a:latin typeface="Garamond" charset="0"/>
            </a:endParaRPr>
          </a:p>
        </p:txBody>
      </p:sp>
      <p:sp>
        <p:nvSpPr>
          <p:cNvPr id="6" name="TextBox 5"/>
          <p:cNvSpPr txBox="1">
            <a:spLocks noChangeArrowheads="1"/>
          </p:cNvSpPr>
          <p:nvPr/>
        </p:nvSpPr>
        <p:spPr bwMode="auto">
          <a:xfrm>
            <a:off x="223838" y="3249613"/>
            <a:ext cx="279558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loop {</a:t>
            </a:r>
          </a:p>
          <a:p>
            <a:pPr eaLnBrk="1" hangingPunct="1"/>
            <a:r>
              <a:rPr lang="en-US"/>
              <a:t>   Compute1</a:t>
            </a:r>
          </a:p>
          <a:p>
            <a:pPr eaLnBrk="1" hangingPunct="1"/>
            <a:endParaRPr lang="en-US"/>
          </a:p>
          <a:p>
            <a:pPr eaLnBrk="1" hangingPunct="1"/>
            <a:r>
              <a:rPr lang="en-US"/>
              <a:t>   Compute2</a:t>
            </a:r>
          </a:p>
          <a:p>
            <a:pPr eaLnBrk="1" hangingPunct="1"/>
            <a:endParaRPr lang="en-US"/>
          </a:p>
          <a:p>
            <a:pPr eaLnBrk="1" hangingPunct="1"/>
            <a:r>
              <a:rPr lang="en-US"/>
              <a:t>   Compute3</a:t>
            </a:r>
          </a:p>
          <a:p>
            <a:pPr eaLnBrk="1" hangingPunct="1"/>
            <a:r>
              <a:rPr lang="en-US"/>
              <a:t>}</a:t>
            </a:r>
          </a:p>
        </p:txBody>
      </p:sp>
      <p:sp>
        <p:nvSpPr>
          <p:cNvPr id="7" name="Rectangle 6"/>
          <p:cNvSpPr>
            <a:spLocks noChangeArrowheads="1"/>
          </p:cNvSpPr>
          <p:nvPr/>
        </p:nvSpPr>
        <p:spPr bwMode="auto">
          <a:xfrm>
            <a:off x="382588" y="3567113"/>
            <a:ext cx="1244600" cy="255587"/>
          </a:xfrm>
          <a:prstGeom prst="rect">
            <a:avLst/>
          </a:prstGeom>
          <a:noFill/>
          <a:ln w="9525">
            <a:solidFill>
              <a:srgbClr val="0000FF"/>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8" name="TextBox 7"/>
          <p:cNvSpPr txBox="1">
            <a:spLocks noChangeArrowheads="1"/>
          </p:cNvSpPr>
          <p:nvPr/>
        </p:nvSpPr>
        <p:spPr bwMode="auto">
          <a:xfrm>
            <a:off x="1711325" y="350996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A</a:t>
            </a:r>
            <a:endParaRPr lang="en-US" b="1" baseline="-25000"/>
          </a:p>
        </p:txBody>
      </p:sp>
      <p:sp>
        <p:nvSpPr>
          <p:cNvPr id="9" name="Rectangle 8"/>
          <p:cNvSpPr>
            <a:spLocks noChangeArrowheads="1"/>
          </p:cNvSpPr>
          <p:nvPr/>
        </p:nvSpPr>
        <p:spPr bwMode="auto">
          <a:xfrm>
            <a:off x="385763" y="4100513"/>
            <a:ext cx="1244600" cy="255587"/>
          </a:xfrm>
          <a:prstGeom prst="rect">
            <a:avLst/>
          </a:prstGeom>
          <a:noFill/>
          <a:ln w="9525">
            <a:solidFill>
              <a:srgbClr val="0000FF"/>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10" name="TextBox 9"/>
          <p:cNvSpPr txBox="1">
            <a:spLocks noChangeArrowheads="1"/>
          </p:cNvSpPr>
          <p:nvPr/>
        </p:nvSpPr>
        <p:spPr bwMode="auto">
          <a:xfrm>
            <a:off x="1716088" y="405923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B</a:t>
            </a:r>
            <a:endParaRPr lang="en-US" b="1" baseline="-25000"/>
          </a:p>
        </p:txBody>
      </p:sp>
      <p:sp>
        <p:nvSpPr>
          <p:cNvPr id="11" name="Rectangle 10"/>
          <p:cNvSpPr>
            <a:spLocks noChangeArrowheads="1"/>
          </p:cNvSpPr>
          <p:nvPr/>
        </p:nvSpPr>
        <p:spPr bwMode="auto">
          <a:xfrm>
            <a:off x="390525" y="4675188"/>
            <a:ext cx="1243013" cy="255587"/>
          </a:xfrm>
          <a:prstGeom prst="rect">
            <a:avLst/>
          </a:prstGeom>
          <a:noFill/>
          <a:ln w="9525">
            <a:solidFill>
              <a:srgbClr val="0000FF"/>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12" name="TextBox 11"/>
          <p:cNvSpPr txBox="1">
            <a:spLocks noChangeArrowheads="1"/>
          </p:cNvSpPr>
          <p:nvPr/>
        </p:nvSpPr>
        <p:spPr bwMode="auto">
          <a:xfrm>
            <a:off x="1719263" y="4648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C</a:t>
            </a:r>
            <a:endParaRPr lang="en-US" b="1" baseline="-25000"/>
          </a:p>
        </p:txBody>
      </p:sp>
      <p:pic>
        <p:nvPicPr>
          <p:cNvPr id="13" name="Picture 12" descr="pipelin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1638" y="2800350"/>
            <a:ext cx="53403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pipeline_tim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4222750"/>
            <a:ext cx="56261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14"/>
          <p:cNvSpPr>
            <a:spLocks noChangeArrowheads="1"/>
          </p:cNvSpPr>
          <p:nvPr/>
        </p:nvSpPr>
        <p:spPr bwMode="auto">
          <a:xfrm>
            <a:off x="3657600" y="3048000"/>
            <a:ext cx="642938" cy="446088"/>
          </a:xfrm>
          <a:prstGeom prst="ellipse">
            <a:avLst/>
          </a:prstGeom>
          <a:noFill/>
          <a:ln w="15875">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16" name="Oval 15"/>
          <p:cNvSpPr>
            <a:spLocks noChangeArrowheads="1"/>
          </p:cNvSpPr>
          <p:nvPr/>
        </p:nvSpPr>
        <p:spPr bwMode="auto">
          <a:xfrm>
            <a:off x="4614863" y="3048000"/>
            <a:ext cx="642937" cy="446088"/>
          </a:xfrm>
          <a:prstGeom prst="ellipse">
            <a:avLst/>
          </a:prstGeom>
          <a:noFill/>
          <a:ln w="15875">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17" name="TextBox 16"/>
          <p:cNvSpPr txBox="1">
            <a:spLocks noChangeArrowheads="1"/>
          </p:cNvSpPr>
          <p:nvPr/>
        </p:nvSpPr>
        <p:spPr bwMode="auto">
          <a:xfrm>
            <a:off x="4268788" y="2682875"/>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A</a:t>
            </a:r>
            <a:endParaRPr lang="en-US" b="1" baseline="-25000"/>
          </a:p>
        </p:txBody>
      </p:sp>
      <p:sp>
        <p:nvSpPr>
          <p:cNvPr id="18" name="TextBox 17"/>
          <p:cNvSpPr txBox="1">
            <a:spLocks noChangeArrowheads="1"/>
          </p:cNvSpPr>
          <p:nvPr/>
        </p:nvSpPr>
        <p:spPr bwMode="auto">
          <a:xfrm>
            <a:off x="6059488" y="268763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B</a:t>
            </a:r>
            <a:endParaRPr lang="en-US" b="1" baseline="-25000"/>
          </a:p>
        </p:txBody>
      </p:sp>
      <p:sp>
        <p:nvSpPr>
          <p:cNvPr id="19" name="TextBox 18"/>
          <p:cNvSpPr txBox="1">
            <a:spLocks noChangeArrowheads="1"/>
          </p:cNvSpPr>
          <p:nvPr/>
        </p:nvSpPr>
        <p:spPr bwMode="auto">
          <a:xfrm>
            <a:off x="7848600" y="270033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C</a:t>
            </a:r>
            <a:endParaRPr lang="en-US" b="1" baseline="-25000"/>
          </a:p>
        </p:txBody>
      </p:sp>
      <p:sp>
        <p:nvSpPr>
          <p:cNvPr id="20" name="Oval 19"/>
          <p:cNvSpPr>
            <a:spLocks noChangeArrowheads="1"/>
          </p:cNvSpPr>
          <p:nvPr/>
        </p:nvSpPr>
        <p:spPr bwMode="auto">
          <a:xfrm>
            <a:off x="5137150" y="2644775"/>
            <a:ext cx="2232025" cy="1273175"/>
          </a:xfrm>
          <a:prstGeom prst="ellipse">
            <a:avLst/>
          </a:prstGeom>
          <a:noFill/>
          <a:ln w="15875">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21" name="Oval 20"/>
          <p:cNvSpPr>
            <a:spLocks noChangeArrowheads="1"/>
          </p:cNvSpPr>
          <p:nvPr/>
        </p:nvSpPr>
        <p:spPr bwMode="auto">
          <a:xfrm>
            <a:off x="4432300" y="4991100"/>
            <a:ext cx="1511300" cy="284163"/>
          </a:xfrm>
          <a:prstGeom prst="ellipse">
            <a:avLst/>
          </a:prstGeom>
          <a:noFill/>
          <a:ln w="1905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22" name="Oval 21"/>
          <p:cNvSpPr>
            <a:spLocks noChangeArrowheads="1"/>
          </p:cNvSpPr>
          <p:nvPr/>
        </p:nvSpPr>
        <p:spPr bwMode="auto">
          <a:xfrm>
            <a:off x="4830763" y="4383088"/>
            <a:ext cx="1065212" cy="242887"/>
          </a:xfrm>
          <a:prstGeom prst="ellipse">
            <a:avLst/>
          </a:prstGeom>
          <a:noFill/>
          <a:ln w="1905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23" name="Oval 22"/>
          <p:cNvSpPr>
            <a:spLocks noChangeArrowheads="1"/>
          </p:cNvSpPr>
          <p:nvPr/>
        </p:nvSpPr>
        <p:spPr bwMode="auto">
          <a:xfrm>
            <a:off x="6524625" y="5014913"/>
            <a:ext cx="1524000" cy="249237"/>
          </a:xfrm>
          <a:prstGeom prst="ellipse">
            <a:avLst/>
          </a:prstGeom>
          <a:noFill/>
          <a:ln w="1905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24" name="Oval 23"/>
          <p:cNvSpPr>
            <a:spLocks noChangeArrowheads="1"/>
          </p:cNvSpPr>
          <p:nvPr/>
        </p:nvSpPr>
        <p:spPr bwMode="auto">
          <a:xfrm>
            <a:off x="7021513" y="4406900"/>
            <a:ext cx="1100137" cy="266700"/>
          </a:xfrm>
          <a:prstGeom prst="ellipse">
            <a:avLst/>
          </a:prstGeom>
          <a:noFill/>
          <a:ln w="1905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33" name="Oval 32"/>
          <p:cNvSpPr>
            <a:spLocks noChangeArrowheads="1"/>
          </p:cNvSpPr>
          <p:nvPr/>
        </p:nvSpPr>
        <p:spPr bwMode="auto">
          <a:xfrm>
            <a:off x="4132263" y="3044825"/>
            <a:ext cx="642937" cy="446088"/>
          </a:xfrm>
          <a:prstGeom prst="ellipse">
            <a:avLst/>
          </a:prstGeom>
          <a:noFill/>
          <a:ln w="15875">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25" name="Oval 24"/>
          <p:cNvSpPr>
            <a:spLocks noChangeArrowheads="1"/>
          </p:cNvSpPr>
          <p:nvPr/>
        </p:nvSpPr>
        <p:spPr bwMode="auto">
          <a:xfrm>
            <a:off x="5018088" y="3025775"/>
            <a:ext cx="642937" cy="446088"/>
          </a:xfrm>
          <a:prstGeom prst="ellipse">
            <a:avLst/>
          </a:prstGeom>
          <a:noFill/>
          <a:ln w="15875">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26" name="Oval 25"/>
          <p:cNvSpPr>
            <a:spLocks noChangeArrowheads="1"/>
          </p:cNvSpPr>
          <p:nvPr/>
        </p:nvSpPr>
        <p:spPr bwMode="auto">
          <a:xfrm>
            <a:off x="6808788" y="3062288"/>
            <a:ext cx="642937" cy="446087"/>
          </a:xfrm>
          <a:prstGeom prst="ellipse">
            <a:avLst/>
          </a:prstGeom>
          <a:noFill/>
          <a:ln w="15875">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
        <p:nvSpPr>
          <p:cNvPr id="27" name="Rectangle 26"/>
          <p:cNvSpPr>
            <a:spLocks noChangeArrowheads="1"/>
          </p:cNvSpPr>
          <p:nvPr/>
        </p:nvSpPr>
        <p:spPr bwMode="auto">
          <a:xfrm>
            <a:off x="3649663" y="4727575"/>
            <a:ext cx="4429125" cy="239713"/>
          </a:xfrm>
          <a:prstGeom prst="rect">
            <a:avLst/>
          </a:prstGeom>
          <a:noFill/>
          <a:ln w="19050">
            <a:solidFill>
              <a:srgbClr val="0000FF"/>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cs typeface="+mn-cs"/>
            </a:endParaRPr>
          </a:p>
        </p:txBody>
      </p:sp>
    </p:spTree>
    <p:extLst>
      <p:ext uri="{BB962C8B-B14F-4D97-AF65-F5344CB8AC3E}">
        <p14:creationId xmlns:p14="http://schemas.microsoft.com/office/powerpoint/2010/main" val="29005405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5"/>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6"/>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0"/>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2"/>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4"/>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6"/>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1"/>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3"/>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6" grpId="0"/>
      <p:bldP spid="7" grpId="0" animBg="1"/>
      <p:bldP spid="8" grpId="0"/>
      <p:bldP spid="9" grpId="0" animBg="1"/>
      <p:bldP spid="10" grpId="0"/>
      <p:bldP spid="11" grpId="0" animBg="1"/>
      <p:bldP spid="12" grpId="0"/>
      <p:bldP spid="15" grpId="0" animBg="1"/>
      <p:bldP spid="15" grpId="1" animBg="1"/>
      <p:bldP spid="16" grpId="0" animBg="1"/>
      <p:bldP spid="16" grpId="1" animBg="1"/>
      <p:bldP spid="17" grpId="0"/>
      <p:bldP spid="18" grpId="0"/>
      <p:bldP spid="19" grpId="0"/>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33" grpId="0" animBg="1"/>
      <p:bldP spid="33" grpId="1" animBg="1"/>
      <p:bldP spid="25" grpId="0" animBg="1"/>
      <p:bldP spid="25" grpId="1" animBg="1"/>
      <p:bldP spid="26" grpId="0" animBg="1"/>
      <p:bldP spid="26" grpId="1"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lstStyle/>
          <a:p>
            <a:r>
              <a:rPr lang="en-US" sz="3600">
                <a:latin typeface="Garamond" charset="0"/>
              </a:rPr>
              <a:t>Handling Interference in Parallel Applications</a:t>
            </a:r>
          </a:p>
        </p:txBody>
      </p:sp>
      <p:sp>
        <p:nvSpPr>
          <p:cNvPr id="3" name="Content Placeholder 2"/>
          <p:cNvSpPr>
            <a:spLocks noGrp="1"/>
          </p:cNvSpPr>
          <p:nvPr>
            <p:ph idx="1"/>
          </p:nvPr>
        </p:nvSpPr>
        <p:spPr>
          <a:xfrm>
            <a:off x="228600" y="1125538"/>
            <a:ext cx="8610600" cy="5122862"/>
          </a:xfrm>
        </p:spPr>
        <p:txBody>
          <a:bodyPr/>
          <a:lstStyle/>
          <a:p>
            <a:pPr>
              <a:defRPr/>
            </a:pPr>
            <a:r>
              <a:rPr lang="en-US" dirty="0" smtClean="0"/>
              <a:t>Threads in a multithreaded application are inter-dependent</a:t>
            </a:r>
          </a:p>
          <a:p>
            <a:pPr>
              <a:defRPr/>
            </a:pPr>
            <a:r>
              <a:rPr lang="en-US" dirty="0" smtClean="0"/>
              <a:t>Some threads can be on the critical path of execution due to synchronization; some threads are not</a:t>
            </a:r>
          </a:p>
          <a:p>
            <a:pPr>
              <a:defRPr/>
            </a:pPr>
            <a:r>
              <a:rPr lang="en-US" dirty="0" smtClean="0"/>
              <a:t>How do we schedule requests of inter-dependent threads to maximize multithreaded application performance?</a:t>
            </a:r>
          </a:p>
          <a:p>
            <a:pPr>
              <a:defRPr/>
            </a:pPr>
            <a:endParaRPr lang="en-US" dirty="0"/>
          </a:p>
          <a:p>
            <a:pPr marL="342900" lvl="1" indent="-342900">
              <a:lnSpc>
                <a:spcPct val="90000"/>
              </a:lnSpc>
              <a:buClr>
                <a:schemeClr val="accent1"/>
              </a:buClr>
              <a:buSzPct val="65000"/>
              <a:buFont typeface="Wingdings" pitchFamily="2" charset="2"/>
              <a:buChar char="n"/>
              <a:defRPr/>
            </a:pPr>
            <a:r>
              <a:rPr lang="en-US" dirty="0" smtClean="0"/>
              <a:t>Idea: </a:t>
            </a:r>
            <a:r>
              <a:rPr lang="en-US" dirty="0">
                <a:solidFill>
                  <a:srgbClr val="0000FF"/>
                </a:solidFill>
              </a:rPr>
              <a:t>Estimate limiter threads </a:t>
            </a:r>
            <a:r>
              <a:rPr lang="en-US" dirty="0" smtClean="0"/>
              <a:t>likely to be on the critical path and prioritize their requests; </a:t>
            </a:r>
            <a:r>
              <a:rPr lang="en-US" dirty="0" smtClean="0">
                <a:solidFill>
                  <a:srgbClr val="0000FF"/>
                </a:solidFill>
              </a:rPr>
              <a:t>shuffle priorities of non-limiter threads</a:t>
            </a:r>
            <a:r>
              <a:rPr lang="en-US" dirty="0" smtClean="0"/>
              <a:t> to reduce memory interference among them </a:t>
            </a:r>
            <a:r>
              <a:rPr lang="en-US" sz="1800" dirty="0" smtClean="0">
                <a:solidFill>
                  <a:srgbClr val="008000"/>
                </a:solidFill>
              </a:rPr>
              <a:t>[Ebrahimi+</a:t>
            </a:r>
            <a:r>
              <a:rPr lang="en-US" sz="1800" dirty="0">
                <a:solidFill>
                  <a:srgbClr val="008000"/>
                </a:solidFill>
              </a:rPr>
              <a:t>, MICRO’</a:t>
            </a:r>
            <a:r>
              <a:rPr lang="en-US" sz="1800" dirty="0" smtClean="0">
                <a:solidFill>
                  <a:srgbClr val="008000"/>
                </a:solidFill>
              </a:rPr>
              <a:t>11]</a:t>
            </a:r>
            <a:endParaRPr lang="en-US" sz="1800" dirty="0">
              <a:solidFill>
                <a:srgbClr val="008000"/>
              </a:solidFill>
            </a:endParaRPr>
          </a:p>
          <a:p>
            <a:pPr marL="342900" lvl="1" indent="-342900">
              <a:lnSpc>
                <a:spcPct val="90000"/>
              </a:lnSpc>
              <a:buClr>
                <a:schemeClr val="accent1"/>
              </a:buClr>
              <a:buSzPct val="65000"/>
              <a:buFont typeface="Wingdings" pitchFamily="2" charset="2"/>
              <a:buChar char="n"/>
              <a:defRPr/>
            </a:pPr>
            <a:endParaRPr lang="en-US" sz="1800" dirty="0" smtClean="0">
              <a:solidFill>
                <a:srgbClr val="008000"/>
              </a:solidFill>
            </a:endParaRPr>
          </a:p>
          <a:p>
            <a:pPr marL="342900" lvl="1" indent="-342900">
              <a:lnSpc>
                <a:spcPct val="90000"/>
              </a:lnSpc>
              <a:buClr>
                <a:schemeClr val="accent1"/>
              </a:buClr>
              <a:buSzPct val="65000"/>
              <a:buFont typeface="Wingdings" pitchFamily="2" charset="2"/>
              <a:buChar char="n"/>
              <a:defRPr/>
            </a:pPr>
            <a:r>
              <a:rPr lang="en-US" dirty="0" smtClean="0"/>
              <a:t>Hardware/software cooperative limiter thread estimation:</a:t>
            </a:r>
          </a:p>
          <a:p>
            <a:pPr marL="695325" lvl="2" indent="-342900">
              <a:lnSpc>
                <a:spcPct val="90000"/>
              </a:lnSpc>
              <a:defRPr/>
            </a:pPr>
            <a:r>
              <a:rPr lang="en-US" dirty="0" smtClean="0"/>
              <a:t>Thread </a:t>
            </a:r>
            <a:r>
              <a:rPr lang="en-US" dirty="0"/>
              <a:t>executing </a:t>
            </a:r>
            <a:r>
              <a:rPr lang="en-US" dirty="0" smtClean="0"/>
              <a:t>the </a:t>
            </a:r>
            <a:r>
              <a:rPr lang="en-US" dirty="0"/>
              <a:t>most contended critical </a:t>
            </a:r>
            <a:r>
              <a:rPr lang="en-US" dirty="0" smtClean="0"/>
              <a:t>section</a:t>
            </a:r>
          </a:p>
          <a:p>
            <a:pPr marL="695325" lvl="2" indent="-342900">
              <a:lnSpc>
                <a:spcPct val="90000"/>
              </a:lnSpc>
              <a:defRPr/>
            </a:pPr>
            <a:r>
              <a:rPr lang="en-US" dirty="0" smtClean="0"/>
              <a:t>Thread executing the slowest pipeline stage</a:t>
            </a:r>
            <a:endParaRPr lang="en-US" dirty="0" smtClean="0"/>
          </a:p>
          <a:p>
            <a:pPr marL="695325" lvl="2" indent="-342900">
              <a:lnSpc>
                <a:spcPct val="90000"/>
              </a:lnSpc>
              <a:defRPr/>
            </a:pPr>
            <a:r>
              <a:rPr lang="en-US" dirty="0" smtClean="0"/>
              <a:t>Thread that is falling behind the most </a:t>
            </a:r>
            <a:r>
              <a:rPr lang="en-US" dirty="0" smtClean="0"/>
              <a:t>in reaching a barrier</a:t>
            </a:r>
            <a:endParaRPr lang="en-US" dirty="0"/>
          </a:p>
          <a:p>
            <a:pPr marL="0" indent="0">
              <a:lnSpc>
                <a:spcPct val="90000"/>
              </a:lnSpc>
              <a:buFont typeface="Wingdings" charset="0"/>
              <a:buNone/>
              <a:defRPr/>
            </a:pPr>
            <a:endParaRPr lang="en-US" sz="2700" dirty="0"/>
          </a:p>
          <a:p>
            <a:pPr>
              <a:defRPr/>
            </a:pPr>
            <a:endParaRPr lang="en-US" dirty="0"/>
          </a:p>
        </p:txBody>
      </p:sp>
      <p:sp>
        <p:nvSpPr>
          <p:cNvPr id="1720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C59305-7AA5-784A-A70D-94193EC7E184}" type="slidenum">
              <a:rPr lang="en-US" sz="1600">
                <a:solidFill>
                  <a:srgbClr val="000000"/>
                </a:solidFill>
                <a:latin typeface="Garamond" charset="0"/>
                <a:cs typeface="Arial" charset="0"/>
              </a:rPr>
              <a:pPr eaLnBrk="1" hangingPunct="1"/>
              <a:t>46</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6167250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28600" y="152400"/>
            <a:ext cx="8839200" cy="838274"/>
          </a:xfrm>
        </p:spPr>
        <p:txBody>
          <a:bodyPr/>
          <a:lstStyle/>
          <a:p>
            <a:r>
              <a:rPr lang="en-US" dirty="0"/>
              <a:t>Prioritizing Requests from </a:t>
            </a:r>
            <a:r>
              <a:rPr lang="en-US" dirty="0" smtClean="0"/>
              <a:t>Limiter </a:t>
            </a:r>
            <a:r>
              <a:rPr lang="en-US" dirty="0"/>
              <a:t>Threads</a:t>
            </a:r>
            <a:endParaRPr lang="en-US" dirty="0"/>
          </a:p>
        </p:txBody>
      </p:sp>
      <p:sp>
        <p:nvSpPr>
          <p:cNvPr id="49" name="Text Box 7"/>
          <p:cNvSpPr txBox="1">
            <a:spLocks noChangeArrowheads="1"/>
          </p:cNvSpPr>
          <p:nvPr/>
        </p:nvSpPr>
        <p:spPr bwMode="auto">
          <a:xfrm>
            <a:off x="8108157" y="6545461"/>
            <a:ext cx="261193" cy="241102"/>
          </a:xfrm>
          <a:prstGeom prst="rect">
            <a:avLst/>
          </a:prstGeom>
          <a:noFill/>
          <a:ln w="12700">
            <a:noFill/>
            <a:miter lim="800000"/>
            <a:headEnd/>
            <a:tailEnd/>
          </a:ln>
        </p:spPr>
        <p:txBody>
          <a:bodyPr wrap="none" lIns="64267" tIns="32133" rIns="64267" bIns="32133">
            <a:prstTxWarp prst="textNoShape">
              <a:avLst/>
            </a:prstTxWarp>
          </a:bodyPr>
          <a:lstStyle/>
          <a:p>
            <a:pPr algn="ctr"/>
            <a:fld id="{D5DE38E3-2857-F144-9E00-145C3A8625E9}" type="slidenum">
              <a:rPr lang="en-US" sz="1100">
                <a:latin typeface="Verdana" charset="0"/>
                <a:ea typeface="Verdana" charset="0"/>
                <a:cs typeface="Verdana" charset="0"/>
                <a:sym typeface="Verdana" charset="0"/>
              </a:rPr>
              <a:pPr algn="ctr"/>
              <a:t>47</a:t>
            </a:fld>
            <a:endParaRPr lang="en-US" sz="1100" dirty="0">
              <a:latin typeface="Verdana" charset="0"/>
              <a:ea typeface="Verdana" charset="0"/>
              <a:cs typeface="Verdana" charset="0"/>
              <a:sym typeface="Verdana" charset="0"/>
            </a:endParaRPr>
          </a:p>
        </p:txBody>
      </p:sp>
      <p:sp>
        <p:nvSpPr>
          <p:cNvPr id="147" name="Rectangle 146"/>
          <p:cNvSpPr/>
          <p:nvPr/>
        </p:nvSpPr>
        <p:spPr>
          <a:xfrm>
            <a:off x="5381644" y="1625203"/>
            <a:ext cx="482203" cy="80367"/>
          </a:xfrm>
          <a:prstGeom prst="rect">
            <a:avLst/>
          </a:prstGeom>
          <a:solidFill>
            <a:srgbClr val="0080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48" name="Straight Connector 147"/>
          <p:cNvCxnSpPr/>
          <p:nvPr/>
        </p:nvCxnSpPr>
        <p:spPr>
          <a:xfrm rot="5400000">
            <a:off x="6883879" y="1701106"/>
            <a:ext cx="347700" cy="558"/>
          </a:xfrm>
          <a:prstGeom prst="line">
            <a:avLst/>
          </a:prstGeom>
          <a:noFill/>
          <a:ln w="25400" cap="flat" cmpd="sng" algn="ctr">
            <a:solidFill>
              <a:srgbClr val="808080">
                <a:lumMod val="75000"/>
              </a:srgbClr>
            </a:solidFill>
            <a:prstDash val="solid"/>
          </a:ln>
          <a:effectLst/>
        </p:spPr>
      </p:cxnSp>
      <p:sp>
        <p:nvSpPr>
          <p:cNvPr id="149" name="TextBox 148"/>
          <p:cNvSpPr txBox="1"/>
          <p:nvPr/>
        </p:nvSpPr>
        <p:spPr>
          <a:xfrm>
            <a:off x="3827881" y="1500188"/>
            <a:ext cx="1573104"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Critical Section 1</a:t>
            </a:r>
          </a:p>
        </p:txBody>
      </p:sp>
      <p:sp>
        <p:nvSpPr>
          <p:cNvPr id="150" name="TextBox 149"/>
          <p:cNvSpPr txBox="1"/>
          <p:nvPr/>
        </p:nvSpPr>
        <p:spPr>
          <a:xfrm>
            <a:off x="6066255" y="1571626"/>
            <a:ext cx="706924" cy="302967"/>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Barrier</a:t>
            </a:r>
          </a:p>
        </p:txBody>
      </p:sp>
      <p:cxnSp>
        <p:nvCxnSpPr>
          <p:cNvPr id="151" name="Straight Connector 150"/>
          <p:cNvCxnSpPr/>
          <p:nvPr/>
        </p:nvCxnSpPr>
        <p:spPr>
          <a:xfrm>
            <a:off x="3345677" y="1669851"/>
            <a:ext cx="437555" cy="1117"/>
          </a:xfrm>
          <a:prstGeom prst="line">
            <a:avLst/>
          </a:prstGeom>
          <a:noFill/>
          <a:ln w="25400" cap="flat" cmpd="sng" algn="ctr">
            <a:solidFill>
              <a:srgbClr val="000000"/>
            </a:solidFill>
            <a:prstDash val="solid"/>
          </a:ln>
          <a:effectLst/>
        </p:spPr>
      </p:cxnSp>
      <p:sp>
        <p:nvSpPr>
          <p:cNvPr id="152" name="TextBox 151"/>
          <p:cNvSpPr txBox="1"/>
          <p:nvPr/>
        </p:nvSpPr>
        <p:spPr>
          <a:xfrm>
            <a:off x="1357333" y="1521024"/>
            <a:ext cx="1829616"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Non-Critical Section</a:t>
            </a:r>
          </a:p>
        </p:txBody>
      </p:sp>
      <p:sp>
        <p:nvSpPr>
          <p:cNvPr id="153" name="TextBox 152"/>
          <p:cNvSpPr txBox="1"/>
          <p:nvPr/>
        </p:nvSpPr>
        <p:spPr>
          <a:xfrm>
            <a:off x="1378170" y="1872260"/>
            <a:ext cx="1530274" cy="526585"/>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Waiting for Sync </a:t>
            </a:r>
            <a:br>
              <a:rPr lang="en-US" sz="1500" kern="0" dirty="0">
                <a:solidFill>
                  <a:sysClr val="windowText" lastClr="000000"/>
                </a:solidFill>
              </a:rPr>
            </a:br>
            <a:r>
              <a:rPr lang="en-US" sz="1500" kern="0" dirty="0">
                <a:solidFill>
                  <a:sysClr val="windowText" lastClr="000000"/>
                </a:solidFill>
              </a:rPr>
              <a:t>or Lock</a:t>
            </a:r>
          </a:p>
        </p:txBody>
      </p:sp>
      <p:cxnSp>
        <p:nvCxnSpPr>
          <p:cNvPr id="154" name="Straight Connector 153"/>
          <p:cNvCxnSpPr/>
          <p:nvPr/>
        </p:nvCxnSpPr>
        <p:spPr>
          <a:xfrm>
            <a:off x="3345677" y="2116336"/>
            <a:ext cx="392906" cy="1117"/>
          </a:xfrm>
          <a:prstGeom prst="line">
            <a:avLst/>
          </a:prstGeom>
          <a:noFill/>
          <a:ln w="50800" cap="flat" cmpd="sng" algn="ctr">
            <a:solidFill>
              <a:srgbClr val="2953D1"/>
            </a:solidFill>
            <a:prstDash val="dash"/>
          </a:ln>
          <a:effectLst/>
        </p:spPr>
      </p:cxnSp>
      <p:sp>
        <p:nvSpPr>
          <p:cNvPr id="155" name="TextBox 154"/>
          <p:cNvSpPr txBox="1"/>
          <p:nvPr/>
        </p:nvSpPr>
        <p:spPr>
          <a:xfrm>
            <a:off x="119060" y="3601648"/>
            <a:ext cx="931684"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Thread D</a:t>
            </a:r>
          </a:p>
        </p:txBody>
      </p:sp>
      <p:sp>
        <p:nvSpPr>
          <p:cNvPr id="156" name="TextBox 155"/>
          <p:cNvSpPr txBox="1"/>
          <p:nvPr/>
        </p:nvSpPr>
        <p:spPr>
          <a:xfrm>
            <a:off x="116088" y="3274227"/>
            <a:ext cx="931684"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Thread C</a:t>
            </a:r>
          </a:p>
        </p:txBody>
      </p:sp>
      <p:sp>
        <p:nvSpPr>
          <p:cNvPr id="157" name="TextBox 156"/>
          <p:cNvSpPr txBox="1"/>
          <p:nvPr/>
        </p:nvSpPr>
        <p:spPr>
          <a:xfrm>
            <a:off x="127993" y="2937875"/>
            <a:ext cx="921070"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Thread B</a:t>
            </a:r>
          </a:p>
        </p:txBody>
      </p:sp>
      <p:cxnSp>
        <p:nvCxnSpPr>
          <p:cNvPr id="158" name="Straight Connector 157"/>
          <p:cNvCxnSpPr/>
          <p:nvPr/>
        </p:nvCxnSpPr>
        <p:spPr>
          <a:xfrm>
            <a:off x="961425" y="2768212"/>
            <a:ext cx="1366242" cy="1117"/>
          </a:xfrm>
          <a:prstGeom prst="line">
            <a:avLst/>
          </a:prstGeom>
          <a:noFill/>
          <a:ln w="25400" cap="flat" cmpd="sng" algn="ctr">
            <a:solidFill>
              <a:srgbClr val="000000"/>
            </a:solidFill>
            <a:prstDash val="solid"/>
          </a:ln>
          <a:effectLst/>
        </p:spPr>
      </p:cxnSp>
      <p:cxnSp>
        <p:nvCxnSpPr>
          <p:cNvPr id="159" name="Straight Connector 158"/>
          <p:cNvCxnSpPr/>
          <p:nvPr/>
        </p:nvCxnSpPr>
        <p:spPr>
          <a:xfrm>
            <a:off x="2345527" y="2768212"/>
            <a:ext cx="473273" cy="1117"/>
          </a:xfrm>
          <a:prstGeom prst="line">
            <a:avLst/>
          </a:prstGeom>
          <a:noFill/>
          <a:ln w="50800" cap="flat" cmpd="sng" algn="ctr">
            <a:solidFill>
              <a:srgbClr val="2953D1"/>
            </a:solidFill>
            <a:prstDash val="dash"/>
          </a:ln>
          <a:effectLst/>
        </p:spPr>
      </p:cxnSp>
      <p:sp>
        <p:nvSpPr>
          <p:cNvPr id="160" name="Rectangle 159"/>
          <p:cNvSpPr/>
          <p:nvPr/>
        </p:nvSpPr>
        <p:spPr>
          <a:xfrm>
            <a:off x="2818800" y="2723564"/>
            <a:ext cx="482203" cy="80367"/>
          </a:xfrm>
          <a:prstGeom prst="rect">
            <a:avLst/>
          </a:prstGeom>
          <a:solidFill>
            <a:srgbClr val="0080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61" name="Straight Connector 160"/>
          <p:cNvCxnSpPr/>
          <p:nvPr/>
        </p:nvCxnSpPr>
        <p:spPr>
          <a:xfrm flipV="1">
            <a:off x="3301004" y="2762250"/>
            <a:ext cx="508997" cy="5963"/>
          </a:xfrm>
          <a:prstGeom prst="line">
            <a:avLst/>
          </a:prstGeom>
          <a:noFill/>
          <a:ln w="25400" cap="flat" cmpd="sng" algn="ctr">
            <a:solidFill>
              <a:srgbClr val="000000"/>
            </a:solidFill>
            <a:prstDash val="solid"/>
          </a:ln>
          <a:effectLst/>
        </p:spPr>
      </p:cxnSp>
      <p:cxnSp>
        <p:nvCxnSpPr>
          <p:cNvPr id="162" name="Straight Connector 161"/>
          <p:cNvCxnSpPr/>
          <p:nvPr/>
        </p:nvCxnSpPr>
        <p:spPr>
          <a:xfrm>
            <a:off x="3818929" y="2768211"/>
            <a:ext cx="267891" cy="1117"/>
          </a:xfrm>
          <a:prstGeom prst="line">
            <a:avLst/>
          </a:prstGeom>
          <a:noFill/>
          <a:ln w="50800" cap="flat" cmpd="sng" algn="ctr">
            <a:solidFill>
              <a:srgbClr val="2953D1"/>
            </a:solidFill>
            <a:prstDash val="dash"/>
          </a:ln>
          <a:effectLst/>
        </p:spPr>
      </p:cxnSp>
      <p:cxnSp>
        <p:nvCxnSpPr>
          <p:cNvPr id="163" name="Straight Connector 162"/>
          <p:cNvCxnSpPr/>
          <p:nvPr/>
        </p:nvCxnSpPr>
        <p:spPr>
          <a:xfrm>
            <a:off x="970354" y="3107540"/>
            <a:ext cx="1500188" cy="1117"/>
          </a:xfrm>
          <a:prstGeom prst="line">
            <a:avLst/>
          </a:prstGeom>
          <a:noFill/>
          <a:ln w="25400" cap="flat" cmpd="sng" algn="ctr">
            <a:solidFill>
              <a:srgbClr val="000000"/>
            </a:solidFill>
            <a:prstDash val="solid"/>
          </a:ln>
          <a:effectLst/>
        </p:spPr>
      </p:cxnSp>
      <p:cxnSp>
        <p:nvCxnSpPr>
          <p:cNvPr id="164" name="Straight Connector 163"/>
          <p:cNvCxnSpPr/>
          <p:nvPr/>
        </p:nvCxnSpPr>
        <p:spPr>
          <a:xfrm>
            <a:off x="2479472" y="3107540"/>
            <a:ext cx="821531" cy="1117"/>
          </a:xfrm>
          <a:prstGeom prst="line">
            <a:avLst/>
          </a:prstGeom>
          <a:noFill/>
          <a:ln w="50800" cap="flat" cmpd="sng" algn="ctr">
            <a:solidFill>
              <a:srgbClr val="2953D1"/>
            </a:solidFill>
            <a:prstDash val="dash"/>
          </a:ln>
          <a:effectLst/>
        </p:spPr>
      </p:cxnSp>
      <p:sp>
        <p:nvSpPr>
          <p:cNvPr id="165" name="Rectangle 164"/>
          <p:cNvSpPr/>
          <p:nvPr/>
        </p:nvSpPr>
        <p:spPr>
          <a:xfrm>
            <a:off x="3292074" y="3062892"/>
            <a:ext cx="482203" cy="80367"/>
          </a:xfrm>
          <a:prstGeom prst="rect">
            <a:avLst/>
          </a:prstGeom>
          <a:solidFill>
            <a:srgbClr val="0080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66" name="Straight Connector 165"/>
          <p:cNvCxnSpPr/>
          <p:nvPr/>
        </p:nvCxnSpPr>
        <p:spPr>
          <a:xfrm>
            <a:off x="3783206" y="3098610"/>
            <a:ext cx="267891" cy="1117"/>
          </a:xfrm>
          <a:prstGeom prst="line">
            <a:avLst/>
          </a:prstGeom>
          <a:noFill/>
          <a:ln w="25400" cap="flat" cmpd="sng" algn="ctr">
            <a:solidFill>
              <a:srgbClr val="000000"/>
            </a:solidFill>
            <a:prstDash val="solid"/>
          </a:ln>
          <a:effectLst/>
        </p:spPr>
      </p:cxnSp>
      <p:sp>
        <p:nvSpPr>
          <p:cNvPr id="167" name="Rectangle 166"/>
          <p:cNvSpPr/>
          <p:nvPr/>
        </p:nvSpPr>
        <p:spPr>
          <a:xfrm>
            <a:off x="2327667" y="3402220"/>
            <a:ext cx="482203" cy="80367"/>
          </a:xfrm>
          <a:prstGeom prst="rect">
            <a:avLst/>
          </a:prstGeom>
          <a:solidFill>
            <a:srgbClr val="0080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68" name="Straight Connector 167"/>
          <p:cNvCxnSpPr/>
          <p:nvPr/>
        </p:nvCxnSpPr>
        <p:spPr>
          <a:xfrm>
            <a:off x="961425" y="3437939"/>
            <a:ext cx="1026919" cy="2974"/>
          </a:xfrm>
          <a:prstGeom prst="line">
            <a:avLst/>
          </a:prstGeom>
          <a:noFill/>
          <a:ln w="25400" cap="flat" cmpd="sng" algn="ctr">
            <a:solidFill>
              <a:srgbClr val="000000"/>
            </a:solidFill>
            <a:prstDash val="solid"/>
          </a:ln>
          <a:effectLst/>
        </p:spPr>
      </p:cxnSp>
      <p:cxnSp>
        <p:nvCxnSpPr>
          <p:cNvPr id="169" name="Straight Connector 168"/>
          <p:cNvCxnSpPr>
            <a:stCxn id="167" idx="3"/>
          </p:cNvCxnSpPr>
          <p:nvPr/>
        </p:nvCxnSpPr>
        <p:spPr>
          <a:xfrm flipV="1">
            <a:off x="2809871" y="3440913"/>
            <a:ext cx="773911" cy="1491"/>
          </a:xfrm>
          <a:prstGeom prst="line">
            <a:avLst/>
          </a:prstGeom>
          <a:noFill/>
          <a:ln w="25400" cap="flat" cmpd="sng" algn="ctr">
            <a:solidFill>
              <a:srgbClr val="000000"/>
            </a:solidFill>
            <a:prstDash val="solid"/>
          </a:ln>
          <a:effectLst/>
        </p:spPr>
      </p:cxnSp>
      <p:sp>
        <p:nvSpPr>
          <p:cNvPr id="170" name="Rectangle 169"/>
          <p:cNvSpPr/>
          <p:nvPr/>
        </p:nvSpPr>
        <p:spPr>
          <a:xfrm>
            <a:off x="1836534" y="3732619"/>
            <a:ext cx="482203" cy="80367"/>
          </a:xfrm>
          <a:prstGeom prst="rect">
            <a:avLst/>
          </a:prstGeom>
          <a:solidFill>
            <a:srgbClr val="0080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71" name="Straight Connector 170"/>
          <p:cNvCxnSpPr/>
          <p:nvPr/>
        </p:nvCxnSpPr>
        <p:spPr>
          <a:xfrm>
            <a:off x="952495" y="3777267"/>
            <a:ext cx="884039" cy="1117"/>
          </a:xfrm>
          <a:prstGeom prst="line">
            <a:avLst/>
          </a:prstGeom>
          <a:noFill/>
          <a:ln w="25400" cap="flat" cmpd="sng" algn="ctr">
            <a:solidFill>
              <a:srgbClr val="000000"/>
            </a:solidFill>
            <a:prstDash val="solid"/>
          </a:ln>
          <a:effectLst/>
        </p:spPr>
      </p:cxnSp>
      <p:cxnSp>
        <p:nvCxnSpPr>
          <p:cNvPr id="172" name="Straight Connector 171"/>
          <p:cNvCxnSpPr/>
          <p:nvPr/>
        </p:nvCxnSpPr>
        <p:spPr>
          <a:xfrm>
            <a:off x="2327667" y="3777267"/>
            <a:ext cx="714375" cy="1117"/>
          </a:xfrm>
          <a:prstGeom prst="line">
            <a:avLst/>
          </a:prstGeom>
          <a:noFill/>
          <a:ln w="25400" cap="flat" cmpd="sng" algn="ctr">
            <a:solidFill>
              <a:srgbClr val="000000"/>
            </a:solidFill>
            <a:prstDash val="solid"/>
          </a:ln>
          <a:effectLst/>
        </p:spPr>
      </p:cxnSp>
      <p:cxnSp>
        <p:nvCxnSpPr>
          <p:cNvPr id="173" name="Straight Connector 172"/>
          <p:cNvCxnSpPr>
            <a:endCxn id="185" idx="1"/>
          </p:cNvCxnSpPr>
          <p:nvPr/>
        </p:nvCxnSpPr>
        <p:spPr>
          <a:xfrm flipV="1">
            <a:off x="3050972" y="3775779"/>
            <a:ext cx="732234" cy="1488"/>
          </a:xfrm>
          <a:prstGeom prst="line">
            <a:avLst/>
          </a:prstGeom>
          <a:noFill/>
          <a:ln w="50800" cap="flat" cmpd="sng" algn="ctr">
            <a:solidFill>
              <a:srgbClr val="2953D1"/>
            </a:solidFill>
            <a:prstDash val="dash"/>
          </a:ln>
          <a:effectLst/>
        </p:spPr>
      </p:cxnSp>
      <p:cxnSp>
        <p:nvCxnSpPr>
          <p:cNvPr id="174" name="Straight Connector 173"/>
          <p:cNvCxnSpPr/>
          <p:nvPr/>
        </p:nvCxnSpPr>
        <p:spPr>
          <a:xfrm>
            <a:off x="952496" y="4125525"/>
            <a:ext cx="5536411" cy="5951"/>
          </a:xfrm>
          <a:prstGeom prst="line">
            <a:avLst/>
          </a:prstGeom>
          <a:noFill/>
          <a:ln w="25400" cap="flat" cmpd="sng" algn="ctr">
            <a:solidFill>
              <a:srgbClr val="000000"/>
            </a:solidFill>
            <a:prstDash val="solid"/>
            <a:tailEnd type="triangle"/>
          </a:ln>
          <a:effectLst/>
        </p:spPr>
      </p:cxnSp>
      <p:sp>
        <p:nvSpPr>
          <p:cNvPr id="175" name="TextBox 174"/>
          <p:cNvSpPr txBox="1"/>
          <p:nvPr/>
        </p:nvSpPr>
        <p:spPr>
          <a:xfrm>
            <a:off x="119060" y="2592596"/>
            <a:ext cx="924927"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Thread A</a:t>
            </a:r>
          </a:p>
        </p:txBody>
      </p:sp>
      <p:sp>
        <p:nvSpPr>
          <p:cNvPr id="176" name="TextBox 175"/>
          <p:cNvSpPr txBox="1"/>
          <p:nvPr/>
        </p:nvSpPr>
        <p:spPr>
          <a:xfrm>
            <a:off x="6250777" y="3824892"/>
            <a:ext cx="557295"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Time</a:t>
            </a:r>
          </a:p>
        </p:txBody>
      </p:sp>
      <p:cxnSp>
        <p:nvCxnSpPr>
          <p:cNvPr id="177" name="Straight Connector 176"/>
          <p:cNvCxnSpPr/>
          <p:nvPr/>
        </p:nvCxnSpPr>
        <p:spPr>
          <a:xfrm rot="5400000">
            <a:off x="5265535" y="3375431"/>
            <a:ext cx="1848445" cy="8930"/>
          </a:xfrm>
          <a:prstGeom prst="line">
            <a:avLst/>
          </a:prstGeom>
          <a:noFill/>
          <a:ln w="25400" cap="flat" cmpd="sng" algn="ctr">
            <a:solidFill>
              <a:srgbClr val="808080">
                <a:lumMod val="50000"/>
              </a:srgbClr>
            </a:solidFill>
            <a:prstDash val="solid"/>
          </a:ln>
          <a:effectLst/>
        </p:spPr>
      </p:cxnSp>
      <p:sp>
        <p:nvSpPr>
          <p:cNvPr id="178" name="TextBox 177"/>
          <p:cNvSpPr txBox="1"/>
          <p:nvPr/>
        </p:nvSpPr>
        <p:spPr>
          <a:xfrm>
            <a:off x="6161480" y="2425901"/>
            <a:ext cx="706924" cy="302967"/>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Barrier</a:t>
            </a:r>
          </a:p>
        </p:txBody>
      </p:sp>
      <p:sp>
        <p:nvSpPr>
          <p:cNvPr id="179" name="Rectangle 178"/>
          <p:cNvSpPr/>
          <p:nvPr/>
        </p:nvSpPr>
        <p:spPr>
          <a:xfrm>
            <a:off x="1214438" y="1446609"/>
            <a:ext cx="6572270" cy="970360"/>
          </a:xfrm>
          <a:prstGeom prst="rect">
            <a:avLst/>
          </a:prstGeom>
          <a:no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sp>
        <p:nvSpPr>
          <p:cNvPr id="180" name="Rectangle 179"/>
          <p:cNvSpPr/>
          <p:nvPr/>
        </p:nvSpPr>
        <p:spPr>
          <a:xfrm>
            <a:off x="4080873" y="2735471"/>
            <a:ext cx="482203" cy="80367"/>
          </a:xfrm>
          <a:prstGeom prst="rect">
            <a:avLst/>
          </a:prstGeom>
          <a:solidFill>
            <a:srgbClr val="FF66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81" name="Straight Connector 180"/>
          <p:cNvCxnSpPr>
            <a:stCxn id="180" idx="3"/>
          </p:cNvCxnSpPr>
          <p:nvPr/>
        </p:nvCxnSpPr>
        <p:spPr>
          <a:xfrm flipV="1">
            <a:off x="4563076" y="2774163"/>
            <a:ext cx="211335" cy="1491"/>
          </a:xfrm>
          <a:prstGeom prst="line">
            <a:avLst/>
          </a:prstGeom>
          <a:noFill/>
          <a:ln w="25400" cap="flat" cmpd="sng" algn="ctr">
            <a:solidFill>
              <a:srgbClr val="000000"/>
            </a:solidFill>
            <a:prstDash val="solid"/>
          </a:ln>
          <a:effectLst/>
        </p:spPr>
      </p:cxnSp>
      <p:sp>
        <p:nvSpPr>
          <p:cNvPr id="182" name="Rectangle 181"/>
          <p:cNvSpPr/>
          <p:nvPr/>
        </p:nvSpPr>
        <p:spPr>
          <a:xfrm>
            <a:off x="3580794" y="3402221"/>
            <a:ext cx="482203" cy="80367"/>
          </a:xfrm>
          <a:prstGeom prst="rect">
            <a:avLst/>
          </a:prstGeom>
          <a:solidFill>
            <a:srgbClr val="FF66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83" name="Straight Connector 182"/>
          <p:cNvCxnSpPr>
            <a:stCxn id="182" idx="3"/>
          </p:cNvCxnSpPr>
          <p:nvPr/>
        </p:nvCxnSpPr>
        <p:spPr>
          <a:xfrm flipV="1">
            <a:off x="4062997" y="3440914"/>
            <a:ext cx="354222" cy="1491"/>
          </a:xfrm>
          <a:prstGeom prst="line">
            <a:avLst/>
          </a:prstGeom>
          <a:noFill/>
          <a:ln w="25400" cap="flat" cmpd="sng" algn="ctr">
            <a:solidFill>
              <a:srgbClr val="000000"/>
            </a:solidFill>
            <a:prstDash val="solid"/>
          </a:ln>
          <a:effectLst/>
        </p:spPr>
      </p:cxnSp>
      <p:cxnSp>
        <p:nvCxnSpPr>
          <p:cNvPr id="184" name="Straight Connector 183"/>
          <p:cNvCxnSpPr>
            <a:endCxn id="167" idx="1"/>
          </p:cNvCxnSpPr>
          <p:nvPr/>
        </p:nvCxnSpPr>
        <p:spPr>
          <a:xfrm>
            <a:off x="1964531" y="3440913"/>
            <a:ext cx="363136" cy="1491"/>
          </a:xfrm>
          <a:prstGeom prst="line">
            <a:avLst/>
          </a:prstGeom>
          <a:noFill/>
          <a:ln w="50800" cap="flat" cmpd="sng" algn="ctr">
            <a:solidFill>
              <a:srgbClr val="2953D1"/>
            </a:solidFill>
            <a:prstDash val="dash"/>
          </a:ln>
          <a:effectLst/>
        </p:spPr>
      </p:cxnSp>
      <p:sp>
        <p:nvSpPr>
          <p:cNvPr id="185" name="Rectangle 184"/>
          <p:cNvSpPr/>
          <p:nvPr/>
        </p:nvSpPr>
        <p:spPr>
          <a:xfrm>
            <a:off x="3783206" y="3735596"/>
            <a:ext cx="482203" cy="80367"/>
          </a:xfrm>
          <a:prstGeom prst="rect">
            <a:avLst/>
          </a:prstGeom>
          <a:solidFill>
            <a:srgbClr val="0080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86" name="Straight Connector 185"/>
          <p:cNvCxnSpPr/>
          <p:nvPr/>
        </p:nvCxnSpPr>
        <p:spPr>
          <a:xfrm>
            <a:off x="4265410" y="3780244"/>
            <a:ext cx="473273" cy="1117"/>
          </a:xfrm>
          <a:prstGeom prst="line">
            <a:avLst/>
          </a:prstGeom>
          <a:noFill/>
          <a:ln w="25400" cap="flat" cmpd="sng" algn="ctr">
            <a:solidFill>
              <a:srgbClr val="000000"/>
            </a:solidFill>
            <a:prstDash val="solid"/>
          </a:ln>
          <a:effectLst/>
        </p:spPr>
      </p:cxnSp>
      <p:cxnSp>
        <p:nvCxnSpPr>
          <p:cNvPr id="187" name="Straight Connector 186"/>
          <p:cNvCxnSpPr/>
          <p:nvPr/>
        </p:nvCxnSpPr>
        <p:spPr>
          <a:xfrm>
            <a:off x="4057049" y="3101587"/>
            <a:ext cx="267891" cy="1117"/>
          </a:xfrm>
          <a:prstGeom prst="line">
            <a:avLst/>
          </a:prstGeom>
          <a:noFill/>
          <a:ln w="50800" cap="flat" cmpd="sng" algn="ctr">
            <a:solidFill>
              <a:srgbClr val="2953D1"/>
            </a:solidFill>
            <a:prstDash val="dash"/>
          </a:ln>
          <a:effectLst/>
        </p:spPr>
      </p:cxnSp>
      <p:sp>
        <p:nvSpPr>
          <p:cNvPr id="188" name="Rectangle 187"/>
          <p:cNvSpPr/>
          <p:nvPr/>
        </p:nvSpPr>
        <p:spPr>
          <a:xfrm>
            <a:off x="4259456" y="3068845"/>
            <a:ext cx="482203" cy="80367"/>
          </a:xfrm>
          <a:prstGeom prst="rect">
            <a:avLst/>
          </a:prstGeom>
          <a:solidFill>
            <a:srgbClr val="0080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89" name="Straight Connector 188"/>
          <p:cNvCxnSpPr/>
          <p:nvPr/>
        </p:nvCxnSpPr>
        <p:spPr>
          <a:xfrm>
            <a:off x="4741659" y="3113494"/>
            <a:ext cx="473273" cy="1117"/>
          </a:xfrm>
          <a:prstGeom prst="line">
            <a:avLst/>
          </a:prstGeom>
          <a:noFill/>
          <a:ln w="25400" cap="flat" cmpd="sng" algn="ctr">
            <a:solidFill>
              <a:srgbClr val="000000"/>
            </a:solidFill>
            <a:prstDash val="solid"/>
          </a:ln>
          <a:effectLst/>
        </p:spPr>
      </p:cxnSp>
      <p:sp>
        <p:nvSpPr>
          <p:cNvPr id="190" name="Rectangle 189"/>
          <p:cNvSpPr/>
          <p:nvPr/>
        </p:nvSpPr>
        <p:spPr>
          <a:xfrm>
            <a:off x="4723800" y="3402220"/>
            <a:ext cx="482203" cy="80367"/>
          </a:xfrm>
          <a:prstGeom prst="rect">
            <a:avLst/>
          </a:prstGeom>
          <a:solidFill>
            <a:srgbClr val="0080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91" name="Straight Connector 190"/>
          <p:cNvCxnSpPr/>
          <p:nvPr/>
        </p:nvCxnSpPr>
        <p:spPr>
          <a:xfrm>
            <a:off x="5206003" y="3446868"/>
            <a:ext cx="473273" cy="1117"/>
          </a:xfrm>
          <a:prstGeom prst="line">
            <a:avLst/>
          </a:prstGeom>
          <a:noFill/>
          <a:ln w="25400" cap="flat" cmpd="sng" algn="ctr">
            <a:solidFill>
              <a:srgbClr val="000000"/>
            </a:solidFill>
            <a:prstDash val="solid"/>
          </a:ln>
          <a:effectLst/>
        </p:spPr>
      </p:cxnSp>
      <p:sp>
        <p:nvSpPr>
          <p:cNvPr id="192" name="Rectangle 191"/>
          <p:cNvSpPr/>
          <p:nvPr/>
        </p:nvSpPr>
        <p:spPr>
          <a:xfrm>
            <a:off x="5211968" y="2735470"/>
            <a:ext cx="482203" cy="80367"/>
          </a:xfrm>
          <a:prstGeom prst="rect">
            <a:avLst/>
          </a:prstGeom>
          <a:solidFill>
            <a:srgbClr val="0080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193" name="Straight Connector 192"/>
          <p:cNvCxnSpPr/>
          <p:nvPr/>
        </p:nvCxnSpPr>
        <p:spPr>
          <a:xfrm>
            <a:off x="5706077" y="2768212"/>
            <a:ext cx="473273" cy="1117"/>
          </a:xfrm>
          <a:prstGeom prst="line">
            <a:avLst/>
          </a:prstGeom>
          <a:noFill/>
          <a:ln w="25400" cap="flat" cmpd="sng" algn="ctr">
            <a:solidFill>
              <a:srgbClr val="000000"/>
            </a:solidFill>
            <a:prstDash val="solid"/>
          </a:ln>
          <a:effectLst/>
        </p:spPr>
      </p:cxnSp>
      <p:cxnSp>
        <p:nvCxnSpPr>
          <p:cNvPr id="194" name="Straight Connector 193"/>
          <p:cNvCxnSpPr>
            <a:endCxn id="192" idx="1"/>
          </p:cNvCxnSpPr>
          <p:nvPr/>
        </p:nvCxnSpPr>
        <p:spPr>
          <a:xfrm>
            <a:off x="4786313" y="2774157"/>
            <a:ext cx="425655" cy="1497"/>
          </a:xfrm>
          <a:prstGeom prst="line">
            <a:avLst/>
          </a:prstGeom>
          <a:noFill/>
          <a:ln w="50800" cap="flat" cmpd="sng" algn="ctr">
            <a:solidFill>
              <a:srgbClr val="2953D1"/>
            </a:solidFill>
            <a:prstDash val="dash"/>
          </a:ln>
          <a:effectLst/>
        </p:spPr>
      </p:cxnSp>
      <p:cxnSp>
        <p:nvCxnSpPr>
          <p:cNvPr id="195" name="Straight Connector 194"/>
          <p:cNvCxnSpPr/>
          <p:nvPr/>
        </p:nvCxnSpPr>
        <p:spPr>
          <a:xfrm>
            <a:off x="4438049" y="3434962"/>
            <a:ext cx="267891" cy="1117"/>
          </a:xfrm>
          <a:prstGeom prst="line">
            <a:avLst/>
          </a:prstGeom>
          <a:noFill/>
          <a:ln w="50800" cap="flat" cmpd="sng" algn="ctr">
            <a:solidFill>
              <a:srgbClr val="2953D1"/>
            </a:solidFill>
            <a:prstDash val="dash"/>
          </a:ln>
          <a:effectLst/>
        </p:spPr>
      </p:cxnSp>
      <p:cxnSp>
        <p:nvCxnSpPr>
          <p:cNvPr id="196" name="Straight Connector 195"/>
          <p:cNvCxnSpPr/>
          <p:nvPr/>
        </p:nvCxnSpPr>
        <p:spPr>
          <a:xfrm flipV="1">
            <a:off x="4753566" y="3786195"/>
            <a:ext cx="1437684" cy="2978"/>
          </a:xfrm>
          <a:prstGeom prst="line">
            <a:avLst/>
          </a:prstGeom>
          <a:noFill/>
          <a:ln w="50800" cap="flat" cmpd="sng" algn="ctr">
            <a:solidFill>
              <a:srgbClr val="2953D1"/>
            </a:solidFill>
            <a:prstDash val="dash"/>
          </a:ln>
          <a:effectLst/>
        </p:spPr>
      </p:cxnSp>
      <p:cxnSp>
        <p:nvCxnSpPr>
          <p:cNvPr id="197" name="Straight Connector 196"/>
          <p:cNvCxnSpPr/>
          <p:nvPr/>
        </p:nvCxnSpPr>
        <p:spPr>
          <a:xfrm flipV="1">
            <a:off x="5229816" y="3119445"/>
            <a:ext cx="949528" cy="2979"/>
          </a:xfrm>
          <a:prstGeom prst="line">
            <a:avLst/>
          </a:prstGeom>
          <a:noFill/>
          <a:ln w="50800" cap="flat" cmpd="sng" algn="ctr">
            <a:solidFill>
              <a:srgbClr val="2953D1"/>
            </a:solidFill>
            <a:prstDash val="dash"/>
          </a:ln>
          <a:effectLst/>
        </p:spPr>
      </p:cxnSp>
      <p:cxnSp>
        <p:nvCxnSpPr>
          <p:cNvPr id="198" name="Straight Connector 197"/>
          <p:cNvCxnSpPr/>
          <p:nvPr/>
        </p:nvCxnSpPr>
        <p:spPr>
          <a:xfrm flipV="1">
            <a:off x="5694160" y="3440913"/>
            <a:ext cx="497090" cy="2979"/>
          </a:xfrm>
          <a:prstGeom prst="line">
            <a:avLst/>
          </a:prstGeom>
          <a:noFill/>
          <a:ln w="50800" cap="flat" cmpd="sng" algn="ctr">
            <a:solidFill>
              <a:srgbClr val="2953D1"/>
            </a:solidFill>
            <a:prstDash val="dash"/>
          </a:ln>
          <a:effectLst/>
        </p:spPr>
      </p:cxnSp>
      <p:grpSp>
        <p:nvGrpSpPr>
          <p:cNvPr id="2" name="Group 184"/>
          <p:cNvGrpSpPr/>
          <p:nvPr/>
        </p:nvGrpSpPr>
        <p:grpSpPr>
          <a:xfrm>
            <a:off x="1026915" y="2669977"/>
            <a:ext cx="5134565" cy="1026923"/>
            <a:chOff x="1460501" y="4152893"/>
            <a:chExt cx="7302493" cy="1460513"/>
          </a:xfrm>
        </p:grpSpPr>
        <p:cxnSp>
          <p:nvCxnSpPr>
            <p:cNvPr id="200" name="Straight Connector 199"/>
            <p:cNvCxnSpPr/>
            <p:nvPr/>
          </p:nvCxnSpPr>
          <p:spPr>
            <a:xfrm rot="10800000">
              <a:off x="7391407" y="4191000"/>
              <a:ext cx="1371587" cy="2626"/>
            </a:xfrm>
            <a:prstGeom prst="line">
              <a:avLst/>
            </a:prstGeom>
            <a:noFill/>
            <a:ln w="25400" cap="flat" cmpd="sng" algn="ctr">
              <a:solidFill>
                <a:srgbClr val="FF0000"/>
              </a:solidFill>
              <a:prstDash val="solid"/>
            </a:ln>
            <a:effectLst/>
          </p:spPr>
        </p:cxnSp>
        <p:cxnSp>
          <p:nvCxnSpPr>
            <p:cNvPr id="201" name="Straight Connector 200"/>
            <p:cNvCxnSpPr/>
            <p:nvPr/>
          </p:nvCxnSpPr>
          <p:spPr>
            <a:xfrm rot="5400000">
              <a:off x="6925731" y="4652434"/>
              <a:ext cx="952510" cy="4229"/>
            </a:xfrm>
            <a:prstGeom prst="line">
              <a:avLst/>
            </a:prstGeom>
            <a:noFill/>
            <a:ln w="25400" cap="flat" cmpd="sng" algn="ctr">
              <a:solidFill>
                <a:srgbClr val="FF0000"/>
              </a:solidFill>
              <a:prstDash val="solid"/>
            </a:ln>
            <a:effectLst/>
          </p:spPr>
        </p:cxnSp>
        <p:cxnSp>
          <p:nvCxnSpPr>
            <p:cNvPr id="202" name="Straight Connector 201"/>
            <p:cNvCxnSpPr/>
            <p:nvPr/>
          </p:nvCxnSpPr>
          <p:spPr>
            <a:xfrm rot="10800000">
              <a:off x="6739468" y="5130801"/>
              <a:ext cx="677339" cy="5"/>
            </a:xfrm>
            <a:prstGeom prst="line">
              <a:avLst/>
            </a:prstGeom>
            <a:noFill/>
            <a:ln w="25400" cap="flat" cmpd="sng" algn="ctr">
              <a:solidFill>
                <a:srgbClr val="FF0000"/>
              </a:solidFill>
              <a:prstDash val="solid"/>
            </a:ln>
            <a:effectLst/>
          </p:spPr>
        </p:cxnSp>
        <p:cxnSp>
          <p:nvCxnSpPr>
            <p:cNvPr id="203" name="Straight Connector 202"/>
            <p:cNvCxnSpPr/>
            <p:nvPr/>
          </p:nvCxnSpPr>
          <p:spPr>
            <a:xfrm rot="16200000" flipH="1">
              <a:off x="6519338" y="4893730"/>
              <a:ext cx="444493" cy="4238"/>
            </a:xfrm>
            <a:prstGeom prst="line">
              <a:avLst/>
            </a:prstGeom>
            <a:noFill/>
            <a:ln w="25400" cap="flat" cmpd="sng" algn="ctr">
              <a:solidFill>
                <a:srgbClr val="FF0000"/>
              </a:solidFill>
              <a:prstDash val="solid"/>
            </a:ln>
            <a:effectLst/>
          </p:spPr>
        </p:cxnSp>
        <p:cxnSp>
          <p:nvCxnSpPr>
            <p:cNvPr id="204" name="Straight Connector 203"/>
            <p:cNvCxnSpPr/>
            <p:nvPr/>
          </p:nvCxnSpPr>
          <p:spPr>
            <a:xfrm rot="10800000" flipV="1">
              <a:off x="6045203" y="4660900"/>
              <a:ext cx="694264" cy="2"/>
            </a:xfrm>
            <a:prstGeom prst="line">
              <a:avLst/>
            </a:prstGeom>
            <a:noFill/>
            <a:ln w="25400" cap="flat" cmpd="sng" algn="ctr">
              <a:solidFill>
                <a:srgbClr val="FF0000"/>
              </a:solidFill>
              <a:prstDash val="solid"/>
            </a:ln>
            <a:effectLst/>
          </p:spPr>
        </p:cxnSp>
        <p:cxnSp>
          <p:nvCxnSpPr>
            <p:cNvPr id="205" name="Straight Connector 204"/>
            <p:cNvCxnSpPr/>
            <p:nvPr/>
          </p:nvCxnSpPr>
          <p:spPr>
            <a:xfrm rot="16200000" flipH="1">
              <a:off x="5579537" y="5139268"/>
              <a:ext cx="931332" cy="1"/>
            </a:xfrm>
            <a:prstGeom prst="line">
              <a:avLst/>
            </a:prstGeom>
            <a:noFill/>
            <a:ln w="25400" cap="flat" cmpd="sng" algn="ctr">
              <a:solidFill>
                <a:srgbClr val="FF0000"/>
              </a:solidFill>
              <a:prstDash val="solid"/>
            </a:ln>
            <a:effectLst/>
          </p:spPr>
        </p:cxnSp>
        <p:cxnSp>
          <p:nvCxnSpPr>
            <p:cNvPr id="206" name="Straight Connector 205"/>
            <p:cNvCxnSpPr/>
            <p:nvPr/>
          </p:nvCxnSpPr>
          <p:spPr>
            <a:xfrm rot="10800000">
              <a:off x="5367869" y="5613401"/>
              <a:ext cx="677339" cy="5"/>
            </a:xfrm>
            <a:prstGeom prst="line">
              <a:avLst/>
            </a:prstGeom>
            <a:noFill/>
            <a:ln w="25400" cap="flat" cmpd="sng" algn="ctr">
              <a:solidFill>
                <a:srgbClr val="FF0000"/>
              </a:solidFill>
              <a:prstDash val="solid"/>
            </a:ln>
            <a:effectLst/>
          </p:spPr>
        </p:cxnSp>
        <p:cxnSp>
          <p:nvCxnSpPr>
            <p:cNvPr id="207" name="Straight Connector 206"/>
            <p:cNvCxnSpPr/>
            <p:nvPr/>
          </p:nvCxnSpPr>
          <p:spPr>
            <a:xfrm rot="16200000" flipH="1">
              <a:off x="4902200" y="5118092"/>
              <a:ext cx="965203" cy="3"/>
            </a:xfrm>
            <a:prstGeom prst="line">
              <a:avLst/>
            </a:prstGeom>
            <a:noFill/>
            <a:ln w="25400" cap="flat" cmpd="sng" algn="ctr">
              <a:solidFill>
                <a:srgbClr val="FF0000"/>
              </a:solidFill>
              <a:prstDash val="solid"/>
            </a:ln>
            <a:effectLst/>
          </p:spPr>
        </p:cxnSp>
        <p:cxnSp>
          <p:nvCxnSpPr>
            <p:cNvPr id="208" name="Straight Connector 207"/>
            <p:cNvCxnSpPr/>
            <p:nvPr/>
          </p:nvCxnSpPr>
          <p:spPr>
            <a:xfrm rot="10800000">
              <a:off x="4699001" y="4648194"/>
              <a:ext cx="681567" cy="1595"/>
            </a:xfrm>
            <a:prstGeom prst="line">
              <a:avLst/>
            </a:prstGeom>
            <a:noFill/>
            <a:ln w="25400" cap="flat" cmpd="sng" algn="ctr">
              <a:solidFill>
                <a:srgbClr val="FF0000"/>
              </a:solidFill>
              <a:prstDash val="solid"/>
            </a:ln>
            <a:effectLst/>
          </p:spPr>
        </p:cxnSp>
        <p:cxnSp>
          <p:nvCxnSpPr>
            <p:cNvPr id="209" name="Straight Connector 208"/>
            <p:cNvCxnSpPr/>
            <p:nvPr/>
          </p:nvCxnSpPr>
          <p:spPr>
            <a:xfrm rot="10800000">
              <a:off x="4000501" y="4165600"/>
              <a:ext cx="694275" cy="4240"/>
            </a:xfrm>
            <a:prstGeom prst="line">
              <a:avLst/>
            </a:prstGeom>
            <a:noFill/>
            <a:ln w="25400" cap="flat" cmpd="sng" algn="ctr">
              <a:solidFill>
                <a:srgbClr val="FF0000"/>
              </a:solidFill>
              <a:prstDash val="solid"/>
            </a:ln>
            <a:effectLst/>
          </p:spPr>
        </p:cxnSp>
        <p:cxnSp>
          <p:nvCxnSpPr>
            <p:cNvPr id="210" name="Straight Connector 209"/>
            <p:cNvCxnSpPr/>
            <p:nvPr/>
          </p:nvCxnSpPr>
          <p:spPr>
            <a:xfrm rot="10800000" flipV="1">
              <a:off x="3285070" y="5130800"/>
              <a:ext cx="728131" cy="2"/>
            </a:xfrm>
            <a:prstGeom prst="line">
              <a:avLst/>
            </a:prstGeom>
            <a:noFill/>
            <a:ln w="25400" cap="flat" cmpd="sng" algn="ctr">
              <a:solidFill>
                <a:srgbClr val="FF0000"/>
              </a:solidFill>
              <a:prstDash val="solid"/>
            </a:ln>
            <a:effectLst/>
          </p:spPr>
        </p:cxnSp>
        <p:cxnSp>
          <p:nvCxnSpPr>
            <p:cNvPr id="211" name="Straight Connector 210"/>
            <p:cNvCxnSpPr/>
            <p:nvPr/>
          </p:nvCxnSpPr>
          <p:spPr>
            <a:xfrm rot="10800000">
              <a:off x="1460501" y="5600693"/>
              <a:ext cx="1824579" cy="16"/>
            </a:xfrm>
            <a:prstGeom prst="line">
              <a:avLst/>
            </a:prstGeom>
            <a:noFill/>
            <a:ln w="25400" cap="flat" cmpd="sng" algn="ctr">
              <a:solidFill>
                <a:srgbClr val="FF0000"/>
              </a:solidFill>
              <a:prstDash val="solid"/>
            </a:ln>
            <a:effectLst/>
          </p:spPr>
        </p:cxnSp>
        <p:cxnSp>
          <p:nvCxnSpPr>
            <p:cNvPr id="212" name="Straight Connector 211"/>
            <p:cNvCxnSpPr/>
            <p:nvPr/>
          </p:nvCxnSpPr>
          <p:spPr>
            <a:xfrm rot="5400000">
              <a:off x="3521337" y="4643968"/>
              <a:ext cx="982938" cy="789"/>
            </a:xfrm>
            <a:prstGeom prst="line">
              <a:avLst/>
            </a:prstGeom>
            <a:noFill/>
            <a:ln w="25400" cap="flat" cmpd="sng" algn="ctr">
              <a:solidFill>
                <a:srgbClr val="FF0000"/>
              </a:solidFill>
              <a:prstDash val="solid"/>
            </a:ln>
            <a:effectLst/>
          </p:spPr>
        </p:cxnSp>
        <p:cxnSp>
          <p:nvCxnSpPr>
            <p:cNvPr id="213" name="Straight Connector 212"/>
            <p:cNvCxnSpPr/>
            <p:nvPr/>
          </p:nvCxnSpPr>
          <p:spPr>
            <a:xfrm rot="16200000" flipH="1">
              <a:off x="4457700" y="4394192"/>
              <a:ext cx="482602" cy="3"/>
            </a:xfrm>
            <a:prstGeom prst="line">
              <a:avLst/>
            </a:prstGeom>
            <a:noFill/>
            <a:ln w="25400" cap="flat" cmpd="sng" algn="ctr">
              <a:solidFill>
                <a:srgbClr val="FF0000"/>
              </a:solidFill>
              <a:prstDash val="solid"/>
            </a:ln>
            <a:effectLst/>
          </p:spPr>
        </p:cxnSp>
        <p:cxnSp>
          <p:nvCxnSpPr>
            <p:cNvPr id="214" name="Straight Connector 213"/>
            <p:cNvCxnSpPr/>
            <p:nvPr/>
          </p:nvCxnSpPr>
          <p:spPr>
            <a:xfrm rot="16200000" flipH="1">
              <a:off x="3056471" y="5359401"/>
              <a:ext cx="491067" cy="3"/>
            </a:xfrm>
            <a:prstGeom prst="line">
              <a:avLst/>
            </a:prstGeom>
            <a:noFill/>
            <a:ln w="25400" cap="flat" cmpd="sng" algn="ctr">
              <a:solidFill>
                <a:srgbClr val="FF0000"/>
              </a:solidFill>
              <a:prstDash val="solid"/>
            </a:ln>
            <a:effectLst/>
          </p:spPr>
        </p:cxnSp>
      </p:grpSp>
      <p:grpSp>
        <p:nvGrpSpPr>
          <p:cNvPr id="3" name="Group 333"/>
          <p:cNvGrpSpPr/>
          <p:nvPr/>
        </p:nvGrpSpPr>
        <p:grpSpPr>
          <a:xfrm>
            <a:off x="952497" y="5694171"/>
            <a:ext cx="5910404" cy="342302"/>
            <a:chOff x="1354663" y="8098376"/>
            <a:chExt cx="8405908" cy="486829"/>
          </a:xfrm>
        </p:grpSpPr>
        <p:cxnSp>
          <p:nvCxnSpPr>
            <p:cNvPr id="216" name="Straight Connector 215"/>
            <p:cNvCxnSpPr/>
            <p:nvPr/>
          </p:nvCxnSpPr>
          <p:spPr>
            <a:xfrm>
              <a:off x="1354663" y="8576742"/>
              <a:ext cx="7874007" cy="8463"/>
            </a:xfrm>
            <a:prstGeom prst="line">
              <a:avLst/>
            </a:prstGeom>
            <a:noFill/>
            <a:ln w="25400" cap="flat" cmpd="sng" algn="ctr">
              <a:solidFill>
                <a:srgbClr val="000000"/>
              </a:solidFill>
              <a:prstDash val="solid"/>
              <a:tailEnd type="triangle"/>
            </a:ln>
            <a:effectLst/>
          </p:spPr>
        </p:cxnSp>
        <p:sp>
          <p:nvSpPr>
            <p:cNvPr id="217" name="TextBox 216"/>
            <p:cNvSpPr txBox="1"/>
            <p:nvPr/>
          </p:nvSpPr>
          <p:spPr>
            <a:xfrm>
              <a:off x="8889996" y="8098376"/>
              <a:ext cx="870575" cy="459612"/>
            </a:xfrm>
            <a:prstGeom prst="rect">
              <a:avLst/>
            </a:prstGeom>
            <a:noFill/>
          </p:spPr>
          <p:txBody>
            <a:bodyPr wrap="none" rtlCol="0">
              <a:spAutoFit/>
            </a:bodyPr>
            <a:lstStyle/>
            <a:p>
              <a:pPr defTabSz="642915" fontAlgn="auto">
                <a:spcBef>
                  <a:spcPts val="0"/>
                </a:spcBef>
                <a:spcAft>
                  <a:spcPts val="0"/>
                </a:spcAft>
                <a:defRPr/>
              </a:pPr>
              <a:r>
                <a:rPr lang="en-US" sz="1500" kern="0" dirty="0">
                  <a:solidFill>
                    <a:sysClr val="windowText" lastClr="000000"/>
                  </a:solidFill>
                </a:rPr>
                <a:t>Time</a:t>
              </a:r>
            </a:p>
          </p:txBody>
        </p:sp>
      </p:grpSp>
      <p:sp>
        <p:nvSpPr>
          <p:cNvPr id="218" name="TextBox 217"/>
          <p:cNvSpPr txBox="1"/>
          <p:nvPr/>
        </p:nvSpPr>
        <p:spPr>
          <a:xfrm>
            <a:off x="5756670" y="4164213"/>
            <a:ext cx="706924" cy="302967"/>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Barrier</a:t>
            </a:r>
          </a:p>
        </p:txBody>
      </p:sp>
      <p:grpSp>
        <p:nvGrpSpPr>
          <p:cNvPr id="4" name="Group 317"/>
          <p:cNvGrpSpPr/>
          <p:nvPr/>
        </p:nvGrpSpPr>
        <p:grpSpPr>
          <a:xfrm>
            <a:off x="119063" y="4509500"/>
            <a:ext cx="3702844" cy="1320312"/>
            <a:chOff x="169333" y="6413509"/>
            <a:chExt cx="5266267" cy="1877777"/>
          </a:xfrm>
        </p:grpSpPr>
        <p:sp>
          <p:nvSpPr>
            <p:cNvPr id="220" name="TextBox 219"/>
            <p:cNvSpPr txBox="1"/>
            <p:nvPr/>
          </p:nvSpPr>
          <p:spPr>
            <a:xfrm>
              <a:off x="203199" y="7831673"/>
              <a:ext cx="1403039" cy="459613"/>
            </a:xfrm>
            <a:prstGeom prst="rect">
              <a:avLst/>
            </a:prstGeom>
            <a:noFill/>
          </p:spPr>
          <p:txBody>
            <a:bodyPr wrap="none" rtlCol="0">
              <a:spAutoFit/>
            </a:bodyPr>
            <a:lstStyle/>
            <a:p>
              <a:pPr defTabSz="642915" fontAlgn="auto">
                <a:spcBef>
                  <a:spcPts val="0"/>
                </a:spcBef>
                <a:spcAft>
                  <a:spcPts val="0"/>
                </a:spcAft>
                <a:defRPr/>
              </a:pPr>
              <a:r>
                <a:rPr lang="en-US" sz="1500" kern="0" dirty="0">
                  <a:solidFill>
                    <a:sysClr val="windowText" lastClr="000000"/>
                  </a:solidFill>
                </a:rPr>
                <a:t>Thread D</a:t>
              </a:r>
            </a:p>
          </p:txBody>
        </p:sp>
        <p:sp>
          <p:nvSpPr>
            <p:cNvPr id="221" name="TextBox 220"/>
            <p:cNvSpPr txBox="1"/>
            <p:nvPr/>
          </p:nvSpPr>
          <p:spPr>
            <a:xfrm>
              <a:off x="198971" y="7349072"/>
              <a:ext cx="1403039" cy="459612"/>
            </a:xfrm>
            <a:prstGeom prst="rect">
              <a:avLst/>
            </a:prstGeom>
            <a:noFill/>
          </p:spPr>
          <p:txBody>
            <a:bodyPr wrap="none" rtlCol="0">
              <a:spAutoFit/>
            </a:bodyPr>
            <a:lstStyle/>
            <a:p>
              <a:pPr defTabSz="642915" fontAlgn="auto">
                <a:spcBef>
                  <a:spcPts val="0"/>
                </a:spcBef>
                <a:spcAft>
                  <a:spcPts val="0"/>
                </a:spcAft>
                <a:defRPr/>
              </a:pPr>
              <a:r>
                <a:rPr lang="en-US" sz="1500" kern="0" dirty="0">
                  <a:solidFill>
                    <a:sysClr val="windowText" lastClr="000000"/>
                  </a:solidFill>
                </a:rPr>
                <a:t>Thread C</a:t>
              </a:r>
            </a:p>
          </p:txBody>
        </p:sp>
        <p:sp>
          <p:nvSpPr>
            <p:cNvPr id="222" name="TextBox 221"/>
            <p:cNvSpPr txBox="1"/>
            <p:nvPr/>
          </p:nvSpPr>
          <p:spPr>
            <a:xfrm>
              <a:off x="182038" y="6870706"/>
              <a:ext cx="1387944" cy="459612"/>
            </a:xfrm>
            <a:prstGeom prst="rect">
              <a:avLst/>
            </a:prstGeom>
            <a:noFill/>
          </p:spPr>
          <p:txBody>
            <a:bodyPr wrap="none" rtlCol="0">
              <a:spAutoFit/>
            </a:bodyPr>
            <a:lstStyle/>
            <a:p>
              <a:pPr defTabSz="642915" fontAlgn="auto">
                <a:spcBef>
                  <a:spcPts val="0"/>
                </a:spcBef>
                <a:spcAft>
                  <a:spcPts val="0"/>
                </a:spcAft>
                <a:defRPr/>
              </a:pPr>
              <a:r>
                <a:rPr lang="en-US" sz="1500" kern="0" dirty="0">
                  <a:solidFill>
                    <a:sysClr val="windowText" lastClr="000000"/>
                  </a:solidFill>
                </a:rPr>
                <a:t>Thread B</a:t>
              </a:r>
            </a:p>
          </p:txBody>
        </p:sp>
        <p:cxnSp>
          <p:nvCxnSpPr>
            <p:cNvPr id="223" name="Straight Connector 222"/>
            <p:cNvCxnSpPr/>
            <p:nvPr/>
          </p:nvCxnSpPr>
          <p:spPr>
            <a:xfrm>
              <a:off x="1367363" y="6646342"/>
              <a:ext cx="1943100" cy="1588"/>
            </a:xfrm>
            <a:prstGeom prst="line">
              <a:avLst/>
            </a:prstGeom>
            <a:noFill/>
            <a:ln w="25400" cap="flat" cmpd="sng" algn="ctr">
              <a:solidFill>
                <a:srgbClr val="000000"/>
              </a:solidFill>
              <a:prstDash val="solid"/>
            </a:ln>
            <a:effectLst/>
          </p:spPr>
        </p:cxnSp>
        <p:cxnSp>
          <p:nvCxnSpPr>
            <p:cNvPr id="224" name="Straight Connector 223"/>
            <p:cNvCxnSpPr/>
            <p:nvPr/>
          </p:nvCxnSpPr>
          <p:spPr>
            <a:xfrm>
              <a:off x="3335863" y="6646342"/>
              <a:ext cx="673100" cy="1588"/>
            </a:xfrm>
            <a:prstGeom prst="line">
              <a:avLst/>
            </a:prstGeom>
            <a:noFill/>
            <a:ln w="50800" cap="flat" cmpd="sng" algn="ctr">
              <a:solidFill>
                <a:srgbClr val="2953D1"/>
              </a:solidFill>
              <a:prstDash val="dash"/>
            </a:ln>
            <a:effectLst/>
          </p:spPr>
        </p:cxnSp>
        <p:sp>
          <p:nvSpPr>
            <p:cNvPr id="225" name="Rectangle 224"/>
            <p:cNvSpPr/>
            <p:nvPr/>
          </p:nvSpPr>
          <p:spPr>
            <a:xfrm>
              <a:off x="4008963" y="6582842"/>
              <a:ext cx="685800" cy="114300"/>
            </a:xfrm>
            <a:prstGeom prst="rect">
              <a:avLst/>
            </a:prstGeom>
            <a:solidFill>
              <a:srgbClr val="0080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226" name="Straight Connector 225"/>
            <p:cNvCxnSpPr/>
            <p:nvPr/>
          </p:nvCxnSpPr>
          <p:spPr>
            <a:xfrm>
              <a:off x="1380063" y="7128942"/>
              <a:ext cx="2133600" cy="1588"/>
            </a:xfrm>
            <a:prstGeom prst="line">
              <a:avLst/>
            </a:prstGeom>
            <a:noFill/>
            <a:ln w="25400" cap="flat" cmpd="sng" algn="ctr">
              <a:solidFill>
                <a:srgbClr val="000000"/>
              </a:solidFill>
              <a:prstDash val="solid"/>
            </a:ln>
            <a:effectLst/>
          </p:spPr>
        </p:cxnSp>
        <p:cxnSp>
          <p:nvCxnSpPr>
            <p:cNvPr id="227" name="Straight Connector 226"/>
            <p:cNvCxnSpPr/>
            <p:nvPr/>
          </p:nvCxnSpPr>
          <p:spPr>
            <a:xfrm>
              <a:off x="3526363" y="7128942"/>
              <a:ext cx="1168400" cy="1588"/>
            </a:xfrm>
            <a:prstGeom prst="line">
              <a:avLst/>
            </a:prstGeom>
            <a:noFill/>
            <a:ln w="50800" cap="flat" cmpd="sng" algn="ctr">
              <a:solidFill>
                <a:srgbClr val="2953D1"/>
              </a:solidFill>
              <a:prstDash val="dash"/>
            </a:ln>
            <a:effectLst/>
          </p:spPr>
        </p:cxnSp>
        <p:sp>
          <p:nvSpPr>
            <p:cNvPr id="228" name="Rectangle 227"/>
            <p:cNvSpPr/>
            <p:nvPr/>
          </p:nvSpPr>
          <p:spPr>
            <a:xfrm>
              <a:off x="4682063" y="7065442"/>
              <a:ext cx="685800" cy="114300"/>
            </a:xfrm>
            <a:prstGeom prst="rect">
              <a:avLst/>
            </a:prstGeom>
            <a:solidFill>
              <a:srgbClr val="0080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sp>
          <p:nvSpPr>
            <p:cNvPr id="229" name="Rectangle 228"/>
            <p:cNvSpPr/>
            <p:nvPr/>
          </p:nvSpPr>
          <p:spPr>
            <a:xfrm>
              <a:off x="3310463" y="7548042"/>
              <a:ext cx="685800" cy="114300"/>
            </a:xfrm>
            <a:prstGeom prst="rect">
              <a:avLst/>
            </a:prstGeom>
            <a:solidFill>
              <a:srgbClr val="0080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230" name="Straight Connector 229"/>
            <p:cNvCxnSpPr/>
            <p:nvPr/>
          </p:nvCxnSpPr>
          <p:spPr>
            <a:xfrm>
              <a:off x="1367363" y="7598842"/>
              <a:ext cx="1460507" cy="4230"/>
            </a:xfrm>
            <a:prstGeom prst="line">
              <a:avLst/>
            </a:prstGeom>
            <a:noFill/>
            <a:ln w="25400" cap="flat" cmpd="sng" algn="ctr">
              <a:solidFill>
                <a:srgbClr val="000000"/>
              </a:solidFill>
              <a:prstDash val="solid"/>
            </a:ln>
            <a:effectLst/>
          </p:spPr>
        </p:cxnSp>
        <p:cxnSp>
          <p:nvCxnSpPr>
            <p:cNvPr id="231" name="Straight Connector 230"/>
            <p:cNvCxnSpPr>
              <a:stCxn id="229" idx="3"/>
            </p:cNvCxnSpPr>
            <p:nvPr/>
          </p:nvCxnSpPr>
          <p:spPr>
            <a:xfrm flipV="1">
              <a:off x="3996263" y="7603072"/>
              <a:ext cx="1100673" cy="2120"/>
            </a:xfrm>
            <a:prstGeom prst="line">
              <a:avLst/>
            </a:prstGeom>
            <a:noFill/>
            <a:ln w="25400" cap="flat" cmpd="sng" algn="ctr">
              <a:solidFill>
                <a:srgbClr val="000000"/>
              </a:solidFill>
              <a:prstDash val="solid"/>
            </a:ln>
            <a:effectLst/>
          </p:spPr>
        </p:cxnSp>
        <p:sp>
          <p:nvSpPr>
            <p:cNvPr id="232" name="Rectangle 231"/>
            <p:cNvSpPr/>
            <p:nvPr/>
          </p:nvSpPr>
          <p:spPr>
            <a:xfrm>
              <a:off x="2611963" y="8017942"/>
              <a:ext cx="685800" cy="114300"/>
            </a:xfrm>
            <a:prstGeom prst="rect">
              <a:avLst/>
            </a:prstGeom>
            <a:solidFill>
              <a:srgbClr val="0080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233" name="Straight Connector 232"/>
            <p:cNvCxnSpPr/>
            <p:nvPr/>
          </p:nvCxnSpPr>
          <p:spPr>
            <a:xfrm>
              <a:off x="1354663" y="8081442"/>
              <a:ext cx="1257300" cy="1588"/>
            </a:xfrm>
            <a:prstGeom prst="line">
              <a:avLst/>
            </a:prstGeom>
            <a:noFill/>
            <a:ln w="25400" cap="flat" cmpd="sng" algn="ctr">
              <a:solidFill>
                <a:srgbClr val="000000"/>
              </a:solidFill>
              <a:prstDash val="solid"/>
            </a:ln>
            <a:effectLst/>
          </p:spPr>
        </p:cxnSp>
        <p:cxnSp>
          <p:nvCxnSpPr>
            <p:cNvPr id="234" name="Straight Connector 233"/>
            <p:cNvCxnSpPr/>
            <p:nvPr/>
          </p:nvCxnSpPr>
          <p:spPr>
            <a:xfrm>
              <a:off x="3310463" y="8081442"/>
              <a:ext cx="1016000" cy="1588"/>
            </a:xfrm>
            <a:prstGeom prst="line">
              <a:avLst/>
            </a:prstGeom>
            <a:noFill/>
            <a:ln w="25400" cap="flat" cmpd="sng" algn="ctr">
              <a:solidFill>
                <a:srgbClr val="000000"/>
              </a:solidFill>
              <a:prstDash val="solid"/>
            </a:ln>
            <a:effectLst/>
          </p:spPr>
        </p:cxnSp>
        <p:cxnSp>
          <p:nvCxnSpPr>
            <p:cNvPr id="235" name="Straight Connector 234"/>
            <p:cNvCxnSpPr>
              <a:endCxn id="270" idx="1"/>
            </p:cNvCxnSpPr>
            <p:nvPr/>
          </p:nvCxnSpPr>
          <p:spPr>
            <a:xfrm>
              <a:off x="4339163" y="8081442"/>
              <a:ext cx="1041400" cy="2112"/>
            </a:xfrm>
            <a:prstGeom prst="line">
              <a:avLst/>
            </a:prstGeom>
            <a:noFill/>
            <a:ln w="50800" cap="flat" cmpd="sng" algn="ctr">
              <a:solidFill>
                <a:srgbClr val="2953D1"/>
              </a:solidFill>
              <a:prstDash val="dash"/>
            </a:ln>
            <a:effectLst/>
          </p:spPr>
        </p:cxnSp>
        <p:sp>
          <p:nvSpPr>
            <p:cNvPr id="236" name="TextBox 235"/>
            <p:cNvSpPr txBox="1"/>
            <p:nvPr/>
          </p:nvSpPr>
          <p:spPr>
            <a:xfrm>
              <a:off x="169333" y="6413509"/>
              <a:ext cx="1393429" cy="459612"/>
            </a:xfrm>
            <a:prstGeom prst="rect">
              <a:avLst/>
            </a:prstGeom>
            <a:noFill/>
          </p:spPr>
          <p:txBody>
            <a:bodyPr wrap="none" rtlCol="0">
              <a:spAutoFit/>
            </a:bodyPr>
            <a:lstStyle/>
            <a:p>
              <a:pPr defTabSz="642915" fontAlgn="auto">
                <a:spcBef>
                  <a:spcPts val="0"/>
                </a:spcBef>
                <a:spcAft>
                  <a:spcPts val="0"/>
                </a:spcAft>
                <a:defRPr/>
              </a:pPr>
              <a:r>
                <a:rPr lang="en-US" sz="1500" kern="0" dirty="0">
                  <a:solidFill>
                    <a:sysClr val="windowText" lastClr="000000"/>
                  </a:solidFill>
                </a:rPr>
                <a:t>Thread A</a:t>
              </a:r>
            </a:p>
          </p:txBody>
        </p:sp>
        <p:sp>
          <p:nvSpPr>
            <p:cNvPr id="237" name="Rectangle 236"/>
            <p:cNvSpPr/>
            <p:nvPr/>
          </p:nvSpPr>
          <p:spPr>
            <a:xfrm>
              <a:off x="5092688" y="7548042"/>
              <a:ext cx="292112" cy="122757"/>
            </a:xfrm>
            <a:prstGeom prst="rect">
              <a:avLst/>
            </a:prstGeom>
            <a:solidFill>
              <a:srgbClr val="FF66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238" name="Straight Connector 237"/>
            <p:cNvCxnSpPr>
              <a:endCxn id="229" idx="1"/>
            </p:cNvCxnSpPr>
            <p:nvPr/>
          </p:nvCxnSpPr>
          <p:spPr>
            <a:xfrm>
              <a:off x="2794003" y="7603072"/>
              <a:ext cx="516460" cy="2120"/>
            </a:xfrm>
            <a:prstGeom prst="line">
              <a:avLst/>
            </a:prstGeom>
            <a:noFill/>
            <a:ln w="50800" cap="flat" cmpd="sng" algn="ctr">
              <a:solidFill>
                <a:srgbClr val="2953D1"/>
              </a:solidFill>
              <a:prstDash val="dash"/>
            </a:ln>
            <a:effectLst/>
          </p:spPr>
        </p:cxnSp>
        <p:cxnSp>
          <p:nvCxnSpPr>
            <p:cNvPr id="239" name="Straight Connector 238"/>
            <p:cNvCxnSpPr/>
            <p:nvPr/>
          </p:nvCxnSpPr>
          <p:spPr>
            <a:xfrm flipV="1">
              <a:off x="4711693" y="6637866"/>
              <a:ext cx="723907" cy="8480"/>
            </a:xfrm>
            <a:prstGeom prst="line">
              <a:avLst/>
            </a:prstGeom>
            <a:noFill/>
            <a:ln w="25400" cap="flat" cmpd="sng" algn="ctr">
              <a:solidFill>
                <a:srgbClr val="000000"/>
              </a:solidFill>
              <a:prstDash val="solid"/>
            </a:ln>
            <a:effectLst/>
          </p:spPr>
        </p:cxnSp>
      </p:grpSp>
      <p:grpSp>
        <p:nvGrpSpPr>
          <p:cNvPr id="5" name="Group 329"/>
          <p:cNvGrpSpPr/>
          <p:nvPr/>
        </p:nvGrpSpPr>
        <p:grpSpPr>
          <a:xfrm>
            <a:off x="4539259" y="4679156"/>
            <a:ext cx="473273" cy="1015014"/>
            <a:chOff x="6455835" y="6654800"/>
            <a:chExt cx="673100" cy="1443575"/>
          </a:xfrm>
        </p:grpSpPr>
        <p:cxnSp>
          <p:nvCxnSpPr>
            <p:cNvPr id="241" name="Straight Connector 240"/>
            <p:cNvCxnSpPr/>
            <p:nvPr/>
          </p:nvCxnSpPr>
          <p:spPr>
            <a:xfrm>
              <a:off x="6455835" y="7120476"/>
              <a:ext cx="673100" cy="1588"/>
            </a:xfrm>
            <a:prstGeom prst="line">
              <a:avLst/>
            </a:prstGeom>
            <a:noFill/>
            <a:ln w="25400" cap="flat" cmpd="sng" algn="ctr">
              <a:solidFill>
                <a:srgbClr val="000000"/>
              </a:solidFill>
              <a:prstDash val="solid"/>
            </a:ln>
            <a:effectLst/>
          </p:spPr>
        </p:cxnSp>
        <p:cxnSp>
          <p:nvCxnSpPr>
            <p:cNvPr id="242" name="Straight Connector 241"/>
            <p:cNvCxnSpPr/>
            <p:nvPr/>
          </p:nvCxnSpPr>
          <p:spPr>
            <a:xfrm flipV="1">
              <a:off x="6625166" y="8094133"/>
              <a:ext cx="385234" cy="4242"/>
            </a:xfrm>
            <a:prstGeom prst="line">
              <a:avLst/>
            </a:prstGeom>
            <a:noFill/>
            <a:ln w="50800" cap="flat" cmpd="sng" algn="ctr">
              <a:solidFill>
                <a:srgbClr val="2953D1"/>
              </a:solidFill>
              <a:prstDash val="dash"/>
            </a:ln>
            <a:effectLst/>
          </p:spPr>
        </p:cxnSp>
        <p:sp>
          <p:nvSpPr>
            <p:cNvPr id="243" name="Rectangle 242"/>
            <p:cNvSpPr/>
            <p:nvPr/>
          </p:nvSpPr>
          <p:spPr>
            <a:xfrm>
              <a:off x="6464295" y="7531108"/>
              <a:ext cx="529170" cy="122758"/>
            </a:xfrm>
            <a:prstGeom prst="rect">
              <a:avLst/>
            </a:prstGeom>
            <a:solidFill>
              <a:srgbClr val="0080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dirty="0">
                <a:solidFill>
                  <a:srgbClr val="FFFFFF"/>
                </a:solidFill>
                <a:latin typeface="Gill Sans"/>
                <a:ea typeface="ヒラギノ角ゴ ProN W3"/>
                <a:cs typeface="ヒラギノ角ゴ ProN W3"/>
              </a:endParaRPr>
            </a:p>
          </p:txBody>
        </p:sp>
        <p:cxnSp>
          <p:nvCxnSpPr>
            <p:cNvPr id="244" name="Straight Connector 243"/>
            <p:cNvCxnSpPr>
              <a:stCxn id="249" idx="3"/>
            </p:cNvCxnSpPr>
            <p:nvPr/>
          </p:nvCxnSpPr>
          <p:spPr>
            <a:xfrm flipV="1">
              <a:off x="6506641" y="6654809"/>
              <a:ext cx="300566" cy="2121"/>
            </a:xfrm>
            <a:prstGeom prst="line">
              <a:avLst/>
            </a:prstGeom>
            <a:noFill/>
            <a:ln w="25400" cap="flat" cmpd="sng" algn="ctr">
              <a:solidFill>
                <a:srgbClr val="000000"/>
              </a:solidFill>
              <a:prstDash val="solid"/>
            </a:ln>
            <a:effectLst/>
          </p:spPr>
        </p:cxnSp>
        <p:cxnSp>
          <p:nvCxnSpPr>
            <p:cNvPr id="245" name="Straight Connector 244"/>
            <p:cNvCxnSpPr>
              <a:endCxn id="279" idx="1"/>
            </p:cNvCxnSpPr>
            <p:nvPr/>
          </p:nvCxnSpPr>
          <p:spPr>
            <a:xfrm>
              <a:off x="6790267" y="6654800"/>
              <a:ext cx="215899" cy="6353"/>
            </a:xfrm>
            <a:prstGeom prst="line">
              <a:avLst/>
            </a:prstGeom>
            <a:noFill/>
            <a:ln w="50800" cap="flat" cmpd="sng" algn="ctr">
              <a:solidFill>
                <a:srgbClr val="2953D1"/>
              </a:solidFill>
              <a:prstDash val="dash"/>
            </a:ln>
            <a:effectLst/>
          </p:spPr>
        </p:cxnSp>
      </p:grpSp>
      <p:grpSp>
        <p:nvGrpSpPr>
          <p:cNvPr id="6" name="Group 321"/>
          <p:cNvGrpSpPr/>
          <p:nvPr/>
        </p:nvGrpSpPr>
        <p:grpSpPr>
          <a:xfrm>
            <a:off x="4062997" y="4640470"/>
            <a:ext cx="580440" cy="1045887"/>
            <a:chOff x="5778485" y="6599780"/>
            <a:chExt cx="825514" cy="1487484"/>
          </a:xfrm>
        </p:grpSpPr>
        <p:cxnSp>
          <p:nvCxnSpPr>
            <p:cNvPr id="247" name="Straight Connector 246"/>
            <p:cNvCxnSpPr/>
            <p:nvPr/>
          </p:nvCxnSpPr>
          <p:spPr>
            <a:xfrm>
              <a:off x="5930899" y="8085676"/>
              <a:ext cx="673100" cy="1588"/>
            </a:xfrm>
            <a:prstGeom prst="line">
              <a:avLst/>
            </a:prstGeom>
            <a:noFill/>
            <a:ln w="25400" cap="flat" cmpd="sng" algn="ctr">
              <a:solidFill>
                <a:srgbClr val="000000"/>
              </a:solidFill>
              <a:prstDash val="solid"/>
            </a:ln>
            <a:effectLst/>
          </p:spPr>
        </p:cxnSp>
        <p:sp>
          <p:nvSpPr>
            <p:cNvPr id="248" name="Rectangle 247"/>
            <p:cNvSpPr/>
            <p:nvPr/>
          </p:nvSpPr>
          <p:spPr>
            <a:xfrm>
              <a:off x="5922429" y="7056975"/>
              <a:ext cx="529170" cy="122758"/>
            </a:xfrm>
            <a:prstGeom prst="rect">
              <a:avLst/>
            </a:prstGeom>
            <a:solidFill>
              <a:srgbClr val="0080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sp>
          <p:nvSpPr>
            <p:cNvPr id="249" name="Rectangle 248"/>
            <p:cNvSpPr/>
            <p:nvPr/>
          </p:nvSpPr>
          <p:spPr>
            <a:xfrm>
              <a:off x="5820841" y="6599780"/>
              <a:ext cx="685800" cy="114300"/>
            </a:xfrm>
            <a:prstGeom prst="rect">
              <a:avLst/>
            </a:prstGeom>
            <a:solidFill>
              <a:srgbClr val="FF66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250" name="Straight Connector 249"/>
            <p:cNvCxnSpPr/>
            <p:nvPr/>
          </p:nvCxnSpPr>
          <p:spPr>
            <a:xfrm flipV="1">
              <a:off x="5778485" y="7603076"/>
              <a:ext cx="503782" cy="2121"/>
            </a:xfrm>
            <a:prstGeom prst="line">
              <a:avLst/>
            </a:prstGeom>
            <a:noFill/>
            <a:ln w="25400" cap="flat" cmpd="sng" algn="ctr">
              <a:solidFill>
                <a:srgbClr val="000000"/>
              </a:solidFill>
              <a:prstDash val="solid"/>
            </a:ln>
            <a:effectLst/>
          </p:spPr>
        </p:cxnSp>
        <p:cxnSp>
          <p:nvCxnSpPr>
            <p:cNvPr id="251" name="Straight Connector 250"/>
            <p:cNvCxnSpPr>
              <a:stCxn id="243" idx="1"/>
            </p:cNvCxnSpPr>
            <p:nvPr/>
          </p:nvCxnSpPr>
          <p:spPr>
            <a:xfrm rot="10800000" flipV="1">
              <a:off x="6265333" y="7592487"/>
              <a:ext cx="198962" cy="10580"/>
            </a:xfrm>
            <a:prstGeom prst="line">
              <a:avLst/>
            </a:prstGeom>
            <a:noFill/>
            <a:ln w="50800" cap="flat" cmpd="sng" algn="ctr">
              <a:solidFill>
                <a:srgbClr val="2953D1"/>
              </a:solidFill>
              <a:prstDash val="dash"/>
            </a:ln>
            <a:effectLst/>
          </p:spPr>
        </p:cxnSp>
      </p:grpSp>
      <p:grpSp>
        <p:nvGrpSpPr>
          <p:cNvPr id="7" name="Group 332"/>
          <p:cNvGrpSpPr/>
          <p:nvPr/>
        </p:nvGrpSpPr>
        <p:grpSpPr>
          <a:xfrm>
            <a:off x="1026915" y="4572002"/>
            <a:ext cx="4786313" cy="1026912"/>
            <a:chOff x="1460500" y="6502402"/>
            <a:chExt cx="6807201" cy="1460497"/>
          </a:xfrm>
        </p:grpSpPr>
        <p:cxnSp>
          <p:nvCxnSpPr>
            <p:cNvPr id="253" name="Straight Connector 252"/>
            <p:cNvCxnSpPr/>
            <p:nvPr/>
          </p:nvCxnSpPr>
          <p:spPr>
            <a:xfrm rot="16200000" flipH="1">
              <a:off x="6210300" y="7213600"/>
              <a:ext cx="482603" cy="2"/>
            </a:xfrm>
            <a:prstGeom prst="line">
              <a:avLst/>
            </a:prstGeom>
            <a:noFill/>
            <a:ln w="25400" cap="flat" cmpd="sng" algn="ctr">
              <a:solidFill>
                <a:srgbClr val="FF0000"/>
              </a:solidFill>
              <a:prstDash val="solid"/>
            </a:ln>
            <a:effectLst/>
          </p:spPr>
        </p:cxnSp>
        <p:cxnSp>
          <p:nvCxnSpPr>
            <p:cNvPr id="254" name="Straight Connector 253"/>
            <p:cNvCxnSpPr/>
            <p:nvPr/>
          </p:nvCxnSpPr>
          <p:spPr>
            <a:xfrm rot="10800000" flipV="1">
              <a:off x="5367871" y="7954432"/>
              <a:ext cx="541862" cy="11"/>
            </a:xfrm>
            <a:prstGeom prst="line">
              <a:avLst/>
            </a:prstGeom>
            <a:noFill/>
            <a:ln w="25400" cap="flat" cmpd="sng" algn="ctr">
              <a:solidFill>
                <a:srgbClr val="FF0000"/>
              </a:solidFill>
              <a:prstDash val="solid"/>
            </a:ln>
            <a:effectLst/>
          </p:spPr>
        </p:cxnSp>
        <p:cxnSp>
          <p:nvCxnSpPr>
            <p:cNvPr id="255" name="Straight Connector 254"/>
            <p:cNvCxnSpPr/>
            <p:nvPr/>
          </p:nvCxnSpPr>
          <p:spPr>
            <a:xfrm rot="16200000" flipH="1">
              <a:off x="4436534" y="6752172"/>
              <a:ext cx="512243" cy="12704"/>
            </a:xfrm>
            <a:prstGeom prst="line">
              <a:avLst/>
            </a:prstGeom>
            <a:noFill/>
            <a:ln w="25400" cap="flat" cmpd="sng" algn="ctr">
              <a:solidFill>
                <a:srgbClr val="FF0000"/>
              </a:solidFill>
              <a:prstDash val="solid"/>
            </a:ln>
            <a:effectLst/>
          </p:spPr>
        </p:cxnSp>
        <p:cxnSp>
          <p:nvCxnSpPr>
            <p:cNvPr id="256" name="Straight Connector 255"/>
            <p:cNvCxnSpPr/>
            <p:nvPr/>
          </p:nvCxnSpPr>
          <p:spPr>
            <a:xfrm rot="10800000">
              <a:off x="6985012" y="6544742"/>
              <a:ext cx="1282689" cy="8458"/>
            </a:xfrm>
            <a:prstGeom prst="line">
              <a:avLst/>
            </a:prstGeom>
            <a:noFill/>
            <a:ln w="25400" cap="flat" cmpd="sng" algn="ctr">
              <a:solidFill>
                <a:srgbClr val="FF0000"/>
              </a:solidFill>
              <a:prstDash val="solid"/>
            </a:ln>
            <a:effectLst/>
          </p:spPr>
        </p:cxnSp>
        <p:cxnSp>
          <p:nvCxnSpPr>
            <p:cNvPr id="257" name="Straight Connector 256"/>
            <p:cNvCxnSpPr/>
            <p:nvPr/>
          </p:nvCxnSpPr>
          <p:spPr>
            <a:xfrm rot="5400000">
              <a:off x="6521449" y="6991351"/>
              <a:ext cx="939804" cy="12701"/>
            </a:xfrm>
            <a:prstGeom prst="line">
              <a:avLst/>
            </a:prstGeom>
            <a:noFill/>
            <a:ln w="25400" cap="flat" cmpd="sng" algn="ctr">
              <a:solidFill>
                <a:srgbClr val="FF0000"/>
              </a:solidFill>
              <a:prstDash val="solid"/>
            </a:ln>
            <a:effectLst/>
          </p:spPr>
        </p:cxnSp>
        <p:cxnSp>
          <p:nvCxnSpPr>
            <p:cNvPr id="258" name="Straight Connector 257"/>
            <p:cNvCxnSpPr/>
            <p:nvPr/>
          </p:nvCxnSpPr>
          <p:spPr>
            <a:xfrm rot="10800000" flipV="1">
              <a:off x="6451607" y="7463367"/>
              <a:ext cx="524927" cy="12"/>
            </a:xfrm>
            <a:prstGeom prst="line">
              <a:avLst/>
            </a:prstGeom>
            <a:noFill/>
            <a:ln w="25400" cap="flat" cmpd="sng" algn="ctr">
              <a:solidFill>
                <a:srgbClr val="FF0000"/>
              </a:solidFill>
              <a:prstDash val="solid"/>
            </a:ln>
            <a:effectLst/>
          </p:spPr>
        </p:cxnSp>
        <p:cxnSp>
          <p:nvCxnSpPr>
            <p:cNvPr id="259" name="Straight Connector 258"/>
            <p:cNvCxnSpPr/>
            <p:nvPr/>
          </p:nvCxnSpPr>
          <p:spPr>
            <a:xfrm rot="10800000" flipV="1">
              <a:off x="5909740" y="6989232"/>
              <a:ext cx="541860" cy="11"/>
            </a:xfrm>
            <a:prstGeom prst="line">
              <a:avLst/>
            </a:prstGeom>
            <a:noFill/>
            <a:ln w="25400" cap="flat" cmpd="sng" algn="ctr">
              <a:solidFill>
                <a:srgbClr val="FF0000"/>
              </a:solidFill>
              <a:prstDash val="solid"/>
            </a:ln>
            <a:effectLst/>
          </p:spPr>
        </p:cxnSp>
        <p:cxnSp>
          <p:nvCxnSpPr>
            <p:cNvPr id="260" name="Straight Connector 259"/>
            <p:cNvCxnSpPr/>
            <p:nvPr/>
          </p:nvCxnSpPr>
          <p:spPr>
            <a:xfrm rot="5400000">
              <a:off x="5429251" y="7461252"/>
              <a:ext cx="952500" cy="2"/>
            </a:xfrm>
            <a:prstGeom prst="line">
              <a:avLst/>
            </a:prstGeom>
            <a:noFill/>
            <a:ln w="25400" cap="flat" cmpd="sng" algn="ctr">
              <a:solidFill>
                <a:srgbClr val="FF0000"/>
              </a:solidFill>
              <a:prstDash val="solid"/>
            </a:ln>
            <a:effectLst/>
          </p:spPr>
        </p:cxnSp>
        <p:cxnSp>
          <p:nvCxnSpPr>
            <p:cNvPr id="261" name="Straight Connector 260"/>
            <p:cNvCxnSpPr/>
            <p:nvPr/>
          </p:nvCxnSpPr>
          <p:spPr>
            <a:xfrm rot="16200000" flipH="1">
              <a:off x="4906433" y="7463373"/>
              <a:ext cx="956742" cy="2"/>
            </a:xfrm>
            <a:prstGeom prst="line">
              <a:avLst/>
            </a:prstGeom>
            <a:noFill/>
            <a:ln w="25400" cap="flat" cmpd="sng" algn="ctr">
              <a:solidFill>
                <a:srgbClr val="FF0000"/>
              </a:solidFill>
              <a:prstDash val="solid"/>
            </a:ln>
            <a:effectLst/>
          </p:spPr>
        </p:cxnSp>
        <p:cxnSp>
          <p:nvCxnSpPr>
            <p:cNvPr id="262" name="Straight Connector 261"/>
            <p:cNvCxnSpPr/>
            <p:nvPr/>
          </p:nvCxnSpPr>
          <p:spPr>
            <a:xfrm rot="10800000">
              <a:off x="4690534" y="7001942"/>
              <a:ext cx="702734" cy="1588"/>
            </a:xfrm>
            <a:prstGeom prst="line">
              <a:avLst/>
            </a:prstGeom>
            <a:noFill/>
            <a:ln w="25400" cap="flat" cmpd="sng" algn="ctr">
              <a:solidFill>
                <a:srgbClr val="FF0000"/>
              </a:solidFill>
              <a:prstDash val="solid"/>
            </a:ln>
            <a:effectLst/>
          </p:spPr>
        </p:cxnSp>
        <p:cxnSp>
          <p:nvCxnSpPr>
            <p:cNvPr id="263" name="Straight Connector 262"/>
            <p:cNvCxnSpPr/>
            <p:nvPr/>
          </p:nvCxnSpPr>
          <p:spPr>
            <a:xfrm rot="10800000">
              <a:off x="4000502" y="6506642"/>
              <a:ext cx="694275" cy="4240"/>
            </a:xfrm>
            <a:prstGeom prst="line">
              <a:avLst/>
            </a:prstGeom>
            <a:noFill/>
            <a:ln w="25400" cap="flat" cmpd="sng" algn="ctr">
              <a:solidFill>
                <a:srgbClr val="FF0000"/>
              </a:solidFill>
              <a:prstDash val="solid"/>
            </a:ln>
            <a:effectLst/>
          </p:spPr>
        </p:cxnSp>
        <p:cxnSp>
          <p:nvCxnSpPr>
            <p:cNvPr id="264" name="Straight Connector 263"/>
            <p:cNvCxnSpPr/>
            <p:nvPr/>
          </p:nvCxnSpPr>
          <p:spPr>
            <a:xfrm rot="10800000" flipV="1">
              <a:off x="3285071" y="7471842"/>
              <a:ext cx="728131" cy="2"/>
            </a:xfrm>
            <a:prstGeom prst="line">
              <a:avLst/>
            </a:prstGeom>
            <a:noFill/>
            <a:ln w="25400" cap="flat" cmpd="sng" algn="ctr">
              <a:solidFill>
                <a:srgbClr val="FF0000"/>
              </a:solidFill>
              <a:prstDash val="solid"/>
            </a:ln>
            <a:effectLst/>
          </p:spPr>
        </p:cxnSp>
        <p:cxnSp>
          <p:nvCxnSpPr>
            <p:cNvPr id="265" name="Straight Connector 264"/>
            <p:cNvCxnSpPr/>
            <p:nvPr/>
          </p:nvCxnSpPr>
          <p:spPr>
            <a:xfrm rot="10800000" flipV="1">
              <a:off x="1460500" y="7954450"/>
              <a:ext cx="1837278" cy="8449"/>
            </a:xfrm>
            <a:prstGeom prst="line">
              <a:avLst/>
            </a:prstGeom>
            <a:noFill/>
            <a:ln w="25400" cap="flat" cmpd="sng" algn="ctr">
              <a:solidFill>
                <a:srgbClr val="FF0000"/>
              </a:solidFill>
              <a:prstDash val="solid"/>
            </a:ln>
            <a:effectLst/>
          </p:spPr>
        </p:cxnSp>
        <p:cxnSp>
          <p:nvCxnSpPr>
            <p:cNvPr id="266" name="Straight Connector 265"/>
            <p:cNvCxnSpPr/>
            <p:nvPr/>
          </p:nvCxnSpPr>
          <p:spPr>
            <a:xfrm rot="5400000">
              <a:off x="3525573" y="6989244"/>
              <a:ext cx="974469" cy="787"/>
            </a:xfrm>
            <a:prstGeom prst="line">
              <a:avLst/>
            </a:prstGeom>
            <a:noFill/>
            <a:ln w="25400" cap="flat" cmpd="sng" algn="ctr">
              <a:solidFill>
                <a:srgbClr val="FF0000"/>
              </a:solidFill>
              <a:prstDash val="solid"/>
            </a:ln>
            <a:effectLst/>
          </p:spPr>
        </p:cxnSp>
        <p:cxnSp>
          <p:nvCxnSpPr>
            <p:cNvPr id="267" name="Straight Connector 266"/>
            <p:cNvCxnSpPr/>
            <p:nvPr/>
          </p:nvCxnSpPr>
          <p:spPr>
            <a:xfrm rot="16200000" flipH="1">
              <a:off x="3056472" y="7713143"/>
              <a:ext cx="491067" cy="3"/>
            </a:xfrm>
            <a:prstGeom prst="line">
              <a:avLst/>
            </a:prstGeom>
            <a:noFill/>
            <a:ln w="25400" cap="flat" cmpd="sng" algn="ctr">
              <a:solidFill>
                <a:srgbClr val="FF0000"/>
              </a:solidFill>
              <a:prstDash val="solid"/>
            </a:ln>
            <a:effectLst/>
          </p:spPr>
        </p:cxnSp>
      </p:grpSp>
      <p:grpSp>
        <p:nvGrpSpPr>
          <p:cNvPr id="8" name="Group 320"/>
          <p:cNvGrpSpPr/>
          <p:nvPr/>
        </p:nvGrpSpPr>
        <p:grpSpPr>
          <a:xfrm>
            <a:off x="3783203" y="4673211"/>
            <a:ext cx="381005" cy="1053695"/>
            <a:chOff x="5380555" y="6646345"/>
            <a:chExt cx="541874" cy="1498588"/>
          </a:xfrm>
        </p:grpSpPr>
        <p:cxnSp>
          <p:nvCxnSpPr>
            <p:cNvPr id="269" name="Straight Connector 268"/>
            <p:cNvCxnSpPr/>
            <p:nvPr/>
          </p:nvCxnSpPr>
          <p:spPr>
            <a:xfrm>
              <a:off x="5380563" y="7116242"/>
              <a:ext cx="381000" cy="1588"/>
            </a:xfrm>
            <a:prstGeom prst="line">
              <a:avLst/>
            </a:prstGeom>
            <a:noFill/>
            <a:ln w="25400" cap="flat" cmpd="sng" algn="ctr">
              <a:solidFill>
                <a:srgbClr val="000000"/>
              </a:solidFill>
              <a:prstDash val="solid"/>
            </a:ln>
            <a:effectLst/>
          </p:spPr>
        </p:cxnSp>
        <p:sp>
          <p:nvSpPr>
            <p:cNvPr id="270" name="Rectangle 269"/>
            <p:cNvSpPr/>
            <p:nvPr/>
          </p:nvSpPr>
          <p:spPr>
            <a:xfrm>
              <a:off x="5380563" y="8022175"/>
              <a:ext cx="529170" cy="122758"/>
            </a:xfrm>
            <a:prstGeom prst="rect">
              <a:avLst/>
            </a:prstGeom>
            <a:solidFill>
              <a:srgbClr val="0080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271" name="Straight Connector 270"/>
            <p:cNvCxnSpPr/>
            <p:nvPr/>
          </p:nvCxnSpPr>
          <p:spPr>
            <a:xfrm>
              <a:off x="5448299" y="6646345"/>
              <a:ext cx="381000" cy="1588"/>
            </a:xfrm>
            <a:prstGeom prst="line">
              <a:avLst/>
            </a:prstGeom>
            <a:noFill/>
            <a:ln w="50800" cap="flat" cmpd="sng" algn="ctr">
              <a:solidFill>
                <a:srgbClr val="2953D1"/>
              </a:solidFill>
              <a:prstDash val="dash"/>
            </a:ln>
            <a:effectLst/>
          </p:spPr>
        </p:cxnSp>
        <p:cxnSp>
          <p:nvCxnSpPr>
            <p:cNvPr id="272" name="Straight Connector 271"/>
            <p:cNvCxnSpPr>
              <a:endCxn id="248" idx="1"/>
            </p:cNvCxnSpPr>
            <p:nvPr/>
          </p:nvCxnSpPr>
          <p:spPr>
            <a:xfrm flipV="1">
              <a:off x="5770032" y="7118354"/>
              <a:ext cx="152397" cy="2125"/>
            </a:xfrm>
            <a:prstGeom prst="line">
              <a:avLst/>
            </a:prstGeom>
            <a:noFill/>
            <a:ln w="50800" cap="flat" cmpd="sng" algn="ctr">
              <a:solidFill>
                <a:srgbClr val="2953D1"/>
              </a:solidFill>
              <a:prstDash val="dash"/>
            </a:ln>
            <a:effectLst/>
          </p:spPr>
        </p:cxnSp>
        <p:sp>
          <p:nvSpPr>
            <p:cNvPr id="273" name="Rectangle 272"/>
            <p:cNvSpPr/>
            <p:nvPr/>
          </p:nvSpPr>
          <p:spPr>
            <a:xfrm>
              <a:off x="5380555" y="7548042"/>
              <a:ext cx="393712" cy="122758"/>
            </a:xfrm>
            <a:prstGeom prst="rect">
              <a:avLst/>
            </a:prstGeom>
            <a:solidFill>
              <a:srgbClr val="FF66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grpSp>
      <p:grpSp>
        <p:nvGrpSpPr>
          <p:cNvPr id="9" name="Group 330"/>
          <p:cNvGrpSpPr/>
          <p:nvPr/>
        </p:nvGrpSpPr>
        <p:grpSpPr>
          <a:xfrm>
            <a:off x="4926211" y="4640466"/>
            <a:ext cx="884040" cy="1062628"/>
            <a:chOff x="7006166" y="6599774"/>
            <a:chExt cx="1257301" cy="1511293"/>
          </a:xfrm>
        </p:grpSpPr>
        <p:cxnSp>
          <p:nvCxnSpPr>
            <p:cNvPr id="275" name="Straight Connector 274"/>
            <p:cNvCxnSpPr/>
            <p:nvPr/>
          </p:nvCxnSpPr>
          <p:spPr>
            <a:xfrm>
              <a:off x="7014637" y="7611542"/>
              <a:ext cx="673100" cy="1588"/>
            </a:xfrm>
            <a:prstGeom prst="line">
              <a:avLst/>
            </a:prstGeom>
            <a:noFill/>
            <a:ln w="25400" cap="flat" cmpd="sng" algn="ctr">
              <a:solidFill>
                <a:srgbClr val="000000"/>
              </a:solidFill>
              <a:prstDash val="solid"/>
            </a:ln>
            <a:effectLst/>
          </p:spPr>
        </p:cxnSp>
        <p:cxnSp>
          <p:nvCxnSpPr>
            <p:cNvPr id="276" name="Straight Connector 275"/>
            <p:cNvCxnSpPr/>
            <p:nvPr/>
          </p:nvCxnSpPr>
          <p:spPr>
            <a:xfrm>
              <a:off x="7573456" y="6663275"/>
              <a:ext cx="673100" cy="1588"/>
            </a:xfrm>
            <a:prstGeom prst="line">
              <a:avLst/>
            </a:prstGeom>
            <a:noFill/>
            <a:ln w="25400" cap="flat" cmpd="sng" algn="ctr">
              <a:solidFill>
                <a:srgbClr val="000000"/>
              </a:solidFill>
              <a:prstDash val="solid"/>
            </a:ln>
            <a:effectLst/>
          </p:spPr>
        </p:cxnSp>
        <p:cxnSp>
          <p:nvCxnSpPr>
            <p:cNvPr id="277" name="Straight Connector 276"/>
            <p:cNvCxnSpPr/>
            <p:nvPr/>
          </p:nvCxnSpPr>
          <p:spPr>
            <a:xfrm flipV="1">
              <a:off x="7167035" y="7128933"/>
              <a:ext cx="1096432" cy="4244"/>
            </a:xfrm>
            <a:prstGeom prst="line">
              <a:avLst/>
            </a:prstGeom>
            <a:noFill/>
            <a:ln w="50800" cap="flat" cmpd="sng" algn="ctr">
              <a:solidFill>
                <a:srgbClr val="2953D1"/>
              </a:solidFill>
              <a:prstDash val="dash"/>
            </a:ln>
            <a:effectLst/>
          </p:spPr>
        </p:cxnSp>
        <p:cxnSp>
          <p:nvCxnSpPr>
            <p:cNvPr id="278" name="Straight Connector 277"/>
            <p:cNvCxnSpPr/>
            <p:nvPr/>
          </p:nvCxnSpPr>
          <p:spPr>
            <a:xfrm flipV="1">
              <a:off x="7725837" y="7603067"/>
              <a:ext cx="520696" cy="4243"/>
            </a:xfrm>
            <a:prstGeom prst="line">
              <a:avLst/>
            </a:prstGeom>
            <a:noFill/>
            <a:ln w="50800" cap="flat" cmpd="sng" algn="ctr">
              <a:solidFill>
                <a:srgbClr val="2953D1"/>
              </a:solidFill>
              <a:prstDash val="dash"/>
            </a:ln>
            <a:effectLst/>
          </p:spPr>
        </p:cxnSp>
        <p:sp>
          <p:nvSpPr>
            <p:cNvPr id="279" name="Rectangle 278"/>
            <p:cNvSpPr/>
            <p:nvPr/>
          </p:nvSpPr>
          <p:spPr>
            <a:xfrm>
              <a:off x="7006166" y="6599774"/>
              <a:ext cx="529170" cy="122758"/>
            </a:xfrm>
            <a:prstGeom prst="rect">
              <a:avLst/>
            </a:prstGeom>
            <a:solidFill>
              <a:srgbClr val="0080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cxnSp>
          <p:nvCxnSpPr>
            <p:cNvPr id="280" name="Straight Connector 279"/>
            <p:cNvCxnSpPr/>
            <p:nvPr/>
          </p:nvCxnSpPr>
          <p:spPr>
            <a:xfrm>
              <a:off x="7031566" y="8098376"/>
              <a:ext cx="1231901" cy="12691"/>
            </a:xfrm>
            <a:prstGeom prst="line">
              <a:avLst/>
            </a:prstGeom>
            <a:noFill/>
            <a:ln w="50800" cap="flat" cmpd="sng" algn="ctr">
              <a:solidFill>
                <a:srgbClr val="2953D1"/>
              </a:solidFill>
              <a:prstDash val="dash"/>
            </a:ln>
            <a:effectLst/>
          </p:spPr>
        </p:cxnSp>
      </p:grpSp>
      <p:sp>
        <p:nvSpPr>
          <p:cNvPr id="281" name="Rectangle 280"/>
          <p:cNvSpPr/>
          <p:nvPr/>
        </p:nvSpPr>
        <p:spPr>
          <a:xfrm>
            <a:off x="5381648" y="2089547"/>
            <a:ext cx="482203" cy="80367"/>
          </a:xfrm>
          <a:prstGeom prst="rect">
            <a:avLst/>
          </a:prstGeom>
          <a:solidFill>
            <a:srgbClr val="FF6600"/>
          </a:solidFill>
          <a:ln w="9525" cap="flat" cmpd="sng" algn="ctr">
            <a:solidFill>
              <a:srgbClr val="000000"/>
            </a:solidFill>
            <a:prstDash val="solid"/>
          </a:ln>
          <a:effectLst/>
        </p:spPr>
        <p:txBody>
          <a:bodyPr lIns="64291" tIns="32146" rIns="64291" bIns="32146"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sp>
        <p:nvSpPr>
          <p:cNvPr id="282" name="TextBox 281"/>
          <p:cNvSpPr txBox="1"/>
          <p:nvPr/>
        </p:nvSpPr>
        <p:spPr>
          <a:xfrm>
            <a:off x="3804071" y="1964532"/>
            <a:ext cx="1573104"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Critical Section 2</a:t>
            </a:r>
          </a:p>
        </p:txBody>
      </p:sp>
      <p:cxnSp>
        <p:nvCxnSpPr>
          <p:cNvPr id="283" name="Straight Connector 282"/>
          <p:cNvCxnSpPr/>
          <p:nvPr/>
        </p:nvCxnSpPr>
        <p:spPr>
          <a:xfrm rot="10800000">
            <a:off x="7119959" y="2143132"/>
            <a:ext cx="476254" cy="4"/>
          </a:xfrm>
          <a:prstGeom prst="line">
            <a:avLst/>
          </a:prstGeom>
          <a:noFill/>
          <a:ln w="25400" cap="flat" cmpd="sng" algn="ctr">
            <a:solidFill>
              <a:srgbClr val="FF0000"/>
            </a:solidFill>
            <a:prstDash val="solid"/>
          </a:ln>
          <a:effectLst/>
        </p:spPr>
      </p:cxnSp>
      <p:sp>
        <p:nvSpPr>
          <p:cNvPr id="284" name="TextBox 283"/>
          <p:cNvSpPr txBox="1"/>
          <p:nvPr/>
        </p:nvSpPr>
        <p:spPr>
          <a:xfrm>
            <a:off x="6006722" y="1976439"/>
            <a:ext cx="1166780"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Critical Path</a:t>
            </a:r>
          </a:p>
        </p:txBody>
      </p:sp>
      <p:cxnSp>
        <p:nvCxnSpPr>
          <p:cNvPr id="285" name="Straight Arrow Connector 284"/>
          <p:cNvCxnSpPr/>
          <p:nvPr/>
        </p:nvCxnSpPr>
        <p:spPr>
          <a:xfrm flipV="1">
            <a:off x="5810250" y="4893469"/>
            <a:ext cx="357188" cy="1"/>
          </a:xfrm>
          <a:prstGeom prst="straightConnector1">
            <a:avLst/>
          </a:prstGeom>
          <a:noFill/>
          <a:ln w="25400" cap="flat" cmpd="sng" algn="ctr">
            <a:solidFill>
              <a:srgbClr val="FF0000"/>
            </a:solidFill>
            <a:prstDash val="solid"/>
            <a:headEnd type="arrow"/>
            <a:tailEnd type="arrow"/>
          </a:ln>
          <a:effectLst>
            <a:outerShdw blurRad="40000" dist="20000" dir="5400000" rotWithShape="0">
              <a:srgbClr val="000000">
                <a:alpha val="38000"/>
              </a:srgbClr>
            </a:outerShdw>
          </a:effectLst>
        </p:spPr>
      </p:cxnSp>
      <p:sp>
        <p:nvSpPr>
          <p:cNvPr id="286" name="TextBox 285"/>
          <p:cNvSpPr txBox="1"/>
          <p:nvPr/>
        </p:nvSpPr>
        <p:spPr>
          <a:xfrm>
            <a:off x="5744765" y="4902399"/>
            <a:ext cx="707013" cy="526585"/>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rgbClr val="FF0000"/>
                </a:solidFill>
              </a:rPr>
              <a:t>Saved</a:t>
            </a:r>
            <a:br>
              <a:rPr lang="en-US" sz="1500" kern="0" dirty="0">
                <a:solidFill>
                  <a:srgbClr val="FF0000"/>
                </a:solidFill>
              </a:rPr>
            </a:br>
            <a:r>
              <a:rPr lang="en-US" sz="1500" kern="0" dirty="0">
                <a:solidFill>
                  <a:srgbClr val="FF0000"/>
                </a:solidFill>
              </a:rPr>
              <a:t>Cycles</a:t>
            </a:r>
          </a:p>
        </p:txBody>
      </p:sp>
      <p:sp>
        <p:nvSpPr>
          <p:cNvPr id="145" name="TextBox 144"/>
          <p:cNvSpPr txBox="1"/>
          <p:nvPr/>
        </p:nvSpPr>
        <p:spPr>
          <a:xfrm>
            <a:off x="6911601" y="5179219"/>
            <a:ext cx="1423386" cy="295752"/>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Limiter Thread: </a:t>
            </a:r>
          </a:p>
        </p:txBody>
      </p:sp>
      <p:sp>
        <p:nvSpPr>
          <p:cNvPr id="146" name="TextBox 145"/>
          <p:cNvSpPr txBox="1"/>
          <p:nvPr/>
        </p:nvSpPr>
        <p:spPr>
          <a:xfrm>
            <a:off x="8245105" y="5167315"/>
            <a:ext cx="505991" cy="302967"/>
          </a:xfrm>
          <a:prstGeom prst="rect">
            <a:avLst/>
          </a:prstGeom>
          <a:noFill/>
        </p:spPr>
        <p:txBody>
          <a:bodyPr wrap="squar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D</a:t>
            </a:r>
          </a:p>
        </p:txBody>
      </p:sp>
      <p:sp>
        <p:nvSpPr>
          <p:cNvPr id="199" name="TextBox 198"/>
          <p:cNvSpPr txBox="1"/>
          <p:nvPr/>
        </p:nvSpPr>
        <p:spPr>
          <a:xfrm>
            <a:off x="8257008" y="5155407"/>
            <a:ext cx="505991" cy="302967"/>
          </a:xfrm>
          <a:prstGeom prst="rect">
            <a:avLst/>
          </a:prstGeom>
          <a:noFill/>
        </p:spPr>
        <p:txBody>
          <a:bodyPr wrap="squar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B</a:t>
            </a:r>
          </a:p>
        </p:txBody>
      </p:sp>
      <p:sp>
        <p:nvSpPr>
          <p:cNvPr id="215" name="TextBox 214"/>
          <p:cNvSpPr txBox="1"/>
          <p:nvPr/>
        </p:nvSpPr>
        <p:spPr>
          <a:xfrm>
            <a:off x="8233195" y="5155409"/>
            <a:ext cx="505991" cy="302967"/>
          </a:xfrm>
          <a:prstGeom prst="rect">
            <a:avLst/>
          </a:prstGeom>
          <a:noFill/>
        </p:spPr>
        <p:txBody>
          <a:bodyPr wrap="squar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C</a:t>
            </a:r>
          </a:p>
        </p:txBody>
      </p:sp>
      <p:sp>
        <p:nvSpPr>
          <p:cNvPr id="219" name="TextBox 218"/>
          <p:cNvSpPr txBox="1"/>
          <p:nvPr/>
        </p:nvSpPr>
        <p:spPr>
          <a:xfrm>
            <a:off x="8245104" y="5155408"/>
            <a:ext cx="505991" cy="302967"/>
          </a:xfrm>
          <a:prstGeom prst="rect">
            <a:avLst/>
          </a:prstGeom>
          <a:noFill/>
        </p:spPr>
        <p:txBody>
          <a:bodyPr wrap="squar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A</a:t>
            </a:r>
          </a:p>
        </p:txBody>
      </p:sp>
      <p:sp>
        <p:nvSpPr>
          <p:cNvPr id="240" name="TextBox 239"/>
          <p:cNvSpPr txBox="1"/>
          <p:nvPr/>
        </p:nvSpPr>
        <p:spPr>
          <a:xfrm>
            <a:off x="6840164" y="4548188"/>
            <a:ext cx="1541357" cy="526585"/>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ysClr val="windowText" lastClr="000000"/>
                </a:solidFill>
              </a:rPr>
              <a:t>Most Contended</a:t>
            </a:r>
            <a:br>
              <a:rPr lang="en-US" sz="1500" kern="0" dirty="0">
                <a:solidFill>
                  <a:sysClr val="windowText" lastClr="000000"/>
                </a:solidFill>
              </a:rPr>
            </a:br>
            <a:r>
              <a:rPr lang="en-US" sz="1500" kern="0" dirty="0">
                <a:solidFill>
                  <a:sysClr val="windowText" lastClr="000000"/>
                </a:solidFill>
              </a:rPr>
              <a:t>Critical Section:</a:t>
            </a:r>
          </a:p>
        </p:txBody>
      </p:sp>
      <p:grpSp>
        <p:nvGrpSpPr>
          <p:cNvPr id="268" name="Group 267"/>
          <p:cNvGrpSpPr/>
          <p:nvPr/>
        </p:nvGrpSpPr>
        <p:grpSpPr>
          <a:xfrm>
            <a:off x="8197479" y="4774409"/>
            <a:ext cx="666745" cy="323165"/>
            <a:chOff x="11404637" y="6739469"/>
            <a:chExt cx="948260" cy="459613"/>
          </a:xfrm>
        </p:grpSpPr>
        <p:sp>
          <p:nvSpPr>
            <p:cNvPr id="246" name="TextBox 245"/>
            <p:cNvSpPr txBox="1"/>
            <p:nvPr/>
          </p:nvSpPr>
          <p:spPr>
            <a:xfrm>
              <a:off x="11404637" y="6739469"/>
              <a:ext cx="719632" cy="459613"/>
            </a:xfrm>
            <a:prstGeom prst="rect">
              <a:avLst/>
            </a:prstGeom>
            <a:noFill/>
          </p:spPr>
          <p:txBody>
            <a:bodyPr wrap="square" rtlCol="0">
              <a:spAutoFit/>
            </a:bodyPr>
            <a:lstStyle/>
            <a:p>
              <a:pPr defTabSz="642915" fontAlgn="auto">
                <a:spcBef>
                  <a:spcPts val="0"/>
                </a:spcBef>
                <a:spcAft>
                  <a:spcPts val="0"/>
                </a:spcAft>
                <a:defRPr/>
              </a:pPr>
              <a:r>
                <a:rPr lang="en-US" sz="1500" kern="0" dirty="0">
                  <a:solidFill>
                    <a:sysClr val="windowText" lastClr="000000"/>
                  </a:solidFill>
                </a:rPr>
                <a:t>1</a:t>
              </a:r>
            </a:p>
          </p:txBody>
        </p:sp>
        <p:sp>
          <p:nvSpPr>
            <p:cNvPr id="252" name="Rectangle 251"/>
            <p:cNvSpPr/>
            <p:nvPr/>
          </p:nvSpPr>
          <p:spPr>
            <a:xfrm>
              <a:off x="11667097" y="6917266"/>
              <a:ext cx="685800" cy="114300"/>
            </a:xfrm>
            <a:prstGeom prst="rect">
              <a:avLst/>
            </a:prstGeom>
            <a:solidFill>
              <a:srgbClr val="008000"/>
            </a:solidFill>
            <a:ln w="9525" cap="flat" cmpd="sng" algn="ctr">
              <a:solidFill>
                <a:srgbClr val="000000"/>
              </a:solidFill>
              <a:prstDash val="solid"/>
            </a:ln>
            <a:effectLst/>
          </p:spPr>
          <p:txBody>
            <a:bodyPr rtlCol="0" anchor="ctr"/>
            <a:lstStyle/>
            <a:p>
              <a:pPr algn="ctr" defTabSz="642915" fontAlgn="auto">
                <a:spcBef>
                  <a:spcPts val="0"/>
                </a:spcBef>
                <a:spcAft>
                  <a:spcPts val="0"/>
                </a:spcAft>
                <a:defRPr/>
              </a:pPr>
              <a:endParaRPr lang="en-US" sz="1300" kern="0">
                <a:solidFill>
                  <a:srgbClr val="FFFFFF"/>
                </a:solidFill>
                <a:latin typeface="Gill Sans"/>
                <a:ea typeface="ヒラギノ角ゴ ProN W3"/>
                <a:cs typeface="ヒラギノ角ゴ ProN W3"/>
              </a:endParaRPr>
            </a:p>
          </p:txBody>
        </p:sp>
      </p:grpSp>
      <p:sp>
        <p:nvSpPr>
          <p:cNvPr id="274" name="Rounded Rectangle 273"/>
          <p:cNvSpPr/>
          <p:nvPr/>
        </p:nvSpPr>
        <p:spPr>
          <a:xfrm>
            <a:off x="6869906" y="5119688"/>
            <a:ext cx="1678781" cy="381000"/>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lIns="64291" tIns="32146" rIns="64291" bIns="32146" rtlCol="0" anchor="ctr"/>
          <a:lstStyle/>
          <a:p>
            <a:pPr algn="ctr"/>
            <a:endParaRPr lang="en-US"/>
          </a:p>
        </p:txBody>
      </p:sp>
      <p:cxnSp>
        <p:nvCxnSpPr>
          <p:cNvPr id="287" name="Straight Connector 286"/>
          <p:cNvCxnSpPr/>
          <p:nvPr/>
        </p:nvCxnSpPr>
        <p:spPr>
          <a:xfrm rot="5400000">
            <a:off x="4884534" y="5208995"/>
            <a:ext cx="1848445" cy="8930"/>
          </a:xfrm>
          <a:prstGeom prst="line">
            <a:avLst/>
          </a:prstGeom>
          <a:noFill/>
          <a:ln w="25400" cap="flat" cmpd="sng" algn="ctr">
            <a:solidFill>
              <a:srgbClr val="808080">
                <a:lumMod val="50000"/>
              </a:srgbClr>
            </a:solidFill>
            <a:prstDash val="solid"/>
          </a:ln>
          <a:effectLst/>
        </p:spPr>
      </p:cxnSp>
      <p:cxnSp>
        <p:nvCxnSpPr>
          <p:cNvPr id="292" name="Straight Connector 291"/>
          <p:cNvCxnSpPr/>
          <p:nvPr/>
        </p:nvCxnSpPr>
        <p:spPr>
          <a:xfrm rot="5400000">
            <a:off x="5253629" y="5220898"/>
            <a:ext cx="1848445" cy="8930"/>
          </a:xfrm>
          <a:prstGeom prst="line">
            <a:avLst/>
          </a:prstGeom>
          <a:noFill/>
          <a:ln w="25400" cap="flat" cmpd="sng" algn="ctr">
            <a:solidFill>
              <a:srgbClr val="808080">
                <a:lumMod val="50000"/>
              </a:srgbClr>
            </a:solidFill>
            <a:prstDash val="sysDash"/>
          </a:ln>
          <a:effectLst/>
        </p:spPr>
      </p:cxnSp>
      <p:cxnSp>
        <p:nvCxnSpPr>
          <p:cNvPr id="293" name="Straight Arrow Connector 292"/>
          <p:cNvCxnSpPr/>
          <p:nvPr/>
        </p:nvCxnSpPr>
        <p:spPr>
          <a:xfrm>
            <a:off x="964406" y="4452939"/>
            <a:ext cx="2797969" cy="11905"/>
          </a:xfrm>
          <a:prstGeom prst="straightConnector1">
            <a:avLst/>
          </a:prstGeom>
          <a:ln w="50800">
            <a:solidFill>
              <a:srgbClr val="FF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94" name="TextBox 293"/>
          <p:cNvSpPr txBox="1"/>
          <p:nvPr/>
        </p:nvSpPr>
        <p:spPr>
          <a:xfrm>
            <a:off x="1154902" y="4161241"/>
            <a:ext cx="2503440" cy="495807"/>
          </a:xfrm>
          <a:prstGeom prst="rect">
            <a:avLst/>
          </a:prstGeom>
          <a:noFill/>
        </p:spPr>
        <p:txBody>
          <a:bodyPr wrap="none" lIns="64291" tIns="32146" rIns="64291" bIns="32146" rtlCol="0">
            <a:spAutoFit/>
          </a:bodyPr>
          <a:lstStyle/>
          <a:p>
            <a:pPr defTabSz="642915" fontAlgn="auto">
              <a:spcBef>
                <a:spcPts val="0"/>
              </a:spcBef>
              <a:spcAft>
                <a:spcPts val="0"/>
              </a:spcAft>
              <a:defRPr/>
            </a:pPr>
            <a:r>
              <a:rPr lang="en-US" sz="1500" kern="0" dirty="0">
                <a:solidFill>
                  <a:srgbClr val="FF0000"/>
                </a:solidFill>
              </a:rPr>
              <a:t>Limiter Thread Identification</a:t>
            </a:r>
          </a:p>
          <a:p>
            <a:pPr defTabSz="642915" fontAlgn="auto">
              <a:spcBef>
                <a:spcPts val="0"/>
              </a:spcBef>
              <a:spcAft>
                <a:spcPts val="0"/>
              </a:spcAft>
              <a:defRPr/>
            </a:pPr>
            <a:endParaRPr lang="en-US" sz="1300" kern="0" dirty="0">
              <a:solidFill>
                <a:sysClr val="windowText" lastClr="000000"/>
              </a:solidFill>
            </a:endParaRPr>
          </a:p>
        </p:txBody>
      </p:sp>
    </p:spTree>
    <p:extLst>
      <p:ext uri="{BB962C8B-B14F-4D97-AF65-F5344CB8AC3E}">
        <p14:creationId xmlns:p14="http://schemas.microsoft.com/office/powerpoint/2010/main" val="41873887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94"/>
                                        </p:tgtEl>
                                        <p:attrNameLst>
                                          <p:attrName>style.visibility</p:attrName>
                                        </p:attrNameLst>
                                      </p:cBhvr>
                                      <p:to>
                                        <p:strVal val="visible"/>
                                      </p:to>
                                    </p:set>
                                    <p:animEffect transition="in" filter="wipe(left)">
                                      <p:cBhvr>
                                        <p:cTn id="19" dur="500"/>
                                        <p:tgtEl>
                                          <p:spTgt spid="294"/>
                                        </p:tgtEl>
                                      </p:cBhvr>
                                    </p:animEffect>
                                  </p:childTnLst>
                                </p:cTn>
                              </p:par>
                              <p:par>
                                <p:cTn id="20" presetID="22" presetClass="entr" presetSubtype="8" fill="hold" nodeType="withEffect">
                                  <p:stCondLst>
                                    <p:cond delay="0"/>
                                  </p:stCondLst>
                                  <p:childTnLst>
                                    <p:set>
                                      <p:cBhvr>
                                        <p:cTn id="21" dur="1" fill="hold">
                                          <p:stCondLst>
                                            <p:cond delay="0"/>
                                          </p:stCondLst>
                                        </p:cTn>
                                        <p:tgtEl>
                                          <p:spTgt spid="293"/>
                                        </p:tgtEl>
                                        <p:attrNameLst>
                                          <p:attrName>style.visibility</p:attrName>
                                        </p:attrNameLst>
                                      </p:cBhvr>
                                      <p:to>
                                        <p:strVal val="visible"/>
                                      </p:to>
                                    </p:set>
                                    <p:animEffect transition="in" filter="wipe(left)">
                                      <p:cBhvr>
                                        <p:cTn id="22" dur="500"/>
                                        <p:tgtEl>
                                          <p:spTgt spid="293"/>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par>
                                <p:cTn id="46" presetID="1" presetClass="exit" presetSubtype="0" fill="hold" grpId="1" nodeType="withEffect">
                                  <p:stCondLst>
                                    <p:cond delay="0"/>
                                  </p:stCondLst>
                                  <p:childTnLst>
                                    <p:set>
                                      <p:cBhvr>
                                        <p:cTn id="47" dur="1" fill="hold">
                                          <p:stCondLst>
                                            <p:cond delay="0"/>
                                          </p:stCondLst>
                                        </p:cTn>
                                        <p:tgtEl>
                                          <p:spTgt spid="146"/>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199"/>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par>
                                <p:cTn id="64" presetID="1" presetClass="exit" presetSubtype="0" fill="hold" grpId="1" nodeType="withEffect">
                                  <p:stCondLst>
                                    <p:cond delay="0"/>
                                  </p:stCondLst>
                                  <p:childTnLst>
                                    <p:set>
                                      <p:cBhvr>
                                        <p:cTn id="65" dur="1" fill="hold">
                                          <p:stCondLst>
                                            <p:cond delay="0"/>
                                          </p:stCondLst>
                                        </p:cTn>
                                        <p:tgtEl>
                                          <p:spTgt spid="215"/>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19"/>
                                        </p:tgtEl>
                                        <p:attrNameLst>
                                          <p:attrName>style.visibility</p:attrName>
                                        </p:attrNameLst>
                                      </p:cBhvr>
                                      <p:to>
                                        <p:strVal val="visible"/>
                                      </p:to>
                                    </p:se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87"/>
                                        </p:tgtEl>
                                        <p:attrNameLst>
                                          <p:attrName>style.visibility</p:attrName>
                                        </p:attrNameLst>
                                      </p:cBhvr>
                                      <p:to>
                                        <p:strVal val="visible"/>
                                      </p:to>
                                    </p:set>
                                    <p:animEffect transition="in" filter="wipe(up)">
                                      <p:cBhvr>
                                        <p:cTn id="71" dur="500"/>
                                        <p:tgtEl>
                                          <p:spTgt spid="287"/>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2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92"/>
                                        </p:tgtEl>
                                        <p:attrNameLst>
                                          <p:attrName>style.visibility</p:attrName>
                                        </p:attrNameLst>
                                      </p:cBhvr>
                                      <p:to>
                                        <p:strVal val="visible"/>
                                      </p:to>
                                    </p:set>
                                    <p:animEffect transition="in" filter="wipe(up)">
                                      <p:cBhvr>
                                        <p:cTn id="79" dur="500"/>
                                        <p:tgtEl>
                                          <p:spTgt spid="292"/>
                                        </p:tgtEl>
                                      </p:cBhvr>
                                    </p:animEffect>
                                  </p:childTnLst>
                                </p:cTn>
                              </p:par>
                            </p:childTnLst>
                          </p:cTn>
                        </p:par>
                        <p:par>
                          <p:cTn id="80" fill="hold">
                            <p:stCondLst>
                              <p:cond delay="500"/>
                            </p:stCondLst>
                            <p:childTnLst>
                              <p:par>
                                <p:cTn id="81" presetID="1" presetClass="entr" presetSubtype="0" fill="hold" nodeType="afterEffect">
                                  <p:stCondLst>
                                    <p:cond delay="0"/>
                                  </p:stCondLst>
                                  <p:childTnLst>
                                    <p:set>
                                      <p:cBhvr>
                                        <p:cTn id="82" dur="1" fill="hold">
                                          <p:stCondLst>
                                            <p:cond delay="0"/>
                                          </p:stCondLst>
                                        </p:cTn>
                                        <p:tgtEl>
                                          <p:spTgt spid="285"/>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28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wipe(right)">
                                      <p:cBhvr>
                                        <p:cTn id="9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86" grpId="0"/>
      <p:bldP spid="145" grpId="0"/>
      <p:bldP spid="146" grpId="0"/>
      <p:bldP spid="146" grpId="1"/>
      <p:bldP spid="199" grpId="0"/>
      <p:bldP spid="199" grpId="1"/>
      <p:bldP spid="215" grpId="0"/>
      <p:bldP spid="215" grpId="1"/>
      <p:bldP spid="219" grpId="0"/>
      <p:bldP spid="240" grpId="0"/>
      <p:bldP spid="274" grpId="0" animBg="1"/>
      <p:bldP spid="29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More on Parallel Application Memory Scheduling </a:t>
            </a:r>
            <a:endParaRPr lang="en-US" sz="3400" dirty="0"/>
          </a:p>
        </p:txBody>
      </p:sp>
      <p:sp>
        <p:nvSpPr>
          <p:cNvPr id="3" name="Content Placeholder 2"/>
          <p:cNvSpPr>
            <a:spLocks noGrp="1"/>
          </p:cNvSpPr>
          <p:nvPr>
            <p:ph idx="1"/>
          </p:nvPr>
        </p:nvSpPr>
        <p:spPr/>
        <p:txBody>
          <a:bodyPr/>
          <a:lstStyle/>
          <a:p>
            <a:r>
              <a:rPr lang="en-US" dirty="0" smtClean="0"/>
              <a:t>Optional reading</a:t>
            </a:r>
          </a:p>
          <a:p>
            <a:endParaRPr lang="en-US" dirty="0"/>
          </a:p>
          <a:p>
            <a:r>
              <a:rPr lang="en-US" dirty="0"/>
              <a:t>Ebrahimi et al., “</a:t>
            </a:r>
            <a:r>
              <a:rPr lang="en-US" dirty="0">
                <a:solidFill>
                  <a:srgbClr val="0000FF"/>
                </a:solidFill>
              </a:rPr>
              <a:t>Parallel Application Memory </a:t>
            </a:r>
            <a:r>
              <a:rPr lang="en-US" dirty="0" smtClean="0">
                <a:solidFill>
                  <a:srgbClr val="0000FF"/>
                </a:solidFill>
              </a:rPr>
              <a:t>Scheduling</a:t>
            </a:r>
            <a:r>
              <a:rPr lang="en-US" dirty="0" smtClean="0"/>
              <a:t>,</a:t>
            </a:r>
            <a:r>
              <a:rPr lang="en-US" dirty="0"/>
              <a:t>” MICRO 2011</a:t>
            </a:r>
            <a:r>
              <a:rPr lang="en-US" dirty="0" smtClean="0"/>
              <a:t>.</a:t>
            </a:r>
          </a:p>
          <a:p>
            <a:pPr lvl="1"/>
            <a:r>
              <a:rPr lang="en-US" dirty="0">
                <a:hlinkClick r:id="rId2"/>
              </a:rPr>
              <a:t>http://users.ece.cmu.edu/~omutlu/pub/parallel-memory-scheduling_micro11.</a:t>
            </a:r>
            <a:r>
              <a:rPr lang="en-US" dirty="0" smtClean="0">
                <a:hlinkClick r:id="rId2"/>
              </a:rPr>
              <a:t>pdf</a:t>
            </a:r>
            <a:r>
              <a:rPr lang="en-US" dirty="0" smtClean="0"/>
              <a:t> </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48</a:t>
            </a:fld>
            <a:endParaRPr lang="en-US"/>
          </a:p>
        </p:txBody>
      </p:sp>
    </p:spTree>
    <p:extLst>
      <p:ext uri="{BB962C8B-B14F-4D97-AF65-F5344CB8AC3E}">
        <p14:creationId xmlns:p14="http://schemas.microsoft.com/office/powerpoint/2010/main" val="2399027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4"/>
          <p:cNvSpPr>
            <a:spLocks noGrp="1" noChangeArrowheads="1"/>
          </p:cNvSpPr>
          <p:nvPr>
            <p:ph type="ctrTitle"/>
          </p:nvPr>
        </p:nvSpPr>
        <p:spPr>
          <a:xfrm>
            <a:off x="366713" y="1600200"/>
            <a:ext cx="8428037" cy="822325"/>
          </a:xfrm>
        </p:spPr>
        <p:txBody>
          <a:bodyPr/>
          <a:lstStyle/>
          <a:p>
            <a:pPr algn="ctr" eaLnBrk="1" hangingPunct="1"/>
            <a:r>
              <a:rPr lang="en-US" sz="4000" dirty="0" smtClean="0">
                <a:latin typeface="Garamond" charset="0"/>
              </a:rPr>
              <a:t>More on DRAM </a:t>
            </a:r>
            <a:r>
              <a:rPr lang="en-US" sz="4000" dirty="0" smtClean="0">
                <a:latin typeface="Garamond" charset="0"/>
              </a:rPr>
              <a:t>Management and DRAM Controllers</a:t>
            </a:r>
            <a:endParaRPr lang="en-US" sz="4000" dirty="0">
              <a:latin typeface="Garamond" charset="0"/>
            </a:endParaRPr>
          </a:p>
        </p:txBody>
      </p:sp>
      <p:sp>
        <p:nvSpPr>
          <p:cNvPr id="135170"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30052785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4"/>
          <p:cNvSpPr>
            <a:spLocks noGrp="1" noChangeArrowheads="1"/>
          </p:cNvSpPr>
          <p:nvPr>
            <p:ph type="ctrTitle"/>
          </p:nvPr>
        </p:nvSpPr>
        <p:spPr>
          <a:xfrm>
            <a:off x="1" y="1600200"/>
            <a:ext cx="8794750" cy="822325"/>
          </a:xfrm>
        </p:spPr>
        <p:txBody>
          <a:bodyPr/>
          <a:lstStyle/>
          <a:p>
            <a:pPr algn="ctr" eaLnBrk="1" hangingPunct="1"/>
            <a:r>
              <a:rPr lang="en-US" sz="4000" dirty="0">
                <a:latin typeface="Garamond" charset="0"/>
              </a:rPr>
              <a:t>Memory Interference and </a:t>
            </a:r>
            <a:r>
              <a:rPr lang="en-US" sz="4000" dirty="0" smtClean="0">
                <a:latin typeface="Garamond" charset="0"/>
              </a:rPr>
              <a:t>Scheduling</a:t>
            </a:r>
            <a:r>
              <a:rPr lang="en-US" sz="4000" dirty="0">
                <a:latin typeface="Garamond" charset="0"/>
              </a:rPr>
              <a:t/>
            </a:r>
            <a:br>
              <a:rPr lang="en-US" sz="4000" dirty="0">
                <a:latin typeface="Garamond" charset="0"/>
              </a:rPr>
            </a:br>
            <a:r>
              <a:rPr lang="en-US" sz="4000" dirty="0">
                <a:latin typeface="Garamond" charset="0"/>
              </a:rPr>
              <a:t>in Multi-Core Systems</a:t>
            </a:r>
          </a:p>
        </p:txBody>
      </p:sp>
      <p:sp>
        <p:nvSpPr>
          <p:cNvPr id="11571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22978700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r>
              <a:rPr lang="en-US">
                <a:latin typeface="Garamond" charset="0"/>
              </a:rPr>
              <a:t>DRAM Power Management</a:t>
            </a:r>
          </a:p>
        </p:txBody>
      </p:sp>
      <p:sp>
        <p:nvSpPr>
          <p:cNvPr id="134146" name="Content Placeholder 2"/>
          <p:cNvSpPr>
            <a:spLocks noGrp="1"/>
          </p:cNvSpPr>
          <p:nvPr>
            <p:ph idx="1"/>
          </p:nvPr>
        </p:nvSpPr>
        <p:spPr>
          <a:xfrm>
            <a:off x="228600" y="996950"/>
            <a:ext cx="8610600" cy="5194300"/>
          </a:xfrm>
        </p:spPr>
        <p:txBody>
          <a:bodyPr/>
          <a:lstStyle/>
          <a:p>
            <a:r>
              <a:rPr lang="en-US">
                <a:latin typeface="Tahoma" charset="0"/>
              </a:rPr>
              <a:t>DRAM chips have power modes</a:t>
            </a:r>
          </a:p>
          <a:p>
            <a:r>
              <a:rPr lang="en-US">
                <a:latin typeface="Tahoma" charset="0"/>
              </a:rPr>
              <a:t>Idea: </a:t>
            </a:r>
            <a:r>
              <a:rPr lang="en-US">
                <a:solidFill>
                  <a:srgbClr val="0000FF"/>
                </a:solidFill>
                <a:latin typeface="Tahoma" charset="0"/>
              </a:rPr>
              <a:t>When not accessing a chip power it down</a:t>
            </a:r>
          </a:p>
          <a:p>
            <a:endParaRPr lang="en-US">
              <a:solidFill>
                <a:srgbClr val="0000FF"/>
              </a:solidFill>
              <a:latin typeface="Tahoma" charset="0"/>
            </a:endParaRPr>
          </a:p>
          <a:p>
            <a:r>
              <a:rPr lang="en-US">
                <a:latin typeface="Tahoma" charset="0"/>
              </a:rPr>
              <a:t>Power states</a:t>
            </a:r>
          </a:p>
          <a:p>
            <a:pPr lvl="1"/>
            <a:r>
              <a:rPr lang="en-US">
                <a:latin typeface="Tahoma" charset="0"/>
                <a:ea typeface="ＭＳ Ｐゴシック" charset="0"/>
              </a:rPr>
              <a:t>Active (highest power)</a:t>
            </a:r>
          </a:p>
          <a:p>
            <a:pPr lvl="1"/>
            <a:r>
              <a:rPr lang="en-US">
                <a:latin typeface="Tahoma" charset="0"/>
                <a:ea typeface="ＭＳ Ｐゴシック" charset="0"/>
              </a:rPr>
              <a:t>All banks idle</a:t>
            </a:r>
          </a:p>
          <a:p>
            <a:pPr lvl="1"/>
            <a:r>
              <a:rPr lang="en-US">
                <a:latin typeface="Tahoma" charset="0"/>
                <a:ea typeface="ＭＳ Ｐゴシック" charset="0"/>
              </a:rPr>
              <a:t>Power-down</a:t>
            </a:r>
          </a:p>
          <a:p>
            <a:pPr lvl="1"/>
            <a:r>
              <a:rPr lang="en-US">
                <a:latin typeface="Tahoma" charset="0"/>
                <a:ea typeface="ＭＳ Ｐゴシック" charset="0"/>
              </a:rPr>
              <a:t>Self-refresh (lowest power)</a:t>
            </a:r>
          </a:p>
          <a:p>
            <a:pPr lvl="1"/>
            <a:endParaRPr lang="en-US">
              <a:latin typeface="Tahoma" charset="0"/>
              <a:ea typeface="ＭＳ Ｐゴシック" charset="0"/>
            </a:endParaRPr>
          </a:p>
          <a:p>
            <a:r>
              <a:rPr lang="en-US">
                <a:latin typeface="Tahoma" charset="0"/>
              </a:rPr>
              <a:t>State transitions incur latency during which the chip cannot be accessed</a:t>
            </a:r>
          </a:p>
          <a:p>
            <a:endParaRPr lang="en-US">
              <a:latin typeface="Tahoma" charset="0"/>
            </a:endParaRPr>
          </a:p>
          <a:p>
            <a:endParaRPr lang="en-US">
              <a:latin typeface="Tahoma" charset="0"/>
            </a:endParaRPr>
          </a:p>
        </p:txBody>
      </p:sp>
      <p:sp>
        <p:nvSpPr>
          <p:cNvPr id="1341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651FAE-13E6-0D4B-A084-D843FA344890}" type="slidenum">
              <a:rPr lang="en-US" sz="1600">
                <a:solidFill>
                  <a:srgbClr val="000000"/>
                </a:solidFill>
                <a:latin typeface="Garamond" charset="0"/>
                <a:cs typeface="Arial" charset="0"/>
              </a:rPr>
              <a:pPr eaLnBrk="1" hangingPunct="1"/>
              <a:t>50</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24705327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4"/>
          <p:cNvSpPr>
            <a:spLocks noGrp="1" noChangeArrowheads="1"/>
          </p:cNvSpPr>
          <p:nvPr>
            <p:ph type="ctrTitle"/>
          </p:nvPr>
        </p:nvSpPr>
        <p:spPr>
          <a:xfrm>
            <a:off x="366713" y="1768475"/>
            <a:ext cx="8428037" cy="822325"/>
          </a:xfrm>
        </p:spPr>
        <p:txBody>
          <a:bodyPr/>
          <a:lstStyle/>
          <a:p>
            <a:pPr algn="ctr" eaLnBrk="1" hangingPunct="1"/>
            <a:r>
              <a:rPr lang="en-US" sz="4000">
                <a:latin typeface="Garamond" charset="0"/>
              </a:rPr>
              <a:t>DRAM Refresh</a:t>
            </a:r>
          </a:p>
        </p:txBody>
      </p:sp>
      <p:sp>
        <p:nvSpPr>
          <p:cNvPr id="135170"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7446581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2863"/>
            <a:ext cx="2646363"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18" name="Title 1"/>
          <p:cNvSpPr>
            <a:spLocks noGrp="1"/>
          </p:cNvSpPr>
          <p:nvPr>
            <p:ph type="title"/>
          </p:nvPr>
        </p:nvSpPr>
        <p:spPr/>
        <p:txBody>
          <a:bodyPr/>
          <a:lstStyle/>
          <a:p>
            <a:r>
              <a:rPr lang="en-US">
                <a:latin typeface="Garamond" charset="0"/>
              </a:rPr>
              <a:t>DRAM Refresh</a:t>
            </a:r>
          </a:p>
        </p:txBody>
      </p:sp>
      <p:sp>
        <p:nvSpPr>
          <p:cNvPr id="3" name="Content Placeholder 2"/>
          <p:cNvSpPr>
            <a:spLocks noGrp="1"/>
          </p:cNvSpPr>
          <p:nvPr>
            <p:ph idx="1"/>
          </p:nvPr>
        </p:nvSpPr>
        <p:spPr>
          <a:xfrm>
            <a:off x="228600" y="996950"/>
            <a:ext cx="8610600" cy="5194300"/>
          </a:xfrm>
        </p:spPr>
        <p:txBody>
          <a:bodyPr/>
          <a:lstStyle/>
          <a:p>
            <a:pPr>
              <a:defRPr/>
            </a:pPr>
            <a:r>
              <a:rPr lang="en-US" dirty="0">
                <a:latin typeface="Tahoma" charset="0"/>
              </a:rPr>
              <a:t>DRAM capacitor charge leaks over time</a:t>
            </a:r>
          </a:p>
          <a:p>
            <a:pPr>
              <a:defRPr/>
            </a:pPr>
            <a:endParaRPr lang="en-US" dirty="0" smtClean="0">
              <a:latin typeface="Tahoma" charset="0"/>
            </a:endParaRPr>
          </a:p>
          <a:p>
            <a:pPr>
              <a:defRPr/>
            </a:pPr>
            <a:r>
              <a:rPr lang="en-US" dirty="0" smtClean="0">
                <a:latin typeface="Tahoma" charset="0"/>
              </a:rPr>
              <a:t>The </a:t>
            </a:r>
            <a:r>
              <a:rPr lang="en-US" dirty="0">
                <a:latin typeface="Tahoma" charset="0"/>
              </a:rPr>
              <a:t>memory controller needs to </a:t>
            </a:r>
            <a:r>
              <a:rPr lang="en-US" dirty="0" smtClean="0">
                <a:latin typeface="Tahoma" charset="0"/>
              </a:rPr>
              <a:t>refresh each </a:t>
            </a:r>
            <a:r>
              <a:rPr lang="en-US" dirty="0">
                <a:latin typeface="Tahoma" charset="0"/>
              </a:rPr>
              <a:t>row periodically to restore </a:t>
            </a:r>
            <a:r>
              <a:rPr lang="en-US" dirty="0" smtClean="0">
                <a:latin typeface="Tahoma" charset="0"/>
              </a:rPr>
              <a:t>charge</a:t>
            </a:r>
            <a:endParaRPr lang="en-US" dirty="0">
              <a:latin typeface="Tahoma" charset="0"/>
            </a:endParaRPr>
          </a:p>
          <a:p>
            <a:pPr lvl="1">
              <a:defRPr/>
            </a:pPr>
            <a:r>
              <a:rPr lang="en-US" dirty="0" smtClean="0">
                <a:latin typeface="Tahoma" charset="0"/>
                <a:ea typeface="ＭＳ Ｐゴシック" charset="0"/>
              </a:rPr>
              <a:t>Read and close each </a:t>
            </a:r>
            <a:r>
              <a:rPr lang="en-US" dirty="0">
                <a:latin typeface="Tahoma" charset="0"/>
                <a:ea typeface="ＭＳ Ｐゴシック" charset="0"/>
              </a:rPr>
              <a:t>row every N </a:t>
            </a:r>
            <a:r>
              <a:rPr lang="en-US" dirty="0" err="1">
                <a:latin typeface="Tahoma" charset="0"/>
                <a:ea typeface="ＭＳ Ｐゴシック" charset="0"/>
              </a:rPr>
              <a:t>ms</a:t>
            </a:r>
            <a:endParaRPr lang="en-US" dirty="0">
              <a:latin typeface="Tahoma" charset="0"/>
              <a:ea typeface="ＭＳ Ｐゴシック" charset="0"/>
            </a:endParaRPr>
          </a:p>
          <a:p>
            <a:pPr lvl="1">
              <a:defRPr/>
            </a:pPr>
            <a:r>
              <a:rPr lang="en-US" dirty="0">
                <a:latin typeface="Tahoma" charset="0"/>
                <a:ea typeface="ＭＳ Ｐゴシック" charset="0"/>
              </a:rPr>
              <a:t>Typical N = 64 </a:t>
            </a:r>
            <a:r>
              <a:rPr lang="en-US" dirty="0" err="1" smtClean="0">
                <a:latin typeface="Tahoma" charset="0"/>
                <a:ea typeface="ＭＳ Ｐゴシック" charset="0"/>
              </a:rPr>
              <a:t>ms</a:t>
            </a:r>
            <a:endParaRPr lang="en-US" dirty="0" smtClean="0">
              <a:latin typeface="Tahoma" charset="0"/>
              <a:ea typeface="ＭＳ Ｐゴシック" charset="0"/>
            </a:endParaRPr>
          </a:p>
          <a:p>
            <a:pPr lvl="1">
              <a:defRPr/>
            </a:pPr>
            <a:endParaRPr lang="en-US" dirty="0">
              <a:latin typeface="Tahoma" charset="0"/>
              <a:ea typeface="ＭＳ Ｐゴシック" charset="0"/>
            </a:endParaRPr>
          </a:p>
          <a:p>
            <a:pPr>
              <a:defRPr/>
            </a:pPr>
            <a:r>
              <a:rPr lang="en-US" dirty="0" smtClean="0">
                <a:latin typeface="Tahoma" charset="0"/>
              </a:rPr>
              <a:t>Downsides of refresh</a:t>
            </a:r>
          </a:p>
          <a:p>
            <a:pPr marL="0" indent="0">
              <a:buFont typeface="Wingdings" charset="0"/>
              <a:buNone/>
              <a:defRPr/>
            </a:pPr>
            <a:r>
              <a:rPr lang="en-US" sz="2200" dirty="0">
                <a:latin typeface="Tahoma" charset="0"/>
              </a:rPr>
              <a:t> </a:t>
            </a:r>
            <a:r>
              <a:rPr lang="en-US" sz="2200" dirty="0" smtClean="0">
                <a:latin typeface="Tahoma" charset="0"/>
              </a:rPr>
              <a:t>   -- </a:t>
            </a:r>
            <a:r>
              <a:rPr lang="en-US" sz="2200" dirty="0">
                <a:solidFill>
                  <a:srgbClr val="0000FF"/>
                </a:solidFill>
                <a:latin typeface="Tahoma" charset="0"/>
              </a:rPr>
              <a:t>E</a:t>
            </a:r>
            <a:r>
              <a:rPr lang="en-US" sz="2200" dirty="0" smtClean="0">
                <a:solidFill>
                  <a:srgbClr val="0000FF"/>
                </a:solidFill>
                <a:latin typeface="Tahoma" charset="0"/>
              </a:rPr>
              <a:t>nergy consumption</a:t>
            </a:r>
            <a:r>
              <a:rPr lang="en-US" sz="2200" dirty="0" smtClean="0">
                <a:latin typeface="Tahoma" charset="0"/>
              </a:rPr>
              <a:t>: Each refresh consumes energy</a:t>
            </a:r>
          </a:p>
          <a:p>
            <a:pPr lvl="1">
              <a:buFont typeface="Wingdings" charset="0"/>
              <a:buNone/>
              <a:defRPr/>
            </a:pPr>
            <a:r>
              <a:rPr lang="en-US" dirty="0" smtClean="0">
                <a:latin typeface="Tahoma" charset="0"/>
                <a:ea typeface="ＭＳ Ｐゴシック" charset="0"/>
              </a:rPr>
              <a:t>-</a:t>
            </a:r>
            <a:r>
              <a:rPr lang="en-US" dirty="0">
                <a:latin typeface="Tahoma" charset="0"/>
                <a:ea typeface="ＭＳ Ｐゴシック" charset="0"/>
              </a:rPr>
              <a:t>- </a:t>
            </a:r>
            <a:r>
              <a:rPr lang="en-US" dirty="0" smtClean="0">
                <a:solidFill>
                  <a:srgbClr val="0000FF"/>
                </a:solidFill>
                <a:latin typeface="Tahoma" charset="0"/>
                <a:ea typeface="ＭＳ Ｐゴシック" charset="0"/>
              </a:rPr>
              <a:t>Performance degradation</a:t>
            </a:r>
            <a:r>
              <a:rPr lang="en-US" dirty="0" smtClean="0">
                <a:latin typeface="Tahoma" charset="0"/>
                <a:ea typeface="ＭＳ Ｐゴシック" charset="0"/>
              </a:rPr>
              <a:t>: DRAM rank/bank </a:t>
            </a:r>
            <a:r>
              <a:rPr lang="en-US" dirty="0">
                <a:latin typeface="Tahoma" charset="0"/>
                <a:ea typeface="ＭＳ Ｐゴシック" charset="0"/>
              </a:rPr>
              <a:t>unavailable while refreshed</a:t>
            </a:r>
          </a:p>
          <a:p>
            <a:pPr lvl="1">
              <a:buFont typeface="Wingdings" charset="0"/>
              <a:buNone/>
              <a:defRPr/>
            </a:pPr>
            <a:r>
              <a:rPr lang="en-US" dirty="0">
                <a:latin typeface="Tahoma" charset="0"/>
                <a:ea typeface="ＭＳ Ｐゴシック" charset="0"/>
              </a:rPr>
              <a:t>-- </a:t>
            </a:r>
            <a:r>
              <a:rPr lang="en-US" dirty="0" smtClean="0">
                <a:solidFill>
                  <a:srgbClr val="0000FF"/>
                </a:solidFill>
                <a:latin typeface="Tahoma" charset="0"/>
                <a:ea typeface="ＭＳ Ｐゴシック" charset="0"/>
              </a:rPr>
              <a:t>QoS/predictability impact</a:t>
            </a:r>
            <a:r>
              <a:rPr lang="en-US" dirty="0" smtClean="0">
                <a:latin typeface="Tahoma" charset="0"/>
                <a:ea typeface="ＭＳ Ｐゴシック" charset="0"/>
              </a:rPr>
              <a:t>: (Long) pause times during refresh</a:t>
            </a:r>
            <a:endParaRPr lang="en-US" dirty="0">
              <a:latin typeface="Tahoma" charset="0"/>
              <a:ea typeface="ＭＳ Ｐゴシック" charset="0"/>
            </a:endParaRPr>
          </a:p>
          <a:p>
            <a:pPr lvl="1">
              <a:buFont typeface="Wingdings" charset="0"/>
              <a:buNone/>
              <a:defRPr/>
            </a:pPr>
            <a:r>
              <a:rPr lang="en-US" dirty="0" smtClean="0">
                <a:latin typeface="Tahoma" charset="0"/>
                <a:ea typeface="ＭＳ Ｐゴシック" charset="0"/>
              </a:rPr>
              <a:t>-- </a:t>
            </a:r>
            <a:r>
              <a:rPr lang="en-US" dirty="0">
                <a:solidFill>
                  <a:srgbClr val="0000FF"/>
                </a:solidFill>
                <a:latin typeface="Tahoma" charset="0"/>
              </a:rPr>
              <a:t>Refresh rate limits DRAM </a:t>
            </a:r>
            <a:r>
              <a:rPr lang="en-US" dirty="0" smtClean="0">
                <a:solidFill>
                  <a:srgbClr val="0000FF"/>
                </a:solidFill>
                <a:latin typeface="Tahoma" charset="0"/>
              </a:rPr>
              <a:t>capacity scaling </a:t>
            </a:r>
            <a:endParaRPr lang="en-US" dirty="0">
              <a:solidFill>
                <a:srgbClr val="0000FF"/>
              </a:solidFill>
              <a:latin typeface="Tahoma" charset="0"/>
            </a:endParaRPr>
          </a:p>
          <a:p>
            <a:pPr lvl="1">
              <a:buFont typeface="Wingdings" charset="0"/>
              <a:buNone/>
              <a:defRPr/>
            </a:pPr>
            <a:endParaRPr lang="en-US" dirty="0">
              <a:latin typeface="Tahoma" charset="0"/>
            </a:endParaRPr>
          </a:p>
          <a:p>
            <a:pPr>
              <a:defRPr/>
            </a:pPr>
            <a:endParaRPr lang="en-US" dirty="0">
              <a:latin typeface="Tahoma" charset="0"/>
            </a:endParaRPr>
          </a:p>
          <a:p>
            <a:pPr lvl="1">
              <a:defRPr/>
            </a:pPr>
            <a:endParaRPr lang="en-US" dirty="0">
              <a:latin typeface="Tahoma" charset="0"/>
              <a:ea typeface="ＭＳ Ｐゴシック" charset="0"/>
            </a:endParaRPr>
          </a:p>
          <a:p>
            <a:pPr>
              <a:defRPr/>
            </a:pPr>
            <a:endParaRPr lang="en-US" dirty="0">
              <a:latin typeface="Tahoma" charset="0"/>
            </a:endParaRPr>
          </a:p>
        </p:txBody>
      </p:sp>
      <p:sp>
        <p:nvSpPr>
          <p:cNvPr id="13722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FE04FCA-B83C-C04F-B328-AA2E77DA49AC}" type="slidenum">
              <a:rPr lang="en-US" sz="1600">
                <a:solidFill>
                  <a:srgbClr val="000000"/>
                </a:solidFill>
                <a:latin typeface="Garamond" charset="0"/>
              </a:rPr>
              <a:pPr eaLnBrk="1" hangingPunct="1"/>
              <a:t>52</a:t>
            </a:fld>
            <a:endParaRPr lang="en-US" sz="1600">
              <a:solidFill>
                <a:srgbClr val="000000"/>
              </a:solidFill>
              <a:latin typeface="Garamond" charset="0"/>
            </a:endParaRPr>
          </a:p>
        </p:txBody>
      </p:sp>
    </p:spTree>
    <p:extLst>
      <p:ext uri="{BB962C8B-B14F-4D97-AF65-F5344CB8AC3E}">
        <p14:creationId xmlns:p14="http://schemas.microsoft.com/office/powerpoint/2010/main" val="21104476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a:latin typeface="Garamond" charset="0"/>
              </a:rPr>
              <a:t>DRAM Refresh: Performance</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Implications of refresh on performance</a:t>
            </a:r>
          </a:p>
          <a:p>
            <a:pPr lvl="1">
              <a:buFont typeface="Wingdings" charset="0"/>
              <a:buNone/>
            </a:pPr>
            <a:r>
              <a:rPr lang="en-US">
                <a:latin typeface="Tahoma" charset="0"/>
                <a:ea typeface="ＭＳ Ｐゴシック" charset="0"/>
              </a:rPr>
              <a:t>-- DRAM bank unavailable while refreshed</a:t>
            </a:r>
          </a:p>
          <a:p>
            <a:pPr lvl="1">
              <a:buFont typeface="Wingdings" charset="0"/>
              <a:buNone/>
            </a:pPr>
            <a:r>
              <a:rPr lang="en-US">
                <a:latin typeface="Tahoma" charset="0"/>
                <a:ea typeface="ＭＳ Ｐゴシック" charset="0"/>
              </a:rPr>
              <a:t>-- Long pause times: If we refresh all rows in burst, every 64ms the DRAM will be unavailable until refresh ends</a:t>
            </a:r>
          </a:p>
          <a:p>
            <a:endParaRPr lang="en-US">
              <a:solidFill>
                <a:srgbClr val="0000FF"/>
              </a:solidFill>
              <a:latin typeface="Tahoma" charset="0"/>
            </a:endParaRPr>
          </a:p>
          <a:p>
            <a:r>
              <a:rPr lang="en-US">
                <a:solidFill>
                  <a:srgbClr val="0000FF"/>
                </a:solidFill>
                <a:latin typeface="Tahoma" charset="0"/>
              </a:rPr>
              <a:t>Burst refresh</a:t>
            </a:r>
            <a:r>
              <a:rPr lang="en-US">
                <a:latin typeface="Tahoma" charset="0"/>
              </a:rPr>
              <a:t>: All rows refreshed immediately after one another</a:t>
            </a:r>
          </a:p>
          <a:p>
            <a:endParaRPr lang="en-US">
              <a:solidFill>
                <a:srgbClr val="0000FF"/>
              </a:solidFill>
              <a:latin typeface="Tahoma" charset="0"/>
            </a:endParaRPr>
          </a:p>
          <a:p>
            <a:r>
              <a:rPr lang="en-US">
                <a:solidFill>
                  <a:srgbClr val="0000FF"/>
                </a:solidFill>
                <a:latin typeface="Tahoma" charset="0"/>
              </a:rPr>
              <a:t>Distributed refresh</a:t>
            </a:r>
            <a:r>
              <a:rPr lang="en-US">
                <a:latin typeface="Tahoma" charset="0"/>
              </a:rPr>
              <a:t>: Each row refreshed at a different time, at regular intervals</a:t>
            </a:r>
          </a:p>
          <a:p>
            <a:endParaRPr lang="en-US">
              <a:latin typeface="Tahoma" charset="0"/>
            </a:endParaRPr>
          </a:p>
          <a:p>
            <a:endParaRPr lang="en-US">
              <a:latin typeface="Tahoma" charset="0"/>
            </a:endParaRPr>
          </a:p>
          <a:p>
            <a:pPr lvl="1"/>
            <a:endParaRPr lang="en-US">
              <a:latin typeface="Tahoma" charset="0"/>
              <a:ea typeface="ＭＳ Ｐゴシック" charset="0"/>
            </a:endParaRPr>
          </a:p>
          <a:p>
            <a:endParaRPr lang="en-US">
              <a:latin typeface="Tahoma" charset="0"/>
            </a:endParaRPr>
          </a:p>
        </p:txBody>
      </p:sp>
      <p:sp>
        <p:nvSpPr>
          <p:cNvPr id="1382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C0046C5-7921-B948-A2EA-400B763B04B7}" type="slidenum">
              <a:rPr lang="en-US" sz="1600">
                <a:solidFill>
                  <a:srgbClr val="000000"/>
                </a:solidFill>
                <a:latin typeface="Garamond" charset="0"/>
                <a:cs typeface="Arial" charset="0"/>
              </a:rPr>
              <a:pPr eaLnBrk="1" hangingPunct="1"/>
              <a:t>53</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23439770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r>
              <a:rPr lang="en-US">
                <a:latin typeface="Garamond" charset="0"/>
              </a:rPr>
              <a:t>Distributed Refresh</a:t>
            </a:r>
          </a:p>
        </p:txBody>
      </p:sp>
      <p:sp>
        <p:nvSpPr>
          <p:cNvPr id="3" name="Content Placeholder 2"/>
          <p:cNvSpPr>
            <a:spLocks noGrp="1"/>
          </p:cNvSpPr>
          <p:nvPr>
            <p:ph idx="1"/>
          </p:nvPr>
        </p:nvSpPr>
        <p:spPr>
          <a:xfrm>
            <a:off x="228600" y="996950"/>
            <a:ext cx="8610600" cy="5194300"/>
          </a:xfrm>
        </p:spPr>
        <p:txBody>
          <a:bodyPr/>
          <a:lstStyle/>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r>
              <a:rPr lang="en-US">
                <a:solidFill>
                  <a:srgbClr val="0000FF"/>
                </a:solidFill>
                <a:latin typeface="Tahoma" charset="0"/>
              </a:rPr>
              <a:t>Distributed refresh eliminates long pause times</a:t>
            </a:r>
            <a:endParaRPr lang="en-US">
              <a:latin typeface="Tahoma" charset="0"/>
            </a:endParaRPr>
          </a:p>
          <a:p>
            <a:r>
              <a:rPr lang="en-US">
                <a:latin typeface="Tahoma" charset="0"/>
              </a:rPr>
              <a:t>How else can we reduce the effect of refresh on performance/QoS?</a:t>
            </a:r>
          </a:p>
          <a:p>
            <a:r>
              <a:rPr lang="en-US">
                <a:latin typeface="Tahoma" charset="0"/>
              </a:rPr>
              <a:t>Does distributed refresh reduce refresh impact on energy?</a:t>
            </a:r>
          </a:p>
          <a:p>
            <a:r>
              <a:rPr lang="en-US">
                <a:latin typeface="Tahoma" charset="0"/>
              </a:rPr>
              <a:t>Can we reduce the number of refreshes?</a:t>
            </a:r>
          </a:p>
        </p:txBody>
      </p:sp>
      <p:sp>
        <p:nvSpPr>
          <p:cNvPr id="1392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9AE07C-A6A1-7F49-8DD1-56CA6F9EC714}" type="slidenum">
              <a:rPr lang="en-US" sz="1600">
                <a:solidFill>
                  <a:srgbClr val="000000"/>
                </a:solidFill>
                <a:latin typeface="Garamond" charset="0"/>
                <a:cs typeface="Arial" charset="0"/>
              </a:rPr>
              <a:pPr eaLnBrk="1" hangingPunct="1"/>
              <a:t>54</a:t>
            </a:fld>
            <a:endParaRPr lang="en-US" sz="1600">
              <a:solidFill>
                <a:srgbClr val="000000"/>
              </a:solidFill>
              <a:latin typeface="Garamond" charset="0"/>
              <a:cs typeface="Arial" charset="0"/>
            </a:endParaRPr>
          </a:p>
        </p:txBody>
      </p:sp>
      <p:pic>
        <p:nvPicPr>
          <p:cNvPr id="139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336675"/>
            <a:ext cx="75723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2144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pPr eaLnBrk="1" hangingPunct="1"/>
            <a:r>
              <a:rPr lang="en-US">
                <a:latin typeface="Garamond" charset="0"/>
              </a:rPr>
              <a:t>Refresh Today: Auto Refresh</a:t>
            </a:r>
          </a:p>
        </p:txBody>
      </p:sp>
      <p:sp>
        <p:nvSpPr>
          <p:cNvPr id="14029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FC8B42-29F3-C744-8D83-B3DA5B85813A}" type="slidenum">
              <a:rPr lang="en-US" sz="1600">
                <a:solidFill>
                  <a:srgbClr val="000000"/>
                </a:solidFill>
                <a:latin typeface="Garamond" charset="0"/>
                <a:cs typeface="Arial" charset="0"/>
              </a:rPr>
              <a:pPr eaLnBrk="1" hangingPunct="1"/>
              <a:t>55</a:t>
            </a:fld>
            <a:endParaRPr lang="en-US" sz="1600">
              <a:solidFill>
                <a:srgbClr val="000000"/>
              </a:solidFill>
              <a:latin typeface="Garamond" charset="0"/>
              <a:cs typeface="Arial" charset="0"/>
            </a:endParaRPr>
          </a:p>
        </p:txBody>
      </p:sp>
      <p:sp>
        <p:nvSpPr>
          <p:cNvPr id="140291" name="Rectangle 4"/>
          <p:cNvSpPr>
            <a:spLocks noChangeArrowheads="1"/>
          </p:cNvSpPr>
          <p:nvPr/>
        </p:nvSpPr>
        <p:spPr bwMode="auto">
          <a:xfrm>
            <a:off x="612775" y="1273175"/>
            <a:ext cx="1612900" cy="2246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140292" name="Rectangle 63"/>
          <p:cNvSpPr>
            <a:spLocks noChangeArrowheads="1"/>
          </p:cNvSpPr>
          <p:nvPr/>
        </p:nvSpPr>
        <p:spPr bwMode="auto">
          <a:xfrm>
            <a:off x="612775" y="3890963"/>
            <a:ext cx="1612900"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140293" name="Text Box 69"/>
          <p:cNvSpPr txBox="1">
            <a:spLocks noChangeArrowheads="1"/>
          </p:cNvSpPr>
          <p:nvPr/>
        </p:nvSpPr>
        <p:spPr bwMode="auto">
          <a:xfrm>
            <a:off x="842963" y="92710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rPr>
              <a:t>Columns</a:t>
            </a:r>
          </a:p>
        </p:txBody>
      </p:sp>
      <p:sp>
        <p:nvSpPr>
          <p:cNvPr id="140294" name="Text Box 70"/>
          <p:cNvSpPr txBox="1">
            <a:spLocks noChangeArrowheads="1"/>
          </p:cNvSpPr>
          <p:nvPr/>
        </p:nvSpPr>
        <p:spPr bwMode="auto">
          <a:xfrm rot="5400000">
            <a:off x="2010569" y="2267744"/>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rPr>
              <a:t>Rows</a:t>
            </a:r>
          </a:p>
        </p:txBody>
      </p:sp>
      <p:sp>
        <p:nvSpPr>
          <p:cNvPr id="140295" name="Line 13"/>
          <p:cNvSpPr>
            <a:spLocks noChangeShapeType="1"/>
          </p:cNvSpPr>
          <p:nvPr/>
        </p:nvSpPr>
        <p:spPr bwMode="auto">
          <a:xfrm>
            <a:off x="1412875" y="3527425"/>
            <a:ext cx="0" cy="3651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296" name="Line 5"/>
          <p:cNvSpPr>
            <a:spLocks noChangeShapeType="1"/>
          </p:cNvSpPr>
          <p:nvPr/>
        </p:nvSpPr>
        <p:spPr bwMode="auto">
          <a:xfrm>
            <a:off x="611188" y="1555750"/>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297" name="Line 6"/>
          <p:cNvSpPr>
            <a:spLocks noChangeShapeType="1"/>
          </p:cNvSpPr>
          <p:nvPr/>
        </p:nvSpPr>
        <p:spPr bwMode="auto">
          <a:xfrm>
            <a:off x="611188" y="1843088"/>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298" name="Line 7"/>
          <p:cNvSpPr>
            <a:spLocks noChangeShapeType="1"/>
          </p:cNvSpPr>
          <p:nvPr/>
        </p:nvSpPr>
        <p:spPr bwMode="auto">
          <a:xfrm>
            <a:off x="611188" y="2132013"/>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299" name="Line 8"/>
          <p:cNvSpPr>
            <a:spLocks noChangeShapeType="1"/>
          </p:cNvSpPr>
          <p:nvPr/>
        </p:nvSpPr>
        <p:spPr bwMode="auto">
          <a:xfrm>
            <a:off x="611188" y="2419350"/>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0" name="Line 9"/>
          <p:cNvSpPr>
            <a:spLocks noChangeShapeType="1"/>
          </p:cNvSpPr>
          <p:nvPr/>
        </p:nvSpPr>
        <p:spPr bwMode="auto">
          <a:xfrm>
            <a:off x="611188" y="2706688"/>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1" name="Line 10"/>
          <p:cNvSpPr>
            <a:spLocks noChangeShapeType="1"/>
          </p:cNvSpPr>
          <p:nvPr/>
        </p:nvSpPr>
        <p:spPr bwMode="auto">
          <a:xfrm>
            <a:off x="611188" y="2995613"/>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2" name="Line 20"/>
          <p:cNvSpPr>
            <a:spLocks noChangeShapeType="1"/>
          </p:cNvSpPr>
          <p:nvPr/>
        </p:nvSpPr>
        <p:spPr bwMode="auto">
          <a:xfrm>
            <a:off x="841375" y="1266825"/>
            <a:ext cx="0" cy="22463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3" name="Line 21"/>
          <p:cNvSpPr>
            <a:spLocks noChangeShapeType="1"/>
          </p:cNvSpPr>
          <p:nvPr/>
        </p:nvSpPr>
        <p:spPr bwMode="auto">
          <a:xfrm>
            <a:off x="1071563" y="1266825"/>
            <a:ext cx="0" cy="22463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4" name="Line 22"/>
          <p:cNvSpPr>
            <a:spLocks noChangeShapeType="1"/>
          </p:cNvSpPr>
          <p:nvPr/>
        </p:nvSpPr>
        <p:spPr bwMode="auto">
          <a:xfrm>
            <a:off x="1303338" y="1266825"/>
            <a:ext cx="0" cy="22463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5" name="Line 23"/>
          <p:cNvSpPr>
            <a:spLocks noChangeShapeType="1"/>
          </p:cNvSpPr>
          <p:nvPr/>
        </p:nvSpPr>
        <p:spPr bwMode="auto">
          <a:xfrm>
            <a:off x="1533525" y="1266825"/>
            <a:ext cx="0" cy="22463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6" name="Line 24"/>
          <p:cNvSpPr>
            <a:spLocks noChangeShapeType="1"/>
          </p:cNvSpPr>
          <p:nvPr/>
        </p:nvSpPr>
        <p:spPr bwMode="auto">
          <a:xfrm>
            <a:off x="1763713" y="1266825"/>
            <a:ext cx="0" cy="22463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7" name="Line 25"/>
          <p:cNvSpPr>
            <a:spLocks noChangeShapeType="1"/>
          </p:cNvSpPr>
          <p:nvPr/>
        </p:nvSpPr>
        <p:spPr bwMode="auto">
          <a:xfrm>
            <a:off x="1993900" y="1266825"/>
            <a:ext cx="0" cy="22463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8" name="Line 26"/>
          <p:cNvSpPr>
            <a:spLocks noChangeShapeType="1"/>
          </p:cNvSpPr>
          <p:nvPr/>
        </p:nvSpPr>
        <p:spPr bwMode="auto">
          <a:xfrm>
            <a:off x="611188" y="3260725"/>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09" name="Text Box 14"/>
          <p:cNvSpPr txBox="1">
            <a:spLocks noChangeArrowheads="1"/>
          </p:cNvSpPr>
          <p:nvPr/>
        </p:nvSpPr>
        <p:spPr bwMode="auto">
          <a:xfrm>
            <a:off x="804863" y="3857625"/>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rPr>
              <a:t>Row Buffer</a:t>
            </a:r>
          </a:p>
        </p:txBody>
      </p:sp>
      <p:sp>
        <p:nvSpPr>
          <p:cNvPr id="140310" name="Rectangle 23"/>
          <p:cNvSpPr>
            <a:spLocks noChangeArrowheads="1"/>
          </p:cNvSpPr>
          <p:nvPr/>
        </p:nvSpPr>
        <p:spPr bwMode="auto">
          <a:xfrm>
            <a:off x="2687638" y="1273175"/>
            <a:ext cx="1612900" cy="2246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140311" name="Rectangle 63"/>
          <p:cNvSpPr>
            <a:spLocks noChangeArrowheads="1"/>
          </p:cNvSpPr>
          <p:nvPr/>
        </p:nvSpPr>
        <p:spPr bwMode="auto">
          <a:xfrm>
            <a:off x="2687638" y="3890963"/>
            <a:ext cx="1612900"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140312" name="Line 13"/>
          <p:cNvSpPr>
            <a:spLocks noChangeShapeType="1"/>
          </p:cNvSpPr>
          <p:nvPr/>
        </p:nvSpPr>
        <p:spPr bwMode="auto">
          <a:xfrm>
            <a:off x="3487738" y="3527425"/>
            <a:ext cx="0" cy="3651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13" name="Rectangle 42"/>
          <p:cNvSpPr>
            <a:spLocks noChangeArrowheads="1"/>
          </p:cNvSpPr>
          <p:nvPr/>
        </p:nvSpPr>
        <p:spPr bwMode="auto">
          <a:xfrm>
            <a:off x="4802188" y="1268413"/>
            <a:ext cx="1612900"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140314" name="Rectangle 63"/>
          <p:cNvSpPr>
            <a:spLocks noChangeArrowheads="1"/>
          </p:cNvSpPr>
          <p:nvPr/>
        </p:nvSpPr>
        <p:spPr bwMode="auto">
          <a:xfrm>
            <a:off x="4802188" y="3886200"/>
            <a:ext cx="1612900"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140315" name="Line 13"/>
          <p:cNvSpPr>
            <a:spLocks noChangeShapeType="1"/>
          </p:cNvSpPr>
          <p:nvPr/>
        </p:nvSpPr>
        <p:spPr bwMode="auto">
          <a:xfrm>
            <a:off x="5602288" y="3522663"/>
            <a:ext cx="0" cy="3651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16" name="Rectangle 61"/>
          <p:cNvSpPr>
            <a:spLocks noChangeArrowheads="1"/>
          </p:cNvSpPr>
          <p:nvPr/>
        </p:nvSpPr>
        <p:spPr bwMode="auto">
          <a:xfrm>
            <a:off x="6842125" y="1260475"/>
            <a:ext cx="1612900" cy="2246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140317" name="Rectangle 63"/>
          <p:cNvSpPr>
            <a:spLocks noChangeArrowheads="1"/>
          </p:cNvSpPr>
          <p:nvPr/>
        </p:nvSpPr>
        <p:spPr bwMode="auto">
          <a:xfrm>
            <a:off x="6842125" y="3878263"/>
            <a:ext cx="1612900"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140318" name="Line 13"/>
          <p:cNvSpPr>
            <a:spLocks noChangeShapeType="1"/>
          </p:cNvSpPr>
          <p:nvPr/>
        </p:nvSpPr>
        <p:spPr bwMode="auto">
          <a:xfrm>
            <a:off x="7642225" y="3514725"/>
            <a:ext cx="0" cy="3667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19" name="Line 13"/>
          <p:cNvSpPr>
            <a:spLocks noChangeShapeType="1"/>
          </p:cNvSpPr>
          <p:nvPr/>
        </p:nvSpPr>
        <p:spPr bwMode="auto">
          <a:xfrm>
            <a:off x="1428750" y="4178300"/>
            <a:ext cx="0"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20" name="Line 13"/>
          <p:cNvSpPr>
            <a:spLocks noChangeShapeType="1"/>
          </p:cNvSpPr>
          <p:nvPr/>
        </p:nvSpPr>
        <p:spPr bwMode="auto">
          <a:xfrm>
            <a:off x="3503613" y="4178300"/>
            <a:ext cx="0"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21" name="Line 13"/>
          <p:cNvSpPr>
            <a:spLocks noChangeShapeType="1"/>
          </p:cNvSpPr>
          <p:nvPr/>
        </p:nvSpPr>
        <p:spPr bwMode="auto">
          <a:xfrm>
            <a:off x="5618163" y="4173538"/>
            <a:ext cx="0"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22" name="Line 13"/>
          <p:cNvSpPr>
            <a:spLocks noChangeShapeType="1"/>
          </p:cNvSpPr>
          <p:nvPr/>
        </p:nvSpPr>
        <p:spPr bwMode="auto">
          <a:xfrm>
            <a:off x="7658100" y="4167188"/>
            <a:ext cx="0"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23" name="Line 40"/>
          <p:cNvSpPr>
            <a:spLocks noChangeShapeType="1"/>
          </p:cNvSpPr>
          <p:nvPr/>
        </p:nvSpPr>
        <p:spPr bwMode="auto">
          <a:xfrm>
            <a:off x="1371600" y="4738688"/>
            <a:ext cx="63087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24" name="Line 13"/>
          <p:cNvSpPr>
            <a:spLocks noChangeShapeType="1"/>
          </p:cNvSpPr>
          <p:nvPr/>
        </p:nvSpPr>
        <p:spPr bwMode="auto">
          <a:xfrm>
            <a:off x="4629150" y="4738688"/>
            <a:ext cx="0"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0325" name="Rectangle 63"/>
          <p:cNvSpPr>
            <a:spLocks noChangeArrowheads="1"/>
          </p:cNvSpPr>
          <p:nvPr/>
        </p:nvSpPr>
        <p:spPr bwMode="auto">
          <a:xfrm>
            <a:off x="2686050" y="5314950"/>
            <a:ext cx="3714750" cy="628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140326" name="Text Box 14"/>
          <p:cNvSpPr txBox="1">
            <a:spLocks noChangeArrowheads="1"/>
          </p:cNvSpPr>
          <p:nvPr/>
        </p:nvSpPr>
        <p:spPr bwMode="auto">
          <a:xfrm>
            <a:off x="3371850" y="5429250"/>
            <a:ext cx="250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rPr>
              <a:t>DRAM CONTROLLER</a:t>
            </a:r>
          </a:p>
        </p:txBody>
      </p:sp>
      <p:sp>
        <p:nvSpPr>
          <p:cNvPr id="140327" name="Text Box 14"/>
          <p:cNvSpPr txBox="1">
            <a:spLocks noChangeArrowheads="1"/>
          </p:cNvSpPr>
          <p:nvPr/>
        </p:nvSpPr>
        <p:spPr bwMode="auto">
          <a:xfrm>
            <a:off x="7658100" y="4514850"/>
            <a:ext cx="1325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rPr>
              <a:t>DRAM Bus</a:t>
            </a:r>
          </a:p>
        </p:txBody>
      </p:sp>
      <p:sp>
        <p:nvSpPr>
          <p:cNvPr id="140328" name="Text Box 14"/>
          <p:cNvSpPr txBox="1">
            <a:spLocks noChangeArrowheads="1"/>
          </p:cNvSpPr>
          <p:nvPr/>
        </p:nvSpPr>
        <p:spPr bwMode="auto">
          <a:xfrm>
            <a:off x="914400" y="2087563"/>
            <a:ext cx="100488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FF"/>
                </a:solidFill>
              </a:rPr>
              <a:t>BANK 0</a:t>
            </a:r>
          </a:p>
        </p:txBody>
      </p:sp>
      <p:sp>
        <p:nvSpPr>
          <p:cNvPr id="140329" name="Text Box 14"/>
          <p:cNvSpPr txBox="1">
            <a:spLocks noChangeArrowheads="1"/>
          </p:cNvSpPr>
          <p:nvPr/>
        </p:nvSpPr>
        <p:spPr bwMode="auto">
          <a:xfrm>
            <a:off x="3028950" y="2114550"/>
            <a:ext cx="100488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FF"/>
                </a:solidFill>
              </a:rPr>
              <a:t>BANK 1</a:t>
            </a:r>
          </a:p>
        </p:txBody>
      </p:sp>
      <p:sp>
        <p:nvSpPr>
          <p:cNvPr id="140330" name="Text Box 14"/>
          <p:cNvSpPr txBox="1">
            <a:spLocks noChangeArrowheads="1"/>
          </p:cNvSpPr>
          <p:nvPr/>
        </p:nvSpPr>
        <p:spPr bwMode="auto">
          <a:xfrm>
            <a:off x="5110163" y="2144713"/>
            <a:ext cx="1004887"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FF"/>
                </a:solidFill>
              </a:rPr>
              <a:t>BANK 2</a:t>
            </a:r>
          </a:p>
        </p:txBody>
      </p:sp>
      <p:sp>
        <p:nvSpPr>
          <p:cNvPr id="140331" name="Text Box 14"/>
          <p:cNvSpPr txBox="1">
            <a:spLocks noChangeArrowheads="1"/>
          </p:cNvSpPr>
          <p:nvPr/>
        </p:nvSpPr>
        <p:spPr bwMode="auto">
          <a:xfrm>
            <a:off x="7167563" y="2144713"/>
            <a:ext cx="1004887"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FF"/>
                </a:solidFill>
              </a:rPr>
              <a:t>BANK 3</a:t>
            </a:r>
          </a:p>
        </p:txBody>
      </p:sp>
      <p:sp>
        <p:nvSpPr>
          <p:cNvPr id="46" name="TextBox 45"/>
          <p:cNvSpPr txBox="1">
            <a:spLocks noChangeArrowheads="1"/>
          </p:cNvSpPr>
          <p:nvPr/>
        </p:nvSpPr>
        <p:spPr bwMode="auto">
          <a:xfrm>
            <a:off x="179388" y="5445125"/>
            <a:ext cx="3384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4D26"/>
                </a:solidFill>
              </a:rPr>
              <a:t>A batch of rows are </a:t>
            </a:r>
          </a:p>
          <a:p>
            <a:pPr eaLnBrk="1" hangingPunct="1"/>
            <a:r>
              <a:rPr lang="en-US" sz="1800" smtClean="0">
                <a:solidFill>
                  <a:srgbClr val="004D26"/>
                </a:solidFill>
              </a:rPr>
              <a:t>periodically refreshed</a:t>
            </a:r>
          </a:p>
          <a:p>
            <a:pPr eaLnBrk="1" hangingPunct="1"/>
            <a:r>
              <a:rPr lang="en-US" sz="1800" smtClean="0">
                <a:solidFill>
                  <a:srgbClr val="004D26"/>
                </a:solidFill>
              </a:rPr>
              <a:t>via the auto-refresh command</a:t>
            </a:r>
          </a:p>
        </p:txBody>
      </p:sp>
    </p:spTree>
    <p:extLst>
      <p:ext uri="{BB962C8B-B14F-4D97-AF65-F5344CB8AC3E}">
        <p14:creationId xmlns:p14="http://schemas.microsoft.com/office/powerpoint/2010/main" val="263246149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r>
              <a:rPr lang="en-US">
                <a:latin typeface="Garamond" charset="0"/>
              </a:rPr>
              <a:t>Refresh Overhead: Performance</a:t>
            </a:r>
          </a:p>
        </p:txBody>
      </p:sp>
      <p:sp>
        <p:nvSpPr>
          <p:cNvPr id="14233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911959-6AD4-A843-8BCD-631402178606}" type="slidenum">
              <a:rPr lang="en-US" sz="1600">
                <a:solidFill>
                  <a:srgbClr val="000000"/>
                </a:solidFill>
                <a:latin typeface="Garamond" charset="0"/>
              </a:rPr>
              <a:pPr eaLnBrk="1" hangingPunct="1"/>
              <a:t>56</a:t>
            </a:fld>
            <a:endParaRPr lang="en-US" sz="1600">
              <a:solidFill>
                <a:srgbClr val="000000"/>
              </a:solidFill>
              <a:latin typeface="Garamond" charset="0"/>
            </a:endParaRPr>
          </a:p>
        </p:txBody>
      </p:sp>
      <p:pic>
        <p:nvPicPr>
          <p:cNvPr id="14233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81075"/>
            <a:ext cx="6867525"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0" name="2"/>
          <p:cNvSpPr txBox="1">
            <a:spLocks noChangeArrowheads="1"/>
          </p:cNvSpPr>
          <p:nvPr/>
        </p:nvSpPr>
        <p:spPr bwMode="auto">
          <a:xfrm>
            <a:off x="2555875" y="4746625"/>
            <a:ext cx="1143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000" b="1" smtClean="0">
                <a:solidFill>
                  <a:srgbClr val="404040"/>
                </a:solidFill>
                <a:latin typeface="Calibri" charset="0"/>
              </a:rPr>
              <a:t>8%</a:t>
            </a:r>
          </a:p>
        </p:txBody>
      </p:sp>
      <p:sp>
        <p:nvSpPr>
          <p:cNvPr id="142341" name="2"/>
          <p:cNvSpPr txBox="1">
            <a:spLocks noChangeArrowheads="1"/>
          </p:cNvSpPr>
          <p:nvPr/>
        </p:nvSpPr>
        <p:spPr bwMode="auto">
          <a:xfrm>
            <a:off x="6443663" y="2997200"/>
            <a:ext cx="1143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000" b="1" smtClean="0">
                <a:solidFill>
                  <a:srgbClr val="404040"/>
                </a:solidFill>
                <a:latin typeface="Calibri" charset="0"/>
              </a:rPr>
              <a:t>46%</a:t>
            </a:r>
          </a:p>
        </p:txBody>
      </p:sp>
      <p:sp>
        <p:nvSpPr>
          <p:cNvPr id="142342" name="Rectangle 5"/>
          <p:cNvSpPr>
            <a:spLocks noChangeArrowheads="1"/>
          </p:cNvSpPr>
          <p:nvPr/>
        </p:nvSpPr>
        <p:spPr bwMode="auto">
          <a:xfrm>
            <a:off x="152400" y="6488113"/>
            <a:ext cx="838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mtClean="0">
                <a:solidFill>
                  <a:srgbClr val="000000"/>
                </a:solidFill>
                <a:latin typeface="Tahoma" charset="0"/>
              </a:rPr>
              <a:t>Liu et al., “</a:t>
            </a:r>
            <a:r>
              <a:rPr lang="en-US" altLang="ja-JP" smtClean="0">
                <a:solidFill>
                  <a:srgbClr val="0000FF"/>
                </a:solidFill>
                <a:latin typeface="Tahoma" charset="0"/>
              </a:rPr>
              <a:t>RAIDR: Retention-Aware Intelligent DRAM Refresh</a:t>
            </a:r>
            <a:r>
              <a:rPr lang="en-US" altLang="ja-JP" smtClean="0">
                <a:solidFill>
                  <a:srgbClr val="000000"/>
                </a:solidFill>
                <a:latin typeface="Tahoma" charset="0"/>
              </a:rPr>
              <a:t>,</a:t>
            </a:r>
            <a:r>
              <a:rPr lang="en-US" smtClean="0">
                <a:solidFill>
                  <a:srgbClr val="000000"/>
                </a:solidFill>
                <a:latin typeface="Tahoma" charset="0"/>
              </a:rPr>
              <a:t>”</a:t>
            </a:r>
            <a:r>
              <a:rPr lang="en-US" altLang="ja-JP" smtClean="0">
                <a:solidFill>
                  <a:srgbClr val="000000"/>
                </a:solidFill>
                <a:latin typeface="Tahoma" charset="0"/>
              </a:rPr>
              <a:t> ISCA 2012.</a:t>
            </a:r>
            <a:endParaRPr lang="en-US" smtClean="0">
              <a:solidFill>
                <a:srgbClr val="000000"/>
              </a:solidFill>
            </a:endParaRPr>
          </a:p>
        </p:txBody>
      </p:sp>
    </p:spTree>
    <p:extLst>
      <p:ext uri="{BB962C8B-B14F-4D97-AF65-F5344CB8AC3E}">
        <p14:creationId xmlns:p14="http://schemas.microsoft.com/office/powerpoint/2010/main" val="3431702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p:txBody>
          <a:bodyPr/>
          <a:lstStyle/>
          <a:p>
            <a:r>
              <a:rPr lang="en-US">
                <a:latin typeface="Garamond" charset="0"/>
              </a:rPr>
              <a:t>Refresh Overhead: Energy</a:t>
            </a:r>
          </a:p>
        </p:txBody>
      </p:sp>
      <p:sp>
        <p:nvSpPr>
          <p:cNvPr id="1433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473CF0-B6DD-F24A-8879-632D81F6607A}" type="slidenum">
              <a:rPr lang="en-US" sz="1600">
                <a:solidFill>
                  <a:srgbClr val="000000"/>
                </a:solidFill>
                <a:latin typeface="Garamond" charset="0"/>
              </a:rPr>
              <a:pPr eaLnBrk="1" hangingPunct="1"/>
              <a:t>57</a:t>
            </a:fld>
            <a:endParaRPr lang="en-US" sz="1600">
              <a:solidFill>
                <a:srgbClr val="000000"/>
              </a:solidFill>
              <a:latin typeface="Garamond" charset="0"/>
            </a:endParaRPr>
          </a:p>
        </p:txBody>
      </p:sp>
      <p:pic>
        <p:nvPicPr>
          <p:cNvPr id="14336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188" y="908050"/>
            <a:ext cx="69294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4" name="2"/>
          <p:cNvSpPr txBox="1">
            <a:spLocks noChangeArrowheads="1"/>
          </p:cNvSpPr>
          <p:nvPr/>
        </p:nvSpPr>
        <p:spPr bwMode="auto">
          <a:xfrm>
            <a:off x="2555875" y="4508500"/>
            <a:ext cx="1143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000" b="1" smtClean="0">
                <a:solidFill>
                  <a:srgbClr val="404040"/>
                </a:solidFill>
                <a:latin typeface="Calibri" charset="0"/>
              </a:rPr>
              <a:t>15%</a:t>
            </a:r>
          </a:p>
        </p:txBody>
      </p:sp>
      <p:sp>
        <p:nvSpPr>
          <p:cNvPr id="143365" name="2"/>
          <p:cNvSpPr txBox="1">
            <a:spLocks noChangeArrowheads="1"/>
          </p:cNvSpPr>
          <p:nvPr/>
        </p:nvSpPr>
        <p:spPr bwMode="auto">
          <a:xfrm>
            <a:off x="6443663" y="2997200"/>
            <a:ext cx="1143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000" b="1" smtClean="0">
                <a:solidFill>
                  <a:srgbClr val="404040"/>
                </a:solidFill>
                <a:latin typeface="Calibri" charset="0"/>
              </a:rPr>
              <a:t>47%</a:t>
            </a:r>
          </a:p>
        </p:txBody>
      </p:sp>
      <p:sp>
        <p:nvSpPr>
          <p:cNvPr id="143366" name="Rectangle 5"/>
          <p:cNvSpPr>
            <a:spLocks noChangeArrowheads="1"/>
          </p:cNvSpPr>
          <p:nvPr/>
        </p:nvSpPr>
        <p:spPr bwMode="auto">
          <a:xfrm>
            <a:off x="152400" y="6488113"/>
            <a:ext cx="838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mtClean="0">
                <a:solidFill>
                  <a:srgbClr val="000000"/>
                </a:solidFill>
                <a:latin typeface="Tahoma" charset="0"/>
              </a:rPr>
              <a:t>Liu et al., “</a:t>
            </a:r>
            <a:r>
              <a:rPr lang="en-US" altLang="ja-JP" smtClean="0">
                <a:solidFill>
                  <a:srgbClr val="0000FF"/>
                </a:solidFill>
                <a:latin typeface="Tahoma" charset="0"/>
              </a:rPr>
              <a:t>RAIDR: Retention-Aware Intelligent DRAM Refresh</a:t>
            </a:r>
            <a:r>
              <a:rPr lang="en-US" altLang="ja-JP" smtClean="0">
                <a:solidFill>
                  <a:srgbClr val="000000"/>
                </a:solidFill>
                <a:latin typeface="Tahoma" charset="0"/>
              </a:rPr>
              <a:t>,</a:t>
            </a:r>
            <a:r>
              <a:rPr lang="en-US" smtClean="0">
                <a:solidFill>
                  <a:srgbClr val="000000"/>
                </a:solidFill>
                <a:latin typeface="Tahoma" charset="0"/>
              </a:rPr>
              <a:t>”</a:t>
            </a:r>
            <a:r>
              <a:rPr lang="en-US" altLang="ja-JP" smtClean="0">
                <a:solidFill>
                  <a:srgbClr val="000000"/>
                </a:solidFill>
                <a:latin typeface="Tahoma" charset="0"/>
              </a:rPr>
              <a:t> ISCA 2012.</a:t>
            </a:r>
            <a:endParaRPr lang="en-US" smtClean="0">
              <a:solidFill>
                <a:srgbClr val="000000"/>
              </a:solidFill>
            </a:endParaRPr>
          </a:p>
        </p:txBody>
      </p:sp>
    </p:spTree>
    <p:extLst>
      <p:ext uri="{BB962C8B-B14F-4D97-AF65-F5344CB8AC3E}">
        <p14:creationId xmlns:p14="http://schemas.microsoft.com/office/powerpoint/2010/main" val="11262987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r>
              <a:rPr lang="en-US">
                <a:latin typeface="Garamond" charset="0"/>
              </a:rPr>
              <a:t>Problem with Conventional Refresh</a:t>
            </a:r>
          </a:p>
        </p:txBody>
      </p:sp>
      <p:sp>
        <p:nvSpPr>
          <p:cNvPr id="3" name="Content Placeholder 2"/>
          <p:cNvSpPr>
            <a:spLocks noGrp="1"/>
          </p:cNvSpPr>
          <p:nvPr>
            <p:ph idx="1"/>
          </p:nvPr>
        </p:nvSpPr>
        <p:spPr>
          <a:xfrm>
            <a:off x="250825" y="1052513"/>
            <a:ext cx="8607425" cy="5040312"/>
          </a:xfrm>
        </p:spPr>
        <p:txBody>
          <a:bodyPr/>
          <a:lstStyle/>
          <a:p>
            <a:pPr>
              <a:buFont typeface="Wingdings" pitchFamily="2" charset="2"/>
              <a:buChar char="n"/>
              <a:defRPr/>
            </a:pPr>
            <a:r>
              <a:rPr lang="en-US" sz="2200" dirty="0" smtClean="0">
                <a:ea typeface="+mn-ea"/>
                <a:cs typeface="+mn-cs"/>
              </a:rPr>
              <a:t>Today: Every </a:t>
            </a:r>
            <a:r>
              <a:rPr lang="en-US" sz="2200" dirty="0">
                <a:ea typeface="+mn-ea"/>
                <a:cs typeface="+mn-cs"/>
              </a:rPr>
              <a:t>row is refreshed </a:t>
            </a:r>
            <a:r>
              <a:rPr lang="en-US" sz="2200" dirty="0" smtClean="0">
                <a:ea typeface="+mn-ea"/>
                <a:cs typeface="+mn-cs"/>
              </a:rPr>
              <a:t>at the same rate</a:t>
            </a:r>
            <a:endParaRPr lang="en-US" sz="1400" dirty="0" smtClean="0">
              <a:ea typeface="+mn-ea"/>
              <a:cs typeface="+mn-cs"/>
            </a:endParaRPr>
          </a:p>
          <a:p>
            <a:pPr>
              <a:buFont typeface="Wingdings" pitchFamily="2" charset="2"/>
              <a:buChar char="n"/>
              <a:defRPr/>
            </a:pPr>
            <a:endParaRPr lang="en-US" sz="2200" dirty="0" smtClean="0">
              <a:ea typeface="+mn-ea"/>
              <a:cs typeface="+mn-cs"/>
            </a:endParaRPr>
          </a:p>
          <a:p>
            <a:pPr>
              <a:buFont typeface="Wingdings" pitchFamily="2" charset="2"/>
              <a:buChar char="n"/>
              <a:defRPr/>
            </a:pPr>
            <a:endParaRPr lang="en-US" sz="2200" dirty="0">
              <a:ea typeface="+mn-ea"/>
              <a:cs typeface="+mn-cs"/>
            </a:endParaRPr>
          </a:p>
          <a:p>
            <a:pPr>
              <a:buFont typeface="Wingdings" pitchFamily="2" charset="2"/>
              <a:buChar char="n"/>
              <a:defRPr/>
            </a:pPr>
            <a:endParaRPr lang="en-US" sz="2200" dirty="0" smtClean="0">
              <a:ea typeface="+mn-ea"/>
              <a:cs typeface="+mn-cs"/>
            </a:endParaRPr>
          </a:p>
          <a:p>
            <a:pPr>
              <a:buFont typeface="Wingdings" pitchFamily="2" charset="2"/>
              <a:buChar char="n"/>
              <a:defRPr/>
            </a:pPr>
            <a:endParaRPr lang="en-US" sz="2200" dirty="0">
              <a:ea typeface="+mn-ea"/>
              <a:cs typeface="+mn-cs"/>
            </a:endParaRPr>
          </a:p>
          <a:p>
            <a:pPr>
              <a:buFont typeface="Wingdings" pitchFamily="2" charset="2"/>
              <a:buChar char="n"/>
              <a:defRPr/>
            </a:pPr>
            <a:endParaRPr lang="en-US" sz="2200" dirty="0" smtClean="0">
              <a:ea typeface="+mn-ea"/>
              <a:cs typeface="+mn-cs"/>
            </a:endParaRPr>
          </a:p>
          <a:p>
            <a:pPr>
              <a:buFont typeface="Wingdings" pitchFamily="2" charset="2"/>
              <a:buChar char="n"/>
              <a:defRPr/>
            </a:pPr>
            <a:endParaRPr lang="en-US" sz="2200" dirty="0">
              <a:ea typeface="+mn-ea"/>
              <a:cs typeface="+mn-cs"/>
            </a:endParaRPr>
          </a:p>
          <a:p>
            <a:pPr>
              <a:buFont typeface="Wingdings" pitchFamily="2" charset="2"/>
              <a:buChar char="n"/>
              <a:defRPr/>
            </a:pPr>
            <a:endParaRPr lang="en-US" sz="2200" dirty="0" smtClean="0">
              <a:ea typeface="+mn-ea"/>
              <a:cs typeface="+mn-cs"/>
            </a:endParaRPr>
          </a:p>
          <a:p>
            <a:pPr>
              <a:buFont typeface="Wingdings" pitchFamily="2" charset="2"/>
              <a:buChar char="n"/>
              <a:defRPr/>
            </a:pPr>
            <a:endParaRPr lang="en-US" sz="2200" dirty="0" smtClean="0">
              <a:ea typeface="+mn-ea"/>
              <a:cs typeface="+mn-cs"/>
            </a:endParaRPr>
          </a:p>
          <a:p>
            <a:pPr>
              <a:buFont typeface="Wingdings" pitchFamily="2" charset="2"/>
              <a:buChar char="n"/>
              <a:defRPr/>
            </a:pPr>
            <a:endParaRPr lang="en-US" sz="2200" dirty="0">
              <a:ea typeface="+mn-ea"/>
              <a:cs typeface="+mn-cs"/>
            </a:endParaRPr>
          </a:p>
          <a:p>
            <a:pPr>
              <a:buFont typeface="Wingdings" pitchFamily="2" charset="2"/>
              <a:buChar char="n"/>
              <a:defRPr/>
            </a:pPr>
            <a:r>
              <a:rPr lang="en-US" sz="2200" dirty="0" smtClean="0">
                <a:ea typeface="+mn-ea"/>
                <a:cs typeface="+mn-cs"/>
              </a:rPr>
              <a:t>Observation: </a:t>
            </a:r>
            <a:r>
              <a:rPr lang="en-US" sz="2200" dirty="0" smtClean="0">
                <a:solidFill>
                  <a:srgbClr val="0000FF"/>
                </a:solidFill>
                <a:ea typeface="+mn-ea"/>
                <a:cs typeface="+mn-cs"/>
              </a:rPr>
              <a:t>Most rows can be refreshed much less often without losing data </a:t>
            </a:r>
            <a:r>
              <a:rPr lang="en-US" sz="2000" dirty="0" smtClean="0">
                <a:solidFill>
                  <a:schemeClr val="accent6">
                    <a:lumMod val="75000"/>
                  </a:schemeClr>
                </a:solidFill>
                <a:ea typeface="+mn-ea"/>
                <a:cs typeface="+mn-cs"/>
              </a:rPr>
              <a:t>[Kim+, EDL’09]</a:t>
            </a:r>
            <a:endParaRPr lang="en-US" sz="1400" dirty="0" smtClean="0">
              <a:ea typeface="+mn-ea"/>
              <a:cs typeface="+mn-cs"/>
            </a:endParaRPr>
          </a:p>
          <a:p>
            <a:pPr>
              <a:buFont typeface="Wingdings" pitchFamily="2" charset="2"/>
              <a:buChar char="n"/>
              <a:defRPr/>
            </a:pPr>
            <a:r>
              <a:rPr lang="en-US" sz="2200" dirty="0" smtClean="0">
                <a:ea typeface="+mn-ea"/>
                <a:cs typeface="+mn-cs"/>
              </a:rPr>
              <a:t>Problem: </a:t>
            </a:r>
            <a:r>
              <a:rPr lang="en-US" sz="2200" dirty="0" smtClean="0">
                <a:solidFill>
                  <a:srgbClr val="FF0000"/>
                </a:solidFill>
                <a:ea typeface="+mn-ea"/>
                <a:cs typeface="+mn-cs"/>
              </a:rPr>
              <a:t>No support in DRAM for different refresh rates per row</a:t>
            </a:r>
            <a:endParaRPr lang="en-US" sz="2200" dirty="0">
              <a:solidFill>
                <a:srgbClr val="FF0000"/>
              </a:solidFill>
              <a:ea typeface="+mn-ea"/>
              <a:cs typeface="+mn-cs"/>
            </a:endParaRPr>
          </a:p>
        </p:txBody>
      </p:sp>
      <p:sp>
        <p:nvSpPr>
          <p:cNvPr id="1443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32B80A-9EA6-0D4F-8F4A-261B81CA45E1}" type="slidenum">
              <a:rPr lang="en-US" sz="1600">
                <a:solidFill>
                  <a:srgbClr val="000000"/>
                </a:solidFill>
                <a:latin typeface="Garamond" charset="0"/>
              </a:rPr>
              <a:pPr eaLnBrk="1" hangingPunct="1"/>
              <a:t>58</a:t>
            </a:fld>
            <a:endParaRPr lang="en-US" sz="1600">
              <a:solidFill>
                <a:srgbClr val="000000"/>
              </a:solidFill>
              <a:latin typeface="Garamond"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557338"/>
            <a:ext cx="6192837"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4396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r>
              <a:rPr lang="en-US">
                <a:latin typeface="Garamond" charset="0"/>
              </a:rPr>
              <a:t>Retention Time of DRAM Rows</a:t>
            </a:r>
          </a:p>
        </p:txBody>
      </p:sp>
      <p:sp>
        <p:nvSpPr>
          <p:cNvPr id="94211" name="Content Placeholder 2"/>
          <p:cNvSpPr>
            <a:spLocks noGrp="1"/>
          </p:cNvSpPr>
          <p:nvPr>
            <p:ph idx="1"/>
          </p:nvPr>
        </p:nvSpPr>
        <p:spPr>
          <a:xfrm>
            <a:off x="228600" y="996950"/>
            <a:ext cx="8807450" cy="5194300"/>
          </a:xfrm>
        </p:spPr>
        <p:txBody>
          <a:bodyPr/>
          <a:lstStyle/>
          <a:p>
            <a:r>
              <a:rPr lang="en-US">
                <a:latin typeface="Tahoma" charset="0"/>
              </a:rPr>
              <a:t>Observation: </a:t>
            </a:r>
            <a:r>
              <a:rPr lang="en-US">
                <a:solidFill>
                  <a:srgbClr val="0000FF"/>
                </a:solidFill>
                <a:latin typeface="Tahoma" charset="0"/>
              </a:rPr>
              <a:t>Only very few rows need to be refreshed at the worst-case rate</a:t>
            </a:r>
          </a:p>
          <a:p>
            <a:endParaRPr lang="en-US">
              <a:solidFill>
                <a:srgbClr val="0000FF"/>
              </a:solidFill>
              <a:latin typeface="Tahoma" charset="0"/>
            </a:endParaRPr>
          </a:p>
          <a:p>
            <a:endParaRPr lang="en-US">
              <a:solidFill>
                <a:srgbClr val="0000FF"/>
              </a:solidFill>
              <a:latin typeface="Tahoma" charset="0"/>
            </a:endParaRPr>
          </a:p>
          <a:p>
            <a:endParaRPr lang="en-US">
              <a:solidFill>
                <a:srgbClr val="0000FF"/>
              </a:solidFill>
              <a:latin typeface="Tahoma" charset="0"/>
            </a:endParaRPr>
          </a:p>
          <a:p>
            <a:endParaRPr lang="en-US">
              <a:solidFill>
                <a:srgbClr val="0000FF"/>
              </a:solidFill>
              <a:latin typeface="Tahoma" charset="0"/>
            </a:endParaRPr>
          </a:p>
          <a:p>
            <a:endParaRPr lang="en-US">
              <a:solidFill>
                <a:srgbClr val="0000FF"/>
              </a:solidFill>
              <a:latin typeface="Tahoma" charset="0"/>
            </a:endParaRPr>
          </a:p>
          <a:p>
            <a:endParaRPr lang="en-US">
              <a:solidFill>
                <a:srgbClr val="0000FF"/>
              </a:solidFill>
              <a:latin typeface="Tahoma" charset="0"/>
            </a:endParaRPr>
          </a:p>
          <a:p>
            <a:endParaRPr lang="en-US">
              <a:solidFill>
                <a:srgbClr val="0000FF"/>
              </a:solidFill>
              <a:latin typeface="Tahoma" charset="0"/>
            </a:endParaRPr>
          </a:p>
          <a:p>
            <a:endParaRPr lang="en-US">
              <a:solidFill>
                <a:srgbClr val="0000FF"/>
              </a:solidFill>
              <a:latin typeface="Tahoma" charset="0"/>
            </a:endParaRPr>
          </a:p>
          <a:p>
            <a:endParaRPr lang="en-US">
              <a:solidFill>
                <a:srgbClr val="0000FF"/>
              </a:solidFill>
              <a:latin typeface="Tahoma" charset="0"/>
            </a:endParaRPr>
          </a:p>
          <a:p>
            <a:r>
              <a:rPr lang="en-US">
                <a:solidFill>
                  <a:srgbClr val="FF0000"/>
                </a:solidFill>
                <a:latin typeface="Tahoma" charset="0"/>
              </a:rPr>
              <a:t>Can we exploit this to reduce refresh operations at low cost?</a:t>
            </a:r>
          </a:p>
        </p:txBody>
      </p:sp>
      <p:sp>
        <p:nvSpPr>
          <p:cNvPr id="1454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C9F4B3-3107-6347-AF16-9F1E98A57EC4}" type="slidenum">
              <a:rPr lang="en-US" sz="1600">
                <a:solidFill>
                  <a:srgbClr val="000000"/>
                </a:solidFill>
                <a:latin typeface="Garamond" charset="0"/>
                <a:cs typeface="Arial" charset="0"/>
              </a:rPr>
              <a:pPr eaLnBrk="1" hangingPunct="1"/>
              <a:t>59</a:t>
            </a:fld>
            <a:endParaRPr lang="en-US" sz="1600">
              <a:solidFill>
                <a:srgbClr val="000000"/>
              </a:solidFill>
              <a:latin typeface="Garamond" charset="0"/>
              <a:cs typeface="Arial" charset="0"/>
            </a:endParaRPr>
          </a:p>
        </p:txBody>
      </p:sp>
      <p:pic>
        <p:nvPicPr>
          <p:cNvPr id="14541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844675"/>
            <a:ext cx="6696075"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49338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F11AC3-D840-0048-BC7E-134F31879DF0}" type="slidenum">
              <a:rPr lang="en-US" sz="1600">
                <a:solidFill>
                  <a:srgbClr val="000000"/>
                </a:solidFill>
                <a:latin typeface="Garamond" charset="0"/>
                <a:cs typeface="Arial" charset="0"/>
              </a:rPr>
              <a:pPr eaLnBrk="1" hangingPunct="1"/>
              <a:t>6</a:t>
            </a:fld>
            <a:endParaRPr lang="en-US" sz="1600">
              <a:solidFill>
                <a:srgbClr val="000000"/>
              </a:solidFill>
              <a:latin typeface="Garamond" charset="0"/>
              <a:cs typeface="Arial" charset="0"/>
            </a:endParaRPr>
          </a:p>
        </p:txBody>
      </p:sp>
      <p:sp>
        <p:nvSpPr>
          <p:cNvPr id="94210" name="Rectangle 2"/>
          <p:cNvSpPr>
            <a:spLocks noGrp="1" noChangeArrowheads="1"/>
          </p:cNvSpPr>
          <p:nvPr>
            <p:ph type="title"/>
          </p:nvPr>
        </p:nvSpPr>
        <p:spPr/>
        <p:txBody>
          <a:bodyPr/>
          <a:lstStyle/>
          <a:p>
            <a:r>
              <a:rPr lang="en-US" dirty="0" smtClean="0">
                <a:latin typeface="Garamond" charset="0"/>
              </a:rPr>
              <a:t>Review: A </a:t>
            </a:r>
            <a:r>
              <a:rPr lang="en-US" dirty="0">
                <a:latin typeface="Garamond" charset="0"/>
              </a:rPr>
              <a:t>Modern DRAM Controller</a:t>
            </a:r>
          </a:p>
        </p:txBody>
      </p:sp>
      <p:pic>
        <p:nvPicPr>
          <p:cNvPr id="942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1273175"/>
            <a:ext cx="6673850"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6925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p:cNvSpPr>
            <a:spLocks noGrp="1"/>
          </p:cNvSpPr>
          <p:nvPr>
            <p:ph type="title"/>
          </p:nvPr>
        </p:nvSpPr>
        <p:spPr/>
        <p:txBody>
          <a:bodyPr/>
          <a:lstStyle/>
          <a:p>
            <a:r>
              <a:rPr lang="en-US">
                <a:latin typeface="Garamond" charset="0"/>
              </a:rPr>
              <a:t>Reducing DRAM Refresh Operations</a:t>
            </a:r>
          </a:p>
        </p:txBody>
      </p:sp>
      <p:sp>
        <p:nvSpPr>
          <p:cNvPr id="3" name="Content Placeholder 2"/>
          <p:cNvSpPr>
            <a:spLocks noGrp="1"/>
          </p:cNvSpPr>
          <p:nvPr>
            <p:ph idx="1"/>
          </p:nvPr>
        </p:nvSpPr>
        <p:spPr>
          <a:xfrm>
            <a:off x="120650" y="996950"/>
            <a:ext cx="8699500" cy="5194300"/>
          </a:xfrm>
        </p:spPr>
        <p:txBody>
          <a:bodyPr/>
          <a:lstStyle/>
          <a:p>
            <a:r>
              <a:rPr lang="en-US">
                <a:solidFill>
                  <a:srgbClr val="FF0000"/>
                </a:solidFill>
                <a:latin typeface="Tahoma" charset="0"/>
              </a:rPr>
              <a:t>Idea: </a:t>
            </a:r>
            <a:r>
              <a:rPr lang="en-US">
                <a:latin typeface="Tahoma" charset="0"/>
              </a:rPr>
              <a:t>Identify the retention time of different rows and refresh each row at the frequency it needs to be refreshed</a:t>
            </a:r>
          </a:p>
          <a:p>
            <a:endParaRPr lang="en-US" sz="1000">
              <a:latin typeface="Tahoma" charset="0"/>
            </a:endParaRPr>
          </a:p>
          <a:p>
            <a:r>
              <a:rPr lang="en-US">
                <a:solidFill>
                  <a:srgbClr val="FF0000"/>
                </a:solidFill>
                <a:latin typeface="Tahoma" charset="0"/>
              </a:rPr>
              <a:t>(Cost-conscious) Idea: </a:t>
            </a:r>
            <a:r>
              <a:rPr lang="en-US">
                <a:solidFill>
                  <a:srgbClr val="0000FF"/>
                </a:solidFill>
                <a:latin typeface="Tahoma" charset="0"/>
              </a:rPr>
              <a:t>Bin the rows according to their minimum retention times </a:t>
            </a:r>
            <a:r>
              <a:rPr lang="en-US">
                <a:latin typeface="Tahoma" charset="0"/>
              </a:rPr>
              <a:t>and refresh rows in each bin at the refresh rate specified for the bin</a:t>
            </a:r>
          </a:p>
          <a:p>
            <a:pPr lvl="1"/>
            <a:r>
              <a:rPr lang="en-US">
                <a:latin typeface="Tahoma" charset="0"/>
              </a:rPr>
              <a:t>e.g., a bin for 64-128ms, another for 128-256ms, …</a:t>
            </a:r>
          </a:p>
          <a:p>
            <a:pPr lvl="1"/>
            <a:endParaRPr lang="en-US" sz="1000">
              <a:latin typeface="Tahoma" charset="0"/>
            </a:endParaRPr>
          </a:p>
          <a:p>
            <a:r>
              <a:rPr lang="en-US">
                <a:solidFill>
                  <a:srgbClr val="FF0000"/>
                </a:solidFill>
                <a:latin typeface="Tahoma" charset="0"/>
              </a:rPr>
              <a:t>Observation: </a:t>
            </a:r>
            <a:r>
              <a:rPr lang="en-US">
                <a:solidFill>
                  <a:srgbClr val="0000FF"/>
                </a:solidFill>
                <a:latin typeface="Tahoma" charset="0"/>
              </a:rPr>
              <a:t>Only very few rows need to be refreshed very frequently</a:t>
            </a:r>
            <a:r>
              <a:rPr lang="en-US">
                <a:latin typeface="Tahoma" charset="0"/>
              </a:rPr>
              <a:t> [64-128ms] </a:t>
            </a:r>
            <a:r>
              <a:rPr lang="en-US">
                <a:latin typeface="Tahoma" charset="0"/>
                <a:sym typeface="Wingdings" charset="0"/>
              </a:rPr>
              <a:t> Have only a few bins  Low HW overhead to achieve large reductions in refresh operations</a:t>
            </a:r>
          </a:p>
          <a:p>
            <a:endParaRPr lang="en-US" sz="1000">
              <a:latin typeface="Tahoma" charset="0"/>
            </a:endParaRPr>
          </a:p>
          <a:p>
            <a:endParaRPr lang="en-US" sz="1000">
              <a:latin typeface="Tahoma" charset="0"/>
            </a:endParaRPr>
          </a:p>
          <a:p>
            <a:r>
              <a:rPr lang="en-US" sz="1900">
                <a:latin typeface="Tahoma" charset="0"/>
              </a:rPr>
              <a:t>Liu et al., “</a:t>
            </a:r>
            <a:r>
              <a:rPr lang="en-US" altLang="ja-JP" sz="1900">
                <a:solidFill>
                  <a:srgbClr val="0000FF"/>
                </a:solidFill>
                <a:latin typeface="Tahoma" charset="0"/>
              </a:rPr>
              <a:t>RAIDR: Retention-Aware Intelligent DRAM Refresh</a:t>
            </a:r>
            <a:r>
              <a:rPr lang="en-US" altLang="ja-JP" sz="1900">
                <a:latin typeface="Tahoma" charset="0"/>
              </a:rPr>
              <a:t>,</a:t>
            </a:r>
            <a:r>
              <a:rPr lang="en-US" sz="1900">
                <a:latin typeface="Tahoma" charset="0"/>
              </a:rPr>
              <a:t>”</a:t>
            </a:r>
            <a:r>
              <a:rPr lang="en-US" altLang="ja-JP" sz="1900">
                <a:latin typeface="Tahoma" charset="0"/>
              </a:rPr>
              <a:t> ISCA 2012.</a:t>
            </a:r>
          </a:p>
          <a:p>
            <a:pPr lvl="1"/>
            <a:endParaRPr lang="en-US">
              <a:latin typeface="Tahoma" charset="0"/>
            </a:endParaRPr>
          </a:p>
          <a:p>
            <a:pPr lvl="1"/>
            <a:endParaRPr lang="en-US">
              <a:latin typeface="Tahoma" charset="0"/>
            </a:endParaRPr>
          </a:p>
          <a:p>
            <a:endParaRPr lang="en-US">
              <a:latin typeface="Tahoma" charset="0"/>
            </a:endParaRPr>
          </a:p>
        </p:txBody>
      </p:sp>
      <p:sp>
        <p:nvSpPr>
          <p:cNvPr id="1464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16CD227-7E8A-B142-8A37-85B12242939B}" type="slidenum">
              <a:rPr lang="en-US" sz="1600">
                <a:solidFill>
                  <a:srgbClr val="000000"/>
                </a:solidFill>
                <a:latin typeface="Garamond" charset="0"/>
                <a:cs typeface="Arial" charset="0"/>
              </a:rPr>
              <a:pPr eaLnBrk="1" hangingPunct="1"/>
              <a:t>60</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24702896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52513"/>
            <a:ext cx="8610600" cy="5195887"/>
          </a:xfrm>
        </p:spPr>
        <p:txBody>
          <a:bodyPr/>
          <a:lstStyle/>
          <a:p>
            <a:pPr marL="0" indent="0">
              <a:buFont typeface="Wingdings" charset="0"/>
              <a:buNone/>
            </a:pPr>
            <a:r>
              <a:rPr lang="en-US">
                <a:solidFill>
                  <a:srgbClr val="FF0000"/>
                </a:solidFill>
                <a:latin typeface="Tahoma" charset="0"/>
              </a:rPr>
              <a:t>1. Profiling: </a:t>
            </a:r>
            <a:r>
              <a:rPr lang="en-US">
                <a:solidFill>
                  <a:srgbClr val="0000FF"/>
                </a:solidFill>
                <a:latin typeface="Tahoma" charset="0"/>
              </a:rPr>
              <a:t>Profile the retention time of all DRAM rows</a:t>
            </a:r>
          </a:p>
          <a:p>
            <a:pPr marL="0" indent="0">
              <a:buFont typeface="Wingdings" charset="0"/>
              <a:buNone/>
            </a:pPr>
            <a:r>
              <a:rPr lang="en-US">
                <a:solidFill>
                  <a:srgbClr val="0000FF"/>
                </a:solidFill>
                <a:latin typeface="Tahoma" charset="0"/>
              </a:rPr>
              <a:t>    </a:t>
            </a:r>
            <a:r>
              <a:rPr lang="en-US">
                <a:solidFill>
                  <a:srgbClr val="000000"/>
                </a:solidFill>
                <a:latin typeface="Tahoma" charset="0"/>
                <a:sym typeface="Wingdings" charset="0"/>
              </a:rPr>
              <a:t> can be done at DRAM design time or dynamically</a:t>
            </a:r>
            <a:r>
              <a:rPr lang="en-US">
                <a:solidFill>
                  <a:srgbClr val="0000FF"/>
                </a:solidFill>
                <a:latin typeface="Tahoma" charset="0"/>
              </a:rPr>
              <a:t>	</a:t>
            </a:r>
          </a:p>
          <a:p>
            <a:pPr marL="0" indent="0">
              <a:buFont typeface="Wingdings" charset="0"/>
              <a:buNone/>
            </a:pPr>
            <a:endParaRPr lang="en-US">
              <a:solidFill>
                <a:srgbClr val="0000FF"/>
              </a:solidFill>
              <a:latin typeface="Tahoma" charset="0"/>
            </a:endParaRPr>
          </a:p>
          <a:p>
            <a:pPr marL="0" indent="0">
              <a:buFont typeface="Wingdings" charset="0"/>
              <a:buNone/>
            </a:pPr>
            <a:endParaRPr lang="en-US">
              <a:solidFill>
                <a:srgbClr val="0000FF"/>
              </a:solidFill>
              <a:latin typeface="Tahoma" charset="0"/>
            </a:endParaRPr>
          </a:p>
          <a:p>
            <a:pPr marL="0" indent="0">
              <a:buFont typeface="Wingdings" charset="0"/>
              <a:buNone/>
            </a:pPr>
            <a:r>
              <a:rPr lang="en-US">
                <a:solidFill>
                  <a:srgbClr val="FF0000"/>
                </a:solidFill>
                <a:latin typeface="Tahoma" charset="0"/>
              </a:rPr>
              <a:t>2. Binning: </a:t>
            </a:r>
            <a:r>
              <a:rPr lang="en-US">
                <a:solidFill>
                  <a:srgbClr val="0000FF"/>
                </a:solidFill>
                <a:latin typeface="Tahoma" charset="0"/>
              </a:rPr>
              <a:t>Store rows into bins by retention time</a:t>
            </a:r>
          </a:p>
          <a:p>
            <a:pPr marL="0" indent="0">
              <a:buFont typeface="Wingdings" charset="0"/>
              <a:buNone/>
            </a:pPr>
            <a:r>
              <a:rPr lang="en-US">
                <a:solidFill>
                  <a:srgbClr val="0000FF"/>
                </a:solidFill>
                <a:latin typeface="Tahoma" charset="0"/>
              </a:rPr>
              <a:t>   </a:t>
            </a:r>
            <a:r>
              <a:rPr lang="en-US">
                <a:latin typeface="Tahoma" charset="0"/>
                <a:sym typeface="Wingdings" charset="0"/>
              </a:rPr>
              <a:t> u</a:t>
            </a:r>
            <a:r>
              <a:rPr lang="en-US">
                <a:latin typeface="Tahoma" charset="0"/>
              </a:rPr>
              <a:t>se Bloom Filters for efficient and scalable storage</a:t>
            </a:r>
          </a:p>
          <a:p>
            <a:pPr marL="0" indent="0">
              <a:buFont typeface="Wingdings" charset="0"/>
              <a:buNone/>
            </a:pPr>
            <a:endParaRPr lang="en-US">
              <a:solidFill>
                <a:srgbClr val="0000FF"/>
              </a:solidFill>
              <a:latin typeface="Tahoma" charset="0"/>
            </a:endParaRPr>
          </a:p>
          <a:p>
            <a:pPr marL="0" indent="0">
              <a:buFont typeface="Wingdings" charset="0"/>
              <a:buNone/>
            </a:pPr>
            <a:endParaRPr lang="en-US">
              <a:solidFill>
                <a:srgbClr val="0000FF"/>
              </a:solidFill>
              <a:latin typeface="Tahoma" charset="0"/>
            </a:endParaRPr>
          </a:p>
          <a:p>
            <a:pPr marL="0" indent="0">
              <a:buFont typeface="Wingdings" charset="0"/>
              <a:buNone/>
            </a:pPr>
            <a:endParaRPr lang="en-US">
              <a:solidFill>
                <a:srgbClr val="0000FF"/>
              </a:solidFill>
              <a:latin typeface="Tahoma" charset="0"/>
            </a:endParaRPr>
          </a:p>
          <a:p>
            <a:pPr marL="0" indent="0">
              <a:buFont typeface="Wingdings" charset="0"/>
              <a:buNone/>
            </a:pPr>
            <a:r>
              <a:rPr lang="en-US">
                <a:solidFill>
                  <a:srgbClr val="FF0000"/>
                </a:solidFill>
                <a:latin typeface="Tahoma" charset="0"/>
              </a:rPr>
              <a:t>3. Refreshing: </a:t>
            </a:r>
            <a:r>
              <a:rPr lang="en-US">
                <a:solidFill>
                  <a:srgbClr val="0000FF"/>
                </a:solidFill>
                <a:latin typeface="Tahoma" charset="0"/>
              </a:rPr>
              <a:t>Memory controller refreshes rows in different bins at different rates</a:t>
            </a:r>
          </a:p>
          <a:p>
            <a:pPr marL="0" indent="0">
              <a:buFont typeface="Wingdings" charset="0"/>
              <a:buNone/>
            </a:pPr>
            <a:r>
              <a:rPr lang="en-US">
                <a:latin typeface="Tahoma" charset="0"/>
              </a:rPr>
              <a:t>   </a:t>
            </a:r>
            <a:r>
              <a:rPr lang="en-US">
                <a:latin typeface="Tahoma" charset="0"/>
                <a:sym typeface="Wingdings" charset="0"/>
              </a:rPr>
              <a:t> probe Bloom Filters to determine refresh rate of a row</a:t>
            </a:r>
            <a:endParaRPr lang="en-US">
              <a:latin typeface="Tahoma"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54225"/>
            <a:ext cx="9144000"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59" name="Title 1"/>
          <p:cNvSpPr>
            <a:spLocks noGrp="1"/>
          </p:cNvSpPr>
          <p:nvPr>
            <p:ph type="title"/>
          </p:nvPr>
        </p:nvSpPr>
        <p:spPr/>
        <p:txBody>
          <a:bodyPr/>
          <a:lstStyle/>
          <a:p>
            <a:r>
              <a:rPr lang="en-US">
                <a:latin typeface="Garamond" charset="0"/>
              </a:rPr>
              <a:t>RAIDR: Mechanism</a:t>
            </a:r>
          </a:p>
        </p:txBody>
      </p:sp>
      <p:sp>
        <p:nvSpPr>
          <p:cNvPr id="14746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64E607-8C17-2846-94DF-6AC4321DFF84}" type="slidenum">
              <a:rPr lang="en-US" sz="1600">
                <a:solidFill>
                  <a:srgbClr val="000000"/>
                </a:solidFill>
                <a:latin typeface="Garamond" charset="0"/>
              </a:rPr>
              <a:pPr eaLnBrk="1" hangingPunct="1"/>
              <a:t>61</a:t>
            </a:fld>
            <a:endParaRPr lang="en-US" sz="1600">
              <a:solidFill>
                <a:srgbClr val="000000"/>
              </a:solidFill>
              <a:latin typeface="Garamond"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44588"/>
            <a:ext cx="91440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539750" y="3716338"/>
            <a:ext cx="7524750" cy="461962"/>
          </a:xfrm>
          <a:prstGeom prst="rect">
            <a:avLst/>
          </a:prstGeom>
          <a:solidFill>
            <a:srgbClr val="FFFFFF"/>
          </a:solidFill>
          <a:ln w="25400">
            <a:solidFill>
              <a:srgbClr val="0000FF"/>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mtClean="0">
                <a:solidFill>
                  <a:srgbClr val="FF0000"/>
                </a:solidFill>
                <a:latin typeface="Tahoma" charset="0"/>
              </a:rPr>
              <a:t>1.25KB storage in controller for 32GB DRAM memory</a:t>
            </a:r>
          </a:p>
        </p:txBody>
      </p:sp>
    </p:spTree>
    <p:extLst>
      <p:ext uri="{BB962C8B-B14F-4D97-AF65-F5344CB8AC3E}">
        <p14:creationId xmlns:p14="http://schemas.microsoft.com/office/powerpoint/2010/main" val="41142443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a:latin typeface="Garamond" charset="0"/>
              </a:rPr>
              <a:t>1. Profiling</a:t>
            </a:r>
          </a:p>
        </p:txBody>
      </p:sp>
      <p:sp>
        <p:nvSpPr>
          <p:cNvPr id="1484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09867E-F6FE-4649-B662-B87B29CFB206}" type="slidenum">
              <a:rPr lang="en-US" sz="1600">
                <a:solidFill>
                  <a:srgbClr val="000000"/>
                </a:solidFill>
                <a:latin typeface="Garamond" charset="0"/>
              </a:rPr>
              <a:pPr eaLnBrk="1" hangingPunct="1"/>
              <a:t>62</a:t>
            </a:fld>
            <a:endParaRPr lang="en-US" sz="1600">
              <a:solidFill>
                <a:srgbClr val="000000"/>
              </a:solidFill>
              <a:latin typeface="Garamond" charset="0"/>
            </a:endParaRPr>
          </a:p>
        </p:txBody>
      </p:sp>
      <p:pic>
        <p:nvPicPr>
          <p:cNvPr id="14848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81100"/>
            <a:ext cx="91440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6816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r>
              <a:rPr lang="en-US">
                <a:latin typeface="Garamond" charset="0"/>
              </a:rPr>
              <a:t>2. Binning</a:t>
            </a:r>
          </a:p>
        </p:txBody>
      </p:sp>
      <p:sp>
        <p:nvSpPr>
          <p:cNvPr id="3" name="Content Placeholder 2"/>
          <p:cNvSpPr>
            <a:spLocks noGrp="1"/>
          </p:cNvSpPr>
          <p:nvPr>
            <p:ph idx="1"/>
          </p:nvPr>
        </p:nvSpPr>
        <p:spPr>
          <a:xfrm>
            <a:off x="228600" y="1125538"/>
            <a:ext cx="8610600" cy="5122862"/>
          </a:xfrm>
        </p:spPr>
        <p:txBody>
          <a:bodyPr/>
          <a:lstStyle/>
          <a:p>
            <a:r>
              <a:rPr lang="en-US">
                <a:solidFill>
                  <a:srgbClr val="0000FF"/>
                </a:solidFill>
                <a:latin typeface="Tahoma" charset="0"/>
              </a:rPr>
              <a:t>How to efficiently and scalably store rows into retention time bins?</a:t>
            </a:r>
          </a:p>
          <a:p>
            <a:pPr marL="342900" lvl="1" indent="-342900">
              <a:buClr>
                <a:schemeClr val="accent1"/>
              </a:buClr>
              <a:buSzPct val="65000"/>
              <a:buFont typeface="Wingdings" charset="0"/>
              <a:buChar char="n"/>
            </a:pPr>
            <a:r>
              <a:rPr lang="en-US">
                <a:latin typeface="Tahoma" charset="0"/>
              </a:rPr>
              <a:t>Use Hardware Bloom Filters [Bloom, CACM 1970]</a:t>
            </a:r>
          </a:p>
          <a:p>
            <a:endParaRPr lang="en-US">
              <a:latin typeface="Tahoma" charset="0"/>
            </a:endParaRPr>
          </a:p>
          <a:p>
            <a:endParaRPr lang="en-US">
              <a:latin typeface="Tahoma" charset="0"/>
            </a:endParaRPr>
          </a:p>
          <a:p>
            <a:endParaRPr lang="en-US">
              <a:latin typeface="Tahoma" charset="0"/>
            </a:endParaRPr>
          </a:p>
        </p:txBody>
      </p:sp>
      <p:sp>
        <p:nvSpPr>
          <p:cNvPr id="1495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FF07A64-D614-9D41-A7A2-1A3F2FD32FA0}" type="slidenum">
              <a:rPr lang="en-US" sz="1600">
                <a:solidFill>
                  <a:srgbClr val="000000"/>
                </a:solidFill>
                <a:latin typeface="Garamond" charset="0"/>
              </a:rPr>
              <a:pPr eaLnBrk="1" hangingPunct="1"/>
              <a:t>63</a:t>
            </a:fld>
            <a:endParaRPr lang="en-US" sz="1600">
              <a:solidFill>
                <a:srgbClr val="000000"/>
              </a:solidFill>
              <a:latin typeface="Garamond" charset="0"/>
            </a:endParaRPr>
          </a:p>
        </p:txBody>
      </p:sp>
      <p:sp>
        <p:nvSpPr>
          <p:cNvPr id="149509" name="Rectangle 5"/>
          <p:cNvSpPr>
            <a:spLocks noChangeArrowheads="1"/>
          </p:cNvSpPr>
          <p:nvPr/>
        </p:nvSpPr>
        <p:spPr bwMode="auto">
          <a:xfrm>
            <a:off x="152400" y="6411913"/>
            <a:ext cx="868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smtClean="0">
                <a:solidFill>
                  <a:srgbClr val="000000"/>
                </a:solidFill>
              </a:rPr>
              <a:t>Bloom, “</a:t>
            </a:r>
            <a:r>
              <a:rPr lang="en-US" altLang="ja-JP" sz="1600" smtClean="0">
                <a:solidFill>
                  <a:srgbClr val="0000FF"/>
                </a:solidFill>
              </a:rPr>
              <a:t>Space/Time Trade-offs in Hash Coding with Allowable Errors</a:t>
            </a:r>
            <a:r>
              <a:rPr lang="en-US" sz="1600" smtClean="0">
                <a:solidFill>
                  <a:srgbClr val="000000"/>
                </a:solidFill>
              </a:rPr>
              <a:t>”</a:t>
            </a:r>
            <a:r>
              <a:rPr lang="en-US" altLang="ja-JP" sz="1600" smtClean="0">
                <a:solidFill>
                  <a:srgbClr val="000000"/>
                </a:solidFill>
              </a:rPr>
              <a:t>, CACM 1970.</a:t>
            </a:r>
            <a:endParaRPr lang="en-US" sz="1600" smtClean="0">
              <a:solidFill>
                <a:srgbClr val="000000"/>
              </a:solidFill>
            </a:endParaRPr>
          </a:p>
        </p:txBody>
      </p:sp>
    </p:spTree>
    <p:extLst>
      <p:ext uri="{BB962C8B-B14F-4D97-AF65-F5344CB8AC3E}">
        <p14:creationId xmlns:p14="http://schemas.microsoft.com/office/powerpoint/2010/main" val="3024761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latin typeface="Garamond" charset="0"/>
              </a:rPr>
              <a:t>Bloom Filter</a:t>
            </a:r>
          </a:p>
        </p:txBody>
      </p:sp>
      <p:sp>
        <p:nvSpPr>
          <p:cNvPr id="3" name="Content Placeholder 2"/>
          <p:cNvSpPr>
            <a:spLocks noGrp="1"/>
          </p:cNvSpPr>
          <p:nvPr>
            <p:ph idx="1"/>
          </p:nvPr>
        </p:nvSpPr>
        <p:spPr>
          <a:xfrm>
            <a:off x="228600" y="990600"/>
            <a:ext cx="8839200" cy="5122863"/>
          </a:xfrm>
        </p:spPr>
        <p:txBody>
          <a:bodyPr/>
          <a:lstStyle/>
          <a:p>
            <a:r>
              <a:rPr lang="en-US" dirty="0">
                <a:latin typeface="Tahoma" charset="0"/>
              </a:rPr>
              <a:t>[Bloom, CACM 1970]</a:t>
            </a:r>
          </a:p>
          <a:p>
            <a:r>
              <a:rPr lang="en-US" dirty="0">
                <a:solidFill>
                  <a:srgbClr val="0000FF"/>
                </a:solidFill>
                <a:latin typeface="Tahoma" charset="0"/>
              </a:rPr>
              <a:t>Probabilistic data structure that compactly represents set membership </a:t>
            </a:r>
            <a:r>
              <a:rPr lang="en-US" dirty="0">
                <a:latin typeface="Tahoma" charset="0"/>
              </a:rPr>
              <a:t>(presence or absence of element in a set)</a:t>
            </a:r>
          </a:p>
          <a:p>
            <a:endParaRPr lang="en-US" dirty="0">
              <a:latin typeface="Tahoma" charset="0"/>
            </a:endParaRPr>
          </a:p>
          <a:p>
            <a:r>
              <a:rPr lang="en-US" dirty="0">
                <a:latin typeface="Tahoma" charset="0"/>
              </a:rPr>
              <a:t>Non-approximate set membership: Use 1 bit per element to indicate absence/presence of each element from an element space of N elements</a:t>
            </a:r>
          </a:p>
          <a:p>
            <a:r>
              <a:rPr lang="en-US" dirty="0">
                <a:solidFill>
                  <a:srgbClr val="0000FF"/>
                </a:solidFill>
                <a:latin typeface="Tahoma" charset="0"/>
              </a:rPr>
              <a:t>Approximate set membership</a:t>
            </a:r>
            <a:r>
              <a:rPr lang="en-US" dirty="0">
                <a:latin typeface="Tahoma" charset="0"/>
              </a:rPr>
              <a:t>: use a much smaller number of bits and indicate each element’s presence/absence with a subset of those bits </a:t>
            </a:r>
          </a:p>
          <a:p>
            <a:pPr lvl="1"/>
            <a:r>
              <a:rPr lang="en-US" dirty="0">
                <a:latin typeface="Tahoma" charset="0"/>
              </a:rPr>
              <a:t>Some elements map to the bits </a:t>
            </a:r>
            <a:r>
              <a:rPr lang="en-US" dirty="0" smtClean="0">
                <a:latin typeface="Tahoma" charset="0"/>
              </a:rPr>
              <a:t>other </a:t>
            </a:r>
            <a:r>
              <a:rPr lang="en-US" dirty="0">
                <a:latin typeface="Tahoma" charset="0"/>
              </a:rPr>
              <a:t>elements </a:t>
            </a:r>
            <a:r>
              <a:rPr lang="en-US" dirty="0" smtClean="0">
                <a:latin typeface="Tahoma" charset="0"/>
              </a:rPr>
              <a:t>also map to</a:t>
            </a:r>
            <a:endParaRPr lang="en-US" dirty="0">
              <a:latin typeface="Tahoma" charset="0"/>
            </a:endParaRPr>
          </a:p>
          <a:p>
            <a:endParaRPr lang="en-US" dirty="0">
              <a:latin typeface="Tahoma" charset="0"/>
            </a:endParaRPr>
          </a:p>
          <a:p>
            <a:r>
              <a:rPr lang="en-US" dirty="0">
                <a:latin typeface="Tahoma" charset="0"/>
              </a:rPr>
              <a:t>Operations: 1) insert, 2) test, 3) remove all elements</a:t>
            </a:r>
          </a:p>
          <a:p>
            <a:endParaRPr lang="en-US" dirty="0">
              <a:latin typeface="Tahoma" charset="0"/>
            </a:endParaRPr>
          </a:p>
          <a:p>
            <a:endParaRPr lang="en-US" dirty="0">
              <a:latin typeface="Tahoma" charset="0"/>
            </a:endParaRPr>
          </a:p>
          <a:p>
            <a:endParaRPr lang="en-US" dirty="0">
              <a:latin typeface="Tahoma" charset="0"/>
            </a:endParaRPr>
          </a:p>
        </p:txBody>
      </p:sp>
      <p:sp>
        <p:nvSpPr>
          <p:cNvPr id="1505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1CB580-A708-7040-B224-6B242848D7A8}" type="slidenum">
              <a:rPr lang="en-US" sz="1600">
                <a:solidFill>
                  <a:srgbClr val="000000"/>
                </a:solidFill>
                <a:latin typeface="Garamond" charset="0"/>
              </a:rPr>
              <a:pPr eaLnBrk="1" hangingPunct="1"/>
              <a:t>64</a:t>
            </a:fld>
            <a:endParaRPr lang="en-US" sz="1600">
              <a:solidFill>
                <a:srgbClr val="000000"/>
              </a:solidFill>
              <a:latin typeface="Garamond" charset="0"/>
            </a:endParaRPr>
          </a:p>
        </p:txBody>
      </p:sp>
      <p:sp>
        <p:nvSpPr>
          <p:cNvPr id="150532" name="Rectangle 5"/>
          <p:cNvSpPr>
            <a:spLocks noChangeArrowheads="1"/>
          </p:cNvSpPr>
          <p:nvPr/>
        </p:nvSpPr>
        <p:spPr bwMode="auto">
          <a:xfrm>
            <a:off x="152400" y="6411913"/>
            <a:ext cx="868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smtClean="0">
                <a:solidFill>
                  <a:srgbClr val="000000"/>
                </a:solidFill>
              </a:rPr>
              <a:t>Bloom, “</a:t>
            </a:r>
            <a:r>
              <a:rPr lang="en-US" altLang="ja-JP" sz="1600" smtClean="0">
                <a:solidFill>
                  <a:srgbClr val="0000FF"/>
                </a:solidFill>
              </a:rPr>
              <a:t>Space/Time Trade-offs in Hash Coding with Allowable Errors</a:t>
            </a:r>
            <a:r>
              <a:rPr lang="en-US" sz="1600" smtClean="0">
                <a:solidFill>
                  <a:srgbClr val="000000"/>
                </a:solidFill>
              </a:rPr>
              <a:t>”</a:t>
            </a:r>
            <a:r>
              <a:rPr lang="en-US" altLang="ja-JP" sz="1600" smtClean="0">
                <a:solidFill>
                  <a:srgbClr val="000000"/>
                </a:solidFill>
              </a:rPr>
              <a:t>, CACM 1970.</a:t>
            </a:r>
            <a:endParaRPr lang="en-US" sz="1600" smtClean="0">
              <a:solidFill>
                <a:srgbClr val="000000"/>
              </a:solidFill>
            </a:endParaRPr>
          </a:p>
        </p:txBody>
      </p:sp>
    </p:spTree>
    <p:extLst>
      <p:ext uri="{BB962C8B-B14F-4D97-AF65-F5344CB8AC3E}">
        <p14:creationId xmlns:p14="http://schemas.microsoft.com/office/powerpoint/2010/main" val="38851788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r>
              <a:rPr lang="en-US">
                <a:latin typeface="Garamond" charset="0"/>
              </a:rPr>
              <a:t>Bloom Filter Operation Example</a:t>
            </a:r>
          </a:p>
        </p:txBody>
      </p:sp>
      <p:sp>
        <p:nvSpPr>
          <p:cNvPr id="151554" name="Content Placeholder 2"/>
          <p:cNvSpPr>
            <a:spLocks noGrp="1"/>
          </p:cNvSpPr>
          <p:nvPr>
            <p:ph idx="1"/>
          </p:nvPr>
        </p:nvSpPr>
        <p:spPr>
          <a:xfrm>
            <a:off x="228600" y="1125538"/>
            <a:ext cx="8610600" cy="5122862"/>
          </a:xfrm>
        </p:spPr>
        <p:txBody>
          <a:bodyPr/>
          <a:lstStyle/>
          <a:p>
            <a:endParaRPr lang="en-US">
              <a:latin typeface="Tahoma" charset="0"/>
            </a:endParaRPr>
          </a:p>
          <a:p>
            <a:endParaRPr lang="en-US">
              <a:latin typeface="Tahoma" charset="0"/>
            </a:endParaRPr>
          </a:p>
        </p:txBody>
      </p:sp>
      <p:sp>
        <p:nvSpPr>
          <p:cNvPr id="1515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B4272E-7D09-CD49-87C1-83F08755FA32}" type="slidenum">
              <a:rPr lang="en-US" sz="1600">
                <a:solidFill>
                  <a:srgbClr val="000000"/>
                </a:solidFill>
                <a:latin typeface="Garamond" charset="0"/>
              </a:rPr>
              <a:pPr eaLnBrk="1" hangingPunct="1"/>
              <a:t>65</a:t>
            </a:fld>
            <a:endParaRPr lang="en-US" sz="1600">
              <a:solidFill>
                <a:srgbClr val="000000"/>
              </a:solidFill>
              <a:latin typeface="Garamond"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 y="2420938"/>
            <a:ext cx="9144000" cy="38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7" name="Rectangle 5"/>
          <p:cNvSpPr>
            <a:spLocks noChangeArrowheads="1"/>
          </p:cNvSpPr>
          <p:nvPr/>
        </p:nvSpPr>
        <p:spPr bwMode="auto">
          <a:xfrm>
            <a:off x="152400" y="6411913"/>
            <a:ext cx="868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smtClean="0">
                <a:solidFill>
                  <a:srgbClr val="000000"/>
                </a:solidFill>
              </a:rPr>
              <a:t>Bloom, “</a:t>
            </a:r>
            <a:r>
              <a:rPr lang="en-US" altLang="ja-JP" sz="1600" dirty="0" smtClean="0">
                <a:solidFill>
                  <a:srgbClr val="0000FF"/>
                </a:solidFill>
              </a:rPr>
              <a:t>Space/Time Trade-offs in Hash Coding with Allowable Errors</a:t>
            </a:r>
            <a:r>
              <a:rPr lang="en-US" sz="1600" dirty="0" smtClean="0">
                <a:solidFill>
                  <a:srgbClr val="000000"/>
                </a:solidFill>
              </a:rPr>
              <a:t>”</a:t>
            </a:r>
            <a:r>
              <a:rPr lang="en-US" altLang="ja-JP" sz="1600" dirty="0" smtClean="0">
                <a:solidFill>
                  <a:srgbClr val="000000"/>
                </a:solidFill>
              </a:rPr>
              <a:t>, CACM 1970.</a:t>
            </a:r>
            <a:endParaRPr lang="en-US" sz="1600" dirty="0" smtClean="0">
              <a:solidFill>
                <a:srgbClr val="000000"/>
              </a:solidFill>
            </a:endParaRPr>
          </a:p>
        </p:txBody>
      </p:sp>
    </p:spTree>
    <p:extLst>
      <p:ext uri="{BB962C8B-B14F-4D97-AF65-F5344CB8AC3E}">
        <p14:creationId xmlns:p14="http://schemas.microsoft.com/office/powerpoint/2010/main" val="919585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r>
              <a:rPr lang="en-US">
                <a:latin typeface="Garamond" charset="0"/>
              </a:rPr>
              <a:t>Bloom Filter Operation Example</a:t>
            </a:r>
          </a:p>
        </p:txBody>
      </p:sp>
      <p:sp>
        <p:nvSpPr>
          <p:cNvPr id="15257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D178BA-EF2B-4447-BF2C-00EBD4BCF210}" type="slidenum">
              <a:rPr lang="en-US" sz="1600">
                <a:solidFill>
                  <a:srgbClr val="000000"/>
                </a:solidFill>
                <a:latin typeface="Garamond" charset="0"/>
              </a:rPr>
              <a:pPr eaLnBrk="1" hangingPunct="1"/>
              <a:t>66</a:t>
            </a:fld>
            <a:endParaRPr lang="en-US" sz="1600">
              <a:solidFill>
                <a:srgbClr val="000000"/>
              </a:solidFill>
              <a:latin typeface="Garamond" charset="0"/>
            </a:endParaRPr>
          </a:p>
        </p:txBody>
      </p:sp>
      <p:pic>
        <p:nvPicPr>
          <p:cNvPr id="15257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16163"/>
            <a:ext cx="9144000"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3444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a:lstStyle/>
          <a:p>
            <a:r>
              <a:rPr lang="en-US">
                <a:latin typeface="Garamond" charset="0"/>
              </a:rPr>
              <a:t>Bloom Filter Operation Example</a:t>
            </a:r>
          </a:p>
        </p:txBody>
      </p:sp>
      <p:sp>
        <p:nvSpPr>
          <p:cNvPr id="15360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45E7A1-1C7E-4444-B51C-E01AFE5CF0A0}" type="slidenum">
              <a:rPr lang="en-US" sz="1600">
                <a:solidFill>
                  <a:srgbClr val="000000"/>
                </a:solidFill>
                <a:latin typeface="Garamond" charset="0"/>
              </a:rPr>
              <a:pPr eaLnBrk="1" hangingPunct="1"/>
              <a:t>67</a:t>
            </a:fld>
            <a:endParaRPr lang="en-US" sz="1600">
              <a:solidFill>
                <a:srgbClr val="000000"/>
              </a:solidFill>
              <a:latin typeface="Garamond" charset="0"/>
            </a:endParaRPr>
          </a:p>
        </p:txBody>
      </p:sp>
      <p:pic>
        <p:nvPicPr>
          <p:cNvPr id="15360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79675"/>
            <a:ext cx="91440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9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p:nvPr>
        </p:nvSpPr>
        <p:spPr/>
        <p:txBody>
          <a:bodyPr/>
          <a:lstStyle/>
          <a:p>
            <a:r>
              <a:rPr lang="en-US">
                <a:latin typeface="Garamond" charset="0"/>
              </a:rPr>
              <a:t>Bloom Filter Operation Example</a:t>
            </a:r>
          </a:p>
        </p:txBody>
      </p:sp>
      <p:sp>
        <p:nvSpPr>
          <p:cNvPr id="15462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07B44B-4E2F-FD4B-8F5B-B78847424123}" type="slidenum">
              <a:rPr lang="en-US" sz="1600">
                <a:solidFill>
                  <a:srgbClr val="000000"/>
                </a:solidFill>
                <a:latin typeface="Garamond" charset="0"/>
              </a:rPr>
              <a:pPr eaLnBrk="1" hangingPunct="1"/>
              <a:t>68</a:t>
            </a:fld>
            <a:endParaRPr lang="en-US" sz="1600">
              <a:solidFill>
                <a:srgbClr val="000000"/>
              </a:solidFill>
              <a:latin typeface="Garamond" charset="0"/>
            </a:endParaRPr>
          </a:p>
        </p:txBody>
      </p:sp>
      <p:pic>
        <p:nvPicPr>
          <p:cNvPr id="15462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700338"/>
            <a:ext cx="9144000"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47487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p:cNvSpPr>
            <a:spLocks noGrp="1"/>
          </p:cNvSpPr>
          <p:nvPr>
            <p:ph type="title"/>
          </p:nvPr>
        </p:nvSpPr>
        <p:spPr/>
        <p:txBody>
          <a:bodyPr/>
          <a:lstStyle/>
          <a:p>
            <a:r>
              <a:rPr lang="en-US">
                <a:latin typeface="Garamond" charset="0"/>
              </a:rPr>
              <a:t>Bloom Filter Operation Example</a:t>
            </a:r>
          </a:p>
        </p:txBody>
      </p:sp>
      <p:sp>
        <p:nvSpPr>
          <p:cNvPr id="15565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5285438-7C11-4841-8B29-A3A10B661D71}" type="slidenum">
              <a:rPr lang="en-US" sz="1600">
                <a:solidFill>
                  <a:srgbClr val="000000"/>
                </a:solidFill>
                <a:latin typeface="Garamond" charset="0"/>
              </a:rPr>
              <a:pPr eaLnBrk="1" hangingPunct="1"/>
              <a:t>69</a:t>
            </a:fld>
            <a:endParaRPr lang="en-US" sz="1600">
              <a:solidFill>
                <a:srgbClr val="000000"/>
              </a:solidFill>
              <a:latin typeface="Garamond" charset="0"/>
            </a:endParaRPr>
          </a:p>
        </p:txBody>
      </p:sp>
      <p:pic>
        <p:nvPicPr>
          <p:cNvPr id="15565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32038"/>
            <a:ext cx="9144000"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34090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smtClean="0">
                <a:latin typeface="Garamond" charset="0"/>
              </a:rPr>
              <a:t>(Un)expected </a:t>
            </a:r>
            <a:r>
              <a:rPr lang="en-US" dirty="0">
                <a:latin typeface="Garamond" charset="0"/>
              </a:rPr>
              <a:t>Slowdowns in Multi-Core</a:t>
            </a:r>
          </a:p>
        </p:txBody>
      </p:sp>
      <p:graphicFrame>
        <p:nvGraphicFramePr>
          <p:cNvPr id="25602" name="Content Placeholder 4"/>
          <p:cNvGraphicFramePr>
            <a:graphicFrameLocks noGrp="1"/>
          </p:cNvGraphicFramePr>
          <p:nvPr>
            <p:ph idx="1"/>
          </p:nvPr>
        </p:nvGraphicFramePr>
        <p:xfrm>
          <a:off x="228600" y="896938"/>
          <a:ext cx="8610600" cy="4876800"/>
        </p:xfrm>
        <a:graphic>
          <a:graphicData uri="http://schemas.openxmlformats.org/presentationml/2006/ole">
            <mc:AlternateContent xmlns:mc="http://schemas.openxmlformats.org/markup-compatibility/2006">
              <mc:Choice xmlns:v="urn:schemas-microsoft-com:vml" Requires="v">
                <p:oleObj spid="_x0000_s300062" name="Worksheet" r:id="rId4" imgW="8608298" imgH="4877223" progId="Excel.Sheet.8">
                  <p:embed/>
                </p:oleObj>
              </mc:Choice>
              <mc:Fallback>
                <p:oleObj name="Worksheet" r:id="rId4" imgW="8608298" imgH="4877223" progId="Excel.Sheet.8">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896938"/>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FDB314-172F-4548-B476-86C36A2CFA89}" type="slidenum">
              <a:rPr lang="en-US" sz="1600">
                <a:solidFill>
                  <a:srgbClr val="000000"/>
                </a:solidFill>
                <a:latin typeface="Garamond" charset="0"/>
                <a:cs typeface="Arial" charset="0"/>
              </a:rPr>
              <a:pPr eaLnBrk="1" hangingPunct="1"/>
              <a:t>7</a:t>
            </a:fld>
            <a:endParaRPr lang="en-US" sz="1600">
              <a:solidFill>
                <a:srgbClr val="000000"/>
              </a:solidFill>
              <a:latin typeface="Garamond" charset="0"/>
              <a:cs typeface="Arial" charset="0"/>
            </a:endParaRPr>
          </a:p>
        </p:txBody>
      </p:sp>
      <p:cxnSp>
        <p:nvCxnSpPr>
          <p:cNvPr id="11" name="Straight Arrow Connector 10"/>
          <p:cNvCxnSpPr>
            <a:cxnSpLocks noChangeShapeType="1"/>
          </p:cNvCxnSpPr>
          <p:nvPr/>
        </p:nvCxnSpPr>
        <p:spPr bwMode="auto">
          <a:xfrm rot="5400000">
            <a:off x="3463926" y="3432175"/>
            <a:ext cx="965200" cy="231775"/>
          </a:xfrm>
          <a:prstGeom prst="straightConnector1">
            <a:avLst/>
          </a:prstGeom>
          <a:noFill/>
          <a:ln w="31750">
            <a:solidFill>
              <a:srgbClr val="FF0000"/>
            </a:solidFill>
            <a:round/>
            <a:headEnd/>
            <a:tailEnd type="arrow" w="med" len="med"/>
          </a:ln>
          <a:extLst>
            <a:ext uri="{909E8E84-426E-40dd-AFC4-6F175D3DCCD1}">
              <a14:hiddenFill xmlns:a14="http://schemas.microsoft.com/office/drawing/2010/main">
                <a:noFill/>
              </a14:hiddenFill>
            </a:ext>
          </a:extLst>
        </p:spPr>
      </p:cxnSp>
      <p:sp>
        <p:nvSpPr>
          <p:cNvPr id="13" name="Text Box 11"/>
          <p:cNvSpPr txBox="1">
            <a:spLocks noChangeArrowheads="1"/>
          </p:cNvSpPr>
          <p:nvPr/>
        </p:nvSpPr>
        <p:spPr bwMode="auto">
          <a:xfrm>
            <a:off x="3371850" y="2674938"/>
            <a:ext cx="1649413"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rgbClr val="FF0000"/>
                </a:solidFill>
                <a:cs typeface="Arial" charset="0"/>
              </a:rPr>
              <a:t>Low priority</a:t>
            </a:r>
          </a:p>
        </p:txBody>
      </p:sp>
      <p:sp>
        <p:nvSpPr>
          <p:cNvPr id="15" name="Text Box 11"/>
          <p:cNvSpPr txBox="1">
            <a:spLocks noChangeArrowheads="1"/>
          </p:cNvSpPr>
          <p:nvPr/>
        </p:nvSpPr>
        <p:spPr bwMode="auto">
          <a:xfrm>
            <a:off x="7035800" y="685800"/>
            <a:ext cx="180498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rgbClr val="FF0000"/>
                </a:solidFill>
                <a:cs typeface="Arial" charset="0"/>
              </a:rPr>
              <a:t>High priority</a:t>
            </a:r>
          </a:p>
        </p:txBody>
      </p:sp>
      <p:cxnSp>
        <p:nvCxnSpPr>
          <p:cNvPr id="20" name="Straight Arrow Connector 19"/>
          <p:cNvCxnSpPr>
            <a:cxnSpLocks noChangeShapeType="1"/>
          </p:cNvCxnSpPr>
          <p:nvPr/>
        </p:nvCxnSpPr>
        <p:spPr bwMode="auto">
          <a:xfrm rot="5400000">
            <a:off x="7188201" y="1438275"/>
            <a:ext cx="963612" cy="230187"/>
          </a:xfrm>
          <a:prstGeom prst="straightConnector1">
            <a:avLst/>
          </a:prstGeom>
          <a:noFill/>
          <a:ln w="31750">
            <a:solidFill>
              <a:srgbClr val="FF0000"/>
            </a:solidFill>
            <a:round/>
            <a:headEnd/>
            <a:tailEnd type="arrow" w="med" len="med"/>
          </a:ln>
          <a:extLst>
            <a:ext uri="{909E8E84-426E-40dd-AFC4-6F175D3DCCD1}">
              <a14:hiddenFill xmlns:a14="http://schemas.microsoft.com/office/drawing/2010/main">
                <a:noFill/>
              </a14:hiddenFill>
            </a:ext>
          </a:extLst>
        </p:spPr>
      </p:cxnSp>
      <p:sp>
        <p:nvSpPr>
          <p:cNvPr id="25610" name="TextBox 13"/>
          <p:cNvSpPr txBox="1">
            <a:spLocks noChangeArrowheads="1"/>
          </p:cNvSpPr>
          <p:nvPr/>
        </p:nvSpPr>
        <p:spPr bwMode="auto">
          <a:xfrm>
            <a:off x="2754313" y="5586413"/>
            <a:ext cx="839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cs typeface="Arial" charset="0"/>
              </a:rPr>
              <a:t>(Core 0)</a:t>
            </a:r>
          </a:p>
        </p:txBody>
      </p:sp>
      <p:sp>
        <p:nvSpPr>
          <p:cNvPr id="25611" name="TextBox 15"/>
          <p:cNvSpPr txBox="1">
            <a:spLocks noChangeArrowheads="1"/>
          </p:cNvSpPr>
          <p:nvPr/>
        </p:nvSpPr>
        <p:spPr bwMode="auto">
          <a:xfrm>
            <a:off x="6469063" y="5584825"/>
            <a:ext cx="839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cs typeface="Arial" charset="0"/>
              </a:rPr>
              <a:t>(Core 1)</a:t>
            </a:r>
          </a:p>
        </p:txBody>
      </p:sp>
      <p:sp>
        <p:nvSpPr>
          <p:cNvPr id="25612" name="Line 14"/>
          <p:cNvSpPr>
            <a:spLocks noChangeShapeType="1"/>
          </p:cNvSpPr>
          <p:nvPr/>
        </p:nvSpPr>
        <p:spPr bwMode="auto">
          <a:xfrm>
            <a:off x="1214438" y="4124325"/>
            <a:ext cx="74977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5613" name="TextBox 13"/>
          <p:cNvSpPr txBox="1">
            <a:spLocks noChangeArrowheads="1"/>
          </p:cNvSpPr>
          <p:nvPr/>
        </p:nvSpPr>
        <p:spPr bwMode="auto">
          <a:xfrm>
            <a:off x="381000" y="5830888"/>
            <a:ext cx="8358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Tahoma" charset="0"/>
              </a:rPr>
              <a:t>Moscibroda and Mutlu, </a:t>
            </a:r>
            <a:r>
              <a:rPr lang="ja-JP" altLang="en-US" sz="1800">
                <a:solidFill>
                  <a:srgbClr val="000000"/>
                </a:solidFill>
                <a:latin typeface="Tahoma" charset="0"/>
              </a:rPr>
              <a:t>“</a:t>
            </a:r>
            <a:r>
              <a:rPr lang="en-US" altLang="ja-JP" sz="1800">
                <a:solidFill>
                  <a:srgbClr val="0000FF"/>
                </a:solidFill>
                <a:latin typeface="Tahoma" charset="0"/>
              </a:rPr>
              <a:t>Memory performance attacks: Denial of memory service </a:t>
            </a:r>
          </a:p>
          <a:p>
            <a:pPr eaLnBrk="1" hangingPunct="1"/>
            <a:r>
              <a:rPr lang="en-US" sz="1800">
                <a:solidFill>
                  <a:srgbClr val="0000FF"/>
                </a:solidFill>
                <a:latin typeface="Tahoma" charset="0"/>
              </a:rPr>
              <a:t>in multi-core systems</a:t>
            </a:r>
            <a:r>
              <a:rPr lang="en-US" sz="1800">
                <a:solidFill>
                  <a:srgbClr val="000000"/>
                </a:solidFill>
                <a:latin typeface="Tahoma" charset="0"/>
              </a:rPr>
              <a:t>,</a:t>
            </a:r>
            <a:r>
              <a:rPr lang="ja-JP" altLang="en-US" sz="1800">
                <a:solidFill>
                  <a:srgbClr val="000000"/>
                </a:solidFill>
                <a:latin typeface="Tahoma" charset="0"/>
              </a:rPr>
              <a:t>”</a:t>
            </a:r>
            <a:r>
              <a:rPr lang="en-US" altLang="ja-JP" sz="1800">
                <a:solidFill>
                  <a:srgbClr val="000000"/>
                </a:solidFill>
                <a:latin typeface="Tahoma" charset="0"/>
              </a:rPr>
              <a:t> USENIX Security 2007.</a:t>
            </a:r>
            <a:endParaRPr lang="en-US" sz="1800">
              <a:solidFill>
                <a:srgbClr val="000000"/>
              </a:solidFill>
              <a:cs typeface="Arial" charset="0"/>
            </a:endParaRPr>
          </a:p>
        </p:txBody>
      </p:sp>
    </p:spTree>
    <p:extLst>
      <p:ext uri="{BB962C8B-B14F-4D97-AF65-F5344CB8AC3E}">
        <p14:creationId xmlns:p14="http://schemas.microsoft.com/office/powerpoint/2010/main" val="39801694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Filters</a:t>
            </a:r>
            <a:endParaRPr lang="en-US" dirty="0"/>
          </a:p>
        </p:txBody>
      </p:sp>
      <p:sp>
        <p:nvSpPr>
          <p:cNvPr id="4" name="Slide Number Placeholder 3"/>
          <p:cNvSpPr>
            <a:spLocks noGrp="1"/>
          </p:cNvSpPr>
          <p:nvPr>
            <p:ph type="sldNum" sz="quarter" idx="11"/>
          </p:nvPr>
        </p:nvSpPr>
        <p:spPr/>
        <p:txBody>
          <a:bodyPr/>
          <a:lstStyle/>
          <a:p>
            <a:pPr>
              <a:defRPr/>
            </a:pPr>
            <a:fld id="{7B4B655F-9513-DB41-847A-CB5F5ABCD6B3}" type="slidenum">
              <a:rPr lang="en-US" altLang="en-US" smtClean="0"/>
              <a:pPr>
                <a:defRPr/>
              </a:pPr>
              <a:t>70</a:t>
            </a:fld>
            <a:endParaRPr lang="en-US" altLang="en-US"/>
          </a:p>
        </p:txBody>
      </p:sp>
      <p:pic>
        <p:nvPicPr>
          <p:cNvPr id="5" name="Picture 4"/>
          <p:cNvPicPr>
            <a:picLocks noChangeAspect="1"/>
          </p:cNvPicPr>
          <p:nvPr/>
        </p:nvPicPr>
        <p:blipFill>
          <a:blip r:embed="rId2"/>
          <a:stretch>
            <a:fillRect/>
          </a:stretch>
        </p:blipFill>
        <p:spPr>
          <a:xfrm>
            <a:off x="152400" y="990600"/>
            <a:ext cx="5727700" cy="2603500"/>
          </a:xfrm>
          <a:prstGeom prst="rect">
            <a:avLst/>
          </a:prstGeom>
        </p:spPr>
      </p:pic>
      <p:pic>
        <p:nvPicPr>
          <p:cNvPr id="6" name="Picture 5"/>
          <p:cNvPicPr>
            <a:picLocks noChangeAspect="1"/>
          </p:cNvPicPr>
          <p:nvPr/>
        </p:nvPicPr>
        <p:blipFill>
          <a:blip r:embed="rId3"/>
          <a:stretch>
            <a:fillRect/>
          </a:stretch>
        </p:blipFill>
        <p:spPr>
          <a:xfrm>
            <a:off x="228600" y="3657600"/>
            <a:ext cx="5638800" cy="2413000"/>
          </a:xfrm>
          <a:prstGeom prst="rect">
            <a:avLst/>
          </a:prstGeom>
        </p:spPr>
      </p:pic>
      <p:pic>
        <p:nvPicPr>
          <p:cNvPr id="7" name="Picture 6"/>
          <p:cNvPicPr>
            <a:picLocks noChangeAspect="1"/>
          </p:cNvPicPr>
          <p:nvPr/>
        </p:nvPicPr>
        <p:blipFill>
          <a:blip r:embed="rId4"/>
          <a:stretch>
            <a:fillRect/>
          </a:stretch>
        </p:blipFill>
        <p:spPr>
          <a:xfrm>
            <a:off x="4038600" y="1371600"/>
            <a:ext cx="4964854" cy="1556312"/>
          </a:xfrm>
          <a:prstGeom prst="rect">
            <a:avLst/>
          </a:prstGeom>
        </p:spPr>
      </p:pic>
    </p:spTree>
    <p:extLst>
      <p:ext uri="{BB962C8B-B14F-4D97-AF65-F5344CB8AC3E}">
        <p14:creationId xmlns:p14="http://schemas.microsoft.com/office/powerpoint/2010/main" val="18409525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Filters: Pros and Cons</a:t>
            </a:r>
            <a:endParaRPr lang="en-US" dirty="0"/>
          </a:p>
        </p:txBody>
      </p:sp>
      <p:sp>
        <p:nvSpPr>
          <p:cNvPr id="3" name="Content Placeholder 2"/>
          <p:cNvSpPr>
            <a:spLocks noGrp="1"/>
          </p:cNvSpPr>
          <p:nvPr>
            <p:ph idx="1"/>
          </p:nvPr>
        </p:nvSpPr>
        <p:spPr>
          <a:xfrm>
            <a:off x="228600" y="1066800"/>
            <a:ext cx="8610600" cy="5181600"/>
          </a:xfrm>
        </p:spPr>
        <p:txBody>
          <a:bodyPr/>
          <a:lstStyle/>
          <a:p>
            <a:r>
              <a:rPr lang="en-US" dirty="0" smtClean="0"/>
              <a:t>Advantages</a:t>
            </a:r>
          </a:p>
          <a:p>
            <a:pPr marL="344487" lvl="1" indent="0">
              <a:buNone/>
            </a:pPr>
            <a:r>
              <a:rPr lang="en-US" dirty="0" smtClean="0"/>
              <a:t>+ Enables </a:t>
            </a:r>
            <a:r>
              <a:rPr lang="en-US" dirty="0" smtClean="0">
                <a:solidFill>
                  <a:srgbClr val="0000FF"/>
                </a:solidFill>
              </a:rPr>
              <a:t>storage-efficient </a:t>
            </a:r>
            <a:r>
              <a:rPr lang="en-US" dirty="0" smtClean="0"/>
              <a:t>representation of set membership</a:t>
            </a:r>
          </a:p>
          <a:p>
            <a:pPr marL="344487" lvl="1" indent="0">
              <a:buNone/>
            </a:pPr>
            <a:r>
              <a:rPr lang="en-US" dirty="0" smtClean="0"/>
              <a:t>+ Insertion and testing for set membership (presence) are </a:t>
            </a:r>
            <a:r>
              <a:rPr lang="en-US" dirty="0" smtClean="0">
                <a:solidFill>
                  <a:srgbClr val="0000FF"/>
                </a:solidFill>
              </a:rPr>
              <a:t>fast</a:t>
            </a:r>
          </a:p>
          <a:p>
            <a:pPr marL="344487" lvl="1" indent="0">
              <a:buNone/>
            </a:pPr>
            <a:r>
              <a:rPr lang="en-US" dirty="0"/>
              <a:t>+ </a:t>
            </a:r>
            <a:r>
              <a:rPr lang="en-US" dirty="0">
                <a:solidFill>
                  <a:srgbClr val="0000FF"/>
                </a:solidFill>
              </a:rPr>
              <a:t>No false negatives</a:t>
            </a:r>
            <a:r>
              <a:rPr lang="en-US" dirty="0"/>
              <a:t>: If </a:t>
            </a:r>
            <a:r>
              <a:rPr lang="en-US" dirty="0" smtClean="0"/>
              <a:t>Bloom Filter says an element is not present in the set, the element must not have been inserted</a:t>
            </a:r>
            <a:endParaRPr lang="en-US" dirty="0"/>
          </a:p>
          <a:p>
            <a:pPr marL="344487" lvl="1" indent="0">
              <a:buNone/>
            </a:pPr>
            <a:r>
              <a:rPr lang="en-US" dirty="0" smtClean="0"/>
              <a:t>+ </a:t>
            </a:r>
            <a:r>
              <a:rPr lang="en-US" dirty="0"/>
              <a:t>E</a:t>
            </a:r>
            <a:r>
              <a:rPr lang="en-US" dirty="0" smtClean="0"/>
              <a:t>nables </a:t>
            </a:r>
            <a:r>
              <a:rPr lang="en-US" dirty="0" smtClean="0">
                <a:solidFill>
                  <a:srgbClr val="0000FF"/>
                </a:solidFill>
              </a:rPr>
              <a:t>tradeoffs</a:t>
            </a:r>
            <a:r>
              <a:rPr lang="en-US" dirty="0" smtClean="0"/>
              <a:t> between </a:t>
            </a:r>
            <a:r>
              <a:rPr lang="en-US" dirty="0" smtClean="0">
                <a:solidFill>
                  <a:srgbClr val="FF0000"/>
                </a:solidFill>
              </a:rPr>
              <a:t>time</a:t>
            </a:r>
            <a:r>
              <a:rPr lang="en-US" dirty="0" smtClean="0"/>
              <a:t> &amp; </a:t>
            </a:r>
            <a:r>
              <a:rPr lang="en-US" dirty="0" smtClean="0">
                <a:solidFill>
                  <a:srgbClr val="FF0000"/>
                </a:solidFill>
              </a:rPr>
              <a:t>storage</a:t>
            </a:r>
            <a:r>
              <a:rPr lang="en-US" dirty="0" smtClean="0"/>
              <a:t> </a:t>
            </a:r>
            <a:r>
              <a:rPr lang="en-US" dirty="0" smtClean="0">
                <a:solidFill>
                  <a:srgbClr val="FF0000"/>
                </a:solidFill>
              </a:rPr>
              <a:t>efficiency</a:t>
            </a:r>
            <a:r>
              <a:rPr lang="en-US" dirty="0" smtClean="0"/>
              <a:t> &amp; </a:t>
            </a:r>
            <a:r>
              <a:rPr lang="en-US" dirty="0" smtClean="0">
                <a:solidFill>
                  <a:srgbClr val="FF0000"/>
                </a:solidFill>
              </a:rPr>
              <a:t>false positive rate </a:t>
            </a:r>
            <a:r>
              <a:rPr lang="en-US" dirty="0" smtClean="0"/>
              <a:t>(via sizing and hashing)</a:t>
            </a:r>
          </a:p>
          <a:p>
            <a:pPr marL="344487" lvl="1" indent="0">
              <a:buNone/>
            </a:pPr>
            <a:endParaRPr lang="en-US" dirty="0"/>
          </a:p>
          <a:p>
            <a:pPr marL="360362"/>
            <a:r>
              <a:rPr lang="en-US" dirty="0" smtClean="0"/>
              <a:t>Disadvantages</a:t>
            </a:r>
          </a:p>
          <a:p>
            <a:pPr marL="361949" lvl="1" indent="0">
              <a:buNone/>
            </a:pPr>
            <a:r>
              <a:rPr lang="en-US" dirty="0" smtClean="0"/>
              <a:t>-- </a:t>
            </a:r>
            <a:r>
              <a:rPr lang="en-US" dirty="0">
                <a:solidFill>
                  <a:srgbClr val="0000FF"/>
                </a:solidFill>
              </a:rPr>
              <a:t>F</a:t>
            </a:r>
            <a:r>
              <a:rPr lang="en-US" dirty="0" smtClean="0">
                <a:solidFill>
                  <a:srgbClr val="0000FF"/>
                </a:solidFill>
              </a:rPr>
              <a:t>alse positives</a:t>
            </a:r>
            <a:r>
              <a:rPr lang="en-US" dirty="0" smtClean="0"/>
              <a:t>: An element may be deemed to be present in the set by the Bloom Filter but it may never have been inserted</a:t>
            </a:r>
          </a:p>
          <a:p>
            <a:pPr marL="361949" lvl="1" indent="0">
              <a:buNone/>
            </a:pPr>
            <a:r>
              <a:rPr lang="en-US" dirty="0"/>
              <a:t>	</a:t>
            </a:r>
            <a:r>
              <a:rPr lang="en-US" dirty="0" smtClean="0"/>
              <a:t>Not the right data structure when you cannot tolerate false positives</a:t>
            </a:r>
          </a:p>
          <a:p>
            <a:pPr marL="361949" lvl="1" indent="0">
              <a:buNone/>
            </a:pPr>
            <a:endParaRPr lang="en-US" dirty="0"/>
          </a:p>
        </p:txBody>
      </p:sp>
      <p:sp>
        <p:nvSpPr>
          <p:cNvPr id="4" name="Slide Number Placeholder 3"/>
          <p:cNvSpPr>
            <a:spLocks noGrp="1"/>
          </p:cNvSpPr>
          <p:nvPr>
            <p:ph type="sldNum" sz="quarter" idx="11"/>
          </p:nvPr>
        </p:nvSpPr>
        <p:spPr/>
        <p:txBody>
          <a:bodyPr/>
          <a:lstStyle/>
          <a:p>
            <a:pPr>
              <a:defRPr/>
            </a:pPr>
            <a:fld id="{7B4B655F-9513-DB41-847A-CB5F5ABCD6B3}" type="slidenum">
              <a:rPr lang="en-US" altLang="en-US" smtClean="0"/>
              <a:pPr>
                <a:defRPr/>
              </a:pPr>
              <a:t>71</a:t>
            </a:fld>
            <a:endParaRPr lang="en-US" altLang="en-US"/>
          </a:p>
        </p:txBody>
      </p:sp>
      <p:sp>
        <p:nvSpPr>
          <p:cNvPr id="5" name="Rectangle 5"/>
          <p:cNvSpPr>
            <a:spLocks noChangeArrowheads="1"/>
          </p:cNvSpPr>
          <p:nvPr/>
        </p:nvSpPr>
        <p:spPr bwMode="auto">
          <a:xfrm>
            <a:off x="152400" y="6411913"/>
            <a:ext cx="868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smtClean="0">
                <a:solidFill>
                  <a:srgbClr val="000000"/>
                </a:solidFill>
              </a:rPr>
              <a:t>Bloom, “</a:t>
            </a:r>
            <a:r>
              <a:rPr lang="en-US" altLang="ja-JP" sz="1600" dirty="0" smtClean="0">
                <a:solidFill>
                  <a:srgbClr val="0000FF"/>
                </a:solidFill>
              </a:rPr>
              <a:t>Space/Time Trade-offs in Hash Coding with Allowable Errors</a:t>
            </a:r>
            <a:r>
              <a:rPr lang="en-US" sz="1600" dirty="0" smtClean="0">
                <a:solidFill>
                  <a:srgbClr val="000000"/>
                </a:solidFill>
              </a:rPr>
              <a:t>”</a:t>
            </a:r>
            <a:r>
              <a:rPr lang="en-US" altLang="ja-JP" sz="1600" dirty="0" smtClean="0">
                <a:solidFill>
                  <a:srgbClr val="000000"/>
                </a:solidFill>
              </a:rPr>
              <a:t>, CACM 1970.</a:t>
            </a:r>
            <a:endParaRPr lang="en-US" sz="1600" dirty="0" smtClean="0">
              <a:solidFill>
                <a:srgbClr val="000000"/>
              </a:solidFill>
            </a:endParaRPr>
          </a:p>
        </p:txBody>
      </p:sp>
    </p:spTree>
    <p:extLst>
      <p:ext uri="{BB962C8B-B14F-4D97-AF65-F5344CB8AC3E}">
        <p14:creationId xmlns:p14="http://schemas.microsoft.com/office/powerpoint/2010/main" val="20741338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sz="3600" dirty="0">
                <a:latin typeface="Garamond" charset="0"/>
              </a:rPr>
              <a:t>Benefits of Bloom Filters as </a:t>
            </a:r>
            <a:r>
              <a:rPr lang="en-US" sz="3600" dirty="0" smtClean="0">
                <a:latin typeface="Garamond" charset="0"/>
              </a:rPr>
              <a:t>Refresh Rate Bins</a:t>
            </a:r>
            <a:endParaRPr lang="en-US" sz="3600" dirty="0">
              <a:latin typeface="Garamond" charset="0"/>
            </a:endParaRPr>
          </a:p>
        </p:txBody>
      </p:sp>
      <p:sp>
        <p:nvSpPr>
          <p:cNvPr id="3" name="Content Placeholder 2"/>
          <p:cNvSpPr>
            <a:spLocks noGrp="1"/>
          </p:cNvSpPr>
          <p:nvPr>
            <p:ph idx="1"/>
          </p:nvPr>
        </p:nvSpPr>
        <p:spPr>
          <a:xfrm>
            <a:off x="228600" y="981075"/>
            <a:ext cx="8610600" cy="5267325"/>
          </a:xfrm>
        </p:spPr>
        <p:txBody>
          <a:bodyPr/>
          <a:lstStyle/>
          <a:p>
            <a:r>
              <a:rPr lang="en-US">
                <a:solidFill>
                  <a:srgbClr val="FF0000"/>
                </a:solidFill>
                <a:latin typeface="Tahoma" charset="0"/>
              </a:rPr>
              <a:t>False positives: </a:t>
            </a:r>
            <a:r>
              <a:rPr lang="en-US">
                <a:latin typeface="Tahoma" charset="0"/>
              </a:rPr>
              <a:t>a row may be declared present in the Bloom filter even if it was never inserted</a:t>
            </a:r>
          </a:p>
          <a:p>
            <a:pPr lvl="1"/>
            <a:r>
              <a:rPr lang="en-US">
                <a:solidFill>
                  <a:srgbClr val="0000FF"/>
                </a:solidFill>
                <a:latin typeface="Tahoma" charset="0"/>
              </a:rPr>
              <a:t>Not a problem: </a:t>
            </a:r>
            <a:r>
              <a:rPr lang="en-US">
                <a:latin typeface="Tahoma" charset="0"/>
              </a:rPr>
              <a:t>Refresh some rows more frequently than needed</a:t>
            </a:r>
          </a:p>
          <a:p>
            <a:pPr lvl="1"/>
            <a:endParaRPr lang="en-US">
              <a:latin typeface="Tahoma" charset="0"/>
            </a:endParaRPr>
          </a:p>
          <a:p>
            <a:r>
              <a:rPr lang="en-US">
                <a:solidFill>
                  <a:srgbClr val="0000FF"/>
                </a:solidFill>
                <a:latin typeface="Tahoma" charset="0"/>
              </a:rPr>
              <a:t>No false negatives: </a:t>
            </a:r>
            <a:r>
              <a:rPr lang="en-US">
                <a:latin typeface="Tahoma" charset="0"/>
              </a:rPr>
              <a:t>rows are never refreshed less frequently than needed (no correctness problems)</a:t>
            </a:r>
          </a:p>
          <a:p>
            <a:endParaRPr lang="en-US">
              <a:latin typeface="Tahoma" charset="0"/>
            </a:endParaRPr>
          </a:p>
          <a:p>
            <a:r>
              <a:rPr lang="en-US">
                <a:solidFill>
                  <a:srgbClr val="0000FF"/>
                </a:solidFill>
                <a:latin typeface="Tahoma" charset="0"/>
              </a:rPr>
              <a:t>Scalable: </a:t>
            </a:r>
            <a:r>
              <a:rPr lang="en-US">
                <a:latin typeface="Tahoma" charset="0"/>
              </a:rPr>
              <a:t>a Bloom filter never overflows (unlike a fixed-size table)</a:t>
            </a:r>
          </a:p>
          <a:p>
            <a:endParaRPr lang="en-US">
              <a:latin typeface="Tahoma" charset="0"/>
            </a:endParaRPr>
          </a:p>
          <a:p>
            <a:r>
              <a:rPr lang="en-US">
                <a:solidFill>
                  <a:srgbClr val="0000FF"/>
                </a:solidFill>
                <a:latin typeface="Tahoma" charset="0"/>
              </a:rPr>
              <a:t>Efficient:</a:t>
            </a:r>
            <a:r>
              <a:rPr lang="en-US">
                <a:latin typeface="Tahoma" charset="0"/>
              </a:rPr>
              <a:t> No need to store info on a per-row basis; simple hardware </a:t>
            </a:r>
            <a:r>
              <a:rPr lang="en-US">
                <a:latin typeface="Tahoma" charset="0"/>
                <a:sym typeface="Wingdings" charset="0"/>
              </a:rPr>
              <a:t> 1.25 KB for 2 filters for 32 GB DRAM system</a:t>
            </a:r>
            <a:endParaRPr lang="en-US">
              <a:latin typeface="Tahoma" charset="0"/>
            </a:endParaRPr>
          </a:p>
          <a:p>
            <a:endParaRPr lang="en-US">
              <a:latin typeface="Tahoma" charset="0"/>
            </a:endParaRPr>
          </a:p>
          <a:p>
            <a:endParaRPr lang="en-US">
              <a:latin typeface="Tahoma" charset="0"/>
            </a:endParaRPr>
          </a:p>
          <a:p>
            <a:pPr lvl="1"/>
            <a:endParaRPr lang="en-US">
              <a:latin typeface="Tahoma" charset="0"/>
            </a:endParaRPr>
          </a:p>
        </p:txBody>
      </p:sp>
      <p:sp>
        <p:nvSpPr>
          <p:cNvPr id="1566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152551-D2C0-DA42-9D99-4157E23FB3D2}" type="slidenum">
              <a:rPr lang="en-US" sz="1600">
                <a:solidFill>
                  <a:srgbClr val="000000"/>
                </a:solidFill>
                <a:latin typeface="Garamond" charset="0"/>
              </a:rPr>
              <a:pPr eaLnBrk="1" hangingPunct="1"/>
              <a:t>72</a:t>
            </a:fld>
            <a:endParaRPr lang="en-US" sz="1600">
              <a:solidFill>
                <a:srgbClr val="000000"/>
              </a:solidFill>
              <a:latin typeface="Garamond" charset="0"/>
            </a:endParaRPr>
          </a:p>
        </p:txBody>
      </p:sp>
    </p:spTree>
    <p:extLst>
      <p:ext uri="{BB962C8B-B14F-4D97-AF65-F5344CB8AC3E}">
        <p14:creationId xmlns:p14="http://schemas.microsoft.com/office/powerpoint/2010/main" val="21114923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en-US">
                <a:latin typeface="Garamond" charset="0"/>
              </a:rPr>
              <a:t>Use of Bloom Filters in Hardware</a:t>
            </a:r>
          </a:p>
        </p:txBody>
      </p:sp>
      <p:sp>
        <p:nvSpPr>
          <p:cNvPr id="3" name="Content Placeholder 2"/>
          <p:cNvSpPr>
            <a:spLocks noGrp="1"/>
          </p:cNvSpPr>
          <p:nvPr>
            <p:ph idx="1"/>
          </p:nvPr>
        </p:nvSpPr>
        <p:spPr/>
        <p:txBody>
          <a:bodyPr/>
          <a:lstStyle/>
          <a:p>
            <a:r>
              <a:rPr lang="en-US">
                <a:latin typeface="Tahoma" charset="0"/>
              </a:rPr>
              <a:t>Useful when you can tolerate false positives in set membership tests</a:t>
            </a:r>
          </a:p>
          <a:p>
            <a:endParaRPr lang="en-US">
              <a:latin typeface="Tahoma" charset="0"/>
            </a:endParaRPr>
          </a:p>
          <a:p>
            <a:r>
              <a:rPr lang="en-US">
                <a:latin typeface="Tahoma" charset="0"/>
              </a:rPr>
              <a:t>See the following recent examples for clear descriptions of how Bloom Filters are used</a:t>
            </a:r>
          </a:p>
          <a:p>
            <a:pPr lvl="1"/>
            <a:r>
              <a:rPr lang="en-US">
                <a:latin typeface="Tahoma" charset="0"/>
              </a:rPr>
              <a:t>Liu et al., “</a:t>
            </a:r>
            <a:r>
              <a:rPr lang="en-US" altLang="ja-JP">
                <a:solidFill>
                  <a:srgbClr val="0000FF"/>
                </a:solidFill>
                <a:latin typeface="Tahoma" charset="0"/>
              </a:rPr>
              <a:t>RAIDR: Retention-Aware Intelligent DRAM Refresh</a:t>
            </a:r>
            <a:r>
              <a:rPr lang="en-US" altLang="ja-JP">
                <a:latin typeface="Tahoma" charset="0"/>
              </a:rPr>
              <a:t>,</a:t>
            </a:r>
            <a:r>
              <a:rPr lang="en-US">
                <a:latin typeface="Tahoma" charset="0"/>
              </a:rPr>
              <a:t>”</a:t>
            </a:r>
            <a:r>
              <a:rPr lang="en-US" altLang="ja-JP">
                <a:latin typeface="Tahoma" charset="0"/>
              </a:rPr>
              <a:t> ISCA 2012.</a:t>
            </a:r>
          </a:p>
          <a:p>
            <a:pPr lvl="1"/>
            <a:r>
              <a:rPr lang="en-US">
                <a:latin typeface="Tahoma" charset="0"/>
              </a:rPr>
              <a:t>Seshadri et al., “</a:t>
            </a:r>
            <a:r>
              <a:rPr lang="en-US" altLang="ja-JP">
                <a:solidFill>
                  <a:srgbClr val="0000FF"/>
                </a:solidFill>
                <a:latin typeface="Tahoma" charset="0"/>
              </a:rPr>
              <a:t>The Evicted-Address Filter: A Unified Mechanism to Address Both Cache Pollution and Thrashing</a:t>
            </a:r>
            <a:r>
              <a:rPr lang="en-US" altLang="ja-JP">
                <a:latin typeface="Tahoma" charset="0"/>
              </a:rPr>
              <a:t>,</a:t>
            </a:r>
            <a:r>
              <a:rPr lang="en-US">
                <a:latin typeface="Tahoma" charset="0"/>
              </a:rPr>
              <a:t>”</a:t>
            </a:r>
            <a:r>
              <a:rPr lang="en-US" altLang="ja-JP">
                <a:latin typeface="Tahoma" charset="0"/>
              </a:rPr>
              <a:t> PACT 2012.</a:t>
            </a:r>
            <a:endParaRPr lang="en-US">
              <a:latin typeface="Tahoma" charset="0"/>
            </a:endParaRPr>
          </a:p>
        </p:txBody>
      </p:sp>
      <p:sp>
        <p:nvSpPr>
          <p:cNvPr id="1576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73E084F-7246-B048-B648-DF8AFA1D5E59}" type="slidenum">
              <a:rPr lang="en-US" sz="1600">
                <a:solidFill>
                  <a:srgbClr val="000000"/>
                </a:solidFill>
                <a:latin typeface="Garamond" charset="0"/>
              </a:rPr>
              <a:pPr eaLnBrk="1" hangingPunct="1"/>
              <a:t>73</a:t>
            </a:fld>
            <a:endParaRPr lang="en-US" sz="1600">
              <a:solidFill>
                <a:srgbClr val="000000"/>
              </a:solidFill>
              <a:latin typeface="Garamond" charset="0"/>
            </a:endParaRPr>
          </a:p>
        </p:txBody>
      </p:sp>
    </p:spTree>
    <p:extLst>
      <p:ext uri="{BB962C8B-B14F-4D97-AF65-F5344CB8AC3E}">
        <p14:creationId xmlns:p14="http://schemas.microsoft.com/office/powerpoint/2010/main" val="36060845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a:latin typeface="Garamond" charset="0"/>
              </a:rPr>
              <a:t>3. Refreshing (RAIDR Refresh Controller)</a:t>
            </a:r>
          </a:p>
        </p:txBody>
      </p:sp>
      <p:sp>
        <p:nvSpPr>
          <p:cNvPr id="1587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32F4F61-6E33-8F48-8A62-D9D3AFA926BD}" type="slidenum">
              <a:rPr lang="en-US" sz="1600">
                <a:solidFill>
                  <a:srgbClr val="000000"/>
                </a:solidFill>
                <a:latin typeface="Garamond" charset="0"/>
              </a:rPr>
              <a:pPr eaLnBrk="1" hangingPunct="1"/>
              <a:t>74</a:t>
            </a:fld>
            <a:endParaRPr lang="en-US" sz="1600">
              <a:solidFill>
                <a:srgbClr val="000000"/>
              </a:solidFill>
              <a:latin typeface="Garamond" charset="0"/>
            </a:endParaRPr>
          </a:p>
        </p:txBody>
      </p:sp>
      <p:pic>
        <p:nvPicPr>
          <p:cNvPr id="15872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28775"/>
            <a:ext cx="6986588"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4695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r>
              <a:rPr lang="en-US">
                <a:latin typeface="Garamond" charset="0"/>
              </a:rPr>
              <a:t>3. Refreshing (RAIDR Refresh Controller)</a:t>
            </a:r>
          </a:p>
        </p:txBody>
      </p:sp>
      <p:sp>
        <p:nvSpPr>
          <p:cNvPr id="15974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99D8C34-1EFC-9544-AF03-F42F59B1EB42}" type="slidenum">
              <a:rPr lang="en-US" sz="1600">
                <a:solidFill>
                  <a:srgbClr val="000000"/>
                </a:solidFill>
                <a:latin typeface="Garamond" charset="0"/>
              </a:rPr>
              <a:pPr eaLnBrk="1" hangingPunct="1"/>
              <a:t>75</a:t>
            </a:fld>
            <a:endParaRPr lang="en-US" sz="1600">
              <a:solidFill>
                <a:srgbClr val="000000"/>
              </a:solidFill>
              <a:latin typeface="Garamond" charset="0"/>
            </a:endParaRPr>
          </a:p>
        </p:txBody>
      </p:sp>
      <p:pic>
        <p:nvPicPr>
          <p:cNvPr id="15974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2400"/>
            <a:ext cx="91440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8" name="Rectangle 5"/>
          <p:cNvSpPr>
            <a:spLocks noChangeArrowheads="1"/>
          </p:cNvSpPr>
          <p:nvPr/>
        </p:nvSpPr>
        <p:spPr bwMode="auto">
          <a:xfrm>
            <a:off x="179388" y="5940425"/>
            <a:ext cx="8208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mtClean="0">
                <a:solidFill>
                  <a:srgbClr val="000000"/>
                </a:solidFill>
                <a:latin typeface="Tahoma" charset="0"/>
              </a:rPr>
              <a:t>Liu et al., “</a:t>
            </a:r>
            <a:r>
              <a:rPr lang="en-US" altLang="ja-JP" smtClean="0">
                <a:solidFill>
                  <a:srgbClr val="0000FF"/>
                </a:solidFill>
                <a:latin typeface="Tahoma" charset="0"/>
              </a:rPr>
              <a:t>RAIDR: Retention-Aware Intelligent DRAM Refresh</a:t>
            </a:r>
            <a:r>
              <a:rPr lang="en-US" altLang="ja-JP" smtClean="0">
                <a:solidFill>
                  <a:srgbClr val="000000"/>
                </a:solidFill>
                <a:latin typeface="Tahoma" charset="0"/>
              </a:rPr>
              <a:t>,</a:t>
            </a:r>
            <a:r>
              <a:rPr lang="en-US" smtClean="0">
                <a:solidFill>
                  <a:srgbClr val="000000"/>
                </a:solidFill>
                <a:latin typeface="Tahoma" charset="0"/>
              </a:rPr>
              <a:t>”</a:t>
            </a:r>
            <a:r>
              <a:rPr lang="en-US" altLang="ja-JP" smtClean="0">
                <a:solidFill>
                  <a:srgbClr val="000000"/>
                </a:solidFill>
                <a:latin typeface="Tahoma" charset="0"/>
              </a:rPr>
              <a:t> ISCA 2012.</a:t>
            </a:r>
            <a:endParaRPr lang="en-US" smtClean="0">
              <a:solidFill>
                <a:srgbClr val="000000"/>
              </a:solidFill>
            </a:endParaRPr>
          </a:p>
        </p:txBody>
      </p:sp>
    </p:spTree>
    <p:extLst>
      <p:ext uri="{BB962C8B-B14F-4D97-AF65-F5344CB8AC3E}">
        <p14:creationId xmlns:p14="http://schemas.microsoft.com/office/powerpoint/2010/main" val="42210597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a:latin typeface="Garamond" charset="0"/>
              </a:rPr>
              <a:t>RAIDR: Baseline Design</a:t>
            </a:r>
          </a:p>
        </p:txBody>
      </p:sp>
      <p:sp>
        <p:nvSpPr>
          <p:cNvPr id="160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2C823DA-3129-DE45-970B-03596A06A67F}" type="slidenum">
              <a:rPr lang="en-US" sz="1600">
                <a:solidFill>
                  <a:srgbClr val="000000"/>
                </a:solidFill>
                <a:latin typeface="Garamond" charset="0"/>
              </a:rPr>
              <a:pPr eaLnBrk="1" hangingPunct="1"/>
              <a:t>76</a:t>
            </a:fld>
            <a:endParaRPr lang="en-US" sz="1600">
              <a:solidFill>
                <a:srgbClr val="000000"/>
              </a:solidFill>
              <a:latin typeface="Garamond" charset="0"/>
            </a:endParaRPr>
          </a:p>
        </p:txBody>
      </p:sp>
      <p:pic>
        <p:nvPicPr>
          <p:cNvPr id="160771" name="Picture 9" descr="raidr_baselin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914400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250825" y="5157788"/>
            <a:ext cx="8642350" cy="460375"/>
          </a:xfrm>
          <a:prstGeom prst="rect">
            <a:avLst/>
          </a:prstGeom>
          <a:solidFill>
            <a:srgbClr val="FFFFFF"/>
          </a:solidFill>
          <a:ln w="25400">
            <a:solidFill>
              <a:srgbClr val="0000FF"/>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mtClean="0">
                <a:solidFill>
                  <a:srgbClr val="FF0000"/>
                </a:solidFill>
                <a:latin typeface="Tahoma" charset="0"/>
              </a:rPr>
              <a:t>Refresh control is in DRAM in today’s auto-refresh systems</a:t>
            </a:r>
          </a:p>
        </p:txBody>
      </p:sp>
      <p:sp>
        <p:nvSpPr>
          <p:cNvPr id="13" name="TextBox 12"/>
          <p:cNvSpPr txBox="1">
            <a:spLocks noChangeArrowheads="1"/>
          </p:cNvSpPr>
          <p:nvPr/>
        </p:nvSpPr>
        <p:spPr bwMode="auto">
          <a:xfrm>
            <a:off x="250825" y="5618163"/>
            <a:ext cx="8642350" cy="461962"/>
          </a:xfrm>
          <a:prstGeom prst="rect">
            <a:avLst/>
          </a:prstGeom>
          <a:solidFill>
            <a:srgbClr val="FFFFFF"/>
          </a:solidFill>
          <a:ln w="25400">
            <a:solidFill>
              <a:srgbClr val="0000FF"/>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mtClean="0">
                <a:solidFill>
                  <a:srgbClr val="0000FF"/>
                </a:solidFill>
                <a:latin typeface="Tahoma" charset="0"/>
              </a:rPr>
              <a:t>RAIDR can be implemented in either the controller or DRAM</a:t>
            </a:r>
          </a:p>
        </p:txBody>
      </p:sp>
    </p:spTree>
    <p:extLst>
      <p:ext uri="{BB962C8B-B14F-4D97-AF65-F5344CB8AC3E}">
        <p14:creationId xmlns:p14="http://schemas.microsoft.com/office/powerpoint/2010/main" val="9287630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a:lstStyle/>
          <a:p>
            <a:r>
              <a:rPr lang="en-US">
                <a:latin typeface="Garamond" charset="0"/>
              </a:rPr>
              <a:t>RAIDR in Memory Controller: Option 1</a:t>
            </a:r>
          </a:p>
        </p:txBody>
      </p:sp>
      <p:sp>
        <p:nvSpPr>
          <p:cNvPr id="16179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34758A-7687-444D-997D-9F964FC2CC57}" type="slidenum">
              <a:rPr lang="en-US" sz="1600">
                <a:solidFill>
                  <a:srgbClr val="000000"/>
                </a:solidFill>
                <a:latin typeface="Garamond" charset="0"/>
              </a:rPr>
              <a:pPr eaLnBrk="1" hangingPunct="1"/>
              <a:t>77</a:t>
            </a:fld>
            <a:endParaRPr lang="en-US" sz="1600">
              <a:solidFill>
                <a:srgbClr val="000000"/>
              </a:solidFill>
              <a:latin typeface="Garamond" charset="0"/>
            </a:endParaRPr>
          </a:p>
        </p:txBody>
      </p:sp>
      <p:pic>
        <p:nvPicPr>
          <p:cNvPr id="161795" name="Picture 9" descr="raidr_mc.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914400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250825" y="5084763"/>
            <a:ext cx="8642350" cy="1200150"/>
          </a:xfrm>
          <a:prstGeom prst="rect">
            <a:avLst/>
          </a:prstGeom>
          <a:solidFill>
            <a:srgbClr val="FFFFFF"/>
          </a:solidFill>
          <a:ln w="25400">
            <a:solidFill>
              <a:srgbClr val="0000FF"/>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mtClean="0">
                <a:solidFill>
                  <a:srgbClr val="000000"/>
                </a:solidFill>
                <a:latin typeface="Tahoma" charset="0"/>
              </a:rPr>
              <a:t>Overhead of RAIDR in DRAM controller:</a:t>
            </a:r>
          </a:p>
          <a:p>
            <a:pPr eaLnBrk="1" hangingPunct="1"/>
            <a:r>
              <a:rPr lang="en-US" smtClean="0">
                <a:solidFill>
                  <a:srgbClr val="0000FF"/>
                </a:solidFill>
                <a:latin typeface="Tahoma" charset="0"/>
              </a:rPr>
              <a:t>1.25 KB Bloom Filters, 3 counters, additional commands    issued for per-row refresh </a:t>
            </a:r>
            <a:r>
              <a:rPr lang="en-US" smtClean="0">
                <a:solidFill>
                  <a:srgbClr val="FF0000"/>
                </a:solidFill>
                <a:latin typeface="Tahoma" charset="0"/>
              </a:rPr>
              <a:t>(all accounted for in evaluations)</a:t>
            </a:r>
          </a:p>
        </p:txBody>
      </p:sp>
    </p:spTree>
    <p:extLst>
      <p:ext uri="{BB962C8B-B14F-4D97-AF65-F5344CB8AC3E}">
        <p14:creationId xmlns:p14="http://schemas.microsoft.com/office/powerpoint/2010/main" val="148965167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le 1"/>
          <p:cNvSpPr>
            <a:spLocks noGrp="1"/>
          </p:cNvSpPr>
          <p:nvPr>
            <p:ph type="title"/>
          </p:nvPr>
        </p:nvSpPr>
        <p:spPr/>
        <p:txBody>
          <a:bodyPr/>
          <a:lstStyle/>
          <a:p>
            <a:r>
              <a:rPr lang="en-US">
                <a:latin typeface="Garamond" charset="0"/>
              </a:rPr>
              <a:t>RAIDR in DRAM Chip: Option 2</a:t>
            </a:r>
          </a:p>
        </p:txBody>
      </p:sp>
      <p:sp>
        <p:nvSpPr>
          <p:cNvPr id="16281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EC5D3D-8F1B-674A-84E9-D0E872DECC44}" type="slidenum">
              <a:rPr lang="en-US" sz="1600">
                <a:solidFill>
                  <a:srgbClr val="000000"/>
                </a:solidFill>
                <a:latin typeface="Garamond" charset="0"/>
              </a:rPr>
              <a:pPr eaLnBrk="1" hangingPunct="1"/>
              <a:t>78</a:t>
            </a:fld>
            <a:endParaRPr lang="en-US" sz="1600">
              <a:solidFill>
                <a:srgbClr val="000000"/>
              </a:solidFill>
              <a:latin typeface="Garamond" charset="0"/>
            </a:endParaRPr>
          </a:p>
        </p:txBody>
      </p:sp>
      <p:sp>
        <p:nvSpPr>
          <p:cNvPr id="8" name="TextBox 7"/>
          <p:cNvSpPr txBox="1">
            <a:spLocks noChangeArrowheads="1"/>
          </p:cNvSpPr>
          <p:nvPr/>
        </p:nvSpPr>
        <p:spPr bwMode="auto">
          <a:xfrm>
            <a:off x="34925" y="5084763"/>
            <a:ext cx="9037638" cy="1200150"/>
          </a:xfrm>
          <a:prstGeom prst="rect">
            <a:avLst/>
          </a:prstGeom>
          <a:solidFill>
            <a:srgbClr val="FFFFFF"/>
          </a:solidFill>
          <a:ln w="25400">
            <a:solidFill>
              <a:srgbClr val="0000FF"/>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mtClean="0">
                <a:solidFill>
                  <a:srgbClr val="000000"/>
                </a:solidFill>
                <a:latin typeface="Tahoma" charset="0"/>
              </a:rPr>
              <a:t>Overhead of RAIDR in DRAM chip:</a:t>
            </a:r>
          </a:p>
          <a:p>
            <a:pPr algn="ctr" eaLnBrk="1" hangingPunct="1"/>
            <a:r>
              <a:rPr lang="en-US" smtClean="0">
                <a:solidFill>
                  <a:srgbClr val="0000FF"/>
                </a:solidFill>
                <a:latin typeface="Tahoma" charset="0"/>
              </a:rPr>
              <a:t>Per-chip overhead: 20B Bloom Filters, 1 counter (4 Gbit chip)</a:t>
            </a:r>
          </a:p>
          <a:p>
            <a:pPr algn="ctr" eaLnBrk="1" hangingPunct="1"/>
            <a:r>
              <a:rPr lang="en-US" smtClean="0">
                <a:solidFill>
                  <a:srgbClr val="0000FF"/>
                </a:solidFill>
                <a:latin typeface="Tahoma" charset="0"/>
              </a:rPr>
              <a:t>Total overhead: 1.25KB Bloom Filters, 64 counters (32 GB DRAM)</a:t>
            </a:r>
            <a:endParaRPr lang="en-US" smtClean="0">
              <a:solidFill>
                <a:srgbClr val="FF0000"/>
              </a:solidFill>
              <a:latin typeface="Tahoma" charset="0"/>
            </a:endParaRPr>
          </a:p>
        </p:txBody>
      </p:sp>
      <p:pic>
        <p:nvPicPr>
          <p:cNvPr id="162820" name="Picture 8" descr="raidr_dram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96975"/>
            <a:ext cx="914400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498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a:latin typeface="Garamond" charset="0"/>
              </a:rPr>
              <a:t>RAIDR: Results and Takeaways</a:t>
            </a:r>
          </a:p>
        </p:txBody>
      </p:sp>
      <p:sp>
        <p:nvSpPr>
          <p:cNvPr id="3" name="Content Placeholder 2"/>
          <p:cNvSpPr>
            <a:spLocks noGrp="1"/>
          </p:cNvSpPr>
          <p:nvPr>
            <p:ph idx="1"/>
          </p:nvPr>
        </p:nvSpPr>
        <p:spPr>
          <a:xfrm>
            <a:off x="228600" y="869950"/>
            <a:ext cx="8807450" cy="5124450"/>
          </a:xfrm>
        </p:spPr>
        <p:txBody>
          <a:bodyPr/>
          <a:lstStyle/>
          <a:p>
            <a:r>
              <a:rPr lang="en-US">
                <a:latin typeface="Tahoma" charset="0"/>
              </a:rPr>
              <a:t>System: 32GB DRAM, 8-core; SPEC, TPC-C, TPC-H workloads</a:t>
            </a:r>
          </a:p>
          <a:p>
            <a:endParaRPr lang="en-US" sz="800">
              <a:latin typeface="Tahoma" charset="0"/>
            </a:endParaRPr>
          </a:p>
          <a:p>
            <a:r>
              <a:rPr lang="en-US">
                <a:solidFill>
                  <a:srgbClr val="0000FF"/>
                </a:solidFill>
                <a:latin typeface="Tahoma" charset="0"/>
              </a:rPr>
              <a:t>RAIDR hardware cost: </a:t>
            </a:r>
            <a:r>
              <a:rPr lang="en-US">
                <a:solidFill>
                  <a:srgbClr val="FF0000"/>
                </a:solidFill>
                <a:latin typeface="Tahoma" charset="0"/>
              </a:rPr>
              <a:t>1.25 kB (2 Bloom filters)</a:t>
            </a:r>
          </a:p>
          <a:p>
            <a:r>
              <a:rPr lang="en-US">
                <a:solidFill>
                  <a:srgbClr val="0000FF"/>
                </a:solidFill>
                <a:latin typeface="Tahoma" charset="0"/>
              </a:rPr>
              <a:t>Refresh reduction:</a:t>
            </a:r>
            <a:r>
              <a:rPr lang="en-US">
                <a:latin typeface="Tahoma" charset="0"/>
              </a:rPr>
              <a:t> </a:t>
            </a:r>
            <a:r>
              <a:rPr lang="en-US">
                <a:solidFill>
                  <a:srgbClr val="FF0000"/>
                </a:solidFill>
                <a:latin typeface="Tahoma" charset="0"/>
              </a:rPr>
              <a:t>74.6%</a:t>
            </a:r>
          </a:p>
          <a:p>
            <a:r>
              <a:rPr lang="en-US">
                <a:solidFill>
                  <a:srgbClr val="0000FF"/>
                </a:solidFill>
                <a:latin typeface="Tahoma" charset="0"/>
              </a:rPr>
              <a:t>Dynamic DRAM energy reduction:</a:t>
            </a:r>
            <a:r>
              <a:rPr lang="en-US">
                <a:latin typeface="Tahoma" charset="0"/>
              </a:rPr>
              <a:t> </a:t>
            </a:r>
            <a:r>
              <a:rPr lang="en-US">
                <a:solidFill>
                  <a:srgbClr val="FF0000"/>
                </a:solidFill>
                <a:latin typeface="Tahoma" charset="0"/>
              </a:rPr>
              <a:t>16%</a:t>
            </a:r>
          </a:p>
          <a:p>
            <a:r>
              <a:rPr lang="en-US">
                <a:solidFill>
                  <a:srgbClr val="0000FF"/>
                </a:solidFill>
                <a:latin typeface="Tahoma" charset="0"/>
              </a:rPr>
              <a:t>Idle DRAM power reduction:</a:t>
            </a:r>
            <a:r>
              <a:rPr lang="en-US">
                <a:latin typeface="Tahoma" charset="0"/>
              </a:rPr>
              <a:t> </a:t>
            </a:r>
            <a:r>
              <a:rPr lang="en-US">
                <a:solidFill>
                  <a:srgbClr val="FF0000"/>
                </a:solidFill>
                <a:latin typeface="Tahoma" charset="0"/>
              </a:rPr>
              <a:t>20%</a:t>
            </a:r>
          </a:p>
          <a:p>
            <a:r>
              <a:rPr lang="en-US">
                <a:solidFill>
                  <a:srgbClr val="0000FF"/>
                </a:solidFill>
                <a:latin typeface="Tahoma" charset="0"/>
              </a:rPr>
              <a:t>Performance improvement: </a:t>
            </a:r>
            <a:r>
              <a:rPr lang="en-US">
                <a:solidFill>
                  <a:srgbClr val="FF0000"/>
                </a:solidFill>
                <a:latin typeface="Tahoma" charset="0"/>
              </a:rPr>
              <a:t>9%</a:t>
            </a:r>
          </a:p>
          <a:p>
            <a:endParaRPr lang="en-US" sz="800">
              <a:latin typeface="Tahoma" charset="0"/>
            </a:endParaRPr>
          </a:p>
          <a:p>
            <a:r>
              <a:rPr lang="en-US">
                <a:solidFill>
                  <a:srgbClr val="FF0000"/>
                </a:solidFill>
                <a:latin typeface="Tahoma" charset="0"/>
              </a:rPr>
              <a:t>Benefits increase as DRAM scales in density</a:t>
            </a:r>
          </a:p>
        </p:txBody>
      </p:sp>
      <p:sp>
        <p:nvSpPr>
          <p:cNvPr id="1648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8274DD-0D0B-C842-A329-E318DCDCCF42}" type="slidenum">
              <a:rPr lang="en-US" sz="1600">
                <a:solidFill>
                  <a:srgbClr val="000000"/>
                </a:solidFill>
                <a:latin typeface="Garamond" charset="0"/>
              </a:rPr>
              <a:pPr eaLnBrk="1" hangingPunct="1"/>
              <a:t>79</a:t>
            </a:fld>
            <a:endParaRPr lang="en-US" sz="1600">
              <a:solidFill>
                <a:srgbClr val="000000"/>
              </a:solidFill>
              <a:latin typeface="Garamond"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411663"/>
            <a:ext cx="346075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387850"/>
            <a:ext cx="33115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1141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Scheduling Techniques</a:t>
            </a:r>
            <a:endParaRPr lang="en-US" dirty="0"/>
          </a:p>
        </p:txBody>
      </p:sp>
      <p:sp>
        <p:nvSpPr>
          <p:cNvPr id="3" name="Content Placeholder 2"/>
          <p:cNvSpPr>
            <a:spLocks noGrp="1"/>
          </p:cNvSpPr>
          <p:nvPr>
            <p:ph idx="1"/>
          </p:nvPr>
        </p:nvSpPr>
        <p:spPr/>
        <p:txBody>
          <a:bodyPr/>
          <a:lstStyle/>
          <a:p>
            <a:r>
              <a:rPr lang="en-US" dirty="0" smtClean="0"/>
              <a:t>We covered</a:t>
            </a:r>
          </a:p>
          <a:p>
            <a:pPr lvl="1"/>
            <a:r>
              <a:rPr lang="en-US" dirty="0" smtClean="0"/>
              <a:t>FCFS</a:t>
            </a:r>
          </a:p>
          <a:p>
            <a:pPr lvl="1"/>
            <a:r>
              <a:rPr lang="en-US" dirty="0" smtClean="0"/>
              <a:t>FR-FCFS</a:t>
            </a:r>
          </a:p>
          <a:p>
            <a:pPr lvl="1"/>
            <a:r>
              <a:rPr lang="en-US" dirty="0" smtClean="0"/>
              <a:t>STFM (Stall-Time Fair Memory Access Scheduling)</a:t>
            </a:r>
          </a:p>
          <a:p>
            <a:pPr lvl="1"/>
            <a:r>
              <a:rPr lang="en-US" dirty="0" smtClean="0"/>
              <a:t>PAR-BS (Parallelism-Aware Batch Scheduling)</a:t>
            </a:r>
          </a:p>
          <a:p>
            <a:pPr lvl="1"/>
            <a:r>
              <a:rPr lang="en-US" dirty="0" smtClean="0"/>
              <a:t>ATLAS</a:t>
            </a:r>
          </a:p>
          <a:p>
            <a:pPr lvl="1"/>
            <a:r>
              <a:rPr lang="en-US" dirty="0" smtClean="0"/>
              <a:t>TCM (Thread Cluster Memory Scheduling)</a:t>
            </a:r>
          </a:p>
          <a:p>
            <a:endParaRPr lang="en-US" dirty="0"/>
          </a:p>
          <a:p>
            <a:r>
              <a:rPr lang="en-US" dirty="0" smtClean="0"/>
              <a:t>There are many more …</a:t>
            </a:r>
          </a:p>
          <a:p>
            <a:endParaRPr lang="en-US" dirty="0"/>
          </a:p>
          <a:p>
            <a:r>
              <a:rPr lang="en-US" dirty="0" smtClean="0"/>
              <a:t>See your required reading (Section 7):</a:t>
            </a:r>
          </a:p>
          <a:p>
            <a:pPr lvl="1"/>
            <a:r>
              <a:rPr lang="en-US" dirty="0" smtClean="0"/>
              <a:t>Mutlu et al., “</a:t>
            </a:r>
            <a:r>
              <a:rPr lang="en-US" b="1" dirty="0">
                <a:solidFill>
                  <a:srgbClr val="0000FF"/>
                </a:solidFill>
              </a:rPr>
              <a:t>The Main Memory System: Challenges and Opportunities</a:t>
            </a:r>
            <a:r>
              <a:rPr lang="en-US" dirty="0" smtClean="0"/>
              <a:t>,” KIISE 2015.</a:t>
            </a:r>
          </a:p>
          <a:p>
            <a:endParaRPr lang="en-US" dirty="0"/>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8</a:t>
            </a:fld>
            <a:endParaRPr lang="en-US"/>
          </a:p>
        </p:txBody>
      </p:sp>
    </p:spTree>
    <p:extLst>
      <p:ext uri="{BB962C8B-B14F-4D97-AF65-F5344CB8AC3E}">
        <p14:creationId xmlns:p14="http://schemas.microsoft.com/office/powerpoint/2010/main" val="13979746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p:txBody>
          <a:bodyPr/>
          <a:lstStyle/>
          <a:p>
            <a:r>
              <a:rPr lang="en-US">
                <a:latin typeface="Garamond" charset="0"/>
              </a:rPr>
              <a:t>DRAM Refresh: More Questions</a:t>
            </a:r>
          </a:p>
        </p:txBody>
      </p:sp>
      <p:sp>
        <p:nvSpPr>
          <p:cNvPr id="210946" name="Content Placeholder 2"/>
          <p:cNvSpPr>
            <a:spLocks noGrp="1"/>
          </p:cNvSpPr>
          <p:nvPr>
            <p:ph idx="1"/>
          </p:nvPr>
        </p:nvSpPr>
        <p:spPr/>
        <p:txBody>
          <a:bodyPr/>
          <a:lstStyle/>
          <a:p>
            <a:r>
              <a:rPr lang="en-US" dirty="0">
                <a:latin typeface="Tahoma" charset="0"/>
              </a:rPr>
              <a:t>What else can you do to reduce the impact of refresh?</a:t>
            </a:r>
          </a:p>
          <a:p>
            <a:endParaRPr lang="en-US" dirty="0">
              <a:latin typeface="Tahoma" charset="0"/>
            </a:endParaRPr>
          </a:p>
          <a:p>
            <a:r>
              <a:rPr lang="en-US" dirty="0">
                <a:latin typeface="Tahoma" charset="0"/>
              </a:rPr>
              <a:t>What else can you do if you know the retention times of rows?</a:t>
            </a:r>
          </a:p>
          <a:p>
            <a:endParaRPr lang="en-US" dirty="0">
              <a:latin typeface="Tahoma" charset="0"/>
            </a:endParaRPr>
          </a:p>
          <a:p>
            <a:r>
              <a:rPr lang="en-US" dirty="0">
                <a:latin typeface="Tahoma" charset="0"/>
              </a:rPr>
              <a:t>How can you accurately measure the retention time of DRAM rows?</a:t>
            </a:r>
          </a:p>
          <a:p>
            <a:endParaRPr lang="en-US" dirty="0">
              <a:latin typeface="Tahoma" charset="0"/>
            </a:endParaRPr>
          </a:p>
          <a:p>
            <a:r>
              <a:rPr lang="en-US" dirty="0">
                <a:latin typeface="Tahoma" charset="0"/>
              </a:rPr>
              <a:t>Recommended reading:</a:t>
            </a:r>
          </a:p>
          <a:p>
            <a:pPr lvl="1"/>
            <a:r>
              <a:rPr lang="en-US" dirty="0">
                <a:latin typeface="Tahoma" charset="0"/>
              </a:rPr>
              <a:t>Liu et al., “</a:t>
            </a:r>
            <a:r>
              <a:rPr lang="en-US" altLang="ja-JP" dirty="0">
                <a:solidFill>
                  <a:srgbClr val="0000FF"/>
                </a:solidFill>
                <a:latin typeface="Tahoma" charset="0"/>
              </a:rPr>
              <a:t>An Experimental Study of Data Retention Behavior in Modern DRAM Devices: Implications for Retention Time Profiling Mechanisms</a:t>
            </a:r>
            <a:r>
              <a:rPr lang="en-US" altLang="ja-JP" dirty="0">
                <a:latin typeface="Tahoma" charset="0"/>
              </a:rPr>
              <a:t>,</a:t>
            </a:r>
            <a:r>
              <a:rPr lang="en-US" dirty="0">
                <a:latin typeface="Tahoma" charset="0"/>
              </a:rPr>
              <a:t>”</a:t>
            </a:r>
            <a:r>
              <a:rPr lang="en-US" altLang="ja-JP" dirty="0">
                <a:latin typeface="Tahoma" charset="0"/>
              </a:rPr>
              <a:t> ISCA 2013.</a:t>
            </a:r>
            <a:endParaRPr lang="en-US" dirty="0">
              <a:latin typeface="Tahoma" charset="0"/>
            </a:endParaRPr>
          </a:p>
        </p:txBody>
      </p:sp>
      <p:sp>
        <p:nvSpPr>
          <p:cNvPr id="1658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B5436D-C8D7-3C42-9D65-F76E9E644BB8}" type="slidenum">
              <a:rPr lang="en-US" sz="1600">
                <a:solidFill>
                  <a:srgbClr val="000000"/>
                </a:solidFill>
                <a:latin typeface="Garamond" charset="0"/>
              </a:rPr>
              <a:pPr eaLnBrk="1" hangingPunct="1"/>
              <a:t>80</a:t>
            </a:fld>
            <a:endParaRPr lang="en-US" sz="1600">
              <a:solidFill>
                <a:srgbClr val="000000"/>
              </a:solidFill>
              <a:latin typeface="Garamond" charset="0"/>
            </a:endParaRPr>
          </a:p>
        </p:txBody>
      </p:sp>
    </p:spTree>
    <p:extLst>
      <p:ext uri="{BB962C8B-B14F-4D97-AF65-F5344CB8AC3E}">
        <p14:creationId xmlns:p14="http://schemas.microsoft.com/office/powerpoint/2010/main" val="2456538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094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094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094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09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Readings on DRAM Refresh</a:t>
            </a:r>
            <a:endParaRPr lang="en-US" dirty="0"/>
          </a:p>
        </p:txBody>
      </p:sp>
      <p:sp>
        <p:nvSpPr>
          <p:cNvPr id="3" name="Content Placeholder 2"/>
          <p:cNvSpPr>
            <a:spLocks noGrp="1"/>
          </p:cNvSpPr>
          <p:nvPr>
            <p:ph idx="1"/>
          </p:nvPr>
        </p:nvSpPr>
        <p:spPr/>
        <p:txBody>
          <a:bodyPr/>
          <a:lstStyle/>
          <a:p>
            <a:pPr marL="342900" lvl="1" indent="-342900">
              <a:buClr>
                <a:schemeClr val="accent1"/>
              </a:buClr>
              <a:buSzPct val="65000"/>
              <a:buFont typeface="Wingdings" charset="0"/>
              <a:buChar char="n"/>
            </a:pPr>
            <a:r>
              <a:rPr lang="en-US" sz="2400" dirty="0">
                <a:latin typeface="Tahoma" charset="0"/>
              </a:rPr>
              <a:t>Liu et al., “</a:t>
            </a:r>
            <a:r>
              <a:rPr lang="en-US" altLang="ja-JP" sz="2400" dirty="0">
                <a:solidFill>
                  <a:srgbClr val="0000FF"/>
                </a:solidFill>
                <a:latin typeface="Tahoma" charset="0"/>
              </a:rPr>
              <a:t>An Experimental Study of Data Retention Behavior in Modern DRAM Devices: Implications for Retention Time Profiling Mechanisms</a:t>
            </a:r>
            <a:r>
              <a:rPr lang="en-US" altLang="ja-JP" sz="2400" dirty="0">
                <a:latin typeface="Tahoma" charset="0"/>
              </a:rPr>
              <a:t>,</a:t>
            </a:r>
            <a:r>
              <a:rPr lang="en-US" sz="2400" dirty="0">
                <a:latin typeface="Tahoma" charset="0"/>
              </a:rPr>
              <a:t>”</a:t>
            </a:r>
            <a:r>
              <a:rPr lang="en-US" altLang="ja-JP" sz="2400" dirty="0">
                <a:latin typeface="Tahoma" charset="0"/>
              </a:rPr>
              <a:t> ISCA 2013.</a:t>
            </a:r>
            <a:endParaRPr lang="en-US" sz="2400" dirty="0">
              <a:latin typeface="Tahoma" charset="0"/>
            </a:endParaRPr>
          </a:p>
          <a:p>
            <a:pPr lvl="1"/>
            <a:r>
              <a:rPr lang="en-US" dirty="0">
                <a:hlinkClick r:id="rId2"/>
              </a:rPr>
              <a:t>http://users.ece.cmu.edu/~omutlu/pub/dram-retention-time-characterization_isca13.</a:t>
            </a:r>
            <a:r>
              <a:rPr lang="en-US" dirty="0" smtClean="0">
                <a:hlinkClick r:id="rId2"/>
              </a:rPr>
              <a:t>pdf</a:t>
            </a:r>
            <a:endParaRPr lang="en-US" dirty="0" smtClean="0"/>
          </a:p>
          <a:p>
            <a:pPr lvl="1"/>
            <a:endParaRPr lang="en-US" dirty="0" smtClean="0"/>
          </a:p>
          <a:p>
            <a:r>
              <a:rPr lang="en-US" dirty="0" smtClean="0"/>
              <a:t>Chang+</a:t>
            </a:r>
            <a:r>
              <a:rPr lang="en-US" dirty="0"/>
              <a:t>, “</a:t>
            </a:r>
            <a:r>
              <a:rPr lang="en-US" dirty="0">
                <a:solidFill>
                  <a:srgbClr val="0000FF"/>
                </a:solidFill>
              </a:rPr>
              <a:t>Improving DRAM Performance by Parallelizing Refreshes with </a:t>
            </a:r>
            <a:r>
              <a:rPr lang="en-US" dirty="0" smtClean="0">
                <a:solidFill>
                  <a:srgbClr val="0000FF"/>
                </a:solidFill>
              </a:rPr>
              <a:t>Accesses</a:t>
            </a:r>
            <a:r>
              <a:rPr lang="en-US" dirty="0" smtClean="0"/>
              <a:t>,</a:t>
            </a:r>
            <a:r>
              <a:rPr lang="en-US" dirty="0"/>
              <a:t>” HPCA 2014. </a:t>
            </a:r>
            <a:endParaRPr lang="en-US" dirty="0" smtClean="0"/>
          </a:p>
          <a:p>
            <a:pPr lvl="1"/>
            <a:r>
              <a:rPr lang="en-US" dirty="0">
                <a:hlinkClick r:id="rId3"/>
              </a:rPr>
              <a:t>http://users.ece.cmu.edu/~omutlu/pub/dram-access-refresh-parallelization_hpca14.</a:t>
            </a:r>
            <a:r>
              <a:rPr lang="en-US" dirty="0" smtClean="0">
                <a:hlinkClick r:id="rId3"/>
              </a:rPr>
              <a:t>pdf</a:t>
            </a: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7B4B655F-9513-DB41-847A-CB5F5ABCD6B3}" type="slidenum">
              <a:rPr lang="en-US" altLang="en-US" smtClean="0"/>
              <a:pPr>
                <a:defRPr/>
              </a:pPr>
              <a:t>81</a:t>
            </a:fld>
            <a:endParaRPr lang="en-US" altLang="en-US"/>
          </a:p>
        </p:txBody>
      </p:sp>
    </p:spTree>
    <p:extLst>
      <p:ext uri="{BB962C8B-B14F-4D97-AF65-F5344CB8AC3E}">
        <p14:creationId xmlns:p14="http://schemas.microsoft.com/office/powerpoint/2010/main" val="8486168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4"/>
          <p:cNvSpPr>
            <a:spLocks noGrp="1" noChangeArrowheads="1"/>
          </p:cNvSpPr>
          <p:nvPr>
            <p:ph type="ctrTitle"/>
          </p:nvPr>
        </p:nvSpPr>
        <p:spPr>
          <a:xfrm>
            <a:off x="366713" y="1539875"/>
            <a:ext cx="8428037" cy="822325"/>
          </a:xfrm>
        </p:spPr>
        <p:txBody>
          <a:bodyPr/>
          <a:lstStyle/>
          <a:p>
            <a:pPr algn="ctr" eaLnBrk="1" hangingPunct="1"/>
            <a:r>
              <a:rPr lang="en-US" sz="4000" dirty="0" smtClean="0">
                <a:latin typeface="Garamond" charset="0"/>
              </a:rPr>
              <a:t>Other Ways of </a:t>
            </a:r>
            <a:br>
              <a:rPr lang="en-US" sz="4000" dirty="0" smtClean="0">
                <a:latin typeface="Garamond" charset="0"/>
              </a:rPr>
            </a:br>
            <a:r>
              <a:rPr lang="en-US" sz="4000" dirty="0" smtClean="0">
                <a:latin typeface="Garamond" charset="0"/>
              </a:rPr>
              <a:t>Handling Memory Interference</a:t>
            </a:r>
            <a:endParaRPr lang="en-US" sz="4000" dirty="0">
              <a:latin typeface="Garamond" charset="0"/>
            </a:endParaRPr>
          </a:p>
        </p:txBody>
      </p:sp>
      <p:sp>
        <p:nvSpPr>
          <p:cNvPr id="173058"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28416659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2|2.6"/>
</p:tagLst>
</file>

<file path=ppt/tags/tag10.xml><?xml version="1.0" encoding="utf-8"?>
<p:tagLst xmlns:a="http://schemas.openxmlformats.org/drawingml/2006/main" xmlns:r="http://schemas.openxmlformats.org/officeDocument/2006/relationships" xmlns:p="http://schemas.openxmlformats.org/presentationml/2006/main">
  <p:tag name="TIMING" val="|18.1"/>
</p:tagLst>
</file>

<file path=ppt/tags/tag11.xml><?xml version="1.0" encoding="utf-8"?>
<p:tagLst xmlns:a="http://schemas.openxmlformats.org/drawingml/2006/main" xmlns:r="http://schemas.openxmlformats.org/officeDocument/2006/relationships" xmlns:p="http://schemas.openxmlformats.org/presentationml/2006/main">
  <p:tag name="TIMING" val="|6.6|4|4|6.5|6.8|13.1"/>
</p:tagLst>
</file>

<file path=ppt/tags/tag2.xml><?xml version="1.0" encoding="utf-8"?>
<p:tagLst xmlns:a="http://schemas.openxmlformats.org/drawingml/2006/main" xmlns:r="http://schemas.openxmlformats.org/officeDocument/2006/relationships" xmlns:p="http://schemas.openxmlformats.org/presentationml/2006/main">
  <p:tag name="TIMING" val="|5.3|6|1.8"/>
</p:tagLst>
</file>

<file path=ppt/tags/tag3.xml><?xml version="1.0" encoding="utf-8"?>
<p:tagLst xmlns:a="http://schemas.openxmlformats.org/drawingml/2006/main" xmlns:r="http://schemas.openxmlformats.org/officeDocument/2006/relationships" xmlns:p="http://schemas.openxmlformats.org/presentationml/2006/main">
  <p:tag name="TIMING" val="|0.6|1|3.4"/>
</p:tagLst>
</file>

<file path=ppt/tags/tag4.xml><?xml version="1.0" encoding="utf-8"?>
<p:tagLst xmlns:a="http://schemas.openxmlformats.org/drawingml/2006/main" xmlns:r="http://schemas.openxmlformats.org/officeDocument/2006/relationships" xmlns:p="http://schemas.openxmlformats.org/presentationml/2006/main">
  <p:tag name="TIMING" val="|2.6|5.6|10"/>
</p:tagLst>
</file>

<file path=ppt/tags/tag5.xml><?xml version="1.0" encoding="utf-8"?>
<p:tagLst xmlns:a="http://schemas.openxmlformats.org/drawingml/2006/main" xmlns:r="http://schemas.openxmlformats.org/officeDocument/2006/relationships" xmlns:p="http://schemas.openxmlformats.org/presentationml/2006/main">
  <p:tag name="TIMING" val="|10.8|11.5|0.8|1.6|1|0.5|0.7|1.4|1.3|2.7|17.6|14|8.6|9.8"/>
</p:tagLst>
</file>

<file path=ppt/tags/tag6.xml><?xml version="1.0" encoding="utf-8"?>
<p:tagLst xmlns:a="http://schemas.openxmlformats.org/drawingml/2006/main" xmlns:r="http://schemas.openxmlformats.org/officeDocument/2006/relationships" xmlns:p="http://schemas.openxmlformats.org/presentationml/2006/main">
  <p:tag name="TIMING" val="|8.5|20.7|10.9|6|7.4|14"/>
</p:tagLst>
</file>

<file path=ppt/tags/tag7.xml><?xml version="1.0" encoding="utf-8"?>
<p:tagLst xmlns:a="http://schemas.openxmlformats.org/drawingml/2006/main" xmlns:r="http://schemas.openxmlformats.org/officeDocument/2006/relationships" xmlns:p="http://schemas.openxmlformats.org/presentationml/2006/main">
  <p:tag name="TIMING" val="|5.5|3.9|8.8|11.6|7.3|10.4|4.1"/>
</p:tagLst>
</file>

<file path=ppt/tags/tag8.xml><?xml version="1.0" encoding="utf-8"?>
<p:tagLst xmlns:a="http://schemas.openxmlformats.org/drawingml/2006/main" xmlns:r="http://schemas.openxmlformats.org/officeDocument/2006/relationships" xmlns:p="http://schemas.openxmlformats.org/presentationml/2006/main">
  <p:tag name="TIMING" val="|1.7|1.8|2.3|9.6"/>
</p:tagLst>
</file>

<file path=ppt/tags/tag9.xml><?xml version="1.0" encoding="utf-8"?>
<p:tagLst xmlns:a="http://schemas.openxmlformats.org/drawingml/2006/main" xmlns:r="http://schemas.openxmlformats.org/officeDocument/2006/relationships" xmlns:p="http://schemas.openxmlformats.org/presentationml/2006/main">
  <p:tag name="TIMING" val="|12.9|7.7"/>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9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31967</TotalTime>
  <Words>5366</Words>
  <Application>Microsoft Macintosh PowerPoint</Application>
  <PresentationFormat>On-screen Show (4:3)</PresentationFormat>
  <Paragraphs>1224</Paragraphs>
  <Slides>81</Slides>
  <Notes>34</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81</vt:i4>
      </vt:variant>
    </vt:vector>
  </HeadingPairs>
  <TitlesOfParts>
    <vt:vector size="92" baseType="lpstr">
      <vt:lpstr>Edge</vt:lpstr>
      <vt:lpstr>1_Edge</vt:lpstr>
      <vt:lpstr>3_Edge</vt:lpstr>
      <vt:lpstr>19_Edge</vt:lpstr>
      <vt:lpstr>2_Edge</vt:lpstr>
      <vt:lpstr>4_Edge</vt:lpstr>
      <vt:lpstr>6_Edge</vt:lpstr>
      <vt:lpstr>11_Edge</vt:lpstr>
      <vt:lpstr>10_Edge</vt:lpstr>
      <vt:lpstr>Office 主题</vt:lpstr>
      <vt:lpstr>Worksheet</vt:lpstr>
      <vt:lpstr>18-447  Computer Architecture Lecture 23: Memory Management</vt:lpstr>
      <vt:lpstr>Where We Are in Lecture Schedule</vt:lpstr>
      <vt:lpstr>Required Reading (for the Next Few Lectures)</vt:lpstr>
      <vt:lpstr>Required Readings on DRAM</vt:lpstr>
      <vt:lpstr>Memory Interference and Scheduling in Multi-Core Systems</vt:lpstr>
      <vt:lpstr>Review: A Modern DRAM Controller</vt:lpstr>
      <vt:lpstr>(Un)expected Slowdowns in Multi-Core</vt:lpstr>
      <vt:lpstr>Memory Scheduling Techniques</vt:lpstr>
      <vt:lpstr>Other Ways of  Handling Memory Interference</vt:lpstr>
      <vt:lpstr>Fundamental Interference Control Techniques</vt:lpstr>
      <vt:lpstr>Observation: Modern Systems Have Multiple Channels</vt:lpstr>
      <vt:lpstr>Data Mapping in Current Systems</vt:lpstr>
      <vt:lpstr>Partitioning Channels Between Applications</vt:lpstr>
      <vt:lpstr>Overview: Memory Channel Partitioning (MCP) </vt:lpstr>
      <vt:lpstr>Key Insight 1: Separate by Memory Intensity</vt:lpstr>
      <vt:lpstr>Key Insight 2: Separate by Row-Buffer Locality</vt:lpstr>
      <vt:lpstr>Memory Channel Partitioning (MCP) Mechanism</vt:lpstr>
      <vt:lpstr>Interval Based Operation</vt:lpstr>
      <vt:lpstr>Observations</vt:lpstr>
      <vt:lpstr>Integrated Memory Partitioning and Scheduling (IMPS)</vt:lpstr>
      <vt:lpstr>Hardware Cost</vt:lpstr>
      <vt:lpstr>Performance of Channel Partitioning</vt:lpstr>
      <vt:lpstr>Combining Multiple Interference Control Techniques</vt:lpstr>
      <vt:lpstr>Fundamental Interference Control Techniques</vt:lpstr>
      <vt:lpstr>Source Throttling: A Fairness Substrate</vt:lpstr>
      <vt:lpstr>Fairness via Source Throttling (FST) [ASPLOS’10]</vt:lpstr>
      <vt:lpstr>Core (Source) Throttling</vt:lpstr>
      <vt:lpstr>Fundamental Interference Control Techniques</vt:lpstr>
      <vt:lpstr>Interference-Aware Thread Scheduling</vt:lpstr>
      <vt:lpstr>Virtualized Cluster</vt:lpstr>
      <vt:lpstr>Conventional DRM Policies</vt:lpstr>
      <vt:lpstr>Microarchitecture-level Interference</vt:lpstr>
      <vt:lpstr>Microarchitecture Unawareness</vt:lpstr>
      <vt:lpstr>Impact on Performance</vt:lpstr>
      <vt:lpstr>Impact on Performance</vt:lpstr>
      <vt:lpstr>A-DRM: Architecture-aware DRM</vt:lpstr>
      <vt:lpstr>A-DRM: Architecture-aware DRM</vt:lpstr>
      <vt:lpstr>More on Architecture-Aware DRM</vt:lpstr>
      <vt:lpstr>Interference-Aware Thread Scheduling</vt:lpstr>
      <vt:lpstr>Summary: Fundamental Interference Control Techniques</vt:lpstr>
      <vt:lpstr>Handling Memory Interference  In Multithreaded Applications</vt:lpstr>
      <vt:lpstr>Multithreaded (Parallel) Applications</vt:lpstr>
      <vt:lpstr>Critical Sections</vt:lpstr>
      <vt:lpstr>Barriers</vt:lpstr>
      <vt:lpstr>Stages of Pipelined Programs</vt:lpstr>
      <vt:lpstr>Handling Interference in Parallel Applications</vt:lpstr>
      <vt:lpstr>Prioritizing Requests from Limiter Threads</vt:lpstr>
      <vt:lpstr>More on Parallel Application Memory Scheduling </vt:lpstr>
      <vt:lpstr>More on DRAM Management and DRAM Controllers</vt:lpstr>
      <vt:lpstr>DRAM Power Management</vt:lpstr>
      <vt:lpstr>DRAM Refresh</vt:lpstr>
      <vt:lpstr>DRAM Refresh</vt:lpstr>
      <vt:lpstr>DRAM Refresh: Performance</vt:lpstr>
      <vt:lpstr>Distributed Refresh</vt:lpstr>
      <vt:lpstr>Refresh Today: Auto Refresh</vt:lpstr>
      <vt:lpstr>Refresh Overhead: Performance</vt:lpstr>
      <vt:lpstr>Refresh Overhead: Energy</vt:lpstr>
      <vt:lpstr>Problem with Conventional Refresh</vt:lpstr>
      <vt:lpstr>Retention Time of DRAM Rows</vt:lpstr>
      <vt:lpstr>Reducing DRAM Refresh Operations</vt:lpstr>
      <vt:lpstr>RAIDR: Mechanism</vt:lpstr>
      <vt:lpstr>1. Profiling</vt:lpstr>
      <vt:lpstr>2. Binning</vt:lpstr>
      <vt:lpstr>Bloom Filter</vt:lpstr>
      <vt:lpstr>Bloom Filter Operation Example</vt:lpstr>
      <vt:lpstr>Bloom Filter Operation Example</vt:lpstr>
      <vt:lpstr>Bloom Filter Operation Example</vt:lpstr>
      <vt:lpstr>Bloom Filter Operation Example</vt:lpstr>
      <vt:lpstr>Bloom Filter Operation Example</vt:lpstr>
      <vt:lpstr>Bloom Filters</vt:lpstr>
      <vt:lpstr>Bloom Filters: Pros and Cons</vt:lpstr>
      <vt:lpstr>Benefits of Bloom Filters as Refresh Rate Bins</vt:lpstr>
      <vt:lpstr>Use of Bloom Filters in Hardware</vt:lpstr>
      <vt:lpstr>3. Refreshing (RAIDR Refresh Controller)</vt:lpstr>
      <vt:lpstr>3. Refreshing (RAIDR Refresh Controller)</vt:lpstr>
      <vt:lpstr>RAIDR: Baseline Design</vt:lpstr>
      <vt:lpstr>RAIDR in Memory Controller: Option 1</vt:lpstr>
      <vt:lpstr>RAIDR in DRAM Chip: Option 2</vt:lpstr>
      <vt:lpstr>RAIDR: Results and Takeaways</vt:lpstr>
      <vt:lpstr>DRAM Refresh: More Questions</vt:lpstr>
      <vt:lpstr>More Readings on DRAM Refresh</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Onur Mutlu</cp:lastModifiedBy>
  <cp:revision>920</cp:revision>
  <cp:lastPrinted>2012-02-06T05:16:11Z</cp:lastPrinted>
  <dcterms:created xsi:type="dcterms:W3CDTF">2010-09-08T00:51:32Z</dcterms:created>
  <dcterms:modified xsi:type="dcterms:W3CDTF">2015-03-27T18:49:42Z</dcterms:modified>
</cp:coreProperties>
</file>