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9.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10.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364" r:id="rId2"/>
    <p:sldMasterId id="2147484915" r:id="rId3"/>
    <p:sldMasterId id="2147484966" r:id="rId4"/>
    <p:sldMasterId id="2147484978" r:id="rId5"/>
    <p:sldMasterId id="2147485051" r:id="rId6"/>
    <p:sldMasterId id="2147485063" r:id="rId7"/>
    <p:sldMasterId id="2147485087" r:id="rId8"/>
    <p:sldMasterId id="2147485099" r:id="rId9"/>
    <p:sldMasterId id="2147485112" r:id="rId10"/>
    <p:sldMasterId id="2147485124" r:id="rId11"/>
  </p:sldMasterIdLst>
  <p:notesMasterIdLst>
    <p:notesMasterId r:id="rId75"/>
  </p:notesMasterIdLst>
  <p:sldIdLst>
    <p:sldId id="284" r:id="rId12"/>
    <p:sldId id="1560" r:id="rId13"/>
    <p:sldId id="1561" r:id="rId14"/>
    <p:sldId id="1569" r:id="rId15"/>
    <p:sldId id="1570" r:id="rId16"/>
    <p:sldId id="1564" r:id="rId17"/>
    <p:sldId id="1568" r:id="rId18"/>
    <p:sldId id="1565" r:id="rId19"/>
    <p:sldId id="1566" r:id="rId20"/>
    <p:sldId id="1567" r:id="rId21"/>
    <p:sldId id="1571" r:id="rId22"/>
    <p:sldId id="1572" r:id="rId23"/>
    <p:sldId id="1573" r:id="rId24"/>
    <p:sldId id="1346" r:id="rId25"/>
    <p:sldId id="1563" r:id="rId26"/>
    <p:sldId id="1347" r:id="rId27"/>
    <p:sldId id="1489" r:id="rId28"/>
    <p:sldId id="1574" r:id="rId29"/>
    <p:sldId id="1550" r:id="rId30"/>
    <p:sldId id="1450" r:id="rId31"/>
    <p:sldId id="1451" r:id="rId32"/>
    <p:sldId id="1452" r:id="rId33"/>
    <p:sldId id="1657" r:id="rId34"/>
    <p:sldId id="1656" r:id="rId35"/>
    <p:sldId id="1453" r:id="rId36"/>
    <p:sldId id="1454" r:id="rId37"/>
    <p:sldId id="1455" r:id="rId38"/>
    <p:sldId id="1456" r:id="rId39"/>
    <p:sldId id="1457" r:id="rId40"/>
    <p:sldId id="1458" r:id="rId41"/>
    <p:sldId id="1459" r:id="rId42"/>
    <p:sldId id="1575" r:id="rId43"/>
    <p:sldId id="1576" r:id="rId44"/>
    <p:sldId id="1577" r:id="rId45"/>
    <p:sldId id="1578" r:id="rId46"/>
    <p:sldId id="1579" r:id="rId47"/>
    <p:sldId id="1580" r:id="rId48"/>
    <p:sldId id="1655" r:id="rId49"/>
    <p:sldId id="1581" r:id="rId50"/>
    <p:sldId id="1582" r:id="rId51"/>
    <p:sldId id="1583" r:id="rId52"/>
    <p:sldId id="1584" r:id="rId53"/>
    <p:sldId id="1585" r:id="rId54"/>
    <p:sldId id="1586" r:id="rId55"/>
    <p:sldId id="1587" r:id="rId56"/>
    <p:sldId id="1588" r:id="rId57"/>
    <p:sldId id="1589" r:id="rId58"/>
    <p:sldId id="1590" r:id="rId59"/>
    <p:sldId id="1591" r:id="rId60"/>
    <p:sldId id="1592" r:id="rId61"/>
    <p:sldId id="1593" r:id="rId62"/>
    <p:sldId id="1594" r:id="rId63"/>
    <p:sldId id="1595" r:id="rId64"/>
    <p:sldId id="1596" r:id="rId65"/>
    <p:sldId id="1597" r:id="rId66"/>
    <p:sldId id="1598" r:id="rId67"/>
    <p:sldId id="1658" r:id="rId68"/>
    <p:sldId id="1599" r:id="rId69"/>
    <p:sldId id="1600" r:id="rId70"/>
    <p:sldId id="1601" r:id="rId71"/>
    <p:sldId id="1602" r:id="rId72"/>
    <p:sldId id="1603" r:id="rId73"/>
    <p:sldId id="1604" r:id="rId7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F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157" autoAdjust="0"/>
  </p:normalViewPr>
  <p:slideViewPr>
    <p:cSldViewPr>
      <p:cViewPr varScale="1">
        <p:scale>
          <a:sx n="106" d="100"/>
          <a:sy n="106" d="100"/>
        </p:scale>
        <p:origin x="168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16" Type="http://schemas.openxmlformats.org/officeDocument/2006/relationships/slide" Target="slides/slide5.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slide" Target="slides/slide63.xml"/><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0.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77"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60.xml"/><Relationship Id="rId2" Type="http://schemas.openxmlformats.org/officeDocument/2006/relationships/slideMaster" Target="slideMasters/slideMaster2.xml"/><Relationship Id="rId29" Type="http://schemas.openxmlformats.org/officeDocument/2006/relationships/slide" Target="slides/slide18.xml"/></Relationships>
</file>

<file path=ppt/charts/_rels/chart1.xml.rels><?xml version="1.0" encoding="UTF-8" standalone="yes"?>
<Relationships xmlns="http://schemas.openxmlformats.org/package/2006/relationships"><Relationship Id="rId2" Type="http://schemas.openxmlformats.org/officeDocument/2006/relationships/oleObject" Target="Macintosh%20HD:Users:kevincha:Downloads:lab5_grades.csv"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1"/>
          <c:order val="0"/>
          <c:spPr>
            <a:solidFill>
              <a:schemeClr val="tx2">
                <a:lumMod val="60000"/>
                <a:lumOff val="40000"/>
              </a:schemeClr>
            </a:solidFill>
            <a:ln>
              <a:solidFill>
                <a:schemeClr val="tx1"/>
              </a:solidFill>
            </a:ln>
            <a:effectLst/>
          </c:spPr>
          <c:invertIfNegative val="0"/>
          <c:cat>
            <c:numRef>
              <c:f>lab5_grades.csv!$F$1:$F$11</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cat>
          <c:val>
            <c:numRef>
              <c:f>lab5_grades.csv!$G$1:$G$11</c:f>
              <c:numCache>
                <c:formatCode>General</c:formatCode>
                <c:ptCount val="11"/>
                <c:pt idx="0">
                  <c:v>2</c:v>
                </c:pt>
                <c:pt idx="1">
                  <c:v>0</c:v>
                </c:pt>
                <c:pt idx="2">
                  <c:v>0</c:v>
                </c:pt>
                <c:pt idx="3">
                  <c:v>0</c:v>
                </c:pt>
                <c:pt idx="4">
                  <c:v>0</c:v>
                </c:pt>
                <c:pt idx="5">
                  <c:v>1</c:v>
                </c:pt>
                <c:pt idx="6">
                  <c:v>5</c:v>
                </c:pt>
                <c:pt idx="7">
                  <c:v>2</c:v>
                </c:pt>
                <c:pt idx="8">
                  <c:v>0</c:v>
                </c:pt>
                <c:pt idx="9">
                  <c:v>4</c:v>
                </c:pt>
                <c:pt idx="10">
                  <c:v>14</c:v>
                </c:pt>
              </c:numCache>
            </c:numRef>
          </c:val>
        </c:ser>
        <c:dLbls>
          <c:showLegendKey val="0"/>
          <c:showVal val="0"/>
          <c:showCatName val="0"/>
          <c:showSerName val="0"/>
          <c:showPercent val="0"/>
          <c:showBubbleSize val="0"/>
        </c:dLbls>
        <c:gapWidth val="150"/>
        <c:axId val="147580176"/>
        <c:axId val="147579616"/>
      </c:barChart>
      <c:catAx>
        <c:axId val="147580176"/>
        <c:scaling>
          <c:orientation val="minMax"/>
        </c:scaling>
        <c:delete val="0"/>
        <c:axPos val="b"/>
        <c:title>
          <c:tx>
            <c:rich>
              <a:bodyPr/>
              <a:lstStyle/>
              <a:p>
                <a:pPr>
                  <a:defRPr/>
                </a:pPr>
                <a:r>
                  <a:rPr lang="en-US"/>
                  <a:t>Bins (percentage)</a:t>
                </a:r>
              </a:p>
            </c:rich>
          </c:tx>
          <c:overlay val="0"/>
        </c:title>
        <c:numFmt formatCode="General" sourceLinked="1"/>
        <c:majorTickMark val="out"/>
        <c:minorTickMark val="none"/>
        <c:tickLblPos val="nextTo"/>
        <c:crossAx val="147579616"/>
        <c:crosses val="autoZero"/>
        <c:auto val="1"/>
        <c:lblAlgn val="ctr"/>
        <c:lblOffset val="100"/>
        <c:noMultiLvlLbl val="0"/>
      </c:catAx>
      <c:valAx>
        <c:axId val="147579616"/>
        <c:scaling>
          <c:orientation val="minMax"/>
        </c:scaling>
        <c:delete val="0"/>
        <c:axPos val="l"/>
        <c:majorGridlines/>
        <c:title>
          <c:tx>
            <c:rich>
              <a:bodyPr rot="-5400000" vert="horz"/>
              <a:lstStyle/>
              <a:p>
                <a:pPr>
                  <a:defRPr/>
                </a:pPr>
                <a:r>
                  <a:rPr lang="en-US"/>
                  <a:t># of Students</a:t>
                </a:r>
              </a:p>
            </c:rich>
          </c:tx>
          <c:overlay val="0"/>
        </c:title>
        <c:numFmt formatCode="General" sourceLinked="1"/>
        <c:majorTickMark val="out"/>
        <c:minorTickMark val="none"/>
        <c:tickLblPos val="nextTo"/>
        <c:crossAx val="147580176"/>
        <c:crosses val="autoZero"/>
        <c:crossBetween val="between"/>
      </c:valAx>
    </c:plotArea>
    <c:plotVisOnly val="1"/>
    <c:dispBlanksAs val="gap"/>
    <c:showDLblsOverMax val="0"/>
  </c:chart>
  <c:spPr>
    <a:ln>
      <a:noFill/>
    </a:ln>
  </c:spPr>
  <c:txPr>
    <a:bodyPr/>
    <a:lstStyle/>
    <a:p>
      <a:pPr>
        <a:defRPr sz="2000"/>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cs typeface="Arial" charset="0"/>
              </a:defRPr>
            </a:lvl1pPr>
          </a:lstStyle>
          <a:p>
            <a:pPr>
              <a:defRPr/>
            </a:pPr>
            <a:fld id="{F6DCE5D0-6DCF-ED43-92A9-4C332C4BACC6}" type="datetime1">
              <a:rPr lang="en-US"/>
              <a:pPr>
                <a:defRPr/>
              </a:pPr>
              <a:t>3/31/2015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cs typeface="Arial" charset="0"/>
              </a:defRPr>
            </a:lvl1pPr>
          </a:lstStyle>
          <a:p>
            <a:pPr>
              <a:defRPr/>
            </a:pPr>
            <a:fld id="{E3AB6CF3-4D1D-4B4C-9D7E-A6EEB4F365C6}" type="slidenum">
              <a:rPr lang="en-US"/>
              <a:pPr>
                <a:defRPr/>
              </a:pPr>
              <a:t>‹#›</a:t>
            </a:fld>
            <a:endParaRPr lang="en-US"/>
          </a:p>
        </p:txBody>
      </p:sp>
    </p:spTree>
    <p:extLst>
      <p:ext uri="{BB962C8B-B14F-4D97-AF65-F5344CB8AC3E}">
        <p14:creationId xmlns:p14="http://schemas.microsoft.com/office/powerpoint/2010/main" val="14942854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31312F-B288-334C-A417-4D0DE03F3E6E}" type="slidenum">
              <a:rPr lang="en-US" sz="1200">
                <a:solidFill>
                  <a:srgbClr val="000000"/>
                </a:solidFill>
              </a:rPr>
              <a:pPr eaLnBrk="1" hangingPunct="1"/>
              <a:t>1</a:t>
            </a:fld>
            <a:endParaRPr lang="en-US" sz="1200">
              <a:solidFill>
                <a:srgbClr val="000000"/>
              </a:solidFill>
            </a:endParaRPr>
          </a:p>
        </p:txBody>
      </p:sp>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Tree>
    <p:extLst>
      <p:ext uri="{BB962C8B-B14F-4D97-AF65-F5344CB8AC3E}">
        <p14:creationId xmlns:p14="http://schemas.microsoft.com/office/powerpoint/2010/main" val="4036483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A9EA23-718E-E549-9766-CDBEC39E0C3C}" type="slidenum">
              <a:rPr lang="en-US" sz="1200">
                <a:solidFill>
                  <a:srgbClr val="000000"/>
                </a:solidFill>
                <a:cs typeface="Arial" charset="0"/>
              </a:rPr>
              <a:pPr eaLnBrk="1" hangingPunct="1"/>
              <a:t>4</a:t>
            </a:fld>
            <a:endParaRPr lang="en-US" sz="1200">
              <a:solidFill>
                <a:srgbClr val="000000"/>
              </a:solidFill>
              <a:cs typeface="Arial" charset="0"/>
            </a:endParaRPr>
          </a:p>
        </p:txBody>
      </p:sp>
      <p:sp>
        <p:nvSpPr>
          <p:cNvPr id="1167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67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Arial" charset="0"/>
            </a:endParaRPr>
          </a:p>
        </p:txBody>
      </p:sp>
    </p:spTree>
    <p:extLst>
      <p:ext uri="{BB962C8B-B14F-4D97-AF65-F5344CB8AC3E}">
        <p14:creationId xmlns:p14="http://schemas.microsoft.com/office/powerpoint/2010/main" val="556950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1F22E10-F738-7441-B00D-D602C05DDFFA}" type="slidenum">
              <a:rPr lang="en-US" sz="1200">
                <a:solidFill>
                  <a:srgbClr val="000000"/>
                </a:solidFill>
                <a:latin typeface="Calibri" charset="0"/>
                <a:cs typeface="Arial" charset="0"/>
              </a:rPr>
              <a:pPr eaLnBrk="1" hangingPunct="1"/>
              <a:t>19</a:t>
            </a:fld>
            <a:endParaRPr lang="en-US" sz="1200">
              <a:solidFill>
                <a:srgbClr val="000000"/>
              </a:solidFill>
              <a:latin typeface="Calibri" charset="0"/>
              <a:cs typeface="Arial" charset="0"/>
            </a:endParaRPr>
          </a:p>
        </p:txBody>
      </p:sp>
      <p:sp>
        <p:nvSpPr>
          <p:cNvPr id="1361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619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Arial" charset="0"/>
            </a:endParaRPr>
          </a:p>
        </p:txBody>
      </p:sp>
    </p:spTree>
    <p:extLst>
      <p:ext uri="{BB962C8B-B14F-4D97-AF65-F5344CB8AC3E}">
        <p14:creationId xmlns:p14="http://schemas.microsoft.com/office/powerpoint/2010/main" val="3950700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1F22E10-F738-7441-B00D-D602C05DDFFA}" type="slidenum">
              <a:rPr lang="en-US" sz="1200">
                <a:solidFill>
                  <a:srgbClr val="000000"/>
                </a:solidFill>
                <a:latin typeface="Calibri" charset="0"/>
                <a:cs typeface="Arial" charset="0"/>
              </a:rPr>
              <a:pPr eaLnBrk="1" hangingPunct="1"/>
              <a:t>32</a:t>
            </a:fld>
            <a:endParaRPr lang="en-US" sz="1200">
              <a:solidFill>
                <a:srgbClr val="000000"/>
              </a:solidFill>
              <a:latin typeface="Calibri" charset="0"/>
              <a:cs typeface="Arial" charset="0"/>
            </a:endParaRPr>
          </a:p>
        </p:txBody>
      </p:sp>
      <p:sp>
        <p:nvSpPr>
          <p:cNvPr id="1361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619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Arial" charset="0"/>
            </a:endParaRPr>
          </a:p>
        </p:txBody>
      </p:sp>
    </p:spTree>
    <p:extLst>
      <p:ext uri="{BB962C8B-B14F-4D97-AF65-F5344CB8AC3E}">
        <p14:creationId xmlns:p14="http://schemas.microsoft.com/office/powerpoint/2010/main" val="529378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683BC-6CFD-554F-A5B5-AC1259CF9679}" type="slidenum">
              <a:rPr lang="en-US" sz="1200">
                <a:solidFill>
                  <a:prstClr val="black"/>
                </a:solidFill>
                <a:cs typeface="Arial" charset="0"/>
              </a:rPr>
              <a:pPr eaLnBrk="1" hangingPunct="1"/>
              <a:t>41</a:t>
            </a:fld>
            <a:endParaRPr lang="en-US" sz="1200">
              <a:solidFill>
                <a:prstClr val="black"/>
              </a:solidFill>
              <a:cs typeface="Arial" charset="0"/>
            </a:endParaRPr>
          </a:p>
        </p:txBody>
      </p:sp>
      <p:sp>
        <p:nvSpPr>
          <p:cNvPr id="839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39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Arial" charset="0"/>
            </a:endParaRPr>
          </a:p>
        </p:txBody>
      </p:sp>
    </p:spTree>
    <p:extLst>
      <p:ext uri="{BB962C8B-B14F-4D97-AF65-F5344CB8AC3E}">
        <p14:creationId xmlns:p14="http://schemas.microsoft.com/office/powerpoint/2010/main" val="2213200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81125BC-231E-DD40-8581-D1C6C78F5AAA}" type="slidenum">
              <a:rPr lang="en-US" sz="1200">
                <a:solidFill>
                  <a:prstClr val="black"/>
                </a:solidFill>
                <a:latin typeface="Calibri" charset="0"/>
                <a:cs typeface="Arial" charset="0"/>
              </a:rPr>
              <a:pPr eaLnBrk="1" hangingPunct="1"/>
              <a:t>54</a:t>
            </a:fld>
            <a:endParaRPr lang="en-US" sz="1200">
              <a:solidFill>
                <a:prstClr val="black"/>
              </a:solidFill>
              <a:latin typeface="Calibri" charset="0"/>
              <a:cs typeface="Arial" charset="0"/>
            </a:endParaRPr>
          </a:p>
        </p:txBody>
      </p:sp>
      <p:sp>
        <p:nvSpPr>
          <p:cNvPr id="983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830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Exceptions ignored. I/O operations that modify the state of the I/O devices are not performed. Uncacheable blocks are not fetched. </a:t>
            </a:r>
          </a:p>
        </p:txBody>
      </p:sp>
    </p:spTree>
    <p:extLst>
      <p:ext uri="{BB962C8B-B14F-4D97-AF65-F5344CB8AC3E}">
        <p14:creationId xmlns:p14="http://schemas.microsoft.com/office/powerpoint/2010/main" val="3829769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rgbClr val="000000"/>
                </a:solidFill>
                <a:latin typeface="Garamond" pitchFamily="-106" charset="0"/>
                <a:ea typeface="Arial" pitchFamily="-106" charset="0"/>
                <a:cs typeface="Arial" pitchFamily="-106" charset="0"/>
              </a:defRPr>
            </a:lvl1pPr>
          </a:lstStyle>
          <a:p>
            <a:pPr>
              <a:defRPr/>
            </a:pPr>
            <a:r>
              <a:rPr lang="en-US"/>
              <a:t>Efficient Runahead Execution</a:t>
            </a: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z="1200"/>
            </a:lvl1pPr>
          </a:lstStyle>
          <a:p>
            <a:pPr>
              <a:defRPr/>
            </a:pPr>
            <a:fld id="{AF4A5797-4A52-3C47-A60F-384E101789BB}" type="slidenum">
              <a:rPr lang="en-US"/>
              <a:pPr>
                <a:defRPr/>
              </a:pPr>
              <a:t>‹#›</a:t>
            </a:fld>
            <a:endParaRPr lang="en-US"/>
          </a:p>
        </p:txBody>
      </p:sp>
    </p:spTree>
    <p:extLst>
      <p:ext uri="{BB962C8B-B14F-4D97-AF65-F5344CB8AC3E}">
        <p14:creationId xmlns:p14="http://schemas.microsoft.com/office/powerpoint/2010/main" val="154328318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AF1CA570-B74D-4749-94AD-86C253965FD8}" type="slidenum">
              <a:rPr lang="en-US"/>
              <a:pPr>
                <a:defRPr/>
              </a:pPr>
              <a:t>‹#›</a:t>
            </a:fld>
            <a:endParaRPr lang="en-US"/>
          </a:p>
        </p:txBody>
      </p:sp>
    </p:spTree>
    <p:extLst>
      <p:ext uri="{BB962C8B-B14F-4D97-AF65-F5344CB8AC3E}">
        <p14:creationId xmlns:p14="http://schemas.microsoft.com/office/powerpoint/2010/main" val="2956779354"/>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F7316A19-9990-D640-B1D8-2C318F01C3A0}" type="slidenum">
              <a:rPr lang="en-US"/>
              <a:pPr>
                <a:defRPr/>
              </a:pPr>
              <a:t>‹#›</a:t>
            </a:fld>
            <a:endParaRPr lang="en-US"/>
          </a:p>
        </p:txBody>
      </p:sp>
    </p:spTree>
    <p:extLst>
      <p:ext uri="{BB962C8B-B14F-4D97-AF65-F5344CB8AC3E}">
        <p14:creationId xmlns:p14="http://schemas.microsoft.com/office/powerpoint/2010/main" val="76241176"/>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49" y="152400"/>
            <a:ext cx="2152651"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6" y="152400"/>
            <a:ext cx="6305551"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AFC9D8FC-307F-634F-81A0-60FAC0836A9B}" type="slidenum">
              <a:rPr lang="en-US"/>
              <a:pPr>
                <a:defRPr/>
              </a:pPr>
              <a:t>‹#›</a:t>
            </a:fld>
            <a:endParaRPr lang="en-US"/>
          </a:p>
        </p:txBody>
      </p:sp>
    </p:spTree>
    <p:extLst>
      <p:ext uri="{BB962C8B-B14F-4D97-AF65-F5344CB8AC3E}">
        <p14:creationId xmlns:p14="http://schemas.microsoft.com/office/powerpoint/2010/main" val="820611427"/>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228603" y="1371600"/>
            <a:ext cx="4229100" cy="4876800"/>
          </a:xfrm>
        </p:spPr>
        <p:txBody>
          <a:bodyPr/>
          <a:lstStyle/>
          <a:p>
            <a:pPr lvl="0"/>
            <a:endParaRPr lang="en-US" noProof="0" smtClean="0"/>
          </a:p>
        </p:txBody>
      </p:sp>
      <p:sp>
        <p:nvSpPr>
          <p:cNvPr id="4" name="Text Placeholder 3"/>
          <p:cNvSpPr>
            <a:spLocks noGrp="1"/>
          </p:cNvSpPr>
          <p:nvPr>
            <p:ph type="body" sz="half" idx="2"/>
          </p:nvPr>
        </p:nvSpPr>
        <p:spPr>
          <a:xfrm>
            <a:off x="4610103" y="1371600"/>
            <a:ext cx="4229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61D04884-23F1-204A-AF38-4A3015EE9154}" type="slidenum">
              <a:rPr lang="en-US"/>
              <a:pPr>
                <a:defRPr/>
              </a:pPr>
              <a:t>‹#›</a:t>
            </a:fld>
            <a:endParaRPr lang="en-US"/>
          </a:p>
        </p:txBody>
      </p:sp>
    </p:spTree>
    <p:extLst>
      <p:ext uri="{BB962C8B-B14F-4D97-AF65-F5344CB8AC3E}">
        <p14:creationId xmlns:p14="http://schemas.microsoft.com/office/powerpoint/2010/main" val="1765079173"/>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mtClean="0">
              <a:solidFill>
                <a:srgbClr val="000000"/>
              </a:solidFill>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smtClean="0">
              <a:solidFill>
                <a:srgbClr val="000000"/>
              </a:solidFill>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smtClean="0">
              <a:solidFill>
                <a:srgbClr val="000000"/>
              </a:solidFill>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5C66147B-D8F4-B34F-ACFC-F4150A9F5034}" type="slidenum">
              <a:rPr lang="en-US" altLang="en-US"/>
              <a:pPr>
                <a:defRPr/>
              </a:pPr>
              <a:t>‹#›</a:t>
            </a:fld>
            <a:endParaRPr lang="en-US" altLang="en-US"/>
          </a:p>
        </p:txBody>
      </p:sp>
    </p:spTree>
    <p:extLst>
      <p:ext uri="{BB962C8B-B14F-4D97-AF65-F5344CB8AC3E}">
        <p14:creationId xmlns:p14="http://schemas.microsoft.com/office/powerpoint/2010/main" val="3557629236"/>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B4B655F-9513-DB41-847A-CB5F5ABCD6B3}" type="slidenum">
              <a:rPr lang="en-US" altLang="en-US"/>
              <a:pPr>
                <a:defRPr/>
              </a:pPr>
              <a:t>‹#›</a:t>
            </a:fld>
            <a:endParaRPr lang="en-US" altLang="en-US"/>
          </a:p>
        </p:txBody>
      </p:sp>
    </p:spTree>
    <p:extLst>
      <p:ext uri="{BB962C8B-B14F-4D97-AF65-F5344CB8AC3E}">
        <p14:creationId xmlns:p14="http://schemas.microsoft.com/office/powerpoint/2010/main" val="3757832778"/>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CF70262A-25C7-1D4F-BA49-9AAD51FA1D0E}" type="slidenum">
              <a:rPr lang="en-US" altLang="en-US"/>
              <a:pPr>
                <a:defRPr/>
              </a:pPr>
              <a:t>‹#›</a:t>
            </a:fld>
            <a:endParaRPr lang="en-US" altLang="en-US"/>
          </a:p>
        </p:txBody>
      </p:sp>
    </p:spTree>
    <p:extLst>
      <p:ext uri="{BB962C8B-B14F-4D97-AF65-F5344CB8AC3E}">
        <p14:creationId xmlns:p14="http://schemas.microsoft.com/office/powerpoint/2010/main" val="1842541528"/>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6AFF24C-C776-6444-B9B7-94F550F93C13}" type="slidenum">
              <a:rPr lang="en-US" altLang="en-US"/>
              <a:pPr>
                <a:defRPr/>
              </a:pPr>
              <a:t>‹#›</a:t>
            </a:fld>
            <a:endParaRPr lang="en-US" altLang="en-US"/>
          </a:p>
        </p:txBody>
      </p:sp>
    </p:spTree>
    <p:extLst>
      <p:ext uri="{BB962C8B-B14F-4D97-AF65-F5344CB8AC3E}">
        <p14:creationId xmlns:p14="http://schemas.microsoft.com/office/powerpoint/2010/main" val="3174840093"/>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3D46D27-56D0-344A-BE31-89C869EBEEAE}" type="slidenum">
              <a:rPr lang="en-US" altLang="en-US"/>
              <a:pPr>
                <a:defRPr/>
              </a:pPr>
              <a:t>‹#›</a:t>
            </a:fld>
            <a:endParaRPr lang="en-US" altLang="en-US"/>
          </a:p>
        </p:txBody>
      </p:sp>
    </p:spTree>
    <p:extLst>
      <p:ext uri="{BB962C8B-B14F-4D97-AF65-F5344CB8AC3E}">
        <p14:creationId xmlns:p14="http://schemas.microsoft.com/office/powerpoint/2010/main" val="661026497"/>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4925BFE8-1EE5-7749-87C6-59D761839782}" type="slidenum">
              <a:rPr lang="en-US" altLang="en-US"/>
              <a:pPr>
                <a:defRPr/>
              </a:pPr>
              <a:t>‹#›</a:t>
            </a:fld>
            <a:endParaRPr lang="en-US" altLang="en-US"/>
          </a:p>
        </p:txBody>
      </p:sp>
    </p:spTree>
    <p:extLst>
      <p:ext uri="{BB962C8B-B14F-4D97-AF65-F5344CB8AC3E}">
        <p14:creationId xmlns:p14="http://schemas.microsoft.com/office/powerpoint/2010/main" val="2428858562"/>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9151F3C-38B5-C447-BBE5-70E1ABFC6BB2}" type="slidenum">
              <a:rPr lang="en-US" altLang="en-US"/>
              <a:pPr>
                <a:defRPr/>
              </a:pPr>
              <a:t>‹#›</a:t>
            </a:fld>
            <a:endParaRPr lang="en-US" altLang="en-US"/>
          </a:p>
        </p:txBody>
      </p:sp>
    </p:spTree>
    <p:extLst>
      <p:ext uri="{BB962C8B-B14F-4D97-AF65-F5344CB8AC3E}">
        <p14:creationId xmlns:p14="http://schemas.microsoft.com/office/powerpoint/2010/main" val="355775767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49" y="152400"/>
            <a:ext cx="2152651"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6" y="152400"/>
            <a:ext cx="6305551"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20CE11DC-2133-4F4D-8A86-82695C13466E}" type="slidenum">
              <a:rPr lang="en-US"/>
              <a:pPr>
                <a:defRPr/>
              </a:pPr>
              <a:t>‹#›</a:t>
            </a:fld>
            <a:endParaRPr lang="en-US"/>
          </a:p>
        </p:txBody>
      </p:sp>
    </p:spTree>
    <p:extLst>
      <p:ext uri="{BB962C8B-B14F-4D97-AF65-F5344CB8AC3E}">
        <p14:creationId xmlns:p14="http://schemas.microsoft.com/office/powerpoint/2010/main" val="2528108097"/>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907B9740-5855-2A42-B252-D99EB4C57248}" type="slidenum">
              <a:rPr lang="en-US" altLang="en-US"/>
              <a:pPr>
                <a:defRPr/>
              </a:pPr>
              <a:t>‹#›</a:t>
            </a:fld>
            <a:endParaRPr lang="en-US" altLang="en-US"/>
          </a:p>
        </p:txBody>
      </p:sp>
    </p:spTree>
    <p:extLst>
      <p:ext uri="{BB962C8B-B14F-4D97-AF65-F5344CB8AC3E}">
        <p14:creationId xmlns:p14="http://schemas.microsoft.com/office/powerpoint/2010/main" val="176229269"/>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BDC5EF0D-3683-CA41-828D-672F2E3955A1}" type="slidenum">
              <a:rPr lang="en-US" altLang="en-US"/>
              <a:pPr>
                <a:defRPr/>
              </a:pPr>
              <a:t>‹#›</a:t>
            </a:fld>
            <a:endParaRPr lang="en-US" altLang="en-US"/>
          </a:p>
        </p:txBody>
      </p:sp>
    </p:spTree>
    <p:extLst>
      <p:ext uri="{BB962C8B-B14F-4D97-AF65-F5344CB8AC3E}">
        <p14:creationId xmlns:p14="http://schemas.microsoft.com/office/powerpoint/2010/main" val="94429854"/>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DD11A51B-8B96-BD4C-95B5-FCA03A36A313}" type="slidenum">
              <a:rPr lang="en-US" altLang="en-US"/>
              <a:pPr>
                <a:defRPr/>
              </a:pPr>
              <a:t>‹#›</a:t>
            </a:fld>
            <a:endParaRPr lang="en-US" altLang="en-US"/>
          </a:p>
        </p:txBody>
      </p:sp>
    </p:spTree>
    <p:extLst>
      <p:ext uri="{BB962C8B-B14F-4D97-AF65-F5344CB8AC3E}">
        <p14:creationId xmlns:p14="http://schemas.microsoft.com/office/powerpoint/2010/main" val="1600846278"/>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689F2BAA-D8FE-2C4D-A9A5-9491AFC1AF7D}" type="slidenum">
              <a:rPr lang="en-US" altLang="en-US"/>
              <a:pPr>
                <a:defRPr/>
              </a:pPr>
              <a:t>‹#›</a:t>
            </a:fld>
            <a:endParaRPr lang="en-US" altLang="en-US"/>
          </a:p>
        </p:txBody>
      </p:sp>
    </p:spTree>
    <p:extLst>
      <p:ext uri="{BB962C8B-B14F-4D97-AF65-F5344CB8AC3E}">
        <p14:creationId xmlns:p14="http://schemas.microsoft.com/office/powerpoint/2010/main" val="3348448100"/>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latin typeface="Times New Roman"/>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latin typeface="Times New Roman"/>
            </a:endParaRPr>
          </a:p>
        </p:txBody>
      </p:sp>
      <p:sp>
        <p:nvSpPr>
          <p:cNvPr id="6" name="Slide Number Placeholder 5"/>
          <p:cNvSpPr>
            <a:spLocks noGrp="1"/>
          </p:cNvSpPr>
          <p:nvPr>
            <p:ph type="sldNum" sz="quarter" idx="12"/>
          </p:nvPr>
        </p:nvSpPr>
        <p:spPr/>
        <p:txBody>
          <a:bodyPr/>
          <a:lstStyle>
            <a:lvl1pPr>
              <a:defRPr/>
            </a:lvl1pPr>
          </a:lstStyle>
          <a:p>
            <a:fld id="{D70BAC2F-B439-E447-8DA2-356891760CDC}" type="slidenum">
              <a:rPr lang="en-US">
                <a:solidFill>
                  <a:srgbClr val="000000"/>
                </a:solidFill>
                <a:latin typeface="Times New Roman"/>
              </a:rPr>
              <a:pPr/>
              <a:t>‹#›</a:t>
            </a:fld>
            <a:endParaRPr lang="en-US">
              <a:solidFill>
                <a:srgbClr val="000000"/>
              </a:solidFill>
              <a:latin typeface="Times New Roman"/>
            </a:endParaRPr>
          </a:p>
        </p:txBody>
      </p:sp>
    </p:spTree>
    <p:extLst>
      <p:ext uri="{BB962C8B-B14F-4D97-AF65-F5344CB8AC3E}">
        <p14:creationId xmlns:p14="http://schemas.microsoft.com/office/powerpoint/2010/main" val="253431404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latin typeface="Times New Roman"/>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latin typeface="Times New Roman"/>
            </a:endParaRPr>
          </a:p>
        </p:txBody>
      </p:sp>
      <p:sp>
        <p:nvSpPr>
          <p:cNvPr id="6" name="Slide Number Placeholder 5"/>
          <p:cNvSpPr>
            <a:spLocks noGrp="1"/>
          </p:cNvSpPr>
          <p:nvPr>
            <p:ph type="sldNum" sz="quarter" idx="12"/>
          </p:nvPr>
        </p:nvSpPr>
        <p:spPr/>
        <p:txBody>
          <a:bodyPr/>
          <a:lstStyle>
            <a:lvl1pPr>
              <a:defRPr/>
            </a:lvl1pPr>
          </a:lstStyle>
          <a:p>
            <a:fld id="{6391C58A-BEE0-3244-961F-1A0E560D1D29}" type="slidenum">
              <a:rPr lang="en-US">
                <a:solidFill>
                  <a:srgbClr val="000000"/>
                </a:solidFill>
                <a:latin typeface="Times New Roman"/>
              </a:rPr>
              <a:pPr/>
              <a:t>‹#›</a:t>
            </a:fld>
            <a:endParaRPr lang="en-US">
              <a:solidFill>
                <a:srgbClr val="000000"/>
              </a:solidFill>
              <a:latin typeface="Times New Roman"/>
            </a:endParaRPr>
          </a:p>
        </p:txBody>
      </p:sp>
    </p:spTree>
    <p:extLst>
      <p:ext uri="{BB962C8B-B14F-4D97-AF65-F5344CB8AC3E}">
        <p14:creationId xmlns:p14="http://schemas.microsoft.com/office/powerpoint/2010/main" val="199994569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latin typeface="Times New Roman"/>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latin typeface="Times New Roman"/>
            </a:endParaRPr>
          </a:p>
        </p:txBody>
      </p:sp>
      <p:sp>
        <p:nvSpPr>
          <p:cNvPr id="6" name="Slide Number Placeholder 5"/>
          <p:cNvSpPr>
            <a:spLocks noGrp="1"/>
          </p:cNvSpPr>
          <p:nvPr>
            <p:ph type="sldNum" sz="quarter" idx="12"/>
          </p:nvPr>
        </p:nvSpPr>
        <p:spPr/>
        <p:txBody>
          <a:bodyPr/>
          <a:lstStyle>
            <a:lvl1pPr>
              <a:defRPr/>
            </a:lvl1pPr>
          </a:lstStyle>
          <a:p>
            <a:fld id="{D292FFD9-2372-7C4A-877E-E12721FF77DD}" type="slidenum">
              <a:rPr lang="en-US">
                <a:solidFill>
                  <a:srgbClr val="000000"/>
                </a:solidFill>
                <a:latin typeface="Times New Roman"/>
              </a:rPr>
              <a:pPr/>
              <a:t>‹#›</a:t>
            </a:fld>
            <a:endParaRPr lang="en-US">
              <a:solidFill>
                <a:srgbClr val="000000"/>
              </a:solidFill>
              <a:latin typeface="Times New Roman"/>
            </a:endParaRPr>
          </a:p>
        </p:txBody>
      </p:sp>
    </p:spTree>
    <p:extLst>
      <p:ext uri="{BB962C8B-B14F-4D97-AF65-F5344CB8AC3E}">
        <p14:creationId xmlns:p14="http://schemas.microsoft.com/office/powerpoint/2010/main" val="199047461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latin typeface="Times New Roman"/>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latin typeface="Times New Roman"/>
            </a:endParaRPr>
          </a:p>
        </p:txBody>
      </p:sp>
      <p:sp>
        <p:nvSpPr>
          <p:cNvPr id="7" name="Slide Number Placeholder 6"/>
          <p:cNvSpPr>
            <a:spLocks noGrp="1"/>
          </p:cNvSpPr>
          <p:nvPr>
            <p:ph type="sldNum" sz="quarter" idx="12"/>
          </p:nvPr>
        </p:nvSpPr>
        <p:spPr/>
        <p:txBody>
          <a:bodyPr/>
          <a:lstStyle>
            <a:lvl1pPr>
              <a:defRPr/>
            </a:lvl1pPr>
          </a:lstStyle>
          <a:p>
            <a:fld id="{2BB9E2D0-5514-D143-ACD7-C4A647786163}" type="slidenum">
              <a:rPr lang="en-US">
                <a:solidFill>
                  <a:srgbClr val="000000"/>
                </a:solidFill>
                <a:latin typeface="Times New Roman"/>
              </a:rPr>
              <a:pPr/>
              <a:t>‹#›</a:t>
            </a:fld>
            <a:endParaRPr lang="en-US">
              <a:solidFill>
                <a:srgbClr val="000000"/>
              </a:solidFill>
              <a:latin typeface="Times New Roman"/>
            </a:endParaRPr>
          </a:p>
        </p:txBody>
      </p:sp>
    </p:spTree>
    <p:extLst>
      <p:ext uri="{BB962C8B-B14F-4D97-AF65-F5344CB8AC3E}">
        <p14:creationId xmlns:p14="http://schemas.microsoft.com/office/powerpoint/2010/main" val="255355485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latin typeface="Times New Roman"/>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latin typeface="Times New Roman"/>
            </a:endParaRPr>
          </a:p>
        </p:txBody>
      </p:sp>
      <p:sp>
        <p:nvSpPr>
          <p:cNvPr id="9" name="Slide Number Placeholder 8"/>
          <p:cNvSpPr>
            <a:spLocks noGrp="1"/>
          </p:cNvSpPr>
          <p:nvPr>
            <p:ph type="sldNum" sz="quarter" idx="12"/>
          </p:nvPr>
        </p:nvSpPr>
        <p:spPr/>
        <p:txBody>
          <a:bodyPr/>
          <a:lstStyle>
            <a:lvl1pPr>
              <a:defRPr/>
            </a:lvl1pPr>
          </a:lstStyle>
          <a:p>
            <a:fld id="{CA7872EA-F26A-4145-A795-77DAECC48FBA}" type="slidenum">
              <a:rPr lang="en-US">
                <a:solidFill>
                  <a:srgbClr val="000000"/>
                </a:solidFill>
                <a:latin typeface="Times New Roman"/>
              </a:rPr>
              <a:pPr/>
              <a:t>‹#›</a:t>
            </a:fld>
            <a:endParaRPr lang="en-US">
              <a:solidFill>
                <a:srgbClr val="000000"/>
              </a:solidFill>
              <a:latin typeface="Times New Roman"/>
            </a:endParaRPr>
          </a:p>
        </p:txBody>
      </p:sp>
    </p:spTree>
    <p:extLst>
      <p:ext uri="{BB962C8B-B14F-4D97-AF65-F5344CB8AC3E}">
        <p14:creationId xmlns:p14="http://schemas.microsoft.com/office/powerpoint/2010/main" val="179539376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latin typeface="Times New Roman"/>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latin typeface="Times New Roman"/>
            </a:endParaRPr>
          </a:p>
        </p:txBody>
      </p:sp>
      <p:sp>
        <p:nvSpPr>
          <p:cNvPr id="5" name="Slide Number Placeholder 4"/>
          <p:cNvSpPr>
            <a:spLocks noGrp="1"/>
          </p:cNvSpPr>
          <p:nvPr>
            <p:ph type="sldNum" sz="quarter" idx="12"/>
          </p:nvPr>
        </p:nvSpPr>
        <p:spPr/>
        <p:txBody>
          <a:bodyPr/>
          <a:lstStyle>
            <a:lvl1pPr>
              <a:defRPr/>
            </a:lvl1pPr>
          </a:lstStyle>
          <a:p>
            <a:fld id="{3F1FDF91-92A9-C949-8A07-3E2F76AEF267}" type="slidenum">
              <a:rPr lang="en-US">
                <a:solidFill>
                  <a:srgbClr val="000000"/>
                </a:solidFill>
                <a:latin typeface="Times New Roman"/>
              </a:rPr>
              <a:pPr/>
              <a:t>‹#›</a:t>
            </a:fld>
            <a:endParaRPr lang="en-US">
              <a:solidFill>
                <a:srgbClr val="000000"/>
              </a:solidFill>
              <a:latin typeface="Times New Roman"/>
            </a:endParaRPr>
          </a:p>
        </p:txBody>
      </p:sp>
    </p:spTree>
    <p:extLst>
      <p:ext uri="{BB962C8B-B14F-4D97-AF65-F5344CB8AC3E}">
        <p14:creationId xmlns:p14="http://schemas.microsoft.com/office/powerpoint/2010/main" val="2939488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228603" y="1371600"/>
            <a:ext cx="4229100" cy="4876800"/>
          </a:xfrm>
        </p:spPr>
        <p:txBody>
          <a:bodyPr/>
          <a:lstStyle/>
          <a:p>
            <a:pPr lvl="0"/>
            <a:endParaRPr lang="en-US" noProof="0" smtClean="0"/>
          </a:p>
        </p:txBody>
      </p:sp>
      <p:sp>
        <p:nvSpPr>
          <p:cNvPr id="4" name="Text Placeholder 3"/>
          <p:cNvSpPr>
            <a:spLocks noGrp="1"/>
          </p:cNvSpPr>
          <p:nvPr>
            <p:ph type="body" sz="half" idx="2"/>
          </p:nvPr>
        </p:nvSpPr>
        <p:spPr>
          <a:xfrm>
            <a:off x="4610103" y="1371600"/>
            <a:ext cx="4229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26D320AC-71F7-B345-A8F3-275013FA312A}" type="slidenum">
              <a:rPr lang="en-US"/>
              <a:pPr>
                <a:defRPr/>
              </a:pPr>
              <a:t>‹#›</a:t>
            </a:fld>
            <a:endParaRPr lang="en-US"/>
          </a:p>
        </p:txBody>
      </p:sp>
    </p:spTree>
    <p:extLst>
      <p:ext uri="{BB962C8B-B14F-4D97-AF65-F5344CB8AC3E}">
        <p14:creationId xmlns:p14="http://schemas.microsoft.com/office/powerpoint/2010/main" val="1107138891"/>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latin typeface="Times New Roman"/>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latin typeface="Times New Roman"/>
            </a:endParaRPr>
          </a:p>
        </p:txBody>
      </p:sp>
      <p:sp>
        <p:nvSpPr>
          <p:cNvPr id="4" name="Slide Number Placeholder 3"/>
          <p:cNvSpPr>
            <a:spLocks noGrp="1"/>
          </p:cNvSpPr>
          <p:nvPr>
            <p:ph type="sldNum" sz="quarter" idx="12"/>
          </p:nvPr>
        </p:nvSpPr>
        <p:spPr/>
        <p:txBody>
          <a:bodyPr/>
          <a:lstStyle>
            <a:lvl1pPr>
              <a:defRPr/>
            </a:lvl1pPr>
          </a:lstStyle>
          <a:p>
            <a:fld id="{2FAF023A-AB31-994E-BC3F-382B9A6E7059}" type="slidenum">
              <a:rPr lang="en-US">
                <a:solidFill>
                  <a:srgbClr val="000000"/>
                </a:solidFill>
                <a:latin typeface="Times New Roman"/>
              </a:rPr>
              <a:pPr/>
              <a:t>‹#›</a:t>
            </a:fld>
            <a:endParaRPr lang="en-US">
              <a:solidFill>
                <a:srgbClr val="000000"/>
              </a:solidFill>
              <a:latin typeface="Times New Roman"/>
            </a:endParaRPr>
          </a:p>
        </p:txBody>
      </p:sp>
    </p:spTree>
    <p:extLst>
      <p:ext uri="{BB962C8B-B14F-4D97-AF65-F5344CB8AC3E}">
        <p14:creationId xmlns:p14="http://schemas.microsoft.com/office/powerpoint/2010/main" val="118765716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latin typeface="Times New Roman"/>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latin typeface="Times New Roman"/>
            </a:endParaRPr>
          </a:p>
        </p:txBody>
      </p:sp>
      <p:sp>
        <p:nvSpPr>
          <p:cNvPr id="7" name="Slide Number Placeholder 6"/>
          <p:cNvSpPr>
            <a:spLocks noGrp="1"/>
          </p:cNvSpPr>
          <p:nvPr>
            <p:ph type="sldNum" sz="quarter" idx="12"/>
          </p:nvPr>
        </p:nvSpPr>
        <p:spPr/>
        <p:txBody>
          <a:bodyPr/>
          <a:lstStyle>
            <a:lvl1pPr>
              <a:defRPr/>
            </a:lvl1pPr>
          </a:lstStyle>
          <a:p>
            <a:fld id="{F22A7831-4E7B-244D-A134-1E2BC08332DB}" type="slidenum">
              <a:rPr lang="en-US">
                <a:solidFill>
                  <a:srgbClr val="000000"/>
                </a:solidFill>
                <a:latin typeface="Times New Roman"/>
              </a:rPr>
              <a:pPr/>
              <a:t>‹#›</a:t>
            </a:fld>
            <a:endParaRPr lang="en-US">
              <a:solidFill>
                <a:srgbClr val="000000"/>
              </a:solidFill>
              <a:latin typeface="Times New Roman"/>
            </a:endParaRPr>
          </a:p>
        </p:txBody>
      </p:sp>
    </p:spTree>
    <p:extLst>
      <p:ext uri="{BB962C8B-B14F-4D97-AF65-F5344CB8AC3E}">
        <p14:creationId xmlns:p14="http://schemas.microsoft.com/office/powerpoint/2010/main" val="276010290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latin typeface="Times New Roman"/>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latin typeface="Times New Roman"/>
            </a:endParaRPr>
          </a:p>
        </p:txBody>
      </p:sp>
      <p:sp>
        <p:nvSpPr>
          <p:cNvPr id="7" name="Slide Number Placeholder 6"/>
          <p:cNvSpPr>
            <a:spLocks noGrp="1"/>
          </p:cNvSpPr>
          <p:nvPr>
            <p:ph type="sldNum" sz="quarter" idx="12"/>
          </p:nvPr>
        </p:nvSpPr>
        <p:spPr/>
        <p:txBody>
          <a:bodyPr/>
          <a:lstStyle>
            <a:lvl1pPr>
              <a:defRPr/>
            </a:lvl1pPr>
          </a:lstStyle>
          <a:p>
            <a:fld id="{91046AEC-AD1B-E34A-8090-53DF3414A2A4}" type="slidenum">
              <a:rPr lang="en-US">
                <a:solidFill>
                  <a:srgbClr val="000000"/>
                </a:solidFill>
                <a:latin typeface="Times New Roman"/>
              </a:rPr>
              <a:pPr/>
              <a:t>‹#›</a:t>
            </a:fld>
            <a:endParaRPr lang="en-US">
              <a:solidFill>
                <a:srgbClr val="000000"/>
              </a:solidFill>
              <a:latin typeface="Times New Roman"/>
            </a:endParaRPr>
          </a:p>
        </p:txBody>
      </p:sp>
    </p:spTree>
    <p:extLst>
      <p:ext uri="{BB962C8B-B14F-4D97-AF65-F5344CB8AC3E}">
        <p14:creationId xmlns:p14="http://schemas.microsoft.com/office/powerpoint/2010/main" val="89352935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latin typeface="Times New Roman"/>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latin typeface="Times New Roman"/>
            </a:endParaRPr>
          </a:p>
        </p:txBody>
      </p:sp>
      <p:sp>
        <p:nvSpPr>
          <p:cNvPr id="6" name="Slide Number Placeholder 5"/>
          <p:cNvSpPr>
            <a:spLocks noGrp="1"/>
          </p:cNvSpPr>
          <p:nvPr>
            <p:ph type="sldNum" sz="quarter" idx="12"/>
          </p:nvPr>
        </p:nvSpPr>
        <p:spPr/>
        <p:txBody>
          <a:bodyPr/>
          <a:lstStyle>
            <a:lvl1pPr>
              <a:defRPr/>
            </a:lvl1pPr>
          </a:lstStyle>
          <a:p>
            <a:fld id="{7ED35BDC-EE16-B744-AC3D-34767D206860}" type="slidenum">
              <a:rPr lang="en-US">
                <a:solidFill>
                  <a:srgbClr val="000000"/>
                </a:solidFill>
                <a:latin typeface="Times New Roman"/>
              </a:rPr>
              <a:pPr/>
              <a:t>‹#›</a:t>
            </a:fld>
            <a:endParaRPr lang="en-US">
              <a:solidFill>
                <a:srgbClr val="000000"/>
              </a:solidFill>
              <a:latin typeface="Times New Roman"/>
            </a:endParaRPr>
          </a:p>
        </p:txBody>
      </p:sp>
    </p:spTree>
    <p:extLst>
      <p:ext uri="{BB962C8B-B14F-4D97-AF65-F5344CB8AC3E}">
        <p14:creationId xmlns:p14="http://schemas.microsoft.com/office/powerpoint/2010/main" val="401478995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latin typeface="Times New Roman"/>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latin typeface="Times New Roman"/>
            </a:endParaRPr>
          </a:p>
        </p:txBody>
      </p:sp>
      <p:sp>
        <p:nvSpPr>
          <p:cNvPr id="6" name="Slide Number Placeholder 5"/>
          <p:cNvSpPr>
            <a:spLocks noGrp="1"/>
          </p:cNvSpPr>
          <p:nvPr>
            <p:ph type="sldNum" sz="quarter" idx="12"/>
          </p:nvPr>
        </p:nvSpPr>
        <p:spPr/>
        <p:txBody>
          <a:bodyPr/>
          <a:lstStyle>
            <a:lvl1pPr>
              <a:defRPr/>
            </a:lvl1pPr>
          </a:lstStyle>
          <a:p>
            <a:fld id="{E8C501A8-539A-5A45-A57B-657B1479DE8D}" type="slidenum">
              <a:rPr lang="en-US">
                <a:solidFill>
                  <a:srgbClr val="000000"/>
                </a:solidFill>
                <a:latin typeface="Times New Roman"/>
              </a:rPr>
              <a:pPr/>
              <a:t>‹#›</a:t>
            </a:fld>
            <a:endParaRPr lang="en-US">
              <a:solidFill>
                <a:srgbClr val="000000"/>
              </a:solidFill>
              <a:latin typeface="Times New Roman"/>
            </a:endParaRPr>
          </a:p>
        </p:txBody>
      </p:sp>
    </p:spTree>
    <p:extLst>
      <p:ext uri="{BB962C8B-B14F-4D97-AF65-F5344CB8AC3E}">
        <p14:creationId xmlns:p14="http://schemas.microsoft.com/office/powerpoint/2010/main" val="2721254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228600" y="1371600"/>
            <a:ext cx="8610600" cy="4876800"/>
          </a:xfrm>
        </p:spPr>
        <p:txBody>
          <a:bodyPr/>
          <a:lstStyle/>
          <a:p>
            <a:pPr lvl="0"/>
            <a:endParaRPr lang="en-US" noProof="0"/>
          </a:p>
        </p:txBody>
      </p:sp>
      <p:sp>
        <p:nvSpPr>
          <p:cNvPr id="4" name="Date Placeholder 3"/>
          <p:cNvSpPr>
            <a:spLocks noGrp="1"/>
          </p:cNvSpPr>
          <p:nvPr>
            <p:ph type="dt" sz="half" idx="10"/>
          </p:nvPr>
        </p:nvSpPr>
        <p:spPr>
          <a:xfrm>
            <a:off x="457200" y="6243638"/>
            <a:ext cx="2133600" cy="457200"/>
          </a:xfrm>
          <a:prstGeom prst="rect">
            <a:avLst/>
          </a:prstGeom>
        </p:spPr>
        <p:txBody>
          <a:bodyPr/>
          <a:lstStyle>
            <a:lvl1pPr>
              <a:defRPr>
                <a:latin typeface="Arial" charset="0"/>
                <a:ea typeface="+mn-ea"/>
                <a:cs typeface="Arial" charset="0"/>
              </a:defRPr>
            </a:lvl1pPr>
          </a:lstStyle>
          <a:p>
            <a:pPr>
              <a:defRPr/>
            </a:pPr>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latin typeface="Garamond"/>
            </a:endParaRPr>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pPr>
              <a:defRPr/>
            </a:pPr>
            <a:fld id="{FA3C80A0-B4F9-D444-B4CC-5AF14D604679}" type="slidenum">
              <a:rPr lang="en-US"/>
              <a:pPr>
                <a:defRPr/>
              </a:pPr>
              <a:t>‹#›</a:t>
            </a:fld>
            <a:endParaRPr lang="en-US"/>
          </a:p>
        </p:txBody>
      </p:sp>
    </p:spTree>
    <p:extLst>
      <p:ext uri="{BB962C8B-B14F-4D97-AF65-F5344CB8AC3E}">
        <p14:creationId xmlns:p14="http://schemas.microsoft.com/office/powerpoint/2010/main" val="296761014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4A21819B-7314-3646-9334-845A3E117C17}" type="slidenum">
              <a:rPr lang="en-US" altLang="en-US"/>
              <a:pPr>
                <a:defRPr/>
              </a:pPr>
              <a:t>‹#›</a:t>
            </a:fld>
            <a:endParaRPr lang="en-US" altLang="en-US"/>
          </a:p>
        </p:txBody>
      </p:sp>
    </p:spTree>
    <p:extLst>
      <p:ext uri="{BB962C8B-B14F-4D97-AF65-F5344CB8AC3E}">
        <p14:creationId xmlns:p14="http://schemas.microsoft.com/office/powerpoint/2010/main" val="398762439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F4D431CD-2ADF-9540-BDB8-7A4F473D4E39}" type="slidenum">
              <a:rPr lang="en-US" altLang="en-US"/>
              <a:pPr>
                <a:defRPr/>
              </a:pPr>
              <a:t>‹#›</a:t>
            </a:fld>
            <a:endParaRPr lang="en-US" altLang="en-US"/>
          </a:p>
        </p:txBody>
      </p:sp>
    </p:spTree>
    <p:extLst>
      <p:ext uri="{BB962C8B-B14F-4D97-AF65-F5344CB8AC3E}">
        <p14:creationId xmlns:p14="http://schemas.microsoft.com/office/powerpoint/2010/main" val="92300326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41870E34-69D8-894C-B121-9C6BC23A2052}" type="slidenum">
              <a:rPr lang="en-US" altLang="en-US"/>
              <a:pPr>
                <a:defRPr/>
              </a:pPr>
              <a:t>‹#›</a:t>
            </a:fld>
            <a:endParaRPr lang="en-US" altLang="en-US"/>
          </a:p>
        </p:txBody>
      </p:sp>
    </p:spTree>
    <p:extLst>
      <p:ext uri="{BB962C8B-B14F-4D97-AF65-F5344CB8AC3E}">
        <p14:creationId xmlns:p14="http://schemas.microsoft.com/office/powerpoint/2010/main" val="107609682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018724D-5637-604D-9480-D7D4D3A45C74}" type="slidenum">
              <a:rPr lang="en-US" altLang="en-US"/>
              <a:pPr>
                <a:defRPr/>
              </a:pPr>
              <a:t>‹#›</a:t>
            </a:fld>
            <a:endParaRPr lang="en-US" altLang="en-US"/>
          </a:p>
        </p:txBody>
      </p:sp>
    </p:spTree>
    <p:extLst>
      <p:ext uri="{BB962C8B-B14F-4D97-AF65-F5344CB8AC3E}">
        <p14:creationId xmlns:p14="http://schemas.microsoft.com/office/powerpoint/2010/main" val="347802092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BDE1F6ED-2272-9A41-9FBA-7CFB2F8A6900}" type="slidenum">
              <a:rPr lang="en-US" altLang="en-US"/>
              <a:pPr>
                <a:defRPr/>
              </a:pPr>
              <a:t>‹#›</a:t>
            </a:fld>
            <a:endParaRPr lang="en-US" altLang="en-US"/>
          </a:p>
        </p:txBody>
      </p:sp>
    </p:spTree>
    <p:extLst>
      <p:ext uri="{BB962C8B-B14F-4D97-AF65-F5344CB8AC3E}">
        <p14:creationId xmlns:p14="http://schemas.microsoft.com/office/powerpoint/2010/main" val="10143252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25A45E0D-AA31-E44B-BA92-177C873220C2}" type="slidenum">
              <a:rPr lang="en-US" altLang="en-US"/>
              <a:pPr>
                <a:defRPr/>
              </a:pPr>
              <a:t>‹#›</a:t>
            </a:fld>
            <a:endParaRPr lang="en-US" altLang="en-US"/>
          </a:p>
        </p:txBody>
      </p:sp>
    </p:spTree>
    <p:extLst>
      <p:ext uri="{BB962C8B-B14F-4D97-AF65-F5344CB8AC3E}">
        <p14:creationId xmlns:p14="http://schemas.microsoft.com/office/powerpoint/2010/main" val="336144912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7529"/>
            <a:ext cx="8610600" cy="51937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5A4FB91F-8620-9C4D-8A32-1AD02BFD54B1}" type="slidenum">
              <a:rPr lang="en-US"/>
              <a:pPr>
                <a:defRPr/>
              </a:pPr>
              <a:t>‹#›</a:t>
            </a:fld>
            <a:endParaRPr lang="en-US"/>
          </a:p>
        </p:txBody>
      </p:sp>
    </p:spTree>
    <p:extLst>
      <p:ext uri="{BB962C8B-B14F-4D97-AF65-F5344CB8AC3E}">
        <p14:creationId xmlns:p14="http://schemas.microsoft.com/office/powerpoint/2010/main" val="72366543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DB8A7F91-9E5A-5341-980E-BB39BA014053}" type="slidenum">
              <a:rPr lang="en-US" altLang="en-US"/>
              <a:pPr>
                <a:defRPr/>
              </a:pPr>
              <a:t>‹#›</a:t>
            </a:fld>
            <a:endParaRPr lang="en-US" altLang="en-US"/>
          </a:p>
        </p:txBody>
      </p:sp>
    </p:spTree>
    <p:extLst>
      <p:ext uri="{BB962C8B-B14F-4D97-AF65-F5344CB8AC3E}">
        <p14:creationId xmlns:p14="http://schemas.microsoft.com/office/powerpoint/2010/main" val="214855678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66759D54-93C6-1846-8860-B70CE9F7D421}" type="slidenum">
              <a:rPr lang="en-US" altLang="en-US"/>
              <a:pPr>
                <a:defRPr/>
              </a:pPr>
              <a:t>‹#›</a:t>
            </a:fld>
            <a:endParaRPr lang="en-US" altLang="en-US"/>
          </a:p>
        </p:txBody>
      </p:sp>
    </p:spTree>
    <p:extLst>
      <p:ext uri="{BB962C8B-B14F-4D97-AF65-F5344CB8AC3E}">
        <p14:creationId xmlns:p14="http://schemas.microsoft.com/office/powerpoint/2010/main" val="419923283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FD2B72E4-C6EA-1F45-A755-5B9F48471101}" type="slidenum">
              <a:rPr lang="en-US" altLang="en-US"/>
              <a:pPr>
                <a:defRPr/>
              </a:pPr>
              <a:t>‹#›</a:t>
            </a:fld>
            <a:endParaRPr lang="en-US" altLang="en-US"/>
          </a:p>
        </p:txBody>
      </p:sp>
    </p:spTree>
    <p:extLst>
      <p:ext uri="{BB962C8B-B14F-4D97-AF65-F5344CB8AC3E}">
        <p14:creationId xmlns:p14="http://schemas.microsoft.com/office/powerpoint/2010/main" val="417021562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2E293FB-FFDD-4843-8FBD-D1F46FFEA313}" type="slidenum">
              <a:rPr lang="en-US" altLang="en-US"/>
              <a:pPr>
                <a:defRPr/>
              </a:pPr>
              <a:t>‹#›</a:t>
            </a:fld>
            <a:endParaRPr lang="en-US" altLang="en-US"/>
          </a:p>
        </p:txBody>
      </p:sp>
    </p:spTree>
    <p:extLst>
      <p:ext uri="{BB962C8B-B14F-4D97-AF65-F5344CB8AC3E}">
        <p14:creationId xmlns:p14="http://schemas.microsoft.com/office/powerpoint/2010/main" val="65955315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9785D23D-223F-E243-9C21-4ADA9B741991}" type="slidenum">
              <a:rPr lang="en-US" altLang="en-US"/>
              <a:pPr>
                <a:defRPr/>
              </a:pPr>
              <a:t>‹#›</a:t>
            </a:fld>
            <a:endParaRPr lang="en-US" altLang="en-US"/>
          </a:p>
        </p:txBody>
      </p:sp>
    </p:spTree>
    <p:extLst>
      <p:ext uri="{BB962C8B-B14F-4D97-AF65-F5344CB8AC3E}">
        <p14:creationId xmlns:p14="http://schemas.microsoft.com/office/powerpoint/2010/main" val="85779214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9144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solidFill>
                <a:srgbClr val="000000"/>
              </a:solidFill>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3CE464D1-A2EB-9944-BFFB-53DDACE6D527}" type="slidenum">
              <a:rPr lang="en-US" altLang="en-US"/>
              <a:pPr>
                <a:defRPr/>
              </a:pPr>
              <a:t>‹#›</a:t>
            </a:fld>
            <a:endParaRPr lang="en-US" altLang="en-US"/>
          </a:p>
        </p:txBody>
      </p:sp>
    </p:spTree>
    <p:extLst>
      <p:ext uri="{BB962C8B-B14F-4D97-AF65-F5344CB8AC3E}">
        <p14:creationId xmlns:p14="http://schemas.microsoft.com/office/powerpoint/2010/main" val="90566595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9B27038-8888-7442-BB11-7A96E507CFEC}" type="slidenum">
              <a:rPr lang="en-US" altLang="en-US"/>
              <a:pPr>
                <a:defRPr/>
              </a:pPr>
              <a:t>‹#›</a:t>
            </a:fld>
            <a:endParaRPr lang="en-US" altLang="en-US"/>
          </a:p>
        </p:txBody>
      </p:sp>
    </p:spTree>
    <p:extLst>
      <p:ext uri="{BB962C8B-B14F-4D97-AF65-F5344CB8AC3E}">
        <p14:creationId xmlns:p14="http://schemas.microsoft.com/office/powerpoint/2010/main" val="366024816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347EB622-8484-214A-A4F5-2877EE9BF542}" type="slidenum">
              <a:rPr lang="en-US" altLang="en-US"/>
              <a:pPr>
                <a:defRPr/>
              </a:pPr>
              <a:t>‹#›</a:t>
            </a:fld>
            <a:endParaRPr lang="en-US" altLang="en-US"/>
          </a:p>
        </p:txBody>
      </p:sp>
    </p:spTree>
    <p:extLst>
      <p:ext uri="{BB962C8B-B14F-4D97-AF65-F5344CB8AC3E}">
        <p14:creationId xmlns:p14="http://schemas.microsoft.com/office/powerpoint/2010/main" val="287782088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E746E4C5-7A4D-084C-A976-8E08206A22B7}" type="slidenum">
              <a:rPr lang="en-US" altLang="en-US"/>
              <a:pPr>
                <a:defRPr/>
              </a:pPr>
              <a:t>‹#›</a:t>
            </a:fld>
            <a:endParaRPr lang="en-US" altLang="en-US"/>
          </a:p>
        </p:txBody>
      </p:sp>
    </p:spTree>
    <p:extLst>
      <p:ext uri="{BB962C8B-B14F-4D97-AF65-F5344CB8AC3E}">
        <p14:creationId xmlns:p14="http://schemas.microsoft.com/office/powerpoint/2010/main" val="13403525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54C8AEE0-060E-A647-A107-5C7F5F958FBD}" type="slidenum">
              <a:rPr lang="en-US" altLang="en-US"/>
              <a:pPr>
                <a:defRPr/>
              </a:pPr>
              <a:t>‹#›</a:t>
            </a:fld>
            <a:endParaRPr lang="en-US" altLang="en-US"/>
          </a:p>
        </p:txBody>
      </p:sp>
    </p:spTree>
    <p:extLst>
      <p:ext uri="{BB962C8B-B14F-4D97-AF65-F5344CB8AC3E}">
        <p14:creationId xmlns:p14="http://schemas.microsoft.com/office/powerpoint/2010/main" val="150016849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073B9C50-E303-F947-B3E2-3E825F48C7D2}" type="slidenum">
              <a:rPr lang="en-US"/>
              <a:pPr>
                <a:defRPr/>
              </a:pPr>
              <a:t>‹#›</a:t>
            </a:fld>
            <a:endParaRPr lang="en-US"/>
          </a:p>
        </p:txBody>
      </p:sp>
    </p:spTree>
    <p:extLst>
      <p:ext uri="{BB962C8B-B14F-4D97-AF65-F5344CB8AC3E}">
        <p14:creationId xmlns:p14="http://schemas.microsoft.com/office/powerpoint/2010/main" val="3136509312"/>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DFB9896-B5CB-2A4C-9F86-175237355D52}" type="slidenum">
              <a:rPr lang="en-US" altLang="en-US"/>
              <a:pPr>
                <a:defRPr/>
              </a:pPr>
              <a:t>‹#›</a:t>
            </a:fld>
            <a:endParaRPr lang="en-US" altLang="en-US"/>
          </a:p>
        </p:txBody>
      </p:sp>
    </p:spTree>
    <p:extLst>
      <p:ext uri="{BB962C8B-B14F-4D97-AF65-F5344CB8AC3E}">
        <p14:creationId xmlns:p14="http://schemas.microsoft.com/office/powerpoint/2010/main" val="177584551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FBB65A68-99E9-2F4D-89C6-8C7CF089353F}" type="slidenum">
              <a:rPr lang="en-US" altLang="en-US"/>
              <a:pPr>
                <a:defRPr/>
              </a:pPr>
              <a:t>‹#›</a:t>
            </a:fld>
            <a:endParaRPr lang="en-US" altLang="en-US"/>
          </a:p>
        </p:txBody>
      </p:sp>
    </p:spTree>
    <p:extLst>
      <p:ext uri="{BB962C8B-B14F-4D97-AF65-F5344CB8AC3E}">
        <p14:creationId xmlns:p14="http://schemas.microsoft.com/office/powerpoint/2010/main" val="402417454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FB8FB5E-2F11-544D-BBCC-66458227D32B}" type="slidenum">
              <a:rPr lang="en-US" altLang="en-US"/>
              <a:pPr>
                <a:defRPr/>
              </a:pPr>
              <a:t>‹#›</a:t>
            </a:fld>
            <a:endParaRPr lang="en-US" altLang="en-US"/>
          </a:p>
        </p:txBody>
      </p:sp>
    </p:spTree>
    <p:extLst>
      <p:ext uri="{BB962C8B-B14F-4D97-AF65-F5344CB8AC3E}">
        <p14:creationId xmlns:p14="http://schemas.microsoft.com/office/powerpoint/2010/main" val="189737108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592F67A2-C547-1A49-861D-4D0C81892764}" type="slidenum">
              <a:rPr lang="en-US" altLang="en-US"/>
              <a:pPr>
                <a:defRPr/>
              </a:pPr>
              <a:t>‹#›</a:t>
            </a:fld>
            <a:endParaRPr lang="en-US" altLang="en-US"/>
          </a:p>
        </p:txBody>
      </p:sp>
    </p:spTree>
    <p:extLst>
      <p:ext uri="{BB962C8B-B14F-4D97-AF65-F5344CB8AC3E}">
        <p14:creationId xmlns:p14="http://schemas.microsoft.com/office/powerpoint/2010/main" val="2613136432"/>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3D0AE71-B3B4-164B-AEB8-A45DEEB6D062}" type="slidenum">
              <a:rPr lang="en-US" altLang="en-US"/>
              <a:pPr>
                <a:defRPr/>
              </a:pPr>
              <a:t>‹#›</a:t>
            </a:fld>
            <a:endParaRPr lang="en-US" altLang="en-US"/>
          </a:p>
        </p:txBody>
      </p:sp>
    </p:spTree>
    <p:extLst>
      <p:ext uri="{BB962C8B-B14F-4D97-AF65-F5344CB8AC3E}">
        <p14:creationId xmlns:p14="http://schemas.microsoft.com/office/powerpoint/2010/main" val="3170070383"/>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2B7AD82-57BA-EB47-BCD7-B833CE47B1F2}" type="slidenum">
              <a:rPr lang="en-US" altLang="en-US"/>
              <a:pPr>
                <a:defRPr/>
              </a:pPr>
              <a:t>‹#›</a:t>
            </a:fld>
            <a:endParaRPr lang="en-US" altLang="en-US"/>
          </a:p>
        </p:txBody>
      </p:sp>
    </p:spTree>
    <p:extLst>
      <p:ext uri="{BB962C8B-B14F-4D97-AF65-F5344CB8AC3E}">
        <p14:creationId xmlns:p14="http://schemas.microsoft.com/office/powerpoint/2010/main" val="644866821"/>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pPr>
            <a:endParaRPr lang="en-US">
              <a:solidFill>
                <a:srgbClr val="000000"/>
              </a:solidFill>
              <a:latin typeface="Tahoma"/>
              <a:ea typeface="+mn-ea"/>
              <a:cs typeface="+mn-cs"/>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fontAlgn="auto">
              <a:spcBef>
                <a:spcPts val="0"/>
              </a:spcBef>
              <a:spcAft>
                <a:spcPts val="0"/>
              </a:spcAft>
            </a:pPr>
            <a:endParaRPr lang="en-US" altLang="en-US">
              <a:solidFill>
                <a:srgbClr val="000000"/>
              </a:solidFill>
              <a:ea typeface="+mn-ea"/>
              <a:cs typeface="+mn-cs"/>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srgbClr val="000000"/>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68786571"/>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770776075"/>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65452837"/>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6722440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220808B7-3DFC-6D40-89A2-98C67E53C3E2}" type="slidenum">
              <a:rPr lang="en-US"/>
              <a:pPr>
                <a:defRPr/>
              </a:pPr>
              <a:t>‹#›</a:t>
            </a:fld>
            <a:endParaRPr lang="en-US"/>
          </a:p>
        </p:txBody>
      </p:sp>
    </p:spTree>
    <p:extLst>
      <p:ext uri="{BB962C8B-B14F-4D97-AF65-F5344CB8AC3E}">
        <p14:creationId xmlns:p14="http://schemas.microsoft.com/office/powerpoint/2010/main" val="2149801814"/>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6281109"/>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42145472"/>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8230093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8948102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80095260"/>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9560011"/>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1334303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pPr>
            <a:endParaRPr lang="en-US">
              <a:solidFill>
                <a:srgbClr val="000000"/>
              </a:solidFill>
              <a:latin typeface="Tahoma"/>
              <a:ea typeface="+mn-ea"/>
              <a:cs typeface="+mn-cs"/>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fontAlgn="auto">
              <a:spcBef>
                <a:spcPts val="0"/>
              </a:spcBef>
              <a:spcAft>
                <a:spcPts val="0"/>
              </a:spcAft>
            </a:pPr>
            <a:endParaRPr lang="en-US" altLang="en-US">
              <a:solidFill>
                <a:srgbClr val="000000"/>
              </a:solidFill>
              <a:ea typeface="+mn-ea"/>
              <a:cs typeface="+mn-cs"/>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srgbClr val="000000"/>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1951381"/>
      </p:ext>
    </p:extLst>
  </p:cSld>
  <p:clrMapOvr>
    <a:masterClrMapping/>
  </p:clrMapOvr>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9843514"/>
      </p:ext>
    </p:extLst>
  </p:cSld>
  <p:clrMapOvr>
    <a:masterClrMapping/>
  </p:clrMapOvr>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2122975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1030"/>
          <p:cNvSpPr>
            <a:spLocks noGrp="1" noChangeArrowheads="1"/>
          </p:cNvSpPr>
          <p:nvPr>
            <p:ph type="sldNum" sz="quarter" idx="11"/>
          </p:nvPr>
        </p:nvSpPr>
        <p:spPr>
          <a:ln/>
        </p:spPr>
        <p:txBody>
          <a:bodyPr/>
          <a:lstStyle>
            <a:lvl1pPr>
              <a:defRPr/>
            </a:lvl1pPr>
          </a:lstStyle>
          <a:p>
            <a:pPr>
              <a:defRPr/>
            </a:pPr>
            <a:fld id="{FA78E456-01DF-094D-8CFB-DA5FA9E8BD10}" type="slidenum">
              <a:rPr lang="en-US"/>
              <a:pPr>
                <a:defRPr/>
              </a:pPr>
              <a:t>‹#›</a:t>
            </a:fld>
            <a:endParaRPr lang="en-US"/>
          </a:p>
        </p:txBody>
      </p:sp>
    </p:spTree>
    <p:extLst>
      <p:ext uri="{BB962C8B-B14F-4D97-AF65-F5344CB8AC3E}">
        <p14:creationId xmlns:p14="http://schemas.microsoft.com/office/powerpoint/2010/main" val="2312494647"/>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8553211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46861609"/>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0226412"/>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9644423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67142117"/>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28750689"/>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332322514"/>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94192286"/>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p:cNvSpPr>
            <a:spLocks noChangeArrowheads="1"/>
          </p:cNvSpPr>
          <p:nvPr/>
        </p:nvSpPr>
        <p:spPr bwMode="auto">
          <a:xfrm>
            <a:off x="457200" y="1123950"/>
            <a:ext cx="82296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solidFill>
                <a:srgbClr val="000000"/>
              </a:solidFill>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801CFFE9-F1C0-1D49-8EE8-72D7F3A5FE77}" type="slidenum">
              <a:rPr lang="en-US" altLang="en-US"/>
              <a:pPr>
                <a:defRPr/>
              </a:pPr>
              <a:t>‹#›</a:t>
            </a:fld>
            <a:endParaRPr lang="en-US" altLang="en-US"/>
          </a:p>
        </p:txBody>
      </p:sp>
    </p:spTree>
    <p:extLst>
      <p:ext uri="{BB962C8B-B14F-4D97-AF65-F5344CB8AC3E}">
        <p14:creationId xmlns:p14="http://schemas.microsoft.com/office/powerpoint/2010/main" val="250925668"/>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E292ED0B-814D-604A-829D-D47F8B32652E}" type="slidenum">
              <a:rPr lang="en-US" altLang="en-US"/>
              <a:pPr>
                <a:defRPr/>
              </a:pPr>
              <a:t>‹#›</a:t>
            </a:fld>
            <a:endParaRPr lang="en-US" altLang="en-US"/>
          </a:p>
        </p:txBody>
      </p:sp>
    </p:spTree>
    <p:extLst>
      <p:ext uri="{BB962C8B-B14F-4D97-AF65-F5344CB8AC3E}">
        <p14:creationId xmlns:p14="http://schemas.microsoft.com/office/powerpoint/2010/main" val="23231354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1030"/>
          <p:cNvSpPr>
            <a:spLocks noGrp="1" noChangeArrowheads="1"/>
          </p:cNvSpPr>
          <p:nvPr>
            <p:ph type="sldNum" sz="quarter" idx="11"/>
          </p:nvPr>
        </p:nvSpPr>
        <p:spPr>
          <a:ln/>
        </p:spPr>
        <p:txBody>
          <a:bodyPr/>
          <a:lstStyle>
            <a:lvl1pPr>
              <a:defRPr/>
            </a:lvl1pPr>
          </a:lstStyle>
          <a:p>
            <a:pPr>
              <a:defRPr/>
            </a:pPr>
            <a:fld id="{428B0D83-FC11-C440-9D61-A92EDF7AC339}" type="slidenum">
              <a:rPr lang="en-US"/>
              <a:pPr>
                <a:defRPr/>
              </a:pPr>
              <a:t>‹#›</a:t>
            </a:fld>
            <a:endParaRPr lang="en-US"/>
          </a:p>
        </p:txBody>
      </p:sp>
    </p:spTree>
    <p:extLst>
      <p:ext uri="{BB962C8B-B14F-4D97-AF65-F5344CB8AC3E}">
        <p14:creationId xmlns:p14="http://schemas.microsoft.com/office/powerpoint/2010/main" val="1732965025"/>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99122AB-6478-E348-A556-1222D66B97F7}" type="slidenum">
              <a:rPr lang="en-US" altLang="en-US"/>
              <a:pPr>
                <a:defRPr/>
              </a:pPr>
              <a:t>‹#›</a:t>
            </a:fld>
            <a:endParaRPr lang="en-US" altLang="en-US"/>
          </a:p>
        </p:txBody>
      </p:sp>
    </p:spTree>
    <p:extLst>
      <p:ext uri="{BB962C8B-B14F-4D97-AF65-F5344CB8AC3E}">
        <p14:creationId xmlns:p14="http://schemas.microsoft.com/office/powerpoint/2010/main" val="3525846581"/>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CC7EEFFD-4BB8-4549-A415-B63E53FC129D}" type="slidenum">
              <a:rPr lang="en-US" altLang="en-US"/>
              <a:pPr>
                <a:defRPr/>
              </a:pPr>
              <a:t>‹#›</a:t>
            </a:fld>
            <a:endParaRPr lang="en-US" altLang="en-US"/>
          </a:p>
        </p:txBody>
      </p:sp>
    </p:spTree>
    <p:extLst>
      <p:ext uri="{BB962C8B-B14F-4D97-AF65-F5344CB8AC3E}">
        <p14:creationId xmlns:p14="http://schemas.microsoft.com/office/powerpoint/2010/main" val="3767056079"/>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84A6E3B-FD50-564C-AD45-CC45322E2FBC}" type="slidenum">
              <a:rPr lang="en-US" altLang="en-US"/>
              <a:pPr>
                <a:defRPr/>
              </a:pPr>
              <a:t>‹#›</a:t>
            </a:fld>
            <a:endParaRPr lang="en-US" altLang="en-US"/>
          </a:p>
        </p:txBody>
      </p:sp>
    </p:spTree>
    <p:extLst>
      <p:ext uri="{BB962C8B-B14F-4D97-AF65-F5344CB8AC3E}">
        <p14:creationId xmlns:p14="http://schemas.microsoft.com/office/powerpoint/2010/main" val="1849668331"/>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4B12B169-6369-C844-B00B-5DAB8B5F5780}" type="slidenum">
              <a:rPr lang="en-US" altLang="en-US"/>
              <a:pPr>
                <a:defRPr/>
              </a:pPr>
              <a:t>‹#›</a:t>
            </a:fld>
            <a:endParaRPr lang="en-US" altLang="en-US"/>
          </a:p>
        </p:txBody>
      </p:sp>
    </p:spTree>
    <p:extLst>
      <p:ext uri="{BB962C8B-B14F-4D97-AF65-F5344CB8AC3E}">
        <p14:creationId xmlns:p14="http://schemas.microsoft.com/office/powerpoint/2010/main" val="1929367370"/>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9A4AF0F-87BB-A94C-9636-79DCBA7B1F2F}" type="slidenum">
              <a:rPr lang="en-US" altLang="en-US"/>
              <a:pPr>
                <a:defRPr/>
              </a:pPr>
              <a:t>‹#›</a:t>
            </a:fld>
            <a:endParaRPr lang="en-US" altLang="en-US"/>
          </a:p>
        </p:txBody>
      </p:sp>
    </p:spTree>
    <p:extLst>
      <p:ext uri="{BB962C8B-B14F-4D97-AF65-F5344CB8AC3E}">
        <p14:creationId xmlns:p14="http://schemas.microsoft.com/office/powerpoint/2010/main" val="1969348882"/>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DAF1EFA-746B-2649-8056-3316E8CA8C4C}" type="slidenum">
              <a:rPr lang="en-US" altLang="en-US"/>
              <a:pPr>
                <a:defRPr/>
              </a:pPr>
              <a:t>‹#›</a:t>
            </a:fld>
            <a:endParaRPr lang="en-US" altLang="en-US"/>
          </a:p>
        </p:txBody>
      </p:sp>
    </p:spTree>
    <p:extLst>
      <p:ext uri="{BB962C8B-B14F-4D97-AF65-F5344CB8AC3E}">
        <p14:creationId xmlns:p14="http://schemas.microsoft.com/office/powerpoint/2010/main" val="1381171627"/>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12437B3-0C5F-A047-AF44-D5BEB15303A3}" type="slidenum">
              <a:rPr lang="en-US" altLang="en-US"/>
              <a:pPr>
                <a:defRPr/>
              </a:pPr>
              <a:t>‹#›</a:t>
            </a:fld>
            <a:endParaRPr lang="en-US" altLang="en-US"/>
          </a:p>
        </p:txBody>
      </p:sp>
    </p:spTree>
    <p:extLst>
      <p:ext uri="{BB962C8B-B14F-4D97-AF65-F5344CB8AC3E}">
        <p14:creationId xmlns:p14="http://schemas.microsoft.com/office/powerpoint/2010/main" val="2611390595"/>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B6B3258-F894-A645-910A-EC150E02F9B0}" type="slidenum">
              <a:rPr lang="en-US" altLang="en-US"/>
              <a:pPr>
                <a:defRPr/>
              </a:pPr>
              <a:t>‹#›</a:t>
            </a:fld>
            <a:endParaRPr lang="en-US" altLang="en-US"/>
          </a:p>
        </p:txBody>
      </p:sp>
    </p:spTree>
    <p:extLst>
      <p:ext uri="{BB962C8B-B14F-4D97-AF65-F5344CB8AC3E}">
        <p14:creationId xmlns:p14="http://schemas.microsoft.com/office/powerpoint/2010/main" val="2614595860"/>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EC2215A2-58AC-7344-8530-131AAFA91C15}" type="slidenum">
              <a:rPr lang="en-US" altLang="en-US"/>
              <a:pPr>
                <a:defRPr/>
              </a:pPr>
              <a:t>‹#›</a:t>
            </a:fld>
            <a:endParaRPr lang="en-US" altLang="en-US"/>
          </a:p>
        </p:txBody>
      </p:sp>
    </p:spTree>
    <p:extLst>
      <p:ext uri="{BB962C8B-B14F-4D97-AF65-F5344CB8AC3E}">
        <p14:creationId xmlns:p14="http://schemas.microsoft.com/office/powerpoint/2010/main" val="2666203054"/>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pPr>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fontAlgn="auto">
              <a:spcBef>
                <a:spcPts val="0"/>
              </a:spcBef>
              <a:spcAft>
                <a:spcPts val="0"/>
              </a:spcAft>
            </a:pPr>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srgbClr val="000000"/>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05050108"/>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1030"/>
          <p:cNvSpPr>
            <a:spLocks noGrp="1" noChangeArrowheads="1"/>
          </p:cNvSpPr>
          <p:nvPr>
            <p:ph type="sldNum" sz="quarter" idx="11"/>
          </p:nvPr>
        </p:nvSpPr>
        <p:spPr>
          <a:ln/>
        </p:spPr>
        <p:txBody>
          <a:bodyPr/>
          <a:lstStyle>
            <a:lvl1pPr>
              <a:defRPr/>
            </a:lvl1pPr>
          </a:lstStyle>
          <a:p>
            <a:pPr>
              <a:defRPr/>
            </a:pPr>
            <a:fld id="{293D0A55-7789-CF47-ACA7-2311AFA1B98E}" type="slidenum">
              <a:rPr lang="en-US"/>
              <a:pPr>
                <a:defRPr/>
              </a:pPr>
              <a:t>‹#›</a:t>
            </a:fld>
            <a:endParaRPr lang="en-US"/>
          </a:p>
        </p:txBody>
      </p:sp>
    </p:spTree>
    <p:extLst>
      <p:ext uri="{BB962C8B-B14F-4D97-AF65-F5344CB8AC3E}">
        <p14:creationId xmlns:p14="http://schemas.microsoft.com/office/powerpoint/2010/main" val="3919131768"/>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61431804"/>
      </p:ext>
    </p:extLst>
  </p:cSld>
  <p:clrMapOvr>
    <a:masterClrMapping/>
  </p:clrMapOvr>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68415937"/>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54130907"/>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54712417"/>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4454306"/>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43240733"/>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38022056"/>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23244668"/>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1558502"/>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0475866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5" y="273055"/>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6" y="1435105"/>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DE99BBE6-A637-304C-B5B7-9A7E3C08C57E}" type="slidenum">
              <a:rPr lang="en-US"/>
              <a:pPr>
                <a:defRPr/>
              </a:pPr>
              <a:t>‹#›</a:t>
            </a:fld>
            <a:endParaRPr lang="en-US"/>
          </a:p>
        </p:txBody>
      </p:sp>
    </p:spTree>
    <p:extLst>
      <p:ext uri="{BB962C8B-B14F-4D97-AF65-F5344CB8AC3E}">
        <p14:creationId xmlns:p14="http://schemas.microsoft.com/office/powerpoint/2010/main" val="651440972"/>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pPr>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fontAlgn="auto">
              <a:spcBef>
                <a:spcPts val="0"/>
              </a:spcBef>
              <a:spcAft>
                <a:spcPts val="0"/>
              </a:spcAft>
            </a:pPr>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srgbClr val="000000"/>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732916626"/>
      </p:ext>
    </p:extLst>
  </p:cSld>
  <p:clrMapOvr>
    <a:masterClrMapping/>
  </p:clrMapOvr>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08076957"/>
      </p:ext>
    </p:extLst>
  </p:cSld>
  <p:clrMapOvr>
    <a:masterClrMapping/>
  </p:clrMapOvr>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42624879"/>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53611633"/>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56655432"/>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21182208"/>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68203299"/>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8786224"/>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81298239"/>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4861913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E35BCF56-964A-F947-93A6-92ACEE6C7F5E}" type="slidenum">
              <a:rPr lang="en-US"/>
              <a:pPr>
                <a:defRPr/>
              </a:pPr>
              <a:t>‹#›</a:t>
            </a:fld>
            <a:endParaRPr lang="en-US"/>
          </a:p>
        </p:txBody>
      </p:sp>
    </p:spTree>
    <p:extLst>
      <p:ext uri="{BB962C8B-B14F-4D97-AF65-F5344CB8AC3E}">
        <p14:creationId xmlns:p14="http://schemas.microsoft.com/office/powerpoint/2010/main" val="1456089152"/>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15150481"/>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mtClean="0">
              <a:solidFill>
                <a:srgbClr val="000000"/>
              </a:solidFill>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smtClean="0">
              <a:solidFill>
                <a:srgbClr val="000000"/>
              </a:solidFill>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smtClean="0">
              <a:solidFill>
                <a:srgbClr val="000000"/>
              </a:solidFill>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rgbClr val="000000"/>
                </a:solidFill>
                <a:latin typeface="Garamond" pitchFamily="-106" charset="0"/>
                <a:ea typeface="Arial" pitchFamily="-106" charset="0"/>
                <a:cs typeface="Arial" pitchFamily="-106" charset="0"/>
              </a:defRPr>
            </a:lvl1pPr>
          </a:lstStyle>
          <a:p>
            <a:pPr>
              <a:defRPr/>
            </a:pPr>
            <a:r>
              <a:rPr lang="en-US"/>
              <a:t>Efficient Runahead Execution</a:t>
            </a: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z="1200"/>
            </a:lvl1pPr>
          </a:lstStyle>
          <a:p>
            <a:pPr>
              <a:defRPr/>
            </a:pPr>
            <a:fld id="{7A08EACC-8CBF-5A41-8FD1-0ADD9A6E61AA}" type="slidenum">
              <a:rPr lang="en-US"/>
              <a:pPr>
                <a:defRPr/>
              </a:pPr>
              <a:t>‹#›</a:t>
            </a:fld>
            <a:endParaRPr lang="en-US"/>
          </a:p>
        </p:txBody>
      </p:sp>
    </p:spTree>
    <p:extLst>
      <p:ext uri="{BB962C8B-B14F-4D97-AF65-F5344CB8AC3E}">
        <p14:creationId xmlns:p14="http://schemas.microsoft.com/office/powerpoint/2010/main" val="2562162031"/>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7529"/>
            <a:ext cx="8610600" cy="51937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DA95AFC4-B67F-BC48-882B-8F3B14641016}" type="slidenum">
              <a:rPr lang="en-US"/>
              <a:pPr>
                <a:defRPr/>
              </a:pPr>
              <a:t>‹#›</a:t>
            </a:fld>
            <a:endParaRPr lang="en-US"/>
          </a:p>
        </p:txBody>
      </p:sp>
    </p:spTree>
    <p:extLst>
      <p:ext uri="{BB962C8B-B14F-4D97-AF65-F5344CB8AC3E}">
        <p14:creationId xmlns:p14="http://schemas.microsoft.com/office/powerpoint/2010/main" val="2401832840"/>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C5605ADE-6E00-1045-8F07-42D08E36EF70}" type="slidenum">
              <a:rPr lang="en-US"/>
              <a:pPr>
                <a:defRPr/>
              </a:pPr>
              <a:t>‹#›</a:t>
            </a:fld>
            <a:endParaRPr lang="en-US"/>
          </a:p>
        </p:txBody>
      </p:sp>
    </p:spTree>
    <p:extLst>
      <p:ext uri="{BB962C8B-B14F-4D97-AF65-F5344CB8AC3E}">
        <p14:creationId xmlns:p14="http://schemas.microsoft.com/office/powerpoint/2010/main" val="2505576775"/>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4BE20E1A-63D1-9042-BE64-E6D77CA223CD}" type="slidenum">
              <a:rPr lang="en-US"/>
              <a:pPr>
                <a:defRPr/>
              </a:pPr>
              <a:t>‹#›</a:t>
            </a:fld>
            <a:endParaRPr lang="en-US"/>
          </a:p>
        </p:txBody>
      </p:sp>
    </p:spTree>
    <p:extLst>
      <p:ext uri="{BB962C8B-B14F-4D97-AF65-F5344CB8AC3E}">
        <p14:creationId xmlns:p14="http://schemas.microsoft.com/office/powerpoint/2010/main" val="3275543176"/>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1030"/>
          <p:cNvSpPr>
            <a:spLocks noGrp="1" noChangeArrowheads="1"/>
          </p:cNvSpPr>
          <p:nvPr>
            <p:ph type="sldNum" sz="quarter" idx="11"/>
          </p:nvPr>
        </p:nvSpPr>
        <p:spPr>
          <a:ln/>
        </p:spPr>
        <p:txBody>
          <a:bodyPr/>
          <a:lstStyle>
            <a:lvl1pPr>
              <a:defRPr/>
            </a:lvl1pPr>
          </a:lstStyle>
          <a:p>
            <a:pPr>
              <a:defRPr/>
            </a:pPr>
            <a:fld id="{EC9CE9EA-6A87-A74E-8999-D522750AE4F5}" type="slidenum">
              <a:rPr lang="en-US"/>
              <a:pPr>
                <a:defRPr/>
              </a:pPr>
              <a:t>‹#›</a:t>
            </a:fld>
            <a:endParaRPr lang="en-US"/>
          </a:p>
        </p:txBody>
      </p:sp>
    </p:spTree>
    <p:extLst>
      <p:ext uri="{BB962C8B-B14F-4D97-AF65-F5344CB8AC3E}">
        <p14:creationId xmlns:p14="http://schemas.microsoft.com/office/powerpoint/2010/main" val="4172060005"/>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1030"/>
          <p:cNvSpPr>
            <a:spLocks noGrp="1" noChangeArrowheads="1"/>
          </p:cNvSpPr>
          <p:nvPr>
            <p:ph type="sldNum" sz="quarter" idx="11"/>
          </p:nvPr>
        </p:nvSpPr>
        <p:spPr>
          <a:ln/>
        </p:spPr>
        <p:txBody>
          <a:bodyPr/>
          <a:lstStyle>
            <a:lvl1pPr>
              <a:defRPr/>
            </a:lvl1pPr>
          </a:lstStyle>
          <a:p>
            <a:pPr>
              <a:defRPr/>
            </a:pPr>
            <a:fld id="{FAB19C08-DC79-A243-8132-5D8141635E46}" type="slidenum">
              <a:rPr lang="en-US"/>
              <a:pPr>
                <a:defRPr/>
              </a:pPr>
              <a:t>‹#›</a:t>
            </a:fld>
            <a:endParaRPr lang="en-US"/>
          </a:p>
        </p:txBody>
      </p:sp>
    </p:spTree>
    <p:extLst>
      <p:ext uri="{BB962C8B-B14F-4D97-AF65-F5344CB8AC3E}">
        <p14:creationId xmlns:p14="http://schemas.microsoft.com/office/powerpoint/2010/main" val="124269529"/>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1030"/>
          <p:cNvSpPr>
            <a:spLocks noGrp="1" noChangeArrowheads="1"/>
          </p:cNvSpPr>
          <p:nvPr>
            <p:ph type="sldNum" sz="quarter" idx="11"/>
          </p:nvPr>
        </p:nvSpPr>
        <p:spPr>
          <a:ln/>
        </p:spPr>
        <p:txBody>
          <a:bodyPr/>
          <a:lstStyle>
            <a:lvl1pPr>
              <a:defRPr/>
            </a:lvl1pPr>
          </a:lstStyle>
          <a:p>
            <a:pPr>
              <a:defRPr/>
            </a:pPr>
            <a:fld id="{D78B06AB-FCA2-444B-B377-4DCE2DDA6114}" type="slidenum">
              <a:rPr lang="en-US"/>
              <a:pPr>
                <a:defRPr/>
              </a:pPr>
              <a:t>‹#›</a:t>
            </a:fld>
            <a:endParaRPr lang="en-US"/>
          </a:p>
        </p:txBody>
      </p:sp>
    </p:spTree>
    <p:extLst>
      <p:ext uri="{BB962C8B-B14F-4D97-AF65-F5344CB8AC3E}">
        <p14:creationId xmlns:p14="http://schemas.microsoft.com/office/powerpoint/2010/main" val="4204460032"/>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5" y="273055"/>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6" y="1435105"/>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6A52F9B4-FA90-5240-B648-E2D01A3C941B}" type="slidenum">
              <a:rPr lang="en-US"/>
              <a:pPr>
                <a:defRPr/>
              </a:pPr>
              <a:t>‹#›</a:t>
            </a:fld>
            <a:endParaRPr lang="en-US"/>
          </a:p>
        </p:txBody>
      </p:sp>
    </p:spTree>
    <p:extLst>
      <p:ext uri="{BB962C8B-B14F-4D97-AF65-F5344CB8AC3E}">
        <p14:creationId xmlns:p14="http://schemas.microsoft.com/office/powerpoint/2010/main" val="3697453201"/>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445DFDB1-BFE0-744A-994F-30B5CFD210AD}" type="slidenum">
              <a:rPr lang="en-US"/>
              <a:pPr>
                <a:defRPr/>
              </a:pPr>
              <a:t>‹#›</a:t>
            </a:fld>
            <a:endParaRPr lang="en-US"/>
          </a:p>
        </p:txBody>
      </p:sp>
    </p:spTree>
    <p:extLst>
      <p:ext uri="{BB962C8B-B14F-4D97-AF65-F5344CB8AC3E}">
        <p14:creationId xmlns:p14="http://schemas.microsoft.com/office/powerpoint/2010/main" val="23224609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0.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theme" Target="../theme/theme10.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1.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theme" Target="../theme/theme11.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0" Type="http://schemas.openxmlformats.org/officeDocument/2006/relationships/slideLayout" Target="../slideLayouts/slideLayout123.xml"/><Relationship Id="rId4" Type="http://schemas.openxmlformats.org/officeDocument/2006/relationships/slideLayout" Target="../slideLayouts/slideLayout117.xml"/><Relationship Id="rId9" Type="http://schemas.openxmlformats.org/officeDocument/2006/relationships/slideLayout" Target="../slideLayouts/slideLayout1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1.pn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theme" Target="../theme/theme9.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1027"/>
          <p:cNvSpPr>
            <a:spLocks noGrp="1" noChangeArrowheads="1"/>
          </p:cNvSpPr>
          <p:nvPr>
            <p:ph type="body" idx="1"/>
          </p:nvPr>
        </p:nvSpPr>
        <p:spPr bwMode="auto">
          <a:xfrm>
            <a:off x="228600" y="898525"/>
            <a:ext cx="8610600" cy="5235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j-lt"/>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charset="0"/>
                <a:cs typeface="Arial" charset="0"/>
              </a:defRPr>
            </a:lvl1pPr>
          </a:lstStyle>
          <a:p>
            <a:pPr>
              <a:defRPr/>
            </a:pPr>
            <a:fld id="{0BD7560A-9F5D-7742-BEE3-53E7C8CD2AD3}" type="slidenum">
              <a:rPr lang="en-US"/>
              <a:pPr>
                <a:defRPr/>
              </a:pPr>
              <a:t>‹#›</a:t>
            </a:fld>
            <a:endParaRPr lang="en-US"/>
          </a:p>
        </p:txBody>
      </p:sp>
      <p:sp>
        <p:nvSpPr>
          <p:cNvPr id="1030" name="Line 1032"/>
          <p:cNvSpPr>
            <a:spLocks noChangeShapeType="1"/>
          </p:cNvSpPr>
          <p:nvPr/>
        </p:nvSpPr>
        <p:spPr bwMode="auto">
          <a:xfrm>
            <a:off x="228600" y="6481763"/>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1" name="Line 1033"/>
          <p:cNvSpPr>
            <a:spLocks noChangeShapeType="1"/>
          </p:cNvSpPr>
          <p:nvPr userDrawn="1"/>
        </p:nvSpPr>
        <p:spPr bwMode="auto">
          <a:xfrm>
            <a:off x="228600" y="898525"/>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891" r:id="rId1"/>
    <p:sldLayoutId id="2147484880" r:id="rId2"/>
    <p:sldLayoutId id="2147484881" r:id="rId3"/>
    <p:sldLayoutId id="2147484882" r:id="rId4"/>
    <p:sldLayoutId id="2147484883" r:id="rId5"/>
    <p:sldLayoutId id="2147484884" r:id="rId6"/>
    <p:sldLayoutId id="2147484885" r:id="rId7"/>
    <p:sldLayoutId id="2147484886" r:id="rId8"/>
    <p:sldLayoutId id="2147484887" r:id="rId9"/>
    <p:sldLayoutId id="2147484888" r:id="rId10"/>
    <p:sldLayoutId id="2147484889" r:id="rId11"/>
    <p:sldLayoutId id="2147484890" r:id="rId12"/>
    <p:sldLayoutId id="2147485136" r:id="rId13"/>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38915" name="Rectangle 1027"/>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72694B9D-8BFE-654E-8D86-2D1B27ECA5D0}" type="slidenum">
              <a:rPr lang="en-US" altLang="en-US"/>
              <a:pPr>
                <a:defRPr/>
              </a:pPr>
              <a:t>‹#›</a:t>
            </a:fld>
            <a:endParaRPr lang="en-US" altLang="en-US"/>
          </a:p>
        </p:txBody>
      </p:sp>
      <p:sp>
        <p:nvSpPr>
          <p:cNvPr id="38918" name="Line 1032"/>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smtClean="0">
              <a:solidFill>
                <a:srgbClr val="000000"/>
              </a:solidFill>
            </a:endParaRPr>
          </a:p>
        </p:txBody>
      </p:sp>
      <p:sp>
        <p:nvSpPr>
          <p:cNvPr id="38919"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smtClean="0">
              <a:solidFill>
                <a:srgbClr val="000000"/>
              </a:solidFill>
            </a:endParaRPr>
          </a:p>
        </p:txBody>
      </p:sp>
    </p:spTree>
    <p:extLst>
      <p:ext uri="{BB962C8B-B14F-4D97-AF65-F5344CB8AC3E}">
        <p14:creationId xmlns:p14="http://schemas.microsoft.com/office/powerpoint/2010/main" val="4017690252"/>
      </p:ext>
    </p:extLst>
  </p:cSld>
  <p:clrMap bg1="lt1" tx1="dk1" bg2="lt2" tx2="dk2" accent1="accent1" accent2="accent2" accent3="accent3" accent4="accent4" accent5="accent5" accent6="accent6" hlink="hlink" folHlink="folHlink"/>
  <p:sldLayoutIdLst>
    <p:sldLayoutId id="2147485113" r:id="rId1"/>
    <p:sldLayoutId id="2147485114" r:id="rId2"/>
    <p:sldLayoutId id="2147485115" r:id="rId3"/>
    <p:sldLayoutId id="2147485116" r:id="rId4"/>
    <p:sldLayoutId id="2147485117" r:id="rId5"/>
    <p:sldLayoutId id="2147485118" r:id="rId6"/>
    <p:sldLayoutId id="2147485119" r:id="rId7"/>
    <p:sldLayoutId id="2147485120" r:id="rId8"/>
    <p:sldLayoutId id="2147485121" r:id="rId9"/>
    <p:sldLayoutId id="2147485122" r:id="rId10"/>
    <p:sldLayoutId id="2147485123"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685800" y="1524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5363" name="Rectangle 3"/>
          <p:cNvSpPr>
            <a:spLocks noGrp="1" noChangeArrowheads="1"/>
          </p:cNvSpPr>
          <p:nvPr>
            <p:ph type="body" idx="1"/>
          </p:nvPr>
        </p:nvSpPr>
        <p:spPr bwMode="auto">
          <a:xfrm>
            <a:off x="685800" y="1447800"/>
            <a:ext cx="7772400" cy="464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364"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endParaRPr lang="en-US" smtClean="0">
              <a:solidFill>
                <a:srgbClr val="000000"/>
              </a:solidFill>
              <a:latin typeface="Times New Roman"/>
            </a:endParaRPr>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endParaRPr lang="en-US" smtClean="0">
              <a:solidFill>
                <a:srgbClr val="000000"/>
              </a:solidFill>
              <a:latin typeface="Times New Roman"/>
            </a:endParaRPr>
          </a:p>
        </p:txBody>
      </p:sp>
      <p:sp>
        <p:nvSpPr>
          <p:cNvPr id="15366" name="Rectangle 6"/>
          <p:cNvSpPr>
            <a:spLocks noGrp="1" noChangeArrowheads="1"/>
          </p:cNvSpPr>
          <p:nvPr>
            <p:ph type="sldNum" sz="quarter" idx="4"/>
          </p:nvPr>
        </p:nvSpPr>
        <p:spPr bwMode="auto">
          <a:xfrm>
            <a:off x="8686800" y="0"/>
            <a:ext cx="4572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eaLnBrk="1" hangingPunct="1">
              <a:defRPr sz="1400">
                <a:latin typeface="+mn-lt"/>
              </a:defRPr>
            </a:lvl1pPr>
          </a:lstStyle>
          <a:p>
            <a:fld id="{C8035649-745F-9D49-9786-56D0735B026C}" type="slidenum">
              <a:rPr lang="en-US" smtClean="0">
                <a:solidFill>
                  <a:srgbClr val="000000"/>
                </a:solidFill>
                <a:latin typeface="Times New Roman"/>
              </a:rPr>
              <a:pPr/>
              <a:t>‹#›</a:t>
            </a:fld>
            <a:endParaRPr lang="en-US" smtClean="0">
              <a:solidFill>
                <a:srgbClr val="000000"/>
              </a:solidFill>
              <a:latin typeface="Times New Roman"/>
            </a:endParaRPr>
          </a:p>
        </p:txBody>
      </p:sp>
    </p:spTree>
    <p:extLst>
      <p:ext uri="{BB962C8B-B14F-4D97-AF65-F5344CB8AC3E}">
        <p14:creationId xmlns:p14="http://schemas.microsoft.com/office/powerpoint/2010/main" val="3347038266"/>
      </p:ext>
    </p:extLst>
  </p:cSld>
  <p:clrMap bg1="lt1" tx1="dk1" bg2="lt2" tx2="dk2" accent1="accent1" accent2="accent2" accent3="accent3" accent4="accent4" accent5="accent5" accent6="accent6" hlink="hlink" folHlink="folHlink"/>
  <p:sldLayoutIdLst>
    <p:sldLayoutId id="2147485125" r:id="rId1"/>
    <p:sldLayoutId id="2147485126" r:id="rId2"/>
    <p:sldLayoutId id="2147485127" r:id="rId3"/>
    <p:sldLayoutId id="2147485128" r:id="rId4"/>
    <p:sldLayoutId id="2147485129" r:id="rId5"/>
    <p:sldLayoutId id="2147485130" r:id="rId6"/>
    <p:sldLayoutId id="2147485131" r:id="rId7"/>
    <p:sldLayoutId id="2147485132" r:id="rId8"/>
    <p:sldLayoutId id="2147485133" r:id="rId9"/>
    <p:sldLayoutId id="2147485134" r:id="rId10"/>
    <p:sldLayoutId id="2147485135" r:id="rId11"/>
  </p:sldLayoutIdLst>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Times New Roman" charset="0"/>
          <a:ea typeface="ＭＳ Ｐゴシック" charset="0"/>
        </a:defRPr>
      </a:lvl2pPr>
      <a:lvl3pPr algn="ctr" rtl="0" fontAlgn="base">
        <a:spcBef>
          <a:spcPct val="0"/>
        </a:spcBef>
        <a:spcAft>
          <a:spcPct val="0"/>
        </a:spcAft>
        <a:defRPr sz="3200">
          <a:solidFill>
            <a:schemeClr val="tx2"/>
          </a:solidFill>
          <a:latin typeface="Times New Roman" charset="0"/>
          <a:ea typeface="ＭＳ Ｐゴシック" charset="0"/>
        </a:defRPr>
      </a:lvl3pPr>
      <a:lvl4pPr algn="ctr" rtl="0" fontAlgn="base">
        <a:spcBef>
          <a:spcPct val="0"/>
        </a:spcBef>
        <a:spcAft>
          <a:spcPct val="0"/>
        </a:spcAft>
        <a:defRPr sz="3200">
          <a:solidFill>
            <a:schemeClr val="tx2"/>
          </a:solidFill>
          <a:latin typeface="Times New Roman" charset="0"/>
          <a:ea typeface="ＭＳ Ｐゴシック" charset="0"/>
        </a:defRPr>
      </a:lvl4pPr>
      <a:lvl5pPr algn="ctr" rtl="0" fontAlgn="base">
        <a:spcBef>
          <a:spcPct val="0"/>
        </a:spcBef>
        <a:spcAft>
          <a:spcPct val="0"/>
        </a:spcAft>
        <a:defRPr sz="3200">
          <a:solidFill>
            <a:schemeClr val="tx2"/>
          </a:solidFill>
          <a:latin typeface="Times New Roman" charset="0"/>
          <a:ea typeface="ＭＳ Ｐゴシック" charset="0"/>
        </a:defRPr>
      </a:lvl5pPr>
      <a:lvl6pPr marL="457200" algn="ctr" rtl="0" fontAlgn="base">
        <a:spcBef>
          <a:spcPct val="0"/>
        </a:spcBef>
        <a:spcAft>
          <a:spcPct val="0"/>
        </a:spcAft>
        <a:defRPr sz="3200">
          <a:solidFill>
            <a:schemeClr val="tx2"/>
          </a:solidFill>
          <a:latin typeface="Times New Roman" charset="0"/>
          <a:ea typeface="ＭＳ Ｐゴシック" charset="0"/>
        </a:defRPr>
      </a:lvl6pPr>
      <a:lvl7pPr marL="914400" algn="ctr" rtl="0" fontAlgn="base">
        <a:spcBef>
          <a:spcPct val="0"/>
        </a:spcBef>
        <a:spcAft>
          <a:spcPct val="0"/>
        </a:spcAft>
        <a:defRPr sz="3200">
          <a:solidFill>
            <a:schemeClr val="tx2"/>
          </a:solidFill>
          <a:latin typeface="Times New Roman" charset="0"/>
          <a:ea typeface="ＭＳ Ｐゴシック" charset="0"/>
        </a:defRPr>
      </a:lvl7pPr>
      <a:lvl8pPr marL="1371600" algn="ctr" rtl="0" fontAlgn="base">
        <a:spcBef>
          <a:spcPct val="0"/>
        </a:spcBef>
        <a:spcAft>
          <a:spcPct val="0"/>
        </a:spcAft>
        <a:defRPr sz="3200">
          <a:solidFill>
            <a:schemeClr val="tx2"/>
          </a:solidFill>
          <a:latin typeface="Times New Roman" charset="0"/>
          <a:ea typeface="ＭＳ Ｐゴシック" charset="0"/>
        </a:defRPr>
      </a:lvl8pPr>
      <a:lvl9pPr marL="1828800" algn="ctr" rtl="0" fontAlgn="base">
        <a:spcBef>
          <a:spcPct val="0"/>
        </a:spcBef>
        <a:spcAft>
          <a:spcPct val="0"/>
        </a:spcAft>
        <a:defRPr sz="3200">
          <a:solidFill>
            <a:schemeClr val="tx2"/>
          </a:solidFill>
          <a:latin typeface="Times New Roman" charset="0"/>
          <a:ea typeface="ＭＳ Ｐゴシック"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bwMode="auto">
          <a:xfrm>
            <a:off x="228600" y="152400"/>
            <a:ext cx="8610600" cy="75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4339" name="Rectangle 1027"/>
          <p:cNvSpPr>
            <a:spLocks noGrp="1" noChangeArrowheads="1"/>
          </p:cNvSpPr>
          <p:nvPr>
            <p:ph type="body" idx="1"/>
          </p:nvPr>
        </p:nvSpPr>
        <p:spPr bwMode="auto">
          <a:xfrm>
            <a:off x="228600" y="908050"/>
            <a:ext cx="8610600" cy="534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FF905C0E-1C62-5A41-8A1F-E1E78B888831}" type="slidenum">
              <a:rPr lang="en-US" altLang="en-US"/>
              <a:pPr>
                <a:defRPr/>
              </a:pPr>
              <a:t>‹#›</a:t>
            </a:fld>
            <a:endParaRPr lang="en-US" altLang="en-US"/>
          </a:p>
        </p:txBody>
      </p:sp>
      <p:sp>
        <p:nvSpPr>
          <p:cNvPr id="14342" name="Line 1032"/>
          <p:cNvSpPr>
            <a:spLocks noChangeShapeType="1"/>
          </p:cNvSpPr>
          <p:nvPr/>
        </p:nvSpPr>
        <p:spPr bwMode="auto">
          <a:xfrm>
            <a:off x="228600" y="6248400"/>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43"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892" r:id="rId1"/>
    <p:sldLayoutId id="2147484893" r:id="rId2"/>
    <p:sldLayoutId id="2147484894" r:id="rId3"/>
    <p:sldLayoutId id="2147484895" r:id="rId4"/>
    <p:sldLayoutId id="2147484896" r:id="rId5"/>
    <p:sldLayoutId id="2147484897" r:id="rId6"/>
    <p:sldLayoutId id="2147484898" r:id="rId7"/>
    <p:sldLayoutId id="2147484899" r:id="rId8"/>
    <p:sldLayoutId id="2147484900" r:id="rId9"/>
    <p:sldLayoutId id="2147484901" r:id="rId10"/>
    <p:sldLayoutId id="2147484902"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6627" name="Rectangle 1027"/>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70A9E20F-8358-684C-A8AD-AF9A4E302F0A}" type="slidenum">
              <a:rPr lang="en-US" altLang="en-US"/>
              <a:pPr>
                <a:defRPr/>
              </a:pPr>
              <a:t>‹#›</a:t>
            </a:fld>
            <a:endParaRPr lang="en-US" altLang="en-US"/>
          </a:p>
        </p:txBody>
      </p:sp>
      <p:sp>
        <p:nvSpPr>
          <p:cNvPr id="26630" name="Line 1032"/>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26631"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Tree>
    <p:extLst>
      <p:ext uri="{BB962C8B-B14F-4D97-AF65-F5344CB8AC3E}">
        <p14:creationId xmlns:p14="http://schemas.microsoft.com/office/powerpoint/2010/main" val="2654942449"/>
      </p:ext>
    </p:extLst>
  </p:cSld>
  <p:clrMap bg1="lt1" tx1="dk1" bg2="lt2" tx2="dk2" accent1="accent1" accent2="accent2" accent3="accent3" accent4="accent4" accent5="accent5" accent6="accent6" hlink="hlink" folHlink="folHlink"/>
  <p:sldLayoutIdLst>
    <p:sldLayoutId id="2147484916" r:id="rId1"/>
    <p:sldLayoutId id="2147484917" r:id="rId2"/>
    <p:sldLayoutId id="2147484918" r:id="rId3"/>
    <p:sldLayoutId id="2147484919" r:id="rId4"/>
    <p:sldLayoutId id="2147484920" r:id="rId5"/>
    <p:sldLayoutId id="2147484921" r:id="rId6"/>
    <p:sldLayoutId id="2147484922" r:id="rId7"/>
    <p:sldLayoutId id="2147484923" r:id="rId8"/>
    <p:sldLayoutId id="2147484924" r:id="rId9"/>
    <p:sldLayoutId id="2147484925" r:id="rId10"/>
    <p:sldLayoutId id="2147484926"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fontAlgn="auto">
              <a:spcBef>
                <a:spcPts val="0"/>
              </a:spcBef>
              <a:spcAft>
                <a:spcPts val="0"/>
              </a:spcAft>
            </a:pPr>
            <a:endParaRPr lang="en-US" altLang="en-US">
              <a:solidFill>
                <a:srgbClr val="000000"/>
              </a:solidFill>
              <a:ea typeface="+mn-ea"/>
              <a:cs typeface="+mn-cs"/>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pPr fontAlgn="auto">
              <a:spcBef>
                <a:spcPts val="0"/>
              </a:spcBef>
              <a:spcAft>
                <a:spcPts val="0"/>
              </a:spcAft>
            </a:pPr>
            <a:fld id="{6F400BD0-49BF-48FC-8114-37C1D4F5AB3D}" type="slidenum">
              <a:rPr lang="en-US" altLang="en-US">
                <a:solidFill>
                  <a:srgbClr val="000000"/>
                </a:solidFill>
                <a:ea typeface="+mn-ea"/>
                <a:cs typeface="+mn-cs"/>
              </a:rPr>
              <a:pPr fontAlgn="auto">
                <a:spcBef>
                  <a:spcPts val="0"/>
                </a:spcBef>
                <a:spcAft>
                  <a:spcPts val="0"/>
                </a:spcAft>
              </a:pPr>
              <a:t>‹#›</a:t>
            </a:fld>
            <a:endParaRPr lang="en-US" altLang="en-US">
              <a:solidFill>
                <a:srgbClr val="000000"/>
              </a:solidFill>
              <a:ea typeface="+mn-ea"/>
              <a:cs typeface="+mn-cs"/>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pic>
        <p:nvPicPr>
          <p:cNvPr id="8" name="Picture 7" descr="safari.png"/>
          <p:cNvPicPr>
            <a:picLocks noChangeAspect="1"/>
          </p:cNvPicPr>
          <p:nvPr userDrawn="1"/>
        </p:nvPicPr>
        <p:blipFill>
          <a:blip r:embed="rId13" cstate="print"/>
          <a:stretch>
            <a:fillRect/>
          </a:stretch>
        </p:blipFill>
        <p:spPr>
          <a:xfrm>
            <a:off x="179512" y="6500854"/>
            <a:ext cx="1080120" cy="312522"/>
          </a:xfrm>
          <a:prstGeom prst="rect">
            <a:avLst/>
          </a:prstGeom>
        </p:spPr>
      </p:pic>
    </p:spTree>
    <p:extLst>
      <p:ext uri="{BB962C8B-B14F-4D97-AF65-F5344CB8AC3E}">
        <p14:creationId xmlns:p14="http://schemas.microsoft.com/office/powerpoint/2010/main" val="684289541"/>
      </p:ext>
    </p:extLst>
  </p:cSld>
  <p:clrMap bg1="lt1" tx1="dk1" bg2="lt2" tx2="dk2" accent1="accent1" accent2="accent2" accent3="accent3" accent4="accent4" accent5="accent5" accent6="accent6" hlink="hlink" folHlink="folHlink"/>
  <p:sldLayoutIdLst>
    <p:sldLayoutId id="2147484967" r:id="rId1"/>
    <p:sldLayoutId id="2147484968" r:id="rId2"/>
    <p:sldLayoutId id="2147484969" r:id="rId3"/>
    <p:sldLayoutId id="2147484970" r:id="rId4"/>
    <p:sldLayoutId id="2147484971" r:id="rId5"/>
    <p:sldLayoutId id="2147484972" r:id="rId6"/>
    <p:sldLayoutId id="2147484973" r:id="rId7"/>
    <p:sldLayoutId id="2147484974" r:id="rId8"/>
    <p:sldLayoutId id="2147484975" r:id="rId9"/>
    <p:sldLayoutId id="2147484976" r:id="rId10"/>
    <p:sldLayoutId id="2147484977"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fontAlgn="auto">
              <a:spcBef>
                <a:spcPts val="0"/>
              </a:spcBef>
              <a:spcAft>
                <a:spcPts val="0"/>
              </a:spcAft>
            </a:pPr>
            <a:endParaRPr lang="en-US" altLang="en-US">
              <a:solidFill>
                <a:srgbClr val="000000"/>
              </a:solidFill>
              <a:ea typeface="+mn-ea"/>
              <a:cs typeface="+mn-cs"/>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pPr fontAlgn="auto">
              <a:spcBef>
                <a:spcPts val="0"/>
              </a:spcBef>
              <a:spcAft>
                <a:spcPts val="0"/>
              </a:spcAft>
            </a:pPr>
            <a:fld id="{6F400BD0-49BF-48FC-8114-37C1D4F5AB3D}" type="slidenum">
              <a:rPr lang="en-US" altLang="en-US">
                <a:solidFill>
                  <a:srgbClr val="000000"/>
                </a:solidFill>
                <a:ea typeface="+mn-ea"/>
                <a:cs typeface="+mn-cs"/>
              </a:rPr>
              <a:pPr fontAlgn="auto">
                <a:spcBef>
                  <a:spcPts val="0"/>
                </a:spcBef>
                <a:spcAft>
                  <a:spcPts val="0"/>
                </a:spcAft>
              </a:pPr>
              <a:t>‹#›</a:t>
            </a:fld>
            <a:endParaRPr lang="en-US" altLang="en-US">
              <a:solidFill>
                <a:srgbClr val="000000"/>
              </a:solidFill>
              <a:ea typeface="+mn-ea"/>
              <a:cs typeface="+mn-cs"/>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Tree>
    <p:extLst>
      <p:ext uri="{BB962C8B-B14F-4D97-AF65-F5344CB8AC3E}">
        <p14:creationId xmlns:p14="http://schemas.microsoft.com/office/powerpoint/2010/main" val="2874057949"/>
      </p:ext>
    </p:extLst>
  </p:cSld>
  <p:clrMap bg1="lt1" tx1="dk1" bg2="lt2" tx2="dk2" accent1="accent1" accent2="accent2" accent3="accent3" accent4="accent4" accent5="accent5" accent6="accent6" hlink="hlink" folHlink="folHlink"/>
  <p:sldLayoutIdLst>
    <p:sldLayoutId id="2147484979" r:id="rId1"/>
    <p:sldLayoutId id="2147484980" r:id="rId2"/>
    <p:sldLayoutId id="2147484981" r:id="rId3"/>
    <p:sldLayoutId id="2147484982" r:id="rId4"/>
    <p:sldLayoutId id="2147484983" r:id="rId5"/>
    <p:sldLayoutId id="2147484984" r:id="rId6"/>
    <p:sldLayoutId id="2147484985" r:id="rId7"/>
    <p:sldLayoutId id="2147484986" r:id="rId8"/>
    <p:sldLayoutId id="2147484987" r:id="rId9"/>
    <p:sldLayoutId id="2147484988" r:id="rId10"/>
    <p:sldLayoutId id="2147484989"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38915" name="Rectangle 1027"/>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7BEBFEF4-3165-224B-BF6E-8F4B7895E024}" type="slidenum">
              <a:rPr lang="en-US" altLang="en-US"/>
              <a:pPr>
                <a:defRPr/>
              </a:pPr>
              <a:t>‹#›</a:t>
            </a:fld>
            <a:endParaRPr lang="en-US" altLang="en-US"/>
          </a:p>
        </p:txBody>
      </p:sp>
      <p:sp>
        <p:nvSpPr>
          <p:cNvPr id="38918" name="Line 1032"/>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38919"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pic>
        <p:nvPicPr>
          <p:cNvPr id="38920" name="Picture 7" descr="safari.png"/>
          <p:cNvPicPr>
            <a:picLocks noChangeAspect="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179388" y="6453188"/>
            <a:ext cx="1079500"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63523423"/>
      </p:ext>
    </p:extLst>
  </p:cSld>
  <p:clrMap bg1="lt1" tx1="dk1" bg2="lt2" tx2="dk2" accent1="accent1" accent2="accent2" accent3="accent3" accent4="accent4" accent5="accent5" accent6="accent6" hlink="hlink" folHlink="folHlink"/>
  <p:sldLayoutIdLst>
    <p:sldLayoutId id="2147485052" r:id="rId1"/>
    <p:sldLayoutId id="2147485053" r:id="rId2"/>
    <p:sldLayoutId id="2147485054" r:id="rId3"/>
    <p:sldLayoutId id="2147485055" r:id="rId4"/>
    <p:sldLayoutId id="2147485056" r:id="rId5"/>
    <p:sldLayoutId id="2147485057" r:id="rId6"/>
    <p:sldLayoutId id="2147485058" r:id="rId7"/>
    <p:sldLayoutId id="2147485059" r:id="rId8"/>
    <p:sldLayoutId id="2147485060" r:id="rId9"/>
    <p:sldLayoutId id="2147485061" r:id="rId10"/>
    <p:sldLayoutId id="2147485062"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fontAlgn="auto">
              <a:spcBef>
                <a:spcPts val="0"/>
              </a:spcBef>
              <a:spcAft>
                <a:spcPts val="0"/>
              </a:spcAft>
            </a:pPr>
            <a:endParaRPr lang="en-US" altLang="en-US">
              <a:solidFill>
                <a:srgbClr val="000000"/>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pPr fontAlgn="auto">
              <a:spcBef>
                <a:spcPts val="0"/>
              </a:spcBef>
              <a:spcAft>
                <a:spcPts val="0"/>
              </a:spcAft>
            </a:pPr>
            <a:fld id="{6F400BD0-49BF-48FC-8114-37C1D4F5AB3D}" type="slidenum">
              <a:rPr lang="en-US" altLang="en-US">
                <a:solidFill>
                  <a:srgbClr val="000000"/>
                </a:solidFill>
              </a:rPr>
              <a:pPr fontAlgn="auto">
                <a:spcBef>
                  <a:spcPts val="0"/>
                </a:spcBef>
                <a:spcAft>
                  <a:spcPts val="0"/>
                </a:spcAft>
              </a:pPr>
              <a:t>‹#›</a:t>
            </a:fld>
            <a:endParaRPr lang="en-US" altLang="en-US">
              <a:solidFill>
                <a:srgbClr val="000000"/>
              </a:solidFill>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pic>
        <p:nvPicPr>
          <p:cNvPr id="8" name="Picture 7" descr="safari.png"/>
          <p:cNvPicPr>
            <a:picLocks noChangeAspect="1"/>
          </p:cNvPicPr>
          <p:nvPr userDrawn="1"/>
        </p:nvPicPr>
        <p:blipFill>
          <a:blip r:embed="rId13"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2164713935"/>
      </p:ext>
    </p:extLst>
  </p:cSld>
  <p:clrMap bg1="lt1" tx1="dk1" bg2="lt2" tx2="dk2" accent1="accent1" accent2="accent2" accent3="accent3" accent4="accent4" accent5="accent5" accent6="accent6" hlink="hlink" folHlink="folHlink"/>
  <p:sldLayoutIdLst>
    <p:sldLayoutId id="2147485064" r:id="rId1"/>
    <p:sldLayoutId id="2147485065" r:id="rId2"/>
    <p:sldLayoutId id="2147485066" r:id="rId3"/>
    <p:sldLayoutId id="2147485067" r:id="rId4"/>
    <p:sldLayoutId id="2147485068" r:id="rId5"/>
    <p:sldLayoutId id="2147485069" r:id="rId6"/>
    <p:sldLayoutId id="2147485070" r:id="rId7"/>
    <p:sldLayoutId id="2147485071" r:id="rId8"/>
    <p:sldLayoutId id="2147485072" r:id="rId9"/>
    <p:sldLayoutId id="2147485073" r:id="rId10"/>
    <p:sldLayoutId id="2147485074"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title style</a:t>
            </a:r>
          </a:p>
        </p:txBody>
      </p:sp>
      <p:sp>
        <p:nvSpPr>
          <p:cNvPr id="5123" name="Rectangle 1027"/>
          <p:cNvSpPr>
            <a:spLocks noGrp="1" noChangeArrowheads="1"/>
          </p:cNvSpPr>
          <p:nvPr>
            <p:ph type="body" idx="1"/>
          </p:nvPr>
        </p:nvSpPr>
        <p:spPr bwMode="auto">
          <a:xfrm>
            <a:off x="228600" y="908720"/>
            <a:ext cx="8610600" cy="533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fontAlgn="auto">
              <a:spcBef>
                <a:spcPts val="0"/>
              </a:spcBef>
              <a:spcAft>
                <a:spcPts val="0"/>
              </a:spcAft>
            </a:pPr>
            <a:endParaRPr lang="en-US" altLang="en-US">
              <a:solidFill>
                <a:srgbClr val="000000"/>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pPr fontAlgn="auto">
              <a:spcBef>
                <a:spcPts val="0"/>
              </a:spcBef>
              <a:spcAft>
                <a:spcPts val="0"/>
              </a:spcAft>
            </a:pPr>
            <a:fld id="{6F400BD0-49BF-48FC-8114-37C1D4F5AB3D}" type="slidenum">
              <a:rPr lang="en-US" altLang="en-US">
                <a:solidFill>
                  <a:srgbClr val="000000"/>
                </a:solidFill>
              </a:rPr>
              <a:pPr fontAlgn="auto">
                <a:spcBef>
                  <a:spcPts val="0"/>
                </a:spcBef>
                <a:spcAft>
                  <a:spcPts val="0"/>
                </a:spcAft>
              </a:pPr>
              <a:t>‹#›</a:t>
            </a:fld>
            <a:endParaRPr lang="en-US" altLang="en-US">
              <a:solidFill>
                <a:srgbClr val="000000"/>
              </a:solidFill>
            </a:endParaRPr>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Tree>
    <p:extLst>
      <p:ext uri="{BB962C8B-B14F-4D97-AF65-F5344CB8AC3E}">
        <p14:creationId xmlns:p14="http://schemas.microsoft.com/office/powerpoint/2010/main" val="823657538"/>
      </p:ext>
    </p:extLst>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1730"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01731" name="Rectangle 1027"/>
          <p:cNvSpPr>
            <a:spLocks noGrp="1" noChangeArrowheads="1"/>
          </p:cNvSpPr>
          <p:nvPr>
            <p:ph type="body" idx="1"/>
          </p:nvPr>
        </p:nvSpPr>
        <p:spPr bwMode="auto">
          <a:xfrm>
            <a:off x="228600" y="898525"/>
            <a:ext cx="8610600" cy="5235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Garamond"/>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charset="0"/>
                <a:cs typeface="Arial" charset="0"/>
              </a:defRPr>
            </a:lvl1pPr>
          </a:lstStyle>
          <a:p>
            <a:pPr>
              <a:defRPr/>
            </a:pPr>
            <a:fld id="{0BC070B0-CA22-7745-8A7B-A53F4880160F}" type="slidenum">
              <a:rPr lang="en-US"/>
              <a:pPr>
                <a:defRPr/>
              </a:pPr>
              <a:t>‹#›</a:t>
            </a:fld>
            <a:endParaRPr lang="en-US"/>
          </a:p>
        </p:txBody>
      </p:sp>
      <p:sp>
        <p:nvSpPr>
          <p:cNvPr id="201734" name="Line 1032"/>
          <p:cNvSpPr>
            <a:spLocks noChangeShapeType="1"/>
          </p:cNvSpPr>
          <p:nvPr/>
        </p:nvSpPr>
        <p:spPr bwMode="auto">
          <a:xfrm>
            <a:off x="228600" y="6481763"/>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smtClean="0">
              <a:solidFill>
                <a:srgbClr val="000000"/>
              </a:solidFill>
            </a:endParaRPr>
          </a:p>
        </p:txBody>
      </p:sp>
      <p:sp>
        <p:nvSpPr>
          <p:cNvPr id="201735" name="Line 1033"/>
          <p:cNvSpPr>
            <a:spLocks noChangeShapeType="1"/>
          </p:cNvSpPr>
          <p:nvPr userDrawn="1"/>
        </p:nvSpPr>
        <p:spPr bwMode="auto">
          <a:xfrm>
            <a:off x="228600" y="898525"/>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smtClean="0">
              <a:solidFill>
                <a:srgbClr val="000000"/>
              </a:solidFill>
            </a:endParaRPr>
          </a:p>
        </p:txBody>
      </p:sp>
    </p:spTree>
    <p:extLst>
      <p:ext uri="{BB962C8B-B14F-4D97-AF65-F5344CB8AC3E}">
        <p14:creationId xmlns:p14="http://schemas.microsoft.com/office/powerpoint/2010/main" val="884122944"/>
      </p:ext>
    </p:extLst>
  </p:cSld>
  <p:clrMap bg1="lt1" tx1="dk1" bg2="lt2" tx2="dk2" accent1="accent1" accent2="accent2" accent3="accent3" accent4="accent4" accent5="accent5" accent6="accent6" hlink="hlink" folHlink="folHlink"/>
  <p:sldLayoutIdLst>
    <p:sldLayoutId id="2147485100" r:id="rId1"/>
    <p:sldLayoutId id="2147485101" r:id="rId2"/>
    <p:sldLayoutId id="2147485102" r:id="rId3"/>
    <p:sldLayoutId id="2147485103" r:id="rId4"/>
    <p:sldLayoutId id="2147485104" r:id="rId5"/>
    <p:sldLayoutId id="2147485105" r:id="rId6"/>
    <p:sldLayoutId id="2147485106" r:id="rId7"/>
    <p:sldLayoutId id="2147485107" r:id="rId8"/>
    <p:sldLayoutId id="2147485108" r:id="rId9"/>
    <p:sldLayoutId id="2147485109" r:id="rId10"/>
    <p:sldLayoutId id="2147485110" r:id="rId11"/>
    <p:sldLayoutId id="2147485111" r:id="rId12"/>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users.ece.cmu.edu/~omutlu/pub/ramulator_dram_simulator-ieee-cal15.pdf" TargetMode="External"/><Relationship Id="rId2" Type="http://schemas.openxmlformats.org/officeDocument/2006/relationships/hyperlink" Target="https://github.com/CMU-SAFARI/ramulato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users.ece.cmu.edu/~omutlu/pub/main-memory-system_kiise15.pdf" TargetMode="External"/><Relationship Id="rId2" Type="http://schemas.openxmlformats.org/officeDocument/2006/relationships/hyperlink" Target="http://users.ece.cmu.edu/~omutlu/projects.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users.ece.cmu.edu/~omutlu/pub/salp-dram_isca12.pdf" TargetMode="External"/><Relationship Id="rId2" Type="http://schemas.openxmlformats.org/officeDocument/2006/relationships/hyperlink" Target="http://users.ece.cmu.edu/~omutlu/pub/tldram_hpca13.pdf" TargetMode="External"/><Relationship Id="rId1" Type="http://schemas.openxmlformats.org/officeDocument/2006/relationships/slideLayout" Target="../slideLayouts/slideLayout2.xml"/><Relationship Id="rId4" Type="http://schemas.openxmlformats.org/officeDocument/2006/relationships/hyperlink" Target="http://users.ece.cmu.edu/~omutlu/pub/raidr-dram-refresh_isca12.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3.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6.xml.rels><?xml version="1.0" encoding="UTF-8" standalone="yes"?>
<Relationships xmlns="http://schemas.openxmlformats.org/package/2006/relationships"><Relationship Id="rId3" Type="http://schemas.openxmlformats.org/officeDocument/2006/relationships/hyperlink" Target="http://isca2008.cs.princeton.edu/" TargetMode="External"/><Relationship Id="rId2" Type="http://schemas.openxmlformats.org/officeDocument/2006/relationships/hyperlink" Target="http://users.ece.cmu.edu/~omutlu/pub/rlmc_isca08.pdf" TargetMode="External"/><Relationship Id="rId1" Type="http://schemas.openxmlformats.org/officeDocument/2006/relationships/slideLayout" Target="../slideLayouts/slideLayout9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2.xml"/></Relationships>
</file>

<file path=ppt/slides/_rels/slide28.xml.rels><?xml version="1.0" encoding="UTF-8" standalone="yes"?>
<Relationships xmlns="http://schemas.openxmlformats.org/package/2006/relationships"><Relationship Id="rId3" Type="http://schemas.openxmlformats.org/officeDocument/2006/relationships/hyperlink" Target="http://isca2008.cs.princeton.edu/" TargetMode="External"/><Relationship Id="rId2" Type="http://schemas.openxmlformats.org/officeDocument/2006/relationships/hyperlink" Target="http://users.ece.cmu.edu/~omutlu/pub/rlmc_isca08.pdf" TargetMode="External"/><Relationship Id="rId1" Type="http://schemas.openxmlformats.org/officeDocument/2006/relationships/slideLayout" Target="../slideLayouts/slideLayout9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0.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15.emf"/></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4"/>
          <p:cNvSpPr>
            <a:spLocks noGrp="1" noChangeArrowheads="1"/>
          </p:cNvSpPr>
          <p:nvPr>
            <p:ph type="ctrTitle"/>
          </p:nvPr>
        </p:nvSpPr>
        <p:spPr>
          <a:xfrm>
            <a:off x="366713" y="980497"/>
            <a:ext cx="8428037" cy="1720850"/>
          </a:xfrm>
        </p:spPr>
        <p:txBody>
          <a:bodyPr/>
          <a:lstStyle/>
          <a:p>
            <a:pPr algn="ctr" eaLnBrk="1" hangingPunct="1"/>
            <a:r>
              <a:rPr lang="en-US" sz="3800" dirty="0">
                <a:latin typeface="Garamond" charset="0"/>
              </a:rPr>
              <a:t>18-447 </a:t>
            </a:r>
            <a:br>
              <a:rPr lang="en-US" sz="3800" dirty="0">
                <a:latin typeface="Garamond" charset="0"/>
              </a:rPr>
            </a:br>
            <a:r>
              <a:rPr lang="en-US" sz="3800" dirty="0">
                <a:latin typeface="Garamond" charset="0"/>
              </a:rPr>
              <a:t>Computer Architecture</a:t>
            </a:r>
            <a:br>
              <a:rPr lang="en-US" sz="3800" dirty="0">
                <a:latin typeface="Garamond" charset="0"/>
              </a:rPr>
            </a:br>
            <a:r>
              <a:rPr lang="en-US" sz="3800" dirty="0">
                <a:latin typeface="Garamond" charset="0"/>
              </a:rPr>
              <a:t>Lecture </a:t>
            </a:r>
            <a:r>
              <a:rPr lang="en-US" sz="3800" dirty="0" smtClean="0">
                <a:latin typeface="Garamond" charset="0"/>
              </a:rPr>
              <a:t>24: Simulation and</a:t>
            </a:r>
            <a:r>
              <a:rPr lang="en-US" sz="3800" dirty="0">
                <a:latin typeface="Garamond" charset="0"/>
              </a:rPr>
              <a:t> </a:t>
            </a:r>
            <a:r>
              <a:rPr lang="en-US" sz="3800" dirty="0" smtClean="0">
                <a:latin typeface="Garamond" charset="0"/>
              </a:rPr>
              <a:t/>
            </a:r>
            <a:br>
              <a:rPr lang="en-US" sz="3800" dirty="0" smtClean="0">
                <a:latin typeface="Garamond" charset="0"/>
              </a:rPr>
            </a:br>
            <a:r>
              <a:rPr lang="en-US" sz="3800" dirty="0" smtClean="0">
                <a:latin typeface="Garamond" charset="0"/>
              </a:rPr>
              <a:t>Memory Latency Tolerance</a:t>
            </a:r>
            <a:endParaRPr lang="en-US" sz="3800" dirty="0">
              <a:latin typeface="Garamond" charset="0"/>
            </a:endParaRPr>
          </a:p>
        </p:txBody>
      </p:sp>
      <p:sp>
        <p:nvSpPr>
          <p:cNvPr id="30722"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r>
              <a:rPr lang="en-US" dirty="0">
                <a:solidFill>
                  <a:srgbClr val="003399"/>
                </a:solidFill>
                <a:latin typeface="Tahoma" charset="0"/>
              </a:rPr>
              <a:t>Prof. Onur Mutlu</a:t>
            </a:r>
          </a:p>
          <a:p>
            <a:pPr eaLnBrk="1" hangingPunct="1">
              <a:buFont typeface="Wingdings" charset="0"/>
              <a:buNone/>
            </a:pPr>
            <a:r>
              <a:rPr lang="en-US" dirty="0">
                <a:latin typeface="Tahoma" charset="0"/>
              </a:rPr>
              <a:t>Carnegie Mellon University</a:t>
            </a:r>
          </a:p>
          <a:p>
            <a:pPr eaLnBrk="1" hangingPunct="1">
              <a:buFont typeface="Wingdings" charset="0"/>
              <a:buNone/>
            </a:pPr>
            <a:r>
              <a:rPr lang="en-US" dirty="0">
                <a:latin typeface="Tahoma" charset="0"/>
              </a:rPr>
              <a:t>Spring </a:t>
            </a:r>
            <a:r>
              <a:rPr lang="en-US" dirty="0" smtClean="0">
                <a:latin typeface="Tahoma" charset="0"/>
              </a:rPr>
              <a:t>2015, </a:t>
            </a:r>
            <a:r>
              <a:rPr lang="en-US" dirty="0">
                <a:latin typeface="Tahoma" charset="0"/>
              </a:rPr>
              <a:t>3</a:t>
            </a:r>
            <a:r>
              <a:rPr lang="en-US" dirty="0" smtClean="0">
                <a:latin typeface="Tahoma" charset="0"/>
              </a:rPr>
              <a:t>/30/2015</a:t>
            </a:r>
            <a:endParaRPr lang="en-US"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endParaRPr lang="en-US" dirty="0">
              <a:latin typeface="Tahoma"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Simulation</a:t>
            </a:r>
            <a:endParaRPr lang="en-US" dirty="0"/>
          </a:p>
        </p:txBody>
      </p:sp>
      <p:sp>
        <p:nvSpPr>
          <p:cNvPr id="3" name="Content Placeholder 2"/>
          <p:cNvSpPr>
            <a:spLocks noGrp="1"/>
          </p:cNvSpPr>
          <p:nvPr>
            <p:ph idx="1"/>
          </p:nvPr>
        </p:nvSpPr>
        <p:spPr/>
        <p:txBody>
          <a:bodyPr/>
          <a:lstStyle/>
          <a:p>
            <a:pPr marL="342900" lvl="1" indent="-342900">
              <a:buClr>
                <a:schemeClr val="accent1"/>
              </a:buClr>
              <a:buSzPct val="65000"/>
              <a:buFont typeface="Wingdings" charset="0"/>
              <a:buChar char="n"/>
            </a:pPr>
            <a:r>
              <a:rPr lang="en-US" sz="2400" dirty="0" smtClean="0"/>
              <a:t>Key Idea: Raise the abstraction level of modeling to </a:t>
            </a:r>
            <a:r>
              <a:rPr lang="en-US" sz="2400" dirty="0" smtClean="0">
                <a:solidFill>
                  <a:srgbClr val="0000FF"/>
                </a:solidFill>
              </a:rPr>
              <a:t>give </a:t>
            </a:r>
            <a:r>
              <a:rPr lang="en-US" sz="2400" dirty="0">
                <a:solidFill>
                  <a:srgbClr val="0000FF"/>
                </a:solidFill>
              </a:rPr>
              <a:t>up some accuracy to enable </a:t>
            </a:r>
            <a:r>
              <a:rPr lang="en-US" sz="2400" dirty="0" smtClean="0">
                <a:solidFill>
                  <a:srgbClr val="0000FF"/>
                </a:solidFill>
              </a:rPr>
              <a:t>speed &amp; flexibility</a:t>
            </a:r>
            <a:r>
              <a:rPr lang="en-US" sz="2400" dirty="0" smtClean="0"/>
              <a:t> (and quick simulator design)</a:t>
            </a:r>
          </a:p>
          <a:p>
            <a:pPr marL="0" lvl="1" indent="0">
              <a:buClr>
                <a:schemeClr val="accent1"/>
              </a:buClr>
              <a:buSzPct val="65000"/>
              <a:buNone/>
            </a:pPr>
            <a:endParaRPr lang="en-US" dirty="0">
              <a:sym typeface="Wingdings"/>
            </a:endParaRPr>
          </a:p>
          <a:p>
            <a:r>
              <a:rPr lang="en-US" dirty="0" smtClean="0"/>
              <a:t>Advantage</a:t>
            </a:r>
          </a:p>
          <a:p>
            <a:pPr marL="344487" lvl="1" indent="0">
              <a:buNone/>
            </a:pPr>
            <a:r>
              <a:rPr lang="en-US" dirty="0" smtClean="0"/>
              <a:t>+ C</a:t>
            </a:r>
            <a:r>
              <a:rPr lang="en-US" dirty="0" smtClean="0">
                <a:sym typeface="Wingdings"/>
              </a:rPr>
              <a:t>an </a:t>
            </a:r>
            <a:r>
              <a:rPr lang="en-US" dirty="0">
                <a:sym typeface="Wingdings"/>
              </a:rPr>
              <a:t>still make the right tradeoffs, and can do it </a:t>
            </a:r>
            <a:r>
              <a:rPr lang="en-US" dirty="0" smtClean="0">
                <a:sym typeface="Wingdings"/>
              </a:rPr>
              <a:t>quickly</a:t>
            </a:r>
          </a:p>
          <a:p>
            <a:pPr marL="344487" lvl="1" indent="0">
              <a:buNone/>
            </a:pPr>
            <a:r>
              <a:rPr lang="en-US" dirty="0" smtClean="0">
                <a:sym typeface="Wingdings"/>
              </a:rPr>
              <a:t>    + All you need is modeling the key high-level factors, you can omit corner case conditions</a:t>
            </a:r>
          </a:p>
          <a:p>
            <a:pPr marL="344487" lvl="1" indent="0">
              <a:buNone/>
            </a:pPr>
            <a:r>
              <a:rPr lang="en-US" dirty="0" smtClean="0">
                <a:sym typeface="Wingdings"/>
              </a:rPr>
              <a:t>    + All you need is to get the “relative trends” accurately, not exact performance numbers</a:t>
            </a:r>
          </a:p>
          <a:p>
            <a:pPr marL="344487" lvl="1" indent="0">
              <a:buNone/>
            </a:pPr>
            <a:endParaRPr lang="en-US" dirty="0">
              <a:sym typeface="Wingdings"/>
            </a:endParaRPr>
          </a:p>
          <a:p>
            <a:r>
              <a:rPr lang="en-US" dirty="0" smtClean="0">
                <a:sym typeface="Wingdings"/>
              </a:rPr>
              <a:t>Disadvantage</a:t>
            </a:r>
          </a:p>
          <a:p>
            <a:pPr marL="344487" lvl="1" indent="0">
              <a:buNone/>
            </a:pPr>
            <a:r>
              <a:rPr lang="en-US" dirty="0" smtClean="0">
                <a:sym typeface="Wingdings"/>
              </a:rPr>
              <a:t>-- Opens up the possibility of potentially wrong decisions</a:t>
            </a:r>
          </a:p>
          <a:p>
            <a:pPr marL="344487" lvl="1" indent="0">
              <a:buNone/>
            </a:pPr>
            <a:r>
              <a:rPr lang="en-US" dirty="0">
                <a:sym typeface="Wingdings"/>
              </a:rPr>
              <a:t> </a:t>
            </a:r>
            <a:r>
              <a:rPr lang="en-US" dirty="0" smtClean="0">
                <a:sym typeface="Wingdings"/>
              </a:rPr>
              <a:t>  -- How do you ensure you get the “relative trends” accurately?</a:t>
            </a:r>
            <a:endParaRPr lang="en-US" dirty="0">
              <a:sym typeface="Wingdings"/>
            </a:endParaRPr>
          </a:p>
          <a:p>
            <a:pPr marL="344487" lvl="1" indent="0">
              <a:buNone/>
            </a:pPr>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10</a:t>
            </a:fld>
            <a:endParaRPr lang="en-US"/>
          </a:p>
        </p:txBody>
      </p:sp>
    </p:spTree>
    <p:extLst>
      <p:ext uri="{BB962C8B-B14F-4D97-AF65-F5344CB8AC3E}">
        <p14:creationId xmlns:p14="http://schemas.microsoft.com/office/powerpoint/2010/main" val="28056391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as Progressive Refinement</a:t>
            </a:r>
            <a:endParaRPr lang="en-US" dirty="0"/>
          </a:p>
        </p:txBody>
      </p:sp>
      <p:sp>
        <p:nvSpPr>
          <p:cNvPr id="3" name="Content Placeholder 2"/>
          <p:cNvSpPr>
            <a:spLocks noGrp="1"/>
          </p:cNvSpPr>
          <p:nvPr>
            <p:ph idx="1"/>
          </p:nvPr>
        </p:nvSpPr>
        <p:spPr/>
        <p:txBody>
          <a:bodyPr/>
          <a:lstStyle/>
          <a:p>
            <a:r>
              <a:rPr lang="en-US" dirty="0" smtClean="0"/>
              <a:t>High-level models (Abstract, C)</a:t>
            </a:r>
          </a:p>
          <a:p>
            <a:r>
              <a:rPr lang="en-US" dirty="0" smtClean="0"/>
              <a:t>…</a:t>
            </a:r>
          </a:p>
          <a:p>
            <a:r>
              <a:rPr lang="en-US" dirty="0" smtClean="0"/>
              <a:t>Medium-level models (Less abstract)</a:t>
            </a:r>
          </a:p>
          <a:p>
            <a:r>
              <a:rPr lang="en-US" dirty="0" smtClean="0"/>
              <a:t>…</a:t>
            </a:r>
          </a:p>
          <a:p>
            <a:r>
              <a:rPr lang="en-US" dirty="0" smtClean="0"/>
              <a:t>Low-level models (RTL with </a:t>
            </a:r>
            <a:r>
              <a:rPr lang="en-US" dirty="0" err="1" smtClean="0"/>
              <a:t>eveything</a:t>
            </a:r>
            <a:r>
              <a:rPr lang="en-US" dirty="0" smtClean="0"/>
              <a:t> modeled)</a:t>
            </a:r>
          </a:p>
          <a:p>
            <a:r>
              <a:rPr lang="en-US" dirty="0" smtClean="0"/>
              <a:t>…</a:t>
            </a:r>
          </a:p>
          <a:p>
            <a:r>
              <a:rPr lang="en-US" dirty="0" smtClean="0"/>
              <a:t>Real design</a:t>
            </a:r>
          </a:p>
          <a:p>
            <a:pPr marL="0" indent="0">
              <a:buNone/>
            </a:pPr>
            <a:endParaRPr lang="en-US" sz="2200" dirty="0" smtClean="0"/>
          </a:p>
          <a:p>
            <a:r>
              <a:rPr lang="en-US" dirty="0" smtClean="0"/>
              <a:t>As you refine (go down the above list)</a:t>
            </a:r>
          </a:p>
          <a:p>
            <a:pPr lvl="1"/>
            <a:r>
              <a:rPr lang="en-US" dirty="0" smtClean="0"/>
              <a:t>Abstraction level reduces</a:t>
            </a:r>
          </a:p>
          <a:p>
            <a:pPr lvl="1"/>
            <a:r>
              <a:rPr lang="en-US" dirty="0" smtClean="0"/>
              <a:t>Accuracy (hopefully) increases (not necessarily, if not careful)</a:t>
            </a:r>
          </a:p>
          <a:p>
            <a:pPr lvl="1"/>
            <a:r>
              <a:rPr lang="en-US" dirty="0" smtClean="0"/>
              <a:t>Speed and flexibility reduce</a:t>
            </a:r>
          </a:p>
          <a:p>
            <a:pPr lvl="1"/>
            <a:r>
              <a:rPr lang="en-US" dirty="0" smtClean="0"/>
              <a:t>You can loop back and fix higher-level models</a:t>
            </a:r>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11</a:t>
            </a:fld>
            <a:endParaRPr lang="en-US"/>
          </a:p>
        </p:txBody>
      </p:sp>
    </p:spTree>
    <p:extLst>
      <p:ext uri="{BB962C8B-B14F-4D97-AF65-F5344CB8AC3E}">
        <p14:creationId xmlns:p14="http://schemas.microsoft.com/office/powerpoint/2010/main" val="3161217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Course</a:t>
            </a:r>
            <a:endParaRPr lang="en-US" dirty="0"/>
          </a:p>
        </p:txBody>
      </p:sp>
      <p:sp>
        <p:nvSpPr>
          <p:cNvPr id="3" name="Content Placeholder 2"/>
          <p:cNvSpPr>
            <a:spLocks noGrp="1"/>
          </p:cNvSpPr>
          <p:nvPr>
            <p:ph idx="1"/>
          </p:nvPr>
        </p:nvSpPr>
        <p:spPr/>
        <p:txBody>
          <a:bodyPr/>
          <a:lstStyle/>
          <a:p>
            <a:r>
              <a:rPr lang="en-US" dirty="0" smtClean="0">
                <a:solidFill>
                  <a:srgbClr val="0000FF"/>
                </a:solidFill>
              </a:rPr>
              <a:t>A good architect is comfortable at all levels of refinement</a:t>
            </a:r>
          </a:p>
          <a:p>
            <a:pPr lvl="1"/>
            <a:r>
              <a:rPr lang="en-US" dirty="0" smtClean="0"/>
              <a:t>Including the extremes</a:t>
            </a:r>
          </a:p>
          <a:p>
            <a:pPr lvl="1"/>
            <a:endParaRPr lang="en-US" dirty="0"/>
          </a:p>
          <a:p>
            <a:r>
              <a:rPr lang="en-US" dirty="0" smtClean="0"/>
              <a:t>This course, as a result, gives you a flavor of both:</a:t>
            </a:r>
          </a:p>
          <a:p>
            <a:pPr lvl="1"/>
            <a:r>
              <a:rPr lang="en-US" dirty="0" smtClean="0"/>
              <a:t>High-level, abstract simulation (Labs 6, 7, 8)</a:t>
            </a:r>
          </a:p>
          <a:p>
            <a:pPr lvl="1"/>
            <a:r>
              <a:rPr lang="en-US" dirty="0" smtClean="0"/>
              <a:t>Low-level, RTL simulation (Labs 2, 3, 4, 5)</a:t>
            </a:r>
          </a:p>
          <a:p>
            <a:pPr lvl="1"/>
            <a:endParaRPr lang="en-US" dirty="0"/>
          </a:p>
          <a:p>
            <a:pPr lvl="1"/>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12</a:t>
            </a:fld>
            <a:endParaRPr lang="en-US"/>
          </a:p>
        </p:txBody>
      </p:sp>
    </p:spTree>
    <p:extLst>
      <p:ext uri="{BB962C8B-B14F-4D97-AF65-F5344CB8AC3E}">
        <p14:creationId xmlns:p14="http://schemas.microsoft.com/office/powerpoint/2010/main" val="12011557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Reading on DRAM Simulation</a:t>
            </a:r>
            <a:endParaRPr lang="en-US" dirty="0"/>
          </a:p>
        </p:txBody>
      </p:sp>
      <p:sp>
        <p:nvSpPr>
          <p:cNvPr id="3" name="Content Placeholder 2"/>
          <p:cNvSpPr>
            <a:spLocks noGrp="1"/>
          </p:cNvSpPr>
          <p:nvPr>
            <p:ph idx="1"/>
          </p:nvPr>
        </p:nvSpPr>
        <p:spPr/>
        <p:txBody>
          <a:bodyPr/>
          <a:lstStyle/>
          <a:p>
            <a:r>
              <a:rPr lang="en-US" dirty="0" smtClean="0"/>
              <a:t>Kim et al., “</a:t>
            </a:r>
            <a:r>
              <a:rPr lang="en-US" dirty="0" err="1" smtClean="0">
                <a:solidFill>
                  <a:srgbClr val="0000FF"/>
                </a:solidFill>
              </a:rPr>
              <a:t>Ramulator</a:t>
            </a:r>
            <a:r>
              <a:rPr lang="en-US" dirty="0" smtClean="0">
                <a:solidFill>
                  <a:srgbClr val="0000FF"/>
                </a:solidFill>
              </a:rPr>
              <a:t>: A Fast and Extensible DRAM Simulator</a:t>
            </a:r>
            <a:r>
              <a:rPr lang="en-US" dirty="0" smtClean="0"/>
              <a:t>,” IEEE Computer Architecture Letters 2015.</a:t>
            </a:r>
          </a:p>
          <a:p>
            <a:endParaRPr lang="en-US" dirty="0"/>
          </a:p>
          <a:p>
            <a:r>
              <a:rPr lang="en-US" dirty="0">
                <a:hlinkClick r:id="rId2"/>
              </a:rPr>
              <a:t>https://github.com/CMU-SAFARI/</a:t>
            </a:r>
            <a:r>
              <a:rPr lang="en-US" dirty="0" smtClean="0">
                <a:hlinkClick r:id="rId2"/>
              </a:rPr>
              <a:t>ramulator</a:t>
            </a:r>
            <a:r>
              <a:rPr lang="en-US" dirty="0" smtClean="0"/>
              <a:t> </a:t>
            </a:r>
          </a:p>
          <a:p>
            <a:endParaRPr lang="en-US" dirty="0"/>
          </a:p>
          <a:p>
            <a:r>
              <a:rPr lang="en-US" dirty="0">
                <a:hlinkClick r:id="rId3"/>
              </a:rPr>
              <a:t>http://users.ece.cmu.edu/~omutlu/pub/ramulator_dram_simulator-ieee-cal15.</a:t>
            </a:r>
            <a:r>
              <a:rPr lang="en-US" dirty="0" smtClean="0">
                <a:hlinkClick r:id="rId3"/>
              </a:rPr>
              <a:t>pdf</a:t>
            </a:r>
            <a:r>
              <a:rPr lang="en-US" dirty="0" smtClean="0"/>
              <a:t> </a:t>
            </a:r>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13</a:t>
            </a:fld>
            <a:endParaRPr lang="en-US"/>
          </a:p>
        </p:txBody>
      </p:sp>
    </p:spTree>
    <p:extLst>
      <p:ext uri="{BB962C8B-B14F-4D97-AF65-F5344CB8AC3E}">
        <p14:creationId xmlns:p14="http://schemas.microsoft.com/office/powerpoint/2010/main" val="31087610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7" name="Title 1"/>
          <p:cNvSpPr>
            <a:spLocks noGrp="1"/>
          </p:cNvSpPr>
          <p:nvPr>
            <p:ph type="title"/>
          </p:nvPr>
        </p:nvSpPr>
        <p:spPr/>
        <p:txBody>
          <a:bodyPr/>
          <a:lstStyle/>
          <a:p>
            <a:r>
              <a:rPr lang="en-US" dirty="0" smtClean="0">
                <a:latin typeface="Garamond" charset="0"/>
              </a:rPr>
              <a:t>Where We Are in Lecture Schedule</a:t>
            </a:r>
            <a:endParaRPr lang="en-US" dirty="0">
              <a:latin typeface="Garamond" charset="0"/>
            </a:endParaRPr>
          </a:p>
        </p:txBody>
      </p:sp>
      <p:sp>
        <p:nvSpPr>
          <p:cNvPr id="103426" name="Content Placeholder 2"/>
          <p:cNvSpPr>
            <a:spLocks noGrp="1"/>
          </p:cNvSpPr>
          <p:nvPr>
            <p:ph idx="1"/>
          </p:nvPr>
        </p:nvSpPr>
        <p:spPr>
          <a:xfrm>
            <a:off x="228600" y="996950"/>
            <a:ext cx="8915400" cy="5194300"/>
          </a:xfrm>
        </p:spPr>
        <p:txBody>
          <a:bodyPr/>
          <a:lstStyle/>
          <a:p>
            <a:pPr>
              <a:defRPr/>
            </a:pPr>
            <a:r>
              <a:rPr lang="en-US" dirty="0">
                <a:solidFill>
                  <a:schemeClr val="bg1">
                    <a:lumMod val="50000"/>
                  </a:schemeClr>
                </a:solidFill>
                <a:latin typeface="Tahoma" charset="0"/>
              </a:rPr>
              <a:t>The memory </a:t>
            </a:r>
            <a:r>
              <a:rPr lang="en-US" dirty="0" smtClean="0">
                <a:solidFill>
                  <a:schemeClr val="bg1">
                    <a:lumMod val="50000"/>
                  </a:schemeClr>
                </a:solidFill>
                <a:latin typeface="Tahoma" charset="0"/>
              </a:rPr>
              <a:t>hierarchy</a:t>
            </a:r>
          </a:p>
          <a:p>
            <a:pPr>
              <a:defRPr/>
            </a:pPr>
            <a:r>
              <a:rPr lang="en-US" dirty="0" smtClean="0">
                <a:solidFill>
                  <a:schemeClr val="bg1">
                    <a:lumMod val="50000"/>
                  </a:schemeClr>
                </a:solidFill>
                <a:latin typeface="Tahoma" charset="0"/>
              </a:rPr>
              <a:t>Caches, caches, more caches </a:t>
            </a:r>
          </a:p>
          <a:p>
            <a:pPr>
              <a:defRPr/>
            </a:pPr>
            <a:r>
              <a:rPr lang="en-US" dirty="0" smtClean="0">
                <a:solidFill>
                  <a:srgbClr val="7F7F7F"/>
                </a:solidFill>
                <a:latin typeface="Tahoma" charset="0"/>
              </a:rPr>
              <a:t>Virtualizing the memory hierarchy: Virtual Memory</a:t>
            </a:r>
          </a:p>
          <a:p>
            <a:pPr>
              <a:defRPr/>
            </a:pPr>
            <a:r>
              <a:rPr lang="en-US" dirty="0" smtClean="0">
                <a:solidFill>
                  <a:schemeClr val="bg1">
                    <a:lumMod val="50000"/>
                  </a:schemeClr>
                </a:solidFill>
                <a:latin typeface="Tahoma" charset="0"/>
              </a:rPr>
              <a:t>Main memory: DRAM</a:t>
            </a:r>
          </a:p>
          <a:p>
            <a:pPr>
              <a:defRPr/>
            </a:pPr>
            <a:r>
              <a:rPr lang="en-US" dirty="0" smtClean="0">
                <a:solidFill>
                  <a:schemeClr val="bg1">
                    <a:lumMod val="50000"/>
                  </a:schemeClr>
                </a:solidFill>
                <a:latin typeface="Tahoma" charset="0"/>
              </a:rPr>
              <a:t>Main memory control, scheduling</a:t>
            </a:r>
          </a:p>
          <a:p>
            <a:pPr>
              <a:defRPr/>
            </a:pPr>
            <a:r>
              <a:rPr lang="en-US" dirty="0" smtClean="0">
                <a:solidFill>
                  <a:srgbClr val="0000FF"/>
                </a:solidFill>
                <a:latin typeface="Tahoma" charset="0"/>
              </a:rPr>
              <a:t>Memory latency tolerance techniques</a:t>
            </a:r>
          </a:p>
          <a:p>
            <a:pPr>
              <a:defRPr/>
            </a:pPr>
            <a:r>
              <a:rPr lang="en-US" dirty="0" smtClean="0">
                <a:latin typeface="Tahoma" charset="0"/>
              </a:rPr>
              <a:t>Non-volatile memory</a:t>
            </a:r>
          </a:p>
          <a:p>
            <a:pPr>
              <a:defRPr/>
            </a:pPr>
            <a:endParaRPr lang="en-US" dirty="0">
              <a:latin typeface="Tahoma" charset="0"/>
            </a:endParaRPr>
          </a:p>
          <a:p>
            <a:pPr>
              <a:defRPr/>
            </a:pPr>
            <a:r>
              <a:rPr lang="en-US" dirty="0" smtClean="0">
                <a:latin typeface="Tahoma" charset="0"/>
              </a:rPr>
              <a:t>Multiprocessors</a:t>
            </a:r>
          </a:p>
          <a:p>
            <a:pPr>
              <a:defRPr/>
            </a:pPr>
            <a:r>
              <a:rPr lang="en-US" dirty="0" smtClean="0">
                <a:latin typeface="Tahoma" charset="0"/>
              </a:rPr>
              <a:t>Coherence and consistency</a:t>
            </a:r>
          </a:p>
          <a:p>
            <a:pPr>
              <a:defRPr/>
            </a:pPr>
            <a:r>
              <a:rPr lang="en-US" dirty="0" smtClean="0">
                <a:latin typeface="Tahoma" charset="0"/>
              </a:rPr>
              <a:t>Interconnection networks</a:t>
            </a:r>
          </a:p>
          <a:p>
            <a:pPr>
              <a:defRPr/>
            </a:pPr>
            <a:r>
              <a:rPr lang="en-US" dirty="0" smtClean="0">
                <a:latin typeface="Tahoma" charset="0"/>
              </a:rPr>
              <a:t>Multi-core issues (e.g., heterogeneous multi-core)</a:t>
            </a:r>
          </a:p>
          <a:p>
            <a:pPr>
              <a:defRPr/>
            </a:pPr>
            <a:endParaRPr lang="en-US" dirty="0" smtClean="0">
              <a:latin typeface="Tahoma" charset="0"/>
            </a:endParaRPr>
          </a:p>
          <a:p>
            <a:pPr marL="0" indent="0">
              <a:buFont typeface="Wingdings" charset="0"/>
              <a:buNone/>
              <a:defRPr/>
            </a:pPr>
            <a:endParaRPr lang="en-US" dirty="0">
              <a:latin typeface="Tahoma" charset="0"/>
            </a:endParaRPr>
          </a:p>
          <a:p>
            <a:pPr>
              <a:defRPr/>
            </a:pPr>
            <a:endParaRPr lang="en-US" dirty="0" smtClean="0">
              <a:latin typeface="Tahoma" charset="0"/>
            </a:endParaRPr>
          </a:p>
          <a:p>
            <a:pPr>
              <a:defRPr/>
            </a:pPr>
            <a:endParaRPr lang="en-US" dirty="0">
              <a:latin typeface="Tahoma" charset="0"/>
            </a:endParaRPr>
          </a:p>
          <a:p>
            <a:pPr>
              <a:defRPr/>
            </a:pPr>
            <a:endParaRPr lang="en-US" dirty="0" smtClean="0">
              <a:latin typeface="Tahoma" charset="0"/>
            </a:endParaRPr>
          </a:p>
          <a:p>
            <a:pPr>
              <a:defRPr/>
            </a:pPr>
            <a:endParaRPr lang="en-US" dirty="0">
              <a:latin typeface="Tahoma" charset="0"/>
            </a:endParaRPr>
          </a:p>
          <a:p>
            <a:pPr>
              <a:defRPr/>
            </a:pPr>
            <a:endParaRPr lang="en-US" dirty="0" smtClean="0">
              <a:latin typeface="Tahoma" charset="0"/>
            </a:endParaRPr>
          </a:p>
          <a:p>
            <a:pPr marL="0" indent="0">
              <a:buFont typeface="Wingdings" charset="0"/>
              <a:buNone/>
              <a:defRPr/>
            </a:pPr>
            <a:endParaRPr lang="en-US" dirty="0" smtClean="0">
              <a:latin typeface="Tahoma" charset="0"/>
            </a:endParaRPr>
          </a:p>
          <a:p>
            <a:pPr marL="0" indent="0">
              <a:buFont typeface="Wingdings" charset="0"/>
              <a:buNone/>
              <a:defRPr/>
            </a:pPr>
            <a:endParaRPr lang="en-US" dirty="0" smtClean="0">
              <a:latin typeface="Tahoma" charset="0"/>
            </a:endParaRPr>
          </a:p>
          <a:p>
            <a:pPr>
              <a:defRPr/>
            </a:pPr>
            <a:endParaRPr lang="en-US" dirty="0">
              <a:latin typeface="Tahoma" charset="0"/>
            </a:endParaRPr>
          </a:p>
          <a:p>
            <a:pPr>
              <a:defRPr/>
            </a:pPr>
            <a:endParaRPr lang="en-US" dirty="0">
              <a:latin typeface="Tahoma" charset="0"/>
            </a:endParaRPr>
          </a:p>
          <a:p>
            <a:pPr>
              <a:defRPr/>
            </a:pPr>
            <a:endParaRPr lang="en-US" dirty="0">
              <a:latin typeface="Tahoma" charset="0"/>
            </a:endParaRPr>
          </a:p>
        </p:txBody>
      </p:sp>
      <p:sp>
        <p:nvSpPr>
          <p:cNvPr id="33689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0B5070F-D425-F443-8683-8104C27117B2}" type="slidenum">
              <a:rPr lang="en-US" sz="1600">
                <a:solidFill>
                  <a:srgbClr val="000000"/>
                </a:solidFill>
                <a:latin typeface="Garamond" charset="0"/>
                <a:cs typeface="Arial" charset="0"/>
              </a:rPr>
              <a:pPr eaLnBrk="1" hangingPunct="1"/>
              <a:t>14</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245300258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Upcoming Seminar on DRAM (April 3)</a:t>
            </a:r>
            <a:endParaRPr lang="en-US" dirty="0"/>
          </a:p>
        </p:txBody>
      </p:sp>
      <p:sp>
        <p:nvSpPr>
          <p:cNvPr id="3" name="Content Placeholder 2"/>
          <p:cNvSpPr>
            <a:spLocks noGrp="1"/>
          </p:cNvSpPr>
          <p:nvPr>
            <p:ph idx="1"/>
          </p:nvPr>
        </p:nvSpPr>
        <p:spPr/>
        <p:txBody>
          <a:bodyPr/>
          <a:lstStyle/>
          <a:p>
            <a:r>
              <a:rPr lang="en-US" dirty="0" smtClean="0"/>
              <a:t>April 3, Friday, 11am-noon, GHC 8201</a:t>
            </a:r>
          </a:p>
          <a:p>
            <a:r>
              <a:rPr lang="en-US" dirty="0" smtClean="0"/>
              <a:t>Prof. </a:t>
            </a:r>
            <a:r>
              <a:rPr lang="en-US" dirty="0" err="1" smtClean="0"/>
              <a:t>Moinuddin</a:t>
            </a:r>
            <a:r>
              <a:rPr lang="en-US" dirty="0" smtClean="0"/>
              <a:t> </a:t>
            </a:r>
            <a:r>
              <a:rPr lang="en-US" dirty="0" err="1" smtClean="0"/>
              <a:t>Qureshi</a:t>
            </a:r>
            <a:r>
              <a:rPr lang="en-US" dirty="0" smtClean="0"/>
              <a:t>, Georgia Tech</a:t>
            </a:r>
          </a:p>
          <a:p>
            <a:pPr lvl="1"/>
            <a:r>
              <a:rPr lang="en-US" dirty="0" smtClean="0"/>
              <a:t>Lead author of “MLP-Aware Cache Replacement”</a:t>
            </a:r>
          </a:p>
          <a:p>
            <a:r>
              <a:rPr lang="en-US" dirty="0" smtClean="0">
                <a:solidFill>
                  <a:srgbClr val="0000FF"/>
                </a:solidFill>
              </a:rPr>
              <a:t>Architecting 3D Memory Systems</a:t>
            </a:r>
          </a:p>
          <a:p>
            <a:pPr lvl="1"/>
            <a:r>
              <a:rPr lang="en-US" sz="2000" dirty="0">
                <a:solidFill>
                  <a:srgbClr val="FF0000"/>
                </a:solidFill>
              </a:rPr>
              <a:t>Die stacked 3D DRAM technology can provide low-energy high-bandwidth memory module by vertically integrating several dies within the same chip. </a:t>
            </a:r>
            <a:r>
              <a:rPr lang="en-US" sz="2000" dirty="0" smtClean="0"/>
              <a:t>(…) In </a:t>
            </a:r>
            <a:r>
              <a:rPr lang="en-US" sz="2000" dirty="0"/>
              <a:t>this talk, I will discuss how </a:t>
            </a:r>
            <a:r>
              <a:rPr lang="en-US" sz="2000" dirty="0" smtClean="0"/>
              <a:t>memory </a:t>
            </a:r>
            <a:r>
              <a:rPr lang="en-US" sz="2000" dirty="0"/>
              <a:t>systems can efficiently architect 3D DRAM either as a cache or as main memory. First, I will show that some of the basic design decisions typically made for conventional caches (such as serialization of tag and data access, large associativity, and update of replacement state) are detrimental to the performance of DRAM caches, as they exacerbate hit latency. </a:t>
            </a:r>
            <a:r>
              <a:rPr lang="en-US" sz="2000" dirty="0" smtClean="0"/>
              <a:t>(…) Finally</a:t>
            </a:r>
            <a:r>
              <a:rPr lang="en-US" sz="2000" dirty="0"/>
              <a:t>, I will present a memory organization that allows 3D DRAM to be a part of the OS-visible memory address space, and yet relieves the OS from data migration duties. </a:t>
            </a:r>
            <a:r>
              <a:rPr lang="en-US" sz="2000" dirty="0" smtClean="0"/>
              <a:t>(…)”</a:t>
            </a:r>
            <a:endParaRPr lang="en-US" sz="2000" dirty="0">
              <a:solidFill>
                <a:srgbClr val="FF0000"/>
              </a:solidFill>
            </a:endParaRPr>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15</a:t>
            </a:fld>
            <a:endParaRPr lang="en-US"/>
          </a:p>
        </p:txBody>
      </p:sp>
    </p:spTree>
    <p:extLst>
      <p:ext uri="{BB962C8B-B14F-4D97-AF65-F5344CB8AC3E}">
        <p14:creationId xmlns:p14="http://schemas.microsoft.com/office/powerpoint/2010/main" val="17183876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915400" cy="1066800"/>
          </a:xfrm>
        </p:spPr>
        <p:txBody>
          <a:bodyPr/>
          <a:lstStyle/>
          <a:p>
            <a:r>
              <a:rPr lang="en-US" sz="3800" dirty="0" smtClean="0"/>
              <a:t>Required Reading </a:t>
            </a:r>
            <a:endParaRPr lang="en-US" sz="3800" dirty="0"/>
          </a:p>
        </p:txBody>
      </p:sp>
      <p:sp>
        <p:nvSpPr>
          <p:cNvPr id="3" name="Content Placeholder 2"/>
          <p:cNvSpPr>
            <a:spLocks noGrp="1"/>
          </p:cNvSpPr>
          <p:nvPr>
            <p:ph idx="1"/>
          </p:nvPr>
        </p:nvSpPr>
        <p:spPr/>
        <p:txBody>
          <a:bodyPr/>
          <a:lstStyle/>
          <a:p>
            <a:r>
              <a:rPr lang="en-US" dirty="0"/>
              <a:t>Onur Mutlu, Justin Meza, and Lavanya Subramanian,</a:t>
            </a:r>
            <a:br>
              <a:rPr lang="en-US" dirty="0"/>
            </a:br>
            <a:r>
              <a:rPr lang="en-US" b="1" dirty="0">
                <a:solidFill>
                  <a:srgbClr val="0000FF"/>
                </a:solidFill>
              </a:rPr>
              <a:t>"The Main Memory System: Challenges and Opportunities"</a:t>
            </a:r>
            <a:r>
              <a:rPr lang="en-US" dirty="0">
                <a:solidFill>
                  <a:srgbClr val="0000FF"/>
                </a:solidFill>
              </a:rPr>
              <a:t/>
            </a:r>
            <a:br>
              <a:rPr lang="en-US" dirty="0">
                <a:solidFill>
                  <a:srgbClr val="0000FF"/>
                </a:solidFill>
              </a:rPr>
            </a:br>
            <a:r>
              <a:rPr lang="en-US" i="1" dirty="0"/>
              <a:t>Invited Article in </a:t>
            </a:r>
            <a:r>
              <a:rPr lang="en-US" i="1" dirty="0">
                <a:hlinkClick r:id="rId2"/>
              </a:rPr>
              <a:t>Communications of the Korean Institute of Information Scientists and Engineers</a:t>
            </a:r>
            <a:r>
              <a:rPr lang="en-US" i="1" dirty="0"/>
              <a:t> (</a:t>
            </a:r>
            <a:r>
              <a:rPr lang="en-US" b="1" i="1" dirty="0"/>
              <a:t>KIISE</a:t>
            </a:r>
            <a:r>
              <a:rPr lang="en-US" i="1" dirty="0"/>
              <a:t>)</a:t>
            </a:r>
            <a:r>
              <a:rPr lang="en-US" dirty="0"/>
              <a:t>, 2015. </a:t>
            </a:r>
            <a:endParaRPr lang="en-US" dirty="0" smtClean="0"/>
          </a:p>
          <a:p>
            <a:endParaRPr lang="en-US" dirty="0"/>
          </a:p>
          <a:p>
            <a:pPr marL="0" indent="0">
              <a:buNone/>
            </a:pPr>
            <a:r>
              <a:rPr lang="en-US" dirty="0"/>
              <a:t>   </a:t>
            </a:r>
            <a:r>
              <a:rPr lang="en-US" dirty="0">
                <a:hlinkClick r:id="rId3"/>
              </a:rPr>
              <a:t>http://users.ece.cmu.edu/~omutlu/pub/main-memory-system_kiise15.</a:t>
            </a:r>
            <a:r>
              <a:rPr lang="en-US" dirty="0" smtClean="0">
                <a:hlinkClick r:id="rId3"/>
              </a:rPr>
              <a:t>pdf</a:t>
            </a:r>
            <a:r>
              <a:rPr lang="en-US" dirty="0" smtClean="0"/>
              <a:t> </a:t>
            </a:r>
          </a:p>
          <a:p>
            <a:endParaRPr lang="en-US" dirty="0"/>
          </a:p>
          <a:p>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16</a:t>
            </a:fld>
            <a:endParaRPr lang="en-US"/>
          </a:p>
        </p:txBody>
      </p:sp>
    </p:spTree>
    <p:extLst>
      <p:ext uri="{BB962C8B-B14F-4D97-AF65-F5344CB8AC3E}">
        <p14:creationId xmlns:p14="http://schemas.microsoft.com/office/powerpoint/2010/main" val="74154000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Readings on DRAM</a:t>
            </a:r>
            <a:endParaRPr lang="en-US" dirty="0"/>
          </a:p>
        </p:txBody>
      </p:sp>
      <p:sp>
        <p:nvSpPr>
          <p:cNvPr id="3" name="Content Placeholder 2"/>
          <p:cNvSpPr>
            <a:spLocks noGrp="1"/>
          </p:cNvSpPr>
          <p:nvPr>
            <p:ph idx="1"/>
          </p:nvPr>
        </p:nvSpPr>
        <p:spPr/>
        <p:txBody>
          <a:bodyPr/>
          <a:lstStyle/>
          <a:p>
            <a:r>
              <a:rPr lang="en-US" dirty="0" smtClean="0">
                <a:solidFill>
                  <a:srgbClr val="FF0000"/>
                </a:solidFill>
              </a:rPr>
              <a:t>DRAM Organization and Operation Basics</a:t>
            </a:r>
          </a:p>
          <a:p>
            <a:pPr lvl="1"/>
            <a:r>
              <a:rPr lang="en-US" dirty="0"/>
              <a:t>Sections 1 and 2 of: Lee et al., “</a:t>
            </a:r>
            <a:r>
              <a:rPr lang="en-US" dirty="0">
                <a:solidFill>
                  <a:srgbClr val="0000FF"/>
                </a:solidFill>
              </a:rPr>
              <a:t>Tiered-Latency DRAM: A Low Latency and Low Cost DRAM Architecture</a:t>
            </a:r>
            <a:r>
              <a:rPr lang="en-US" dirty="0"/>
              <a:t>,” HPCA 2013</a:t>
            </a:r>
            <a:r>
              <a:rPr lang="en-US" dirty="0" smtClean="0"/>
              <a:t>.</a:t>
            </a:r>
          </a:p>
          <a:p>
            <a:pPr marL="344487" lvl="1" indent="0">
              <a:buNone/>
            </a:pPr>
            <a:r>
              <a:rPr lang="en-US" dirty="0"/>
              <a:t>   </a:t>
            </a:r>
            <a:r>
              <a:rPr lang="en-US" dirty="0">
                <a:hlinkClick r:id="rId2"/>
              </a:rPr>
              <a:t>http://users.ece.cmu.edu/~omutlu/pub/tldram_hpca13.</a:t>
            </a:r>
            <a:r>
              <a:rPr lang="en-US" dirty="0" smtClean="0">
                <a:hlinkClick r:id="rId2"/>
              </a:rPr>
              <a:t>pdf</a:t>
            </a:r>
            <a:r>
              <a:rPr lang="en-US" dirty="0" smtClean="0"/>
              <a:t> </a:t>
            </a:r>
          </a:p>
          <a:p>
            <a:pPr lvl="1"/>
            <a:endParaRPr lang="en-US" dirty="0" smtClean="0"/>
          </a:p>
          <a:p>
            <a:pPr lvl="1"/>
            <a:r>
              <a:rPr lang="en-US" dirty="0" smtClean="0"/>
              <a:t>Sections 1 and 2 of Kim et al., “</a:t>
            </a:r>
            <a:r>
              <a:rPr lang="en-US" dirty="0" smtClean="0">
                <a:solidFill>
                  <a:srgbClr val="0000FF"/>
                </a:solidFill>
              </a:rPr>
              <a:t>A Case for Subarray-Level Parallelism (SALP) in DRAM</a:t>
            </a:r>
            <a:r>
              <a:rPr lang="en-US" dirty="0" smtClean="0"/>
              <a:t>,” ISCA 2012.</a:t>
            </a:r>
          </a:p>
          <a:p>
            <a:pPr marL="344487" lvl="1" indent="0">
              <a:buNone/>
            </a:pPr>
            <a:r>
              <a:rPr lang="en-US" dirty="0" smtClean="0"/>
              <a:t>   </a:t>
            </a:r>
            <a:r>
              <a:rPr lang="en-US" dirty="0">
                <a:hlinkClick r:id="rId3"/>
              </a:rPr>
              <a:t>http://users.ece.cmu.edu/~omutlu/pub/salp-dram_isca12.pdf</a:t>
            </a:r>
            <a:r>
              <a:rPr lang="en-US" dirty="0"/>
              <a:t> </a:t>
            </a:r>
          </a:p>
          <a:p>
            <a:pPr marL="344487" lvl="1" indent="0">
              <a:buNone/>
            </a:pPr>
            <a:endParaRPr lang="en-US" dirty="0"/>
          </a:p>
          <a:p>
            <a:pPr marL="360362"/>
            <a:r>
              <a:rPr lang="en-US" dirty="0" smtClean="0">
                <a:solidFill>
                  <a:srgbClr val="FF0000"/>
                </a:solidFill>
              </a:rPr>
              <a:t>DRAM Refresh Basics</a:t>
            </a:r>
          </a:p>
          <a:p>
            <a:pPr marL="687387" lvl="1"/>
            <a:r>
              <a:rPr lang="en-US" dirty="0"/>
              <a:t>Sections 1 and 2 of Liu et al., “</a:t>
            </a:r>
            <a:r>
              <a:rPr lang="en-US" dirty="0">
                <a:solidFill>
                  <a:srgbClr val="0000FF"/>
                </a:solidFill>
              </a:rPr>
              <a:t>RAIDR: Retention-Aware Intelligent DRAM Refresh</a:t>
            </a:r>
            <a:r>
              <a:rPr lang="en-US" dirty="0"/>
              <a:t>,” ISCA 2012</a:t>
            </a:r>
            <a:r>
              <a:rPr lang="en-US" dirty="0" smtClean="0"/>
              <a:t>.  </a:t>
            </a:r>
            <a:r>
              <a:rPr lang="en-US" dirty="0">
                <a:hlinkClick r:id="rId4"/>
              </a:rPr>
              <a:t>http://users.ece.cmu.edu/~omutlu/pub/raidr-dram-refresh_isca12.</a:t>
            </a:r>
            <a:r>
              <a:rPr lang="en-US" dirty="0" smtClean="0">
                <a:hlinkClick r:id="rId4"/>
              </a:rPr>
              <a:t>pdf</a:t>
            </a:r>
            <a:r>
              <a:rPr lang="en-US" dirty="0" smtClean="0"/>
              <a:t> </a:t>
            </a:r>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17</a:t>
            </a:fld>
            <a:endParaRPr lang="en-US"/>
          </a:p>
        </p:txBody>
      </p:sp>
    </p:spTree>
    <p:extLst>
      <p:ext uri="{BB962C8B-B14F-4D97-AF65-F5344CB8AC3E}">
        <p14:creationId xmlns:p14="http://schemas.microsoft.com/office/powerpoint/2010/main" val="363324490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 on Bloom Filters</a:t>
            </a:r>
            <a:endParaRPr lang="en-US" dirty="0"/>
          </a:p>
        </p:txBody>
      </p:sp>
      <p:sp>
        <p:nvSpPr>
          <p:cNvPr id="3" name="Content Placeholder 2"/>
          <p:cNvSpPr>
            <a:spLocks noGrp="1"/>
          </p:cNvSpPr>
          <p:nvPr>
            <p:ph idx="1"/>
          </p:nvPr>
        </p:nvSpPr>
        <p:spPr/>
        <p:txBody>
          <a:bodyPr/>
          <a:lstStyle/>
          <a:p>
            <a:pPr marL="342900" lvl="1" indent="-342900">
              <a:buClr>
                <a:schemeClr val="accent1"/>
              </a:buClr>
              <a:buSzPct val="65000"/>
              <a:buFont typeface="Wingdings" charset="0"/>
              <a:buChar char="n"/>
            </a:pPr>
            <a:r>
              <a:rPr lang="en-US" sz="2400" dirty="0" smtClean="0">
                <a:latin typeface="Tahoma" charset="0"/>
              </a:rPr>
              <a:t>Section 3.1 of</a:t>
            </a:r>
          </a:p>
          <a:p>
            <a:pPr marL="695325" lvl="2" indent="-342900"/>
            <a:r>
              <a:rPr lang="en-US" sz="2200" dirty="0" smtClean="0">
                <a:latin typeface="Tahoma" charset="0"/>
              </a:rPr>
              <a:t>Seshadri </a:t>
            </a:r>
            <a:r>
              <a:rPr lang="en-US" sz="2200" dirty="0">
                <a:latin typeface="Tahoma" charset="0"/>
              </a:rPr>
              <a:t>et al., “</a:t>
            </a:r>
            <a:r>
              <a:rPr lang="en-US" altLang="ja-JP" sz="2200" dirty="0">
                <a:solidFill>
                  <a:srgbClr val="0000FF"/>
                </a:solidFill>
                <a:latin typeface="Tahoma" charset="0"/>
              </a:rPr>
              <a:t>The Evicted-Address Filter: A Unified Mechanism to Address Both Cache Pollution and Thrashing</a:t>
            </a:r>
            <a:r>
              <a:rPr lang="en-US" altLang="ja-JP" sz="2200" dirty="0">
                <a:latin typeface="Tahoma" charset="0"/>
              </a:rPr>
              <a:t>,</a:t>
            </a:r>
            <a:r>
              <a:rPr lang="en-US" sz="2200" dirty="0">
                <a:latin typeface="Tahoma" charset="0"/>
              </a:rPr>
              <a:t>”</a:t>
            </a:r>
            <a:r>
              <a:rPr lang="en-US" altLang="ja-JP" sz="2200" dirty="0">
                <a:latin typeface="Tahoma" charset="0"/>
              </a:rPr>
              <a:t> PACT 2012.</a:t>
            </a:r>
            <a:endParaRPr lang="en-US" sz="2200" dirty="0">
              <a:latin typeface="Tahoma" charset="0"/>
            </a:endParaRPr>
          </a:p>
          <a:p>
            <a:endParaRPr lang="en-US" dirty="0" smtClean="0"/>
          </a:p>
          <a:p>
            <a:r>
              <a:rPr lang="en-US" dirty="0" smtClean="0"/>
              <a:t>Section 3.3 of</a:t>
            </a:r>
          </a:p>
          <a:p>
            <a:pPr lvl="1"/>
            <a:r>
              <a:rPr lang="en-US" dirty="0" smtClean="0"/>
              <a:t>Liu et al., “</a:t>
            </a:r>
            <a:r>
              <a:rPr lang="en-US" dirty="0" smtClean="0">
                <a:solidFill>
                  <a:srgbClr val="0000FF"/>
                </a:solidFill>
              </a:rPr>
              <a:t>RAIDR: Retention-Aware Intelligent DRAM Refresh</a:t>
            </a:r>
            <a:r>
              <a:rPr lang="en-US" dirty="0" smtClean="0"/>
              <a:t>,” ISCA 2012.</a:t>
            </a:r>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18</a:t>
            </a:fld>
            <a:endParaRPr lang="en-US"/>
          </a:p>
        </p:txBody>
      </p:sp>
    </p:spTree>
    <p:extLst>
      <p:ext uri="{BB962C8B-B14F-4D97-AF65-F5344CB8AC3E}">
        <p14:creationId xmlns:p14="http://schemas.microsoft.com/office/powerpoint/2010/main" val="162963505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4"/>
          <p:cNvSpPr>
            <a:spLocks noGrp="1" noChangeArrowheads="1"/>
          </p:cNvSpPr>
          <p:nvPr>
            <p:ph type="ctrTitle"/>
          </p:nvPr>
        </p:nvSpPr>
        <p:spPr>
          <a:xfrm>
            <a:off x="366713" y="1768475"/>
            <a:ext cx="8428037" cy="822325"/>
          </a:xfrm>
        </p:spPr>
        <p:txBody>
          <a:bodyPr/>
          <a:lstStyle/>
          <a:p>
            <a:pPr algn="ctr" eaLnBrk="1" hangingPunct="1"/>
            <a:r>
              <a:rPr lang="en-US" sz="4000" dirty="0" smtClean="0">
                <a:latin typeface="Garamond" charset="0"/>
              </a:rPr>
              <a:t>Difficulty of DRAM Control</a:t>
            </a:r>
            <a:endParaRPr lang="en-US" sz="4000" dirty="0">
              <a:latin typeface="Garamond" charset="0"/>
            </a:endParaRPr>
          </a:p>
        </p:txBody>
      </p:sp>
      <p:sp>
        <p:nvSpPr>
          <p:cNvPr id="135170"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extLst>
      <p:ext uri="{BB962C8B-B14F-4D97-AF65-F5344CB8AC3E}">
        <p14:creationId xmlns:p14="http://schemas.microsoft.com/office/powerpoint/2010/main" val="77448656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5 Results</a:t>
            </a:r>
            <a:endParaRPr lang="en-US" dirty="0"/>
          </a:p>
        </p:txBody>
      </p:sp>
      <p:sp>
        <p:nvSpPr>
          <p:cNvPr id="3" name="Content Placeholder 2"/>
          <p:cNvSpPr>
            <a:spLocks noGrp="1"/>
          </p:cNvSpPr>
          <p:nvPr>
            <p:ph idx="1"/>
          </p:nvPr>
        </p:nvSpPr>
        <p:spPr>
          <a:xfrm>
            <a:off x="228600" y="5181600"/>
            <a:ext cx="2209800" cy="1593271"/>
          </a:xfrm>
        </p:spPr>
        <p:txBody>
          <a:bodyPr/>
          <a:lstStyle/>
          <a:p>
            <a:pPr marL="0" indent="0">
              <a:buNone/>
            </a:pPr>
            <a:r>
              <a:rPr lang="en-US" sz="2200" dirty="0" err="1"/>
              <a:t>Avg</a:t>
            </a:r>
            <a:r>
              <a:rPr lang="en-US" sz="2200" dirty="0"/>
              <a:t>: 84.4</a:t>
            </a:r>
          </a:p>
          <a:p>
            <a:pPr marL="0" indent="0">
              <a:buNone/>
            </a:pPr>
            <a:r>
              <a:rPr lang="en-US" sz="2200" dirty="0"/>
              <a:t>Median: </a:t>
            </a:r>
            <a:r>
              <a:rPr lang="en-US" sz="2200" dirty="0" smtClean="0"/>
              <a:t>93.8</a:t>
            </a:r>
            <a:endParaRPr lang="en-US" sz="2200" dirty="0"/>
          </a:p>
          <a:p>
            <a:pPr marL="0" indent="0">
              <a:buNone/>
            </a:pPr>
            <a:r>
              <a:rPr lang="en-US" sz="2200" dirty="0" err="1" smtClean="0"/>
              <a:t>Std</a:t>
            </a:r>
            <a:r>
              <a:rPr lang="en-US" sz="2200" dirty="0" smtClean="0"/>
              <a:t> </a:t>
            </a:r>
            <a:r>
              <a:rPr lang="en-US" sz="2200" dirty="0" err="1" smtClean="0"/>
              <a:t>Dev</a:t>
            </a:r>
            <a:r>
              <a:rPr lang="en-US" sz="2200" dirty="0" smtClean="0"/>
              <a:t>: 19.2</a:t>
            </a:r>
            <a:endParaRPr lang="en-US" sz="2200" dirty="0"/>
          </a:p>
          <a:p>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2</a:t>
            </a:fld>
            <a:endParaRPr lang="en-US"/>
          </a:p>
        </p:txBody>
      </p:sp>
      <p:graphicFrame>
        <p:nvGraphicFramePr>
          <p:cNvPr id="6" name="Chart 5"/>
          <p:cNvGraphicFramePr>
            <a:graphicFrameLocks/>
          </p:cNvGraphicFramePr>
          <p:nvPr>
            <p:extLst>
              <p:ext uri="{D42A27DB-BD31-4B8C-83A1-F6EECF244321}">
                <p14:modId xmlns:p14="http://schemas.microsoft.com/office/powerpoint/2010/main" val="3718679037"/>
              </p:ext>
            </p:extLst>
          </p:nvPr>
        </p:nvGraphicFramePr>
        <p:xfrm>
          <a:off x="838200" y="1066800"/>
          <a:ext cx="7454900" cy="46291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179167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r>
              <a:rPr lang="en-US" sz="3400">
                <a:latin typeface="Garamond" charset="0"/>
              </a:rPr>
              <a:t>Why are DRAM Controllers Difficult to Design?</a:t>
            </a:r>
          </a:p>
        </p:txBody>
      </p:sp>
      <p:sp>
        <p:nvSpPr>
          <p:cNvPr id="148482" name="Content Placeholder 2"/>
          <p:cNvSpPr>
            <a:spLocks noGrp="1"/>
          </p:cNvSpPr>
          <p:nvPr>
            <p:ph idx="1"/>
          </p:nvPr>
        </p:nvSpPr>
        <p:spPr>
          <a:xfrm>
            <a:off x="228600" y="996950"/>
            <a:ext cx="8915400" cy="5194300"/>
          </a:xfrm>
        </p:spPr>
        <p:txBody>
          <a:bodyPr/>
          <a:lstStyle/>
          <a:p>
            <a:r>
              <a:rPr lang="en-US" dirty="0">
                <a:latin typeface="Tahoma" charset="0"/>
              </a:rPr>
              <a:t>Need to obey </a:t>
            </a:r>
            <a:r>
              <a:rPr lang="en-US" dirty="0">
                <a:solidFill>
                  <a:srgbClr val="0000FF"/>
                </a:solidFill>
                <a:latin typeface="Tahoma" charset="0"/>
              </a:rPr>
              <a:t>DRAM timing constraints </a:t>
            </a:r>
            <a:r>
              <a:rPr lang="en-US" dirty="0">
                <a:latin typeface="Tahoma" charset="0"/>
              </a:rPr>
              <a:t>for correctness</a:t>
            </a:r>
          </a:p>
          <a:p>
            <a:pPr lvl="1"/>
            <a:r>
              <a:rPr lang="en-US" sz="2000" dirty="0">
                <a:latin typeface="Tahoma" charset="0"/>
                <a:ea typeface="ＭＳ Ｐゴシック" charset="0"/>
              </a:rPr>
              <a:t>There are many (50+) timing constraints in DRAM</a:t>
            </a:r>
          </a:p>
          <a:p>
            <a:pPr lvl="1"/>
            <a:r>
              <a:rPr lang="en-US" sz="2000" dirty="0" err="1">
                <a:latin typeface="Tahoma" charset="0"/>
                <a:ea typeface="ＭＳ Ｐゴシック" charset="0"/>
              </a:rPr>
              <a:t>tWTR</a:t>
            </a:r>
            <a:r>
              <a:rPr lang="en-US" sz="2000" dirty="0">
                <a:latin typeface="Tahoma" charset="0"/>
                <a:ea typeface="ＭＳ Ｐゴシック" charset="0"/>
              </a:rPr>
              <a:t>: Minimum number of cycles to wait before issuing a read command after a write command is issued</a:t>
            </a:r>
          </a:p>
          <a:p>
            <a:pPr lvl="1"/>
            <a:r>
              <a:rPr lang="en-US" sz="2000" dirty="0" err="1">
                <a:latin typeface="Tahoma" charset="0"/>
                <a:ea typeface="ＭＳ Ｐゴシック" charset="0"/>
              </a:rPr>
              <a:t>tRC</a:t>
            </a:r>
            <a:r>
              <a:rPr lang="en-US" sz="2000" dirty="0">
                <a:latin typeface="Tahoma" charset="0"/>
                <a:ea typeface="ＭＳ Ｐゴシック" charset="0"/>
              </a:rPr>
              <a:t>: Minimum number of cycles between the issuing of two consecutive activate commands to the same bank</a:t>
            </a:r>
          </a:p>
          <a:p>
            <a:pPr lvl="1"/>
            <a:r>
              <a:rPr lang="en-US" sz="2000" dirty="0">
                <a:latin typeface="Tahoma" charset="0"/>
                <a:ea typeface="ＭＳ Ｐゴシック" charset="0"/>
              </a:rPr>
              <a:t>…</a:t>
            </a:r>
          </a:p>
          <a:p>
            <a:r>
              <a:rPr lang="en-US" dirty="0">
                <a:latin typeface="Tahoma" charset="0"/>
              </a:rPr>
              <a:t>Need to </a:t>
            </a:r>
            <a:r>
              <a:rPr lang="en-US" dirty="0">
                <a:solidFill>
                  <a:srgbClr val="0000FF"/>
                </a:solidFill>
                <a:latin typeface="Tahoma" charset="0"/>
              </a:rPr>
              <a:t>keep track of many resources </a:t>
            </a:r>
            <a:r>
              <a:rPr lang="en-US" dirty="0">
                <a:latin typeface="Tahoma" charset="0"/>
              </a:rPr>
              <a:t>to prevent conflicts</a:t>
            </a:r>
          </a:p>
          <a:p>
            <a:pPr lvl="1"/>
            <a:r>
              <a:rPr lang="en-US" sz="2000" dirty="0">
                <a:latin typeface="Tahoma" charset="0"/>
                <a:ea typeface="ＭＳ Ｐゴシック" charset="0"/>
              </a:rPr>
              <a:t>Channels, banks, ranks, data bus, address bus, row buffers</a:t>
            </a:r>
          </a:p>
          <a:p>
            <a:r>
              <a:rPr lang="en-US" dirty="0">
                <a:latin typeface="Tahoma" charset="0"/>
              </a:rPr>
              <a:t>Need to handle </a:t>
            </a:r>
            <a:r>
              <a:rPr lang="en-US" dirty="0">
                <a:solidFill>
                  <a:srgbClr val="0000FF"/>
                </a:solidFill>
                <a:latin typeface="Tahoma" charset="0"/>
              </a:rPr>
              <a:t>DRAM </a:t>
            </a:r>
            <a:r>
              <a:rPr lang="en-US" dirty="0" smtClean="0">
                <a:solidFill>
                  <a:srgbClr val="0000FF"/>
                </a:solidFill>
                <a:latin typeface="Tahoma" charset="0"/>
              </a:rPr>
              <a:t>refresh</a:t>
            </a:r>
          </a:p>
          <a:p>
            <a:r>
              <a:rPr lang="en-US" dirty="0" smtClean="0">
                <a:latin typeface="Tahoma" charset="0"/>
              </a:rPr>
              <a:t>Need to </a:t>
            </a:r>
            <a:r>
              <a:rPr lang="en-US" dirty="0" smtClean="0">
                <a:solidFill>
                  <a:srgbClr val="0000FF"/>
                </a:solidFill>
                <a:latin typeface="Tahoma" charset="0"/>
              </a:rPr>
              <a:t>manage power </a:t>
            </a:r>
            <a:r>
              <a:rPr lang="en-US" dirty="0" smtClean="0">
                <a:latin typeface="Tahoma" charset="0"/>
              </a:rPr>
              <a:t>consumption</a:t>
            </a:r>
            <a:endParaRPr lang="en-US" dirty="0">
              <a:latin typeface="Tahoma" charset="0"/>
            </a:endParaRPr>
          </a:p>
          <a:p>
            <a:r>
              <a:rPr lang="en-US" dirty="0">
                <a:latin typeface="Tahoma" charset="0"/>
              </a:rPr>
              <a:t>Need to </a:t>
            </a:r>
            <a:r>
              <a:rPr lang="en-US" dirty="0">
                <a:solidFill>
                  <a:srgbClr val="0000FF"/>
                </a:solidFill>
                <a:latin typeface="Tahoma" charset="0"/>
              </a:rPr>
              <a:t>optimize </a:t>
            </a:r>
            <a:r>
              <a:rPr lang="en-US" dirty="0" smtClean="0">
                <a:solidFill>
                  <a:srgbClr val="0000FF"/>
                </a:solidFill>
                <a:latin typeface="Tahoma" charset="0"/>
              </a:rPr>
              <a:t>performance &amp; QoS </a:t>
            </a:r>
            <a:r>
              <a:rPr lang="en-US" sz="1800" dirty="0">
                <a:latin typeface="Tahoma" charset="0"/>
              </a:rPr>
              <a:t>(in the presence of constraints)</a:t>
            </a:r>
          </a:p>
          <a:p>
            <a:pPr lvl="1"/>
            <a:r>
              <a:rPr lang="en-US" sz="2000" dirty="0">
                <a:latin typeface="Tahoma" charset="0"/>
                <a:ea typeface="ＭＳ Ｐゴシック" charset="0"/>
              </a:rPr>
              <a:t>Reordering is not </a:t>
            </a:r>
            <a:r>
              <a:rPr lang="en-US" sz="2000" dirty="0" smtClean="0">
                <a:latin typeface="Tahoma" charset="0"/>
                <a:ea typeface="ＭＳ Ｐゴシック" charset="0"/>
              </a:rPr>
              <a:t>simple</a:t>
            </a:r>
          </a:p>
          <a:p>
            <a:pPr lvl="1"/>
            <a:r>
              <a:rPr lang="en-US" sz="2000" dirty="0" smtClean="0">
                <a:latin typeface="Tahoma" charset="0"/>
                <a:ea typeface="ＭＳ Ｐゴシック" charset="0"/>
              </a:rPr>
              <a:t>Fairness and QoS needs complicates the scheduling problem</a:t>
            </a:r>
            <a:endParaRPr lang="en-US" sz="2000" dirty="0">
              <a:latin typeface="Tahoma" charset="0"/>
              <a:ea typeface="ＭＳ Ｐゴシック" charset="0"/>
            </a:endParaRPr>
          </a:p>
          <a:p>
            <a:pPr lvl="2"/>
            <a:endParaRPr lang="en-US" dirty="0">
              <a:latin typeface="Tahoma" charset="0"/>
              <a:ea typeface="ＭＳ Ｐゴシック" charset="0"/>
            </a:endParaRPr>
          </a:p>
          <a:p>
            <a:pPr lvl="1"/>
            <a:endParaRPr lang="en-US" dirty="0">
              <a:latin typeface="Tahoma" charset="0"/>
              <a:ea typeface="ＭＳ Ｐゴシック" charset="0"/>
            </a:endParaRPr>
          </a:p>
          <a:p>
            <a:pPr lvl="1"/>
            <a:endParaRPr lang="en-US" dirty="0">
              <a:latin typeface="Tahoma" charset="0"/>
              <a:ea typeface="ＭＳ Ｐゴシック" charset="0"/>
            </a:endParaRPr>
          </a:p>
          <a:p>
            <a:endParaRPr lang="en-US" dirty="0">
              <a:latin typeface="Tahoma" charset="0"/>
            </a:endParaRPr>
          </a:p>
        </p:txBody>
      </p:sp>
      <p:sp>
        <p:nvSpPr>
          <p:cNvPr id="13107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45C9F7-48A2-2845-A994-B7F52349117E}" type="slidenum">
              <a:rPr lang="en-US" sz="1600">
                <a:solidFill>
                  <a:srgbClr val="000000"/>
                </a:solidFill>
                <a:latin typeface="Garamond" charset="0"/>
                <a:cs typeface="Arial" charset="0"/>
              </a:rPr>
              <a:pPr eaLnBrk="1" hangingPunct="1"/>
              <a:t>20</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13234053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848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848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848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8482">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848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8482">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848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8482">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848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848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848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p:txBody>
          <a:bodyPr/>
          <a:lstStyle/>
          <a:p>
            <a:r>
              <a:rPr lang="en-US" sz="3400" dirty="0">
                <a:solidFill>
                  <a:srgbClr val="006633"/>
                </a:solidFill>
                <a:latin typeface="Garamond" charset="0"/>
              </a:rPr>
              <a:t>Many DRAM Timing Constraints</a:t>
            </a:r>
            <a:endParaRPr lang="en-US" dirty="0">
              <a:latin typeface="Garamond" charset="0"/>
            </a:endParaRPr>
          </a:p>
        </p:txBody>
      </p:sp>
      <p:sp>
        <p:nvSpPr>
          <p:cNvPr id="132098" name="Content Placeholder 2"/>
          <p:cNvSpPr>
            <a:spLocks noGrp="1"/>
          </p:cNvSpPr>
          <p:nvPr>
            <p:ph idx="1"/>
          </p:nvPr>
        </p:nvSpPr>
        <p:spPr>
          <a:xfrm>
            <a:off x="228600" y="996950"/>
            <a:ext cx="8610600" cy="5194300"/>
          </a:xfrm>
        </p:spPr>
        <p:txBody>
          <a:bodyPr/>
          <a:lstStyle/>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r>
              <a:rPr lang="en-US" sz="2000">
                <a:latin typeface="Tahoma" charset="0"/>
              </a:rPr>
              <a:t>From Lee et al., </a:t>
            </a:r>
            <a:r>
              <a:rPr lang="ja-JP" altLang="en-US" sz="2000">
                <a:latin typeface="Tahoma" charset="0"/>
              </a:rPr>
              <a:t>“</a:t>
            </a:r>
            <a:r>
              <a:rPr lang="en-US" altLang="ja-JP" sz="2000">
                <a:solidFill>
                  <a:srgbClr val="0000FF"/>
                </a:solidFill>
                <a:latin typeface="Tahoma" charset="0"/>
              </a:rPr>
              <a:t>DRAM-Aware Last-Level Cache Writeback: Reducing Write-Caused Interference in Memory Systems</a:t>
            </a:r>
            <a:r>
              <a:rPr lang="en-US" altLang="ja-JP" sz="2000">
                <a:latin typeface="Tahoma" charset="0"/>
              </a:rPr>
              <a:t>,</a:t>
            </a:r>
            <a:r>
              <a:rPr lang="ja-JP" altLang="en-US" sz="2000">
                <a:latin typeface="Tahoma" charset="0"/>
              </a:rPr>
              <a:t>”</a:t>
            </a:r>
            <a:r>
              <a:rPr lang="en-US" altLang="ja-JP" sz="2000">
                <a:latin typeface="Tahoma" charset="0"/>
              </a:rPr>
              <a:t> HPS Technical Report, April 2010.</a:t>
            </a:r>
            <a:endParaRPr lang="en-US" sz="2000">
              <a:latin typeface="Tahoma" charset="0"/>
            </a:endParaRPr>
          </a:p>
        </p:txBody>
      </p:sp>
      <p:sp>
        <p:nvSpPr>
          <p:cNvPr id="13209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9EA7144-02FA-E949-AC72-DF130F78FF8E}" type="slidenum">
              <a:rPr lang="en-US" sz="1600">
                <a:solidFill>
                  <a:srgbClr val="000000"/>
                </a:solidFill>
                <a:latin typeface="Garamond" charset="0"/>
                <a:cs typeface="Arial" charset="0"/>
              </a:rPr>
              <a:pPr eaLnBrk="1" hangingPunct="1"/>
              <a:t>21</a:t>
            </a:fld>
            <a:endParaRPr lang="en-US" sz="1600">
              <a:solidFill>
                <a:srgbClr val="000000"/>
              </a:solidFill>
              <a:latin typeface="Garamond" charset="0"/>
              <a:cs typeface="Arial" charset="0"/>
            </a:endParaRPr>
          </a:p>
        </p:txBody>
      </p:sp>
      <p:pic>
        <p:nvPicPr>
          <p:cNvPr id="132100" name="Picture 4"/>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1677988"/>
            <a:ext cx="9186863" cy="2005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9079874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itle 1"/>
          <p:cNvSpPr>
            <a:spLocks noGrp="1"/>
          </p:cNvSpPr>
          <p:nvPr>
            <p:ph type="title"/>
          </p:nvPr>
        </p:nvSpPr>
        <p:spPr/>
        <p:txBody>
          <a:bodyPr/>
          <a:lstStyle/>
          <a:p>
            <a:r>
              <a:rPr lang="en-US" dirty="0">
                <a:latin typeface="Garamond" charset="0"/>
              </a:rPr>
              <a:t>More on DRAM </a:t>
            </a:r>
            <a:r>
              <a:rPr lang="en-US" dirty="0" smtClean="0">
                <a:latin typeface="Garamond" charset="0"/>
              </a:rPr>
              <a:t>Operation</a:t>
            </a:r>
            <a:endParaRPr lang="en-US" dirty="0">
              <a:latin typeface="Garamond" charset="0"/>
            </a:endParaRPr>
          </a:p>
        </p:txBody>
      </p:sp>
      <p:sp>
        <p:nvSpPr>
          <p:cNvPr id="133122" name="Content Placeholder 2"/>
          <p:cNvSpPr>
            <a:spLocks noGrp="1"/>
          </p:cNvSpPr>
          <p:nvPr>
            <p:ph idx="1"/>
          </p:nvPr>
        </p:nvSpPr>
        <p:spPr>
          <a:xfrm>
            <a:off x="228600" y="996950"/>
            <a:ext cx="8610600" cy="5194300"/>
          </a:xfrm>
        </p:spPr>
        <p:txBody>
          <a:bodyPr/>
          <a:lstStyle/>
          <a:p>
            <a:r>
              <a:rPr lang="en-US">
                <a:latin typeface="Tahoma" charset="0"/>
              </a:rPr>
              <a:t>Kim et al., “</a:t>
            </a:r>
            <a:r>
              <a:rPr lang="en-US" altLang="ja-JP">
                <a:solidFill>
                  <a:srgbClr val="0000FF"/>
                </a:solidFill>
                <a:latin typeface="Tahoma" charset="0"/>
              </a:rPr>
              <a:t>A Case for Exploiting Subarray-Level Parallelism (SALP) in DRAM</a:t>
            </a:r>
            <a:r>
              <a:rPr lang="en-US" altLang="ja-JP">
                <a:latin typeface="Tahoma" charset="0"/>
              </a:rPr>
              <a:t>,</a:t>
            </a:r>
            <a:r>
              <a:rPr lang="en-US">
                <a:latin typeface="Tahoma" charset="0"/>
              </a:rPr>
              <a:t>”</a:t>
            </a:r>
            <a:r>
              <a:rPr lang="en-US" altLang="ja-JP">
                <a:latin typeface="Tahoma" charset="0"/>
              </a:rPr>
              <a:t> ISCA 2012.</a:t>
            </a:r>
          </a:p>
          <a:p>
            <a:r>
              <a:rPr lang="en-US">
                <a:latin typeface="Tahoma" charset="0"/>
              </a:rPr>
              <a:t>Lee et al., “</a:t>
            </a:r>
            <a:r>
              <a:rPr lang="en-US" altLang="ja-JP">
                <a:solidFill>
                  <a:srgbClr val="0000FF"/>
                </a:solidFill>
                <a:latin typeface="Tahoma" charset="0"/>
              </a:rPr>
              <a:t>Tiered-Latency DRAM: A Low Latency and Low Cost DRAM Architecture</a:t>
            </a:r>
            <a:r>
              <a:rPr lang="en-US" altLang="ja-JP">
                <a:latin typeface="Tahoma" charset="0"/>
              </a:rPr>
              <a:t>,</a:t>
            </a:r>
            <a:r>
              <a:rPr lang="en-US">
                <a:latin typeface="Tahoma" charset="0"/>
              </a:rPr>
              <a:t>”</a:t>
            </a:r>
            <a:r>
              <a:rPr lang="en-US" altLang="ja-JP">
                <a:latin typeface="Tahoma" charset="0"/>
              </a:rPr>
              <a:t> HPCA 2013.</a:t>
            </a:r>
            <a:endParaRPr lang="en-US">
              <a:latin typeface="Tahoma" charset="0"/>
            </a:endParaRPr>
          </a:p>
        </p:txBody>
      </p:sp>
      <p:sp>
        <p:nvSpPr>
          <p:cNvPr id="13312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1146E8D-0D6C-584B-B4EE-6CCAD1DC0072}" type="slidenum">
              <a:rPr lang="en-US" sz="1600">
                <a:solidFill>
                  <a:srgbClr val="000000"/>
                </a:solidFill>
                <a:latin typeface="Garamond" charset="0"/>
                <a:cs typeface="Arial" charset="0"/>
              </a:rPr>
              <a:pPr eaLnBrk="1" hangingPunct="1"/>
              <a:t>22</a:t>
            </a:fld>
            <a:endParaRPr lang="en-US" sz="1600">
              <a:solidFill>
                <a:srgbClr val="000000"/>
              </a:solidFill>
              <a:latin typeface="Garamond" charset="0"/>
              <a:cs typeface="Arial" charset="0"/>
            </a:endParaRPr>
          </a:p>
        </p:txBody>
      </p:sp>
      <p:pic>
        <p:nvPicPr>
          <p:cNvPr id="133124" name="Picture 4"/>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3276600"/>
            <a:ext cx="9144000" cy="294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8517262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1"/>
            <a:ext cx="8915400" cy="1066800"/>
          </a:xfrm>
        </p:spPr>
        <p:txBody>
          <a:bodyPr/>
          <a:lstStyle/>
          <a:p>
            <a:r>
              <a:rPr lang="en-US" sz="3200" dirty="0" smtClean="0"/>
              <a:t>DRAM Controller Design Is Becoming More Difficult</a:t>
            </a:r>
            <a:endParaRPr lang="en-US" sz="3200" dirty="0"/>
          </a:p>
        </p:txBody>
      </p:sp>
      <p:sp>
        <p:nvSpPr>
          <p:cNvPr id="3" name="Content Placeholder 2"/>
          <p:cNvSpPr>
            <a:spLocks noGrp="1"/>
          </p:cNvSpPr>
          <p:nvPr>
            <p:ph idx="1"/>
          </p:nvPr>
        </p:nvSpPr>
        <p:spPr>
          <a:xfrm>
            <a:off x="228600" y="4377767"/>
            <a:ext cx="8610600" cy="986115"/>
          </a:xfrm>
        </p:spPr>
        <p:txBody>
          <a:bodyPr/>
          <a:lstStyle/>
          <a:p>
            <a:r>
              <a:rPr lang="en-US" dirty="0" smtClean="0"/>
              <a:t>Heterogeneous agents: CPUs, GPUs, and HWAs </a:t>
            </a:r>
          </a:p>
          <a:p>
            <a:r>
              <a:rPr lang="en-US" dirty="0" smtClean="0"/>
              <a:t>Main memory interference between CPUs, GPUs, HWAs</a:t>
            </a:r>
          </a:p>
          <a:p>
            <a:r>
              <a:rPr lang="en-US" dirty="0" smtClean="0"/>
              <a:t>Many timing constraints for various memory types</a:t>
            </a:r>
          </a:p>
          <a:p>
            <a:r>
              <a:rPr lang="en-US" dirty="0" smtClean="0"/>
              <a:t>Many goals at the same time: performance, fairness, QoS, energy efficiency, …</a:t>
            </a:r>
            <a:endParaRPr lang="en-US" dirty="0"/>
          </a:p>
        </p:txBody>
      </p:sp>
      <p:sp>
        <p:nvSpPr>
          <p:cNvPr id="4" name="Slide Number Placeholder 3"/>
          <p:cNvSpPr>
            <a:spLocks noGrp="1"/>
          </p:cNvSpPr>
          <p:nvPr>
            <p:ph type="sldNum" sz="quarter" idx="11"/>
          </p:nvPr>
        </p:nvSpPr>
        <p:spPr/>
        <p:txBody>
          <a:bodyPr/>
          <a:lstStyle/>
          <a:p>
            <a:fld id="{752AE0C9-F7C4-4547-82DB-A8816991FA84}" type="slidenum">
              <a:rPr lang="en-US" smtClean="0">
                <a:solidFill>
                  <a:srgbClr val="000000"/>
                </a:solidFill>
              </a:rPr>
              <a:pPr/>
              <a:t>23</a:t>
            </a:fld>
            <a:endParaRPr lang="en-US">
              <a:solidFill>
                <a:srgbClr val="000000"/>
              </a:solidFill>
            </a:endParaRPr>
          </a:p>
        </p:txBody>
      </p:sp>
      <p:sp>
        <p:nvSpPr>
          <p:cNvPr id="5" name="Rectangle 4"/>
          <p:cNvSpPr/>
          <p:nvPr/>
        </p:nvSpPr>
        <p:spPr>
          <a:xfrm>
            <a:off x="602125" y="1240120"/>
            <a:ext cx="1026459" cy="5976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smtClean="0">
                <a:solidFill>
                  <a:srgbClr val="FFFFFF"/>
                </a:solidFill>
                <a:latin typeface="Tahoma"/>
              </a:rPr>
              <a:t>CPU</a:t>
            </a:r>
            <a:endParaRPr lang="en-US" dirty="0">
              <a:solidFill>
                <a:srgbClr val="FFFFFF"/>
              </a:solidFill>
              <a:latin typeface="Tahoma"/>
            </a:endParaRPr>
          </a:p>
        </p:txBody>
      </p:sp>
      <p:sp>
        <p:nvSpPr>
          <p:cNvPr id="6" name="Rectangle 5"/>
          <p:cNvSpPr/>
          <p:nvPr/>
        </p:nvSpPr>
        <p:spPr>
          <a:xfrm>
            <a:off x="1766043" y="1240120"/>
            <a:ext cx="1026459" cy="5976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smtClean="0">
                <a:solidFill>
                  <a:srgbClr val="FFFFFF"/>
                </a:solidFill>
                <a:latin typeface="Tahoma"/>
              </a:rPr>
              <a:t>CPU</a:t>
            </a:r>
            <a:endParaRPr lang="en-US" dirty="0">
              <a:solidFill>
                <a:srgbClr val="FFFFFF"/>
              </a:solidFill>
              <a:latin typeface="Tahoma"/>
            </a:endParaRPr>
          </a:p>
        </p:txBody>
      </p:sp>
      <p:sp>
        <p:nvSpPr>
          <p:cNvPr id="7" name="Rectangle 6"/>
          <p:cNvSpPr/>
          <p:nvPr/>
        </p:nvSpPr>
        <p:spPr>
          <a:xfrm>
            <a:off x="2910538" y="1240120"/>
            <a:ext cx="1026459" cy="5976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smtClean="0">
                <a:solidFill>
                  <a:srgbClr val="FFFFFF"/>
                </a:solidFill>
                <a:latin typeface="Tahoma"/>
              </a:rPr>
              <a:t>CPU</a:t>
            </a:r>
            <a:endParaRPr lang="en-US" dirty="0">
              <a:solidFill>
                <a:srgbClr val="FFFFFF"/>
              </a:solidFill>
              <a:latin typeface="Tahoma"/>
            </a:endParaRPr>
          </a:p>
        </p:txBody>
      </p:sp>
      <p:sp>
        <p:nvSpPr>
          <p:cNvPr id="8" name="Rectangle 7"/>
          <p:cNvSpPr/>
          <p:nvPr/>
        </p:nvSpPr>
        <p:spPr>
          <a:xfrm>
            <a:off x="4049057" y="1240120"/>
            <a:ext cx="1026459" cy="5976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smtClean="0">
                <a:solidFill>
                  <a:srgbClr val="FFFFFF"/>
                </a:solidFill>
                <a:latin typeface="Tahoma"/>
              </a:rPr>
              <a:t>CPU</a:t>
            </a:r>
            <a:endParaRPr lang="en-US" dirty="0">
              <a:solidFill>
                <a:srgbClr val="FFFFFF"/>
              </a:solidFill>
              <a:latin typeface="Tahoma"/>
            </a:endParaRPr>
          </a:p>
        </p:txBody>
      </p:sp>
      <p:sp>
        <p:nvSpPr>
          <p:cNvPr id="9" name="Rectangle 8"/>
          <p:cNvSpPr/>
          <p:nvPr/>
        </p:nvSpPr>
        <p:spPr>
          <a:xfrm>
            <a:off x="602125" y="2241176"/>
            <a:ext cx="4473391" cy="37353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smtClean="0">
                <a:solidFill>
                  <a:srgbClr val="FFFFFF"/>
                </a:solidFill>
                <a:latin typeface="Tahoma"/>
              </a:rPr>
              <a:t>Shared Cache</a:t>
            </a:r>
            <a:endParaRPr lang="en-US" dirty="0">
              <a:solidFill>
                <a:srgbClr val="FFFFFF"/>
              </a:solidFill>
              <a:latin typeface="Tahoma"/>
            </a:endParaRPr>
          </a:p>
        </p:txBody>
      </p:sp>
      <p:sp>
        <p:nvSpPr>
          <p:cNvPr id="10" name="Rectangle 9"/>
          <p:cNvSpPr/>
          <p:nvPr/>
        </p:nvSpPr>
        <p:spPr>
          <a:xfrm>
            <a:off x="5283201" y="1268761"/>
            <a:ext cx="1026459" cy="1345946"/>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smtClean="0">
                <a:solidFill>
                  <a:srgbClr val="FFFFFF"/>
                </a:solidFill>
                <a:latin typeface="Tahoma"/>
              </a:rPr>
              <a:t>GPU</a:t>
            </a:r>
            <a:endParaRPr lang="en-US" dirty="0">
              <a:solidFill>
                <a:srgbClr val="FFFFFF"/>
              </a:solidFill>
              <a:latin typeface="Tahoma"/>
            </a:endParaRPr>
          </a:p>
        </p:txBody>
      </p:sp>
      <p:sp>
        <p:nvSpPr>
          <p:cNvPr id="11" name="Rectangle 10"/>
          <p:cNvSpPr/>
          <p:nvPr/>
        </p:nvSpPr>
        <p:spPr>
          <a:xfrm>
            <a:off x="6413495" y="2017059"/>
            <a:ext cx="1026459" cy="597647"/>
          </a:xfrm>
          <a:prstGeom prst="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smtClean="0">
                <a:solidFill>
                  <a:srgbClr val="FFFFFF"/>
                </a:solidFill>
                <a:latin typeface="Tahoma"/>
              </a:rPr>
              <a:t>HWA</a:t>
            </a:r>
            <a:endParaRPr lang="en-US" dirty="0">
              <a:solidFill>
                <a:srgbClr val="FFFFFF"/>
              </a:solidFill>
              <a:latin typeface="Tahoma"/>
            </a:endParaRPr>
          </a:p>
        </p:txBody>
      </p:sp>
      <p:sp>
        <p:nvSpPr>
          <p:cNvPr id="12" name="Rectangle 11"/>
          <p:cNvSpPr/>
          <p:nvPr/>
        </p:nvSpPr>
        <p:spPr>
          <a:xfrm>
            <a:off x="7567700" y="2017059"/>
            <a:ext cx="1026459" cy="597647"/>
          </a:xfrm>
          <a:prstGeom prst="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smtClean="0">
                <a:solidFill>
                  <a:srgbClr val="FFFFFF"/>
                </a:solidFill>
                <a:latin typeface="Tahoma"/>
              </a:rPr>
              <a:t>HWA</a:t>
            </a:r>
            <a:endParaRPr lang="en-US" dirty="0">
              <a:solidFill>
                <a:srgbClr val="FFFFFF"/>
              </a:solidFill>
              <a:latin typeface="Tahoma"/>
            </a:endParaRPr>
          </a:p>
        </p:txBody>
      </p:sp>
      <p:sp>
        <p:nvSpPr>
          <p:cNvPr id="13" name="Rectangle 12"/>
          <p:cNvSpPr/>
          <p:nvPr/>
        </p:nvSpPr>
        <p:spPr>
          <a:xfrm>
            <a:off x="602125" y="3033059"/>
            <a:ext cx="7992034" cy="373529"/>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smtClean="0">
                <a:solidFill>
                  <a:srgbClr val="FFFFFF"/>
                </a:solidFill>
                <a:latin typeface="Tahoma"/>
              </a:rPr>
              <a:t>DRAM and Hybrid Memory Controllers</a:t>
            </a:r>
            <a:endParaRPr lang="en-US" dirty="0">
              <a:solidFill>
                <a:srgbClr val="FFFFFF"/>
              </a:solidFill>
              <a:latin typeface="Tahoma"/>
            </a:endParaRPr>
          </a:p>
        </p:txBody>
      </p:sp>
      <p:sp>
        <p:nvSpPr>
          <p:cNvPr id="14" name="Rectangle 13"/>
          <p:cNvSpPr/>
          <p:nvPr/>
        </p:nvSpPr>
        <p:spPr>
          <a:xfrm>
            <a:off x="2290474" y="3788485"/>
            <a:ext cx="4681076" cy="373529"/>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smtClean="0">
                <a:solidFill>
                  <a:srgbClr val="FFFFFF"/>
                </a:solidFill>
                <a:latin typeface="Tahoma"/>
              </a:rPr>
              <a:t>DRAM and Hybrid Memories</a:t>
            </a:r>
            <a:endParaRPr lang="en-US" dirty="0">
              <a:solidFill>
                <a:srgbClr val="FFFFFF"/>
              </a:solidFill>
              <a:latin typeface="Tahoma"/>
            </a:endParaRPr>
          </a:p>
        </p:txBody>
      </p:sp>
      <p:cxnSp>
        <p:nvCxnSpPr>
          <p:cNvPr id="16" name="Straight Arrow Connector 15"/>
          <p:cNvCxnSpPr>
            <a:stCxn id="5" idx="2"/>
          </p:cNvCxnSpPr>
          <p:nvPr/>
        </p:nvCxnSpPr>
        <p:spPr>
          <a:xfrm>
            <a:off x="1115355" y="1837767"/>
            <a:ext cx="0" cy="403409"/>
          </a:xfrm>
          <a:prstGeom prst="straightConnector1">
            <a:avLst/>
          </a:prstGeom>
          <a:ln>
            <a:solidFill>
              <a:schemeClr val="bg1">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2280314" y="1837767"/>
            <a:ext cx="0" cy="403409"/>
          </a:xfrm>
          <a:prstGeom prst="straightConnector1">
            <a:avLst/>
          </a:prstGeom>
          <a:ln>
            <a:solidFill>
              <a:schemeClr val="bg1">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3408074" y="1837767"/>
            <a:ext cx="0" cy="403409"/>
          </a:xfrm>
          <a:prstGeom prst="straightConnector1">
            <a:avLst/>
          </a:prstGeom>
          <a:ln>
            <a:solidFill>
              <a:schemeClr val="bg1">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4545994" y="1837767"/>
            <a:ext cx="0" cy="403409"/>
          </a:xfrm>
          <a:prstGeom prst="straightConnector1">
            <a:avLst/>
          </a:prstGeom>
          <a:ln>
            <a:solidFill>
              <a:schemeClr val="bg1">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2910538" y="2614706"/>
            <a:ext cx="0" cy="403409"/>
          </a:xfrm>
          <a:prstGeom prst="straightConnector1">
            <a:avLst/>
          </a:prstGeom>
          <a:ln>
            <a:solidFill>
              <a:schemeClr val="bg1">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5785818" y="2629650"/>
            <a:ext cx="0" cy="403409"/>
          </a:xfrm>
          <a:prstGeom prst="straightConnector1">
            <a:avLst/>
          </a:prstGeom>
          <a:ln>
            <a:solidFill>
              <a:schemeClr val="bg1">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6926725" y="2629650"/>
            <a:ext cx="0" cy="403409"/>
          </a:xfrm>
          <a:prstGeom prst="straightConnector1">
            <a:avLst/>
          </a:prstGeom>
          <a:ln>
            <a:solidFill>
              <a:schemeClr val="bg1">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8095125" y="2629650"/>
            <a:ext cx="0" cy="403409"/>
          </a:xfrm>
          <a:prstGeom prst="straightConnector1">
            <a:avLst/>
          </a:prstGeom>
          <a:ln>
            <a:solidFill>
              <a:schemeClr val="bg1">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678378" y="3406588"/>
            <a:ext cx="0" cy="403409"/>
          </a:xfrm>
          <a:prstGeom prst="straightConnector1">
            <a:avLst/>
          </a:prstGeom>
          <a:ln>
            <a:solidFill>
              <a:schemeClr val="bg1">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179512" y="2824344"/>
            <a:ext cx="8712968" cy="79208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6417474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Reality and Dream</a:t>
            </a:r>
            <a:endParaRPr lang="en-US" dirty="0"/>
          </a:p>
        </p:txBody>
      </p:sp>
      <p:sp>
        <p:nvSpPr>
          <p:cNvPr id="3" name="Content Placeholder 2"/>
          <p:cNvSpPr>
            <a:spLocks noGrp="1"/>
          </p:cNvSpPr>
          <p:nvPr>
            <p:ph idx="1"/>
          </p:nvPr>
        </p:nvSpPr>
        <p:spPr/>
        <p:txBody>
          <a:bodyPr/>
          <a:lstStyle/>
          <a:p>
            <a:r>
              <a:rPr lang="en-US" dirty="0" smtClean="0"/>
              <a:t>Reality: It difficult to optimize all these different constraints while maximizing performance, QoS, energy-efficiency, … </a:t>
            </a:r>
          </a:p>
          <a:p>
            <a:endParaRPr lang="en-US" dirty="0" smtClean="0"/>
          </a:p>
          <a:p>
            <a:r>
              <a:rPr lang="en-US" dirty="0" smtClean="0"/>
              <a:t>Dream: Wouldn’t it be nice if the DRAM controller automatically found a good scheduling policy on its own?</a:t>
            </a:r>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24</a:t>
            </a:fld>
            <a:endParaRPr lang="en-US"/>
          </a:p>
        </p:txBody>
      </p:sp>
    </p:spTree>
    <p:extLst>
      <p:ext uri="{BB962C8B-B14F-4D97-AF65-F5344CB8AC3E}">
        <p14:creationId xmlns:p14="http://schemas.microsoft.com/office/powerpoint/2010/main" val="35247953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Title 1"/>
          <p:cNvSpPr>
            <a:spLocks noGrp="1"/>
          </p:cNvSpPr>
          <p:nvPr>
            <p:ph type="title"/>
          </p:nvPr>
        </p:nvSpPr>
        <p:spPr/>
        <p:txBody>
          <a:bodyPr/>
          <a:lstStyle/>
          <a:p>
            <a:r>
              <a:rPr lang="en-US">
                <a:latin typeface="Garamond" charset="0"/>
              </a:rPr>
              <a:t>Self-Optimizing DRAM Controllers</a:t>
            </a:r>
          </a:p>
        </p:txBody>
      </p:sp>
      <p:sp>
        <p:nvSpPr>
          <p:cNvPr id="3" name="Content Placeholder 2"/>
          <p:cNvSpPr>
            <a:spLocks noGrp="1"/>
          </p:cNvSpPr>
          <p:nvPr>
            <p:ph idx="1"/>
          </p:nvPr>
        </p:nvSpPr>
        <p:spPr>
          <a:xfrm>
            <a:off x="228600" y="996950"/>
            <a:ext cx="8610600" cy="5194300"/>
          </a:xfrm>
        </p:spPr>
        <p:txBody>
          <a:bodyPr/>
          <a:lstStyle/>
          <a:p>
            <a:r>
              <a:rPr lang="en-US" sz="2200">
                <a:latin typeface="Tahoma" charset="0"/>
              </a:rPr>
              <a:t>Problem: DRAM controllers difficult to design </a:t>
            </a:r>
            <a:r>
              <a:rPr lang="en-US" sz="2200">
                <a:latin typeface="Tahoma" charset="0"/>
                <a:sym typeface="Wingdings" charset="0"/>
              </a:rPr>
              <a:t> </a:t>
            </a:r>
            <a:r>
              <a:rPr lang="en-US" sz="2200">
                <a:latin typeface="Tahoma" charset="0"/>
              </a:rPr>
              <a:t>It is difficult for human designers to design a policy that can adapt itself very well to different workloads and different system conditions</a:t>
            </a:r>
          </a:p>
          <a:p>
            <a:endParaRPr lang="en-US" sz="2200">
              <a:latin typeface="Tahoma" charset="0"/>
            </a:endParaRPr>
          </a:p>
          <a:p>
            <a:r>
              <a:rPr lang="en-US" sz="2200">
                <a:latin typeface="Tahoma" charset="0"/>
              </a:rPr>
              <a:t>Idea: </a:t>
            </a:r>
            <a:r>
              <a:rPr lang="en-US" sz="2200">
                <a:solidFill>
                  <a:srgbClr val="0000FF"/>
                </a:solidFill>
                <a:latin typeface="Tahoma" charset="0"/>
              </a:rPr>
              <a:t>Design a memory controller that adapts its scheduling policy decisions to workload behavior and system conditions using machine learning</a:t>
            </a:r>
            <a:r>
              <a:rPr lang="en-US" sz="2200">
                <a:latin typeface="Tahoma" charset="0"/>
              </a:rPr>
              <a:t>.</a:t>
            </a:r>
          </a:p>
          <a:p>
            <a:endParaRPr lang="en-US" sz="2200">
              <a:latin typeface="Tahoma" charset="0"/>
            </a:endParaRPr>
          </a:p>
          <a:p>
            <a:r>
              <a:rPr lang="en-US" sz="2200">
                <a:latin typeface="Tahoma" charset="0"/>
              </a:rPr>
              <a:t>Observation: </a:t>
            </a:r>
            <a:r>
              <a:rPr lang="en-US" sz="2200">
                <a:solidFill>
                  <a:srgbClr val="0000FF"/>
                </a:solidFill>
                <a:latin typeface="Tahoma" charset="0"/>
              </a:rPr>
              <a:t>Reinforcement learning maps nicely to memory control.</a:t>
            </a:r>
          </a:p>
          <a:p>
            <a:endParaRPr lang="en-US" sz="2200">
              <a:latin typeface="Tahoma" charset="0"/>
            </a:endParaRPr>
          </a:p>
          <a:p>
            <a:r>
              <a:rPr lang="en-US" sz="2200">
                <a:latin typeface="Tahoma" charset="0"/>
              </a:rPr>
              <a:t>Design: Memory controller is a reinforcement learning agent that dynamically and continuously learns and employs the best scheduling policy.</a:t>
            </a:r>
          </a:p>
        </p:txBody>
      </p:sp>
      <p:sp>
        <p:nvSpPr>
          <p:cNvPr id="211971"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4F259B8-7717-BC43-B192-15F0CED52EAF}" type="slidenum">
              <a:rPr lang="en-US" sz="1600">
                <a:solidFill>
                  <a:srgbClr val="000000"/>
                </a:solidFill>
                <a:latin typeface="Garamond" charset="0"/>
                <a:cs typeface="Arial" charset="0"/>
              </a:rPr>
              <a:pPr eaLnBrk="1" hangingPunct="1"/>
              <a:t>25</a:t>
            </a:fld>
            <a:endParaRPr lang="en-US" sz="1600">
              <a:solidFill>
                <a:srgbClr val="000000"/>
              </a:solidFill>
              <a:latin typeface="Garamond" charset="0"/>
              <a:cs typeface="Arial" charset="0"/>
            </a:endParaRPr>
          </a:p>
        </p:txBody>
      </p:sp>
      <p:sp>
        <p:nvSpPr>
          <p:cNvPr id="5" name="Rectangle 4"/>
          <p:cNvSpPr/>
          <p:nvPr/>
        </p:nvSpPr>
        <p:spPr>
          <a:xfrm>
            <a:off x="74613" y="6454775"/>
            <a:ext cx="9034462" cy="346075"/>
          </a:xfrm>
          <a:prstGeom prst="rect">
            <a:avLst/>
          </a:prstGeom>
        </p:spPr>
        <p:txBody>
          <a:bodyPr>
            <a:spAutoFit/>
          </a:bodyPr>
          <a:lstStyle/>
          <a:p>
            <a:pPr fontAlgn="auto">
              <a:spcBef>
                <a:spcPts val="0"/>
              </a:spcBef>
              <a:spcAft>
                <a:spcPts val="0"/>
              </a:spcAft>
              <a:defRPr/>
            </a:pPr>
            <a:r>
              <a:rPr lang="en-US" sz="1650" dirty="0" err="1">
                <a:solidFill>
                  <a:srgbClr val="000000"/>
                </a:solidFill>
                <a:latin typeface="Tahoma" charset="0"/>
              </a:rPr>
              <a:t>Ipek</a:t>
            </a:r>
            <a:r>
              <a:rPr lang="en-US" sz="1650" dirty="0">
                <a:solidFill>
                  <a:srgbClr val="000000"/>
                </a:solidFill>
                <a:latin typeface="Tahoma" charset="0"/>
              </a:rPr>
              <a:t>+, “</a:t>
            </a:r>
            <a:r>
              <a:rPr lang="en-US" sz="1650" dirty="0">
                <a:solidFill>
                  <a:srgbClr val="0000FF"/>
                </a:solidFill>
                <a:latin typeface="Tahoma" charset="0"/>
              </a:rPr>
              <a:t>S</a:t>
            </a:r>
            <a:r>
              <a:rPr lang="en-US" altLang="ja-JP" sz="1650" dirty="0">
                <a:solidFill>
                  <a:srgbClr val="0000FF"/>
                </a:solidFill>
                <a:latin typeface="Tahoma" charset="0"/>
              </a:rPr>
              <a:t>elf Optimizing Memory Controllers: A Reinforcement Learning Approach</a:t>
            </a:r>
            <a:r>
              <a:rPr lang="en-US" altLang="ja-JP" sz="1650" dirty="0">
                <a:solidFill>
                  <a:srgbClr val="000000"/>
                </a:solidFill>
                <a:latin typeface="Tahoma" charset="0"/>
              </a:rPr>
              <a:t>,</a:t>
            </a:r>
            <a:r>
              <a:rPr lang="en-US" sz="1650" dirty="0">
                <a:solidFill>
                  <a:srgbClr val="000000"/>
                </a:solidFill>
                <a:latin typeface="Tahoma" charset="0"/>
              </a:rPr>
              <a:t>”</a:t>
            </a:r>
            <a:r>
              <a:rPr lang="en-US" altLang="ja-JP" sz="1650" dirty="0">
                <a:solidFill>
                  <a:srgbClr val="000000"/>
                </a:solidFill>
                <a:latin typeface="Tahoma" charset="0"/>
              </a:rPr>
              <a:t> ISCA 2008.</a:t>
            </a:r>
            <a:endParaRPr lang="en-US" sz="1650" dirty="0">
              <a:solidFill>
                <a:srgbClr val="000000"/>
              </a:solidFill>
              <a:latin typeface="Tahoma" charset="0"/>
            </a:endParaRPr>
          </a:p>
        </p:txBody>
      </p:sp>
    </p:spTree>
    <p:extLst>
      <p:ext uri="{BB962C8B-B14F-4D97-AF65-F5344CB8AC3E}">
        <p14:creationId xmlns:p14="http://schemas.microsoft.com/office/powerpoint/2010/main" val="5406457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Title 1"/>
          <p:cNvSpPr>
            <a:spLocks noGrp="1"/>
          </p:cNvSpPr>
          <p:nvPr>
            <p:ph type="title"/>
          </p:nvPr>
        </p:nvSpPr>
        <p:spPr/>
        <p:txBody>
          <a:bodyPr/>
          <a:lstStyle/>
          <a:p>
            <a:r>
              <a:rPr lang="en-US">
                <a:latin typeface="Garamond" charset="0"/>
              </a:rPr>
              <a:t>Self-Optimizing DRAM Controllers</a:t>
            </a:r>
          </a:p>
        </p:txBody>
      </p:sp>
      <p:sp>
        <p:nvSpPr>
          <p:cNvPr id="212994" name="Content Placeholder 2"/>
          <p:cNvSpPr>
            <a:spLocks noGrp="1"/>
          </p:cNvSpPr>
          <p:nvPr>
            <p:ph idx="1"/>
          </p:nvPr>
        </p:nvSpPr>
        <p:spPr>
          <a:xfrm>
            <a:off x="228600" y="996950"/>
            <a:ext cx="8610600" cy="5194300"/>
          </a:xfrm>
        </p:spPr>
        <p:txBody>
          <a:bodyPr/>
          <a:lstStyle/>
          <a:p>
            <a:r>
              <a:rPr lang="en-US">
                <a:latin typeface="Tahoma" charset="0"/>
              </a:rPr>
              <a:t>Engin Ipek, </a:t>
            </a:r>
            <a:r>
              <a:rPr lang="en-US" u="sng">
                <a:latin typeface="Tahoma" charset="0"/>
              </a:rPr>
              <a:t>Onur Mutlu</a:t>
            </a:r>
            <a:r>
              <a:rPr lang="en-US">
                <a:latin typeface="Tahoma" charset="0"/>
              </a:rPr>
              <a:t>, José F. Martínez, and Rich Caruana, </a:t>
            </a:r>
            <a:br>
              <a:rPr lang="en-US">
                <a:latin typeface="Tahoma" charset="0"/>
              </a:rPr>
            </a:br>
            <a:r>
              <a:rPr lang="en-US" b="1">
                <a:latin typeface="Tahoma" charset="0"/>
                <a:hlinkClick r:id="rId2"/>
              </a:rPr>
              <a:t>"Self Optimizing Memory Controllers: A Reinforcement Learning Approach"</a:t>
            </a:r>
            <a:r>
              <a:rPr lang="en-US">
                <a:latin typeface="Tahoma" charset="0"/>
              </a:rPr>
              <a:t/>
            </a:r>
            <a:br>
              <a:rPr lang="en-US">
                <a:latin typeface="Tahoma" charset="0"/>
              </a:rPr>
            </a:br>
            <a:r>
              <a:rPr lang="en-US" i="1">
                <a:latin typeface="Tahoma" charset="0"/>
              </a:rPr>
              <a:t>Proceedings of the </a:t>
            </a:r>
            <a:r>
              <a:rPr lang="en-US" i="1">
                <a:latin typeface="Tahoma" charset="0"/>
                <a:hlinkClick r:id="rId3"/>
              </a:rPr>
              <a:t>35th International Symposium on Computer Architecture</a:t>
            </a:r>
            <a:r>
              <a:rPr lang="en-US" i="1">
                <a:latin typeface="Tahoma" charset="0"/>
              </a:rPr>
              <a:t> (</a:t>
            </a:r>
            <a:r>
              <a:rPr lang="en-US" b="1" i="1">
                <a:latin typeface="Tahoma" charset="0"/>
              </a:rPr>
              <a:t>ISCA</a:t>
            </a:r>
            <a:r>
              <a:rPr lang="en-US" i="1">
                <a:latin typeface="Tahoma" charset="0"/>
              </a:rPr>
              <a:t>)</a:t>
            </a:r>
            <a:r>
              <a:rPr lang="en-US">
                <a:latin typeface="Tahoma" charset="0"/>
              </a:rPr>
              <a:t>, pages 39-50, Beijing, China, June 2008.</a:t>
            </a:r>
          </a:p>
          <a:p>
            <a:endParaRPr lang="en-US">
              <a:latin typeface="Tahoma" charset="0"/>
            </a:endParaRPr>
          </a:p>
          <a:p>
            <a:endParaRPr lang="en-US">
              <a:latin typeface="Tahoma" charset="0"/>
            </a:endParaRPr>
          </a:p>
        </p:txBody>
      </p:sp>
      <p:sp>
        <p:nvSpPr>
          <p:cNvPr id="21299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6232D-3F99-8044-A0D3-4A89214C5629}" type="slidenum">
              <a:rPr lang="en-US" sz="1600">
                <a:solidFill>
                  <a:srgbClr val="000000"/>
                </a:solidFill>
                <a:latin typeface="Garamond" charset="0"/>
                <a:cs typeface="Arial" charset="0"/>
              </a:rPr>
              <a:pPr eaLnBrk="1" hangingPunct="1"/>
              <a:t>26</a:t>
            </a:fld>
            <a:endParaRPr lang="en-US" sz="1600">
              <a:solidFill>
                <a:srgbClr val="000000"/>
              </a:solidFill>
              <a:latin typeface="Garamond" charset="0"/>
              <a:cs typeface="Arial" charset="0"/>
            </a:endParaRPr>
          </a:p>
        </p:txBody>
      </p:sp>
      <p:pic>
        <p:nvPicPr>
          <p:cNvPr id="21299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052513"/>
            <a:ext cx="8724900" cy="574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 Box 24"/>
          <p:cNvSpPr txBox="1">
            <a:spLocks/>
          </p:cNvSpPr>
          <p:nvPr/>
        </p:nvSpPr>
        <p:spPr bwMode="auto">
          <a:xfrm>
            <a:off x="250825" y="3284538"/>
            <a:ext cx="8582025" cy="369887"/>
          </a:xfrm>
          <a:prstGeom prst="rect">
            <a:avLst/>
          </a:prstGeom>
          <a:noFill/>
          <a:ln>
            <a:noFill/>
          </a:ln>
          <a:effectLst/>
          <a:extLst>
            <a:ext uri="{909E8E84-426E-40dd-AFC4-6F175D3DCCD1}">
              <a14:hiddenFill xmlns:a14="http://schemas.microsoft.com/office/drawing/2010/main" xmlns="">
                <a:solidFill>
                  <a:srgbClr val="697986"/>
                </a:solidFill>
              </a14:hiddenFill>
            </a:ext>
            <a:ext uri="{91240B29-F687-4f45-9708-019B960494DF}">
              <a14:hiddenLine xmlns:a14="http://schemas.microsoft.com/office/drawing/2010/main" xmlns="" w="12700">
                <a:solidFill>
                  <a:srgbClr val="697986"/>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ts val="0"/>
              </a:spcBef>
              <a:spcAft>
                <a:spcPts val="0"/>
              </a:spcAft>
              <a:defRPr/>
            </a:pPr>
            <a:r>
              <a:rPr lang="en-US" dirty="0">
                <a:solidFill>
                  <a:srgbClr val="FF0000"/>
                </a:solidFill>
                <a:latin typeface="Tahoma"/>
              </a:rPr>
              <a:t>Goal: Learn to choose actions to maximize r</a:t>
            </a:r>
            <a:r>
              <a:rPr lang="en-US" baseline="-25000" dirty="0">
                <a:solidFill>
                  <a:srgbClr val="FF0000"/>
                </a:solidFill>
                <a:latin typeface="Tahoma"/>
              </a:rPr>
              <a:t>0</a:t>
            </a:r>
            <a:r>
              <a:rPr lang="en-US" dirty="0">
                <a:solidFill>
                  <a:srgbClr val="FF0000"/>
                </a:solidFill>
                <a:latin typeface="Tahoma"/>
              </a:rPr>
              <a:t> + </a:t>
            </a:r>
            <a:r>
              <a:rPr lang="en-US" dirty="0">
                <a:solidFill>
                  <a:srgbClr val="FF0000"/>
                </a:solidFill>
                <a:latin typeface="Tahoma"/>
                <a:sym typeface="Symbol" charset="0"/>
              </a:rPr>
              <a:t>r</a:t>
            </a:r>
            <a:r>
              <a:rPr lang="en-US" baseline="-25000" dirty="0">
                <a:solidFill>
                  <a:srgbClr val="FF0000"/>
                </a:solidFill>
                <a:latin typeface="Tahoma"/>
              </a:rPr>
              <a:t>1</a:t>
            </a:r>
            <a:r>
              <a:rPr lang="en-US" dirty="0">
                <a:solidFill>
                  <a:srgbClr val="FF0000"/>
                </a:solidFill>
                <a:latin typeface="Tahoma"/>
                <a:sym typeface="Symbol" charset="0"/>
              </a:rPr>
              <a:t> + </a:t>
            </a:r>
            <a:r>
              <a:rPr lang="en-US" baseline="30000" dirty="0">
                <a:solidFill>
                  <a:srgbClr val="FF0000"/>
                </a:solidFill>
                <a:latin typeface="Tahoma"/>
              </a:rPr>
              <a:t>2</a:t>
            </a:r>
            <a:r>
              <a:rPr lang="en-US" dirty="0">
                <a:solidFill>
                  <a:srgbClr val="FF0000"/>
                </a:solidFill>
                <a:latin typeface="Tahoma"/>
                <a:sym typeface="Symbol" charset="0"/>
              </a:rPr>
              <a:t>r</a:t>
            </a:r>
            <a:r>
              <a:rPr lang="en-US" baseline="-25000" dirty="0">
                <a:solidFill>
                  <a:srgbClr val="FF0000"/>
                </a:solidFill>
                <a:latin typeface="Tahoma"/>
              </a:rPr>
              <a:t>2</a:t>
            </a:r>
            <a:r>
              <a:rPr lang="en-US" dirty="0">
                <a:solidFill>
                  <a:srgbClr val="FF0000"/>
                </a:solidFill>
                <a:latin typeface="Tahoma"/>
                <a:sym typeface="Symbol" charset="0"/>
              </a:rPr>
              <a:t> + … ( 0   &lt; 1) </a:t>
            </a:r>
          </a:p>
        </p:txBody>
      </p:sp>
      <p:sp>
        <p:nvSpPr>
          <p:cNvPr id="2" name="Rectangle 1"/>
          <p:cNvSpPr/>
          <p:nvPr/>
        </p:nvSpPr>
        <p:spPr bwMode="auto">
          <a:xfrm>
            <a:off x="228600" y="3657600"/>
            <a:ext cx="8534400" cy="2209800"/>
          </a:xfrm>
          <a:prstGeom prst="rect">
            <a:avLst/>
          </a:prstGeom>
          <a:solidFill>
            <a:schemeClr val="bg1"/>
          </a:solidFill>
          <a:ln w="9525" cap="flat" cmpd="sng" algn="ctr">
            <a:solidFill>
              <a:schemeClr val="tx1">
                <a:alpha val="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 name="Rectangle 8"/>
          <p:cNvSpPr/>
          <p:nvPr/>
        </p:nvSpPr>
        <p:spPr bwMode="auto">
          <a:xfrm>
            <a:off x="1828800" y="6302339"/>
            <a:ext cx="4953000" cy="327061"/>
          </a:xfrm>
          <a:prstGeom prst="rect">
            <a:avLst/>
          </a:prstGeom>
          <a:solidFill>
            <a:schemeClr val="bg1"/>
          </a:solidFill>
          <a:ln w="9525" cap="flat" cmpd="sng" algn="ctr">
            <a:solidFill>
              <a:schemeClr val="tx1">
                <a:alpha val="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882480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Title 1"/>
          <p:cNvSpPr>
            <a:spLocks noGrp="1"/>
          </p:cNvSpPr>
          <p:nvPr>
            <p:ph type="title"/>
          </p:nvPr>
        </p:nvSpPr>
        <p:spPr/>
        <p:txBody>
          <a:bodyPr/>
          <a:lstStyle/>
          <a:p>
            <a:r>
              <a:rPr lang="en-US">
                <a:latin typeface="Garamond" charset="0"/>
              </a:rPr>
              <a:t>Self-Optimizing DRAM Controllers</a:t>
            </a:r>
          </a:p>
        </p:txBody>
      </p:sp>
      <p:sp>
        <p:nvSpPr>
          <p:cNvPr id="3" name="Content Placeholder 2"/>
          <p:cNvSpPr>
            <a:spLocks noGrp="1"/>
          </p:cNvSpPr>
          <p:nvPr>
            <p:ph idx="1"/>
          </p:nvPr>
        </p:nvSpPr>
        <p:spPr>
          <a:xfrm>
            <a:off x="228600" y="996950"/>
            <a:ext cx="8807450" cy="5194300"/>
          </a:xfrm>
        </p:spPr>
        <p:txBody>
          <a:bodyPr/>
          <a:lstStyle/>
          <a:p>
            <a:r>
              <a:rPr lang="en-US" dirty="0">
                <a:latin typeface="Tahoma" charset="0"/>
              </a:rPr>
              <a:t>Dynamically adapt the memory scheduling policy via interaction with the system at runtime </a:t>
            </a:r>
          </a:p>
          <a:p>
            <a:pPr lvl="1"/>
            <a:r>
              <a:rPr lang="en-US" sz="2000" dirty="0">
                <a:latin typeface="Tahoma" charset="0"/>
                <a:ea typeface="ＭＳ Ｐゴシック" charset="0"/>
              </a:rPr>
              <a:t>Associate system states and actions (commands) with long term reward </a:t>
            </a:r>
            <a:r>
              <a:rPr lang="en-US" sz="2000" dirty="0" smtClean="0">
                <a:latin typeface="Tahoma" charset="0"/>
                <a:ea typeface="ＭＳ Ｐゴシック" charset="0"/>
              </a:rPr>
              <a:t>values: </a:t>
            </a:r>
            <a:r>
              <a:rPr lang="en-US" sz="2000" dirty="0" smtClean="0">
                <a:solidFill>
                  <a:srgbClr val="0000FF"/>
                </a:solidFill>
                <a:latin typeface="Tahoma" charset="0"/>
                <a:ea typeface="ＭＳ Ｐゴシック" charset="0"/>
              </a:rPr>
              <a:t>each action at a given state leads to a learned reward</a:t>
            </a:r>
            <a:endParaRPr lang="en-US" sz="2000" dirty="0">
              <a:solidFill>
                <a:srgbClr val="0000FF"/>
              </a:solidFill>
              <a:latin typeface="Tahoma" charset="0"/>
              <a:ea typeface="ＭＳ Ｐゴシック" charset="0"/>
            </a:endParaRPr>
          </a:p>
          <a:p>
            <a:pPr lvl="1"/>
            <a:r>
              <a:rPr lang="en-US" sz="2000" dirty="0">
                <a:solidFill>
                  <a:srgbClr val="0000FF"/>
                </a:solidFill>
                <a:latin typeface="Tahoma" charset="0"/>
                <a:ea typeface="ＭＳ Ｐゴシック" charset="0"/>
              </a:rPr>
              <a:t>Schedule command with highest estimated long-term </a:t>
            </a:r>
            <a:r>
              <a:rPr lang="en-US" sz="2000" dirty="0" smtClean="0">
                <a:solidFill>
                  <a:srgbClr val="0000FF"/>
                </a:solidFill>
                <a:latin typeface="Tahoma" charset="0"/>
                <a:ea typeface="ＭＳ Ｐゴシック" charset="0"/>
              </a:rPr>
              <a:t>reward value </a:t>
            </a:r>
            <a:r>
              <a:rPr lang="en-US" sz="2000" dirty="0">
                <a:latin typeface="Tahoma" charset="0"/>
                <a:ea typeface="ＭＳ Ｐゴシック" charset="0"/>
              </a:rPr>
              <a:t>in each state</a:t>
            </a:r>
          </a:p>
          <a:p>
            <a:pPr lvl="1"/>
            <a:r>
              <a:rPr lang="en-US" sz="2000" dirty="0">
                <a:solidFill>
                  <a:srgbClr val="0000FF"/>
                </a:solidFill>
                <a:latin typeface="Tahoma" charset="0"/>
                <a:ea typeface="ＭＳ Ｐゴシック" charset="0"/>
              </a:rPr>
              <a:t>Continuously update </a:t>
            </a:r>
            <a:r>
              <a:rPr lang="en-US" sz="2000" dirty="0" smtClean="0">
                <a:solidFill>
                  <a:srgbClr val="0000FF"/>
                </a:solidFill>
                <a:latin typeface="Tahoma" charset="0"/>
                <a:ea typeface="ＭＳ Ｐゴシック" charset="0"/>
              </a:rPr>
              <a:t>reward values for </a:t>
            </a:r>
            <a:r>
              <a:rPr lang="en-US" sz="2000" dirty="0" smtClean="0">
                <a:latin typeface="Tahoma" charset="0"/>
                <a:ea typeface="ＭＳ Ｐゴシック" charset="0"/>
              </a:rPr>
              <a:t>&lt;state, action&gt; pairs based </a:t>
            </a:r>
            <a:r>
              <a:rPr lang="en-US" sz="2000" dirty="0">
                <a:latin typeface="Tahoma" charset="0"/>
                <a:ea typeface="ＭＳ Ｐゴシック" charset="0"/>
              </a:rPr>
              <a:t>on feedback from system</a:t>
            </a:r>
          </a:p>
          <a:p>
            <a:endParaRPr lang="en-US" dirty="0">
              <a:latin typeface="Tahoma" charset="0"/>
            </a:endParaRPr>
          </a:p>
        </p:txBody>
      </p:sp>
      <p:sp>
        <p:nvSpPr>
          <p:cNvPr id="21401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ACD6446-5582-7A40-8F43-AE1278A8CDA6}" type="slidenum">
              <a:rPr lang="en-US" sz="1600">
                <a:solidFill>
                  <a:srgbClr val="000000"/>
                </a:solidFill>
                <a:latin typeface="Garamond" charset="0"/>
                <a:cs typeface="Arial" charset="0"/>
              </a:rPr>
              <a:pPr eaLnBrk="1" hangingPunct="1"/>
              <a:t>27</a:t>
            </a:fld>
            <a:endParaRPr lang="en-US" sz="1600">
              <a:solidFill>
                <a:srgbClr val="000000"/>
              </a:solidFill>
              <a:latin typeface="Garamond" charset="0"/>
              <a:cs typeface="Arial" charset="0"/>
            </a:endParaRPr>
          </a:p>
        </p:txBody>
      </p:sp>
      <p:pic>
        <p:nvPicPr>
          <p:cNvPr id="5" name="Picture 21"/>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71550" y="3860800"/>
            <a:ext cx="7334250" cy="2620963"/>
          </a:xfrm>
          <a:prstGeom prst="rect">
            <a:avLst/>
          </a:prstGeom>
          <a:noFill/>
          <a:ln>
            <a:noFill/>
          </a:ln>
          <a:effectLst/>
          <a:extLst>
            <a:ext uri="{909E8E84-426E-40dd-AFC4-6F175D3DCCD1}">
              <a14:hiddenFill xmlns:a14="http://schemas.microsoft.com/office/drawing/2010/main" xmlns="">
                <a:solidFill>
                  <a:srgbClr val="697986"/>
                </a:solidFill>
              </a14:hiddenFill>
            </a:ext>
            <a:ext uri="{91240B29-F687-4f45-9708-019B960494DF}">
              <a14:hiddenLine xmlns:a14="http://schemas.microsoft.com/office/drawing/2010/main" xmlns="" w="12700">
                <a:solidFill>
                  <a:srgbClr val="697986"/>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2335933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Title 1"/>
          <p:cNvSpPr>
            <a:spLocks noGrp="1"/>
          </p:cNvSpPr>
          <p:nvPr>
            <p:ph type="title"/>
          </p:nvPr>
        </p:nvSpPr>
        <p:spPr/>
        <p:txBody>
          <a:bodyPr/>
          <a:lstStyle/>
          <a:p>
            <a:r>
              <a:rPr lang="en-US">
                <a:latin typeface="Garamond" charset="0"/>
              </a:rPr>
              <a:t>Self-Optimizing DRAM Controllers</a:t>
            </a:r>
          </a:p>
        </p:txBody>
      </p:sp>
      <p:sp>
        <p:nvSpPr>
          <p:cNvPr id="215042" name="Content Placeholder 2"/>
          <p:cNvSpPr>
            <a:spLocks noGrp="1"/>
          </p:cNvSpPr>
          <p:nvPr>
            <p:ph idx="1"/>
          </p:nvPr>
        </p:nvSpPr>
        <p:spPr>
          <a:xfrm>
            <a:off x="228600" y="996950"/>
            <a:ext cx="8610600" cy="5194300"/>
          </a:xfrm>
        </p:spPr>
        <p:txBody>
          <a:bodyPr/>
          <a:lstStyle/>
          <a:p>
            <a:r>
              <a:rPr lang="en-US" sz="1800">
                <a:latin typeface="Tahoma" charset="0"/>
              </a:rPr>
              <a:t>Engin Ipek, </a:t>
            </a:r>
            <a:r>
              <a:rPr lang="en-US" sz="1800" u="sng">
                <a:latin typeface="Tahoma" charset="0"/>
              </a:rPr>
              <a:t>Onur Mutlu</a:t>
            </a:r>
            <a:r>
              <a:rPr lang="en-US" sz="1800">
                <a:latin typeface="Tahoma" charset="0"/>
              </a:rPr>
              <a:t>, José F. Martínez, and Rich Caruana, </a:t>
            </a:r>
            <a:br>
              <a:rPr lang="en-US" sz="1800">
                <a:latin typeface="Tahoma" charset="0"/>
              </a:rPr>
            </a:br>
            <a:r>
              <a:rPr lang="en-US" sz="1800" b="1">
                <a:latin typeface="Tahoma" charset="0"/>
                <a:hlinkClick r:id="rId2"/>
              </a:rPr>
              <a:t>"Self Optimizing Memory Controllers: A Reinforcement Learning Approach"</a:t>
            </a:r>
            <a:r>
              <a:rPr lang="en-US" sz="1800">
                <a:latin typeface="Tahoma" charset="0"/>
              </a:rPr>
              <a:t/>
            </a:r>
            <a:br>
              <a:rPr lang="en-US" sz="1800">
                <a:latin typeface="Tahoma" charset="0"/>
              </a:rPr>
            </a:br>
            <a:r>
              <a:rPr lang="en-US" sz="1800" i="1">
                <a:latin typeface="Tahoma" charset="0"/>
              </a:rPr>
              <a:t>Proceedings of the </a:t>
            </a:r>
            <a:r>
              <a:rPr lang="en-US" sz="1800" i="1">
                <a:latin typeface="Tahoma" charset="0"/>
                <a:hlinkClick r:id="rId3"/>
              </a:rPr>
              <a:t>35th International Symposium on Computer Architecture</a:t>
            </a:r>
            <a:r>
              <a:rPr lang="en-US" sz="1800" i="1">
                <a:latin typeface="Tahoma" charset="0"/>
              </a:rPr>
              <a:t> (</a:t>
            </a:r>
            <a:r>
              <a:rPr lang="en-US" sz="1800" b="1" i="1">
                <a:latin typeface="Tahoma" charset="0"/>
              </a:rPr>
              <a:t>ISCA</a:t>
            </a:r>
            <a:r>
              <a:rPr lang="en-US" sz="1800" i="1">
                <a:latin typeface="Tahoma" charset="0"/>
              </a:rPr>
              <a:t>)</a:t>
            </a:r>
            <a:r>
              <a:rPr lang="en-US" sz="1800">
                <a:latin typeface="Tahoma" charset="0"/>
              </a:rPr>
              <a:t>, pages 39-50, Beijing, China, June 2008.</a:t>
            </a:r>
          </a:p>
          <a:p>
            <a:endParaRPr lang="en-US" sz="1800">
              <a:latin typeface="Tahoma" charset="0"/>
            </a:endParaRPr>
          </a:p>
          <a:p>
            <a:endParaRPr lang="en-US">
              <a:latin typeface="Tahoma" charset="0"/>
            </a:endParaRPr>
          </a:p>
        </p:txBody>
      </p:sp>
      <p:sp>
        <p:nvSpPr>
          <p:cNvPr id="21504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1B46712-CDE9-5243-80CB-07DD7A074F23}" type="slidenum">
              <a:rPr lang="en-US" sz="1600">
                <a:solidFill>
                  <a:srgbClr val="000000"/>
                </a:solidFill>
                <a:latin typeface="Garamond" charset="0"/>
                <a:cs typeface="Arial" charset="0"/>
              </a:rPr>
              <a:pPr eaLnBrk="1" hangingPunct="1"/>
              <a:t>28</a:t>
            </a:fld>
            <a:endParaRPr lang="en-US" sz="1600">
              <a:solidFill>
                <a:srgbClr val="000000"/>
              </a:solidFill>
              <a:latin typeface="Garamond" charset="0"/>
              <a:cs typeface="Arial" charset="0"/>
            </a:endParaRPr>
          </a:p>
        </p:txBody>
      </p:sp>
      <p:pic>
        <p:nvPicPr>
          <p:cNvPr id="215044"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508250"/>
            <a:ext cx="8255000" cy="408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5046978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Title 1"/>
          <p:cNvSpPr>
            <a:spLocks noGrp="1"/>
          </p:cNvSpPr>
          <p:nvPr>
            <p:ph type="title"/>
          </p:nvPr>
        </p:nvSpPr>
        <p:spPr/>
        <p:txBody>
          <a:bodyPr/>
          <a:lstStyle/>
          <a:p>
            <a:r>
              <a:rPr lang="en-US">
                <a:latin typeface="Garamond" charset="0"/>
              </a:rPr>
              <a:t>States, Actions, Rewards</a:t>
            </a:r>
          </a:p>
        </p:txBody>
      </p:sp>
      <p:sp>
        <p:nvSpPr>
          <p:cNvPr id="216066"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7DCBF04-3A79-AF48-9739-B143C129DD93}" type="slidenum">
              <a:rPr lang="en-US" sz="1600">
                <a:solidFill>
                  <a:srgbClr val="000000"/>
                </a:solidFill>
                <a:latin typeface="Garamond" charset="0"/>
                <a:cs typeface="Arial" charset="0"/>
              </a:rPr>
              <a:pPr eaLnBrk="1" hangingPunct="1"/>
              <a:t>29</a:t>
            </a:fld>
            <a:endParaRPr lang="en-US" sz="1600">
              <a:solidFill>
                <a:srgbClr val="000000"/>
              </a:solidFill>
              <a:latin typeface="Garamond" charset="0"/>
              <a:cs typeface="Arial" charset="0"/>
            </a:endParaRPr>
          </a:p>
        </p:txBody>
      </p:sp>
      <p:sp>
        <p:nvSpPr>
          <p:cNvPr id="10" name="Rectangle 23"/>
          <p:cNvSpPr>
            <a:spLocks noChangeArrowheads="1"/>
          </p:cNvSpPr>
          <p:nvPr/>
        </p:nvSpPr>
        <p:spPr bwMode="auto">
          <a:xfrm>
            <a:off x="-107950" y="838200"/>
            <a:ext cx="2787650" cy="4876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FFFFFF"/>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marL="596900" indent="-342900" fontAlgn="auto">
              <a:spcBef>
                <a:spcPts val="1200"/>
              </a:spcBef>
              <a:spcAft>
                <a:spcPts val="0"/>
              </a:spcAft>
              <a:buClr>
                <a:srgbClr val="C50011"/>
              </a:buClr>
              <a:buSzPct val="125000"/>
              <a:buFont typeface="Zapf Dingbats" charset="0"/>
              <a:buChar char="❖"/>
              <a:tabLst>
                <a:tab pos="0" algn="l"/>
                <a:tab pos="0" algn="l"/>
                <a:tab pos="0" algn="l"/>
                <a:tab pos="0" algn="l"/>
                <a:tab pos="0" algn="l"/>
                <a:tab pos="0" algn="l"/>
                <a:tab pos="0" algn="l"/>
                <a:tab pos="0" algn="l"/>
                <a:tab pos="0" algn="l"/>
              </a:tabLst>
              <a:defRPr/>
            </a:pPr>
            <a:r>
              <a:rPr lang="en-US" dirty="0">
                <a:solidFill>
                  <a:srgbClr val="000000"/>
                </a:solidFill>
                <a:latin typeface="Tahoma"/>
              </a:rPr>
              <a:t>Reward function</a:t>
            </a:r>
          </a:p>
          <a:p>
            <a:pPr marL="952500" lvl="1" indent="-342900" fontAlgn="auto">
              <a:spcBef>
                <a:spcPts val="1200"/>
              </a:spcBef>
              <a:spcAft>
                <a:spcPts val="0"/>
              </a:spcAft>
              <a:buClr>
                <a:srgbClr val="C50011"/>
              </a:buClr>
              <a:buSzPct val="125000"/>
              <a:buFont typeface="Lucida Grande" charset="0"/>
              <a:buChar char="•"/>
              <a:tabLst>
                <a:tab pos="0" algn="l"/>
                <a:tab pos="0" algn="l"/>
                <a:tab pos="0" algn="l"/>
                <a:tab pos="0" algn="l"/>
                <a:tab pos="0" algn="l"/>
                <a:tab pos="0" algn="l"/>
                <a:tab pos="0" algn="l"/>
                <a:tab pos="0" algn="l"/>
                <a:tab pos="0" algn="l"/>
              </a:tabLst>
              <a:defRPr/>
            </a:pPr>
            <a:r>
              <a:rPr lang="en-US" dirty="0">
                <a:solidFill>
                  <a:srgbClr val="000000"/>
                </a:solidFill>
                <a:latin typeface="Tahoma"/>
              </a:rPr>
              <a:t>+1 for scheduling Read and Write commands</a:t>
            </a:r>
          </a:p>
          <a:p>
            <a:pPr marL="952500" lvl="1" indent="-342900" fontAlgn="auto">
              <a:spcBef>
                <a:spcPts val="1200"/>
              </a:spcBef>
              <a:spcAft>
                <a:spcPts val="0"/>
              </a:spcAft>
              <a:buClr>
                <a:srgbClr val="C50011"/>
              </a:buClr>
              <a:buSzPct val="125000"/>
              <a:buFont typeface="Lucida Grande" charset="0"/>
              <a:buChar char="•"/>
              <a:tabLst>
                <a:tab pos="0" algn="l"/>
                <a:tab pos="0" algn="l"/>
                <a:tab pos="0" algn="l"/>
                <a:tab pos="0" algn="l"/>
                <a:tab pos="0" algn="l"/>
                <a:tab pos="0" algn="l"/>
                <a:tab pos="0" algn="l"/>
                <a:tab pos="0" algn="l"/>
                <a:tab pos="0" algn="l"/>
              </a:tabLst>
              <a:defRPr/>
            </a:pPr>
            <a:r>
              <a:rPr lang="en-US" dirty="0">
                <a:solidFill>
                  <a:srgbClr val="000000"/>
                </a:solidFill>
                <a:latin typeface="Tahoma"/>
              </a:rPr>
              <a:t>0 at all other </a:t>
            </a:r>
            <a:r>
              <a:rPr lang="en-US" dirty="0" smtClean="0">
                <a:solidFill>
                  <a:srgbClr val="000000"/>
                </a:solidFill>
                <a:latin typeface="Tahoma"/>
              </a:rPr>
              <a:t>times</a:t>
            </a:r>
            <a:endParaRPr lang="en-US" dirty="0">
              <a:solidFill>
                <a:srgbClr val="000000"/>
              </a:solidFill>
              <a:latin typeface="Tahoma"/>
            </a:endParaRPr>
          </a:p>
          <a:p>
            <a:pPr marL="952500" lvl="1" indent="-342900" fontAlgn="auto">
              <a:spcBef>
                <a:spcPts val="1200"/>
              </a:spcBef>
              <a:spcAft>
                <a:spcPts val="0"/>
              </a:spcAft>
              <a:buClr>
                <a:srgbClr val="C50011"/>
              </a:buClr>
              <a:buSzPct val="125000"/>
              <a:buFont typeface="Lucida Grande" charset="0"/>
              <a:buNone/>
              <a:tabLst>
                <a:tab pos="0" algn="l"/>
                <a:tab pos="0" algn="l"/>
                <a:tab pos="0" algn="l"/>
                <a:tab pos="0" algn="l"/>
                <a:tab pos="0" algn="l"/>
                <a:tab pos="0" algn="l"/>
                <a:tab pos="0" algn="l"/>
                <a:tab pos="0" algn="l"/>
                <a:tab pos="0" algn="l"/>
              </a:tabLst>
              <a:defRPr/>
            </a:pPr>
            <a:r>
              <a:rPr lang="en-US" dirty="0" smtClean="0">
                <a:solidFill>
                  <a:srgbClr val="000000"/>
                </a:solidFill>
                <a:latin typeface="Tahoma"/>
              </a:rPr>
              <a:t>Goal is to maximize data bus utilization</a:t>
            </a:r>
            <a:endParaRPr lang="en-US" dirty="0">
              <a:solidFill>
                <a:srgbClr val="000000"/>
              </a:solidFill>
              <a:latin typeface="Tahoma"/>
            </a:endParaRPr>
          </a:p>
          <a:p>
            <a:pPr marL="952500" lvl="1" indent="-342900" fontAlgn="auto">
              <a:spcBef>
                <a:spcPts val="1200"/>
              </a:spcBef>
              <a:spcAft>
                <a:spcPts val="0"/>
              </a:spcAft>
              <a:buClr>
                <a:srgbClr val="C50011"/>
              </a:buClr>
              <a:buSzPct val="125000"/>
              <a:buFont typeface="Lucida Grande" charset="0"/>
              <a:buChar char="•"/>
              <a:tabLst>
                <a:tab pos="0" algn="l"/>
                <a:tab pos="0" algn="l"/>
                <a:tab pos="0" algn="l"/>
                <a:tab pos="0" algn="l"/>
                <a:tab pos="0" algn="l"/>
                <a:tab pos="0" algn="l"/>
                <a:tab pos="0" algn="l"/>
                <a:tab pos="0" algn="l"/>
                <a:tab pos="0" algn="l"/>
              </a:tabLst>
              <a:defRPr/>
            </a:pPr>
            <a:endParaRPr lang="en-US" dirty="0">
              <a:solidFill>
                <a:srgbClr val="000000"/>
              </a:solidFill>
              <a:latin typeface="Tahoma"/>
            </a:endParaRPr>
          </a:p>
          <a:p>
            <a:pPr marL="952500" lvl="1" indent="-342900" fontAlgn="auto">
              <a:spcBef>
                <a:spcPts val="1200"/>
              </a:spcBef>
              <a:spcAft>
                <a:spcPts val="0"/>
              </a:spcAft>
              <a:buClr>
                <a:srgbClr val="C50011"/>
              </a:buClr>
              <a:buSzPct val="125000"/>
              <a:buFont typeface="Lucida Grande" charset="0"/>
              <a:buNone/>
              <a:tabLst>
                <a:tab pos="0" algn="l"/>
                <a:tab pos="0" algn="l"/>
                <a:tab pos="0" algn="l"/>
                <a:tab pos="0" algn="l"/>
                <a:tab pos="0" algn="l"/>
                <a:tab pos="0" algn="l"/>
                <a:tab pos="0" algn="l"/>
                <a:tab pos="0" algn="l"/>
                <a:tab pos="0" algn="l"/>
              </a:tabLst>
              <a:defRPr/>
            </a:pPr>
            <a:r>
              <a:rPr lang="en-US" dirty="0">
                <a:solidFill>
                  <a:srgbClr val="000000"/>
                </a:solidFill>
                <a:latin typeface="Tahoma"/>
              </a:rPr>
              <a:t> </a:t>
            </a:r>
          </a:p>
        </p:txBody>
      </p:sp>
      <p:sp>
        <p:nvSpPr>
          <p:cNvPr id="11" name="Rectangle 20"/>
          <p:cNvSpPr>
            <a:spLocks noChangeArrowheads="1"/>
          </p:cNvSpPr>
          <p:nvPr/>
        </p:nvSpPr>
        <p:spPr bwMode="auto">
          <a:xfrm>
            <a:off x="2771775" y="1125538"/>
            <a:ext cx="2952750" cy="4876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FFFFFF"/>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marL="596900" indent="-342900" fontAlgn="auto">
              <a:spcBef>
                <a:spcPts val="1200"/>
              </a:spcBef>
              <a:spcAft>
                <a:spcPts val="0"/>
              </a:spcAft>
              <a:buClr>
                <a:srgbClr val="C50011"/>
              </a:buClr>
              <a:buSzPct val="125000"/>
              <a:buFont typeface="Zapf Dingbats" charset="0"/>
              <a:buChar char="❖"/>
              <a:tabLst>
                <a:tab pos="0" algn="l"/>
                <a:tab pos="0" algn="l"/>
                <a:tab pos="0" algn="l"/>
                <a:tab pos="0" algn="l"/>
                <a:tab pos="0" algn="l"/>
                <a:tab pos="0" algn="l"/>
                <a:tab pos="0" algn="l"/>
                <a:tab pos="0" algn="l"/>
                <a:tab pos="0" algn="l"/>
              </a:tabLst>
              <a:defRPr/>
            </a:pPr>
            <a:r>
              <a:rPr lang="en-US" dirty="0">
                <a:solidFill>
                  <a:srgbClr val="000000"/>
                </a:solidFill>
                <a:latin typeface="Tahoma"/>
              </a:rPr>
              <a:t>State attributes</a:t>
            </a:r>
          </a:p>
          <a:p>
            <a:pPr marL="952500" lvl="1" indent="-342900" fontAlgn="auto">
              <a:spcBef>
                <a:spcPts val="1200"/>
              </a:spcBef>
              <a:spcAft>
                <a:spcPts val="0"/>
              </a:spcAft>
              <a:buClr>
                <a:srgbClr val="C50011"/>
              </a:buClr>
              <a:buSzPct val="125000"/>
              <a:buFont typeface="Lucida Grande" charset="0"/>
              <a:buChar char="•"/>
              <a:tabLst>
                <a:tab pos="0" algn="l"/>
                <a:tab pos="0" algn="l"/>
                <a:tab pos="0" algn="l"/>
                <a:tab pos="0" algn="l"/>
                <a:tab pos="0" algn="l"/>
                <a:tab pos="0" algn="l"/>
                <a:tab pos="0" algn="l"/>
                <a:tab pos="0" algn="l"/>
                <a:tab pos="0" algn="l"/>
              </a:tabLst>
              <a:defRPr/>
            </a:pPr>
            <a:r>
              <a:rPr lang="en-US" dirty="0">
                <a:solidFill>
                  <a:srgbClr val="000000"/>
                </a:solidFill>
                <a:latin typeface="Tahoma"/>
              </a:rPr>
              <a:t>Number of reads, writes, and load misses in transaction queue</a:t>
            </a:r>
          </a:p>
          <a:p>
            <a:pPr marL="952500" lvl="1" indent="-342900" fontAlgn="auto">
              <a:spcBef>
                <a:spcPts val="1200"/>
              </a:spcBef>
              <a:spcAft>
                <a:spcPts val="0"/>
              </a:spcAft>
              <a:buClr>
                <a:srgbClr val="C50011"/>
              </a:buClr>
              <a:buSzPct val="125000"/>
              <a:buFont typeface="Lucida Grande" charset="0"/>
              <a:buChar char="•"/>
              <a:tabLst>
                <a:tab pos="0" algn="l"/>
                <a:tab pos="0" algn="l"/>
                <a:tab pos="0" algn="l"/>
                <a:tab pos="0" algn="l"/>
                <a:tab pos="0" algn="l"/>
                <a:tab pos="0" algn="l"/>
                <a:tab pos="0" algn="l"/>
                <a:tab pos="0" algn="l"/>
                <a:tab pos="0" algn="l"/>
              </a:tabLst>
              <a:defRPr/>
            </a:pPr>
            <a:r>
              <a:rPr lang="en-US" dirty="0">
                <a:solidFill>
                  <a:srgbClr val="000000"/>
                </a:solidFill>
                <a:latin typeface="Tahoma"/>
              </a:rPr>
              <a:t>Number of pending writes and ROB heads waiting for referenced row</a:t>
            </a:r>
          </a:p>
          <a:p>
            <a:pPr marL="952500" lvl="1" indent="-342900" fontAlgn="auto">
              <a:spcBef>
                <a:spcPts val="1200"/>
              </a:spcBef>
              <a:spcAft>
                <a:spcPts val="0"/>
              </a:spcAft>
              <a:buClr>
                <a:srgbClr val="C50011"/>
              </a:buClr>
              <a:buSzPct val="125000"/>
              <a:buFont typeface="Lucida Grande" charset="0"/>
              <a:buChar char="•"/>
              <a:tabLst>
                <a:tab pos="0" algn="l"/>
                <a:tab pos="0" algn="l"/>
                <a:tab pos="0" algn="l"/>
                <a:tab pos="0" algn="l"/>
                <a:tab pos="0" algn="l"/>
                <a:tab pos="0" algn="l"/>
                <a:tab pos="0" algn="l"/>
                <a:tab pos="0" algn="l"/>
                <a:tab pos="0" algn="l"/>
              </a:tabLst>
              <a:defRPr/>
            </a:pPr>
            <a:r>
              <a:rPr lang="en-US" dirty="0">
                <a:solidFill>
                  <a:srgbClr val="000000"/>
                </a:solidFill>
                <a:latin typeface="Tahoma"/>
              </a:rPr>
              <a:t>Request</a:t>
            </a:r>
            <a:r>
              <a:rPr lang="en-US" dirty="0">
                <a:solidFill>
                  <a:srgbClr val="000000"/>
                </a:solidFill>
                <a:latin typeface="Arial"/>
              </a:rPr>
              <a:t>’</a:t>
            </a:r>
            <a:r>
              <a:rPr lang="en-US" dirty="0">
                <a:solidFill>
                  <a:srgbClr val="000000"/>
                </a:solidFill>
                <a:latin typeface="Tahoma"/>
              </a:rPr>
              <a:t>s relative ROB order</a:t>
            </a:r>
          </a:p>
          <a:p>
            <a:pPr marL="952500" lvl="1" indent="-342900" fontAlgn="auto">
              <a:spcBef>
                <a:spcPts val="1200"/>
              </a:spcBef>
              <a:spcAft>
                <a:spcPts val="0"/>
              </a:spcAft>
              <a:buClr>
                <a:srgbClr val="C50011"/>
              </a:buClr>
              <a:buSzPct val="125000"/>
              <a:buFont typeface="Lucida Grande" charset="0"/>
              <a:buChar char="•"/>
              <a:tabLst>
                <a:tab pos="0" algn="l"/>
                <a:tab pos="0" algn="l"/>
                <a:tab pos="0" algn="l"/>
                <a:tab pos="0" algn="l"/>
                <a:tab pos="0" algn="l"/>
                <a:tab pos="0" algn="l"/>
                <a:tab pos="0" algn="l"/>
                <a:tab pos="0" algn="l"/>
                <a:tab pos="0" algn="l"/>
              </a:tabLst>
              <a:defRPr/>
            </a:pPr>
            <a:endParaRPr lang="en-US" dirty="0">
              <a:solidFill>
                <a:srgbClr val="000000"/>
              </a:solidFill>
              <a:latin typeface="Tahoma"/>
            </a:endParaRPr>
          </a:p>
          <a:p>
            <a:pPr marL="952500" lvl="1" indent="-342900" fontAlgn="auto">
              <a:spcBef>
                <a:spcPts val="1200"/>
              </a:spcBef>
              <a:spcAft>
                <a:spcPts val="0"/>
              </a:spcAft>
              <a:buClr>
                <a:srgbClr val="C50011"/>
              </a:buClr>
              <a:buSzPct val="125000"/>
              <a:buFont typeface="Lucida Grande" charset="0"/>
              <a:buNone/>
              <a:tabLst>
                <a:tab pos="0" algn="l"/>
                <a:tab pos="0" algn="l"/>
                <a:tab pos="0" algn="l"/>
                <a:tab pos="0" algn="l"/>
                <a:tab pos="0" algn="l"/>
                <a:tab pos="0" algn="l"/>
                <a:tab pos="0" algn="l"/>
                <a:tab pos="0" algn="l"/>
                <a:tab pos="0" algn="l"/>
              </a:tabLst>
              <a:defRPr/>
            </a:pPr>
            <a:r>
              <a:rPr lang="en-US" dirty="0">
                <a:solidFill>
                  <a:srgbClr val="000000"/>
                </a:solidFill>
                <a:latin typeface="Tahoma"/>
              </a:rPr>
              <a:t> </a:t>
            </a:r>
          </a:p>
        </p:txBody>
      </p:sp>
      <p:sp>
        <p:nvSpPr>
          <p:cNvPr id="12" name="Rectangle 24"/>
          <p:cNvSpPr>
            <a:spLocks noChangeArrowheads="1"/>
          </p:cNvSpPr>
          <p:nvPr/>
        </p:nvSpPr>
        <p:spPr bwMode="auto">
          <a:xfrm>
            <a:off x="5724525" y="1233488"/>
            <a:ext cx="4189413" cy="4876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FFFFFF"/>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marL="596900" indent="-342900" fontAlgn="auto">
              <a:spcBef>
                <a:spcPts val="1200"/>
              </a:spcBef>
              <a:spcAft>
                <a:spcPts val="0"/>
              </a:spcAft>
              <a:buClr>
                <a:srgbClr val="C50011"/>
              </a:buClr>
              <a:buSzPct val="125000"/>
              <a:buFont typeface="Zapf Dingbats" charset="0"/>
              <a:buChar char="❖"/>
              <a:tabLst>
                <a:tab pos="0" algn="l"/>
                <a:tab pos="0" algn="l"/>
                <a:tab pos="0" algn="l"/>
                <a:tab pos="0" algn="l"/>
                <a:tab pos="0" algn="l"/>
                <a:tab pos="0" algn="l"/>
                <a:tab pos="0" algn="l"/>
                <a:tab pos="0" algn="l"/>
                <a:tab pos="0" algn="l"/>
              </a:tabLst>
              <a:defRPr/>
            </a:pPr>
            <a:r>
              <a:rPr lang="en-US" dirty="0">
                <a:solidFill>
                  <a:srgbClr val="000000"/>
                </a:solidFill>
                <a:latin typeface="Tahoma"/>
              </a:rPr>
              <a:t>Actions</a:t>
            </a:r>
          </a:p>
          <a:p>
            <a:pPr marL="952500" lvl="1" indent="-342900" fontAlgn="auto">
              <a:spcBef>
                <a:spcPts val="1200"/>
              </a:spcBef>
              <a:spcAft>
                <a:spcPts val="0"/>
              </a:spcAft>
              <a:buClr>
                <a:srgbClr val="C50011"/>
              </a:buClr>
              <a:buSzPct val="125000"/>
              <a:buFont typeface="Lucida Grande" charset="0"/>
              <a:buChar char="•"/>
              <a:tabLst>
                <a:tab pos="0" algn="l"/>
                <a:tab pos="0" algn="l"/>
                <a:tab pos="0" algn="l"/>
                <a:tab pos="0" algn="l"/>
                <a:tab pos="0" algn="l"/>
                <a:tab pos="0" algn="l"/>
                <a:tab pos="0" algn="l"/>
                <a:tab pos="0" algn="l"/>
                <a:tab pos="0" algn="l"/>
              </a:tabLst>
              <a:defRPr/>
            </a:pPr>
            <a:r>
              <a:rPr lang="en-US" dirty="0">
                <a:solidFill>
                  <a:srgbClr val="000000"/>
                </a:solidFill>
                <a:latin typeface="Tahoma"/>
              </a:rPr>
              <a:t>Activate</a:t>
            </a:r>
          </a:p>
          <a:p>
            <a:pPr marL="952500" lvl="1" indent="-342900" fontAlgn="auto">
              <a:spcBef>
                <a:spcPts val="1200"/>
              </a:spcBef>
              <a:spcAft>
                <a:spcPts val="0"/>
              </a:spcAft>
              <a:buClr>
                <a:srgbClr val="C50011"/>
              </a:buClr>
              <a:buSzPct val="125000"/>
              <a:buFont typeface="Lucida Grande" charset="0"/>
              <a:buChar char="•"/>
              <a:tabLst>
                <a:tab pos="0" algn="l"/>
                <a:tab pos="0" algn="l"/>
                <a:tab pos="0" algn="l"/>
                <a:tab pos="0" algn="l"/>
                <a:tab pos="0" algn="l"/>
                <a:tab pos="0" algn="l"/>
                <a:tab pos="0" algn="l"/>
                <a:tab pos="0" algn="l"/>
                <a:tab pos="0" algn="l"/>
              </a:tabLst>
              <a:defRPr/>
            </a:pPr>
            <a:r>
              <a:rPr lang="en-US" dirty="0">
                <a:solidFill>
                  <a:srgbClr val="000000"/>
                </a:solidFill>
                <a:latin typeface="Tahoma"/>
              </a:rPr>
              <a:t>Write</a:t>
            </a:r>
          </a:p>
          <a:p>
            <a:pPr marL="952500" lvl="1" indent="-342900" fontAlgn="auto">
              <a:spcBef>
                <a:spcPts val="1200"/>
              </a:spcBef>
              <a:spcAft>
                <a:spcPts val="0"/>
              </a:spcAft>
              <a:buClr>
                <a:srgbClr val="C50011"/>
              </a:buClr>
              <a:buSzPct val="125000"/>
              <a:buFont typeface="Lucida Grande" charset="0"/>
              <a:buChar char="•"/>
              <a:tabLst>
                <a:tab pos="0" algn="l"/>
                <a:tab pos="0" algn="l"/>
                <a:tab pos="0" algn="l"/>
                <a:tab pos="0" algn="l"/>
                <a:tab pos="0" algn="l"/>
                <a:tab pos="0" algn="l"/>
                <a:tab pos="0" algn="l"/>
                <a:tab pos="0" algn="l"/>
                <a:tab pos="0" algn="l"/>
              </a:tabLst>
              <a:defRPr/>
            </a:pPr>
            <a:r>
              <a:rPr lang="en-US" dirty="0">
                <a:solidFill>
                  <a:srgbClr val="000000"/>
                </a:solidFill>
                <a:latin typeface="Tahoma"/>
              </a:rPr>
              <a:t>Read - load miss</a:t>
            </a:r>
          </a:p>
          <a:p>
            <a:pPr marL="952500" lvl="1" indent="-342900" fontAlgn="auto">
              <a:spcBef>
                <a:spcPts val="1200"/>
              </a:spcBef>
              <a:spcAft>
                <a:spcPts val="0"/>
              </a:spcAft>
              <a:buClr>
                <a:srgbClr val="C50011"/>
              </a:buClr>
              <a:buSzPct val="125000"/>
              <a:buFont typeface="Lucida Grande" charset="0"/>
              <a:buChar char="•"/>
              <a:tabLst>
                <a:tab pos="0" algn="l"/>
                <a:tab pos="0" algn="l"/>
                <a:tab pos="0" algn="l"/>
                <a:tab pos="0" algn="l"/>
                <a:tab pos="0" algn="l"/>
                <a:tab pos="0" algn="l"/>
                <a:tab pos="0" algn="l"/>
                <a:tab pos="0" algn="l"/>
                <a:tab pos="0" algn="l"/>
              </a:tabLst>
              <a:defRPr/>
            </a:pPr>
            <a:r>
              <a:rPr lang="en-US" dirty="0">
                <a:solidFill>
                  <a:srgbClr val="000000"/>
                </a:solidFill>
                <a:latin typeface="Tahoma"/>
              </a:rPr>
              <a:t>Read - store miss</a:t>
            </a:r>
          </a:p>
          <a:p>
            <a:pPr marL="952500" lvl="1" indent="-342900" fontAlgn="auto">
              <a:spcBef>
                <a:spcPts val="1200"/>
              </a:spcBef>
              <a:spcAft>
                <a:spcPts val="0"/>
              </a:spcAft>
              <a:buClr>
                <a:srgbClr val="C50011"/>
              </a:buClr>
              <a:buSzPct val="125000"/>
              <a:buFont typeface="Lucida Grande" charset="0"/>
              <a:buChar char="•"/>
              <a:tabLst>
                <a:tab pos="0" algn="l"/>
                <a:tab pos="0" algn="l"/>
                <a:tab pos="0" algn="l"/>
                <a:tab pos="0" algn="l"/>
                <a:tab pos="0" algn="l"/>
                <a:tab pos="0" algn="l"/>
                <a:tab pos="0" algn="l"/>
                <a:tab pos="0" algn="l"/>
                <a:tab pos="0" algn="l"/>
              </a:tabLst>
              <a:defRPr/>
            </a:pPr>
            <a:r>
              <a:rPr lang="en-US" dirty="0" err="1">
                <a:solidFill>
                  <a:srgbClr val="000000"/>
                </a:solidFill>
                <a:latin typeface="Tahoma"/>
              </a:rPr>
              <a:t>Precharge</a:t>
            </a:r>
            <a:r>
              <a:rPr lang="en-US" dirty="0">
                <a:solidFill>
                  <a:srgbClr val="000000"/>
                </a:solidFill>
                <a:latin typeface="Tahoma"/>
              </a:rPr>
              <a:t> - pending</a:t>
            </a:r>
          </a:p>
          <a:p>
            <a:pPr marL="952500" lvl="1" indent="-342900" fontAlgn="auto">
              <a:spcBef>
                <a:spcPts val="1200"/>
              </a:spcBef>
              <a:spcAft>
                <a:spcPts val="0"/>
              </a:spcAft>
              <a:buClr>
                <a:srgbClr val="C50011"/>
              </a:buClr>
              <a:buSzPct val="125000"/>
              <a:buFont typeface="Lucida Grande" charset="0"/>
              <a:buChar char="•"/>
              <a:tabLst>
                <a:tab pos="0" algn="l"/>
                <a:tab pos="0" algn="l"/>
                <a:tab pos="0" algn="l"/>
                <a:tab pos="0" algn="l"/>
                <a:tab pos="0" algn="l"/>
                <a:tab pos="0" algn="l"/>
                <a:tab pos="0" algn="l"/>
                <a:tab pos="0" algn="l"/>
                <a:tab pos="0" algn="l"/>
              </a:tabLst>
              <a:defRPr/>
            </a:pPr>
            <a:r>
              <a:rPr lang="en-US" dirty="0" err="1">
                <a:solidFill>
                  <a:srgbClr val="000000"/>
                </a:solidFill>
                <a:latin typeface="Tahoma"/>
              </a:rPr>
              <a:t>Precharge</a:t>
            </a:r>
            <a:r>
              <a:rPr lang="en-US" dirty="0">
                <a:solidFill>
                  <a:srgbClr val="000000"/>
                </a:solidFill>
                <a:latin typeface="Tahoma"/>
              </a:rPr>
              <a:t> - preemptive</a:t>
            </a:r>
          </a:p>
          <a:p>
            <a:pPr marL="952500" lvl="1" indent="-342900" fontAlgn="auto">
              <a:spcBef>
                <a:spcPts val="1200"/>
              </a:spcBef>
              <a:spcAft>
                <a:spcPts val="0"/>
              </a:spcAft>
              <a:buClr>
                <a:srgbClr val="C50011"/>
              </a:buClr>
              <a:buSzPct val="125000"/>
              <a:buFont typeface="Lucida Grande" charset="0"/>
              <a:buChar char="•"/>
              <a:tabLst>
                <a:tab pos="0" algn="l"/>
                <a:tab pos="0" algn="l"/>
                <a:tab pos="0" algn="l"/>
                <a:tab pos="0" algn="l"/>
                <a:tab pos="0" algn="l"/>
                <a:tab pos="0" algn="l"/>
                <a:tab pos="0" algn="l"/>
                <a:tab pos="0" algn="l"/>
                <a:tab pos="0" algn="l"/>
              </a:tabLst>
              <a:defRPr/>
            </a:pPr>
            <a:r>
              <a:rPr lang="en-US" dirty="0">
                <a:solidFill>
                  <a:srgbClr val="000000"/>
                </a:solidFill>
                <a:latin typeface="Tahoma"/>
              </a:rPr>
              <a:t>NOP</a:t>
            </a:r>
          </a:p>
          <a:p>
            <a:pPr marL="952500" lvl="1" indent="-342900" fontAlgn="auto">
              <a:spcBef>
                <a:spcPts val="1200"/>
              </a:spcBef>
              <a:spcAft>
                <a:spcPts val="0"/>
              </a:spcAft>
              <a:buClr>
                <a:srgbClr val="C50011"/>
              </a:buClr>
              <a:buSzPct val="125000"/>
              <a:buFont typeface="Lucida Grande" charset="0"/>
              <a:buNone/>
              <a:tabLst>
                <a:tab pos="0" algn="l"/>
                <a:tab pos="0" algn="l"/>
                <a:tab pos="0" algn="l"/>
                <a:tab pos="0" algn="l"/>
                <a:tab pos="0" algn="l"/>
                <a:tab pos="0" algn="l"/>
                <a:tab pos="0" algn="l"/>
                <a:tab pos="0" algn="l"/>
                <a:tab pos="0" algn="l"/>
              </a:tabLst>
              <a:defRPr/>
            </a:pPr>
            <a:endParaRPr lang="en-US" dirty="0">
              <a:solidFill>
                <a:srgbClr val="000000"/>
              </a:solidFill>
              <a:latin typeface="Tahoma"/>
            </a:endParaRPr>
          </a:p>
          <a:p>
            <a:pPr marL="952500" lvl="1" indent="-342900" fontAlgn="auto">
              <a:spcBef>
                <a:spcPts val="1200"/>
              </a:spcBef>
              <a:spcAft>
                <a:spcPts val="0"/>
              </a:spcAft>
              <a:buClr>
                <a:srgbClr val="C50011"/>
              </a:buClr>
              <a:buSzPct val="125000"/>
              <a:buFont typeface="Lucida Grande" charset="0"/>
              <a:buChar char="•"/>
              <a:tabLst>
                <a:tab pos="0" algn="l"/>
                <a:tab pos="0" algn="l"/>
                <a:tab pos="0" algn="l"/>
                <a:tab pos="0" algn="l"/>
                <a:tab pos="0" algn="l"/>
                <a:tab pos="0" algn="l"/>
                <a:tab pos="0" algn="l"/>
                <a:tab pos="0" algn="l"/>
                <a:tab pos="0" algn="l"/>
              </a:tabLst>
              <a:defRPr/>
            </a:pPr>
            <a:endParaRPr lang="en-US" dirty="0">
              <a:solidFill>
                <a:srgbClr val="000000"/>
              </a:solidFill>
              <a:latin typeface="Tahoma"/>
            </a:endParaRPr>
          </a:p>
          <a:p>
            <a:pPr marL="952500" lvl="1" indent="-342900" fontAlgn="auto">
              <a:spcBef>
                <a:spcPts val="1200"/>
              </a:spcBef>
              <a:spcAft>
                <a:spcPts val="0"/>
              </a:spcAft>
              <a:buClr>
                <a:srgbClr val="C50011"/>
              </a:buClr>
              <a:buSzPct val="125000"/>
              <a:buFont typeface="Lucida Grande" charset="0"/>
              <a:buNone/>
              <a:tabLst>
                <a:tab pos="0" algn="l"/>
                <a:tab pos="0" algn="l"/>
                <a:tab pos="0" algn="l"/>
                <a:tab pos="0" algn="l"/>
                <a:tab pos="0" algn="l"/>
                <a:tab pos="0" algn="l"/>
                <a:tab pos="0" algn="l"/>
                <a:tab pos="0" algn="l"/>
                <a:tab pos="0" algn="l"/>
              </a:tabLst>
              <a:defRPr/>
            </a:pPr>
            <a:r>
              <a:rPr lang="en-US" dirty="0">
                <a:solidFill>
                  <a:srgbClr val="000000"/>
                </a:solidFill>
                <a:latin typeface="Tahoma"/>
              </a:rPr>
              <a:t> </a:t>
            </a:r>
          </a:p>
        </p:txBody>
      </p:sp>
    </p:spTree>
    <p:extLst>
      <p:ext uri="{BB962C8B-B14F-4D97-AF65-F5344CB8AC3E}">
        <p14:creationId xmlns:p14="http://schemas.microsoft.com/office/powerpoint/2010/main" val="9866470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 on Assignments</a:t>
            </a:r>
            <a:endParaRPr lang="en-US" dirty="0"/>
          </a:p>
        </p:txBody>
      </p:sp>
      <p:sp>
        <p:nvSpPr>
          <p:cNvPr id="3" name="Content Placeholder 2"/>
          <p:cNvSpPr>
            <a:spLocks noGrp="1"/>
          </p:cNvSpPr>
          <p:nvPr>
            <p:ph idx="1"/>
          </p:nvPr>
        </p:nvSpPr>
        <p:spPr/>
        <p:txBody>
          <a:bodyPr/>
          <a:lstStyle/>
          <a:p>
            <a:r>
              <a:rPr lang="en-US" dirty="0" smtClean="0">
                <a:solidFill>
                  <a:srgbClr val="0000FF"/>
                </a:solidFill>
              </a:rPr>
              <a:t>Lab 6 due this Friday (April 3)</a:t>
            </a:r>
          </a:p>
          <a:p>
            <a:pPr lvl="1"/>
            <a:r>
              <a:rPr lang="en-US" dirty="0" smtClean="0"/>
              <a:t>C-level simulation of data caches and branch prediction</a:t>
            </a:r>
          </a:p>
          <a:p>
            <a:pPr lvl="1"/>
            <a:endParaRPr lang="en-US" dirty="0"/>
          </a:p>
          <a:p>
            <a:r>
              <a:rPr lang="en-US" dirty="0" smtClean="0">
                <a:solidFill>
                  <a:srgbClr val="0000FF"/>
                </a:solidFill>
              </a:rPr>
              <a:t>Homework 6 will be due April 10</a:t>
            </a:r>
          </a:p>
          <a:p>
            <a:endParaRPr lang="en-US" dirty="0"/>
          </a:p>
          <a:p>
            <a:r>
              <a:rPr lang="en-US" dirty="0" smtClean="0"/>
              <a:t>And, we will have a Midterm II</a:t>
            </a:r>
          </a:p>
          <a:p>
            <a:endParaRPr lang="en-US" dirty="0"/>
          </a:p>
          <a:p>
            <a:r>
              <a:rPr lang="en-US" dirty="0">
                <a:latin typeface="Tahoma" charset="0"/>
              </a:rPr>
              <a:t>The course will </a:t>
            </a:r>
            <a:r>
              <a:rPr lang="en-US" dirty="0" smtClean="0">
                <a:latin typeface="Tahoma" charset="0"/>
              </a:rPr>
              <a:t>continue to move </a:t>
            </a:r>
            <a:r>
              <a:rPr lang="en-US" dirty="0">
                <a:latin typeface="Tahoma" charset="0"/>
              </a:rPr>
              <a:t>quickly… Keep your </a:t>
            </a:r>
            <a:r>
              <a:rPr lang="en-US" dirty="0" smtClean="0">
                <a:latin typeface="Tahoma" charset="0"/>
              </a:rPr>
              <a:t>pace.</a:t>
            </a:r>
          </a:p>
          <a:p>
            <a:r>
              <a:rPr lang="en-US" dirty="0" smtClean="0">
                <a:latin typeface="Tahoma" charset="0"/>
              </a:rPr>
              <a:t>Talk </a:t>
            </a:r>
            <a:r>
              <a:rPr lang="en-US" dirty="0">
                <a:latin typeface="Tahoma" charset="0"/>
              </a:rPr>
              <a:t>with the TAs and me if you </a:t>
            </a:r>
            <a:r>
              <a:rPr lang="en-US" dirty="0" smtClean="0">
                <a:latin typeface="Tahoma" charset="0"/>
              </a:rPr>
              <a:t>need any help.</a:t>
            </a:r>
          </a:p>
          <a:p>
            <a:pPr lvl="1"/>
            <a:r>
              <a:rPr lang="en-US" dirty="0" smtClean="0">
                <a:latin typeface="Tahoma" charset="0"/>
              </a:rPr>
              <a:t>We cannot do or debug the assignments for you but we can give you suggestions</a:t>
            </a:r>
          </a:p>
          <a:p>
            <a:pPr lvl="1"/>
            <a:r>
              <a:rPr lang="en-US" dirty="0" smtClean="0">
                <a:latin typeface="Tahoma" charset="0"/>
              </a:rPr>
              <a:t>My goal is to enable you learn the material</a:t>
            </a:r>
          </a:p>
          <a:p>
            <a:pPr lvl="2"/>
            <a:r>
              <a:rPr lang="en-US" dirty="0" smtClean="0">
                <a:latin typeface="Tahoma" charset="0"/>
              </a:rPr>
              <a:t>You never know when you will use the principles you learn</a:t>
            </a:r>
            <a:endParaRPr lang="en-US" dirty="0">
              <a:latin typeface="Tahoma" charset="0"/>
            </a:endParaRPr>
          </a:p>
          <a:p>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3</a:t>
            </a:fld>
            <a:endParaRPr lang="en-US"/>
          </a:p>
        </p:txBody>
      </p:sp>
    </p:spTree>
    <p:extLst>
      <p:ext uri="{BB962C8B-B14F-4D97-AF65-F5344CB8AC3E}">
        <p14:creationId xmlns:p14="http://schemas.microsoft.com/office/powerpoint/2010/main" val="41134612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Title 1"/>
          <p:cNvSpPr>
            <a:spLocks noGrp="1"/>
          </p:cNvSpPr>
          <p:nvPr>
            <p:ph type="title"/>
          </p:nvPr>
        </p:nvSpPr>
        <p:spPr/>
        <p:txBody>
          <a:bodyPr/>
          <a:lstStyle/>
          <a:p>
            <a:r>
              <a:rPr lang="en-US">
                <a:latin typeface="Garamond" charset="0"/>
              </a:rPr>
              <a:t>Performance Results</a:t>
            </a:r>
          </a:p>
        </p:txBody>
      </p:sp>
      <p:sp>
        <p:nvSpPr>
          <p:cNvPr id="217090"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7E2AD46-439A-884D-8CC7-72A877BA44F8}" type="slidenum">
              <a:rPr lang="en-US" sz="1600">
                <a:solidFill>
                  <a:srgbClr val="000000"/>
                </a:solidFill>
                <a:latin typeface="Garamond" charset="0"/>
                <a:cs typeface="Arial" charset="0"/>
              </a:rPr>
              <a:pPr eaLnBrk="1" hangingPunct="1"/>
              <a:t>30</a:t>
            </a:fld>
            <a:endParaRPr lang="en-US" sz="1600">
              <a:solidFill>
                <a:srgbClr val="000000"/>
              </a:solidFill>
              <a:latin typeface="Garamond" charset="0"/>
              <a:cs typeface="Arial" charset="0"/>
            </a:endParaRPr>
          </a:p>
        </p:txBody>
      </p:sp>
      <p:pic>
        <p:nvPicPr>
          <p:cNvPr id="217091" name="Picture 4"/>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38" y="4076700"/>
            <a:ext cx="9144000" cy="1885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709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013" y="1125538"/>
            <a:ext cx="9072562" cy="2274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5278560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Title 1"/>
          <p:cNvSpPr>
            <a:spLocks noGrp="1"/>
          </p:cNvSpPr>
          <p:nvPr>
            <p:ph type="title"/>
          </p:nvPr>
        </p:nvSpPr>
        <p:spPr/>
        <p:txBody>
          <a:bodyPr/>
          <a:lstStyle/>
          <a:p>
            <a:r>
              <a:rPr lang="en-US">
                <a:latin typeface="Garamond" charset="0"/>
              </a:rPr>
              <a:t>Self Optimizing DRAM Controllers</a:t>
            </a:r>
          </a:p>
        </p:txBody>
      </p:sp>
      <p:sp>
        <p:nvSpPr>
          <p:cNvPr id="3" name="Content Placeholder 2"/>
          <p:cNvSpPr>
            <a:spLocks noGrp="1"/>
          </p:cNvSpPr>
          <p:nvPr>
            <p:ph idx="1"/>
          </p:nvPr>
        </p:nvSpPr>
        <p:spPr>
          <a:xfrm>
            <a:off x="228600" y="996950"/>
            <a:ext cx="8610600" cy="5194300"/>
          </a:xfrm>
        </p:spPr>
        <p:txBody>
          <a:bodyPr/>
          <a:lstStyle/>
          <a:p>
            <a:pPr>
              <a:defRPr/>
            </a:pPr>
            <a:r>
              <a:rPr lang="en-US" dirty="0" smtClean="0"/>
              <a:t>Advantages</a:t>
            </a:r>
          </a:p>
          <a:p>
            <a:pPr marL="344487" lvl="1" indent="0">
              <a:buFont typeface="Wingdings" charset="0"/>
              <a:buNone/>
              <a:defRPr/>
            </a:pPr>
            <a:r>
              <a:rPr lang="en-US" dirty="0" smtClean="0"/>
              <a:t>+ Adapts the scheduling policy dynamically to changing workload behavior and to maximize a long-term target</a:t>
            </a:r>
          </a:p>
          <a:p>
            <a:pPr marL="344487" lvl="1" indent="0">
              <a:buFont typeface="Wingdings" charset="0"/>
              <a:buNone/>
              <a:defRPr/>
            </a:pPr>
            <a:r>
              <a:rPr lang="en-US" dirty="0" smtClean="0"/>
              <a:t>+ Reduces the designer’s burden in finding a good scheduling policy. Designer specifies:</a:t>
            </a:r>
          </a:p>
          <a:p>
            <a:pPr marL="344487" lvl="1" indent="0">
              <a:buFont typeface="Wingdings" charset="0"/>
              <a:buNone/>
              <a:defRPr/>
            </a:pPr>
            <a:r>
              <a:rPr lang="en-US" dirty="0"/>
              <a:t>	</a:t>
            </a:r>
            <a:r>
              <a:rPr lang="en-US" dirty="0" smtClean="0"/>
              <a:t>1) What system variables might be useful</a:t>
            </a:r>
          </a:p>
          <a:p>
            <a:pPr marL="344487" lvl="1" indent="0">
              <a:buFont typeface="Wingdings" charset="0"/>
              <a:buNone/>
              <a:defRPr/>
            </a:pPr>
            <a:r>
              <a:rPr lang="en-US" dirty="0"/>
              <a:t>	</a:t>
            </a:r>
            <a:r>
              <a:rPr lang="en-US" dirty="0" smtClean="0"/>
              <a:t>2) What target to optimize, but not how to optimize it</a:t>
            </a:r>
          </a:p>
          <a:p>
            <a:pPr marL="0" indent="0">
              <a:buFont typeface="Wingdings" charset="0"/>
              <a:buNone/>
              <a:defRPr/>
            </a:pPr>
            <a:endParaRPr lang="en-US" dirty="0" smtClean="0"/>
          </a:p>
          <a:p>
            <a:pPr>
              <a:defRPr/>
            </a:pPr>
            <a:r>
              <a:rPr lang="en-US" dirty="0" smtClean="0"/>
              <a:t>Disadvantages and Limitations</a:t>
            </a:r>
          </a:p>
          <a:p>
            <a:pPr marL="344487" lvl="1" indent="0">
              <a:buFont typeface="Wingdings" charset="0"/>
              <a:buNone/>
              <a:defRPr/>
            </a:pPr>
            <a:r>
              <a:rPr lang="en-US" dirty="0" smtClean="0"/>
              <a:t>-- Black box: designer much less likely to implement what she  cannot easily reason about</a:t>
            </a:r>
          </a:p>
          <a:p>
            <a:pPr marL="344487" lvl="1" indent="0">
              <a:buFont typeface="Wingdings" charset="0"/>
              <a:buNone/>
              <a:defRPr/>
            </a:pPr>
            <a:r>
              <a:rPr lang="en-US" dirty="0" smtClean="0"/>
              <a:t>-- How to specify different reward functions that can achieve different objectives? (e.g., fairness, QoS)</a:t>
            </a:r>
          </a:p>
          <a:p>
            <a:pPr marL="344487" lvl="1" indent="0">
              <a:buFont typeface="Wingdings" charset="0"/>
              <a:buNone/>
              <a:defRPr/>
            </a:pPr>
            <a:r>
              <a:rPr lang="en-US" dirty="0" smtClean="0"/>
              <a:t>-- Hardware complexity?</a:t>
            </a:r>
            <a:endParaRPr lang="en-US" dirty="0"/>
          </a:p>
        </p:txBody>
      </p:sp>
      <p:sp>
        <p:nvSpPr>
          <p:cNvPr id="21811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0D7E44-239C-964A-A44F-B93A25D8B58A}" type="slidenum">
              <a:rPr lang="en-US" sz="1600">
                <a:solidFill>
                  <a:srgbClr val="000000"/>
                </a:solidFill>
                <a:latin typeface="Garamond" charset="0"/>
                <a:cs typeface="Arial" charset="0"/>
              </a:rPr>
              <a:pPr eaLnBrk="1" hangingPunct="1"/>
              <a:t>31</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9010544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4"/>
          <p:cNvSpPr>
            <a:spLocks noGrp="1" noChangeArrowheads="1"/>
          </p:cNvSpPr>
          <p:nvPr>
            <p:ph type="ctrTitle"/>
          </p:nvPr>
        </p:nvSpPr>
        <p:spPr>
          <a:xfrm>
            <a:off x="366713" y="1768475"/>
            <a:ext cx="8428037" cy="822325"/>
          </a:xfrm>
        </p:spPr>
        <p:txBody>
          <a:bodyPr/>
          <a:lstStyle/>
          <a:p>
            <a:pPr algn="ctr" eaLnBrk="1" hangingPunct="1"/>
            <a:r>
              <a:rPr lang="en-US" sz="4000" dirty="0" smtClean="0">
                <a:latin typeface="Garamond" charset="0"/>
              </a:rPr>
              <a:t>Memory Latency Tolerance</a:t>
            </a:r>
            <a:endParaRPr lang="en-US" sz="4000" dirty="0">
              <a:latin typeface="Garamond" charset="0"/>
            </a:endParaRPr>
          </a:p>
        </p:txBody>
      </p:sp>
      <p:sp>
        <p:nvSpPr>
          <p:cNvPr id="135170"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extLst>
      <p:ext uri="{BB962C8B-B14F-4D97-AF65-F5344CB8AC3E}">
        <p14:creationId xmlns:p14="http://schemas.microsoft.com/office/powerpoint/2010/main" val="91951671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 on Memory Latency Tolerance</a:t>
            </a:r>
            <a:endParaRPr lang="en-US" dirty="0"/>
          </a:p>
        </p:txBody>
      </p:sp>
      <p:sp>
        <p:nvSpPr>
          <p:cNvPr id="3" name="Content Placeholder 2"/>
          <p:cNvSpPr>
            <a:spLocks noGrp="1"/>
          </p:cNvSpPr>
          <p:nvPr>
            <p:ph idx="1"/>
          </p:nvPr>
        </p:nvSpPr>
        <p:spPr/>
        <p:txBody>
          <a:bodyPr/>
          <a:lstStyle/>
          <a:p>
            <a:r>
              <a:rPr lang="en-US" dirty="0" smtClean="0"/>
              <a:t>Required</a:t>
            </a:r>
          </a:p>
          <a:p>
            <a:pPr lvl="1"/>
            <a:r>
              <a:rPr lang="en-US" dirty="0" smtClean="0"/>
              <a:t>Mutlu et al., “</a:t>
            </a:r>
            <a:r>
              <a:rPr lang="en-US" dirty="0" smtClean="0">
                <a:solidFill>
                  <a:srgbClr val="0000FF"/>
                </a:solidFill>
              </a:rPr>
              <a:t>Runahead Execution: </a:t>
            </a:r>
            <a:r>
              <a:rPr lang="en-US" dirty="0">
                <a:solidFill>
                  <a:srgbClr val="0000FF"/>
                </a:solidFill>
              </a:rPr>
              <a:t>An Alternative to Very </a:t>
            </a:r>
            <a:r>
              <a:rPr lang="en-US" dirty="0" smtClean="0">
                <a:solidFill>
                  <a:srgbClr val="0000FF"/>
                </a:solidFill>
              </a:rPr>
              <a:t>Large Instruction </a:t>
            </a:r>
            <a:r>
              <a:rPr lang="en-US" dirty="0">
                <a:solidFill>
                  <a:srgbClr val="0000FF"/>
                </a:solidFill>
              </a:rPr>
              <a:t>Windows for Out-of-order </a:t>
            </a:r>
            <a:r>
              <a:rPr lang="en-US" dirty="0" smtClean="0">
                <a:solidFill>
                  <a:srgbClr val="0000FF"/>
                </a:solidFill>
              </a:rPr>
              <a:t>Processors</a:t>
            </a:r>
            <a:r>
              <a:rPr lang="en-US" dirty="0" smtClean="0"/>
              <a:t>,” HPCA 2003.</a:t>
            </a:r>
          </a:p>
          <a:p>
            <a:pPr lvl="1"/>
            <a:r>
              <a:rPr lang="en-US" dirty="0" err="1">
                <a:latin typeface="Tahoma" charset="0"/>
              </a:rPr>
              <a:t>Srinath</a:t>
            </a:r>
            <a:r>
              <a:rPr lang="en-US" dirty="0">
                <a:latin typeface="Tahoma" charset="0"/>
              </a:rPr>
              <a:t> et al., “</a:t>
            </a:r>
            <a:r>
              <a:rPr lang="en-US" altLang="ja-JP" dirty="0">
                <a:solidFill>
                  <a:srgbClr val="0000FF"/>
                </a:solidFill>
                <a:latin typeface="Tahoma" charset="0"/>
              </a:rPr>
              <a:t>Feedback directed prefetching</a:t>
            </a:r>
            <a:r>
              <a:rPr lang="en-US" dirty="0">
                <a:latin typeface="Tahoma" charset="0"/>
              </a:rPr>
              <a:t>”</a:t>
            </a:r>
            <a:r>
              <a:rPr lang="en-US" altLang="ja-JP" dirty="0">
                <a:latin typeface="Tahoma" charset="0"/>
              </a:rPr>
              <a:t>, HPCA 2007.</a:t>
            </a:r>
          </a:p>
          <a:p>
            <a:pPr marL="344487" lvl="1" indent="0">
              <a:buNone/>
            </a:pPr>
            <a:endParaRPr lang="en-US" dirty="0"/>
          </a:p>
          <a:p>
            <a:r>
              <a:rPr lang="en-US" dirty="0">
                <a:latin typeface="Tahoma" charset="0"/>
              </a:rPr>
              <a:t>Optional</a:t>
            </a:r>
          </a:p>
          <a:p>
            <a:pPr lvl="1"/>
            <a:r>
              <a:rPr lang="en-US" dirty="0">
                <a:latin typeface="Tahoma" charset="0"/>
                <a:ea typeface="ＭＳ Ｐゴシック" charset="0"/>
              </a:rPr>
              <a:t>Mutlu et al., </a:t>
            </a:r>
            <a:r>
              <a:rPr lang="ja-JP" altLang="en-US" dirty="0">
                <a:latin typeface="Tahoma" charset="0"/>
                <a:ea typeface="ＭＳ Ｐゴシック" charset="0"/>
              </a:rPr>
              <a:t>“</a:t>
            </a:r>
            <a:r>
              <a:rPr lang="en-US" altLang="ja-JP" dirty="0">
                <a:solidFill>
                  <a:srgbClr val="0000FF"/>
                </a:solidFill>
                <a:latin typeface="Tahoma" charset="0"/>
                <a:ea typeface="ＭＳ Ｐゴシック" charset="0"/>
              </a:rPr>
              <a:t>Efficient Runahead Execution: Power-Efficient Memory Latency Tolerance</a:t>
            </a:r>
            <a:r>
              <a:rPr lang="en-US" altLang="ja-JP" dirty="0">
                <a:latin typeface="Tahoma" charset="0"/>
                <a:ea typeface="ＭＳ Ｐゴシック" charset="0"/>
              </a:rPr>
              <a:t>,</a:t>
            </a:r>
            <a:r>
              <a:rPr lang="ja-JP" altLang="en-US" dirty="0">
                <a:latin typeface="Tahoma" charset="0"/>
                <a:ea typeface="ＭＳ Ｐゴシック" charset="0"/>
              </a:rPr>
              <a:t>”</a:t>
            </a:r>
            <a:r>
              <a:rPr lang="en-US" altLang="ja-JP" dirty="0">
                <a:latin typeface="Tahoma" charset="0"/>
                <a:ea typeface="ＭＳ Ｐゴシック" charset="0"/>
              </a:rPr>
              <a:t> ISCA 2005, IEEE Micro Top Picks 2006.</a:t>
            </a:r>
            <a:endParaRPr lang="en-US" dirty="0">
              <a:latin typeface="Tahoma" charset="0"/>
              <a:ea typeface="ＭＳ Ｐゴシック" charset="0"/>
            </a:endParaRPr>
          </a:p>
          <a:p>
            <a:pPr lvl="1"/>
            <a:r>
              <a:rPr lang="en-US" dirty="0">
                <a:latin typeface="Tahoma" charset="0"/>
                <a:ea typeface="ＭＳ Ｐゴシック" charset="0"/>
              </a:rPr>
              <a:t>Mutlu et al., “</a:t>
            </a:r>
            <a:r>
              <a:rPr lang="en-US" altLang="ja-JP" dirty="0">
                <a:solidFill>
                  <a:srgbClr val="0000FF"/>
                </a:solidFill>
                <a:latin typeface="Tahoma" charset="0"/>
                <a:ea typeface="ＭＳ Ｐゴシック" charset="0"/>
              </a:rPr>
              <a:t>Address-Value Delta (AVD) Prediction</a:t>
            </a:r>
            <a:r>
              <a:rPr lang="en-US" altLang="ja-JP" dirty="0">
                <a:latin typeface="Tahoma" charset="0"/>
                <a:ea typeface="ＭＳ Ｐゴシック" charset="0"/>
              </a:rPr>
              <a:t>,</a:t>
            </a:r>
            <a:r>
              <a:rPr lang="en-US" dirty="0">
                <a:latin typeface="Tahoma" charset="0"/>
                <a:ea typeface="ＭＳ Ｐゴシック" charset="0"/>
              </a:rPr>
              <a:t>”</a:t>
            </a:r>
            <a:r>
              <a:rPr lang="en-US" altLang="ja-JP" dirty="0">
                <a:latin typeface="Tahoma" charset="0"/>
                <a:ea typeface="ＭＳ Ｐゴシック" charset="0"/>
              </a:rPr>
              <a:t> MICRO 2005.</a:t>
            </a:r>
            <a:endParaRPr lang="en-US" dirty="0">
              <a:latin typeface="Tahoma" charset="0"/>
              <a:ea typeface="ＭＳ Ｐゴシック" charset="0"/>
            </a:endParaRPr>
          </a:p>
          <a:p>
            <a:pPr lvl="1"/>
            <a:r>
              <a:rPr lang="en-US" dirty="0">
                <a:latin typeface="Tahoma" charset="0"/>
                <a:ea typeface="ＭＳ Ｐゴシック" charset="0"/>
              </a:rPr>
              <a:t>Armstrong et al., “</a:t>
            </a:r>
            <a:r>
              <a:rPr lang="en-US" altLang="ja-JP" dirty="0">
                <a:solidFill>
                  <a:srgbClr val="0000FF"/>
                </a:solidFill>
                <a:latin typeface="Tahoma" charset="0"/>
                <a:ea typeface="ＭＳ Ｐゴシック" charset="0"/>
              </a:rPr>
              <a:t>Wrong Path Events</a:t>
            </a:r>
            <a:r>
              <a:rPr lang="en-US" altLang="ja-JP" dirty="0">
                <a:latin typeface="Tahoma" charset="0"/>
                <a:ea typeface="ＭＳ Ｐゴシック" charset="0"/>
              </a:rPr>
              <a:t>,</a:t>
            </a:r>
            <a:r>
              <a:rPr lang="en-US" dirty="0">
                <a:latin typeface="Tahoma" charset="0"/>
                <a:ea typeface="ＭＳ Ｐゴシック" charset="0"/>
              </a:rPr>
              <a:t>”</a:t>
            </a:r>
            <a:r>
              <a:rPr lang="en-US" altLang="ja-JP" dirty="0">
                <a:latin typeface="Tahoma" charset="0"/>
                <a:ea typeface="ＭＳ Ｐゴシック" charset="0"/>
              </a:rPr>
              <a:t> MICRO 2004.</a:t>
            </a:r>
          </a:p>
          <a:p>
            <a:pPr lvl="1"/>
            <a:endParaRPr lang="en-US" dirty="0" smtClean="0"/>
          </a:p>
          <a:p>
            <a:pPr lvl="1"/>
            <a:endParaRPr lang="en-US" dirty="0"/>
          </a:p>
          <a:p>
            <a:pPr lvl="1"/>
            <a:endParaRPr lang="en-US" dirty="0"/>
          </a:p>
          <a:p>
            <a:pPr lvl="1"/>
            <a:endParaRPr lang="en-US" dirty="0" smtClean="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33</a:t>
            </a:fld>
            <a:endParaRPr lang="en-US"/>
          </a:p>
        </p:txBody>
      </p:sp>
    </p:spTree>
    <p:extLst>
      <p:ext uri="{BB962C8B-B14F-4D97-AF65-F5344CB8AC3E}">
        <p14:creationId xmlns:p14="http://schemas.microsoft.com/office/powerpoint/2010/main" val="18530496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dirty="0" smtClean="0">
                <a:latin typeface="Garamond" charset="0"/>
              </a:rPr>
              <a:t>Remember: Latency </a:t>
            </a:r>
            <a:r>
              <a:rPr lang="en-US" dirty="0">
                <a:latin typeface="Garamond" charset="0"/>
              </a:rPr>
              <a:t>Tolerance</a:t>
            </a:r>
          </a:p>
        </p:txBody>
      </p:sp>
      <p:sp>
        <p:nvSpPr>
          <p:cNvPr id="3" name="Content Placeholder 2"/>
          <p:cNvSpPr>
            <a:spLocks noGrp="1"/>
          </p:cNvSpPr>
          <p:nvPr>
            <p:ph idx="1"/>
          </p:nvPr>
        </p:nvSpPr>
        <p:spPr>
          <a:xfrm>
            <a:off x="228600" y="996950"/>
            <a:ext cx="8610600" cy="5194300"/>
          </a:xfrm>
        </p:spPr>
        <p:txBody>
          <a:bodyPr/>
          <a:lstStyle/>
          <a:p>
            <a:pPr>
              <a:defRPr/>
            </a:pPr>
            <a:r>
              <a:rPr lang="en-US" dirty="0" smtClean="0"/>
              <a:t>An out-of-order execution processor tolerates latency of multi-cycle operations by executing independent instructions concurrently</a:t>
            </a:r>
          </a:p>
          <a:p>
            <a:pPr lvl="1">
              <a:defRPr/>
            </a:pPr>
            <a:r>
              <a:rPr lang="en-US" dirty="0" smtClean="0"/>
              <a:t>It does so by buffering instructions in reservation stations and reorder buffer </a:t>
            </a:r>
          </a:p>
          <a:p>
            <a:pPr lvl="1">
              <a:defRPr/>
            </a:pPr>
            <a:r>
              <a:rPr lang="en-US" dirty="0" smtClean="0"/>
              <a:t>Instruction window: Hardware resources needed to buffer all decoded but not yet retired/committed instructions</a:t>
            </a:r>
            <a:endParaRPr lang="en-US" dirty="0"/>
          </a:p>
          <a:p>
            <a:pPr>
              <a:defRPr/>
            </a:pPr>
            <a:endParaRPr lang="en-US" dirty="0" smtClean="0"/>
          </a:p>
          <a:p>
            <a:pPr>
              <a:defRPr/>
            </a:pPr>
            <a:r>
              <a:rPr lang="en-US" dirty="0">
                <a:latin typeface="Tahoma" charset="0"/>
              </a:rPr>
              <a:t>What if an instruction takes 500 cycles?</a:t>
            </a:r>
          </a:p>
          <a:p>
            <a:pPr lvl="1">
              <a:defRPr/>
            </a:pPr>
            <a:r>
              <a:rPr lang="en-US" dirty="0" smtClean="0">
                <a:latin typeface="Tahoma" charset="0"/>
                <a:ea typeface="ＭＳ Ｐゴシック" charset="0"/>
              </a:rPr>
              <a:t>How large of an instruction window do we need to continue decoding?</a:t>
            </a:r>
          </a:p>
          <a:p>
            <a:pPr lvl="1">
              <a:defRPr/>
            </a:pPr>
            <a:r>
              <a:rPr lang="en-US" dirty="0" smtClean="0">
                <a:latin typeface="Tahoma" charset="0"/>
                <a:ea typeface="ＭＳ Ｐゴシック" charset="0"/>
              </a:rPr>
              <a:t>How many cycles of latency can </a:t>
            </a:r>
            <a:r>
              <a:rPr lang="en-US" dirty="0" err="1" smtClean="0">
                <a:latin typeface="Tahoma" charset="0"/>
                <a:ea typeface="ＭＳ Ｐゴシック" charset="0"/>
              </a:rPr>
              <a:t>OoO</a:t>
            </a:r>
            <a:r>
              <a:rPr lang="en-US" dirty="0" smtClean="0">
                <a:latin typeface="Tahoma" charset="0"/>
                <a:ea typeface="ＭＳ Ｐゴシック" charset="0"/>
              </a:rPr>
              <a:t> tolerate?</a:t>
            </a:r>
          </a:p>
          <a:p>
            <a:pPr marL="0" indent="0">
              <a:buFont typeface="Wingdings" charset="0"/>
              <a:buNone/>
              <a:defRPr/>
            </a:pPr>
            <a:endParaRPr lang="en-US" dirty="0"/>
          </a:p>
        </p:txBody>
      </p:sp>
      <p:sp>
        <p:nvSpPr>
          <p:cNvPr id="5120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BE9547F-8E20-E348-B0D5-EDB8EC114D55}" type="slidenum">
              <a:rPr lang="en-US" sz="1600">
                <a:solidFill>
                  <a:srgbClr val="000000"/>
                </a:solidFill>
                <a:latin typeface="Garamond" charset="0"/>
                <a:cs typeface="Arial" charset="0"/>
              </a:rPr>
              <a:pPr eaLnBrk="1" hangingPunct="1"/>
              <a:t>34</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12303406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p:cNvSpPr>
            <a:spLocks noGrp="1"/>
          </p:cNvSpPr>
          <p:nvPr>
            <p:ph type="sldNum" sz="quarter" idx="11"/>
          </p:nvPr>
        </p:nvSpPr>
        <p:spPr>
          <a:xfrm>
            <a:off x="6553200" y="6243638"/>
            <a:ext cx="21336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5979C8-D74A-C040-B58A-C7515B88F569}" type="slidenum">
              <a:rPr lang="en-US" sz="1600">
                <a:solidFill>
                  <a:srgbClr val="000000"/>
                </a:solidFill>
                <a:latin typeface="Garamond" charset="0"/>
                <a:cs typeface="Arial" charset="0"/>
              </a:rPr>
              <a:pPr eaLnBrk="1" hangingPunct="1"/>
              <a:t>35</a:t>
            </a:fld>
            <a:endParaRPr lang="en-US" sz="1600">
              <a:solidFill>
                <a:srgbClr val="000000"/>
              </a:solidFill>
              <a:latin typeface="Garamond" charset="0"/>
              <a:cs typeface="Arial" charset="0"/>
            </a:endParaRPr>
          </a:p>
        </p:txBody>
      </p:sp>
      <p:sp>
        <p:nvSpPr>
          <p:cNvPr id="52226" name="Rectangle 2"/>
          <p:cNvSpPr>
            <a:spLocks noGrp="1" noChangeArrowheads="1"/>
          </p:cNvSpPr>
          <p:nvPr>
            <p:ph type="title"/>
          </p:nvPr>
        </p:nvSpPr>
        <p:spPr/>
        <p:txBody>
          <a:bodyPr/>
          <a:lstStyle/>
          <a:p>
            <a:r>
              <a:rPr lang="en-US">
                <a:latin typeface="Garamond" charset="0"/>
              </a:rPr>
              <a:t>Stalls due to Long-Latency Instructions</a:t>
            </a:r>
          </a:p>
        </p:txBody>
      </p:sp>
      <p:sp>
        <p:nvSpPr>
          <p:cNvPr id="58371" name="Rectangle 3"/>
          <p:cNvSpPr>
            <a:spLocks noGrp="1" noChangeArrowheads="1"/>
          </p:cNvSpPr>
          <p:nvPr>
            <p:ph type="body" idx="1"/>
          </p:nvPr>
        </p:nvSpPr>
        <p:spPr>
          <a:xfrm>
            <a:off x="228600" y="996950"/>
            <a:ext cx="8610600" cy="5194300"/>
          </a:xfrm>
        </p:spPr>
        <p:txBody>
          <a:bodyPr/>
          <a:lstStyle/>
          <a:p>
            <a:r>
              <a:rPr lang="en-US">
                <a:latin typeface="Tahoma" charset="0"/>
              </a:rPr>
              <a:t>When a </a:t>
            </a:r>
            <a:r>
              <a:rPr lang="en-US">
                <a:solidFill>
                  <a:srgbClr val="CC0000"/>
                </a:solidFill>
                <a:latin typeface="Tahoma" charset="0"/>
              </a:rPr>
              <a:t>long-latency instruction</a:t>
            </a:r>
            <a:r>
              <a:rPr lang="en-US">
                <a:latin typeface="Tahoma" charset="0"/>
              </a:rPr>
              <a:t> is not complete,               it </a:t>
            </a:r>
            <a:r>
              <a:rPr lang="en-US">
                <a:solidFill>
                  <a:srgbClr val="CC0000"/>
                </a:solidFill>
                <a:latin typeface="Tahoma" charset="0"/>
              </a:rPr>
              <a:t>blocks instruction retirement</a:t>
            </a:r>
            <a:r>
              <a:rPr lang="en-US">
                <a:solidFill>
                  <a:srgbClr val="990000"/>
                </a:solidFill>
                <a:latin typeface="Tahoma" charset="0"/>
              </a:rPr>
              <a:t>. </a:t>
            </a:r>
          </a:p>
          <a:p>
            <a:pPr lvl="1"/>
            <a:r>
              <a:rPr lang="en-US">
                <a:latin typeface="Tahoma" charset="0"/>
                <a:ea typeface="ＭＳ Ｐゴシック" charset="0"/>
                <a:cs typeface="ＭＳ Ｐゴシック" charset="0"/>
              </a:rPr>
              <a:t>Because we need to maintain precise exceptions </a:t>
            </a:r>
          </a:p>
          <a:p>
            <a:endParaRPr lang="en-US">
              <a:latin typeface="Tahoma" charset="0"/>
            </a:endParaRPr>
          </a:p>
          <a:p>
            <a:r>
              <a:rPr lang="en-US">
                <a:latin typeface="Tahoma" charset="0"/>
              </a:rPr>
              <a:t>Incoming instructions fill the instruction window (reorder buffer, reservation stations).</a:t>
            </a:r>
          </a:p>
          <a:p>
            <a:endParaRPr lang="en-US">
              <a:latin typeface="Tahoma" charset="0"/>
            </a:endParaRPr>
          </a:p>
          <a:p>
            <a:r>
              <a:rPr lang="en-US">
                <a:latin typeface="Tahoma" charset="0"/>
              </a:rPr>
              <a:t>Once the window is full, processor cannot place new instructions into the window. </a:t>
            </a:r>
          </a:p>
          <a:p>
            <a:pPr lvl="1"/>
            <a:r>
              <a:rPr lang="en-US">
                <a:latin typeface="Tahoma" charset="0"/>
                <a:ea typeface="ＭＳ Ｐゴシック" charset="0"/>
              </a:rPr>
              <a:t>This is called a </a:t>
            </a:r>
            <a:r>
              <a:rPr lang="en-US">
                <a:solidFill>
                  <a:srgbClr val="CC0000"/>
                </a:solidFill>
                <a:latin typeface="Tahoma" charset="0"/>
                <a:ea typeface="ＭＳ Ｐゴシック" charset="0"/>
              </a:rPr>
              <a:t>full-window stall</a:t>
            </a:r>
            <a:r>
              <a:rPr lang="en-US">
                <a:latin typeface="Tahoma" charset="0"/>
                <a:ea typeface="ＭＳ Ｐゴシック" charset="0"/>
              </a:rPr>
              <a:t>.</a:t>
            </a:r>
          </a:p>
          <a:p>
            <a:endParaRPr lang="en-US">
              <a:latin typeface="Tahoma" charset="0"/>
            </a:endParaRPr>
          </a:p>
          <a:p>
            <a:r>
              <a:rPr lang="en-US">
                <a:latin typeface="Tahoma" charset="0"/>
              </a:rPr>
              <a:t>A full-window stall prevents the processor from making progress in the execution of the program.</a:t>
            </a:r>
            <a:endParaRPr lang="en-US">
              <a:solidFill>
                <a:srgbClr val="CC0000"/>
              </a:solidFill>
              <a:latin typeface="Tahoma" charset="0"/>
            </a:endParaRPr>
          </a:p>
        </p:txBody>
      </p:sp>
    </p:spTree>
    <p:extLst>
      <p:ext uri="{BB962C8B-B14F-4D97-AF65-F5344CB8AC3E}">
        <p14:creationId xmlns:p14="http://schemas.microsoft.com/office/powerpoint/2010/main" val="21351385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37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8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5"/>
          <p:cNvSpPr>
            <a:spLocks noGrp="1"/>
          </p:cNvSpPr>
          <p:nvPr>
            <p:ph type="sldNum" sz="quarter" idx="11"/>
          </p:nvPr>
        </p:nvSpPr>
        <p:spPr>
          <a:xfrm>
            <a:off x="6553200" y="6243638"/>
            <a:ext cx="21336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BD26D10-1ED9-C446-89C7-2218ECCE867E}" type="slidenum">
              <a:rPr lang="en-US" sz="1600">
                <a:solidFill>
                  <a:srgbClr val="000000"/>
                </a:solidFill>
                <a:latin typeface="Garamond" charset="0"/>
                <a:cs typeface="Arial" charset="0"/>
              </a:rPr>
              <a:pPr eaLnBrk="1" hangingPunct="1"/>
              <a:t>36</a:t>
            </a:fld>
            <a:endParaRPr lang="en-US" sz="1600">
              <a:solidFill>
                <a:srgbClr val="000000"/>
              </a:solidFill>
              <a:latin typeface="Garamond" charset="0"/>
              <a:cs typeface="Arial" charset="0"/>
            </a:endParaRPr>
          </a:p>
        </p:txBody>
      </p:sp>
      <p:sp>
        <p:nvSpPr>
          <p:cNvPr id="53250" name="Text Box 30"/>
          <p:cNvSpPr txBox="1">
            <a:spLocks noChangeArrowheads="1"/>
          </p:cNvSpPr>
          <p:nvPr/>
        </p:nvSpPr>
        <p:spPr bwMode="auto">
          <a:xfrm>
            <a:off x="1371600" y="3943350"/>
            <a:ext cx="2286000" cy="346075"/>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endParaRPr lang="en-US" sz="1600" smtClean="0">
              <a:solidFill>
                <a:srgbClr val="FFFFFF"/>
              </a:solidFill>
              <a:cs typeface="Arial" charset="0"/>
            </a:endParaRPr>
          </a:p>
        </p:txBody>
      </p:sp>
      <p:sp>
        <p:nvSpPr>
          <p:cNvPr id="53251" name="Text Box 31"/>
          <p:cNvSpPr txBox="1">
            <a:spLocks noChangeArrowheads="1"/>
          </p:cNvSpPr>
          <p:nvPr/>
        </p:nvSpPr>
        <p:spPr bwMode="auto">
          <a:xfrm>
            <a:off x="1371600" y="3600450"/>
            <a:ext cx="2286000" cy="346075"/>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endParaRPr lang="en-US" sz="1600" smtClean="0">
              <a:solidFill>
                <a:srgbClr val="FFFFFF"/>
              </a:solidFill>
              <a:cs typeface="Arial" charset="0"/>
            </a:endParaRPr>
          </a:p>
        </p:txBody>
      </p:sp>
      <p:sp>
        <p:nvSpPr>
          <p:cNvPr id="53252" name="Text Box 29"/>
          <p:cNvSpPr txBox="1">
            <a:spLocks noChangeArrowheads="1"/>
          </p:cNvSpPr>
          <p:nvPr/>
        </p:nvSpPr>
        <p:spPr bwMode="auto">
          <a:xfrm>
            <a:off x="1371600" y="3260725"/>
            <a:ext cx="2286000" cy="346075"/>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endParaRPr lang="en-US" sz="1600" smtClean="0">
              <a:solidFill>
                <a:srgbClr val="FFFFFF"/>
              </a:solidFill>
              <a:cs typeface="Arial" charset="0"/>
            </a:endParaRPr>
          </a:p>
        </p:txBody>
      </p:sp>
      <p:sp>
        <p:nvSpPr>
          <p:cNvPr id="53253" name="Text Box 27"/>
          <p:cNvSpPr txBox="1">
            <a:spLocks noChangeArrowheads="1"/>
          </p:cNvSpPr>
          <p:nvPr/>
        </p:nvSpPr>
        <p:spPr bwMode="auto">
          <a:xfrm>
            <a:off x="1371600" y="2911475"/>
            <a:ext cx="2286000" cy="346075"/>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endParaRPr lang="en-US" sz="1600" smtClean="0">
              <a:solidFill>
                <a:srgbClr val="FFFFFF"/>
              </a:solidFill>
              <a:cs typeface="Arial" charset="0"/>
            </a:endParaRPr>
          </a:p>
        </p:txBody>
      </p:sp>
      <p:sp>
        <p:nvSpPr>
          <p:cNvPr id="53254" name="Text Box 28"/>
          <p:cNvSpPr txBox="1">
            <a:spLocks noChangeArrowheads="1"/>
          </p:cNvSpPr>
          <p:nvPr/>
        </p:nvSpPr>
        <p:spPr bwMode="auto">
          <a:xfrm>
            <a:off x="1371600" y="2562225"/>
            <a:ext cx="2286000" cy="346075"/>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endParaRPr lang="en-US" sz="1600" smtClean="0">
              <a:solidFill>
                <a:srgbClr val="FFFFFF"/>
              </a:solidFill>
              <a:cs typeface="Arial" charset="0"/>
            </a:endParaRPr>
          </a:p>
        </p:txBody>
      </p:sp>
      <p:sp>
        <p:nvSpPr>
          <p:cNvPr id="53255" name="Text Box 26"/>
          <p:cNvSpPr txBox="1">
            <a:spLocks noChangeArrowheads="1"/>
          </p:cNvSpPr>
          <p:nvPr/>
        </p:nvSpPr>
        <p:spPr bwMode="auto">
          <a:xfrm>
            <a:off x="1371600" y="2209800"/>
            <a:ext cx="2286000" cy="346075"/>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endParaRPr lang="en-US" sz="1600" smtClean="0">
              <a:solidFill>
                <a:srgbClr val="FFFFFF"/>
              </a:solidFill>
              <a:cs typeface="Arial" charset="0"/>
            </a:endParaRPr>
          </a:p>
        </p:txBody>
      </p:sp>
      <p:sp>
        <p:nvSpPr>
          <p:cNvPr id="411686" name="Text Box 38"/>
          <p:cNvSpPr txBox="1">
            <a:spLocks noChangeArrowheads="1"/>
          </p:cNvSpPr>
          <p:nvPr/>
        </p:nvSpPr>
        <p:spPr bwMode="auto">
          <a:xfrm>
            <a:off x="1371600" y="3940175"/>
            <a:ext cx="2286000" cy="346075"/>
          </a:xfrm>
          <a:prstGeom prst="rect">
            <a:avLst/>
          </a:prstGeom>
          <a:solidFill>
            <a:srgbClr val="008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smtClean="0">
                <a:solidFill>
                  <a:srgbClr val="FFFFFF"/>
                </a:solidFill>
                <a:cs typeface="Arial" charset="0"/>
              </a:rPr>
              <a:t>ADD R2 </a:t>
            </a:r>
            <a:r>
              <a:rPr lang="en-US" sz="1600" smtClean="0">
                <a:solidFill>
                  <a:srgbClr val="FFFFFF"/>
                </a:solidFill>
                <a:cs typeface="Arial" charset="0"/>
                <a:sym typeface="Wingdings" charset="0"/>
              </a:rPr>
              <a:t> R2, 64</a:t>
            </a:r>
            <a:endParaRPr lang="en-US" sz="1600" smtClean="0">
              <a:solidFill>
                <a:srgbClr val="FFFFFF"/>
              </a:solidFill>
              <a:cs typeface="Arial" charset="0"/>
            </a:endParaRPr>
          </a:p>
        </p:txBody>
      </p:sp>
      <p:sp>
        <p:nvSpPr>
          <p:cNvPr id="411685" name="Text Box 37"/>
          <p:cNvSpPr txBox="1">
            <a:spLocks noChangeArrowheads="1"/>
          </p:cNvSpPr>
          <p:nvPr/>
        </p:nvSpPr>
        <p:spPr bwMode="auto">
          <a:xfrm>
            <a:off x="1371600" y="3597275"/>
            <a:ext cx="2286000" cy="346075"/>
          </a:xfrm>
          <a:prstGeom prst="rect">
            <a:avLst/>
          </a:prstGeom>
          <a:solidFill>
            <a:srgbClr val="008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smtClean="0">
                <a:solidFill>
                  <a:srgbClr val="FFFFFF"/>
                </a:solidFill>
                <a:cs typeface="Arial" charset="0"/>
              </a:rPr>
              <a:t>STOR mem[R2] </a:t>
            </a:r>
            <a:r>
              <a:rPr lang="en-US" sz="1600" smtClean="0">
                <a:solidFill>
                  <a:srgbClr val="FFFFFF"/>
                </a:solidFill>
                <a:cs typeface="Arial" charset="0"/>
                <a:sym typeface="Wingdings" charset="0"/>
              </a:rPr>
              <a:t> R4</a:t>
            </a:r>
            <a:endParaRPr lang="en-US" sz="1600" smtClean="0">
              <a:solidFill>
                <a:srgbClr val="FFFFFF"/>
              </a:solidFill>
              <a:cs typeface="Arial" charset="0"/>
            </a:endParaRPr>
          </a:p>
        </p:txBody>
      </p:sp>
      <p:sp>
        <p:nvSpPr>
          <p:cNvPr id="411684" name="Text Box 36"/>
          <p:cNvSpPr txBox="1">
            <a:spLocks noChangeArrowheads="1"/>
          </p:cNvSpPr>
          <p:nvPr/>
        </p:nvSpPr>
        <p:spPr bwMode="auto">
          <a:xfrm>
            <a:off x="1371600" y="3254375"/>
            <a:ext cx="2286000" cy="346075"/>
          </a:xfrm>
          <a:prstGeom prst="rect">
            <a:avLst/>
          </a:prstGeom>
          <a:solidFill>
            <a:srgbClr val="008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smtClean="0">
                <a:solidFill>
                  <a:srgbClr val="FFFFFF"/>
                </a:solidFill>
                <a:cs typeface="Arial" charset="0"/>
              </a:rPr>
              <a:t>ADD R4 </a:t>
            </a:r>
            <a:r>
              <a:rPr lang="en-US" sz="1600" smtClean="0">
                <a:solidFill>
                  <a:srgbClr val="FFFFFF"/>
                </a:solidFill>
                <a:cs typeface="Arial" charset="0"/>
                <a:sym typeface="Wingdings" charset="0"/>
              </a:rPr>
              <a:t> R4, R5</a:t>
            </a:r>
            <a:endParaRPr lang="en-US" sz="1600" smtClean="0">
              <a:solidFill>
                <a:srgbClr val="FFFFFF"/>
              </a:solidFill>
              <a:cs typeface="Arial" charset="0"/>
            </a:endParaRPr>
          </a:p>
        </p:txBody>
      </p:sp>
      <p:sp>
        <p:nvSpPr>
          <p:cNvPr id="411683" name="Text Box 35"/>
          <p:cNvSpPr txBox="1">
            <a:spLocks noChangeArrowheads="1"/>
          </p:cNvSpPr>
          <p:nvPr/>
        </p:nvSpPr>
        <p:spPr bwMode="auto">
          <a:xfrm>
            <a:off x="1371600" y="2911475"/>
            <a:ext cx="2286000" cy="346075"/>
          </a:xfrm>
          <a:prstGeom prst="rect">
            <a:avLst/>
          </a:prstGeom>
          <a:solidFill>
            <a:srgbClr val="008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smtClean="0">
                <a:solidFill>
                  <a:srgbClr val="FFFFFF"/>
                </a:solidFill>
                <a:cs typeface="Arial" charset="0"/>
              </a:rPr>
              <a:t>MUL R4 </a:t>
            </a:r>
            <a:r>
              <a:rPr lang="en-US" sz="1600" smtClean="0">
                <a:solidFill>
                  <a:srgbClr val="FFFFFF"/>
                </a:solidFill>
                <a:cs typeface="Arial" charset="0"/>
                <a:sym typeface="Wingdings" charset="0"/>
              </a:rPr>
              <a:t> R4, R3</a:t>
            </a:r>
            <a:endParaRPr lang="en-US" sz="1600" smtClean="0">
              <a:solidFill>
                <a:srgbClr val="FFFFFF"/>
              </a:solidFill>
              <a:cs typeface="Arial" charset="0"/>
            </a:endParaRPr>
          </a:p>
        </p:txBody>
      </p:sp>
      <p:sp>
        <p:nvSpPr>
          <p:cNvPr id="411666" name="Text Box 18"/>
          <p:cNvSpPr txBox="1">
            <a:spLocks noChangeArrowheads="1"/>
          </p:cNvSpPr>
          <p:nvPr/>
        </p:nvSpPr>
        <p:spPr bwMode="auto">
          <a:xfrm>
            <a:off x="1371600" y="2559050"/>
            <a:ext cx="2286000" cy="346075"/>
          </a:xfrm>
          <a:prstGeom prst="rect">
            <a:avLst/>
          </a:prstGeom>
          <a:solidFill>
            <a:srgbClr val="008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smtClean="0">
                <a:solidFill>
                  <a:srgbClr val="FFFFFF"/>
                </a:solidFill>
                <a:cs typeface="Arial" charset="0"/>
              </a:rPr>
              <a:t>LOAD R3 </a:t>
            </a:r>
            <a:r>
              <a:rPr lang="en-US" sz="1600" smtClean="0">
                <a:solidFill>
                  <a:srgbClr val="FFFFFF"/>
                </a:solidFill>
                <a:cs typeface="Arial" charset="0"/>
                <a:sym typeface="Wingdings" charset="0"/>
              </a:rPr>
              <a:t> mem[R2]</a:t>
            </a:r>
            <a:endParaRPr lang="en-US" sz="1600" smtClean="0">
              <a:solidFill>
                <a:srgbClr val="FFFFFF"/>
              </a:solidFill>
              <a:cs typeface="Arial" charset="0"/>
            </a:endParaRPr>
          </a:p>
        </p:txBody>
      </p:sp>
      <p:sp>
        <p:nvSpPr>
          <p:cNvPr id="411665" name="Text Box 17"/>
          <p:cNvSpPr txBox="1">
            <a:spLocks noChangeArrowheads="1"/>
          </p:cNvSpPr>
          <p:nvPr/>
        </p:nvSpPr>
        <p:spPr bwMode="auto">
          <a:xfrm>
            <a:off x="1371600" y="2209800"/>
            <a:ext cx="2286000" cy="346075"/>
          </a:xfrm>
          <a:prstGeom prst="rect">
            <a:avLst/>
          </a:prstGeom>
          <a:solidFill>
            <a:srgbClr val="008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smtClean="0">
                <a:solidFill>
                  <a:srgbClr val="FFFFFF"/>
                </a:solidFill>
                <a:cs typeface="Arial" charset="0"/>
              </a:rPr>
              <a:t>ADD R2 </a:t>
            </a:r>
            <a:r>
              <a:rPr lang="en-US" sz="1600" smtClean="0">
                <a:solidFill>
                  <a:srgbClr val="FFFFFF"/>
                </a:solidFill>
                <a:cs typeface="Arial" charset="0"/>
                <a:sym typeface="Wingdings" charset="0"/>
              </a:rPr>
              <a:t> </a:t>
            </a:r>
            <a:r>
              <a:rPr lang="en-US" sz="1600" smtClean="0">
                <a:solidFill>
                  <a:srgbClr val="FFFFFF"/>
                </a:solidFill>
                <a:cs typeface="Arial" charset="0"/>
              </a:rPr>
              <a:t>R2, 8</a:t>
            </a:r>
          </a:p>
        </p:txBody>
      </p:sp>
      <p:sp>
        <p:nvSpPr>
          <p:cNvPr id="53262" name="Text Box 25"/>
          <p:cNvSpPr txBox="1">
            <a:spLocks noChangeArrowheads="1"/>
          </p:cNvSpPr>
          <p:nvPr/>
        </p:nvSpPr>
        <p:spPr bwMode="auto">
          <a:xfrm>
            <a:off x="1371600" y="1863725"/>
            <a:ext cx="2286000" cy="346075"/>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endParaRPr lang="en-US" sz="1600" smtClean="0">
              <a:solidFill>
                <a:srgbClr val="FFFFFF"/>
              </a:solidFill>
              <a:cs typeface="Arial" charset="0"/>
            </a:endParaRPr>
          </a:p>
        </p:txBody>
      </p:sp>
      <p:sp>
        <p:nvSpPr>
          <p:cNvPr id="411664" name="Text Box 16"/>
          <p:cNvSpPr txBox="1">
            <a:spLocks noChangeArrowheads="1"/>
          </p:cNvSpPr>
          <p:nvPr/>
        </p:nvSpPr>
        <p:spPr bwMode="auto">
          <a:xfrm>
            <a:off x="1371600" y="1863725"/>
            <a:ext cx="2286000" cy="346075"/>
          </a:xfrm>
          <a:prstGeom prst="rect">
            <a:avLst/>
          </a:prstGeom>
          <a:solidFill>
            <a:srgbClr val="FF0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smtClean="0">
                <a:solidFill>
                  <a:srgbClr val="FFFFFF"/>
                </a:solidFill>
                <a:cs typeface="Arial" charset="0"/>
              </a:rPr>
              <a:t>BEQ R1, R0, target</a:t>
            </a:r>
          </a:p>
        </p:txBody>
      </p:sp>
      <p:sp>
        <p:nvSpPr>
          <p:cNvPr id="53264" name="Text Box 24"/>
          <p:cNvSpPr txBox="1">
            <a:spLocks noChangeArrowheads="1"/>
          </p:cNvSpPr>
          <p:nvPr/>
        </p:nvSpPr>
        <p:spPr bwMode="auto">
          <a:xfrm>
            <a:off x="1371600" y="1524000"/>
            <a:ext cx="2286000" cy="346075"/>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endParaRPr lang="en-US" sz="1600" smtClean="0">
              <a:solidFill>
                <a:srgbClr val="FFFFFF"/>
              </a:solidFill>
              <a:cs typeface="Arial" charset="0"/>
            </a:endParaRPr>
          </a:p>
        </p:txBody>
      </p:sp>
      <p:sp>
        <p:nvSpPr>
          <p:cNvPr id="411663" name="Text Box 15"/>
          <p:cNvSpPr txBox="1">
            <a:spLocks noChangeArrowheads="1"/>
          </p:cNvSpPr>
          <p:nvPr/>
        </p:nvSpPr>
        <p:spPr bwMode="auto">
          <a:xfrm>
            <a:off x="1371600" y="1524000"/>
            <a:ext cx="2286000" cy="346075"/>
          </a:xfrm>
          <a:prstGeom prst="rect">
            <a:avLst/>
          </a:prstGeom>
          <a:solidFill>
            <a:srgbClr val="FF0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smtClean="0">
                <a:solidFill>
                  <a:srgbClr val="FFFFFF"/>
                </a:solidFill>
                <a:cs typeface="Arial" charset="0"/>
              </a:rPr>
              <a:t>LOAD R1 </a:t>
            </a:r>
            <a:r>
              <a:rPr lang="en-US" sz="1600" smtClean="0">
                <a:solidFill>
                  <a:srgbClr val="FFFFFF"/>
                </a:solidFill>
                <a:cs typeface="Arial" charset="0"/>
                <a:sym typeface="Wingdings" charset="0"/>
              </a:rPr>
              <a:t> mem[R5]</a:t>
            </a:r>
            <a:endParaRPr lang="en-US" sz="1600" smtClean="0">
              <a:solidFill>
                <a:srgbClr val="FFFFFF"/>
              </a:solidFill>
              <a:cs typeface="Arial" charset="0"/>
            </a:endParaRPr>
          </a:p>
        </p:txBody>
      </p:sp>
      <p:sp>
        <p:nvSpPr>
          <p:cNvPr id="53266" name="Rectangle 2"/>
          <p:cNvSpPr>
            <a:spLocks noGrp="1" noChangeArrowheads="1"/>
          </p:cNvSpPr>
          <p:nvPr>
            <p:ph type="title"/>
          </p:nvPr>
        </p:nvSpPr>
        <p:spPr/>
        <p:txBody>
          <a:bodyPr/>
          <a:lstStyle/>
          <a:p>
            <a:r>
              <a:rPr lang="en-US">
                <a:latin typeface="Garamond" charset="0"/>
              </a:rPr>
              <a:t>Full-window Stall Example</a:t>
            </a:r>
          </a:p>
        </p:txBody>
      </p:sp>
      <p:sp>
        <p:nvSpPr>
          <p:cNvPr id="53267" name="Text Box 32"/>
          <p:cNvSpPr txBox="1">
            <a:spLocks noChangeArrowheads="1"/>
          </p:cNvSpPr>
          <p:nvPr/>
        </p:nvSpPr>
        <p:spPr bwMode="auto">
          <a:xfrm>
            <a:off x="136525" y="1492250"/>
            <a:ext cx="771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smtClean="0">
                <a:solidFill>
                  <a:srgbClr val="000000"/>
                </a:solidFill>
                <a:cs typeface="Arial" charset="0"/>
              </a:rPr>
              <a:t>Oldest</a:t>
            </a:r>
          </a:p>
        </p:txBody>
      </p:sp>
      <p:sp>
        <p:nvSpPr>
          <p:cNvPr id="53268" name="Line 33"/>
          <p:cNvSpPr>
            <a:spLocks noChangeShapeType="1"/>
          </p:cNvSpPr>
          <p:nvPr/>
        </p:nvSpPr>
        <p:spPr bwMode="auto">
          <a:xfrm>
            <a:off x="914400" y="16764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mtClean="0">
              <a:solidFill>
                <a:srgbClr val="000000"/>
              </a:solidFill>
            </a:endParaRPr>
          </a:p>
        </p:txBody>
      </p:sp>
      <p:sp>
        <p:nvSpPr>
          <p:cNvPr id="411682" name="Text Box 34"/>
          <p:cNvSpPr txBox="1">
            <a:spLocks noChangeArrowheads="1"/>
          </p:cNvSpPr>
          <p:nvPr/>
        </p:nvSpPr>
        <p:spPr bwMode="auto">
          <a:xfrm>
            <a:off x="3676650" y="1524000"/>
            <a:ext cx="29527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smtClean="0">
                <a:solidFill>
                  <a:srgbClr val="CC0000"/>
                </a:solidFill>
                <a:cs typeface="Arial" charset="0"/>
              </a:rPr>
              <a:t>L2 Miss! Takes 100s of cycles.</a:t>
            </a:r>
          </a:p>
        </p:txBody>
      </p:sp>
      <p:sp>
        <p:nvSpPr>
          <p:cNvPr id="53270" name="Text Box 39"/>
          <p:cNvSpPr txBox="1">
            <a:spLocks noChangeArrowheads="1"/>
          </p:cNvSpPr>
          <p:nvPr/>
        </p:nvSpPr>
        <p:spPr bwMode="auto">
          <a:xfrm>
            <a:off x="990600" y="1027113"/>
            <a:ext cx="28892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3399"/>
                </a:solidFill>
                <a:cs typeface="Arial" charset="0"/>
              </a:rPr>
              <a:t>8-entry instruction window:</a:t>
            </a:r>
          </a:p>
        </p:txBody>
      </p:sp>
      <p:sp>
        <p:nvSpPr>
          <p:cNvPr id="411689" name="Line 41"/>
          <p:cNvSpPr>
            <a:spLocks noChangeShapeType="1"/>
          </p:cNvSpPr>
          <p:nvPr/>
        </p:nvSpPr>
        <p:spPr bwMode="auto">
          <a:xfrm>
            <a:off x="3657600" y="2209800"/>
            <a:ext cx="13716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mtClean="0">
              <a:solidFill>
                <a:srgbClr val="000000"/>
              </a:solidFill>
            </a:endParaRPr>
          </a:p>
        </p:txBody>
      </p:sp>
      <p:sp>
        <p:nvSpPr>
          <p:cNvPr id="411690" name="Line 42"/>
          <p:cNvSpPr>
            <a:spLocks noChangeShapeType="1"/>
          </p:cNvSpPr>
          <p:nvPr/>
        </p:nvSpPr>
        <p:spPr bwMode="auto">
          <a:xfrm flipV="1">
            <a:off x="3657600" y="3048000"/>
            <a:ext cx="1371600" cy="1219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mtClean="0">
              <a:solidFill>
                <a:srgbClr val="000000"/>
              </a:solidFill>
            </a:endParaRPr>
          </a:p>
        </p:txBody>
      </p:sp>
      <p:sp>
        <p:nvSpPr>
          <p:cNvPr id="411691" name="Text Box 43"/>
          <p:cNvSpPr txBox="1">
            <a:spLocks noChangeArrowheads="1"/>
          </p:cNvSpPr>
          <p:nvPr/>
        </p:nvSpPr>
        <p:spPr bwMode="auto">
          <a:xfrm>
            <a:off x="5029200" y="2743200"/>
            <a:ext cx="3679825"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smtClean="0">
                <a:solidFill>
                  <a:srgbClr val="006633"/>
                </a:solidFill>
                <a:cs typeface="Arial" charset="0"/>
              </a:rPr>
              <a:t>Independent of the L2 miss,</a:t>
            </a:r>
          </a:p>
          <a:p>
            <a:pPr eaLnBrk="1" hangingPunct="1"/>
            <a:r>
              <a:rPr lang="en-US" sz="1600" smtClean="0">
                <a:solidFill>
                  <a:srgbClr val="006633"/>
                </a:solidFill>
                <a:cs typeface="Arial" charset="0"/>
              </a:rPr>
              <a:t>executed out of program order, </a:t>
            </a:r>
          </a:p>
          <a:p>
            <a:pPr eaLnBrk="1" hangingPunct="1"/>
            <a:r>
              <a:rPr lang="en-US" sz="1600" smtClean="0">
                <a:solidFill>
                  <a:srgbClr val="006633"/>
                </a:solidFill>
                <a:cs typeface="Arial" charset="0"/>
              </a:rPr>
              <a:t>but cannot be retired.</a:t>
            </a:r>
          </a:p>
        </p:txBody>
      </p:sp>
      <p:sp>
        <p:nvSpPr>
          <p:cNvPr id="411692" name="Text Box 44"/>
          <p:cNvSpPr txBox="1">
            <a:spLocks noChangeArrowheads="1"/>
          </p:cNvSpPr>
          <p:nvPr/>
        </p:nvSpPr>
        <p:spPr bwMode="auto">
          <a:xfrm>
            <a:off x="3729038" y="4267200"/>
            <a:ext cx="5110162"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smtClean="0">
                <a:solidFill>
                  <a:srgbClr val="003399"/>
                </a:solidFill>
                <a:cs typeface="Arial" charset="0"/>
              </a:rPr>
              <a:t>Younger instructions cannot be executed</a:t>
            </a:r>
          </a:p>
          <a:p>
            <a:pPr eaLnBrk="1" hangingPunct="1"/>
            <a:r>
              <a:rPr lang="en-US" sz="1600" smtClean="0">
                <a:solidFill>
                  <a:srgbClr val="003399"/>
                </a:solidFill>
                <a:cs typeface="Arial" charset="0"/>
              </a:rPr>
              <a:t>    because there is no space in the instruction window.</a:t>
            </a:r>
          </a:p>
        </p:txBody>
      </p:sp>
      <p:sp>
        <p:nvSpPr>
          <p:cNvPr id="411693" name="Text Box 45"/>
          <p:cNvSpPr txBox="1">
            <a:spLocks noChangeArrowheads="1"/>
          </p:cNvSpPr>
          <p:nvPr/>
        </p:nvSpPr>
        <p:spPr bwMode="auto">
          <a:xfrm>
            <a:off x="3705225" y="4953000"/>
            <a:ext cx="46005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smtClean="0">
                <a:solidFill>
                  <a:srgbClr val="003399"/>
                </a:solidFill>
                <a:cs typeface="Arial" charset="0"/>
              </a:rPr>
              <a:t>The processor stalls until the L2 Miss is serviced.</a:t>
            </a:r>
          </a:p>
        </p:txBody>
      </p:sp>
      <p:sp>
        <p:nvSpPr>
          <p:cNvPr id="411695" name="Rectangle 47"/>
          <p:cNvSpPr>
            <a:spLocks noGrp="1" noChangeArrowheads="1"/>
          </p:cNvSpPr>
          <p:nvPr>
            <p:ph type="body" idx="1"/>
          </p:nvPr>
        </p:nvSpPr>
        <p:spPr>
          <a:xfrm>
            <a:off x="228600" y="5562600"/>
            <a:ext cx="8610600" cy="685800"/>
          </a:xfrm>
        </p:spPr>
        <p:txBody>
          <a:bodyPr/>
          <a:lstStyle/>
          <a:p>
            <a:r>
              <a:rPr lang="en-US" dirty="0" smtClean="0">
                <a:solidFill>
                  <a:srgbClr val="CC0000"/>
                </a:solidFill>
                <a:latin typeface="Tahoma" charset="0"/>
              </a:rPr>
              <a:t>Long-latency </a:t>
            </a:r>
            <a:r>
              <a:rPr lang="en-US" dirty="0">
                <a:solidFill>
                  <a:srgbClr val="CC0000"/>
                </a:solidFill>
                <a:latin typeface="Tahoma" charset="0"/>
              </a:rPr>
              <a:t>cache misses are responsible for </a:t>
            </a:r>
            <a:endParaRPr lang="en-US" dirty="0" smtClean="0">
              <a:solidFill>
                <a:srgbClr val="CC0000"/>
              </a:solidFill>
              <a:latin typeface="Tahoma" charset="0"/>
            </a:endParaRPr>
          </a:p>
          <a:p>
            <a:pPr marL="0" indent="0">
              <a:buNone/>
            </a:pPr>
            <a:r>
              <a:rPr lang="en-US" dirty="0" smtClean="0">
                <a:solidFill>
                  <a:srgbClr val="CC0000"/>
                </a:solidFill>
                <a:latin typeface="Tahoma" charset="0"/>
              </a:rPr>
              <a:t>    most </a:t>
            </a:r>
            <a:r>
              <a:rPr lang="en-US" dirty="0">
                <a:solidFill>
                  <a:srgbClr val="CC0000"/>
                </a:solidFill>
                <a:latin typeface="Tahoma" charset="0"/>
              </a:rPr>
              <a:t>full-window stalls.</a:t>
            </a:r>
          </a:p>
          <a:p>
            <a:endParaRPr lang="en-US" dirty="0">
              <a:latin typeface="Tahoma" charset="0"/>
            </a:endParaRPr>
          </a:p>
        </p:txBody>
      </p:sp>
      <p:sp>
        <p:nvSpPr>
          <p:cNvPr id="411698" name="Text Box 50"/>
          <p:cNvSpPr txBox="1">
            <a:spLocks noChangeArrowheads="1"/>
          </p:cNvSpPr>
          <p:nvPr/>
        </p:nvSpPr>
        <p:spPr bwMode="auto">
          <a:xfrm>
            <a:off x="1371600" y="4572000"/>
            <a:ext cx="2286000" cy="346075"/>
          </a:xfrm>
          <a:prstGeom prst="rect">
            <a:avLst/>
          </a:prstGeom>
          <a:solidFill>
            <a:srgbClr val="3333CC"/>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smtClean="0">
                <a:solidFill>
                  <a:srgbClr val="FFFFFF"/>
                </a:solidFill>
                <a:cs typeface="Arial" charset="0"/>
              </a:rPr>
              <a:t>LOAD R3 </a:t>
            </a:r>
            <a:r>
              <a:rPr lang="en-US" sz="1600" smtClean="0">
                <a:solidFill>
                  <a:srgbClr val="FFFFFF"/>
                </a:solidFill>
                <a:cs typeface="Arial" charset="0"/>
                <a:sym typeface="Wingdings" charset="0"/>
              </a:rPr>
              <a:t> mem[R2]</a:t>
            </a:r>
            <a:endParaRPr lang="en-US" sz="1600" smtClean="0">
              <a:solidFill>
                <a:srgbClr val="FFFFFF"/>
              </a:solidFill>
              <a:cs typeface="Arial" charset="0"/>
            </a:endParaRPr>
          </a:p>
        </p:txBody>
      </p:sp>
      <p:sp>
        <p:nvSpPr>
          <p:cNvPr id="411700" name="Line 52"/>
          <p:cNvSpPr>
            <a:spLocks noChangeShapeType="1"/>
          </p:cNvSpPr>
          <p:nvPr/>
        </p:nvSpPr>
        <p:spPr bwMode="auto">
          <a:xfrm flipV="1">
            <a:off x="1295400" y="4572000"/>
            <a:ext cx="2438400" cy="381000"/>
          </a:xfrm>
          <a:prstGeom prst="line">
            <a:avLst/>
          </a:prstGeom>
          <a:noFill/>
          <a:ln w="3492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smtClean="0">
              <a:solidFill>
                <a:srgbClr val="000000"/>
              </a:solidFill>
            </a:endParaRPr>
          </a:p>
        </p:txBody>
      </p:sp>
      <p:sp>
        <p:nvSpPr>
          <p:cNvPr id="411701" name="Line 53"/>
          <p:cNvSpPr>
            <a:spLocks noChangeShapeType="1"/>
          </p:cNvSpPr>
          <p:nvPr/>
        </p:nvSpPr>
        <p:spPr bwMode="auto">
          <a:xfrm>
            <a:off x="1295400" y="4572000"/>
            <a:ext cx="2438400" cy="381000"/>
          </a:xfrm>
          <a:prstGeom prst="line">
            <a:avLst/>
          </a:prstGeom>
          <a:noFill/>
          <a:ln w="3492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smtClean="0">
              <a:solidFill>
                <a:srgbClr val="000000"/>
              </a:solidFill>
            </a:endParaRPr>
          </a:p>
        </p:txBody>
      </p:sp>
    </p:spTree>
    <p:custDataLst>
      <p:tags r:id="rId1"/>
    </p:custDataLst>
    <p:extLst>
      <p:ext uri="{BB962C8B-B14F-4D97-AF65-F5344CB8AC3E}">
        <p14:creationId xmlns:p14="http://schemas.microsoft.com/office/powerpoint/2010/main" val="39758850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1663"/>
                                        </p:tgtEl>
                                        <p:attrNameLst>
                                          <p:attrName>style.visibility</p:attrName>
                                        </p:attrNameLst>
                                      </p:cBhvr>
                                      <p:to>
                                        <p:strVal val="visible"/>
                                      </p:to>
                                    </p:set>
                                    <p:anim calcmode="lin" valueType="num">
                                      <p:cBhvr additive="base">
                                        <p:cTn id="7" dur="500" fill="hold"/>
                                        <p:tgtEl>
                                          <p:spTgt spid="411663"/>
                                        </p:tgtEl>
                                        <p:attrNameLst>
                                          <p:attrName>ppt_x</p:attrName>
                                        </p:attrNameLst>
                                      </p:cBhvr>
                                      <p:tavLst>
                                        <p:tav tm="0">
                                          <p:val>
                                            <p:strVal val="#ppt_x"/>
                                          </p:val>
                                        </p:tav>
                                        <p:tav tm="100000">
                                          <p:val>
                                            <p:strVal val="#ppt_x"/>
                                          </p:val>
                                        </p:tav>
                                      </p:tavLst>
                                    </p:anim>
                                    <p:anim calcmode="lin" valueType="num">
                                      <p:cBhvr additive="base">
                                        <p:cTn id="8" dur="500" fill="hold"/>
                                        <p:tgtEl>
                                          <p:spTgt spid="4116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168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1664"/>
                                        </p:tgtEl>
                                        <p:attrNameLst>
                                          <p:attrName>style.visibility</p:attrName>
                                        </p:attrNameLst>
                                      </p:cBhvr>
                                      <p:to>
                                        <p:strVal val="visible"/>
                                      </p:to>
                                    </p:set>
                                    <p:anim calcmode="lin" valueType="num">
                                      <p:cBhvr additive="base">
                                        <p:cTn id="17" dur="500" fill="hold"/>
                                        <p:tgtEl>
                                          <p:spTgt spid="411664"/>
                                        </p:tgtEl>
                                        <p:attrNameLst>
                                          <p:attrName>ppt_x</p:attrName>
                                        </p:attrNameLst>
                                      </p:cBhvr>
                                      <p:tavLst>
                                        <p:tav tm="0">
                                          <p:val>
                                            <p:strVal val="#ppt_x"/>
                                          </p:val>
                                        </p:tav>
                                        <p:tav tm="100000">
                                          <p:val>
                                            <p:strVal val="#ppt_x"/>
                                          </p:val>
                                        </p:tav>
                                      </p:tavLst>
                                    </p:anim>
                                    <p:anim calcmode="lin" valueType="num">
                                      <p:cBhvr additive="base">
                                        <p:cTn id="18" dur="500" fill="hold"/>
                                        <p:tgtEl>
                                          <p:spTgt spid="41166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11665"/>
                                        </p:tgtEl>
                                        <p:attrNameLst>
                                          <p:attrName>style.visibility</p:attrName>
                                        </p:attrNameLst>
                                      </p:cBhvr>
                                      <p:to>
                                        <p:strVal val="visible"/>
                                      </p:to>
                                    </p:set>
                                    <p:anim calcmode="lin" valueType="num">
                                      <p:cBhvr additive="base">
                                        <p:cTn id="23" dur="500" fill="hold"/>
                                        <p:tgtEl>
                                          <p:spTgt spid="411665"/>
                                        </p:tgtEl>
                                        <p:attrNameLst>
                                          <p:attrName>ppt_x</p:attrName>
                                        </p:attrNameLst>
                                      </p:cBhvr>
                                      <p:tavLst>
                                        <p:tav tm="0">
                                          <p:val>
                                            <p:strVal val="#ppt_x"/>
                                          </p:val>
                                        </p:tav>
                                        <p:tav tm="100000">
                                          <p:val>
                                            <p:strVal val="#ppt_x"/>
                                          </p:val>
                                        </p:tav>
                                      </p:tavLst>
                                    </p:anim>
                                    <p:anim calcmode="lin" valueType="num">
                                      <p:cBhvr additive="base">
                                        <p:cTn id="24" dur="500" fill="hold"/>
                                        <p:tgtEl>
                                          <p:spTgt spid="41166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11666"/>
                                        </p:tgtEl>
                                        <p:attrNameLst>
                                          <p:attrName>style.visibility</p:attrName>
                                        </p:attrNameLst>
                                      </p:cBhvr>
                                      <p:to>
                                        <p:strVal val="visible"/>
                                      </p:to>
                                    </p:set>
                                    <p:anim calcmode="lin" valueType="num">
                                      <p:cBhvr additive="base">
                                        <p:cTn id="29" dur="500" fill="hold"/>
                                        <p:tgtEl>
                                          <p:spTgt spid="411666"/>
                                        </p:tgtEl>
                                        <p:attrNameLst>
                                          <p:attrName>ppt_x</p:attrName>
                                        </p:attrNameLst>
                                      </p:cBhvr>
                                      <p:tavLst>
                                        <p:tav tm="0">
                                          <p:val>
                                            <p:strVal val="#ppt_x"/>
                                          </p:val>
                                        </p:tav>
                                        <p:tav tm="100000">
                                          <p:val>
                                            <p:strVal val="#ppt_x"/>
                                          </p:val>
                                        </p:tav>
                                      </p:tavLst>
                                    </p:anim>
                                    <p:anim calcmode="lin" valueType="num">
                                      <p:cBhvr additive="base">
                                        <p:cTn id="30" dur="500" fill="hold"/>
                                        <p:tgtEl>
                                          <p:spTgt spid="41166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11683"/>
                                        </p:tgtEl>
                                        <p:attrNameLst>
                                          <p:attrName>style.visibility</p:attrName>
                                        </p:attrNameLst>
                                      </p:cBhvr>
                                      <p:to>
                                        <p:strVal val="visible"/>
                                      </p:to>
                                    </p:set>
                                    <p:anim calcmode="lin" valueType="num">
                                      <p:cBhvr additive="base">
                                        <p:cTn id="35" dur="500" fill="hold"/>
                                        <p:tgtEl>
                                          <p:spTgt spid="411683"/>
                                        </p:tgtEl>
                                        <p:attrNameLst>
                                          <p:attrName>ppt_x</p:attrName>
                                        </p:attrNameLst>
                                      </p:cBhvr>
                                      <p:tavLst>
                                        <p:tav tm="0">
                                          <p:val>
                                            <p:strVal val="#ppt_x"/>
                                          </p:val>
                                        </p:tav>
                                        <p:tav tm="100000">
                                          <p:val>
                                            <p:strVal val="#ppt_x"/>
                                          </p:val>
                                        </p:tav>
                                      </p:tavLst>
                                    </p:anim>
                                    <p:anim calcmode="lin" valueType="num">
                                      <p:cBhvr additive="base">
                                        <p:cTn id="36" dur="500" fill="hold"/>
                                        <p:tgtEl>
                                          <p:spTgt spid="411683"/>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11684"/>
                                        </p:tgtEl>
                                        <p:attrNameLst>
                                          <p:attrName>style.visibility</p:attrName>
                                        </p:attrNameLst>
                                      </p:cBhvr>
                                      <p:to>
                                        <p:strVal val="visible"/>
                                      </p:to>
                                    </p:set>
                                    <p:anim calcmode="lin" valueType="num">
                                      <p:cBhvr additive="base">
                                        <p:cTn id="41" dur="500" fill="hold"/>
                                        <p:tgtEl>
                                          <p:spTgt spid="411684"/>
                                        </p:tgtEl>
                                        <p:attrNameLst>
                                          <p:attrName>ppt_x</p:attrName>
                                        </p:attrNameLst>
                                      </p:cBhvr>
                                      <p:tavLst>
                                        <p:tav tm="0">
                                          <p:val>
                                            <p:strVal val="#ppt_x"/>
                                          </p:val>
                                        </p:tav>
                                        <p:tav tm="100000">
                                          <p:val>
                                            <p:strVal val="#ppt_x"/>
                                          </p:val>
                                        </p:tav>
                                      </p:tavLst>
                                    </p:anim>
                                    <p:anim calcmode="lin" valueType="num">
                                      <p:cBhvr additive="base">
                                        <p:cTn id="42" dur="500" fill="hold"/>
                                        <p:tgtEl>
                                          <p:spTgt spid="411684"/>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11685"/>
                                        </p:tgtEl>
                                        <p:attrNameLst>
                                          <p:attrName>style.visibility</p:attrName>
                                        </p:attrNameLst>
                                      </p:cBhvr>
                                      <p:to>
                                        <p:strVal val="visible"/>
                                      </p:to>
                                    </p:set>
                                    <p:anim calcmode="lin" valueType="num">
                                      <p:cBhvr additive="base">
                                        <p:cTn id="47" dur="500" fill="hold"/>
                                        <p:tgtEl>
                                          <p:spTgt spid="411685"/>
                                        </p:tgtEl>
                                        <p:attrNameLst>
                                          <p:attrName>ppt_x</p:attrName>
                                        </p:attrNameLst>
                                      </p:cBhvr>
                                      <p:tavLst>
                                        <p:tav tm="0">
                                          <p:val>
                                            <p:strVal val="#ppt_x"/>
                                          </p:val>
                                        </p:tav>
                                        <p:tav tm="100000">
                                          <p:val>
                                            <p:strVal val="#ppt_x"/>
                                          </p:val>
                                        </p:tav>
                                      </p:tavLst>
                                    </p:anim>
                                    <p:anim calcmode="lin" valueType="num">
                                      <p:cBhvr additive="base">
                                        <p:cTn id="48" dur="500" fill="hold"/>
                                        <p:tgtEl>
                                          <p:spTgt spid="411685"/>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11686"/>
                                        </p:tgtEl>
                                        <p:attrNameLst>
                                          <p:attrName>style.visibility</p:attrName>
                                        </p:attrNameLst>
                                      </p:cBhvr>
                                      <p:to>
                                        <p:strVal val="visible"/>
                                      </p:to>
                                    </p:set>
                                    <p:anim calcmode="lin" valueType="num">
                                      <p:cBhvr additive="base">
                                        <p:cTn id="53" dur="500" fill="hold"/>
                                        <p:tgtEl>
                                          <p:spTgt spid="411686"/>
                                        </p:tgtEl>
                                        <p:attrNameLst>
                                          <p:attrName>ppt_x</p:attrName>
                                        </p:attrNameLst>
                                      </p:cBhvr>
                                      <p:tavLst>
                                        <p:tav tm="0">
                                          <p:val>
                                            <p:strVal val="#ppt_x"/>
                                          </p:val>
                                        </p:tav>
                                        <p:tav tm="100000">
                                          <p:val>
                                            <p:strVal val="#ppt_x"/>
                                          </p:val>
                                        </p:tav>
                                      </p:tavLst>
                                    </p:anim>
                                    <p:anim calcmode="lin" valueType="num">
                                      <p:cBhvr additive="base">
                                        <p:cTn id="54" dur="500" fill="hold"/>
                                        <p:tgtEl>
                                          <p:spTgt spid="411686"/>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8" fill="hold" grpId="0" nodeType="clickEffect">
                                  <p:stCondLst>
                                    <p:cond delay="0"/>
                                  </p:stCondLst>
                                  <p:childTnLst>
                                    <p:set>
                                      <p:cBhvr>
                                        <p:cTn id="58" dur="1" fill="hold">
                                          <p:stCondLst>
                                            <p:cond delay="0"/>
                                          </p:stCondLst>
                                        </p:cTn>
                                        <p:tgtEl>
                                          <p:spTgt spid="411689"/>
                                        </p:tgtEl>
                                        <p:attrNameLst>
                                          <p:attrName>style.visibility</p:attrName>
                                        </p:attrNameLst>
                                      </p:cBhvr>
                                      <p:to>
                                        <p:strVal val="visible"/>
                                      </p:to>
                                    </p:set>
                                    <p:anim calcmode="lin" valueType="num">
                                      <p:cBhvr>
                                        <p:cTn id="59" dur="500" fill="hold"/>
                                        <p:tgtEl>
                                          <p:spTgt spid="411689"/>
                                        </p:tgtEl>
                                        <p:attrNameLst>
                                          <p:attrName>ppt_x</p:attrName>
                                        </p:attrNameLst>
                                      </p:cBhvr>
                                      <p:tavLst>
                                        <p:tav tm="0">
                                          <p:val>
                                            <p:strVal val="#ppt_x-#ppt_w/2"/>
                                          </p:val>
                                        </p:tav>
                                        <p:tav tm="100000">
                                          <p:val>
                                            <p:strVal val="#ppt_x"/>
                                          </p:val>
                                        </p:tav>
                                      </p:tavLst>
                                    </p:anim>
                                    <p:anim calcmode="lin" valueType="num">
                                      <p:cBhvr>
                                        <p:cTn id="60" dur="500" fill="hold"/>
                                        <p:tgtEl>
                                          <p:spTgt spid="411689"/>
                                        </p:tgtEl>
                                        <p:attrNameLst>
                                          <p:attrName>ppt_y</p:attrName>
                                        </p:attrNameLst>
                                      </p:cBhvr>
                                      <p:tavLst>
                                        <p:tav tm="0">
                                          <p:val>
                                            <p:strVal val="#ppt_y"/>
                                          </p:val>
                                        </p:tav>
                                        <p:tav tm="100000">
                                          <p:val>
                                            <p:strVal val="#ppt_y"/>
                                          </p:val>
                                        </p:tav>
                                      </p:tavLst>
                                    </p:anim>
                                    <p:anim calcmode="lin" valueType="num">
                                      <p:cBhvr>
                                        <p:cTn id="61" dur="500" fill="hold"/>
                                        <p:tgtEl>
                                          <p:spTgt spid="411689"/>
                                        </p:tgtEl>
                                        <p:attrNameLst>
                                          <p:attrName>ppt_w</p:attrName>
                                        </p:attrNameLst>
                                      </p:cBhvr>
                                      <p:tavLst>
                                        <p:tav tm="0">
                                          <p:val>
                                            <p:fltVal val="0"/>
                                          </p:val>
                                        </p:tav>
                                        <p:tav tm="100000">
                                          <p:val>
                                            <p:strVal val="#ppt_w"/>
                                          </p:val>
                                        </p:tav>
                                      </p:tavLst>
                                    </p:anim>
                                    <p:anim calcmode="lin" valueType="num">
                                      <p:cBhvr>
                                        <p:cTn id="62" dur="500" fill="hold"/>
                                        <p:tgtEl>
                                          <p:spTgt spid="411689"/>
                                        </p:tgtEl>
                                        <p:attrNameLst>
                                          <p:attrName>ppt_h</p:attrName>
                                        </p:attrNameLst>
                                      </p:cBhvr>
                                      <p:tavLst>
                                        <p:tav tm="0">
                                          <p:val>
                                            <p:strVal val="#ppt_h"/>
                                          </p:val>
                                        </p:tav>
                                        <p:tav tm="100000">
                                          <p:val>
                                            <p:strVal val="#ppt_h"/>
                                          </p:val>
                                        </p:tav>
                                      </p:tavLst>
                                    </p:anim>
                                  </p:childTnLst>
                                </p:cTn>
                              </p:par>
                              <p:par>
                                <p:cTn id="63" presetID="17" presetClass="entr" presetSubtype="8" fill="hold" grpId="0" nodeType="withEffect">
                                  <p:stCondLst>
                                    <p:cond delay="0"/>
                                  </p:stCondLst>
                                  <p:childTnLst>
                                    <p:set>
                                      <p:cBhvr>
                                        <p:cTn id="64" dur="1" fill="hold">
                                          <p:stCondLst>
                                            <p:cond delay="0"/>
                                          </p:stCondLst>
                                        </p:cTn>
                                        <p:tgtEl>
                                          <p:spTgt spid="411690"/>
                                        </p:tgtEl>
                                        <p:attrNameLst>
                                          <p:attrName>style.visibility</p:attrName>
                                        </p:attrNameLst>
                                      </p:cBhvr>
                                      <p:to>
                                        <p:strVal val="visible"/>
                                      </p:to>
                                    </p:set>
                                    <p:anim calcmode="lin" valueType="num">
                                      <p:cBhvr>
                                        <p:cTn id="65" dur="500" fill="hold"/>
                                        <p:tgtEl>
                                          <p:spTgt spid="411690"/>
                                        </p:tgtEl>
                                        <p:attrNameLst>
                                          <p:attrName>ppt_x</p:attrName>
                                        </p:attrNameLst>
                                      </p:cBhvr>
                                      <p:tavLst>
                                        <p:tav tm="0">
                                          <p:val>
                                            <p:strVal val="#ppt_x-#ppt_w/2"/>
                                          </p:val>
                                        </p:tav>
                                        <p:tav tm="100000">
                                          <p:val>
                                            <p:strVal val="#ppt_x"/>
                                          </p:val>
                                        </p:tav>
                                      </p:tavLst>
                                    </p:anim>
                                    <p:anim calcmode="lin" valueType="num">
                                      <p:cBhvr>
                                        <p:cTn id="66" dur="500" fill="hold"/>
                                        <p:tgtEl>
                                          <p:spTgt spid="411690"/>
                                        </p:tgtEl>
                                        <p:attrNameLst>
                                          <p:attrName>ppt_y</p:attrName>
                                        </p:attrNameLst>
                                      </p:cBhvr>
                                      <p:tavLst>
                                        <p:tav tm="0">
                                          <p:val>
                                            <p:strVal val="#ppt_y"/>
                                          </p:val>
                                        </p:tav>
                                        <p:tav tm="100000">
                                          <p:val>
                                            <p:strVal val="#ppt_y"/>
                                          </p:val>
                                        </p:tav>
                                      </p:tavLst>
                                    </p:anim>
                                    <p:anim calcmode="lin" valueType="num">
                                      <p:cBhvr>
                                        <p:cTn id="67" dur="500" fill="hold"/>
                                        <p:tgtEl>
                                          <p:spTgt spid="411690"/>
                                        </p:tgtEl>
                                        <p:attrNameLst>
                                          <p:attrName>ppt_w</p:attrName>
                                        </p:attrNameLst>
                                      </p:cBhvr>
                                      <p:tavLst>
                                        <p:tav tm="0">
                                          <p:val>
                                            <p:fltVal val="0"/>
                                          </p:val>
                                        </p:tav>
                                        <p:tav tm="100000">
                                          <p:val>
                                            <p:strVal val="#ppt_w"/>
                                          </p:val>
                                        </p:tav>
                                      </p:tavLst>
                                    </p:anim>
                                    <p:anim calcmode="lin" valueType="num">
                                      <p:cBhvr>
                                        <p:cTn id="68" dur="500" fill="hold"/>
                                        <p:tgtEl>
                                          <p:spTgt spid="411690"/>
                                        </p:tgtEl>
                                        <p:attrNameLst>
                                          <p:attrName>ppt_h</p:attrName>
                                        </p:attrNameLst>
                                      </p:cBhvr>
                                      <p:tavLst>
                                        <p:tav tm="0">
                                          <p:val>
                                            <p:strVal val="#ppt_h"/>
                                          </p:val>
                                        </p:tav>
                                        <p:tav tm="100000">
                                          <p:val>
                                            <p:strVal val="#ppt_h"/>
                                          </p:val>
                                        </p:tav>
                                      </p:tavLst>
                                    </p:anim>
                                  </p:childTnLst>
                                </p:cTn>
                              </p:par>
                            </p:childTnLst>
                          </p:cTn>
                        </p:par>
                        <p:par>
                          <p:cTn id="69" fill="hold" nodeType="afterGroup">
                            <p:stCondLst>
                              <p:cond delay="500"/>
                            </p:stCondLst>
                            <p:childTnLst>
                              <p:par>
                                <p:cTn id="70" presetID="1" presetClass="entr" presetSubtype="0" fill="hold" grpId="0" nodeType="afterEffect">
                                  <p:stCondLst>
                                    <p:cond delay="0"/>
                                  </p:stCondLst>
                                  <p:childTnLst>
                                    <p:set>
                                      <p:cBhvr>
                                        <p:cTn id="71" dur="1" fill="hold">
                                          <p:stCondLst>
                                            <p:cond delay="0"/>
                                          </p:stCondLst>
                                        </p:cTn>
                                        <p:tgtEl>
                                          <p:spTgt spid="411691"/>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11692"/>
                                        </p:tgtEl>
                                        <p:attrNameLst>
                                          <p:attrName>style.visibility</p:attrName>
                                        </p:attrNameLst>
                                      </p:cBhvr>
                                      <p:to>
                                        <p:strVal val="visible"/>
                                      </p:to>
                                    </p:set>
                                  </p:childTnLst>
                                </p:cTn>
                              </p:par>
                              <p:par>
                                <p:cTn id="76" presetID="2" presetClass="entr" presetSubtype="4" fill="hold" grpId="0" nodeType="withEffect">
                                  <p:stCondLst>
                                    <p:cond delay="0"/>
                                  </p:stCondLst>
                                  <p:childTnLst>
                                    <p:set>
                                      <p:cBhvr>
                                        <p:cTn id="77" dur="1" fill="hold">
                                          <p:stCondLst>
                                            <p:cond delay="0"/>
                                          </p:stCondLst>
                                        </p:cTn>
                                        <p:tgtEl>
                                          <p:spTgt spid="411698"/>
                                        </p:tgtEl>
                                        <p:attrNameLst>
                                          <p:attrName>style.visibility</p:attrName>
                                        </p:attrNameLst>
                                      </p:cBhvr>
                                      <p:to>
                                        <p:strVal val="visible"/>
                                      </p:to>
                                    </p:set>
                                    <p:anim calcmode="lin" valueType="num">
                                      <p:cBhvr additive="base">
                                        <p:cTn id="78" dur="500" fill="hold"/>
                                        <p:tgtEl>
                                          <p:spTgt spid="411698"/>
                                        </p:tgtEl>
                                        <p:attrNameLst>
                                          <p:attrName>ppt_x</p:attrName>
                                        </p:attrNameLst>
                                      </p:cBhvr>
                                      <p:tavLst>
                                        <p:tav tm="0">
                                          <p:val>
                                            <p:strVal val="#ppt_x"/>
                                          </p:val>
                                        </p:tav>
                                        <p:tav tm="100000">
                                          <p:val>
                                            <p:strVal val="#ppt_x"/>
                                          </p:val>
                                        </p:tav>
                                      </p:tavLst>
                                    </p:anim>
                                    <p:anim calcmode="lin" valueType="num">
                                      <p:cBhvr additive="base">
                                        <p:cTn id="79" dur="500" fill="hold"/>
                                        <p:tgtEl>
                                          <p:spTgt spid="411698"/>
                                        </p:tgtEl>
                                        <p:attrNameLst>
                                          <p:attrName>ppt_y</p:attrName>
                                        </p:attrNameLst>
                                      </p:cBhvr>
                                      <p:tavLst>
                                        <p:tav tm="0">
                                          <p:val>
                                            <p:strVal val="1+#ppt_h/2"/>
                                          </p:val>
                                        </p:tav>
                                        <p:tav tm="100000">
                                          <p:val>
                                            <p:strVal val="#ppt_y"/>
                                          </p:val>
                                        </p:tav>
                                      </p:tavLst>
                                    </p:anim>
                                  </p:childTnLst>
                                </p:cTn>
                              </p:par>
                            </p:childTnLst>
                          </p:cTn>
                        </p:par>
                        <p:par>
                          <p:cTn id="80" fill="hold" nodeType="afterGroup">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41170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11701"/>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11693"/>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0"/>
                                          </p:stCondLst>
                                        </p:cTn>
                                        <p:tgtEl>
                                          <p:spTgt spid="411695">
                                            <p:txEl>
                                              <p:pRg st="0" end="0"/>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116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86" grpId="0" animBg="1"/>
      <p:bldP spid="411685" grpId="0" animBg="1"/>
      <p:bldP spid="411684" grpId="0" animBg="1"/>
      <p:bldP spid="411683" grpId="0" animBg="1"/>
      <p:bldP spid="411666" grpId="0" animBg="1"/>
      <p:bldP spid="411665" grpId="0" animBg="1"/>
      <p:bldP spid="411664" grpId="0" animBg="1"/>
      <p:bldP spid="411663" grpId="0" animBg="1"/>
      <p:bldP spid="411682" grpId="0"/>
      <p:bldP spid="411689" grpId="0" animBg="1"/>
      <p:bldP spid="411690" grpId="0" animBg="1"/>
      <p:bldP spid="411691" grpId="0"/>
      <p:bldP spid="411692" grpId="0"/>
      <p:bldP spid="411693" grpId="0"/>
      <p:bldP spid="411698" grpId="0" animBg="1"/>
      <p:bldP spid="411700" grpId="0" animBg="1"/>
      <p:bldP spid="41170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p:cNvSpPr>
            <a:spLocks noGrp="1"/>
          </p:cNvSpPr>
          <p:nvPr>
            <p:ph type="sldNum" sz="quarter" idx="11"/>
          </p:nvPr>
        </p:nvSpPr>
        <p:spPr>
          <a:xfrm>
            <a:off x="6553200" y="6243638"/>
            <a:ext cx="21336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10ED6EF-203D-BB40-A098-E784580CA5D0}" type="slidenum">
              <a:rPr lang="en-US" sz="1600">
                <a:solidFill>
                  <a:srgbClr val="000000"/>
                </a:solidFill>
                <a:latin typeface="Garamond" charset="0"/>
                <a:cs typeface="Arial" charset="0"/>
              </a:rPr>
              <a:pPr eaLnBrk="1" hangingPunct="1"/>
              <a:t>37</a:t>
            </a:fld>
            <a:endParaRPr lang="en-US" sz="1600">
              <a:solidFill>
                <a:srgbClr val="000000"/>
              </a:solidFill>
              <a:latin typeface="Garamond" charset="0"/>
              <a:cs typeface="Arial" charset="0"/>
            </a:endParaRPr>
          </a:p>
        </p:txBody>
      </p:sp>
      <p:sp>
        <p:nvSpPr>
          <p:cNvPr id="54274" name="Rectangle 2"/>
          <p:cNvSpPr>
            <a:spLocks noGrp="1" noChangeArrowheads="1"/>
          </p:cNvSpPr>
          <p:nvPr>
            <p:ph type="title"/>
          </p:nvPr>
        </p:nvSpPr>
        <p:spPr/>
        <p:txBody>
          <a:bodyPr/>
          <a:lstStyle/>
          <a:p>
            <a:r>
              <a:rPr lang="en-US">
                <a:latin typeface="Garamond" charset="0"/>
              </a:rPr>
              <a:t>Cache Misses Responsible for Many Stalls</a:t>
            </a:r>
          </a:p>
        </p:txBody>
      </p:sp>
      <p:graphicFrame>
        <p:nvGraphicFramePr>
          <p:cNvPr id="54275" name="Object 2"/>
          <p:cNvGraphicFramePr>
            <a:graphicFrameLocks noGrp="1" noChangeAspect="1"/>
          </p:cNvGraphicFramePr>
          <p:nvPr>
            <p:ph idx="1"/>
            <p:extLst>
              <p:ext uri="{D42A27DB-BD31-4B8C-83A1-F6EECF244321}">
                <p14:modId xmlns:p14="http://schemas.microsoft.com/office/powerpoint/2010/main" val="3650137159"/>
              </p:ext>
            </p:extLst>
          </p:nvPr>
        </p:nvGraphicFramePr>
        <p:xfrm>
          <a:off x="166688" y="928688"/>
          <a:ext cx="8807450" cy="4902200"/>
        </p:xfrm>
        <a:graphic>
          <a:graphicData uri="http://schemas.openxmlformats.org/presentationml/2006/ole">
            <mc:AlternateContent xmlns:mc="http://schemas.openxmlformats.org/markup-compatibility/2006">
              <mc:Choice xmlns:v="urn:schemas-microsoft-com:vml" Requires="v">
                <p:oleObj spid="_x0000_s306192" name="Chart" r:id="rId3" imgW="8343900" imgH="4648200" progId="MSGraph.Chart.8">
                  <p:embed followColorScheme="full"/>
                </p:oleObj>
              </mc:Choice>
              <mc:Fallback>
                <p:oleObj name="Chart" r:id="rId3" imgW="8343900" imgH="4648200" progId="MSGraph.Chart.8">
                  <p:embed followColorScheme="full"/>
                  <p:pic>
                    <p:nvPicPr>
                      <p:cNvPr id="0" name=""/>
                      <p:cNvPicPr>
                        <a:picLocks noChangeAspect="1" noChangeArrowheads="1"/>
                      </p:cNvPicPr>
                      <p:nvPr/>
                    </p:nvPicPr>
                    <p:blipFill>
                      <a:blip r:embed="rId4"/>
                      <a:srcRect/>
                      <a:stretch>
                        <a:fillRect/>
                      </a:stretch>
                    </p:blipFill>
                    <p:spPr bwMode="auto">
                      <a:xfrm>
                        <a:off x="166688" y="928688"/>
                        <a:ext cx="8807450" cy="490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54276" name="Text Box 4"/>
          <p:cNvSpPr txBox="1">
            <a:spLocks noChangeArrowheads="1"/>
          </p:cNvSpPr>
          <p:nvPr/>
        </p:nvSpPr>
        <p:spPr bwMode="auto">
          <a:xfrm>
            <a:off x="441325" y="5730875"/>
            <a:ext cx="7421563"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smtClean="0">
                <a:solidFill>
                  <a:srgbClr val="000000"/>
                </a:solidFill>
                <a:cs typeface="Arial" charset="0"/>
              </a:rPr>
              <a:t>512KB L2 cache, 500-cycle DRAM latency, aggressive stream-based prefetcher</a:t>
            </a:r>
          </a:p>
          <a:p>
            <a:pPr eaLnBrk="1" hangingPunct="1"/>
            <a:r>
              <a:rPr lang="en-US" sz="1400" smtClean="0">
                <a:solidFill>
                  <a:srgbClr val="000000"/>
                </a:solidFill>
                <a:cs typeface="Arial" charset="0"/>
              </a:rPr>
              <a:t>Data averaged over 147 memory-intensive benchmarks on a high-end x86 processor model </a:t>
            </a:r>
          </a:p>
        </p:txBody>
      </p:sp>
      <p:sp>
        <p:nvSpPr>
          <p:cNvPr id="524293" name="Rectangle 5"/>
          <p:cNvSpPr>
            <a:spLocks noChangeArrowheads="1"/>
          </p:cNvSpPr>
          <p:nvPr/>
        </p:nvSpPr>
        <p:spPr bwMode="auto">
          <a:xfrm>
            <a:off x="2393950" y="3016250"/>
            <a:ext cx="1492250" cy="2165350"/>
          </a:xfrm>
          <a:prstGeom prst="rect">
            <a:avLst/>
          </a:prstGeom>
          <a:solidFill>
            <a:srgbClr val="800000"/>
          </a:solidFill>
          <a:ln w="9525">
            <a:solidFill>
              <a:schemeClr val="tx1"/>
            </a:solidFill>
            <a:miter lim="800000"/>
            <a:headEnd/>
            <a:tailEnd/>
          </a:ln>
        </p:spPr>
        <p:txBody>
          <a:bodyPr wrap="none" anchor="ctr"/>
          <a:lstStyle/>
          <a:p>
            <a:pPr algn="ctr"/>
            <a:endParaRPr lang="en-US" smtClean="0">
              <a:solidFill>
                <a:srgbClr val="FFFFFF"/>
              </a:solidFill>
            </a:endParaRPr>
          </a:p>
        </p:txBody>
      </p:sp>
      <p:sp>
        <p:nvSpPr>
          <p:cNvPr id="524294" name="Text Box 6"/>
          <p:cNvSpPr txBox="1">
            <a:spLocks noChangeArrowheads="1"/>
          </p:cNvSpPr>
          <p:nvPr/>
        </p:nvSpPr>
        <p:spPr bwMode="auto">
          <a:xfrm>
            <a:off x="2563813" y="3933825"/>
            <a:ext cx="1212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FFFFFF"/>
                </a:solidFill>
                <a:cs typeface="Arial" charset="0"/>
              </a:rPr>
              <a:t>L2 Misses</a:t>
            </a:r>
          </a:p>
        </p:txBody>
      </p:sp>
      <p:sp>
        <p:nvSpPr>
          <p:cNvPr id="524295" name="Line 7"/>
          <p:cNvSpPr>
            <a:spLocks noChangeShapeType="1"/>
          </p:cNvSpPr>
          <p:nvPr/>
        </p:nvSpPr>
        <p:spPr bwMode="auto">
          <a:xfrm flipV="1">
            <a:off x="3124200" y="3005138"/>
            <a:ext cx="0" cy="987425"/>
          </a:xfrm>
          <a:prstGeom prst="line">
            <a:avLst/>
          </a:prstGeom>
          <a:noFill/>
          <a:ln w="25400">
            <a:solidFill>
              <a:schemeClr val="bg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mtClean="0">
              <a:solidFill>
                <a:srgbClr val="000000"/>
              </a:solidFill>
            </a:endParaRPr>
          </a:p>
        </p:txBody>
      </p:sp>
      <p:sp>
        <p:nvSpPr>
          <p:cNvPr id="524296" name="Line 8"/>
          <p:cNvSpPr>
            <a:spLocks noChangeShapeType="1"/>
          </p:cNvSpPr>
          <p:nvPr/>
        </p:nvSpPr>
        <p:spPr bwMode="auto">
          <a:xfrm>
            <a:off x="3124200" y="4267200"/>
            <a:ext cx="0" cy="914400"/>
          </a:xfrm>
          <a:prstGeom prst="line">
            <a:avLst/>
          </a:prstGeom>
          <a:noFill/>
          <a:ln w="25400">
            <a:solidFill>
              <a:schemeClr val="bg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mtClean="0">
              <a:solidFill>
                <a:srgbClr val="000000"/>
              </a:solidFill>
            </a:endParaRPr>
          </a:p>
        </p:txBody>
      </p:sp>
    </p:spTree>
    <p:extLst>
      <p:ext uri="{BB962C8B-B14F-4D97-AF65-F5344CB8AC3E}">
        <p14:creationId xmlns:p14="http://schemas.microsoft.com/office/powerpoint/2010/main" val="2247301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42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24294"/>
                                        </p:tgtEl>
                                        <p:attrNameLst>
                                          <p:attrName>style.visibility</p:attrName>
                                        </p:attrNameLst>
                                      </p:cBhvr>
                                      <p:to>
                                        <p:strVal val="visible"/>
                                      </p:to>
                                    </p:set>
                                    <p:animEffect transition="in" filter="blinds(horizontal)">
                                      <p:cBhvr>
                                        <p:cTn id="11" dur="500"/>
                                        <p:tgtEl>
                                          <p:spTgt spid="524294"/>
                                        </p:tgtEl>
                                      </p:cBhvr>
                                    </p:animEffect>
                                  </p:childTnLst>
                                </p:cTn>
                              </p:par>
                              <p:par>
                                <p:cTn id="12" presetID="17" presetClass="entr" presetSubtype="4" fill="hold" grpId="0" nodeType="withEffect">
                                  <p:stCondLst>
                                    <p:cond delay="0"/>
                                  </p:stCondLst>
                                  <p:childTnLst>
                                    <p:set>
                                      <p:cBhvr>
                                        <p:cTn id="13" dur="1" fill="hold">
                                          <p:stCondLst>
                                            <p:cond delay="0"/>
                                          </p:stCondLst>
                                        </p:cTn>
                                        <p:tgtEl>
                                          <p:spTgt spid="524295"/>
                                        </p:tgtEl>
                                        <p:attrNameLst>
                                          <p:attrName>style.visibility</p:attrName>
                                        </p:attrNameLst>
                                      </p:cBhvr>
                                      <p:to>
                                        <p:strVal val="visible"/>
                                      </p:to>
                                    </p:set>
                                    <p:anim calcmode="lin" valueType="num">
                                      <p:cBhvr>
                                        <p:cTn id="14" dur="500" fill="hold"/>
                                        <p:tgtEl>
                                          <p:spTgt spid="524295"/>
                                        </p:tgtEl>
                                        <p:attrNameLst>
                                          <p:attrName>ppt_x</p:attrName>
                                        </p:attrNameLst>
                                      </p:cBhvr>
                                      <p:tavLst>
                                        <p:tav tm="0">
                                          <p:val>
                                            <p:strVal val="#ppt_x"/>
                                          </p:val>
                                        </p:tav>
                                        <p:tav tm="100000">
                                          <p:val>
                                            <p:strVal val="#ppt_x"/>
                                          </p:val>
                                        </p:tav>
                                      </p:tavLst>
                                    </p:anim>
                                    <p:anim calcmode="lin" valueType="num">
                                      <p:cBhvr>
                                        <p:cTn id="15" dur="500" fill="hold"/>
                                        <p:tgtEl>
                                          <p:spTgt spid="524295"/>
                                        </p:tgtEl>
                                        <p:attrNameLst>
                                          <p:attrName>ppt_y</p:attrName>
                                        </p:attrNameLst>
                                      </p:cBhvr>
                                      <p:tavLst>
                                        <p:tav tm="0">
                                          <p:val>
                                            <p:strVal val="#ppt_y+#ppt_h/2"/>
                                          </p:val>
                                        </p:tav>
                                        <p:tav tm="100000">
                                          <p:val>
                                            <p:strVal val="#ppt_y"/>
                                          </p:val>
                                        </p:tav>
                                      </p:tavLst>
                                    </p:anim>
                                    <p:anim calcmode="lin" valueType="num">
                                      <p:cBhvr>
                                        <p:cTn id="16" dur="500" fill="hold"/>
                                        <p:tgtEl>
                                          <p:spTgt spid="524295"/>
                                        </p:tgtEl>
                                        <p:attrNameLst>
                                          <p:attrName>ppt_w</p:attrName>
                                        </p:attrNameLst>
                                      </p:cBhvr>
                                      <p:tavLst>
                                        <p:tav tm="0">
                                          <p:val>
                                            <p:strVal val="#ppt_w"/>
                                          </p:val>
                                        </p:tav>
                                        <p:tav tm="100000">
                                          <p:val>
                                            <p:strVal val="#ppt_w"/>
                                          </p:val>
                                        </p:tav>
                                      </p:tavLst>
                                    </p:anim>
                                    <p:anim calcmode="lin" valueType="num">
                                      <p:cBhvr>
                                        <p:cTn id="17" dur="500" fill="hold"/>
                                        <p:tgtEl>
                                          <p:spTgt spid="524295"/>
                                        </p:tgtEl>
                                        <p:attrNameLst>
                                          <p:attrName>ppt_h</p:attrName>
                                        </p:attrNameLst>
                                      </p:cBhvr>
                                      <p:tavLst>
                                        <p:tav tm="0">
                                          <p:val>
                                            <p:fltVal val="0"/>
                                          </p:val>
                                        </p:tav>
                                        <p:tav tm="100000">
                                          <p:val>
                                            <p:strVal val="#ppt_h"/>
                                          </p:val>
                                        </p:tav>
                                      </p:tavLst>
                                    </p:anim>
                                  </p:childTnLst>
                                </p:cTn>
                              </p:par>
                              <p:par>
                                <p:cTn id="18" presetID="17" presetClass="entr" presetSubtype="1" fill="hold" grpId="0" nodeType="withEffect">
                                  <p:stCondLst>
                                    <p:cond delay="0"/>
                                  </p:stCondLst>
                                  <p:childTnLst>
                                    <p:set>
                                      <p:cBhvr>
                                        <p:cTn id="19" dur="1" fill="hold">
                                          <p:stCondLst>
                                            <p:cond delay="0"/>
                                          </p:stCondLst>
                                        </p:cTn>
                                        <p:tgtEl>
                                          <p:spTgt spid="524296"/>
                                        </p:tgtEl>
                                        <p:attrNameLst>
                                          <p:attrName>style.visibility</p:attrName>
                                        </p:attrNameLst>
                                      </p:cBhvr>
                                      <p:to>
                                        <p:strVal val="visible"/>
                                      </p:to>
                                    </p:set>
                                    <p:anim calcmode="lin" valueType="num">
                                      <p:cBhvr>
                                        <p:cTn id="20" dur="500" fill="hold"/>
                                        <p:tgtEl>
                                          <p:spTgt spid="524296"/>
                                        </p:tgtEl>
                                        <p:attrNameLst>
                                          <p:attrName>ppt_x</p:attrName>
                                        </p:attrNameLst>
                                      </p:cBhvr>
                                      <p:tavLst>
                                        <p:tav tm="0">
                                          <p:val>
                                            <p:strVal val="#ppt_x"/>
                                          </p:val>
                                        </p:tav>
                                        <p:tav tm="100000">
                                          <p:val>
                                            <p:strVal val="#ppt_x"/>
                                          </p:val>
                                        </p:tav>
                                      </p:tavLst>
                                    </p:anim>
                                    <p:anim calcmode="lin" valueType="num">
                                      <p:cBhvr>
                                        <p:cTn id="21" dur="500" fill="hold"/>
                                        <p:tgtEl>
                                          <p:spTgt spid="524296"/>
                                        </p:tgtEl>
                                        <p:attrNameLst>
                                          <p:attrName>ppt_y</p:attrName>
                                        </p:attrNameLst>
                                      </p:cBhvr>
                                      <p:tavLst>
                                        <p:tav tm="0">
                                          <p:val>
                                            <p:strVal val="#ppt_y-#ppt_h/2"/>
                                          </p:val>
                                        </p:tav>
                                        <p:tav tm="100000">
                                          <p:val>
                                            <p:strVal val="#ppt_y"/>
                                          </p:val>
                                        </p:tav>
                                      </p:tavLst>
                                    </p:anim>
                                    <p:anim calcmode="lin" valueType="num">
                                      <p:cBhvr>
                                        <p:cTn id="22" dur="500" fill="hold"/>
                                        <p:tgtEl>
                                          <p:spTgt spid="524296"/>
                                        </p:tgtEl>
                                        <p:attrNameLst>
                                          <p:attrName>ppt_w</p:attrName>
                                        </p:attrNameLst>
                                      </p:cBhvr>
                                      <p:tavLst>
                                        <p:tav tm="0">
                                          <p:val>
                                            <p:strVal val="#ppt_w"/>
                                          </p:val>
                                        </p:tav>
                                        <p:tav tm="100000">
                                          <p:val>
                                            <p:strVal val="#ppt_w"/>
                                          </p:val>
                                        </p:tav>
                                      </p:tavLst>
                                    </p:anim>
                                    <p:anim calcmode="lin" valueType="num">
                                      <p:cBhvr>
                                        <p:cTn id="23" dur="500" fill="hold"/>
                                        <p:tgtEl>
                                          <p:spTgt spid="5242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4" grpId="0"/>
      <p:bldP spid="524295" grpId="0" animBg="1"/>
      <p:bldP spid="52429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Memory Latency Problem</a:t>
            </a:r>
            <a:endParaRPr lang="en-US" dirty="0"/>
          </a:p>
        </p:txBody>
      </p:sp>
      <p:sp>
        <p:nvSpPr>
          <p:cNvPr id="3" name="Content Placeholder 2"/>
          <p:cNvSpPr>
            <a:spLocks noGrp="1"/>
          </p:cNvSpPr>
          <p:nvPr>
            <p:ph idx="1"/>
          </p:nvPr>
        </p:nvSpPr>
        <p:spPr/>
        <p:txBody>
          <a:bodyPr/>
          <a:lstStyle/>
          <a:p>
            <a:r>
              <a:rPr lang="en-US" dirty="0" smtClean="0"/>
              <a:t>Problem: </a:t>
            </a:r>
            <a:r>
              <a:rPr lang="en-US" dirty="0" smtClean="0">
                <a:solidFill>
                  <a:srgbClr val="0000FF"/>
                </a:solidFill>
              </a:rPr>
              <a:t>Memory latency is long</a:t>
            </a:r>
          </a:p>
          <a:p>
            <a:endParaRPr lang="en-US" dirty="0"/>
          </a:p>
          <a:p>
            <a:r>
              <a:rPr lang="en-US" dirty="0" smtClean="0"/>
              <a:t>And, it is not easy to reduce it…</a:t>
            </a:r>
          </a:p>
          <a:p>
            <a:pPr lvl="1"/>
            <a:r>
              <a:rPr lang="en-US" dirty="0" smtClean="0"/>
              <a:t>We will look at methods for reducing DRAM latency in a later lecture</a:t>
            </a:r>
          </a:p>
          <a:p>
            <a:pPr lvl="2"/>
            <a:r>
              <a:rPr lang="en-US" dirty="0" smtClean="0"/>
              <a:t>Lee et al. “</a:t>
            </a:r>
            <a:r>
              <a:rPr lang="en-US" dirty="0" smtClean="0">
                <a:solidFill>
                  <a:srgbClr val="0000FF"/>
                </a:solidFill>
              </a:rPr>
              <a:t>Tiered-Latency DRAM</a:t>
            </a:r>
            <a:r>
              <a:rPr lang="en-US" dirty="0" smtClean="0"/>
              <a:t>,” HPCA 2013.</a:t>
            </a:r>
          </a:p>
          <a:p>
            <a:pPr lvl="2"/>
            <a:r>
              <a:rPr lang="en-US" dirty="0" smtClean="0"/>
              <a:t>Lee et al., “</a:t>
            </a:r>
            <a:r>
              <a:rPr lang="en-US" dirty="0" smtClean="0">
                <a:solidFill>
                  <a:srgbClr val="0000FF"/>
                </a:solidFill>
              </a:rPr>
              <a:t>Adaptive-Latency DRAM</a:t>
            </a:r>
            <a:r>
              <a:rPr lang="en-US" dirty="0" smtClean="0"/>
              <a:t>,” HPCA 2014.</a:t>
            </a:r>
            <a:endParaRPr lang="en-US" dirty="0"/>
          </a:p>
          <a:p>
            <a:endParaRPr lang="en-US" dirty="0" smtClean="0"/>
          </a:p>
          <a:p>
            <a:r>
              <a:rPr lang="en-US" dirty="0" smtClean="0"/>
              <a:t>And, even if we reduce memory latency, it is still long</a:t>
            </a:r>
          </a:p>
          <a:p>
            <a:pPr lvl="1"/>
            <a:r>
              <a:rPr lang="en-US" dirty="0" smtClean="0"/>
              <a:t>Remember the fundamental capacity-latency tradeoff</a:t>
            </a:r>
          </a:p>
          <a:p>
            <a:pPr lvl="1"/>
            <a:r>
              <a:rPr lang="en-US" dirty="0" smtClean="0"/>
              <a:t>Contention for memory increases latencies </a:t>
            </a:r>
          </a:p>
          <a:p>
            <a:pPr lvl="1"/>
            <a:endParaRPr lang="en-US" dirty="0"/>
          </a:p>
          <a:p>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38</a:t>
            </a:fld>
            <a:endParaRPr lang="en-US"/>
          </a:p>
        </p:txBody>
      </p:sp>
    </p:spTree>
    <p:extLst>
      <p:ext uri="{BB962C8B-B14F-4D97-AF65-F5344CB8AC3E}">
        <p14:creationId xmlns:p14="http://schemas.microsoft.com/office/powerpoint/2010/main" val="27253612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228600" y="152400"/>
            <a:ext cx="8915400" cy="1066800"/>
          </a:xfrm>
        </p:spPr>
        <p:txBody>
          <a:bodyPr/>
          <a:lstStyle/>
          <a:p>
            <a:r>
              <a:rPr lang="en-US" sz="3600">
                <a:latin typeface="Garamond" charset="0"/>
              </a:rPr>
              <a:t>How Do We Tolerate Stalls Due to Memory?</a:t>
            </a:r>
          </a:p>
        </p:txBody>
      </p:sp>
      <p:sp>
        <p:nvSpPr>
          <p:cNvPr id="3" name="Content Placeholder 2"/>
          <p:cNvSpPr>
            <a:spLocks noGrp="1"/>
          </p:cNvSpPr>
          <p:nvPr>
            <p:ph idx="1"/>
          </p:nvPr>
        </p:nvSpPr>
        <p:spPr>
          <a:xfrm>
            <a:off x="228600" y="996950"/>
            <a:ext cx="8610600" cy="5194300"/>
          </a:xfrm>
        </p:spPr>
        <p:txBody>
          <a:bodyPr/>
          <a:lstStyle/>
          <a:p>
            <a:r>
              <a:rPr lang="en-US" dirty="0">
                <a:latin typeface="Tahoma" charset="0"/>
              </a:rPr>
              <a:t>Two major approaches</a:t>
            </a:r>
          </a:p>
          <a:p>
            <a:pPr lvl="1"/>
            <a:r>
              <a:rPr lang="en-US" dirty="0">
                <a:latin typeface="Tahoma" charset="0"/>
                <a:ea typeface="ＭＳ Ｐゴシック" charset="0"/>
              </a:rPr>
              <a:t>Reduce/eliminate stalls</a:t>
            </a:r>
          </a:p>
          <a:p>
            <a:pPr lvl="1"/>
            <a:r>
              <a:rPr lang="en-US" dirty="0">
                <a:latin typeface="Tahoma" charset="0"/>
                <a:ea typeface="ＭＳ Ｐゴシック" charset="0"/>
              </a:rPr>
              <a:t>Tolerate the effect of a stall when it happens</a:t>
            </a:r>
          </a:p>
          <a:p>
            <a:endParaRPr lang="en-US" sz="1600" dirty="0">
              <a:latin typeface="Tahoma" charset="0"/>
            </a:endParaRPr>
          </a:p>
          <a:p>
            <a:r>
              <a:rPr lang="en-US" dirty="0" smtClean="0">
                <a:latin typeface="Tahoma" charset="0"/>
              </a:rPr>
              <a:t>Four fundamental </a:t>
            </a:r>
            <a:r>
              <a:rPr lang="en-US" dirty="0">
                <a:latin typeface="Tahoma" charset="0"/>
              </a:rPr>
              <a:t>techniques to achieve </a:t>
            </a:r>
            <a:r>
              <a:rPr lang="en-US" dirty="0" smtClean="0">
                <a:latin typeface="Tahoma" charset="0"/>
              </a:rPr>
              <a:t>these</a:t>
            </a:r>
          </a:p>
          <a:p>
            <a:pPr lvl="1"/>
            <a:r>
              <a:rPr lang="en-US" dirty="0" smtClean="0">
                <a:latin typeface="Tahoma" charset="0"/>
                <a:ea typeface="ＭＳ Ｐゴシック" charset="0"/>
              </a:rPr>
              <a:t>Caching</a:t>
            </a:r>
            <a:endParaRPr lang="en-US" dirty="0">
              <a:latin typeface="Tahoma" charset="0"/>
              <a:ea typeface="ＭＳ Ｐゴシック" charset="0"/>
            </a:endParaRPr>
          </a:p>
          <a:p>
            <a:pPr lvl="1"/>
            <a:r>
              <a:rPr lang="en-US" dirty="0">
                <a:latin typeface="Tahoma" charset="0"/>
                <a:ea typeface="ＭＳ Ｐゴシック" charset="0"/>
              </a:rPr>
              <a:t>Prefetching</a:t>
            </a:r>
          </a:p>
          <a:p>
            <a:pPr lvl="1"/>
            <a:r>
              <a:rPr lang="en-US" dirty="0">
                <a:latin typeface="Tahoma" charset="0"/>
                <a:ea typeface="ＭＳ Ｐゴシック" charset="0"/>
              </a:rPr>
              <a:t>Multithreading</a:t>
            </a:r>
          </a:p>
          <a:p>
            <a:pPr lvl="1"/>
            <a:r>
              <a:rPr lang="en-US" dirty="0">
                <a:latin typeface="Tahoma" charset="0"/>
                <a:ea typeface="ＭＳ Ｐゴシック" charset="0"/>
              </a:rPr>
              <a:t>Out-of-order execution</a:t>
            </a:r>
          </a:p>
          <a:p>
            <a:endParaRPr lang="en-US" sz="1600" dirty="0">
              <a:latin typeface="Tahoma" charset="0"/>
            </a:endParaRPr>
          </a:p>
          <a:p>
            <a:r>
              <a:rPr lang="en-US" dirty="0">
                <a:latin typeface="Tahoma" charset="0"/>
              </a:rPr>
              <a:t>Many techniques have been developed to make these four fundamental techniques more effective in tolerating memory latency</a:t>
            </a:r>
          </a:p>
        </p:txBody>
      </p:sp>
      <p:sp>
        <p:nvSpPr>
          <p:cNvPr id="5529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F161202-7679-BB4C-9205-3F627ED4393E}" type="slidenum">
              <a:rPr lang="en-US" sz="1600">
                <a:solidFill>
                  <a:srgbClr val="000000"/>
                </a:solidFill>
                <a:latin typeface="Garamond" charset="0"/>
                <a:cs typeface="Arial" charset="0"/>
              </a:rPr>
              <a:pPr eaLnBrk="1" hangingPunct="1"/>
              <a:t>39</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5196811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4"/>
          <p:cNvSpPr>
            <a:spLocks noGrp="1" noChangeArrowheads="1"/>
          </p:cNvSpPr>
          <p:nvPr>
            <p:ph type="ctrTitle"/>
          </p:nvPr>
        </p:nvSpPr>
        <p:spPr>
          <a:xfrm>
            <a:off x="1" y="1844675"/>
            <a:ext cx="8794750" cy="822325"/>
          </a:xfrm>
        </p:spPr>
        <p:txBody>
          <a:bodyPr/>
          <a:lstStyle/>
          <a:p>
            <a:pPr algn="ctr" eaLnBrk="1" hangingPunct="1"/>
            <a:r>
              <a:rPr lang="en-US" sz="4000" dirty="0" smtClean="0">
                <a:latin typeface="Garamond" charset="0"/>
              </a:rPr>
              <a:t>Simulation: The Field of Dreams</a:t>
            </a:r>
            <a:endParaRPr lang="en-US" sz="4000" dirty="0">
              <a:latin typeface="Garamond" charset="0"/>
            </a:endParaRPr>
          </a:p>
        </p:txBody>
      </p:sp>
      <p:sp>
        <p:nvSpPr>
          <p:cNvPr id="115714"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extLst>
      <p:ext uri="{BB962C8B-B14F-4D97-AF65-F5344CB8AC3E}">
        <p14:creationId xmlns:p14="http://schemas.microsoft.com/office/powerpoint/2010/main" val="406394254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p:cNvSpPr>
            <a:spLocks noGrp="1"/>
          </p:cNvSpPr>
          <p:nvPr>
            <p:ph type="sldNum" sz="quarter" idx="11"/>
          </p:nvPr>
        </p:nvSpPr>
        <p:spPr>
          <a:xfrm>
            <a:off x="6553200" y="6243638"/>
            <a:ext cx="21336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0FFFEA9-B721-E94B-930E-D4425F5988B5}" type="slidenum">
              <a:rPr lang="en-US" sz="1600">
                <a:solidFill>
                  <a:srgbClr val="000000"/>
                </a:solidFill>
                <a:latin typeface="Garamond" charset="0"/>
                <a:cs typeface="Arial" charset="0"/>
              </a:rPr>
              <a:pPr eaLnBrk="1" hangingPunct="1"/>
              <a:t>40</a:t>
            </a:fld>
            <a:endParaRPr lang="en-US" sz="1600">
              <a:solidFill>
                <a:srgbClr val="000000"/>
              </a:solidFill>
              <a:latin typeface="Garamond" charset="0"/>
              <a:cs typeface="Arial" charset="0"/>
            </a:endParaRPr>
          </a:p>
        </p:txBody>
      </p:sp>
      <p:sp>
        <p:nvSpPr>
          <p:cNvPr id="56322" name="Rectangle 2"/>
          <p:cNvSpPr>
            <a:spLocks noGrp="1" noChangeArrowheads="1"/>
          </p:cNvSpPr>
          <p:nvPr>
            <p:ph type="title"/>
          </p:nvPr>
        </p:nvSpPr>
        <p:spPr/>
        <p:txBody>
          <a:bodyPr/>
          <a:lstStyle/>
          <a:p>
            <a:r>
              <a:rPr lang="en-US" sz="3600">
                <a:latin typeface="Garamond" charset="0"/>
              </a:rPr>
              <a:t>Memory Latency Tolerance Techniques</a:t>
            </a:r>
          </a:p>
        </p:txBody>
      </p:sp>
      <p:sp>
        <p:nvSpPr>
          <p:cNvPr id="76803" name="Rectangle 3"/>
          <p:cNvSpPr>
            <a:spLocks noGrp="1" noChangeArrowheads="1"/>
          </p:cNvSpPr>
          <p:nvPr>
            <p:ph type="body" idx="1"/>
          </p:nvPr>
        </p:nvSpPr>
        <p:spPr>
          <a:xfrm>
            <a:off x="228600" y="1219200"/>
            <a:ext cx="8610600" cy="5029200"/>
          </a:xfrm>
        </p:spPr>
        <p:txBody>
          <a:bodyPr/>
          <a:lstStyle/>
          <a:p>
            <a:pPr>
              <a:lnSpc>
                <a:spcPct val="80000"/>
              </a:lnSpc>
            </a:pPr>
            <a:r>
              <a:rPr lang="en-US" sz="1800" dirty="0" smtClean="0">
                <a:solidFill>
                  <a:srgbClr val="0000FF"/>
                </a:solidFill>
                <a:latin typeface="Tahoma" charset="0"/>
              </a:rPr>
              <a:t>Caching</a:t>
            </a:r>
            <a:r>
              <a:rPr lang="en-US" sz="1800" dirty="0" smtClean="0">
                <a:latin typeface="Tahoma" charset="0"/>
              </a:rPr>
              <a:t> </a:t>
            </a:r>
            <a:r>
              <a:rPr lang="en-US" sz="1800" dirty="0">
                <a:latin typeface="Tahoma" charset="0"/>
              </a:rPr>
              <a:t>[initially by Wilkes, 1965]</a:t>
            </a:r>
          </a:p>
          <a:p>
            <a:pPr lvl="1">
              <a:lnSpc>
                <a:spcPct val="80000"/>
              </a:lnSpc>
            </a:pPr>
            <a:r>
              <a:rPr lang="en-US" sz="1800" dirty="0">
                <a:latin typeface="Tahoma" charset="0"/>
                <a:ea typeface="ＭＳ Ｐゴシック" charset="0"/>
              </a:rPr>
              <a:t>Widely used, simple, effective, but inefficient, passive</a:t>
            </a:r>
          </a:p>
          <a:p>
            <a:pPr lvl="1">
              <a:lnSpc>
                <a:spcPct val="80000"/>
              </a:lnSpc>
            </a:pPr>
            <a:r>
              <a:rPr lang="en-US" sz="1800" dirty="0">
                <a:latin typeface="Tahoma" charset="0"/>
                <a:ea typeface="ＭＳ Ｐゴシック" charset="0"/>
              </a:rPr>
              <a:t>Not all applications/phases exhibit temporal or spatial locality</a:t>
            </a:r>
          </a:p>
          <a:p>
            <a:pPr lvl="1">
              <a:lnSpc>
                <a:spcPct val="80000"/>
              </a:lnSpc>
            </a:pPr>
            <a:endParaRPr lang="en-US" sz="1800" dirty="0">
              <a:latin typeface="Tahoma" charset="0"/>
              <a:ea typeface="ＭＳ Ｐゴシック" charset="0"/>
            </a:endParaRPr>
          </a:p>
          <a:p>
            <a:pPr>
              <a:lnSpc>
                <a:spcPct val="80000"/>
              </a:lnSpc>
            </a:pPr>
            <a:r>
              <a:rPr lang="en-US" sz="1800" dirty="0">
                <a:solidFill>
                  <a:srgbClr val="0000FF"/>
                </a:solidFill>
                <a:latin typeface="Tahoma" charset="0"/>
              </a:rPr>
              <a:t>Prefetching</a:t>
            </a:r>
            <a:r>
              <a:rPr lang="en-US" sz="1800" dirty="0">
                <a:latin typeface="Tahoma" charset="0"/>
              </a:rPr>
              <a:t> [initially in IBM 360/91, 1967]</a:t>
            </a:r>
          </a:p>
          <a:p>
            <a:pPr lvl="1">
              <a:lnSpc>
                <a:spcPct val="80000"/>
              </a:lnSpc>
            </a:pPr>
            <a:r>
              <a:rPr lang="en-US" sz="1800" dirty="0">
                <a:latin typeface="Tahoma" charset="0"/>
                <a:ea typeface="ＭＳ Ｐゴシック" charset="0"/>
              </a:rPr>
              <a:t>Works well for regular memory access patterns</a:t>
            </a:r>
          </a:p>
          <a:p>
            <a:pPr lvl="1">
              <a:lnSpc>
                <a:spcPct val="80000"/>
              </a:lnSpc>
            </a:pPr>
            <a:r>
              <a:rPr lang="en-US" sz="1800" dirty="0">
                <a:latin typeface="Tahoma" charset="0"/>
                <a:ea typeface="ＭＳ Ｐゴシック" charset="0"/>
              </a:rPr>
              <a:t>Prefetching irregular access patterns is difficult, inaccurate, and hardware-intensive</a:t>
            </a:r>
          </a:p>
          <a:p>
            <a:pPr>
              <a:lnSpc>
                <a:spcPct val="80000"/>
              </a:lnSpc>
            </a:pPr>
            <a:endParaRPr lang="en-US" sz="1800" dirty="0">
              <a:latin typeface="Tahoma" charset="0"/>
            </a:endParaRPr>
          </a:p>
          <a:p>
            <a:pPr>
              <a:lnSpc>
                <a:spcPct val="80000"/>
              </a:lnSpc>
            </a:pPr>
            <a:r>
              <a:rPr lang="en-US" sz="1800" dirty="0">
                <a:solidFill>
                  <a:srgbClr val="0000FF"/>
                </a:solidFill>
                <a:latin typeface="Tahoma" charset="0"/>
              </a:rPr>
              <a:t>Multithreading</a:t>
            </a:r>
            <a:r>
              <a:rPr lang="en-US" sz="1800" dirty="0">
                <a:latin typeface="Tahoma" charset="0"/>
              </a:rPr>
              <a:t> [initially in CDC 6600, 1964]</a:t>
            </a:r>
          </a:p>
          <a:p>
            <a:pPr lvl="1">
              <a:lnSpc>
                <a:spcPct val="80000"/>
              </a:lnSpc>
            </a:pPr>
            <a:r>
              <a:rPr lang="en-US" sz="1800" dirty="0">
                <a:latin typeface="Tahoma" charset="0"/>
                <a:ea typeface="ＭＳ Ｐゴシック" charset="0"/>
              </a:rPr>
              <a:t>Works well if there are multiple threads</a:t>
            </a:r>
          </a:p>
          <a:p>
            <a:pPr lvl="1">
              <a:lnSpc>
                <a:spcPct val="80000"/>
              </a:lnSpc>
            </a:pPr>
            <a:r>
              <a:rPr lang="en-US" sz="1800" dirty="0">
                <a:latin typeface="Tahoma" charset="0"/>
                <a:ea typeface="ＭＳ Ｐゴシック" charset="0"/>
              </a:rPr>
              <a:t>Improving single thread performance using multithreading hardware is an ongoing research effort</a:t>
            </a:r>
          </a:p>
          <a:p>
            <a:pPr lvl="1">
              <a:lnSpc>
                <a:spcPct val="80000"/>
              </a:lnSpc>
            </a:pPr>
            <a:endParaRPr lang="en-US" sz="1800" dirty="0">
              <a:latin typeface="Tahoma" charset="0"/>
              <a:ea typeface="ＭＳ Ｐゴシック" charset="0"/>
            </a:endParaRPr>
          </a:p>
          <a:p>
            <a:pPr>
              <a:lnSpc>
                <a:spcPct val="80000"/>
              </a:lnSpc>
            </a:pPr>
            <a:r>
              <a:rPr lang="en-US" sz="1800" dirty="0">
                <a:solidFill>
                  <a:srgbClr val="0000FF"/>
                </a:solidFill>
                <a:latin typeface="Tahoma" charset="0"/>
              </a:rPr>
              <a:t>Out-of-order execution </a:t>
            </a:r>
            <a:r>
              <a:rPr lang="en-US" sz="1800" dirty="0">
                <a:latin typeface="Tahoma" charset="0"/>
              </a:rPr>
              <a:t>[initially by </a:t>
            </a:r>
            <a:r>
              <a:rPr lang="en-US" sz="1800" dirty="0" err="1">
                <a:latin typeface="Tahoma" charset="0"/>
              </a:rPr>
              <a:t>Tomasulo</a:t>
            </a:r>
            <a:r>
              <a:rPr lang="en-US" sz="1800" dirty="0">
                <a:latin typeface="Tahoma" charset="0"/>
              </a:rPr>
              <a:t>, 1967]</a:t>
            </a:r>
          </a:p>
          <a:p>
            <a:pPr lvl="1">
              <a:lnSpc>
                <a:spcPct val="80000"/>
              </a:lnSpc>
            </a:pPr>
            <a:r>
              <a:rPr lang="en-US" sz="1800" dirty="0">
                <a:latin typeface="Tahoma" charset="0"/>
                <a:ea typeface="ＭＳ Ｐゴシック" charset="0"/>
              </a:rPr>
              <a:t>Tolerates irregular cache misses that cannot be </a:t>
            </a:r>
            <a:r>
              <a:rPr lang="en-US" sz="1800" dirty="0" err="1">
                <a:latin typeface="Tahoma" charset="0"/>
                <a:ea typeface="ＭＳ Ｐゴシック" charset="0"/>
              </a:rPr>
              <a:t>prefetched</a:t>
            </a:r>
            <a:endParaRPr lang="en-US" sz="1800" dirty="0">
              <a:latin typeface="Tahoma" charset="0"/>
              <a:ea typeface="ＭＳ Ｐゴシック" charset="0"/>
            </a:endParaRPr>
          </a:p>
          <a:p>
            <a:pPr lvl="1">
              <a:lnSpc>
                <a:spcPct val="80000"/>
              </a:lnSpc>
            </a:pPr>
            <a:r>
              <a:rPr lang="en-US" sz="1800" dirty="0">
                <a:latin typeface="Tahoma" charset="0"/>
                <a:ea typeface="ＭＳ Ｐゴシック" charset="0"/>
              </a:rPr>
              <a:t>Requires extensive hardware resources for tolerating long latencies</a:t>
            </a:r>
          </a:p>
          <a:p>
            <a:pPr lvl="1">
              <a:lnSpc>
                <a:spcPct val="80000"/>
              </a:lnSpc>
            </a:pPr>
            <a:r>
              <a:rPr lang="en-US" sz="1800" dirty="0">
                <a:solidFill>
                  <a:srgbClr val="0000FF"/>
                </a:solidFill>
                <a:latin typeface="Tahoma" charset="0"/>
                <a:ea typeface="ＭＳ Ｐゴシック" charset="0"/>
              </a:rPr>
              <a:t>Runahead execution </a:t>
            </a:r>
            <a:r>
              <a:rPr lang="en-US" sz="1800" dirty="0">
                <a:latin typeface="Tahoma" charset="0"/>
                <a:ea typeface="ＭＳ Ｐゴシック" charset="0"/>
              </a:rPr>
              <a:t>alleviates this problem (as we will </a:t>
            </a:r>
            <a:r>
              <a:rPr lang="en-US" sz="1800" dirty="0" smtClean="0">
                <a:latin typeface="Tahoma" charset="0"/>
                <a:ea typeface="ＭＳ Ｐゴシック" charset="0"/>
              </a:rPr>
              <a:t>see today)</a:t>
            </a:r>
            <a:endParaRPr lang="en-US" dirty="0">
              <a:solidFill>
                <a:srgbClr val="CC0000"/>
              </a:solidFill>
              <a:latin typeface="Tahoma" charset="0"/>
              <a:ea typeface="ＭＳ Ｐゴシック" charset="0"/>
            </a:endParaRPr>
          </a:p>
        </p:txBody>
      </p:sp>
    </p:spTree>
    <p:extLst>
      <p:ext uri="{BB962C8B-B14F-4D97-AF65-F5344CB8AC3E}">
        <p14:creationId xmlns:p14="http://schemas.microsoft.com/office/powerpoint/2010/main" val="6169165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680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80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680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803">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680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80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680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4"/>
          <p:cNvSpPr>
            <a:spLocks noGrp="1" noChangeArrowheads="1"/>
          </p:cNvSpPr>
          <p:nvPr>
            <p:ph type="ctrTitle"/>
          </p:nvPr>
        </p:nvSpPr>
        <p:spPr>
          <a:xfrm>
            <a:off x="366713" y="1828800"/>
            <a:ext cx="8428037" cy="822325"/>
          </a:xfrm>
        </p:spPr>
        <p:txBody>
          <a:bodyPr/>
          <a:lstStyle/>
          <a:p>
            <a:pPr algn="ctr" eaLnBrk="1" hangingPunct="1"/>
            <a:r>
              <a:rPr lang="en-US" sz="4000">
                <a:latin typeface="Garamond" charset="0"/>
              </a:rPr>
              <a:t>Runahead Execution</a:t>
            </a:r>
          </a:p>
        </p:txBody>
      </p:sp>
      <p:sp>
        <p:nvSpPr>
          <p:cNvPr id="82946"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extLst>
      <p:ext uri="{BB962C8B-B14F-4D97-AF65-F5344CB8AC3E}">
        <p14:creationId xmlns:p14="http://schemas.microsoft.com/office/powerpoint/2010/main" val="65480576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5"/>
          <p:cNvSpPr>
            <a:spLocks noGrp="1"/>
          </p:cNvSpPr>
          <p:nvPr>
            <p:ph type="sldNum" sz="quarter" idx="11"/>
          </p:nvPr>
        </p:nvSpPr>
        <p:spPr>
          <a:xfrm>
            <a:off x="6553200" y="6243638"/>
            <a:ext cx="21336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0E9F757-C44C-8949-B203-82476A4417F9}" type="slidenum">
              <a:rPr lang="en-US" sz="1600">
                <a:solidFill>
                  <a:srgbClr val="000000"/>
                </a:solidFill>
                <a:latin typeface="Garamond" charset="0"/>
                <a:cs typeface="Arial" charset="0"/>
              </a:rPr>
              <a:pPr eaLnBrk="1" hangingPunct="1"/>
              <a:t>42</a:t>
            </a:fld>
            <a:endParaRPr lang="en-US" sz="1600">
              <a:solidFill>
                <a:srgbClr val="000000"/>
              </a:solidFill>
              <a:latin typeface="Garamond" charset="0"/>
              <a:cs typeface="Arial" charset="0"/>
            </a:endParaRPr>
          </a:p>
        </p:txBody>
      </p:sp>
      <p:sp>
        <p:nvSpPr>
          <p:cNvPr id="84994" name="Text Box 30"/>
          <p:cNvSpPr txBox="1">
            <a:spLocks noChangeArrowheads="1"/>
          </p:cNvSpPr>
          <p:nvPr/>
        </p:nvSpPr>
        <p:spPr bwMode="auto">
          <a:xfrm>
            <a:off x="1371600" y="3943350"/>
            <a:ext cx="2286000" cy="346075"/>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endParaRPr lang="en-US" sz="1600">
              <a:solidFill>
                <a:srgbClr val="FFFFFF"/>
              </a:solidFill>
              <a:cs typeface="Arial" charset="0"/>
            </a:endParaRPr>
          </a:p>
        </p:txBody>
      </p:sp>
      <p:sp>
        <p:nvSpPr>
          <p:cNvPr id="84995" name="Text Box 31"/>
          <p:cNvSpPr txBox="1">
            <a:spLocks noChangeArrowheads="1"/>
          </p:cNvSpPr>
          <p:nvPr/>
        </p:nvSpPr>
        <p:spPr bwMode="auto">
          <a:xfrm>
            <a:off x="1371600" y="3600450"/>
            <a:ext cx="2286000" cy="346075"/>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endParaRPr lang="en-US" sz="1600">
              <a:solidFill>
                <a:srgbClr val="FFFFFF"/>
              </a:solidFill>
              <a:cs typeface="Arial" charset="0"/>
            </a:endParaRPr>
          </a:p>
        </p:txBody>
      </p:sp>
      <p:sp>
        <p:nvSpPr>
          <p:cNvPr id="84996" name="Text Box 29"/>
          <p:cNvSpPr txBox="1">
            <a:spLocks noChangeArrowheads="1"/>
          </p:cNvSpPr>
          <p:nvPr/>
        </p:nvSpPr>
        <p:spPr bwMode="auto">
          <a:xfrm>
            <a:off x="1371600" y="3260725"/>
            <a:ext cx="2286000" cy="346075"/>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endParaRPr lang="en-US" sz="1600">
              <a:solidFill>
                <a:srgbClr val="FFFFFF"/>
              </a:solidFill>
              <a:cs typeface="Arial" charset="0"/>
            </a:endParaRPr>
          </a:p>
        </p:txBody>
      </p:sp>
      <p:sp>
        <p:nvSpPr>
          <p:cNvPr id="84997" name="Text Box 27"/>
          <p:cNvSpPr txBox="1">
            <a:spLocks noChangeArrowheads="1"/>
          </p:cNvSpPr>
          <p:nvPr/>
        </p:nvSpPr>
        <p:spPr bwMode="auto">
          <a:xfrm>
            <a:off x="1371600" y="2911475"/>
            <a:ext cx="2286000" cy="346075"/>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endParaRPr lang="en-US" sz="1600">
              <a:solidFill>
                <a:srgbClr val="FFFFFF"/>
              </a:solidFill>
              <a:cs typeface="Arial" charset="0"/>
            </a:endParaRPr>
          </a:p>
        </p:txBody>
      </p:sp>
      <p:sp>
        <p:nvSpPr>
          <p:cNvPr id="84998" name="Text Box 28"/>
          <p:cNvSpPr txBox="1">
            <a:spLocks noChangeArrowheads="1"/>
          </p:cNvSpPr>
          <p:nvPr/>
        </p:nvSpPr>
        <p:spPr bwMode="auto">
          <a:xfrm>
            <a:off x="1371600" y="2562225"/>
            <a:ext cx="2286000" cy="346075"/>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endParaRPr lang="en-US" sz="1600">
              <a:solidFill>
                <a:srgbClr val="FFFFFF"/>
              </a:solidFill>
              <a:cs typeface="Arial" charset="0"/>
            </a:endParaRPr>
          </a:p>
        </p:txBody>
      </p:sp>
      <p:sp>
        <p:nvSpPr>
          <p:cNvPr id="84999" name="Text Box 26"/>
          <p:cNvSpPr txBox="1">
            <a:spLocks noChangeArrowheads="1"/>
          </p:cNvSpPr>
          <p:nvPr/>
        </p:nvSpPr>
        <p:spPr bwMode="auto">
          <a:xfrm>
            <a:off x="1371600" y="2209800"/>
            <a:ext cx="2286000" cy="346075"/>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endParaRPr lang="en-US" sz="1600">
              <a:solidFill>
                <a:srgbClr val="FFFFFF"/>
              </a:solidFill>
              <a:cs typeface="Arial" charset="0"/>
            </a:endParaRPr>
          </a:p>
        </p:txBody>
      </p:sp>
      <p:sp>
        <p:nvSpPr>
          <p:cNvPr id="411686" name="Text Box 38"/>
          <p:cNvSpPr txBox="1">
            <a:spLocks noChangeArrowheads="1"/>
          </p:cNvSpPr>
          <p:nvPr/>
        </p:nvSpPr>
        <p:spPr bwMode="auto">
          <a:xfrm>
            <a:off x="1371600" y="3940175"/>
            <a:ext cx="2286000" cy="346075"/>
          </a:xfrm>
          <a:prstGeom prst="rect">
            <a:avLst/>
          </a:prstGeom>
          <a:solidFill>
            <a:srgbClr val="008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solidFill>
                  <a:srgbClr val="FFFFFF"/>
                </a:solidFill>
                <a:cs typeface="Arial" charset="0"/>
              </a:rPr>
              <a:t>ADD R2 </a:t>
            </a:r>
            <a:r>
              <a:rPr lang="en-US" sz="1600">
                <a:solidFill>
                  <a:srgbClr val="FFFFFF"/>
                </a:solidFill>
                <a:cs typeface="Arial" charset="0"/>
                <a:sym typeface="Wingdings" charset="0"/>
              </a:rPr>
              <a:t> R2, 64</a:t>
            </a:r>
            <a:endParaRPr lang="en-US" sz="1600">
              <a:solidFill>
                <a:srgbClr val="FFFFFF"/>
              </a:solidFill>
              <a:cs typeface="Arial" charset="0"/>
            </a:endParaRPr>
          </a:p>
        </p:txBody>
      </p:sp>
      <p:sp>
        <p:nvSpPr>
          <p:cNvPr id="411685" name="Text Box 37"/>
          <p:cNvSpPr txBox="1">
            <a:spLocks noChangeArrowheads="1"/>
          </p:cNvSpPr>
          <p:nvPr/>
        </p:nvSpPr>
        <p:spPr bwMode="auto">
          <a:xfrm>
            <a:off x="1371600" y="3597275"/>
            <a:ext cx="2286000" cy="346075"/>
          </a:xfrm>
          <a:prstGeom prst="rect">
            <a:avLst/>
          </a:prstGeom>
          <a:solidFill>
            <a:srgbClr val="008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solidFill>
                  <a:srgbClr val="FFFFFF"/>
                </a:solidFill>
                <a:cs typeface="Arial" charset="0"/>
              </a:rPr>
              <a:t>STOR mem[R2] </a:t>
            </a:r>
            <a:r>
              <a:rPr lang="en-US" sz="1600">
                <a:solidFill>
                  <a:srgbClr val="FFFFFF"/>
                </a:solidFill>
                <a:cs typeface="Arial" charset="0"/>
                <a:sym typeface="Wingdings" charset="0"/>
              </a:rPr>
              <a:t> R4</a:t>
            </a:r>
            <a:endParaRPr lang="en-US" sz="1600">
              <a:solidFill>
                <a:srgbClr val="FFFFFF"/>
              </a:solidFill>
              <a:cs typeface="Arial" charset="0"/>
            </a:endParaRPr>
          </a:p>
        </p:txBody>
      </p:sp>
      <p:sp>
        <p:nvSpPr>
          <p:cNvPr id="411684" name="Text Box 36"/>
          <p:cNvSpPr txBox="1">
            <a:spLocks noChangeArrowheads="1"/>
          </p:cNvSpPr>
          <p:nvPr/>
        </p:nvSpPr>
        <p:spPr bwMode="auto">
          <a:xfrm>
            <a:off x="1371600" y="3254375"/>
            <a:ext cx="2286000" cy="346075"/>
          </a:xfrm>
          <a:prstGeom prst="rect">
            <a:avLst/>
          </a:prstGeom>
          <a:solidFill>
            <a:srgbClr val="008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solidFill>
                  <a:srgbClr val="FFFFFF"/>
                </a:solidFill>
                <a:cs typeface="Arial" charset="0"/>
              </a:rPr>
              <a:t>ADD R4 </a:t>
            </a:r>
            <a:r>
              <a:rPr lang="en-US" sz="1600">
                <a:solidFill>
                  <a:srgbClr val="FFFFFF"/>
                </a:solidFill>
                <a:cs typeface="Arial" charset="0"/>
                <a:sym typeface="Wingdings" charset="0"/>
              </a:rPr>
              <a:t> R4, R5</a:t>
            </a:r>
            <a:endParaRPr lang="en-US" sz="1600">
              <a:solidFill>
                <a:srgbClr val="FFFFFF"/>
              </a:solidFill>
              <a:cs typeface="Arial" charset="0"/>
            </a:endParaRPr>
          </a:p>
        </p:txBody>
      </p:sp>
      <p:sp>
        <p:nvSpPr>
          <p:cNvPr id="411683" name="Text Box 35"/>
          <p:cNvSpPr txBox="1">
            <a:spLocks noChangeArrowheads="1"/>
          </p:cNvSpPr>
          <p:nvPr/>
        </p:nvSpPr>
        <p:spPr bwMode="auto">
          <a:xfrm>
            <a:off x="1371600" y="2911475"/>
            <a:ext cx="2286000" cy="346075"/>
          </a:xfrm>
          <a:prstGeom prst="rect">
            <a:avLst/>
          </a:prstGeom>
          <a:solidFill>
            <a:srgbClr val="008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solidFill>
                  <a:srgbClr val="FFFFFF"/>
                </a:solidFill>
                <a:cs typeface="Arial" charset="0"/>
              </a:rPr>
              <a:t>MUL R4 </a:t>
            </a:r>
            <a:r>
              <a:rPr lang="en-US" sz="1600">
                <a:solidFill>
                  <a:srgbClr val="FFFFFF"/>
                </a:solidFill>
                <a:cs typeface="Arial" charset="0"/>
                <a:sym typeface="Wingdings" charset="0"/>
              </a:rPr>
              <a:t> R4, R3</a:t>
            </a:r>
            <a:endParaRPr lang="en-US" sz="1600">
              <a:solidFill>
                <a:srgbClr val="FFFFFF"/>
              </a:solidFill>
              <a:cs typeface="Arial" charset="0"/>
            </a:endParaRPr>
          </a:p>
        </p:txBody>
      </p:sp>
      <p:sp>
        <p:nvSpPr>
          <p:cNvPr id="411666" name="Text Box 18"/>
          <p:cNvSpPr txBox="1">
            <a:spLocks noChangeArrowheads="1"/>
          </p:cNvSpPr>
          <p:nvPr/>
        </p:nvSpPr>
        <p:spPr bwMode="auto">
          <a:xfrm>
            <a:off x="1371600" y="2559050"/>
            <a:ext cx="2286000" cy="346075"/>
          </a:xfrm>
          <a:prstGeom prst="rect">
            <a:avLst/>
          </a:prstGeom>
          <a:solidFill>
            <a:srgbClr val="008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solidFill>
                  <a:srgbClr val="FFFFFF"/>
                </a:solidFill>
                <a:cs typeface="Arial" charset="0"/>
              </a:rPr>
              <a:t>LOAD R3 </a:t>
            </a:r>
            <a:r>
              <a:rPr lang="en-US" sz="1600">
                <a:solidFill>
                  <a:srgbClr val="FFFFFF"/>
                </a:solidFill>
                <a:cs typeface="Arial" charset="0"/>
                <a:sym typeface="Wingdings" charset="0"/>
              </a:rPr>
              <a:t> mem[R2]</a:t>
            </a:r>
            <a:endParaRPr lang="en-US" sz="1600">
              <a:solidFill>
                <a:srgbClr val="FFFFFF"/>
              </a:solidFill>
              <a:cs typeface="Arial" charset="0"/>
            </a:endParaRPr>
          </a:p>
        </p:txBody>
      </p:sp>
      <p:sp>
        <p:nvSpPr>
          <p:cNvPr id="411665" name="Text Box 17"/>
          <p:cNvSpPr txBox="1">
            <a:spLocks noChangeArrowheads="1"/>
          </p:cNvSpPr>
          <p:nvPr/>
        </p:nvSpPr>
        <p:spPr bwMode="auto">
          <a:xfrm>
            <a:off x="1371600" y="2209800"/>
            <a:ext cx="2286000" cy="346075"/>
          </a:xfrm>
          <a:prstGeom prst="rect">
            <a:avLst/>
          </a:prstGeom>
          <a:solidFill>
            <a:srgbClr val="008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solidFill>
                  <a:srgbClr val="FFFFFF"/>
                </a:solidFill>
                <a:cs typeface="Arial" charset="0"/>
              </a:rPr>
              <a:t>ADD R2 </a:t>
            </a:r>
            <a:r>
              <a:rPr lang="en-US" sz="1600">
                <a:solidFill>
                  <a:srgbClr val="FFFFFF"/>
                </a:solidFill>
                <a:cs typeface="Arial" charset="0"/>
                <a:sym typeface="Wingdings" charset="0"/>
              </a:rPr>
              <a:t> </a:t>
            </a:r>
            <a:r>
              <a:rPr lang="en-US" sz="1600">
                <a:solidFill>
                  <a:srgbClr val="FFFFFF"/>
                </a:solidFill>
                <a:cs typeface="Arial" charset="0"/>
              </a:rPr>
              <a:t>R2, 8</a:t>
            </a:r>
          </a:p>
        </p:txBody>
      </p:sp>
      <p:sp>
        <p:nvSpPr>
          <p:cNvPr id="85006" name="Text Box 25"/>
          <p:cNvSpPr txBox="1">
            <a:spLocks noChangeArrowheads="1"/>
          </p:cNvSpPr>
          <p:nvPr/>
        </p:nvSpPr>
        <p:spPr bwMode="auto">
          <a:xfrm>
            <a:off x="1371600" y="1863725"/>
            <a:ext cx="2286000" cy="346075"/>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endParaRPr lang="en-US" sz="1600">
              <a:solidFill>
                <a:srgbClr val="FFFFFF"/>
              </a:solidFill>
              <a:cs typeface="Arial" charset="0"/>
            </a:endParaRPr>
          </a:p>
        </p:txBody>
      </p:sp>
      <p:sp>
        <p:nvSpPr>
          <p:cNvPr id="411664" name="Text Box 16"/>
          <p:cNvSpPr txBox="1">
            <a:spLocks noChangeArrowheads="1"/>
          </p:cNvSpPr>
          <p:nvPr/>
        </p:nvSpPr>
        <p:spPr bwMode="auto">
          <a:xfrm>
            <a:off x="1371600" y="1863725"/>
            <a:ext cx="2286000" cy="346075"/>
          </a:xfrm>
          <a:prstGeom prst="rect">
            <a:avLst/>
          </a:prstGeom>
          <a:solidFill>
            <a:srgbClr val="FF0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solidFill>
                  <a:srgbClr val="FFFFFF"/>
                </a:solidFill>
                <a:cs typeface="Arial" charset="0"/>
              </a:rPr>
              <a:t>BEQ R1, R0, target</a:t>
            </a:r>
          </a:p>
        </p:txBody>
      </p:sp>
      <p:sp>
        <p:nvSpPr>
          <p:cNvPr id="85008" name="Text Box 24"/>
          <p:cNvSpPr txBox="1">
            <a:spLocks noChangeArrowheads="1"/>
          </p:cNvSpPr>
          <p:nvPr/>
        </p:nvSpPr>
        <p:spPr bwMode="auto">
          <a:xfrm>
            <a:off x="1371600" y="1524000"/>
            <a:ext cx="2286000" cy="346075"/>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endParaRPr lang="en-US" sz="1600">
              <a:solidFill>
                <a:srgbClr val="FFFFFF"/>
              </a:solidFill>
              <a:cs typeface="Arial" charset="0"/>
            </a:endParaRPr>
          </a:p>
        </p:txBody>
      </p:sp>
      <p:sp>
        <p:nvSpPr>
          <p:cNvPr id="411663" name="Text Box 15"/>
          <p:cNvSpPr txBox="1">
            <a:spLocks noChangeArrowheads="1"/>
          </p:cNvSpPr>
          <p:nvPr/>
        </p:nvSpPr>
        <p:spPr bwMode="auto">
          <a:xfrm>
            <a:off x="1371600" y="1524000"/>
            <a:ext cx="2286000" cy="346075"/>
          </a:xfrm>
          <a:prstGeom prst="rect">
            <a:avLst/>
          </a:prstGeom>
          <a:solidFill>
            <a:srgbClr val="FF0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solidFill>
                  <a:srgbClr val="FFFFFF"/>
                </a:solidFill>
                <a:cs typeface="Arial" charset="0"/>
              </a:rPr>
              <a:t>LOAD R1 </a:t>
            </a:r>
            <a:r>
              <a:rPr lang="en-US" sz="1600">
                <a:solidFill>
                  <a:srgbClr val="FFFFFF"/>
                </a:solidFill>
                <a:cs typeface="Arial" charset="0"/>
                <a:sym typeface="Wingdings" charset="0"/>
              </a:rPr>
              <a:t> mem[R5]</a:t>
            </a:r>
            <a:endParaRPr lang="en-US" sz="1600">
              <a:solidFill>
                <a:srgbClr val="FFFFFF"/>
              </a:solidFill>
              <a:cs typeface="Arial" charset="0"/>
            </a:endParaRPr>
          </a:p>
        </p:txBody>
      </p:sp>
      <p:sp>
        <p:nvSpPr>
          <p:cNvPr id="85010" name="Rectangle 2"/>
          <p:cNvSpPr>
            <a:spLocks noGrp="1" noChangeArrowheads="1"/>
          </p:cNvSpPr>
          <p:nvPr>
            <p:ph type="title"/>
          </p:nvPr>
        </p:nvSpPr>
        <p:spPr/>
        <p:txBody>
          <a:bodyPr/>
          <a:lstStyle/>
          <a:p>
            <a:r>
              <a:rPr lang="en-US">
                <a:latin typeface="Garamond" charset="0"/>
              </a:rPr>
              <a:t>Small Windows: Full-window Stalls</a:t>
            </a:r>
          </a:p>
        </p:txBody>
      </p:sp>
      <p:sp>
        <p:nvSpPr>
          <p:cNvPr id="85011" name="Text Box 32"/>
          <p:cNvSpPr txBox="1">
            <a:spLocks noChangeArrowheads="1"/>
          </p:cNvSpPr>
          <p:nvPr/>
        </p:nvSpPr>
        <p:spPr bwMode="auto">
          <a:xfrm>
            <a:off x="136525" y="1492250"/>
            <a:ext cx="771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Oldest</a:t>
            </a:r>
          </a:p>
        </p:txBody>
      </p:sp>
      <p:sp>
        <p:nvSpPr>
          <p:cNvPr id="85012" name="Line 33"/>
          <p:cNvSpPr>
            <a:spLocks noChangeShapeType="1"/>
          </p:cNvSpPr>
          <p:nvPr/>
        </p:nvSpPr>
        <p:spPr bwMode="auto">
          <a:xfrm>
            <a:off x="914400" y="16764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411682" name="Text Box 34"/>
          <p:cNvSpPr txBox="1">
            <a:spLocks noChangeArrowheads="1"/>
          </p:cNvSpPr>
          <p:nvPr/>
        </p:nvSpPr>
        <p:spPr bwMode="auto">
          <a:xfrm>
            <a:off x="3676650" y="1524000"/>
            <a:ext cx="29527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CC0000"/>
                </a:solidFill>
                <a:cs typeface="Arial" charset="0"/>
              </a:rPr>
              <a:t>L2 Miss! Takes 100s of cycles.</a:t>
            </a:r>
          </a:p>
        </p:txBody>
      </p:sp>
      <p:sp>
        <p:nvSpPr>
          <p:cNvPr id="85014" name="Text Box 39"/>
          <p:cNvSpPr txBox="1">
            <a:spLocks noChangeArrowheads="1"/>
          </p:cNvSpPr>
          <p:nvPr/>
        </p:nvSpPr>
        <p:spPr bwMode="auto">
          <a:xfrm>
            <a:off x="990600" y="1027113"/>
            <a:ext cx="28892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8-entry instruction window:</a:t>
            </a:r>
          </a:p>
        </p:txBody>
      </p:sp>
      <p:sp>
        <p:nvSpPr>
          <p:cNvPr id="411689" name="Line 41"/>
          <p:cNvSpPr>
            <a:spLocks noChangeShapeType="1"/>
          </p:cNvSpPr>
          <p:nvPr/>
        </p:nvSpPr>
        <p:spPr bwMode="auto">
          <a:xfrm>
            <a:off x="3657600" y="2209800"/>
            <a:ext cx="13716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411690" name="Line 42"/>
          <p:cNvSpPr>
            <a:spLocks noChangeShapeType="1"/>
          </p:cNvSpPr>
          <p:nvPr/>
        </p:nvSpPr>
        <p:spPr bwMode="auto">
          <a:xfrm flipV="1">
            <a:off x="3657600" y="3048000"/>
            <a:ext cx="1371600" cy="1219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411691" name="Text Box 43"/>
          <p:cNvSpPr txBox="1">
            <a:spLocks noChangeArrowheads="1"/>
          </p:cNvSpPr>
          <p:nvPr/>
        </p:nvSpPr>
        <p:spPr bwMode="auto">
          <a:xfrm>
            <a:off x="5029200" y="2743200"/>
            <a:ext cx="3679825"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6633"/>
                </a:solidFill>
                <a:cs typeface="Arial" charset="0"/>
              </a:rPr>
              <a:t>Independent of the L2 miss,</a:t>
            </a:r>
          </a:p>
          <a:p>
            <a:pPr eaLnBrk="1" hangingPunct="1"/>
            <a:r>
              <a:rPr lang="en-US" sz="1600">
                <a:solidFill>
                  <a:srgbClr val="006633"/>
                </a:solidFill>
                <a:cs typeface="Arial" charset="0"/>
              </a:rPr>
              <a:t>executed out of program order, </a:t>
            </a:r>
          </a:p>
          <a:p>
            <a:pPr eaLnBrk="1" hangingPunct="1"/>
            <a:r>
              <a:rPr lang="en-US" sz="1600">
                <a:solidFill>
                  <a:srgbClr val="006633"/>
                </a:solidFill>
                <a:cs typeface="Arial" charset="0"/>
              </a:rPr>
              <a:t>but cannot be retired.</a:t>
            </a:r>
          </a:p>
        </p:txBody>
      </p:sp>
      <p:sp>
        <p:nvSpPr>
          <p:cNvPr id="411692" name="Text Box 44"/>
          <p:cNvSpPr txBox="1">
            <a:spLocks noChangeArrowheads="1"/>
          </p:cNvSpPr>
          <p:nvPr/>
        </p:nvSpPr>
        <p:spPr bwMode="auto">
          <a:xfrm>
            <a:off x="3729038" y="4267200"/>
            <a:ext cx="5110162"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3399"/>
                </a:solidFill>
                <a:cs typeface="Arial" charset="0"/>
              </a:rPr>
              <a:t>Younger instructions cannot be executed</a:t>
            </a:r>
          </a:p>
          <a:p>
            <a:pPr eaLnBrk="1" hangingPunct="1"/>
            <a:r>
              <a:rPr lang="en-US" sz="1600">
                <a:solidFill>
                  <a:srgbClr val="003399"/>
                </a:solidFill>
                <a:cs typeface="Arial" charset="0"/>
              </a:rPr>
              <a:t>    because there is no space in the instruction window.</a:t>
            </a:r>
          </a:p>
        </p:txBody>
      </p:sp>
      <p:sp>
        <p:nvSpPr>
          <p:cNvPr id="411693" name="Text Box 45"/>
          <p:cNvSpPr txBox="1">
            <a:spLocks noChangeArrowheads="1"/>
          </p:cNvSpPr>
          <p:nvPr/>
        </p:nvSpPr>
        <p:spPr bwMode="auto">
          <a:xfrm>
            <a:off x="3705225" y="4953000"/>
            <a:ext cx="46005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3399"/>
                </a:solidFill>
                <a:cs typeface="Arial" charset="0"/>
              </a:rPr>
              <a:t>The processor stalls until the L2 Miss is serviced.</a:t>
            </a:r>
          </a:p>
        </p:txBody>
      </p:sp>
      <p:sp>
        <p:nvSpPr>
          <p:cNvPr id="411695" name="Rectangle 47"/>
          <p:cNvSpPr>
            <a:spLocks noGrp="1" noChangeArrowheads="1"/>
          </p:cNvSpPr>
          <p:nvPr>
            <p:ph type="body" idx="1"/>
          </p:nvPr>
        </p:nvSpPr>
        <p:spPr>
          <a:xfrm>
            <a:off x="228600" y="5562600"/>
            <a:ext cx="8610600" cy="685800"/>
          </a:xfrm>
        </p:spPr>
        <p:txBody>
          <a:bodyPr/>
          <a:lstStyle/>
          <a:p>
            <a:r>
              <a:rPr lang="en-US" dirty="0" smtClean="0">
                <a:solidFill>
                  <a:srgbClr val="CC0000"/>
                </a:solidFill>
                <a:latin typeface="Tahoma" charset="0"/>
              </a:rPr>
              <a:t>Long-latency </a:t>
            </a:r>
            <a:r>
              <a:rPr lang="en-US" dirty="0">
                <a:solidFill>
                  <a:srgbClr val="CC0000"/>
                </a:solidFill>
                <a:latin typeface="Tahoma" charset="0"/>
              </a:rPr>
              <a:t>cache misses are responsible for most </a:t>
            </a:r>
            <a:r>
              <a:rPr lang="en-US" dirty="0" smtClean="0">
                <a:solidFill>
                  <a:srgbClr val="CC0000"/>
                </a:solidFill>
                <a:latin typeface="Tahoma" charset="0"/>
              </a:rPr>
              <a:t>       full</a:t>
            </a:r>
            <a:r>
              <a:rPr lang="en-US" dirty="0">
                <a:solidFill>
                  <a:srgbClr val="CC0000"/>
                </a:solidFill>
                <a:latin typeface="Tahoma" charset="0"/>
              </a:rPr>
              <a:t>-window stalls.</a:t>
            </a:r>
          </a:p>
          <a:p>
            <a:endParaRPr lang="en-US" dirty="0">
              <a:latin typeface="Tahoma" charset="0"/>
            </a:endParaRPr>
          </a:p>
        </p:txBody>
      </p:sp>
      <p:sp>
        <p:nvSpPr>
          <p:cNvPr id="411698" name="Text Box 50"/>
          <p:cNvSpPr txBox="1">
            <a:spLocks noChangeArrowheads="1"/>
          </p:cNvSpPr>
          <p:nvPr/>
        </p:nvSpPr>
        <p:spPr bwMode="auto">
          <a:xfrm>
            <a:off x="1371600" y="4572000"/>
            <a:ext cx="2286000" cy="346075"/>
          </a:xfrm>
          <a:prstGeom prst="rect">
            <a:avLst/>
          </a:prstGeom>
          <a:solidFill>
            <a:srgbClr val="3333CC"/>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solidFill>
                  <a:srgbClr val="FFFFFF"/>
                </a:solidFill>
                <a:cs typeface="Arial" charset="0"/>
              </a:rPr>
              <a:t>LOAD R3 </a:t>
            </a:r>
            <a:r>
              <a:rPr lang="en-US" sz="1600">
                <a:solidFill>
                  <a:srgbClr val="FFFFFF"/>
                </a:solidFill>
                <a:cs typeface="Arial" charset="0"/>
                <a:sym typeface="Wingdings" charset="0"/>
              </a:rPr>
              <a:t> mem[R2]</a:t>
            </a:r>
            <a:endParaRPr lang="en-US" sz="1600">
              <a:solidFill>
                <a:srgbClr val="FFFFFF"/>
              </a:solidFill>
              <a:cs typeface="Arial" charset="0"/>
            </a:endParaRPr>
          </a:p>
        </p:txBody>
      </p:sp>
      <p:sp>
        <p:nvSpPr>
          <p:cNvPr id="411700" name="Line 52"/>
          <p:cNvSpPr>
            <a:spLocks noChangeShapeType="1"/>
          </p:cNvSpPr>
          <p:nvPr/>
        </p:nvSpPr>
        <p:spPr bwMode="auto">
          <a:xfrm flipV="1">
            <a:off x="1295400" y="4572000"/>
            <a:ext cx="2438400" cy="381000"/>
          </a:xfrm>
          <a:prstGeom prst="line">
            <a:avLst/>
          </a:prstGeom>
          <a:noFill/>
          <a:ln w="3492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411701" name="Line 53"/>
          <p:cNvSpPr>
            <a:spLocks noChangeShapeType="1"/>
          </p:cNvSpPr>
          <p:nvPr/>
        </p:nvSpPr>
        <p:spPr bwMode="auto">
          <a:xfrm>
            <a:off x="1295400" y="4572000"/>
            <a:ext cx="2438400" cy="381000"/>
          </a:xfrm>
          <a:prstGeom prst="line">
            <a:avLst/>
          </a:prstGeom>
          <a:noFill/>
          <a:ln w="3492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Tree>
    <p:custDataLst>
      <p:tags r:id="rId1"/>
    </p:custDataLst>
    <p:extLst>
      <p:ext uri="{BB962C8B-B14F-4D97-AF65-F5344CB8AC3E}">
        <p14:creationId xmlns:p14="http://schemas.microsoft.com/office/powerpoint/2010/main" val="37037572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1663"/>
                                        </p:tgtEl>
                                        <p:attrNameLst>
                                          <p:attrName>style.visibility</p:attrName>
                                        </p:attrNameLst>
                                      </p:cBhvr>
                                      <p:to>
                                        <p:strVal val="visible"/>
                                      </p:to>
                                    </p:set>
                                    <p:anim calcmode="lin" valueType="num">
                                      <p:cBhvr additive="base">
                                        <p:cTn id="7" dur="500" fill="hold"/>
                                        <p:tgtEl>
                                          <p:spTgt spid="411663"/>
                                        </p:tgtEl>
                                        <p:attrNameLst>
                                          <p:attrName>ppt_x</p:attrName>
                                        </p:attrNameLst>
                                      </p:cBhvr>
                                      <p:tavLst>
                                        <p:tav tm="0">
                                          <p:val>
                                            <p:strVal val="#ppt_x"/>
                                          </p:val>
                                        </p:tav>
                                        <p:tav tm="100000">
                                          <p:val>
                                            <p:strVal val="#ppt_x"/>
                                          </p:val>
                                        </p:tav>
                                      </p:tavLst>
                                    </p:anim>
                                    <p:anim calcmode="lin" valueType="num">
                                      <p:cBhvr additive="base">
                                        <p:cTn id="8" dur="500" fill="hold"/>
                                        <p:tgtEl>
                                          <p:spTgt spid="4116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168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1664"/>
                                        </p:tgtEl>
                                        <p:attrNameLst>
                                          <p:attrName>style.visibility</p:attrName>
                                        </p:attrNameLst>
                                      </p:cBhvr>
                                      <p:to>
                                        <p:strVal val="visible"/>
                                      </p:to>
                                    </p:set>
                                    <p:anim calcmode="lin" valueType="num">
                                      <p:cBhvr additive="base">
                                        <p:cTn id="17" dur="500" fill="hold"/>
                                        <p:tgtEl>
                                          <p:spTgt spid="411664"/>
                                        </p:tgtEl>
                                        <p:attrNameLst>
                                          <p:attrName>ppt_x</p:attrName>
                                        </p:attrNameLst>
                                      </p:cBhvr>
                                      <p:tavLst>
                                        <p:tav tm="0">
                                          <p:val>
                                            <p:strVal val="#ppt_x"/>
                                          </p:val>
                                        </p:tav>
                                        <p:tav tm="100000">
                                          <p:val>
                                            <p:strVal val="#ppt_x"/>
                                          </p:val>
                                        </p:tav>
                                      </p:tavLst>
                                    </p:anim>
                                    <p:anim calcmode="lin" valueType="num">
                                      <p:cBhvr additive="base">
                                        <p:cTn id="18" dur="500" fill="hold"/>
                                        <p:tgtEl>
                                          <p:spTgt spid="41166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11665"/>
                                        </p:tgtEl>
                                        <p:attrNameLst>
                                          <p:attrName>style.visibility</p:attrName>
                                        </p:attrNameLst>
                                      </p:cBhvr>
                                      <p:to>
                                        <p:strVal val="visible"/>
                                      </p:to>
                                    </p:set>
                                    <p:anim calcmode="lin" valueType="num">
                                      <p:cBhvr additive="base">
                                        <p:cTn id="23" dur="500" fill="hold"/>
                                        <p:tgtEl>
                                          <p:spTgt spid="411665"/>
                                        </p:tgtEl>
                                        <p:attrNameLst>
                                          <p:attrName>ppt_x</p:attrName>
                                        </p:attrNameLst>
                                      </p:cBhvr>
                                      <p:tavLst>
                                        <p:tav tm="0">
                                          <p:val>
                                            <p:strVal val="#ppt_x"/>
                                          </p:val>
                                        </p:tav>
                                        <p:tav tm="100000">
                                          <p:val>
                                            <p:strVal val="#ppt_x"/>
                                          </p:val>
                                        </p:tav>
                                      </p:tavLst>
                                    </p:anim>
                                    <p:anim calcmode="lin" valueType="num">
                                      <p:cBhvr additive="base">
                                        <p:cTn id="24" dur="500" fill="hold"/>
                                        <p:tgtEl>
                                          <p:spTgt spid="41166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11666"/>
                                        </p:tgtEl>
                                        <p:attrNameLst>
                                          <p:attrName>style.visibility</p:attrName>
                                        </p:attrNameLst>
                                      </p:cBhvr>
                                      <p:to>
                                        <p:strVal val="visible"/>
                                      </p:to>
                                    </p:set>
                                    <p:anim calcmode="lin" valueType="num">
                                      <p:cBhvr additive="base">
                                        <p:cTn id="29" dur="500" fill="hold"/>
                                        <p:tgtEl>
                                          <p:spTgt spid="411666"/>
                                        </p:tgtEl>
                                        <p:attrNameLst>
                                          <p:attrName>ppt_x</p:attrName>
                                        </p:attrNameLst>
                                      </p:cBhvr>
                                      <p:tavLst>
                                        <p:tav tm="0">
                                          <p:val>
                                            <p:strVal val="#ppt_x"/>
                                          </p:val>
                                        </p:tav>
                                        <p:tav tm="100000">
                                          <p:val>
                                            <p:strVal val="#ppt_x"/>
                                          </p:val>
                                        </p:tav>
                                      </p:tavLst>
                                    </p:anim>
                                    <p:anim calcmode="lin" valueType="num">
                                      <p:cBhvr additive="base">
                                        <p:cTn id="30" dur="500" fill="hold"/>
                                        <p:tgtEl>
                                          <p:spTgt spid="41166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11683"/>
                                        </p:tgtEl>
                                        <p:attrNameLst>
                                          <p:attrName>style.visibility</p:attrName>
                                        </p:attrNameLst>
                                      </p:cBhvr>
                                      <p:to>
                                        <p:strVal val="visible"/>
                                      </p:to>
                                    </p:set>
                                    <p:anim calcmode="lin" valueType="num">
                                      <p:cBhvr additive="base">
                                        <p:cTn id="35" dur="500" fill="hold"/>
                                        <p:tgtEl>
                                          <p:spTgt spid="411683"/>
                                        </p:tgtEl>
                                        <p:attrNameLst>
                                          <p:attrName>ppt_x</p:attrName>
                                        </p:attrNameLst>
                                      </p:cBhvr>
                                      <p:tavLst>
                                        <p:tav tm="0">
                                          <p:val>
                                            <p:strVal val="#ppt_x"/>
                                          </p:val>
                                        </p:tav>
                                        <p:tav tm="100000">
                                          <p:val>
                                            <p:strVal val="#ppt_x"/>
                                          </p:val>
                                        </p:tav>
                                      </p:tavLst>
                                    </p:anim>
                                    <p:anim calcmode="lin" valueType="num">
                                      <p:cBhvr additive="base">
                                        <p:cTn id="36" dur="500" fill="hold"/>
                                        <p:tgtEl>
                                          <p:spTgt spid="411683"/>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11684"/>
                                        </p:tgtEl>
                                        <p:attrNameLst>
                                          <p:attrName>style.visibility</p:attrName>
                                        </p:attrNameLst>
                                      </p:cBhvr>
                                      <p:to>
                                        <p:strVal val="visible"/>
                                      </p:to>
                                    </p:set>
                                    <p:anim calcmode="lin" valueType="num">
                                      <p:cBhvr additive="base">
                                        <p:cTn id="41" dur="500" fill="hold"/>
                                        <p:tgtEl>
                                          <p:spTgt spid="411684"/>
                                        </p:tgtEl>
                                        <p:attrNameLst>
                                          <p:attrName>ppt_x</p:attrName>
                                        </p:attrNameLst>
                                      </p:cBhvr>
                                      <p:tavLst>
                                        <p:tav tm="0">
                                          <p:val>
                                            <p:strVal val="#ppt_x"/>
                                          </p:val>
                                        </p:tav>
                                        <p:tav tm="100000">
                                          <p:val>
                                            <p:strVal val="#ppt_x"/>
                                          </p:val>
                                        </p:tav>
                                      </p:tavLst>
                                    </p:anim>
                                    <p:anim calcmode="lin" valueType="num">
                                      <p:cBhvr additive="base">
                                        <p:cTn id="42" dur="500" fill="hold"/>
                                        <p:tgtEl>
                                          <p:spTgt spid="411684"/>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11685"/>
                                        </p:tgtEl>
                                        <p:attrNameLst>
                                          <p:attrName>style.visibility</p:attrName>
                                        </p:attrNameLst>
                                      </p:cBhvr>
                                      <p:to>
                                        <p:strVal val="visible"/>
                                      </p:to>
                                    </p:set>
                                    <p:anim calcmode="lin" valueType="num">
                                      <p:cBhvr additive="base">
                                        <p:cTn id="47" dur="500" fill="hold"/>
                                        <p:tgtEl>
                                          <p:spTgt spid="411685"/>
                                        </p:tgtEl>
                                        <p:attrNameLst>
                                          <p:attrName>ppt_x</p:attrName>
                                        </p:attrNameLst>
                                      </p:cBhvr>
                                      <p:tavLst>
                                        <p:tav tm="0">
                                          <p:val>
                                            <p:strVal val="#ppt_x"/>
                                          </p:val>
                                        </p:tav>
                                        <p:tav tm="100000">
                                          <p:val>
                                            <p:strVal val="#ppt_x"/>
                                          </p:val>
                                        </p:tav>
                                      </p:tavLst>
                                    </p:anim>
                                    <p:anim calcmode="lin" valueType="num">
                                      <p:cBhvr additive="base">
                                        <p:cTn id="48" dur="500" fill="hold"/>
                                        <p:tgtEl>
                                          <p:spTgt spid="411685"/>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11686"/>
                                        </p:tgtEl>
                                        <p:attrNameLst>
                                          <p:attrName>style.visibility</p:attrName>
                                        </p:attrNameLst>
                                      </p:cBhvr>
                                      <p:to>
                                        <p:strVal val="visible"/>
                                      </p:to>
                                    </p:set>
                                    <p:anim calcmode="lin" valueType="num">
                                      <p:cBhvr additive="base">
                                        <p:cTn id="53" dur="500" fill="hold"/>
                                        <p:tgtEl>
                                          <p:spTgt spid="411686"/>
                                        </p:tgtEl>
                                        <p:attrNameLst>
                                          <p:attrName>ppt_x</p:attrName>
                                        </p:attrNameLst>
                                      </p:cBhvr>
                                      <p:tavLst>
                                        <p:tav tm="0">
                                          <p:val>
                                            <p:strVal val="#ppt_x"/>
                                          </p:val>
                                        </p:tav>
                                        <p:tav tm="100000">
                                          <p:val>
                                            <p:strVal val="#ppt_x"/>
                                          </p:val>
                                        </p:tav>
                                      </p:tavLst>
                                    </p:anim>
                                    <p:anim calcmode="lin" valueType="num">
                                      <p:cBhvr additive="base">
                                        <p:cTn id="54" dur="500" fill="hold"/>
                                        <p:tgtEl>
                                          <p:spTgt spid="411686"/>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8" fill="hold" grpId="0" nodeType="clickEffect">
                                  <p:stCondLst>
                                    <p:cond delay="0"/>
                                  </p:stCondLst>
                                  <p:childTnLst>
                                    <p:set>
                                      <p:cBhvr>
                                        <p:cTn id="58" dur="1" fill="hold">
                                          <p:stCondLst>
                                            <p:cond delay="0"/>
                                          </p:stCondLst>
                                        </p:cTn>
                                        <p:tgtEl>
                                          <p:spTgt spid="411689"/>
                                        </p:tgtEl>
                                        <p:attrNameLst>
                                          <p:attrName>style.visibility</p:attrName>
                                        </p:attrNameLst>
                                      </p:cBhvr>
                                      <p:to>
                                        <p:strVal val="visible"/>
                                      </p:to>
                                    </p:set>
                                    <p:anim calcmode="lin" valueType="num">
                                      <p:cBhvr>
                                        <p:cTn id="59" dur="500" fill="hold"/>
                                        <p:tgtEl>
                                          <p:spTgt spid="411689"/>
                                        </p:tgtEl>
                                        <p:attrNameLst>
                                          <p:attrName>ppt_x</p:attrName>
                                        </p:attrNameLst>
                                      </p:cBhvr>
                                      <p:tavLst>
                                        <p:tav tm="0">
                                          <p:val>
                                            <p:strVal val="#ppt_x-#ppt_w/2"/>
                                          </p:val>
                                        </p:tav>
                                        <p:tav tm="100000">
                                          <p:val>
                                            <p:strVal val="#ppt_x"/>
                                          </p:val>
                                        </p:tav>
                                      </p:tavLst>
                                    </p:anim>
                                    <p:anim calcmode="lin" valueType="num">
                                      <p:cBhvr>
                                        <p:cTn id="60" dur="500" fill="hold"/>
                                        <p:tgtEl>
                                          <p:spTgt spid="411689"/>
                                        </p:tgtEl>
                                        <p:attrNameLst>
                                          <p:attrName>ppt_y</p:attrName>
                                        </p:attrNameLst>
                                      </p:cBhvr>
                                      <p:tavLst>
                                        <p:tav tm="0">
                                          <p:val>
                                            <p:strVal val="#ppt_y"/>
                                          </p:val>
                                        </p:tav>
                                        <p:tav tm="100000">
                                          <p:val>
                                            <p:strVal val="#ppt_y"/>
                                          </p:val>
                                        </p:tav>
                                      </p:tavLst>
                                    </p:anim>
                                    <p:anim calcmode="lin" valueType="num">
                                      <p:cBhvr>
                                        <p:cTn id="61" dur="500" fill="hold"/>
                                        <p:tgtEl>
                                          <p:spTgt spid="411689"/>
                                        </p:tgtEl>
                                        <p:attrNameLst>
                                          <p:attrName>ppt_w</p:attrName>
                                        </p:attrNameLst>
                                      </p:cBhvr>
                                      <p:tavLst>
                                        <p:tav tm="0">
                                          <p:val>
                                            <p:fltVal val="0"/>
                                          </p:val>
                                        </p:tav>
                                        <p:tav tm="100000">
                                          <p:val>
                                            <p:strVal val="#ppt_w"/>
                                          </p:val>
                                        </p:tav>
                                      </p:tavLst>
                                    </p:anim>
                                    <p:anim calcmode="lin" valueType="num">
                                      <p:cBhvr>
                                        <p:cTn id="62" dur="500" fill="hold"/>
                                        <p:tgtEl>
                                          <p:spTgt spid="411689"/>
                                        </p:tgtEl>
                                        <p:attrNameLst>
                                          <p:attrName>ppt_h</p:attrName>
                                        </p:attrNameLst>
                                      </p:cBhvr>
                                      <p:tavLst>
                                        <p:tav tm="0">
                                          <p:val>
                                            <p:strVal val="#ppt_h"/>
                                          </p:val>
                                        </p:tav>
                                        <p:tav tm="100000">
                                          <p:val>
                                            <p:strVal val="#ppt_h"/>
                                          </p:val>
                                        </p:tav>
                                      </p:tavLst>
                                    </p:anim>
                                  </p:childTnLst>
                                </p:cTn>
                              </p:par>
                              <p:par>
                                <p:cTn id="63" presetID="17" presetClass="entr" presetSubtype="8" fill="hold" grpId="0" nodeType="withEffect">
                                  <p:stCondLst>
                                    <p:cond delay="0"/>
                                  </p:stCondLst>
                                  <p:childTnLst>
                                    <p:set>
                                      <p:cBhvr>
                                        <p:cTn id="64" dur="1" fill="hold">
                                          <p:stCondLst>
                                            <p:cond delay="0"/>
                                          </p:stCondLst>
                                        </p:cTn>
                                        <p:tgtEl>
                                          <p:spTgt spid="411690"/>
                                        </p:tgtEl>
                                        <p:attrNameLst>
                                          <p:attrName>style.visibility</p:attrName>
                                        </p:attrNameLst>
                                      </p:cBhvr>
                                      <p:to>
                                        <p:strVal val="visible"/>
                                      </p:to>
                                    </p:set>
                                    <p:anim calcmode="lin" valueType="num">
                                      <p:cBhvr>
                                        <p:cTn id="65" dur="500" fill="hold"/>
                                        <p:tgtEl>
                                          <p:spTgt spid="411690"/>
                                        </p:tgtEl>
                                        <p:attrNameLst>
                                          <p:attrName>ppt_x</p:attrName>
                                        </p:attrNameLst>
                                      </p:cBhvr>
                                      <p:tavLst>
                                        <p:tav tm="0">
                                          <p:val>
                                            <p:strVal val="#ppt_x-#ppt_w/2"/>
                                          </p:val>
                                        </p:tav>
                                        <p:tav tm="100000">
                                          <p:val>
                                            <p:strVal val="#ppt_x"/>
                                          </p:val>
                                        </p:tav>
                                      </p:tavLst>
                                    </p:anim>
                                    <p:anim calcmode="lin" valueType="num">
                                      <p:cBhvr>
                                        <p:cTn id="66" dur="500" fill="hold"/>
                                        <p:tgtEl>
                                          <p:spTgt spid="411690"/>
                                        </p:tgtEl>
                                        <p:attrNameLst>
                                          <p:attrName>ppt_y</p:attrName>
                                        </p:attrNameLst>
                                      </p:cBhvr>
                                      <p:tavLst>
                                        <p:tav tm="0">
                                          <p:val>
                                            <p:strVal val="#ppt_y"/>
                                          </p:val>
                                        </p:tav>
                                        <p:tav tm="100000">
                                          <p:val>
                                            <p:strVal val="#ppt_y"/>
                                          </p:val>
                                        </p:tav>
                                      </p:tavLst>
                                    </p:anim>
                                    <p:anim calcmode="lin" valueType="num">
                                      <p:cBhvr>
                                        <p:cTn id="67" dur="500" fill="hold"/>
                                        <p:tgtEl>
                                          <p:spTgt spid="411690"/>
                                        </p:tgtEl>
                                        <p:attrNameLst>
                                          <p:attrName>ppt_w</p:attrName>
                                        </p:attrNameLst>
                                      </p:cBhvr>
                                      <p:tavLst>
                                        <p:tav tm="0">
                                          <p:val>
                                            <p:fltVal val="0"/>
                                          </p:val>
                                        </p:tav>
                                        <p:tav tm="100000">
                                          <p:val>
                                            <p:strVal val="#ppt_w"/>
                                          </p:val>
                                        </p:tav>
                                      </p:tavLst>
                                    </p:anim>
                                    <p:anim calcmode="lin" valueType="num">
                                      <p:cBhvr>
                                        <p:cTn id="68" dur="500" fill="hold"/>
                                        <p:tgtEl>
                                          <p:spTgt spid="411690"/>
                                        </p:tgtEl>
                                        <p:attrNameLst>
                                          <p:attrName>ppt_h</p:attrName>
                                        </p:attrNameLst>
                                      </p:cBhvr>
                                      <p:tavLst>
                                        <p:tav tm="0">
                                          <p:val>
                                            <p:strVal val="#ppt_h"/>
                                          </p:val>
                                        </p:tav>
                                        <p:tav tm="100000">
                                          <p:val>
                                            <p:strVal val="#ppt_h"/>
                                          </p:val>
                                        </p:tav>
                                      </p:tavLst>
                                    </p:anim>
                                  </p:childTnLst>
                                </p:cTn>
                              </p:par>
                            </p:childTnLst>
                          </p:cTn>
                        </p:par>
                        <p:par>
                          <p:cTn id="69" fill="hold" nodeType="afterGroup">
                            <p:stCondLst>
                              <p:cond delay="500"/>
                            </p:stCondLst>
                            <p:childTnLst>
                              <p:par>
                                <p:cTn id="70" presetID="1" presetClass="entr" presetSubtype="0" fill="hold" grpId="0" nodeType="afterEffect">
                                  <p:stCondLst>
                                    <p:cond delay="0"/>
                                  </p:stCondLst>
                                  <p:childTnLst>
                                    <p:set>
                                      <p:cBhvr>
                                        <p:cTn id="71" dur="1" fill="hold">
                                          <p:stCondLst>
                                            <p:cond delay="0"/>
                                          </p:stCondLst>
                                        </p:cTn>
                                        <p:tgtEl>
                                          <p:spTgt spid="411691"/>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11692"/>
                                        </p:tgtEl>
                                        <p:attrNameLst>
                                          <p:attrName>style.visibility</p:attrName>
                                        </p:attrNameLst>
                                      </p:cBhvr>
                                      <p:to>
                                        <p:strVal val="visible"/>
                                      </p:to>
                                    </p:set>
                                  </p:childTnLst>
                                </p:cTn>
                              </p:par>
                              <p:par>
                                <p:cTn id="76" presetID="2" presetClass="entr" presetSubtype="4" fill="hold" grpId="0" nodeType="withEffect">
                                  <p:stCondLst>
                                    <p:cond delay="0"/>
                                  </p:stCondLst>
                                  <p:childTnLst>
                                    <p:set>
                                      <p:cBhvr>
                                        <p:cTn id="77" dur="1" fill="hold">
                                          <p:stCondLst>
                                            <p:cond delay="0"/>
                                          </p:stCondLst>
                                        </p:cTn>
                                        <p:tgtEl>
                                          <p:spTgt spid="411698"/>
                                        </p:tgtEl>
                                        <p:attrNameLst>
                                          <p:attrName>style.visibility</p:attrName>
                                        </p:attrNameLst>
                                      </p:cBhvr>
                                      <p:to>
                                        <p:strVal val="visible"/>
                                      </p:to>
                                    </p:set>
                                    <p:anim calcmode="lin" valueType="num">
                                      <p:cBhvr additive="base">
                                        <p:cTn id="78" dur="500" fill="hold"/>
                                        <p:tgtEl>
                                          <p:spTgt spid="411698"/>
                                        </p:tgtEl>
                                        <p:attrNameLst>
                                          <p:attrName>ppt_x</p:attrName>
                                        </p:attrNameLst>
                                      </p:cBhvr>
                                      <p:tavLst>
                                        <p:tav tm="0">
                                          <p:val>
                                            <p:strVal val="#ppt_x"/>
                                          </p:val>
                                        </p:tav>
                                        <p:tav tm="100000">
                                          <p:val>
                                            <p:strVal val="#ppt_x"/>
                                          </p:val>
                                        </p:tav>
                                      </p:tavLst>
                                    </p:anim>
                                    <p:anim calcmode="lin" valueType="num">
                                      <p:cBhvr additive="base">
                                        <p:cTn id="79" dur="500" fill="hold"/>
                                        <p:tgtEl>
                                          <p:spTgt spid="411698"/>
                                        </p:tgtEl>
                                        <p:attrNameLst>
                                          <p:attrName>ppt_y</p:attrName>
                                        </p:attrNameLst>
                                      </p:cBhvr>
                                      <p:tavLst>
                                        <p:tav tm="0">
                                          <p:val>
                                            <p:strVal val="1+#ppt_h/2"/>
                                          </p:val>
                                        </p:tav>
                                        <p:tav tm="100000">
                                          <p:val>
                                            <p:strVal val="#ppt_y"/>
                                          </p:val>
                                        </p:tav>
                                      </p:tavLst>
                                    </p:anim>
                                  </p:childTnLst>
                                </p:cTn>
                              </p:par>
                            </p:childTnLst>
                          </p:cTn>
                        </p:par>
                        <p:par>
                          <p:cTn id="80" fill="hold" nodeType="afterGroup">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41170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11701"/>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11693"/>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0"/>
                                          </p:stCondLst>
                                        </p:cTn>
                                        <p:tgtEl>
                                          <p:spTgt spid="4116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86" grpId="0" animBg="1"/>
      <p:bldP spid="411685" grpId="0" animBg="1"/>
      <p:bldP spid="411684" grpId="0" animBg="1"/>
      <p:bldP spid="411683" grpId="0" animBg="1"/>
      <p:bldP spid="411666" grpId="0" animBg="1"/>
      <p:bldP spid="411665" grpId="0" animBg="1"/>
      <p:bldP spid="411664" grpId="0" animBg="1"/>
      <p:bldP spid="411663" grpId="0" animBg="1"/>
      <p:bldP spid="411682" grpId="0"/>
      <p:bldP spid="411689" grpId="0" animBg="1"/>
      <p:bldP spid="411690" grpId="0" animBg="1"/>
      <p:bldP spid="411691" grpId="0"/>
      <p:bldP spid="411692" grpId="0"/>
      <p:bldP spid="411693" grpId="0"/>
      <p:bldP spid="411698" grpId="0" animBg="1"/>
      <p:bldP spid="411700" grpId="0" animBg="1"/>
      <p:bldP spid="41170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Number Placeholder 5"/>
          <p:cNvSpPr>
            <a:spLocks noGrp="1"/>
          </p:cNvSpPr>
          <p:nvPr>
            <p:ph type="sldNum" sz="quarter" idx="11"/>
          </p:nvPr>
        </p:nvSpPr>
        <p:spPr>
          <a:xfrm>
            <a:off x="6553200" y="6243638"/>
            <a:ext cx="21336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2E50364-5C7A-604F-AB99-A5FF33E58F56}" type="slidenum">
              <a:rPr lang="en-US" sz="1600">
                <a:solidFill>
                  <a:srgbClr val="000000"/>
                </a:solidFill>
                <a:latin typeface="Garamond" charset="0"/>
                <a:cs typeface="Arial" charset="0"/>
              </a:rPr>
              <a:pPr eaLnBrk="1" hangingPunct="1"/>
              <a:t>43</a:t>
            </a:fld>
            <a:endParaRPr lang="en-US" sz="1600">
              <a:solidFill>
                <a:srgbClr val="000000"/>
              </a:solidFill>
              <a:latin typeface="Garamond" charset="0"/>
              <a:cs typeface="Arial" charset="0"/>
            </a:endParaRPr>
          </a:p>
        </p:txBody>
      </p:sp>
      <p:sp>
        <p:nvSpPr>
          <p:cNvPr id="86018" name="Rectangle 2"/>
          <p:cNvSpPr>
            <a:spLocks noGrp="1" noChangeArrowheads="1"/>
          </p:cNvSpPr>
          <p:nvPr>
            <p:ph type="title"/>
          </p:nvPr>
        </p:nvSpPr>
        <p:spPr/>
        <p:txBody>
          <a:bodyPr/>
          <a:lstStyle/>
          <a:p>
            <a:r>
              <a:rPr lang="en-US" dirty="0">
                <a:latin typeface="Garamond" charset="0"/>
              </a:rPr>
              <a:t>Impact of </a:t>
            </a:r>
            <a:r>
              <a:rPr lang="en-US" dirty="0" smtClean="0">
                <a:latin typeface="Garamond" charset="0"/>
              </a:rPr>
              <a:t>Long-Latency </a:t>
            </a:r>
            <a:r>
              <a:rPr lang="en-US" dirty="0">
                <a:latin typeface="Garamond" charset="0"/>
              </a:rPr>
              <a:t>Cache Misses</a:t>
            </a:r>
          </a:p>
        </p:txBody>
      </p:sp>
      <p:graphicFrame>
        <p:nvGraphicFramePr>
          <p:cNvPr id="86019" name="Object 2"/>
          <p:cNvGraphicFramePr>
            <a:graphicFrameLocks noGrp="1" noChangeAspect="1"/>
          </p:cNvGraphicFramePr>
          <p:nvPr>
            <p:ph idx="1"/>
            <p:extLst>
              <p:ext uri="{D42A27DB-BD31-4B8C-83A1-F6EECF244321}">
                <p14:modId xmlns:p14="http://schemas.microsoft.com/office/powerpoint/2010/main" val="2774738752"/>
              </p:ext>
            </p:extLst>
          </p:nvPr>
        </p:nvGraphicFramePr>
        <p:xfrm>
          <a:off x="166688" y="928688"/>
          <a:ext cx="8807450" cy="4902200"/>
        </p:xfrm>
        <a:graphic>
          <a:graphicData uri="http://schemas.openxmlformats.org/presentationml/2006/ole">
            <mc:AlternateContent xmlns:mc="http://schemas.openxmlformats.org/markup-compatibility/2006">
              <mc:Choice xmlns:v="urn:schemas-microsoft-com:vml" Requires="v">
                <p:oleObj spid="_x0000_s307217" name="Chart" r:id="rId3" imgW="8343900" imgH="4648200" progId="MSGraph.Chart.8">
                  <p:embed followColorScheme="full"/>
                </p:oleObj>
              </mc:Choice>
              <mc:Fallback>
                <p:oleObj name="Chart" r:id="rId3" imgW="8343900" imgH="4648200" progId="MSGraph.Chart.8">
                  <p:embed followColorScheme="full"/>
                  <p:pic>
                    <p:nvPicPr>
                      <p:cNvPr id="0" name=""/>
                      <p:cNvPicPr>
                        <a:picLocks noChangeAspect="1" noChangeArrowheads="1"/>
                      </p:cNvPicPr>
                      <p:nvPr/>
                    </p:nvPicPr>
                    <p:blipFill>
                      <a:blip r:embed="rId4"/>
                      <a:srcRect/>
                      <a:stretch>
                        <a:fillRect/>
                      </a:stretch>
                    </p:blipFill>
                    <p:spPr bwMode="auto">
                      <a:xfrm>
                        <a:off x="166688" y="928688"/>
                        <a:ext cx="8807450" cy="490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86020" name="Text Box 4"/>
          <p:cNvSpPr txBox="1">
            <a:spLocks noChangeArrowheads="1"/>
          </p:cNvSpPr>
          <p:nvPr/>
        </p:nvSpPr>
        <p:spPr bwMode="auto">
          <a:xfrm>
            <a:off x="441325" y="5730875"/>
            <a:ext cx="7421563"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a:solidFill>
                  <a:srgbClr val="000000"/>
                </a:solidFill>
                <a:cs typeface="Arial" charset="0"/>
              </a:rPr>
              <a:t>512KB L2 cache, 500-cycle DRAM latency, aggressive stream-based prefetcher</a:t>
            </a:r>
          </a:p>
          <a:p>
            <a:pPr eaLnBrk="1" hangingPunct="1"/>
            <a:r>
              <a:rPr lang="en-US" sz="1400">
                <a:solidFill>
                  <a:srgbClr val="000000"/>
                </a:solidFill>
                <a:cs typeface="Arial" charset="0"/>
              </a:rPr>
              <a:t>Data averaged over 147 memory-intensive benchmarks on a high-end x86 processor model </a:t>
            </a:r>
          </a:p>
        </p:txBody>
      </p:sp>
      <p:sp>
        <p:nvSpPr>
          <p:cNvPr id="524293" name="Rectangle 5"/>
          <p:cNvSpPr>
            <a:spLocks noChangeArrowheads="1"/>
          </p:cNvSpPr>
          <p:nvPr/>
        </p:nvSpPr>
        <p:spPr bwMode="auto">
          <a:xfrm>
            <a:off x="2393950" y="3016250"/>
            <a:ext cx="1492250" cy="2165350"/>
          </a:xfrm>
          <a:prstGeom prst="rect">
            <a:avLst/>
          </a:prstGeom>
          <a:solidFill>
            <a:srgbClr val="800000"/>
          </a:solidFill>
          <a:ln w="9525">
            <a:solidFill>
              <a:schemeClr val="tx1"/>
            </a:solidFill>
            <a:miter lim="800000"/>
            <a:headEnd/>
            <a:tailEnd/>
          </a:ln>
        </p:spPr>
        <p:txBody>
          <a:bodyPr wrap="none" anchor="ctr"/>
          <a:lstStyle/>
          <a:p>
            <a:pPr algn="ctr"/>
            <a:endParaRPr lang="en-US">
              <a:solidFill>
                <a:srgbClr val="FFFFFF"/>
              </a:solidFill>
            </a:endParaRPr>
          </a:p>
        </p:txBody>
      </p:sp>
      <p:sp>
        <p:nvSpPr>
          <p:cNvPr id="524294" name="Text Box 6"/>
          <p:cNvSpPr txBox="1">
            <a:spLocks noChangeArrowheads="1"/>
          </p:cNvSpPr>
          <p:nvPr/>
        </p:nvSpPr>
        <p:spPr bwMode="auto">
          <a:xfrm>
            <a:off x="2563813" y="3933825"/>
            <a:ext cx="1212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FFFF"/>
                </a:solidFill>
                <a:cs typeface="Arial" charset="0"/>
              </a:rPr>
              <a:t>L2 Misses</a:t>
            </a:r>
          </a:p>
        </p:txBody>
      </p:sp>
      <p:sp>
        <p:nvSpPr>
          <p:cNvPr id="524295" name="Line 7"/>
          <p:cNvSpPr>
            <a:spLocks noChangeShapeType="1"/>
          </p:cNvSpPr>
          <p:nvPr/>
        </p:nvSpPr>
        <p:spPr bwMode="auto">
          <a:xfrm flipV="1">
            <a:off x="3124200" y="3005138"/>
            <a:ext cx="0" cy="987425"/>
          </a:xfrm>
          <a:prstGeom prst="line">
            <a:avLst/>
          </a:prstGeom>
          <a:noFill/>
          <a:ln w="25400">
            <a:solidFill>
              <a:schemeClr val="bg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524296" name="Line 8"/>
          <p:cNvSpPr>
            <a:spLocks noChangeShapeType="1"/>
          </p:cNvSpPr>
          <p:nvPr/>
        </p:nvSpPr>
        <p:spPr bwMode="auto">
          <a:xfrm>
            <a:off x="3124200" y="4267200"/>
            <a:ext cx="0" cy="914400"/>
          </a:xfrm>
          <a:prstGeom prst="line">
            <a:avLst/>
          </a:prstGeom>
          <a:noFill/>
          <a:ln w="25400">
            <a:solidFill>
              <a:schemeClr val="bg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Tree>
    <p:extLst>
      <p:ext uri="{BB962C8B-B14F-4D97-AF65-F5344CB8AC3E}">
        <p14:creationId xmlns:p14="http://schemas.microsoft.com/office/powerpoint/2010/main" val="2465296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42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24294"/>
                                        </p:tgtEl>
                                        <p:attrNameLst>
                                          <p:attrName>style.visibility</p:attrName>
                                        </p:attrNameLst>
                                      </p:cBhvr>
                                      <p:to>
                                        <p:strVal val="visible"/>
                                      </p:to>
                                    </p:set>
                                    <p:animEffect transition="in" filter="blinds(horizontal)">
                                      <p:cBhvr>
                                        <p:cTn id="11" dur="500"/>
                                        <p:tgtEl>
                                          <p:spTgt spid="524294"/>
                                        </p:tgtEl>
                                      </p:cBhvr>
                                    </p:animEffect>
                                  </p:childTnLst>
                                </p:cTn>
                              </p:par>
                              <p:par>
                                <p:cTn id="12" presetID="17" presetClass="entr" presetSubtype="4" fill="hold" grpId="0" nodeType="withEffect">
                                  <p:stCondLst>
                                    <p:cond delay="0"/>
                                  </p:stCondLst>
                                  <p:childTnLst>
                                    <p:set>
                                      <p:cBhvr>
                                        <p:cTn id="13" dur="1" fill="hold">
                                          <p:stCondLst>
                                            <p:cond delay="0"/>
                                          </p:stCondLst>
                                        </p:cTn>
                                        <p:tgtEl>
                                          <p:spTgt spid="524295"/>
                                        </p:tgtEl>
                                        <p:attrNameLst>
                                          <p:attrName>style.visibility</p:attrName>
                                        </p:attrNameLst>
                                      </p:cBhvr>
                                      <p:to>
                                        <p:strVal val="visible"/>
                                      </p:to>
                                    </p:set>
                                    <p:anim calcmode="lin" valueType="num">
                                      <p:cBhvr>
                                        <p:cTn id="14" dur="500" fill="hold"/>
                                        <p:tgtEl>
                                          <p:spTgt spid="524295"/>
                                        </p:tgtEl>
                                        <p:attrNameLst>
                                          <p:attrName>ppt_x</p:attrName>
                                        </p:attrNameLst>
                                      </p:cBhvr>
                                      <p:tavLst>
                                        <p:tav tm="0">
                                          <p:val>
                                            <p:strVal val="#ppt_x"/>
                                          </p:val>
                                        </p:tav>
                                        <p:tav tm="100000">
                                          <p:val>
                                            <p:strVal val="#ppt_x"/>
                                          </p:val>
                                        </p:tav>
                                      </p:tavLst>
                                    </p:anim>
                                    <p:anim calcmode="lin" valueType="num">
                                      <p:cBhvr>
                                        <p:cTn id="15" dur="500" fill="hold"/>
                                        <p:tgtEl>
                                          <p:spTgt spid="524295"/>
                                        </p:tgtEl>
                                        <p:attrNameLst>
                                          <p:attrName>ppt_y</p:attrName>
                                        </p:attrNameLst>
                                      </p:cBhvr>
                                      <p:tavLst>
                                        <p:tav tm="0">
                                          <p:val>
                                            <p:strVal val="#ppt_y+#ppt_h/2"/>
                                          </p:val>
                                        </p:tav>
                                        <p:tav tm="100000">
                                          <p:val>
                                            <p:strVal val="#ppt_y"/>
                                          </p:val>
                                        </p:tav>
                                      </p:tavLst>
                                    </p:anim>
                                    <p:anim calcmode="lin" valueType="num">
                                      <p:cBhvr>
                                        <p:cTn id="16" dur="500" fill="hold"/>
                                        <p:tgtEl>
                                          <p:spTgt spid="524295"/>
                                        </p:tgtEl>
                                        <p:attrNameLst>
                                          <p:attrName>ppt_w</p:attrName>
                                        </p:attrNameLst>
                                      </p:cBhvr>
                                      <p:tavLst>
                                        <p:tav tm="0">
                                          <p:val>
                                            <p:strVal val="#ppt_w"/>
                                          </p:val>
                                        </p:tav>
                                        <p:tav tm="100000">
                                          <p:val>
                                            <p:strVal val="#ppt_w"/>
                                          </p:val>
                                        </p:tav>
                                      </p:tavLst>
                                    </p:anim>
                                    <p:anim calcmode="lin" valueType="num">
                                      <p:cBhvr>
                                        <p:cTn id="17" dur="500" fill="hold"/>
                                        <p:tgtEl>
                                          <p:spTgt spid="524295"/>
                                        </p:tgtEl>
                                        <p:attrNameLst>
                                          <p:attrName>ppt_h</p:attrName>
                                        </p:attrNameLst>
                                      </p:cBhvr>
                                      <p:tavLst>
                                        <p:tav tm="0">
                                          <p:val>
                                            <p:fltVal val="0"/>
                                          </p:val>
                                        </p:tav>
                                        <p:tav tm="100000">
                                          <p:val>
                                            <p:strVal val="#ppt_h"/>
                                          </p:val>
                                        </p:tav>
                                      </p:tavLst>
                                    </p:anim>
                                  </p:childTnLst>
                                </p:cTn>
                              </p:par>
                              <p:par>
                                <p:cTn id="18" presetID="17" presetClass="entr" presetSubtype="1" fill="hold" grpId="0" nodeType="withEffect">
                                  <p:stCondLst>
                                    <p:cond delay="0"/>
                                  </p:stCondLst>
                                  <p:childTnLst>
                                    <p:set>
                                      <p:cBhvr>
                                        <p:cTn id="19" dur="1" fill="hold">
                                          <p:stCondLst>
                                            <p:cond delay="0"/>
                                          </p:stCondLst>
                                        </p:cTn>
                                        <p:tgtEl>
                                          <p:spTgt spid="524296"/>
                                        </p:tgtEl>
                                        <p:attrNameLst>
                                          <p:attrName>style.visibility</p:attrName>
                                        </p:attrNameLst>
                                      </p:cBhvr>
                                      <p:to>
                                        <p:strVal val="visible"/>
                                      </p:to>
                                    </p:set>
                                    <p:anim calcmode="lin" valueType="num">
                                      <p:cBhvr>
                                        <p:cTn id="20" dur="500" fill="hold"/>
                                        <p:tgtEl>
                                          <p:spTgt spid="524296"/>
                                        </p:tgtEl>
                                        <p:attrNameLst>
                                          <p:attrName>ppt_x</p:attrName>
                                        </p:attrNameLst>
                                      </p:cBhvr>
                                      <p:tavLst>
                                        <p:tav tm="0">
                                          <p:val>
                                            <p:strVal val="#ppt_x"/>
                                          </p:val>
                                        </p:tav>
                                        <p:tav tm="100000">
                                          <p:val>
                                            <p:strVal val="#ppt_x"/>
                                          </p:val>
                                        </p:tav>
                                      </p:tavLst>
                                    </p:anim>
                                    <p:anim calcmode="lin" valueType="num">
                                      <p:cBhvr>
                                        <p:cTn id="21" dur="500" fill="hold"/>
                                        <p:tgtEl>
                                          <p:spTgt spid="524296"/>
                                        </p:tgtEl>
                                        <p:attrNameLst>
                                          <p:attrName>ppt_y</p:attrName>
                                        </p:attrNameLst>
                                      </p:cBhvr>
                                      <p:tavLst>
                                        <p:tav tm="0">
                                          <p:val>
                                            <p:strVal val="#ppt_y-#ppt_h/2"/>
                                          </p:val>
                                        </p:tav>
                                        <p:tav tm="100000">
                                          <p:val>
                                            <p:strVal val="#ppt_y"/>
                                          </p:val>
                                        </p:tav>
                                      </p:tavLst>
                                    </p:anim>
                                    <p:anim calcmode="lin" valueType="num">
                                      <p:cBhvr>
                                        <p:cTn id="22" dur="500" fill="hold"/>
                                        <p:tgtEl>
                                          <p:spTgt spid="524296"/>
                                        </p:tgtEl>
                                        <p:attrNameLst>
                                          <p:attrName>ppt_w</p:attrName>
                                        </p:attrNameLst>
                                      </p:cBhvr>
                                      <p:tavLst>
                                        <p:tav tm="0">
                                          <p:val>
                                            <p:strVal val="#ppt_w"/>
                                          </p:val>
                                        </p:tav>
                                        <p:tav tm="100000">
                                          <p:val>
                                            <p:strVal val="#ppt_w"/>
                                          </p:val>
                                        </p:tav>
                                      </p:tavLst>
                                    </p:anim>
                                    <p:anim calcmode="lin" valueType="num">
                                      <p:cBhvr>
                                        <p:cTn id="23" dur="500" fill="hold"/>
                                        <p:tgtEl>
                                          <p:spTgt spid="5242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4" grpId="0"/>
      <p:bldP spid="524295" grpId="0" animBg="1"/>
      <p:bldP spid="52429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5"/>
          <p:cNvSpPr>
            <a:spLocks noGrp="1"/>
          </p:cNvSpPr>
          <p:nvPr>
            <p:ph type="sldNum" sz="quarter" idx="11"/>
          </p:nvPr>
        </p:nvSpPr>
        <p:spPr>
          <a:xfrm>
            <a:off x="6553200" y="6243638"/>
            <a:ext cx="21336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2DDCEF2-1AB1-B047-A87E-7447F4EDA976}" type="slidenum">
              <a:rPr lang="en-US" sz="1600">
                <a:solidFill>
                  <a:srgbClr val="000000"/>
                </a:solidFill>
                <a:latin typeface="Garamond" charset="0"/>
                <a:cs typeface="Arial" charset="0"/>
              </a:rPr>
              <a:pPr eaLnBrk="1" hangingPunct="1"/>
              <a:t>44</a:t>
            </a:fld>
            <a:endParaRPr lang="en-US" sz="1600">
              <a:solidFill>
                <a:srgbClr val="000000"/>
              </a:solidFill>
              <a:latin typeface="Garamond" charset="0"/>
              <a:cs typeface="Arial" charset="0"/>
            </a:endParaRPr>
          </a:p>
        </p:txBody>
      </p:sp>
      <p:sp>
        <p:nvSpPr>
          <p:cNvPr id="87042" name="Rectangle 2"/>
          <p:cNvSpPr>
            <a:spLocks noGrp="1" noChangeArrowheads="1"/>
          </p:cNvSpPr>
          <p:nvPr>
            <p:ph type="title"/>
          </p:nvPr>
        </p:nvSpPr>
        <p:spPr/>
        <p:txBody>
          <a:bodyPr/>
          <a:lstStyle/>
          <a:p>
            <a:r>
              <a:rPr lang="en-US" dirty="0">
                <a:latin typeface="Garamond" charset="0"/>
              </a:rPr>
              <a:t>Impact of </a:t>
            </a:r>
            <a:r>
              <a:rPr lang="en-US" dirty="0" smtClean="0">
                <a:latin typeface="Garamond" charset="0"/>
              </a:rPr>
              <a:t>Long-Latency </a:t>
            </a:r>
            <a:r>
              <a:rPr lang="en-US" dirty="0">
                <a:latin typeface="Garamond" charset="0"/>
              </a:rPr>
              <a:t>Cache Misses</a:t>
            </a:r>
          </a:p>
        </p:txBody>
      </p:sp>
      <p:graphicFrame>
        <p:nvGraphicFramePr>
          <p:cNvPr id="87043" name="Object 2"/>
          <p:cNvGraphicFramePr>
            <a:graphicFrameLocks noGrp="1" noChangeAspect="1"/>
          </p:cNvGraphicFramePr>
          <p:nvPr>
            <p:ph idx="1"/>
            <p:extLst>
              <p:ext uri="{D42A27DB-BD31-4B8C-83A1-F6EECF244321}">
                <p14:modId xmlns:p14="http://schemas.microsoft.com/office/powerpoint/2010/main" val="2800071939"/>
              </p:ext>
            </p:extLst>
          </p:nvPr>
        </p:nvGraphicFramePr>
        <p:xfrm>
          <a:off x="166688" y="927100"/>
          <a:ext cx="8807450" cy="4902200"/>
        </p:xfrm>
        <a:graphic>
          <a:graphicData uri="http://schemas.openxmlformats.org/presentationml/2006/ole">
            <mc:AlternateContent xmlns:mc="http://schemas.openxmlformats.org/markup-compatibility/2006">
              <mc:Choice xmlns:v="urn:schemas-microsoft-com:vml" Requires="v">
                <p:oleObj spid="_x0000_s308241" name="Chart" r:id="rId3" imgW="8343900" imgH="4648200" progId="MSGraph.Chart.8">
                  <p:embed followColorScheme="full"/>
                </p:oleObj>
              </mc:Choice>
              <mc:Fallback>
                <p:oleObj name="Chart" r:id="rId3" imgW="8343900" imgH="4648200" progId="MSGraph.Chart.8">
                  <p:embed followColorScheme="full"/>
                  <p:pic>
                    <p:nvPicPr>
                      <p:cNvPr id="0" name=""/>
                      <p:cNvPicPr>
                        <a:picLocks noChangeAspect="1" noChangeArrowheads="1"/>
                      </p:cNvPicPr>
                      <p:nvPr/>
                    </p:nvPicPr>
                    <p:blipFill>
                      <a:blip r:embed="rId4"/>
                      <a:srcRect/>
                      <a:stretch>
                        <a:fillRect/>
                      </a:stretch>
                    </p:blipFill>
                    <p:spPr bwMode="auto">
                      <a:xfrm>
                        <a:off x="166688" y="927100"/>
                        <a:ext cx="8807450" cy="490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87044" name="Text Box 4"/>
          <p:cNvSpPr txBox="1">
            <a:spLocks noChangeArrowheads="1"/>
          </p:cNvSpPr>
          <p:nvPr/>
        </p:nvSpPr>
        <p:spPr bwMode="auto">
          <a:xfrm>
            <a:off x="441325" y="5730875"/>
            <a:ext cx="7421563"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a:solidFill>
                  <a:srgbClr val="000000"/>
                </a:solidFill>
                <a:cs typeface="Arial" charset="0"/>
              </a:rPr>
              <a:t>500-cycle DRAM latency, aggressive stream-based prefetcher</a:t>
            </a:r>
          </a:p>
          <a:p>
            <a:pPr eaLnBrk="1" hangingPunct="1"/>
            <a:r>
              <a:rPr lang="en-US" sz="1400">
                <a:solidFill>
                  <a:srgbClr val="000000"/>
                </a:solidFill>
                <a:cs typeface="Arial" charset="0"/>
              </a:rPr>
              <a:t>Data averaged over 147 memory-intensive benchmarks on a high-end x86 processor model </a:t>
            </a:r>
          </a:p>
        </p:txBody>
      </p:sp>
      <p:sp>
        <p:nvSpPr>
          <p:cNvPr id="87045" name="Rectangle 5"/>
          <p:cNvSpPr>
            <a:spLocks noChangeArrowheads="1"/>
          </p:cNvSpPr>
          <p:nvPr/>
        </p:nvSpPr>
        <p:spPr bwMode="auto">
          <a:xfrm>
            <a:off x="2393950" y="3016250"/>
            <a:ext cx="1492250" cy="2165350"/>
          </a:xfrm>
          <a:prstGeom prst="rect">
            <a:avLst/>
          </a:prstGeom>
          <a:solidFill>
            <a:srgbClr val="800000"/>
          </a:solidFill>
          <a:ln w="9525">
            <a:solidFill>
              <a:schemeClr val="tx1"/>
            </a:solidFill>
            <a:miter lim="800000"/>
            <a:headEnd/>
            <a:tailEnd/>
          </a:ln>
        </p:spPr>
        <p:txBody>
          <a:bodyPr wrap="none" anchor="ctr"/>
          <a:lstStyle/>
          <a:p>
            <a:endParaRPr lang="en-US">
              <a:solidFill>
                <a:srgbClr val="000000"/>
              </a:solidFill>
            </a:endParaRPr>
          </a:p>
        </p:txBody>
      </p:sp>
      <p:sp>
        <p:nvSpPr>
          <p:cNvPr id="525318" name="Rectangle 6"/>
          <p:cNvSpPr>
            <a:spLocks noChangeArrowheads="1"/>
          </p:cNvSpPr>
          <p:nvPr/>
        </p:nvSpPr>
        <p:spPr bwMode="auto">
          <a:xfrm>
            <a:off x="6127750" y="4522788"/>
            <a:ext cx="1492250" cy="658812"/>
          </a:xfrm>
          <a:prstGeom prst="rect">
            <a:avLst/>
          </a:prstGeom>
          <a:solidFill>
            <a:srgbClr val="800000"/>
          </a:solidFill>
          <a:ln w="9525">
            <a:solidFill>
              <a:schemeClr val="tx1"/>
            </a:solidFill>
            <a:miter lim="800000"/>
            <a:headEnd/>
            <a:tailEnd/>
          </a:ln>
        </p:spPr>
        <p:txBody>
          <a:bodyPr wrap="none" anchor="ctr"/>
          <a:lstStyle/>
          <a:p>
            <a:endParaRPr lang="en-US">
              <a:solidFill>
                <a:srgbClr val="000000"/>
              </a:solidFill>
            </a:endParaRPr>
          </a:p>
        </p:txBody>
      </p:sp>
      <p:sp>
        <p:nvSpPr>
          <p:cNvPr id="87047" name="Text Box 7"/>
          <p:cNvSpPr txBox="1">
            <a:spLocks noChangeArrowheads="1"/>
          </p:cNvSpPr>
          <p:nvPr/>
        </p:nvSpPr>
        <p:spPr bwMode="auto">
          <a:xfrm>
            <a:off x="2563813" y="3933825"/>
            <a:ext cx="1212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FFFF"/>
                </a:solidFill>
                <a:cs typeface="Arial" charset="0"/>
              </a:rPr>
              <a:t>L2 Misses</a:t>
            </a:r>
          </a:p>
        </p:txBody>
      </p:sp>
      <p:sp>
        <p:nvSpPr>
          <p:cNvPr id="87048" name="Line 8"/>
          <p:cNvSpPr>
            <a:spLocks noChangeShapeType="1"/>
          </p:cNvSpPr>
          <p:nvPr/>
        </p:nvSpPr>
        <p:spPr bwMode="auto">
          <a:xfrm flipV="1">
            <a:off x="3124200" y="3005138"/>
            <a:ext cx="0" cy="987425"/>
          </a:xfrm>
          <a:prstGeom prst="line">
            <a:avLst/>
          </a:prstGeom>
          <a:noFill/>
          <a:ln w="25400">
            <a:solidFill>
              <a:schemeClr val="bg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87049" name="Line 9"/>
          <p:cNvSpPr>
            <a:spLocks noChangeShapeType="1"/>
          </p:cNvSpPr>
          <p:nvPr/>
        </p:nvSpPr>
        <p:spPr bwMode="auto">
          <a:xfrm>
            <a:off x="3124200" y="4267200"/>
            <a:ext cx="0" cy="914400"/>
          </a:xfrm>
          <a:prstGeom prst="line">
            <a:avLst/>
          </a:prstGeom>
          <a:noFill/>
          <a:ln w="25400">
            <a:solidFill>
              <a:schemeClr val="bg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Tree>
    <p:extLst>
      <p:ext uri="{BB962C8B-B14F-4D97-AF65-F5344CB8AC3E}">
        <p14:creationId xmlns:p14="http://schemas.microsoft.com/office/powerpoint/2010/main" val="14973774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Number Placeholder 5"/>
          <p:cNvSpPr>
            <a:spLocks noGrp="1"/>
          </p:cNvSpPr>
          <p:nvPr>
            <p:ph type="sldNum" sz="quarter" idx="11"/>
          </p:nvPr>
        </p:nvSpPr>
        <p:spPr>
          <a:xfrm>
            <a:off x="6553200" y="6243638"/>
            <a:ext cx="21336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682074-112F-324E-A632-DD92EF79F0EC}" type="slidenum">
              <a:rPr lang="en-US" sz="1600">
                <a:solidFill>
                  <a:srgbClr val="000000"/>
                </a:solidFill>
                <a:latin typeface="Garamond" charset="0"/>
                <a:cs typeface="Arial" charset="0"/>
              </a:rPr>
              <a:pPr eaLnBrk="1" hangingPunct="1"/>
              <a:t>45</a:t>
            </a:fld>
            <a:endParaRPr lang="en-US" sz="1600">
              <a:solidFill>
                <a:srgbClr val="000000"/>
              </a:solidFill>
              <a:latin typeface="Garamond" charset="0"/>
              <a:cs typeface="Arial" charset="0"/>
            </a:endParaRPr>
          </a:p>
        </p:txBody>
      </p:sp>
      <p:sp>
        <p:nvSpPr>
          <p:cNvPr id="88066" name="Rectangle 2"/>
          <p:cNvSpPr>
            <a:spLocks noGrp="1" noChangeArrowheads="1"/>
          </p:cNvSpPr>
          <p:nvPr>
            <p:ph type="title"/>
          </p:nvPr>
        </p:nvSpPr>
        <p:spPr/>
        <p:txBody>
          <a:bodyPr/>
          <a:lstStyle/>
          <a:p>
            <a:r>
              <a:rPr lang="en-US">
                <a:latin typeface="Garamond" charset="0"/>
              </a:rPr>
              <a:t>The Problem</a:t>
            </a:r>
          </a:p>
        </p:txBody>
      </p:sp>
      <p:sp>
        <p:nvSpPr>
          <p:cNvPr id="88067" name="Rectangle 3"/>
          <p:cNvSpPr>
            <a:spLocks noGrp="1" noChangeArrowheads="1"/>
          </p:cNvSpPr>
          <p:nvPr>
            <p:ph type="body" idx="1"/>
          </p:nvPr>
        </p:nvSpPr>
        <p:spPr>
          <a:xfrm>
            <a:off x="228600" y="996950"/>
            <a:ext cx="8610600" cy="5194300"/>
          </a:xfrm>
        </p:spPr>
        <p:txBody>
          <a:bodyPr/>
          <a:lstStyle/>
          <a:p>
            <a:r>
              <a:rPr lang="en-US" dirty="0">
                <a:latin typeface="Tahoma" charset="0"/>
              </a:rPr>
              <a:t>Out-of-order execution requires large instruction windows to tolerate today’</a:t>
            </a:r>
            <a:r>
              <a:rPr lang="en-US" altLang="ja-JP" dirty="0">
                <a:latin typeface="Tahoma" charset="0"/>
              </a:rPr>
              <a:t>s main memory latencies.</a:t>
            </a:r>
          </a:p>
          <a:p>
            <a:pPr lvl="1"/>
            <a:endParaRPr lang="en-US" dirty="0">
              <a:latin typeface="Tahoma" charset="0"/>
              <a:ea typeface="ＭＳ Ｐゴシック" charset="0"/>
            </a:endParaRPr>
          </a:p>
          <a:p>
            <a:r>
              <a:rPr lang="en-US" dirty="0">
                <a:latin typeface="Tahoma" charset="0"/>
              </a:rPr>
              <a:t>As main memory latency increases, instruction window size should also increase to fully tolerate the memory latency.</a:t>
            </a:r>
          </a:p>
          <a:p>
            <a:endParaRPr lang="en-US" dirty="0">
              <a:latin typeface="Tahoma" charset="0"/>
            </a:endParaRPr>
          </a:p>
          <a:p>
            <a:r>
              <a:rPr lang="en-US" dirty="0">
                <a:latin typeface="Tahoma" charset="0"/>
              </a:rPr>
              <a:t>Building a large instruction window is a challenging task       if we would like to achieve </a:t>
            </a:r>
          </a:p>
          <a:p>
            <a:pPr lvl="1"/>
            <a:r>
              <a:rPr lang="en-US" dirty="0">
                <a:solidFill>
                  <a:srgbClr val="CC0000"/>
                </a:solidFill>
                <a:latin typeface="Tahoma" charset="0"/>
                <a:ea typeface="ＭＳ Ｐゴシック" charset="0"/>
              </a:rPr>
              <a:t>Low power/energy consumption (tag matching logic, </a:t>
            </a:r>
            <a:r>
              <a:rPr lang="en-US" dirty="0" err="1">
                <a:solidFill>
                  <a:srgbClr val="CC0000"/>
                </a:solidFill>
                <a:latin typeface="Tahoma" charset="0"/>
                <a:ea typeface="ＭＳ Ｐゴシック" charset="0"/>
              </a:rPr>
              <a:t>ld</a:t>
            </a:r>
            <a:r>
              <a:rPr lang="en-US" dirty="0">
                <a:solidFill>
                  <a:srgbClr val="CC0000"/>
                </a:solidFill>
                <a:latin typeface="Tahoma" charset="0"/>
                <a:ea typeface="ＭＳ Ｐゴシック" charset="0"/>
              </a:rPr>
              <a:t>/</a:t>
            </a:r>
            <a:r>
              <a:rPr lang="en-US" dirty="0" err="1">
                <a:solidFill>
                  <a:srgbClr val="CC0000"/>
                </a:solidFill>
                <a:latin typeface="Tahoma" charset="0"/>
                <a:ea typeface="ＭＳ Ｐゴシック" charset="0"/>
              </a:rPr>
              <a:t>st</a:t>
            </a:r>
            <a:r>
              <a:rPr lang="en-US" dirty="0">
                <a:solidFill>
                  <a:srgbClr val="CC0000"/>
                </a:solidFill>
                <a:latin typeface="Tahoma" charset="0"/>
                <a:ea typeface="ＭＳ Ｐゴシック" charset="0"/>
              </a:rPr>
              <a:t> buffers)</a:t>
            </a:r>
          </a:p>
          <a:p>
            <a:pPr lvl="1"/>
            <a:r>
              <a:rPr lang="en-US" dirty="0">
                <a:solidFill>
                  <a:srgbClr val="CC0000"/>
                </a:solidFill>
                <a:latin typeface="Tahoma" charset="0"/>
                <a:ea typeface="ＭＳ Ｐゴシック" charset="0"/>
              </a:rPr>
              <a:t>Short cycle time (access, wakeup/select latencies)</a:t>
            </a:r>
          </a:p>
          <a:p>
            <a:pPr lvl="1"/>
            <a:r>
              <a:rPr lang="en-US" dirty="0">
                <a:solidFill>
                  <a:srgbClr val="CC0000"/>
                </a:solidFill>
                <a:latin typeface="Tahoma" charset="0"/>
                <a:ea typeface="ＭＳ Ｐゴシック" charset="0"/>
              </a:rPr>
              <a:t>Low design and verification complexity</a:t>
            </a:r>
          </a:p>
          <a:p>
            <a:endParaRPr lang="en-US" dirty="0">
              <a:latin typeface="Tahoma" charset="0"/>
            </a:endParaRPr>
          </a:p>
        </p:txBody>
      </p:sp>
    </p:spTree>
    <p:extLst>
      <p:ext uri="{BB962C8B-B14F-4D97-AF65-F5344CB8AC3E}">
        <p14:creationId xmlns:p14="http://schemas.microsoft.com/office/powerpoint/2010/main" val="13781442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a:xfrm>
            <a:off x="228600" y="152400"/>
            <a:ext cx="8915400" cy="1066800"/>
          </a:xfrm>
        </p:spPr>
        <p:txBody>
          <a:bodyPr/>
          <a:lstStyle/>
          <a:p>
            <a:r>
              <a:rPr lang="en-US" sz="3600">
                <a:latin typeface="Garamond" charset="0"/>
              </a:rPr>
              <a:t>Efficient Scaling of Instruction Window Size</a:t>
            </a:r>
          </a:p>
        </p:txBody>
      </p:sp>
      <p:sp>
        <p:nvSpPr>
          <p:cNvPr id="89090" name="Content Placeholder 2"/>
          <p:cNvSpPr>
            <a:spLocks noGrp="1"/>
          </p:cNvSpPr>
          <p:nvPr>
            <p:ph idx="1"/>
          </p:nvPr>
        </p:nvSpPr>
        <p:spPr>
          <a:xfrm>
            <a:off x="228600" y="996950"/>
            <a:ext cx="8610600" cy="5194300"/>
          </a:xfrm>
        </p:spPr>
        <p:txBody>
          <a:bodyPr/>
          <a:lstStyle/>
          <a:p>
            <a:r>
              <a:rPr lang="en-US" dirty="0">
                <a:latin typeface="Tahoma" charset="0"/>
              </a:rPr>
              <a:t>One of the major research issues in out of order execution</a:t>
            </a:r>
          </a:p>
          <a:p>
            <a:endParaRPr lang="en-US" dirty="0">
              <a:latin typeface="Tahoma" charset="0"/>
            </a:endParaRPr>
          </a:p>
          <a:p>
            <a:r>
              <a:rPr lang="en-US" dirty="0">
                <a:solidFill>
                  <a:srgbClr val="FF0000"/>
                </a:solidFill>
                <a:latin typeface="Tahoma" charset="0"/>
              </a:rPr>
              <a:t>How to achieve the benefits of a large window with a small one (or in a simpler way)</a:t>
            </a:r>
            <a:r>
              <a:rPr lang="en-US" dirty="0" smtClean="0">
                <a:solidFill>
                  <a:srgbClr val="FF0000"/>
                </a:solidFill>
                <a:latin typeface="Tahoma" charset="0"/>
              </a:rPr>
              <a:t>?</a:t>
            </a:r>
          </a:p>
          <a:p>
            <a:endParaRPr lang="en-US" dirty="0">
              <a:solidFill>
                <a:srgbClr val="FF0000"/>
              </a:solidFill>
              <a:latin typeface="Tahoma" charset="0"/>
            </a:endParaRPr>
          </a:p>
          <a:p>
            <a:r>
              <a:rPr lang="en-US" dirty="0" smtClean="0">
                <a:solidFill>
                  <a:srgbClr val="FF0000"/>
                </a:solidFill>
                <a:latin typeface="Tahoma" charset="0"/>
              </a:rPr>
              <a:t>How do we efficiently tolerate memory latency with the machinery of out-of-order execution (and a small instruction window)?</a:t>
            </a:r>
            <a:endParaRPr lang="en-US" dirty="0">
              <a:solidFill>
                <a:srgbClr val="FF0000"/>
              </a:solidFill>
              <a:latin typeface="Tahoma" charset="0"/>
            </a:endParaRPr>
          </a:p>
          <a:p>
            <a:pPr lvl="1"/>
            <a:endParaRPr lang="en-US" dirty="0">
              <a:latin typeface="Tahoma" charset="0"/>
              <a:ea typeface="ＭＳ Ｐゴシック" charset="0"/>
            </a:endParaRPr>
          </a:p>
        </p:txBody>
      </p:sp>
      <p:sp>
        <p:nvSpPr>
          <p:cNvPr id="89091"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9A5665E-0C4A-3C4F-A2D8-5D13687EDC64}" type="slidenum">
              <a:rPr lang="en-US" sz="1600">
                <a:solidFill>
                  <a:srgbClr val="000000"/>
                </a:solidFill>
                <a:latin typeface="Garamond" charset="0"/>
                <a:cs typeface="Arial" charset="0"/>
              </a:rPr>
              <a:pPr eaLnBrk="1" hangingPunct="1"/>
              <a:t>46</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19138801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en-US">
                <a:latin typeface="Garamond" charset="0"/>
              </a:rPr>
              <a:t>Memory Level Parallelism (MLP)</a:t>
            </a:r>
          </a:p>
        </p:txBody>
      </p:sp>
      <p:sp>
        <p:nvSpPr>
          <p:cNvPr id="3" name="Content Placeholder 2"/>
          <p:cNvSpPr>
            <a:spLocks noGrp="1"/>
          </p:cNvSpPr>
          <p:nvPr>
            <p:ph idx="1"/>
          </p:nvPr>
        </p:nvSpPr>
        <p:spPr>
          <a:xfrm>
            <a:off x="228600" y="996950"/>
            <a:ext cx="8610600" cy="5194300"/>
          </a:xfrm>
        </p:spPr>
        <p:txBody>
          <a:bodyPr/>
          <a:lstStyle/>
          <a:p>
            <a:r>
              <a:rPr lang="en-US" dirty="0">
                <a:latin typeface="Tahoma" charset="0"/>
              </a:rPr>
              <a:t>Idea: Find and service multiple cache misses in parallel so that the processor stalls only once for all misses</a:t>
            </a:r>
            <a:endParaRPr lang="en-US" dirty="0">
              <a:solidFill>
                <a:srgbClr val="FF0000"/>
              </a:solidFill>
              <a:latin typeface="Tahoma" charset="0"/>
            </a:endParaRPr>
          </a:p>
          <a:p>
            <a:pPr lvl="1"/>
            <a:endParaRPr lang="en-US" dirty="0">
              <a:latin typeface="Tahoma" charset="0"/>
              <a:ea typeface="ＭＳ Ｐゴシック" charset="0"/>
            </a:endParaRPr>
          </a:p>
          <a:p>
            <a:pPr lvl="1"/>
            <a:endParaRPr lang="en-US" dirty="0">
              <a:latin typeface="Tahoma" charset="0"/>
              <a:ea typeface="ＭＳ Ｐゴシック" charset="0"/>
            </a:endParaRPr>
          </a:p>
          <a:p>
            <a:pPr lvl="1"/>
            <a:endParaRPr lang="en-US" dirty="0">
              <a:latin typeface="Tahoma" charset="0"/>
              <a:ea typeface="ＭＳ Ｐゴシック" charset="0"/>
            </a:endParaRPr>
          </a:p>
          <a:p>
            <a:pPr lvl="1"/>
            <a:endParaRPr lang="en-US" dirty="0">
              <a:latin typeface="Tahoma" charset="0"/>
              <a:ea typeface="ＭＳ Ｐゴシック" charset="0"/>
            </a:endParaRPr>
          </a:p>
          <a:p>
            <a:pPr lvl="1"/>
            <a:endParaRPr lang="en-US" dirty="0">
              <a:latin typeface="Tahoma" charset="0"/>
              <a:ea typeface="ＭＳ Ｐゴシック" charset="0"/>
            </a:endParaRPr>
          </a:p>
          <a:p>
            <a:pPr lvl="1"/>
            <a:endParaRPr lang="en-US" dirty="0">
              <a:latin typeface="Tahoma" charset="0"/>
              <a:ea typeface="ＭＳ Ｐゴシック" charset="0"/>
            </a:endParaRPr>
          </a:p>
          <a:p>
            <a:pPr lvl="1"/>
            <a:endParaRPr lang="en-US" dirty="0">
              <a:latin typeface="Tahoma" charset="0"/>
              <a:ea typeface="ＭＳ Ｐゴシック" charset="0"/>
            </a:endParaRPr>
          </a:p>
          <a:p>
            <a:pPr lvl="1"/>
            <a:r>
              <a:rPr lang="en-US" dirty="0">
                <a:latin typeface="Tahoma" charset="0"/>
                <a:ea typeface="ＭＳ Ｐゴシック" charset="0"/>
              </a:rPr>
              <a:t>Enables latency tolerance: </a:t>
            </a:r>
            <a:r>
              <a:rPr lang="en-US" dirty="0">
                <a:solidFill>
                  <a:srgbClr val="FF0000"/>
                </a:solidFill>
                <a:latin typeface="Tahoma" charset="0"/>
                <a:ea typeface="ＭＳ Ｐゴシック" charset="0"/>
              </a:rPr>
              <a:t>overlaps latency of different misses</a:t>
            </a:r>
          </a:p>
          <a:p>
            <a:endParaRPr lang="en-US" dirty="0">
              <a:latin typeface="Tahoma" charset="0"/>
            </a:endParaRPr>
          </a:p>
          <a:p>
            <a:r>
              <a:rPr lang="en-US" dirty="0">
                <a:latin typeface="Tahoma" charset="0"/>
              </a:rPr>
              <a:t>How to generate multiple misses?</a:t>
            </a:r>
          </a:p>
          <a:p>
            <a:pPr lvl="1"/>
            <a:r>
              <a:rPr lang="en-US" dirty="0">
                <a:latin typeface="Tahoma" charset="0"/>
                <a:ea typeface="ＭＳ Ｐゴシック" charset="0"/>
              </a:rPr>
              <a:t>Out-of-order execution, </a:t>
            </a:r>
            <a:r>
              <a:rPr lang="en-US" dirty="0" smtClean="0">
                <a:latin typeface="Tahoma" charset="0"/>
                <a:ea typeface="ＭＳ Ｐゴシック" charset="0"/>
              </a:rPr>
              <a:t>multithreading, prefetching, </a:t>
            </a:r>
            <a:r>
              <a:rPr lang="en-US" dirty="0" smtClean="0">
                <a:solidFill>
                  <a:srgbClr val="0000FF"/>
                </a:solidFill>
                <a:latin typeface="Tahoma" charset="0"/>
                <a:ea typeface="ＭＳ Ｐゴシック" charset="0"/>
              </a:rPr>
              <a:t>runahead</a:t>
            </a:r>
            <a:endParaRPr lang="en-US" dirty="0">
              <a:solidFill>
                <a:srgbClr val="0000FF"/>
              </a:solidFill>
              <a:latin typeface="Tahoma" charset="0"/>
              <a:ea typeface="ＭＳ Ｐゴシック" charset="0"/>
            </a:endParaRPr>
          </a:p>
          <a:p>
            <a:pPr lvl="1"/>
            <a:endParaRPr lang="en-US" dirty="0">
              <a:latin typeface="Tahoma" charset="0"/>
              <a:ea typeface="ＭＳ Ｐゴシック" charset="0"/>
            </a:endParaRPr>
          </a:p>
          <a:p>
            <a:pPr lvl="1"/>
            <a:endParaRPr lang="en-US" dirty="0">
              <a:latin typeface="Tahoma" charset="0"/>
              <a:ea typeface="ＭＳ Ｐゴシック" charset="0"/>
            </a:endParaRPr>
          </a:p>
        </p:txBody>
      </p:sp>
      <p:sp>
        <p:nvSpPr>
          <p:cNvPr id="9011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ECD85A5-DBBA-A544-9994-F92666B8A482}" type="slidenum">
              <a:rPr lang="en-US" sz="1600">
                <a:solidFill>
                  <a:srgbClr val="000000"/>
                </a:solidFill>
                <a:latin typeface="Garamond" charset="0"/>
                <a:cs typeface="Arial" charset="0"/>
              </a:rPr>
              <a:pPr eaLnBrk="1" hangingPunct="1"/>
              <a:t>47</a:t>
            </a:fld>
            <a:endParaRPr lang="en-US" sz="1600">
              <a:solidFill>
                <a:srgbClr val="000000"/>
              </a:solidFill>
              <a:latin typeface="Garamond" charset="0"/>
              <a:cs typeface="Arial" charset="0"/>
            </a:endParaRPr>
          </a:p>
        </p:txBody>
      </p:sp>
      <p:sp>
        <p:nvSpPr>
          <p:cNvPr id="39941" name="Rectangle 18"/>
          <p:cNvSpPr>
            <a:spLocks noChangeArrowheads="1"/>
          </p:cNvSpPr>
          <p:nvPr/>
        </p:nvSpPr>
        <p:spPr bwMode="auto">
          <a:xfrm>
            <a:off x="555625" y="2514600"/>
            <a:ext cx="7543800" cy="1676400"/>
          </a:xfrm>
          <a:prstGeom prst="rect">
            <a:avLst/>
          </a:prstGeom>
          <a:solidFill>
            <a:srgbClr val="EAEAEA"/>
          </a:solidFill>
          <a:ln w="9525">
            <a:solidFill>
              <a:schemeClr val="tx1"/>
            </a:solidFill>
            <a:miter lim="800000"/>
            <a:headEnd/>
            <a:tailEnd/>
          </a:ln>
        </p:spPr>
        <p:txBody>
          <a:bodyPr wrap="none" anchor="ctr"/>
          <a:lstStyle/>
          <a:p>
            <a:endParaRPr lang="en-US">
              <a:solidFill>
                <a:srgbClr val="000000"/>
              </a:solidFill>
            </a:endParaRPr>
          </a:p>
        </p:txBody>
      </p:sp>
      <p:sp>
        <p:nvSpPr>
          <p:cNvPr id="39942" name="Rectangle 4"/>
          <p:cNvSpPr>
            <a:spLocks noChangeArrowheads="1"/>
          </p:cNvSpPr>
          <p:nvPr/>
        </p:nvSpPr>
        <p:spPr bwMode="auto">
          <a:xfrm>
            <a:off x="1698625" y="3200400"/>
            <a:ext cx="2209800" cy="228600"/>
          </a:xfrm>
          <a:prstGeom prst="rect">
            <a:avLst/>
          </a:prstGeom>
          <a:solidFill>
            <a:srgbClr val="FF9933"/>
          </a:solidFill>
          <a:ln w="9525">
            <a:solidFill>
              <a:schemeClr val="tx1"/>
            </a:solidFill>
            <a:miter lim="800000"/>
            <a:headEnd/>
            <a:tailEnd/>
          </a:ln>
        </p:spPr>
        <p:txBody>
          <a:bodyPr wrap="none" anchor="ctr"/>
          <a:lstStyle/>
          <a:p>
            <a:endParaRPr lang="en-US">
              <a:solidFill>
                <a:srgbClr val="000000"/>
              </a:solidFill>
            </a:endParaRPr>
          </a:p>
        </p:txBody>
      </p:sp>
      <p:sp>
        <p:nvSpPr>
          <p:cNvPr id="39943" name="Rectangle 5"/>
          <p:cNvSpPr>
            <a:spLocks noChangeArrowheads="1"/>
          </p:cNvSpPr>
          <p:nvPr/>
        </p:nvSpPr>
        <p:spPr bwMode="auto">
          <a:xfrm>
            <a:off x="4670425" y="3048000"/>
            <a:ext cx="2209800" cy="228600"/>
          </a:xfrm>
          <a:prstGeom prst="rect">
            <a:avLst/>
          </a:prstGeom>
          <a:solidFill>
            <a:srgbClr val="FF9933"/>
          </a:solidFill>
          <a:ln w="9525">
            <a:solidFill>
              <a:schemeClr val="tx1"/>
            </a:solidFill>
            <a:miter lim="800000"/>
            <a:headEnd/>
            <a:tailEnd/>
          </a:ln>
        </p:spPr>
        <p:txBody>
          <a:bodyPr wrap="none" anchor="ctr"/>
          <a:lstStyle/>
          <a:p>
            <a:endParaRPr lang="en-US">
              <a:solidFill>
                <a:srgbClr val="000000"/>
              </a:solidFill>
            </a:endParaRPr>
          </a:p>
        </p:txBody>
      </p:sp>
      <p:sp>
        <p:nvSpPr>
          <p:cNvPr id="39944" name="Rectangle 7"/>
          <p:cNvSpPr>
            <a:spLocks noChangeArrowheads="1"/>
          </p:cNvSpPr>
          <p:nvPr/>
        </p:nvSpPr>
        <p:spPr bwMode="auto">
          <a:xfrm>
            <a:off x="4441825" y="3429000"/>
            <a:ext cx="2209800" cy="228600"/>
          </a:xfrm>
          <a:prstGeom prst="rect">
            <a:avLst/>
          </a:prstGeom>
          <a:solidFill>
            <a:srgbClr val="FF9933"/>
          </a:solidFill>
          <a:ln w="9525">
            <a:solidFill>
              <a:schemeClr val="tx1"/>
            </a:solidFill>
            <a:miter lim="800000"/>
            <a:headEnd/>
            <a:tailEnd/>
          </a:ln>
        </p:spPr>
        <p:txBody>
          <a:bodyPr wrap="none" anchor="ctr"/>
          <a:lstStyle/>
          <a:p>
            <a:endParaRPr lang="en-US">
              <a:solidFill>
                <a:srgbClr val="000000"/>
              </a:solidFill>
            </a:endParaRPr>
          </a:p>
        </p:txBody>
      </p:sp>
      <p:sp>
        <p:nvSpPr>
          <p:cNvPr id="39945" name="Line 8"/>
          <p:cNvSpPr>
            <a:spLocks noChangeShapeType="1"/>
          </p:cNvSpPr>
          <p:nvPr/>
        </p:nvSpPr>
        <p:spPr bwMode="auto">
          <a:xfrm>
            <a:off x="1663700" y="3962400"/>
            <a:ext cx="5410200"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solidFill>
                <a:srgbClr val="000000"/>
              </a:solidFill>
            </a:endParaRPr>
          </a:p>
        </p:txBody>
      </p:sp>
      <p:sp>
        <p:nvSpPr>
          <p:cNvPr id="39946" name="Text Box 9"/>
          <p:cNvSpPr txBox="1">
            <a:spLocks noChangeArrowheads="1"/>
          </p:cNvSpPr>
          <p:nvPr/>
        </p:nvSpPr>
        <p:spPr bwMode="auto">
          <a:xfrm>
            <a:off x="7054850" y="3689350"/>
            <a:ext cx="838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cs typeface="Arial" charset="0"/>
              </a:rPr>
              <a:t>time</a:t>
            </a:r>
          </a:p>
        </p:txBody>
      </p:sp>
      <p:sp>
        <p:nvSpPr>
          <p:cNvPr id="39947" name="Text Box 10"/>
          <p:cNvSpPr txBox="1">
            <a:spLocks noChangeArrowheads="1"/>
          </p:cNvSpPr>
          <p:nvPr/>
        </p:nvSpPr>
        <p:spPr bwMode="auto">
          <a:xfrm>
            <a:off x="1393825" y="3124200"/>
            <a:ext cx="609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solidFill>
                  <a:srgbClr val="000000"/>
                </a:solidFill>
                <a:cs typeface="Arial" charset="0"/>
              </a:rPr>
              <a:t>A</a:t>
            </a:r>
          </a:p>
        </p:txBody>
      </p:sp>
      <p:sp>
        <p:nvSpPr>
          <p:cNvPr id="39948" name="Text Box 11"/>
          <p:cNvSpPr txBox="1">
            <a:spLocks noChangeArrowheads="1"/>
          </p:cNvSpPr>
          <p:nvPr/>
        </p:nvSpPr>
        <p:spPr bwMode="auto">
          <a:xfrm>
            <a:off x="4368800" y="2959100"/>
            <a:ext cx="609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solidFill>
                  <a:srgbClr val="000000"/>
                </a:solidFill>
                <a:cs typeface="Arial" charset="0"/>
              </a:rPr>
              <a:t>B</a:t>
            </a:r>
          </a:p>
        </p:txBody>
      </p:sp>
      <p:sp>
        <p:nvSpPr>
          <p:cNvPr id="39949" name="Text Box 12"/>
          <p:cNvSpPr txBox="1">
            <a:spLocks noChangeArrowheads="1"/>
          </p:cNvSpPr>
          <p:nvPr/>
        </p:nvSpPr>
        <p:spPr bwMode="auto">
          <a:xfrm>
            <a:off x="4124325" y="3349625"/>
            <a:ext cx="609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solidFill>
                  <a:srgbClr val="000000"/>
                </a:solidFill>
                <a:cs typeface="Arial" charset="0"/>
              </a:rPr>
              <a:t>C</a:t>
            </a:r>
          </a:p>
        </p:txBody>
      </p:sp>
      <p:sp>
        <p:nvSpPr>
          <p:cNvPr id="39950" name="Line 13"/>
          <p:cNvSpPr>
            <a:spLocks noChangeShapeType="1"/>
          </p:cNvSpPr>
          <p:nvPr/>
        </p:nvSpPr>
        <p:spPr bwMode="auto">
          <a:xfrm>
            <a:off x="2155825" y="29718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solidFill>
                <a:srgbClr val="000000"/>
              </a:solidFill>
            </a:endParaRPr>
          </a:p>
        </p:txBody>
      </p:sp>
      <p:sp>
        <p:nvSpPr>
          <p:cNvPr id="39951" name="Text Box 14"/>
          <p:cNvSpPr txBox="1">
            <a:spLocks noChangeArrowheads="1"/>
          </p:cNvSpPr>
          <p:nvPr/>
        </p:nvSpPr>
        <p:spPr bwMode="auto">
          <a:xfrm>
            <a:off x="1241425" y="2587625"/>
            <a:ext cx="2057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cs typeface="Arial" charset="0"/>
              </a:rPr>
              <a:t>isolated miss</a:t>
            </a:r>
          </a:p>
        </p:txBody>
      </p:sp>
      <p:sp>
        <p:nvSpPr>
          <p:cNvPr id="39952" name="Text Box 15"/>
          <p:cNvSpPr txBox="1">
            <a:spLocks noChangeArrowheads="1"/>
          </p:cNvSpPr>
          <p:nvPr/>
        </p:nvSpPr>
        <p:spPr bwMode="auto">
          <a:xfrm>
            <a:off x="6010275" y="25146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cs typeface="Arial" charset="0"/>
              </a:rPr>
              <a:t>parallel miss</a:t>
            </a:r>
          </a:p>
        </p:txBody>
      </p:sp>
      <p:sp>
        <p:nvSpPr>
          <p:cNvPr id="39953" name="Line 16"/>
          <p:cNvSpPr>
            <a:spLocks noChangeShapeType="1"/>
          </p:cNvSpPr>
          <p:nvPr/>
        </p:nvSpPr>
        <p:spPr bwMode="auto">
          <a:xfrm flipH="1">
            <a:off x="5737225" y="28194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solidFill>
                <a:srgbClr val="000000"/>
              </a:solidFill>
            </a:endParaRPr>
          </a:p>
        </p:txBody>
      </p:sp>
      <p:sp>
        <p:nvSpPr>
          <p:cNvPr id="39954" name="Line 17"/>
          <p:cNvSpPr>
            <a:spLocks noChangeShapeType="1"/>
          </p:cNvSpPr>
          <p:nvPr/>
        </p:nvSpPr>
        <p:spPr bwMode="auto">
          <a:xfrm flipH="1">
            <a:off x="5889625" y="2819400"/>
            <a:ext cx="152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2274578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9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9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9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9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9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9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9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9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9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9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95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nimBg="1"/>
      <p:bldP spid="39942" grpId="0" animBg="1"/>
      <p:bldP spid="39943" grpId="0" animBg="1"/>
      <p:bldP spid="39944" grpId="0" animBg="1"/>
      <p:bldP spid="39945" grpId="0" animBg="1"/>
      <p:bldP spid="39946" grpId="0"/>
      <p:bldP spid="39947" grpId="0"/>
      <p:bldP spid="39948" grpId="0"/>
      <p:bldP spid="39949" grpId="0"/>
      <p:bldP spid="39950" grpId="0" animBg="1"/>
      <p:bldP spid="39951" grpId="0"/>
      <p:bldP spid="39952" grpId="0"/>
      <p:bldP spid="39953" grpId="0" animBg="1"/>
      <p:bldP spid="3995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r>
              <a:rPr lang="en-US">
                <a:latin typeface="Garamond" charset="0"/>
              </a:rPr>
              <a:t>Runahead Execution (I)</a:t>
            </a:r>
          </a:p>
        </p:txBody>
      </p:sp>
      <p:sp>
        <p:nvSpPr>
          <p:cNvPr id="91138" name="Content Placeholder 2"/>
          <p:cNvSpPr>
            <a:spLocks noGrp="1"/>
          </p:cNvSpPr>
          <p:nvPr>
            <p:ph idx="1"/>
          </p:nvPr>
        </p:nvSpPr>
        <p:spPr>
          <a:xfrm>
            <a:off x="228600" y="996950"/>
            <a:ext cx="8610600" cy="5194300"/>
          </a:xfrm>
        </p:spPr>
        <p:txBody>
          <a:bodyPr/>
          <a:lstStyle/>
          <a:p>
            <a:r>
              <a:rPr lang="en-US" dirty="0">
                <a:solidFill>
                  <a:srgbClr val="CC0000"/>
                </a:solidFill>
                <a:latin typeface="Tahoma" charset="0"/>
              </a:rPr>
              <a:t>A technique to obtain the memory-level parallelism benefits of a large instruction window</a:t>
            </a:r>
          </a:p>
          <a:p>
            <a:pPr>
              <a:buFont typeface="Wingdings" charset="0"/>
              <a:buNone/>
            </a:pPr>
            <a:endParaRPr lang="en-US" sz="1800" dirty="0">
              <a:latin typeface="Tahoma" charset="0"/>
            </a:endParaRPr>
          </a:p>
          <a:p>
            <a:r>
              <a:rPr lang="en-US" dirty="0">
                <a:latin typeface="Tahoma" charset="0"/>
              </a:rPr>
              <a:t>When the oldest instruction is a long-latency cache miss:</a:t>
            </a:r>
          </a:p>
          <a:p>
            <a:pPr lvl="1"/>
            <a:r>
              <a:rPr lang="en-US" dirty="0">
                <a:latin typeface="Tahoma" charset="0"/>
                <a:ea typeface="ＭＳ Ｐゴシック" charset="0"/>
              </a:rPr>
              <a:t>Checkpoint architectural state and enter runahead mode</a:t>
            </a:r>
          </a:p>
          <a:p>
            <a:r>
              <a:rPr lang="en-US" dirty="0">
                <a:latin typeface="Tahoma" charset="0"/>
              </a:rPr>
              <a:t>In runahead mode:</a:t>
            </a:r>
          </a:p>
          <a:p>
            <a:pPr lvl="1"/>
            <a:r>
              <a:rPr lang="en-US" dirty="0">
                <a:solidFill>
                  <a:srgbClr val="CC0000"/>
                </a:solidFill>
                <a:latin typeface="Tahoma" charset="0"/>
                <a:ea typeface="ＭＳ Ｐゴシック" charset="0"/>
              </a:rPr>
              <a:t>Speculatively pre-execute instructions</a:t>
            </a:r>
          </a:p>
          <a:p>
            <a:pPr lvl="1"/>
            <a:r>
              <a:rPr lang="en-US" dirty="0">
                <a:solidFill>
                  <a:srgbClr val="CC0000"/>
                </a:solidFill>
                <a:latin typeface="Tahoma" charset="0"/>
                <a:ea typeface="ＭＳ Ｐゴシック" charset="0"/>
              </a:rPr>
              <a:t>The purpose of pre-execution is to generate prefetches</a:t>
            </a:r>
          </a:p>
          <a:p>
            <a:pPr lvl="1"/>
            <a:r>
              <a:rPr lang="en-US" dirty="0">
                <a:latin typeface="Tahoma" charset="0"/>
                <a:ea typeface="ＭＳ Ｐゴシック" charset="0"/>
              </a:rPr>
              <a:t>L2-miss dependent instructions are marked INV and dropped</a:t>
            </a:r>
          </a:p>
          <a:p>
            <a:r>
              <a:rPr lang="en-US" dirty="0">
                <a:latin typeface="Tahoma" charset="0"/>
              </a:rPr>
              <a:t>Runahead mode ends when the original miss returns</a:t>
            </a:r>
          </a:p>
          <a:p>
            <a:pPr lvl="1"/>
            <a:r>
              <a:rPr lang="en-US" dirty="0">
                <a:latin typeface="Tahoma" charset="0"/>
                <a:ea typeface="ＭＳ Ｐゴシック" charset="0"/>
              </a:rPr>
              <a:t>Checkpoint is restored and normal execution resumes</a:t>
            </a:r>
          </a:p>
          <a:p>
            <a:pPr lvl="1"/>
            <a:endParaRPr lang="en-US" sz="1800" dirty="0">
              <a:latin typeface="Tahoma" charset="0"/>
              <a:ea typeface="ＭＳ Ｐゴシック" charset="0"/>
            </a:endParaRPr>
          </a:p>
          <a:p>
            <a:r>
              <a:rPr lang="en-US" sz="2000" dirty="0">
                <a:latin typeface="Tahoma" charset="0"/>
              </a:rPr>
              <a:t>Mutlu et al., </a:t>
            </a:r>
            <a:r>
              <a:rPr lang="ja-JP" altLang="en-US" sz="2000" dirty="0">
                <a:latin typeface="Tahoma" charset="0"/>
              </a:rPr>
              <a:t>“</a:t>
            </a:r>
            <a:r>
              <a:rPr lang="en-US" altLang="ja-JP" sz="2000" dirty="0">
                <a:solidFill>
                  <a:srgbClr val="FF0000"/>
                </a:solidFill>
                <a:latin typeface="Tahoma" charset="0"/>
              </a:rPr>
              <a:t>Runahead Execution: An Alternative to Very Large Instruction Windows for Out-of-order Processors</a:t>
            </a:r>
            <a:r>
              <a:rPr lang="en-US" altLang="ja-JP" sz="2000" dirty="0">
                <a:latin typeface="Tahoma" charset="0"/>
              </a:rPr>
              <a:t>,</a:t>
            </a:r>
            <a:r>
              <a:rPr lang="ja-JP" altLang="en-US" sz="2000" dirty="0">
                <a:latin typeface="Tahoma" charset="0"/>
              </a:rPr>
              <a:t>”</a:t>
            </a:r>
            <a:r>
              <a:rPr lang="en-US" altLang="ja-JP" sz="2000" dirty="0">
                <a:latin typeface="Tahoma" charset="0"/>
              </a:rPr>
              <a:t> HPCA 2003.</a:t>
            </a:r>
          </a:p>
          <a:p>
            <a:pPr lvl="1"/>
            <a:endParaRPr lang="en-US" dirty="0">
              <a:latin typeface="Tahoma" charset="0"/>
              <a:ea typeface="ＭＳ Ｐゴシック" charset="0"/>
            </a:endParaRPr>
          </a:p>
        </p:txBody>
      </p:sp>
      <p:sp>
        <p:nvSpPr>
          <p:cNvPr id="9113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EBB9739-FC62-434A-AAAC-2FBB35D738DC}" type="slidenum">
              <a:rPr lang="en-US" sz="1600">
                <a:solidFill>
                  <a:srgbClr val="000000"/>
                </a:solidFill>
                <a:latin typeface="Garamond" charset="0"/>
                <a:cs typeface="Arial" charset="0"/>
              </a:rPr>
              <a:pPr eaLnBrk="1" hangingPunct="1"/>
              <a:t>48</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10021467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3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13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13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13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13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13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113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11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ChangeArrowheads="1"/>
          </p:cNvSpPr>
          <p:nvPr/>
        </p:nvSpPr>
        <p:spPr bwMode="auto">
          <a:xfrm>
            <a:off x="152400" y="5334000"/>
            <a:ext cx="10668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43" name="Text Box 3"/>
          <p:cNvSpPr txBox="1">
            <a:spLocks noChangeArrowheads="1"/>
          </p:cNvSpPr>
          <p:nvPr/>
        </p:nvSpPr>
        <p:spPr bwMode="auto">
          <a:xfrm>
            <a:off x="133350" y="5305425"/>
            <a:ext cx="1111250" cy="366713"/>
          </a:xfrm>
          <a:prstGeom prst="rect">
            <a:avLst/>
          </a:prstGeom>
          <a:noFill/>
          <a:ln w="9525">
            <a:noFill/>
            <a:miter lim="800000"/>
            <a:headEnd/>
            <a:tailEnd/>
          </a:ln>
          <a:effectLst/>
        </p:spPr>
        <p:txBody>
          <a:bodyPr wrap="none">
            <a:spAutoFit/>
          </a:bodyPr>
          <a:lstStyle/>
          <a:p>
            <a:pPr>
              <a:defRPr/>
            </a:pPr>
            <a:r>
              <a:rPr lang="en-US">
                <a:solidFill>
                  <a:srgbClr val="000000"/>
                </a:solidFill>
                <a:latin typeface="Arial" pitchFamily="35" charset="0"/>
                <a:ea typeface="ＭＳ Ｐゴシック"/>
              </a:rPr>
              <a:t>Compute</a:t>
            </a:r>
          </a:p>
        </p:txBody>
      </p:sp>
      <p:sp>
        <p:nvSpPr>
          <p:cNvPr id="291844" name="Rectangle 4"/>
          <p:cNvSpPr>
            <a:spLocks noChangeArrowheads="1"/>
          </p:cNvSpPr>
          <p:nvPr/>
        </p:nvSpPr>
        <p:spPr bwMode="auto">
          <a:xfrm>
            <a:off x="152400" y="3219450"/>
            <a:ext cx="10668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45" name="Text Box 5"/>
          <p:cNvSpPr txBox="1">
            <a:spLocks noChangeArrowheads="1"/>
          </p:cNvSpPr>
          <p:nvPr/>
        </p:nvSpPr>
        <p:spPr bwMode="auto">
          <a:xfrm>
            <a:off x="133350" y="3181350"/>
            <a:ext cx="1111250" cy="366713"/>
          </a:xfrm>
          <a:prstGeom prst="rect">
            <a:avLst/>
          </a:prstGeom>
          <a:noFill/>
          <a:ln w="9525">
            <a:noFill/>
            <a:miter lim="800000"/>
            <a:headEnd/>
            <a:tailEnd/>
          </a:ln>
          <a:effectLst/>
        </p:spPr>
        <p:txBody>
          <a:bodyPr wrap="none">
            <a:spAutoFit/>
          </a:bodyPr>
          <a:lstStyle/>
          <a:p>
            <a:pPr>
              <a:defRPr/>
            </a:pPr>
            <a:r>
              <a:rPr lang="en-US">
                <a:solidFill>
                  <a:srgbClr val="000000"/>
                </a:solidFill>
                <a:latin typeface="Arial" pitchFamily="35" charset="0"/>
                <a:ea typeface="ＭＳ Ｐゴシック"/>
              </a:rPr>
              <a:t>Compute</a:t>
            </a:r>
          </a:p>
        </p:txBody>
      </p:sp>
      <p:sp>
        <p:nvSpPr>
          <p:cNvPr id="291846" name="Rectangle 6"/>
          <p:cNvSpPr>
            <a:spLocks noChangeArrowheads="1"/>
          </p:cNvSpPr>
          <p:nvPr/>
        </p:nvSpPr>
        <p:spPr bwMode="auto">
          <a:xfrm>
            <a:off x="152400" y="1371600"/>
            <a:ext cx="10668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47" name="Text Box 7"/>
          <p:cNvSpPr txBox="1">
            <a:spLocks noChangeArrowheads="1"/>
          </p:cNvSpPr>
          <p:nvPr/>
        </p:nvSpPr>
        <p:spPr bwMode="auto">
          <a:xfrm>
            <a:off x="142875" y="1323975"/>
            <a:ext cx="1111250" cy="366713"/>
          </a:xfrm>
          <a:prstGeom prst="rect">
            <a:avLst/>
          </a:prstGeom>
          <a:noFill/>
          <a:ln w="9525">
            <a:noFill/>
            <a:miter lim="800000"/>
            <a:headEnd/>
            <a:tailEnd/>
          </a:ln>
          <a:effectLst/>
        </p:spPr>
        <p:txBody>
          <a:bodyPr wrap="none">
            <a:spAutoFit/>
          </a:bodyPr>
          <a:lstStyle/>
          <a:p>
            <a:pPr>
              <a:defRPr/>
            </a:pPr>
            <a:r>
              <a:rPr lang="en-US">
                <a:solidFill>
                  <a:srgbClr val="000000"/>
                </a:solidFill>
                <a:latin typeface="Arial" pitchFamily="35" charset="0"/>
                <a:ea typeface="ＭＳ Ｐゴシック"/>
              </a:rPr>
              <a:t>Compute</a:t>
            </a:r>
          </a:p>
        </p:txBody>
      </p:sp>
      <p:sp>
        <p:nvSpPr>
          <p:cNvPr id="291848" name="Rectangle 8"/>
          <p:cNvSpPr>
            <a:spLocks noChangeArrowheads="1"/>
          </p:cNvSpPr>
          <p:nvPr/>
        </p:nvSpPr>
        <p:spPr bwMode="auto">
          <a:xfrm>
            <a:off x="1447800" y="3219450"/>
            <a:ext cx="2590800" cy="304800"/>
          </a:xfrm>
          <a:prstGeom prst="rect">
            <a:avLst/>
          </a:prstGeom>
          <a:solidFill>
            <a:srgbClr val="FF00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49" name="Rectangle 9" descr="Large checker board"/>
          <p:cNvSpPr>
            <a:spLocks noChangeArrowheads="1"/>
          </p:cNvSpPr>
          <p:nvPr/>
        </p:nvSpPr>
        <p:spPr bwMode="auto">
          <a:xfrm>
            <a:off x="1447800" y="3676650"/>
            <a:ext cx="2590800" cy="152400"/>
          </a:xfrm>
          <a:prstGeom prst="rect">
            <a:avLst/>
          </a:prstGeom>
          <a:pattFill prst="lgCheck">
            <a:fgClr>
              <a:srgbClr val="0000FF"/>
            </a:fgClr>
            <a:bgClr>
              <a:schemeClr val="bg1"/>
            </a:bgClr>
          </a:patt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50" name="Line 10"/>
          <p:cNvSpPr>
            <a:spLocks noChangeShapeType="1"/>
          </p:cNvSpPr>
          <p:nvPr/>
        </p:nvSpPr>
        <p:spPr bwMode="auto">
          <a:xfrm>
            <a:off x="1219200" y="2838450"/>
            <a:ext cx="0" cy="381000"/>
          </a:xfrm>
          <a:prstGeom prst="line">
            <a:avLst/>
          </a:prstGeom>
          <a:noFill/>
          <a:ln w="22225">
            <a:solidFill>
              <a:srgbClr val="FF0000"/>
            </a:solidFill>
            <a:round/>
            <a:headEnd/>
            <a:tailEnd type="triangle" w="med" len="med"/>
          </a:ln>
          <a:effectLst/>
        </p:spPr>
        <p:txBody>
          <a:bodyPr/>
          <a:lstStyle/>
          <a:p>
            <a:pPr>
              <a:defRPr/>
            </a:pPr>
            <a:endParaRPr lang="en-US">
              <a:solidFill>
                <a:srgbClr val="000000"/>
              </a:solidFill>
              <a:latin typeface="Arial" pitchFamily="35" charset="0"/>
              <a:ea typeface="ＭＳ Ｐゴシック"/>
            </a:endParaRPr>
          </a:p>
        </p:txBody>
      </p:sp>
      <p:sp>
        <p:nvSpPr>
          <p:cNvPr id="291851" name="Text Box 11"/>
          <p:cNvSpPr txBox="1">
            <a:spLocks noChangeArrowheads="1"/>
          </p:cNvSpPr>
          <p:nvPr/>
        </p:nvSpPr>
        <p:spPr bwMode="auto">
          <a:xfrm>
            <a:off x="552450" y="2533650"/>
            <a:ext cx="1416050" cy="366713"/>
          </a:xfrm>
          <a:prstGeom prst="rect">
            <a:avLst/>
          </a:prstGeom>
          <a:noFill/>
          <a:ln w="9525">
            <a:noFill/>
            <a:miter lim="800000"/>
            <a:headEnd/>
            <a:tailEnd/>
          </a:ln>
          <a:effectLst/>
        </p:spPr>
        <p:txBody>
          <a:bodyPr wrap="none">
            <a:spAutoFit/>
          </a:bodyPr>
          <a:lstStyle/>
          <a:p>
            <a:pPr>
              <a:defRPr/>
            </a:pPr>
            <a:r>
              <a:rPr lang="en-US">
                <a:solidFill>
                  <a:srgbClr val="FF0000"/>
                </a:solidFill>
                <a:latin typeface="Arial" pitchFamily="35" charset="0"/>
                <a:ea typeface="ＭＳ Ｐゴシック"/>
              </a:rPr>
              <a:t>Load 1 Miss</a:t>
            </a:r>
          </a:p>
        </p:txBody>
      </p:sp>
      <p:sp>
        <p:nvSpPr>
          <p:cNvPr id="291852" name="Text Box 12"/>
          <p:cNvSpPr txBox="1">
            <a:spLocks noChangeArrowheads="1"/>
          </p:cNvSpPr>
          <p:nvPr/>
        </p:nvSpPr>
        <p:spPr bwMode="auto">
          <a:xfrm>
            <a:off x="609600" y="3600450"/>
            <a:ext cx="623888" cy="274638"/>
          </a:xfrm>
          <a:prstGeom prst="rect">
            <a:avLst/>
          </a:prstGeom>
          <a:noFill/>
          <a:ln w="9525">
            <a:noFill/>
            <a:miter lim="800000"/>
            <a:headEnd/>
            <a:tailEnd/>
          </a:ln>
          <a:effectLst/>
        </p:spPr>
        <p:txBody>
          <a:bodyPr wrap="none">
            <a:spAutoFit/>
          </a:bodyPr>
          <a:lstStyle/>
          <a:p>
            <a:pPr>
              <a:defRPr/>
            </a:pPr>
            <a:r>
              <a:rPr lang="en-US" sz="1200">
                <a:solidFill>
                  <a:srgbClr val="000000"/>
                </a:solidFill>
                <a:latin typeface="Arial" pitchFamily="35" charset="0"/>
                <a:ea typeface="ＭＳ Ｐゴシック"/>
              </a:rPr>
              <a:t>Miss 1</a:t>
            </a:r>
          </a:p>
        </p:txBody>
      </p:sp>
      <p:sp>
        <p:nvSpPr>
          <p:cNvPr id="291853" name="Rectangle 13"/>
          <p:cNvSpPr>
            <a:spLocks noChangeArrowheads="1"/>
          </p:cNvSpPr>
          <p:nvPr/>
        </p:nvSpPr>
        <p:spPr bwMode="auto">
          <a:xfrm>
            <a:off x="1219200" y="3219450"/>
            <a:ext cx="2286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54" name="Text Box 14"/>
          <p:cNvSpPr txBox="1">
            <a:spLocks noChangeArrowheads="1"/>
          </p:cNvSpPr>
          <p:nvPr/>
        </p:nvSpPr>
        <p:spPr bwMode="auto">
          <a:xfrm>
            <a:off x="2286000" y="3200400"/>
            <a:ext cx="628650" cy="366713"/>
          </a:xfrm>
          <a:prstGeom prst="rect">
            <a:avLst/>
          </a:prstGeom>
          <a:noFill/>
          <a:ln w="9525">
            <a:noFill/>
            <a:miter lim="800000"/>
            <a:headEnd/>
            <a:tailEnd/>
          </a:ln>
          <a:effectLst/>
        </p:spPr>
        <p:txBody>
          <a:bodyPr wrap="none">
            <a:spAutoFit/>
          </a:bodyPr>
          <a:lstStyle/>
          <a:p>
            <a:pPr>
              <a:defRPr/>
            </a:pPr>
            <a:r>
              <a:rPr lang="en-US">
                <a:solidFill>
                  <a:srgbClr val="000000"/>
                </a:solidFill>
                <a:latin typeface="Arial" pitchFamily="35" charset="0"/>
                <a:ea typeface="ＭＳ Ｐゴシック"/>
              </a:rPr>
              <a:t>Stall</a:t>
            </a:r>
          </a:p>
        </p:txBody>
      </p:sp>
      <p:sp>
        <p:nvSpPr>
          <p:cNvPr id="291855" name="Rectangle 15" descr="Large checker board"/>
          <p:cNvSpPr>
            <a:spLocks noChangeArrowheads="1"/>
          </p:cNvSpPr>
          <p:nvPr/>
        </p:nvSpPr>
        <p:spPr bwMode="auto">
          <a:xfrm>
            <a:off x="1219200" y="3676650"/>
            <a:ext cx="228600" cy="152400"/>
          </a:xfrm>
          <a:prstGeom prst="rect">
            <a:avLst/>
          </a:prstGeom>
          <a:pattFill prst="lgCheck">
            <a:fgClr>
              <a:srgbClr val="0000FF"/>
            </a:fgClr>
            <a:bgClr>
              <a:schemeClr val="bg1"/>
            </a:bgClr>
          </a:patt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56" name="Rectangle 16"/>
          <p:cNvSpPr>
            <a:spLocks noChangeArrowheads="1"/>
          </p:cNvSpPr>
          <p:nvPr/>
        </p:nvSpPr>
        <p:spPr bwMode="auto">
          <a:xfrm>
            <a:off x="4038600" y="3219450"/>
            <a:ext cx="13716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57" name="Text Box 17"/>
          <p:cNvSpPr txBox="1">
            <a:spLocks noChangeArrowheads="1"/>
          </p:cNvSpPr>
          <p:nvPr/>
        </p:nvSpPr>
        <p:spPr bwMode="auto">
          <a:xfrm>
            <a:off x="4133850" y="3190875"/>
            <a:ext cx="1111250" cy="366713"/>
          </a:xfrm>
          <a:prstGeom prst="rect">
            <a:avLst/>
          </a:prstGeom>
          <a:noFill/>
          <a:ln w="9525">
            <a:noFill/>
            <a:miter lim="800000"/>
            <a:headEnd/>
            <a:tailEnd/>
          </a:ln>
          <a:effectLst/>
        </p:spPr>
        <p:txBody>
          <a:bodyPr wrap="none">
            <a:spAutoFit/>
          </a:bodyPr>
          <a:lstStyle/>
          <a:p>
            <a:pPr>
              <a:defRPr/>
            </a:pPr>
            <a:r>
              <a:rPr lang="en-US">
                <a:solidFill>
                  <a:srgbClr val="000000"/>
                </a:solidFill>
                <a:latin typeface="Arial" pitchFamily="35" charset="0"/>
                <a:ea typeface="ＭＳ Ｐゴシック"/>
              </a:rPr>
              <a:t>Compute</a:t>
            </a:r>
          </a:p>
        </p:txBody>
      </p:sp>
      <p:sp>
        <p:nvSpPr>
          <p:cNvPr id="291858" name="Line 18"/>
          <p:cNvSpPr>
            <a:spLocks noChangeShapeType="1"/>
          </p:cNvSpPr>
          <p:nvPr/>
        </p:nvSpPr>
        <p:spPr bwMode="auto">
          <a:xfrm>
            <a:off x="5410200" y="2838450"/>
            <a:ext cx="0" cy="381000"/>
          </a:xfrm>
          <a:prstGeom prst="line">
            <a:avLst/>
          </a:prstGeom>
          <a:noFill/>
          <a:ln w="22225">
            <a:solidFill>
              <a:srgbClr val="FF0000"/>
            </a:solidFill>
            <a:round/>
            <a:headEnd/>
            <a:tailEnd type="triangle" w="med" len="med"/>
          </a:ln>
          <a:effectLst/>
        </p:spPr>
        <p:txBody>
          <a:bodyPr/>
          <a:lstStyle/>
          <a:p>
            <a:pPr>
              <a:defRPr/>
            </a:pPr>
            <a:endParaRPr lang="en-US">
              <a:solidFill>
                <a:srgbClr val="000000"/>
              </a:solidFill>
              <a:latin typeface="Arial" pitchFamily="35" charset="0"/>
              <a:ea typeface="ＭＳ Ｐゴシック"/>
            </a:endParaRPr>
          </a:p>
        </p:txBody>
      </p:sp>
      <p:sp>
        <p:nvSpPr>
          <p:cNvPr id="291859" name="Text Box 19"/>
          <p:cNvSpPr txBox="1">
            <a:spLocks noChangeArrowheads="1"/>
          </p:cNvSpPr>
          <p:nvPr/>
        </p:nvSpPr>
        <p:spPr bwMode="auto">
          <a:xfrm>
            <a:off x="4724400" y="2514600"/>
            <a:ext cx="1416050" cy="366713"/>
          </a:xfrm>
          <a:prstGeom prst="rect">
            <a:avLst/>
          </a:prstGeom>
          <a:noFill/>
          <a:ln w="9525">
            <a:noFill/>
            <a:miter lim="800000"/>
            <a:headEnd/>
            <a:tailEnd/>
          </a:ln>
          <a:effectLst/>
        </p:spPr>
        <p:txBody>
          <a:bodyPr wrap="none">
            <a:spAutoFit/>
          </a:bodyPr>
          <a:lstStyle/>
          <a:p>
            <a:pPr>
              <a:defRPr/>
            </a:pPr>
            <a:r>
              <a:rPr lang="en-US">
                <a:solidFill>
                  <a:srgbClr val="FF0000"/>
                </a:solidFill>
                <a:latin typeface="Arial" pitchFamily="35" charset="0"/>
                <a:ea typeface="ＭＳ Ｐゴシック"/>
              </a:rPr>
              <a:t>Load 2 Miss</a:t>
            </a:r>
          </a:p>
        </p:txBody>
      </p:sp>
      <p:sp>
        <p:nvSpPr>
          <p:cNvPr id="291860" name="Rectangle 20"/>
          <p:cNvSpPr>
            <a:spLocks noChangeArrowheads="1"/>
          </p:cNvSpPr>
          <p:nvPr/>
        </p:nvSpPr>
        <p:spPr bwMode="auto">
          <a:xfrm>
            <a:off x="5410200" y="3219450"/>
            <a:ext cx="2286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61" name="Text Box 21"/>
          <p:cNvSpPr txBox="1">
            <a:spLocks noChangeArrowheads="1"/>
          </p:cNvSpPr>
          <p:nvPr/>
        </p:nvSpPr>
        <p:spPr bwMode="auto">
          <a:xfrm>
            <a:off x="4800600" y="3600450"/>
            <a:ext cx="623888" cy="274638"/>
          </a:xfrm>
          <a:prstGeom prst="rect">
            <a:avLst/>
          </a:prstGeom>
          <a:noFill/>
          <a:ln w="9525">
            <a:noFill/>
            <a:miter lim="800000"/>
            <a:headEnd/>
            <a:tailEnd/>
          </a:ln>
          <a:effectLst/>
        </p:spPr>
        <p:txBody>
          <a:bodyPr wrap="none">
            <a:spAutoFit/>
          </a:bodyPr>
          <a:lstStyle/>
          <a:p>
            <a:pPr>
              <a:defRPr/>
            </a:pPr>
            <a:r>
              <a:rPr lang="en-US" sz="1200">
                <a:solidFill>
                  <a:srgbClr val="000000"/>
                </a:solidFill>
                <a:latin typeface="Arial" pitchFamily="35" charset="0"/>
                <a:ea typeface="ＭＳ Ｐゴシック"/>
              </a:rPr>
              <a:t>Miss 2</a:t>
            </a:r>
          </a:p>
        </p:txBody>
      </p:sp>
      <p:sp>
        <p:nvSpPr>
          <p:cNvPr id="291862" name="Rectangle 22" descr="Large checker board"/>
          <p:cNvSpPr>
            <a:spLocks noChangeArrowheads="1"/>
          </p:cNvSpPr>
          <p:nvPr/>
        </p:nvSpPr>
        <p:spPr bwMode="auto">
          <a:xfrm>
            <a:off x="5410200" y="3676650"/>
            <a:ext cx="228600" cy="152400"/>
          </a:xfrm>
          <a:prstGeom prst="rect">
            <a:avLst/>
          </a:prstGeom>
          <a:pattFill prst="lgCheck">
            <a:fgClr>
              <a:srgbClr val="0000FF"/>
            </a:fgClr>
            <a:bgClr>
              <a:schemeClr val="bg1"/>
            </a:bgClr>
          </a:patt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63" name="Rectangle 23"/>
          <p:cNvSpPr>
            <a:spLocks noChangeArrowheads="1"/>
          </p:cNvSpPr>
          <p:nvPr/>
        </p:nvSpPr>
        <p:spPr bwMode="auto">
          <a:xfrm>
            <a:off x="5638800" y="3219450"/>
            <a:ext cx="2590800" cy="304800"/>
          </a:xfrm>
          <a:prstGeom prst="rect">
            <a:avLst/>
          </a:prstGeom>
          <a:solidFill>
            <a:srgbClr val="FF00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64" name="Text Box 24"/>
          <p:cNvSpPr txBox="1">
            <a:spLocks noChangeArrowheads="1"/>
          </p:cNvSpPr>
          <p:nvPr/>
        </p:nvSpPr>
        <p:spPr bwMode="auto">
          <a:xfrm>
            <a:off x="6686550" y="3200400"/>
            <a:ext cx="628650" cy="366713"/>
          </a:xfrm>
          <a:prstGeom prst="rect">
            <a:avLst/>
          </a:prstGeom>
          <a:noFill/>
          <a:ln w="9525">
            <a:noFill/>
            <a:miter lim="800000"/>
            <a:headEnd/>
            <a:tailEnd/>
          </a:ln>
          <a:effectLst/>
        </p:spPr>
        <p:txBody>
          <a:bodyPr wrap="none">
            <a:spAutoFit/>
          </a:bodyPr>
          <a:lstStyle/>
          <a:p>
            <a:pPr>
              <a:defRPr/>
            </a:pPr>
            <a:r>
              <a:rPr lang="en-US">
                <a:solidFill>
                  <a:srgbClr val="000000"/>
                </a:solidFill>
                <a:latin typeface="Arial" pitchFamily="35" charset="0"/>
                <a:ea typeface="ＭＳ Ｐゴシック"/>
              </a:rPr>
              <a:t>Stall</a:t>
            </a:r>
          </a:p>
        </p:txBody>
      </p:sp>
      <p:sp>
        <p:nvSpPr>
          <p:cNvPr id="291865" name="Line 25"/>
          <p:cNvSpPr>
            <a:spLocks noChangeShapeType="1"/>
          </p:cNvSpPr>
          <p:nvPr/>
        </p:nvSpPr>
        <p:spPr bwMode="auto">
          <a:xfrm>
            <a:off x="1219200" y="990600"/>
            <a:ext cx="0" cy="381000"/>
          </a:xfrm>
          <a:prstGeom prst="line">
            <a:avLst/>
          </a:prstGeom>
          <a:noFill/>
          <a:ln w="22225">
            <a:solidFill>
              <a:srgbClr val="008000"/>
            </a:solidFill>
            <a:round/>
            <a:headEnd/>
            <a:tailEnd type="triangle" w="med" len="med"/>
          </a:ln>
          <a:effectLst/>
        </p:spPr>
        <p:txBody>
          <a:bodyPr/>
          <a:lstStyle/>
          <a:p>
            <a:pPr>
              <a:defRPr/>
            </a:pPr>
            <a:endParaRPr lang="en-US">
              <a:solidFill>
                <a:srgbClr val="000000"/>
              </a:solidFill>
              <a:latin typeface="Arial" pitchFamily="35" charset="0"/>
              <a:ea typeface="ＭＳ Ｐゴシック"/>
            </a:endParaRPr>
          </a:p>
        </p:txBody>
      </p:sp>
      <p:sp>
        <p:nvSpPr>
          <p:cNvPr id="291866" name="Text Box 26"/>
          <p:cNvSpPr txBox="1">
            <a:spLocks noChangeArrowheads="1"/>
          </p:cNvSpPr>
          <p:nvPr/>
        </p:nvSpPr>
        <p:spPr bwMode="auto">
          <a:xfrm>
            <a:off x="542925" y="676275"/>
            <a:ext cx="1225550" cy="366713"/>
          </a:xfrm>
          <a:prstGeom prst="rect">
            <a:avLst/>
          </a:prstGeom>
          <a:noFill/>
          <a:ln w="9525">
            <a:noFill/>
            <a:miter lim="800000"/>
            <a:headEnd/>
            <a:tailEnd/>
          </a:ln>
          <a:effectLst/>
        </p:spPr>
        <p:txBody>
          <a:bodyPr wrap="none">
            <a:spAutoFit/>
          </a:bodyPr>
          <a:lstStyle/>
          <a:p>
            <a:pPr>
              <a:defRPr/>
            </a:pPr>
            <a:r>
              <a:rPr lang="en-US">
                <a:solidFill>
                  <a:srgbClr val="008000"/>
                </a:solidFill>
                <a:latin typeface="Arial" pitchFamily="35" charset="0"/>
                <a:ea typeface="ＭＳ Ｐゴシック"/>
              </a:rPr>
              <a:t>Load 1 Hit</a:t>
            </a:r>
          </a:p>
        </p:txBody>
      </p:sp>
      <p:sp>
        <p:nvSpPr>
          <p:cNvPr id="291867" name="Rectangle 27"/>
          <p:cNvSpPr>
            <a:spLocks noChangeArrowheads="1"/>
          </p:cNvSpPr>
          <p:nvPr/>
        </p:nvSpPr>
        <p:spPr bwMode="auto">
          <a:xfrm>
            <a:off x="1219200" y="1371600"/>
            <a:ext cx="16002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68" name="Line 28"/>
          <p:cNvSpPr>
            <a:spLocks noChangeShapeType="1"/>
          </p:cNvSpPr>
          <p:nvPr/>
        </p:nvSpPr>
        <p:spPr bwMode="auto">
          <a:xfrm>
            <a:off x="2819400" y="990600"/>
            <a:ext cx="0" cy="381000"/>
          </a:xfrm>
          <a:prstGeom prst="line">
            <a:avLst/>
          </a:prstGeom>
          <a:noFill/>
          <a:ln w="22225">
            <a:solidFill>
              <a:srgbClr val="008000"/>
            </a:solidFill>
            <a:round/>
            <a:headEnd/>
            <a:tailEnd type="triangle" w="med" len="med"/>
          </a:ln>
          <a:effectLst/>
        </p:spPr>
        <p:txBody>
          <a:bodyPr/>
          <a:lstStyle/>
          <a:p>
            <a:pPr>
              <a:defRPr/>
            </a:pPr>
            <a:endParaRPr lang="en-US">
              <a:solidFill>
                <a:srgbClr val="000000"/>
              </a:solidFill>
              <a:latin typeface="Arial" pitchFamily="35" charset="0"/>
              <a:ea typeface="ＭＳ Ｐゴシック"/>
            </a:endParaRPr>
          </a:p>
        </p:txBody>
      </p:sp>
      <p:sp>
        <p:nvSpPr>
          <p:cNvPr id="291869" name="Text Box 29"/>
          <p:cNvSpPr txBox="1">
            <a:spLocks noChangeArrowheads="1"/>
          </p:cNvSpPr>
          <p:nvPr/>
        </p:nvSpPr>
        <p:spPr bwMode="auto">
          <a:xfrm>
            <a:off x="2190750" y="657225"/>
            <a:ext cx="1225550" cy="366713"/>
          </a:xfrm>
          <a:prstGeom prst="rect">
            <a:avLst/>
          </a:prstGeom>
          <a:noFill/>
          <a:ln w="9525">
            <a:noFill/>
            <a:miter lim="800000"/>
            <a:headEnd/>
            <a:tailEnd/>
          </a:ln>
          <a:effectLst/>
        </p:spPr>
        <p:txBody>
          <a:bodyPr wrap="none">
            <a:spAutoFit/>
          </a:bodyPr>
          <a:lstStyle/>
          <a:p>
            <a:pPr>
              <a:defRPr/>
            </a:pPr>
            <a:r>
              <a:rPr lang="en-US">
                <a:solidFill>
                  <a:srgbClr val="008000"/>
                </a:solidFill>
                <a:latin typeface="Arial" pitchFamily="35" charset="0"/>
                <a:ea typeface="ＭＳ Ｐゴシック"/>
              </a:rPr>
              <a:t>Load 2 Hit</a:t>
            </a:r>
          </a:p>
        </p:txBody>
      </p:sp>
      <p:sp>
        <p:nvSpPr>
          <p:cNvPr id="291870" name="Rectangle 30"/>
          <p:cNvSpPr>
            <a:spLocks noChangeArrowheads="1"/>
          </p:cNvSpPr>
          <p:nvPr/>
        </p:nvSpPr>
        <p:spPr bwMode="auto">
          <a:xfrm>
            <a:off x="2819400" y="1371600"/>
            <a:ext cx="6858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71" name="Text Box 31"/>
          <p:cNvSpPr txBox="1">
            <a:spLocks noChangeArrowheads="1"/>
          </p:cNvSpPr>
          <p:nvPr/>
        </p:nvSpPr>
        <p:spPr bwMode="auto">
          <a:xfrm>
            <a:off x="1504950" y="1323975"/>
            <a:ext cx="1111250" cy="366713"/>
          </a:xfrm>
          <a:prstGeom prst="rect">
            <a:avLst/>
          </a:prstGeom>
          <a:noFill/>
          <a:ln w="9525">
            <a:noFill/>
            <a:miter lim="800000"/>
            <a:headEnd/>
            <a:tailEnd/>
          </a:ln>
          <a:effectLst/>
        </p:spPr>
        <p:txBody>
          <a:bodyPr wrap="none">
            <a:spAutoFit/>
          </a:bodyPr>
          <a:lstStyle/>
          <a:p>
            <a:pPr>
              <a:defRPr/>
            </a:pPr>
            <a:r>
              <a:rPr lang="en-US">
                <a:solidFill>
                  <a:srgbClr val="000000"/>
                </a:solidFill>
                <a:latin typeface="Arial" pitchFamily="35" charset="0"/>
                <a:ea typeface="ＭＳ Ｐゴシック"/>
              </a:rPr>
              <a:t>Compute</a:t>
            </a:r>
          </a:p>
        </p:txBody>
      </p:sp>
      <p:sp>
        <p:nvSpPr>
          <p:cNvPr id="291872" name="Line 32"/>
          <p:cNvSpPr>
            <a:spLocks noChangeShapeType="1"/>
          </p:cNvSpPr>
          <p:nvPr/>
        </p:nvSpPr>
        <p:spPr bwMode="auto">
          <a:xfrm>
            <a:off x="1219200" y="4953000"/>
            <a:ext cx="0" cy="381000"/>
          </a:xfrm>
          <a:prstGeom prst="line">
            <a:avLst/>
          </a:prstGeom>
          <a:noFill/>
          <a:ln w="22225">
            <a:solidFill>
              <a:srgbClr val="FF0000"/>
            </a:solidFill>
            <a:round/>
            <a:headEnd/>
            <a:tailEnd type="triangle" w="med" len="med"/>
          </a:ln>
          <a:effectLst/>
        </p:spPr>
        <p:txBody>
          <a:bodyPr/>
          <a:lstStyle/>
          <a:p>
            <a:pPr>
              <a:defRPr/>
            </a:pPr>
            <a:endParaRPr lang="en-US">
              <a:solidFill>
                <a:srgbClr val="000000"/>
              </a:solidFill>
              <a:latin typeface="Arial" pitchFamily="35" charset="0"/>
              <a:ea typeface="ＭＳ Ｐゴシック"/>
            </a:endParaRPr>
          </a:p>
        </p:txBody>
      </p:sp>
      <p:sp>
        <p:nvSpPr>
          <p:cNvPr id="291873" name="Text Box 33"/>
          <p:cNvSpPr txBox="1">
            <a:spLocks noChangeArrowheads="1"/>
          </p:cNvSpPr>
          <p:nvPr/>
        </p:nvSpPr>
        <p:spPr bwMode="auto">
          <a:xfrm>
            <a:off x="542925" y="4638675"/>
            <a:ext cx="1416050" cy="366713"/>
          </a:xfrm>
          <a:prstGeom prst="rect">
            <a:avLst/>
          </a:prstGeom>
          <a:noFill/>
          <a:ln w="9525">
            <a:noFill/>
            <a:miter lim="800000"/>
            <a:headEnd/>
            <a:tailEnd/>
          </a:ln>
          <a:effectLst/>
        </p:spPr>
        <p:txBody>
          <a:bodyPr wrap="none">
            <a:spAutoFit/>
          </a:bodyPr>
          <a:lstStyle/>
          <a:p>
            <a:pPr>
              <a:defRPr/>
            </a:pPr>
            <a:r>
              <a:rPr lang="en-US">
                <a:solidFill>
                  <a:srgbClr val="FF0000"/>
                </a:solidFill>
                <a:latin typeface="Arial" pitchFamily="35" charset="0"/>
                <a:ea typeface="ＭＳ Ｐゴシック"/>
              </a:rPr>
              <a:t>Load 1 Miss</a:t>
            </a:r>
          </a:p>
        </p:txBody>
      </p:sp>
      <p:sp>
        <p:nvSpPr>
          <p:cNvPr id="291874" name="Rectangle 34"/>
          <p:cNvSpPr>
            <a:spLocks noChangeArrowheads="1"/>
          </p:cNvSpPr>
          <p:nvPr/>
        </p:nvSpPr>
        <p:spPr bwMode="auto">
          <a:xfrm>
            <a:off x="1371600" y="5334000"/>
            <a:ext cx="1447800" cy="304800"/>
          </a:xfrm>
          <a:prstGeom prst="rect">
            <a:avLst/>
          </a:prstGeom>
          <a:solidFill>
            <a:srgbClr val="00CCFF"/>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75" name="Text Box 35"/>
          <p:cNvSpPr txBox="1">
            <a:spLocks noChangeArrowheads="1"/>
          </p:cNvSpPr>
          <p:nvPr/>
        </p:nvSpPr>
        <p:spPr bwMode="auto">
          <a:xfrm>
            <a:off x="1428750" y="5286375"/>
            <a:ext cx="1238250" cy="366713"/>
          </a:xfrm>
          <a:prstGeom prst="rect">
            <a:avLst/>
          </a:prstGeom>
          <a:noFill/>
          <a:ln w="9525">
            <a:noFill/>
            <a:miter lim="800000"/>
            <a:headEnd/>
            <a:tailEnd/>
          </a:ln>
          <a:effectLst/>
        </p:spPr>
        <p:txBody>
          <a:bodyPr wrap="none">
            <a:spAutoFit/>
          </a:bodyPr>
          <a:lstStyle/>
          <a:p>
            <a:pPr>
              <a:defRPr/>
            </a:pPr>
            <a:r>
              <a:rPr lang="en-US">
                <a:solidFill>
                  <a:srgbClr val="000000"/>
                </a:solidFill>
                <a:latin typeface="Arial" pitchFamily="35" charset="0"/>
                <a:ea typeface="ＭＳ Ｐゴシック"/>
              </a:rPr>
              <a:t>Runahead</a:t>
            </a:r>
          </a:p>
        </p:txBody>
      </p:sp>
      <p:sp>
        <p:nvSpPr>
          <p:cNvPr id="291876" name="Line 36"/>
          <p:cNvSpPr>
            <a:spLocks noChangeShapeType="1"/>
          </p:cNvSpPr>
          <p:nvPr/>
        </p:nvSpPr>
        <p:spPr bwMode="auto">
          <a:xfrm>
            <a:off x="2819400" y="4953000"/>
            <a:ext cx="0" cy="381000"/>
          </a:xfrm>
          <a:prstGeom prst="line">
            <a:avLst/>
          </a:prstGeom>
          <a:noFill/>
          <a:ln w="22225">
            <a:solidFill>
              <a:srgbClr val="FF0000"/>
            </a:solidFill>
            <a:round/>
            <a:headEnd/>
            <a:tailEnd type="triangle" w="med" len="med"/>
          </a:ln>
          <a:effectLst/>
        </p:spPr>
        <p:txBody>
          <a:bodyPr/>
          <a:lstStyle/>
          <a:p>
            <a:pPr>
              <a:defRPr/>
            </a:pPr>
            <a:endParaRPr lang="en-US">
              <a:solidFill>
                <a:srgbClr val="000000"/>
              </a:solidFill>
              <a:latin typeface="Arial" pitchFamily="35" charset="0"/>
              <a:ea typeface="ＭＳ Ｐゴシック"/>
            </a:endParaRPr>
          </a:p>
        </p:txBody>
      </p:sp>
      <p:sp>
        <p:nvSpPr>
          <p:cNvPr id="291877" name="Text Box 37"/>
          <p:cNvSpPr txBox="1">
            <a:spLocks noChangeArrowheads="1"/>
          </p:cNvSpPr>
          <p:nvPr/>
        </p:nvSpPr>
        <p:spPr bwMode="auto">
          <a:xfrm>
            <a:off x="2143125" y="4638675"/>
            <a:ext cx="1416050" cy="366713"/>
          </a:xfrm>
          <a:prstGeom prst="rect">
            <a:avLst/>
          </a:prstGeom>
          <a:noFill/>
          <a:ln w="9525">
            <a:noFill/>
            <a:miter lim="800000"/>
            <a:headEnd/>
            <a:tailEnd/>
          </a:ln>
          <a:effectLst/>
        </p:spPr>
        <p:txBody>
          <a:bodyPr wrap="none">
            <a:spAutoFit/>
          </a:bodyPr>
          <a:lstStyle/>
          <a:p>
            <a:pPr>
              <a:defRPr/>
            </a:pPr>
            <a:r>
              <a:rPr lang="en-US">
                <a:solidFill>
                  <a:srgbClr val="FF0000"/>
                </a:solidFill>
                <a:latin typeface="Arial" pitchFamily="35" charset="0"/>
                <a:ea typeface="ＭＳ Ｐゴシック"/>
              </a:rPr>
              <a:t>Load 2 Miss</a:t>
            </a:r>
          </a:p>
        </p:txBody>
      </p:sp>
      <p:sp>
        <p:nvSpPr>
          <p:cNvPr id="291878" name="Rectangle 38"/>
          <p:cNvSpPr>
            <a:spLocks noChangeArrowheads="1"/>
          </p:cNvSpPr>
          <p:nvPr/>
        </p:nvSpPr>
        <p:spPr bwMode="auto">
          <a:xfrm>
            <a:off x="4038600" y="5334000"/>
            <a:ext cx="228600" cy="304800"/>
          </a:xfrm>
          <a:prstGeom prst="rect">
            <a:avLst/>
          </a:prstGeom>
          <a:solidFill>
            <a:srgbClr val="FF00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79" name="Rectangle 39"/>
          <p:cNvSpPr>
            <a:spLocks noChangeArrowheads="1"/>
          </p:cNvSpPr>
          <p:nvPr/>
        </p:nvSpPr>
        <p:spPr bwMode="auto">
          <a:xfrm>
            <a:off x="4267200" y="5334000"/>
            <a:ext cx="13716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80" name="Line 40"/>
          <p:cNvSpPr>
            <a:spLocks noChangeShapeType="1"/>
          </p:cNvSpPr>
          <p:nvPr/>
        </p:nvSpPr>
        <p:spPr bwMode="auto">
          <a:xfrm>
            <a:off x="5867400" y="4953000"/>
            <a:ext cx="0" cy="381000"/>
          </a:xfrm>
          <a:prstGeom prst="line">
            <a:avLst/>
          </a:prstGeom>
          <a:noFill/>
          <a:ln w="22225">
            <a:solidFill>
              <a:srgbClr val="008000"/>
            </a:solidFill>
            <a:round/>
            <a:headEnd/>
            <a:tailEnd type="triangle" w="med" len="med"/>
          </a:ln>
          <a:effectLst/>
        </p:spPr>
        <p:txBody>
          <a:bodyPr/>
          <a:lstStyle/>
          <a:p>
            <a:pPr>
              <a:defRPr/>
            </a:pPr>
            <a:endParaRPr lang="en-US">
              <a:solidFill>
                <a:srgbClr val="000000"/>
              </a:solidFill>
              <a:latin typeface="Arial" pitchFamily="35" charset="0"/>
              <a:ea typeface="ＭＳ Ｐゴシック"/>
            </a:endParaRPr>
          </a:p>
        </p:txBody>
      </p:sp>
      <p:sp>
        <p:nvSpPr>
          <p:cNvPr id="291881" name="Text Box 41"/>
          <p:cNvSpPr txBox="1">
            <a:spLocks noChangeArrowheads="1"/>
          </p:cNvSpPr>
          <p:nvPr/>
        </p:nvSpPr>
        <p:spPr bwMode="auto">
          <a:xfrm>
            <a:off x="5200650" y="4638675"/>
            <a:ext cx="1225550" cy="366713"/>
          </a:xfrm>
          <a:prstGeom prst="rect">
            <a:avLst/>
          </a:prstGeom>
          <a:noFill/>
          <a:ln w="9525">
            <a:noFill/>
            <a:miter lim="800000"/>
            <a:headEnd/>
            <a:tailEnd/>
          </a:ln>
          <a:effectLst/>
        </p:spPr>
        <p:txBody>
          <a:bodyPr wrap="none">
            <a:spAutoFit/>
          </a:bodyPr>
          <a:lstStyle/>
          <a:p>
            <a:pPr>
              <a:defRPr/>
            </a:pPr>
            <a:r>
              <a:rPr lang="en-US">
                <a:solidFill>
                  <a:srgbClr val="008000"/>
                </a:solidFill>
                <a:latin typeface="Arial" pitchFamily="35" charset="0"/>
                <a:ea typeface="ＭＳ Ｐゴシック"/>
              </a:rPr>
              <a:t>Load 2 Hit</a:t>
            </a:r>
          </a:p>
        </p:txBody>
      </p:sp>
      <p:sp>
        <p:nvSpPr>
          <p:cNvPr id="291882" name="Rectangle 42" descr="Large checker board"/>
          <p:cNvSpPr>
            <a:spLocks noChangeArrowheads="1"/>
          </p:cNvSpPr>
          <p:nvPr/>
        </p:nvSpPr>
        <p:spPr bwMode="auto">
          <a:xfrm>
            <a:off x="5638800" y="3676650"/>
            <a:ext cx="2590800" cy="152400"/>
          </a:xfrm>
          <a:prstGeom prst="rect">
            <a:avLst/>
          </a:prstGeom>
          <a:pattFill prst="lgCheck">
            <a:fgClr>
              <a:srgbClr val="0000FF"/>
            </a:fgClr>
            <a:bgClr>
              <a:schemeClr val="bg1"/>
            </a:bgClr>
          </a:patt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83" name="Rectangle 43" descr="Large checker board"/>
          <p:cNvSpPr>
            <a:spLocks noChangeArrowheads="1"/>
          </p:cNvSpPr>
          <p:nvPr/>
        </p:nvSpPr>
        <p:spPr bwMode="auto">
          <a:xfrm>
            <a:off x="2819400" y="6096000"/>
            <a:ext cx="1219200" cy="152400"/>
          </a:xfrm>
          <a:prstGeom prst="rect">
            <a:avLst/>
          </a:prstGeom>
          <a:pattFill prst="lgCheck">
            <a:fgClr>
              <a:srgbClr val="0000FF"/>
            </a:fgClr>
            <a:bgClr>
              <a:schemeClr val="bg1"/>
            </a:bgClr>
          </a:patt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84" name="Rectangle 44" descr="Large checker board"/>
          <p:cNvSpPr>
            <a:spLocks noChangeArrowheads="1"/>
          </p:cNvSpPr>
          <p:nvPr/>
        </p:nvSpPr>
        <p:spPr bwMode="auto">
          <a:xfrm>
            <a:off x="4267200" y="6096000"/>
            <a:ext cx="1371600" cy="152400"/>
          </a:xfrm>
          <a:prstGeom prst="rect">
            <a:avLst/>
          </a:prstGeom>
          <a:pattFill prst="lgCheck">
            <a:fgClr>
              <a:srgbClr val="0000FF"/>
            </a:fgClr>
            <a:bgClr>
              <a:schemeClr val="bg1"/>
            </a:bgClr>
          </a:patt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85" name="Rectangle 45" descr="Large checker board"/>
          <p:cNvSpPr>
            <a:spLocks noChangeArrowheads="1"/>
          </p:cNvSpPr>
          <p:nvPr/>
        </p:nvSpPr>
        <p:spPr bwMode="auto">
          <a:xfrm>
            <a:off x="1371600" y="5791200"/>
            <a:ext cx="1447800" cy="152400"/>
          </a:xfrm>
          <a:prstGeom prst="rect">
            <a:avLst/>
          </a:prstGeom>
          <a:pattFill prst="lgCheck">
            <a:fgClr>
              <a:srgbClr val="0000FF"/>
            </a:fgClr>
            <a:bgClr>
              <a:schemeClr val="bg1"/>
            </a:bgClr>
          </a:patt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86" name="Text Box 46"/>
          <p:cNvSpPr txBox="1">
            <a:spLocks noChangeArrowheads="1"/>
          </p:cNvSpPr>
          <p:nvPr/>
        </p:nvSpPr>
        <p:spPr bwMode="auto">
          <a:xfrm>
            <a:off x="609600" y="5715000"/>
            <a:ext cx="623888" cy="274638"/>
          </a:xfrm>
          <a:prstGeom prst="rect">
            <a:avLst/>
          </a:prstGeom>
          <a:noFill/>
          <a:ln w="9525">
            <a:noFill/>
            <a:miter lim="800000"/>
            <a:headEnd/>
            <a:tailEnd/>
          </a:ln>
          <a:effectLst/>
        </p:spPr>
        <p:txBody>
          <a:bodyPr wrap="none">
            <a:spAutoFit/>
          </a:bodyPr>
          <a:lstStyle/>
          <a:p>
            <a:pPr>
              <a:defRPr/>
            </a:pPr>
            <a:r>
              <a:rPr lang="en-US" sz="1200">
                <a:solidFill>
                  <a:srgbClr val="000000"/>
                </a:solidFill>
                <a:latin typeface="Arial" pitchFamily="35" charset="0"/>
                <a:ea typeface="ＭＳ Ｐゴシック"/>
              </a:rPr>
              <a:t>Miss 1</a:t>
            </a:r>
          </a:p>
        </p:txBody>
      </p:sp>
      <p:sp>
        <p:nvSpPr>
          <p:cNvPr id="291887" name="Text Box 47"/>
          <p:cNvSpPr txBox="1">
            <a:spLocks noChangeArrowheads="1"/>
          </p:cNvSpPr>
          <p:nvPr/>
        </p:nvSpPr>
        <p:spPr bwMode="auto">
          <a:xfrm>
            <a:off x="2209800" y="6019800"/>
            <a:ext cx="623888" cy="274638"/>
          </a:xfrm>
          <a:prstGeom prst="rect">
            <a:avLst/>
          </a:prstGeom>
          <a:noFill/>
          <a:ln w="9525">
            <a:noFill/>
            <a:miter lim="800000"/>
            <a:headEnd/>
            <a:tailEnd/>
          </a:ln>
          <a:effectLst/>
        </p:spPr>
        <p:txBody>
          <a:bodyPr wrap="none">
            <a:spAutoFit/>
          </a:bodyPr>
          <a:lstStyle/>
          <a:p>
            <a:pPr>
              <a:defRPr/>
            </a:pPr>
            <a:r>
              <a:rPr lang="en-US" sz="1200">
                <a:solidFill>
                  <a:srgbClr val="000000"/>
                </a:solidFill>
                <a:latin typeface="Arial" pitchFamily="35" charset="0"/>
                <a:ea typeface="ＭＳ Ｐゴシック"/>
              </a:rPr>
              <a:t>Miss 2</a:t>
            </a:r>
          </a:p>
        </p:txBody>
      </p:sp>
      <p:sp>
        <p:nvSpPr>
          <p:cNvPr id="291888" name="Rectangle 48"/>
          <p:cNvSpPr>
            <a:spLocks noChangeArrowheads="1"/>
          </p:cNvSpPr>
          <p:nvPr/>
        </p:nvSpPr>
        <p:spPr bwMode="auto">
          <a:xfrm>
            <a:off x="8229600" y="3219450"/>
            <a:ext cx="4572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89" name="Text Box 49"/>
          <p:cNvSpPr txBox="1">
            <a:spLocks noChangeArrowheads="1"/>
          </p:cNvSpPr>
          <p:nvPr/>
        </p:nvSpPr>
        <p:spPr bwMode="auto">
          <a:xfrm>
            <a:off x="4486275" y="5295900"/>
            <a:ext cx="1111250" cy="366713"/>
          </a:xfrm>
          <a:prstGeom prst="rect">
            <a:avLst/>
          </a:prstGeom>
          <a:noFill/>
          <a:ln w="9525">
            <a:noFill/>
            <a:miter lim="800000"/>
            <a:headEnd/>
            <a:tailEnd/>
          </a:ln>
          <a:effectLst/>
        </p:spPr>
        <p:txBody>
          <a:bodyPr wrap="none">
            <a:spAutoFit/>
          </a:bodyPr>
          <a:lstStyle/>
          <a:p>
            <a:pPr>
              <a:defRPr/>
            </a:pPr>
            <a:r>
              <a:rPr lang="en-US">
                <a:solidFill>
                  <a:srgbClr val="000000"/>
                </a:solidFill>
                <a:latin typeface="Arial" pitchFamily="35" charset="0"/>
                <a:ea typeface="ＭＳ Ｐゴシック"/>
              </a:rPr>
              <a:t>Compute</a:t>
            </a:r>
          </a:p>
        </p:txBody>
      </p:sp>
      <p:sp>
        <p:nvSpPr>
          <p:cNvPr id="291890" name="Rectangle 50"/>
          <p:cNvSpPr>
            <a:spLocks noChangeArrowheads="1"/>
          </p:cNvSpPr>
          <p:nvPr/>
        </p:nvSpPr>
        <p:spPr bwMode="auto">
          <a:xfrm>
            <a:off x="5867400" y="5334000"/>
            <a:ext cx="6858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91" name="Rectangle 51"/>
          <p:cNvSpPr>
            <a:spLocks noChangeArrowheads="1"/>
          </p:cNvSpPr>
          <p:nvPr/>
        </p:nvSpPr>
        <p:spPr bwMode="auto">
          <a:xfrm>
            <a:off x="2819400" y="5334000"/>
            <a:ext cx="1219200" cy="304800"/>
          </a:xfrm>
          <a:prstGeom prst="rect">
            <a:avLst/>
          </a:prstGeom>
          <a:solidFill>
            <a:srgbClr val="00CCFF"/>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92" name="Line 52"/>
          <p:cNvSpPr>
            <a:spLocks noChangeShapeType="1"/>
          </p:cNvSpPr>
          <p:nvPr/>
        </p:nvSpPr>
        <p:spPr bwMode="auto">
          <a:xfrm>
            <a:off x="4267200" y="4953000"/>
            <a:ext cx="0" cy="381000"/>
          </a:xfrm>
          <a:prstGeom prst="line">
            <a:avLst/>
          </a:prstGeom>
          <a:noFill/>
          <a:ln w="22225">
            <a:solidFill>
              <a:srgbClr val="008000"/>
            </a:solidFill>
            <a:round/>
            <a:headEnd/>
            <a:tailEnd type="triangle" w="med" len="med"/>
          </a:ln>
          <a:effectLst/>
        </p:spPr>
        <p:txBody>
          <a:bodyPr/>
          <a:lstStyle/>
          <a:p>
            <a:pPr>
              <a:defRPr/>
            </a:pPr>
            <a:endParaRPr lang="en-US">
              <a:solidFill>
                <a:srgbClr val="000000"/>
              </a:solidFill>
              <a:latin typeface="Arial" pitchFamily="35" charset="0"/>
              <a:ea typeface="ＭＳ Ｐゴシック"/>
            </a:endParaRPr>
          </a:p>
        </p:txBody>
      </p:sp>
      <p:sp>
        <p:nvSpPr>
          <p:cNvPr id="291893" name="Text Box 53"/>
          <p:cNvSpPr txBox="1">
            <a:spLocks noChangeArrowheads="1"/>
          </p:cNvSpPr>
          <p:nvPr/>
        </p:nvSpPr>
        <p:spPr bwMode="auto">
          <a:xfrm>
            <a:off x="3609975" y="4648200"/>
            <a:ext cx="1225550" cy="366713"/>
          </a:xfrm>
          <a:prstGeom prst="rect">
            <a:avLst/>
          </a:prstGeom>
          <a:noFill/>
          <a:ln w="9525">
            <a:noFill/>
            <a:miter lim="800000"/>
            <a:headEnd/>
            <a:tailEnd/>
          </a:ln>
          <a:effectLst/>
        </p:spPr>
        <p:txBody>
          <a:bodyPr wrap="none">
            <a:spAutoFit/>
          </a:bodyPr>
          <a:lstStyle/>
          <a:p>
            <a:pPr>
              <a:defRPr/>
            </a:pPr>
            <a:r>
              <a:rPr lang="en-US">
                <a:solidFill>
                  <a:srgbClr val="008000"/>
                </a:solidFill>
                <a:latin typeface="Arial" pitchFamily="35" charset="0"/>
                <a:ea typeface="ＭＳ Ｐゴシック"/>
              </a:rPr>
              <a:t>Load 1 Hit</a:t>
            </a:r>
          </a:p>
        </p:txBody>
      </p:sp>
      <p:sp>
        <p:nvSpPr>
          <p:cNvPr id="291894" name="Rectangle 54" descr="Large checker board"/>
          <p:cNvSpPr>
            <a:spLocks noChangeArrowheads="1"/>
          </p:cNvSpPr>
          <p:nvPr/>
        </p:nvSpPr>
        <p:spPr bwMode="auto">
          <a:xfrm>
            <a:off x="4038600" y="6096000"/>
            <a:ext cx="228600" cy="152400"/>
          </a:xfrm>
          <a:prstGeom prst="rect">
            <a:avLst/>
          </a:prstGeom>
          <a:pattFill prst="lgCheck">
            <a:fgClr>
              <a:srgbClr val="0000FF"/>
            </a:fgClr>
            <a:bgClr>
              <a:schemeClr val="bg1"/>
            </a:bgClr>
          </a:patt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95" name="Rectangle 55" descr="Large checker board"/>
          <p:cNvSpPr>
            <a:spLocks noChangeArrowheads="1"/>
          </p:cNvSpPr>
          <p:nvPr/>
        </p:nvSpPr>
        <p:spPr bwMode="auto">
          <a:xfrm>
            <a:off x="2819400" y="5791200"/>
            <a:ext cx="1219200" cy="152400"/>
          </a:xfrm>
          <a:prstGeom prst="rect">
            <a:avLst/>
          </a:prstGeom>
          <a:pattFill prst="lgCheck">
            <a:fgClr>
              <a:srgbClr val="0000FF"/>
            </a:fgClr>
            <a:bgClr>
              <a:schemeClr val="bg1"/>
            </a:bgClr>
          </a:patt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96" name="Rectangle 56"/>
          <p:cNvSpPr>
            <a:spLocks noChangeArrowheads="1"/>
          </p:cNvSpPr>
          <p:nvPr/>
        </p:nvSpPr>
        <p:spPr bwMode="auto">
          <a:xfrm>
            <a:off x="5638800" y="5334000"/>
            <a:ext cx="2286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98" name="Line 58"/>
          <p:cNvSpPr>
            <a:spLocks noChangeShapeType="1"/>
          </p:cNvSpPr>
          <p:nvPr/>
        </p:nvSpPr>
        <p:spPr bwMode="auto">
          <a:xfrm>
            <a:off x="4038600" y="3600450"/>
            <a:ext cx="0" cy="304800"/>
          </a:xfrm>
          <a:prstGeom prst="line">
            <a:avLst/>
          </a:prstGeom>
          <a:noFill/>
          <a:ln w="38100">
            <a:solidFill>
              <a:srgbClr val="0000FF"/>
            </a:solidFill>
            <a:round/>
            <a:headEnd/>
            <a:tailEnd/>
          </a:ln>
          <a:effectLst/>
        </p:spPr>
        <p:txBody>
          <a:bodyPr/>
          <a:lstStyle/>
          <a:p>
            <a:pPr>
              <a:defRPr/>
            </a:pPr>
            <a:endParaRPr lang="en-US">
              <a:solidFill>
                <a:srgbClr val="000000"/>
              </a:solidFill>
              <a:latin typeface="Arial" pitchFamily="35" charset="0"/>
              <a:ea typeface="ＭＳ Ｐゴシック"/>
            </a:endParaRPr>
          </a:p>
        </p:txBody>
      </p:sp>
      <p:sp>
        <p:nvSpPr>
          <p:cNvPr id="291899" name="Line 59"/>
          <p:cNvSpPr>
            <a:spLocks noChangeShapeType="1"/>
          </p:cNvSpPr>
          <p:nvPr/>
        </p:nvSpPr>
        <p:spPr bwMode="auto">
          <a:xfrm>
            <a:off x="8229600" y="3600450"/>
            <a:ext cx="0" cy="304800"/>
          </a:xfrm>
          <a:prstGeom prst="line">
            <a:avLst/>
          </a:prstGeom>
          <a:noFill/>
          <a:ln w="38100">
            <a:solidFill>
              <a:srgbClr val="0000FF"/>
            </a:solidFill>
            <a:round/>
            <a:headEnd/>
            <a:tailEnd/>
          </a:ln>
          <a:effectLst/>
        </p:spPr>
        <p:txBody>
          <a:bodyPr/>
          <a:lstStyle/>
          <a:p>
            <a:pPr>
              <a:defRPr/>
            </a:pPr>
            <a:endParaRPr lang="en-US">
              <a:solidFill>
                <a:srgbClr val="000000"/>
              </a:solidFill>
              <a:latin typeface="Arial" pitchFamily="35" charset="0"/>
              <a:ea typeface="ＭＳ Ｐゴシック"/>
            </a:endParaRPr>
          </a:p>
        </p:txBody>
      </p:sp>
      <p:sp>
        <p:nvSpPr>
          <p:cNvPr id="291900" name="Line 60"/>
          <p:cNvSpPr>
            <a:spLocks noChangeShapeType="1"/>
          </p:cNvSpPr>
          <p:nvPr/>
        </p:nvSpPr>
        <p:spPr bwMode="auto">
          <a:xfrm>
            <a:off x="4038600" y="5715000"/>
            <a:ext cx="0" cy="304800"/>
          </a:xfrm>
          <a:prstGeom prst="line">
            <a:avLst/>
          </a:prstGeom>
          <a:noFill/>
          <a:ln w="38100">
            <a:solidFill>
              <a:srgbClr val="0000FF"/>
            </a:solidFill>
            <a:round/>
            <a:headEnd/>
            <a:tailEnd/>
          </a:ln>
          <a:effectLst/>
        </p:spPr>
        <p:txBody>
          <a:bodyPr/>
          <a:lstStyle/>
          <a:p>
            <a:pPr>
              <a:defRPr/>
            </a:pPr>
            <a:endParaRPr lang="en-US">
              <a:solidFill>
                <a:srgbClr val="000000"/>
              </a:solidFill>
              <a:latin typeface="Arial" pitchFamily="35" charset="0"/>
              <a:ea typeface="ＭＳ Ｐゴシック"/>
            </a:endParaRPr>
          </a:p>
        </p:txBody>
      </p:sp>
      <p:sp>
        <p:nvSpPr>
          <p:cNvPr id="291901" name="Line 61"/>
          <p:cNvSpPr>
            <a:spLocks noChangeShapeType="1"/>
          </p:cNvSpPr>
          <p:nvPr/>
        </p:nvSpPr>
        <p:spPr bwMode="auto">
          <a:xfrm>
            <a:off x="5638800" y="6019800"/>
            <a:ext cx="0" cy="304800"/>
          </a:xfrm>
          <a:prstGeom prst="line">
            <a:avLst/>
          </a:prstGeom>
          <a:noFill/>
          <a:ln w="38100">
            <a:solidFill>
              <a:srgbClr val="0000FF"/>
            </a:solidFill>
            <a:round/>
            <a:headEnd/>
            <a:tailEnd/>
          </a:ln>
          <a:effectLst/>
        </p:spPr>
        <p:txBody>
          <a:bodyPr/>
          <a:lstStyle/>
          <a:p>
            <a:pPr>
              <a:defRPr/>
            </a:pPr>
            <a:endParaRPr lang="en-US">
              <a:solidFill>
                <a:srgbClr val="000000"/>
              </a:solidFill>
              <a:latin typeface="Arial" pitchFamily="35" charset="0"/>
              <a:ea typeface="ＭＳ Ｐゴシック"/>
            </a:endParaRPr>
          </a:p>
        </p:txBody>
      </p:sp>
      <p:sp>
        <p:nvSpPr>
          <p:cNvPr id="291902" name="Line 62"/>
          <p:cNvSpPr>
            <a:spLocks noChangeShapeType="1"/>
          </p:cNvSpPr>
          <p:nvPr/>
        </p:nvSpPr>
        <p:spPr bwMode="auto">
          <a:xfrm>
            <a:off x="6553200" y="4343400"/>
            <a:ext cx="0" cy="2286000"/>
          </a:xfrm>
          <a:prstGeom prst="line">
            <a:avLst/>
          </a:prstGeom>
          <a:noFill/>
          <a:ln w="25400">
            <a:solidFill>
              <a:schemeClr val="tx1"/>
            </a:solidFill>
            <a:prstDash val="sysDot"/>
            <a:round/>
            <a:headEnd/>
            <a:tailEnd/>
          </a:ln>
          <a:effectLst/>
        </p:spPr>
        <p:txBody>
          <a:bodyPr/>
          <a:lstStyle/>
          <a:p>
            <a:pPr>
              <a:defRPr/>
            </a:pPr>
            <a:endParaRPr lang="en-US">
              <a:solidFill>
                <a:srgbClr val="000000"/>
              </a:solidFill>
              <a:latin typeface="Arial" pitchFamily="35" charset="0"/>
              <a:ea typeface="ＭＳ Ｐゴシック"/>
            </a:endParaRPr>
          </a:p>
        </p:txBody>
      </p:sp>
      <p:sp>
        <p:nvSpPr>
          <p:cNvPr id="291903" name="Line 63"/>
          <p:cNvSpPr>
            <a:spLocks noChangeShapeType="1"/>
          </p:cNvSpPr>
          <p:nvPr/>
        </p:nvSpPr>
        <p:spPr bwMode="auto">
          <a:xfrm>
            <a:off x="8686800" y="914400"/>
            <a:ext cx="0" cy="5715000"/>
          </a:xfrm>
          <a:prstGeom prst="line">
            <a:avLst/>
          </a:prstGeom>
          <a:noFill/>
          <a:ln w="25400">
            <a:solidFill>
              <a:schemeClr val="tx1"/>
            </a:solidFill>
            <a:prstDash val="sysDot"/>
            <a:round/>
            <a:headEnd/>
            <a:tailEnd/>
          </a:ln>
          <a:effectLst/>
        </p:spPr>
        <p:txBody>
          <a:bodyPr/>
          <a:lstStyle/>
          <a:p>
            <a:pPr>
              <a:defRPr/>
            </a:pPr>
            <a:endParaRPr lang="en-US">
              <a:solidFill>
                <a:srgbClr val="000000"/>
              </a:solidFill>
              <a:latin typeface="Arial" pitchFamily="35" charset="0"/>
              <a:ea typeface="ＭＳ Ｐゴシック"/>
            </a:endParaRPr>
          </a:p>
        </p:txBody>
      </p:sp>
      <p:sp>
        <p:nvSpPr>
          <p:cNvPr id="291904" name="Line 64"/>
          <p:cNvSpPr>
            <a:spLocks noChangeShapeType="1"/>
          </p:cNvSpPr>
          <p:nvPr/>
        </p:nvSpPr>
        <p:spPr bwMode="auto">
          <a:xfrm>
            <a:off x="6553200" y="5486400"/>
            <a:ext cx="2133600" cy="0"/>
          </a:xfrm>
          <a:prstGeom prst="line">
            <a:avLst/>
          </a:prstGeom>
          <a:noFill/>
          <a:ln w="25400">
            <a:solidFill>
              <a:srgbClr val="800000"/>
            </a:solidFill>
            <a:round/>
            <a:headEnd type="arrow" w="med" len="med"/>
            <a:tailEnd type="arrow" w="med" len="med"/>
          </a:ln>
          <a:effectLst/>
        </p:spPr>
        <p:txBody>
          <a:bodyPr/>
          <a:lstStyle/>
          <a:p>
            <a:pPr>
              <a:defRPr/>
            </a:pPr>
            <a:endParaRPr lang="en-US">
              <a:solidFill>
                <a:srgbClr val="000000"/>
              </a:solidFill>
              <a:latin typeface="Arial" pitchFamily="35" charset="0"/>
              <a:ea typeface="ＭＳ Ｐゴシック"/>
            </a:endParaRPr>
          </a:p>
        </p:txBody>
      </p:sp>
      <p:sp>
        <p:nvSpPr>
          <p:cNvPr id="291905" name="Text Box 65"/>
          <p:cNvSpPr txBox="1">
            <a:spLocks noChangeArrowheads="1"/>
          </p:cNvSpPr>
          <p:nvPr/>
        </p:nvSpPr>
        <p:spPr bwMode="auto">
          <a:xfrm>
            <a:off x="6858000" y="5486400"/>
            <a:ext cx="1676400" cy="366713"/>
          </a:xfrm>
          <a:prstGeom prst="rect">
            <a:avLst/>
          </a:prstGeom>
          <a:noFill/>
          <a:ln w="9525">
            <a:noFill/>
            <a:miter lim="800000"/>
            <a:headEnd/>
            <a:tailEnd/>
          </a:ln>
          <a:effectLst/>
        </p:spPr>
        <p:txBody>
          <a:bodyPr>
            <a:spAutoFit/>
          </a:bodyPr>
          <a:lstStyle/>
          <a:p>
            <a:pPr>
              <a:spcBef>
                <a:spcPct val="50000"/>
              </a:spcBef>
              <a:defRPr/>
            </a:pPr>
            <a:r>
              <a:rPr lang="en-US">
                <a:solidFill>
                  <a:srgbClr val="990000"/>
                </a:solidFill>
                <a:latin typeface="Arial" pitchFamily="35" charset="0"/>
                <a:ea typeface="ＭＳ Ｐゴシック"/>
              </a:rPr>
              <a:t>Saved Cycles</a:t>
            </a:r>
          </a:p>
        </p:txBody>
      </p:sp>
      <p:sp>
        <p:nvSpPr>
          <p:cNvPr id="291906" name="Text Box 66"/>
          <p:cNvSpPr txBox="1">
            <a:spLocks noChangeArrowheads="1"/>
          </p:cNvSpPr>
          <p:nvPr/>
        </p:nvSpPr>
        <p:spPr bwMode="auto">
          <a:xfrm>
            <a:off x="79375" y="341313"/>
            <a:ext cx="2225675" cy="366712"/>
          </a:xfrm>
          <a:prstGeom prst="rect">
            <a:avLst/>
          </a:prstGeom>
          <a:noFill/>
          <a:ln w="9525">
            <a:noFill/>
            <a:miter lim="800000"/>
            <a:headEnd/>
            <a:tailEnd/>
          </a:ln>
          <a:effectLst/>
        </p:spPr>
        <p:txBody>
          <a:bodyPr>
            <a:spAutoFit/>
          </a:bodyPr>
          <a:lstStyle/>
          <a:p>
            <a:pPr>
              <a:defRPr/>
            </a:pPr>
            <a:r>
              <a:rPr lang="en-US" i="1">
                <a:solidFill>
                  <a:srgbClr val="000000"/>
                </a:solidFill>
                <a:latin typeface="Arial" pitchFamily="35" charset="0"/>
                <a:ea typeface="ＭＳ Ｐゴシック"/>
              </a:rPr>
              <a:t>Perfect Caches:</a:t>
            </a:r>
          </a:p>
        </p:txBody>
      </p:sp>
      <p:sp>
        <p:nvSpPr>
          <p:cNvPr id="291907" name="Text Box 67"/>
          <p:cNvSpPr txBox="1">
            <a:spLocks noChangeArrowheads="1"/>
          </p:cNvSpPr>
          <p:nvPr/>
        </p:nvSpPr>
        <p:spPr bwMode="auto">
          <a:xfrm>
            <a:off x="66675" y="2133600"/>
            <a:ext cx="1997075" cy="366713"/>
          </a:xfrm>
          <a:prstGeom prst="rect">
            <a:avLst/>
          </a:prstGeom>
          <a:noFill/>
          <a:ln w="9525">
            <a:noFill/>
            <a:miter lim="800000"/>
            <a:headEnd/>
            <a:tailEnd/>
          </a:ln>
          <a:effectLst/>
        </p:spPr>
        <p:txBody>
          <a:bodyPr>
            <a:spAutoFit/>
          </a:bodyPr>
          <a:lstStyle/>
          <a:p>
            <a:pPr>
              <a:defRPr/>
            </a:pPr>
            <a:r>
              <a:rPr lang="en-US" i="1">
                <a:solidFill>
                  <a:srgbClr val="000000"/>
                </a:solidFill>
                <a:latin typeface="Arial" pitchFamily="35" charset="0"/>
                <a:ea typeface="ＭＳ Ｐゴシック"/>
              </a:rPr>
              <a:t>Small Window:</a:t>
            </a:r>
          </a:p>
        </p:txBody>
      </p:sp>
      <p:sp>
        <p:nvSpPr>
          <p:cNvPr id="291908" name="Text Box 68"/>
          <p:cNvSpPr txBox="1">
            <a:spLocks noChangeArrowheads="1"/>
          </p:cNvSpPr>
          <p:nvPr/>
        </p:nvSpPr>
        <p:spPr bwMode="auto">
          <a:xfrm>
            <a:off x="95250" y="4267200"/>
            <a:ext cx="1997075" cy="366713"/>
          </a:xfrm>
          <a:prstGeom prst="rect">
            <a:avLst/>
          </a:prstGeom>
          <a:noFill/>
          <a:ln w="9525">
            <a:noFill/>
            <a:miter lim="800000"/>
            <a:headEnd/>
            <a:tailEnd/>
          </a:ln>
          <a:effectLst/>
        </p:spPr>
        <p:txBody>
          <a:bodyPr>
            <a:spAutoFit/>
          </a:bodyPr>
          <a:lstStyle/>
          <a:p>
            <a:pPr>
              <a:defRPr/>
            </a:pPr>
            <a:r>
              <a:rPr lang="en-US" i="1">
                <a:solidFill>
                  <a:srgbClr val="000000"/>
                </a:solidFill>
                <a:latin typeface="Arial" pitchFamily="35" charset="0"/>
                <a:ea typeface="ＭＳ Ｐゴシック"/>
              </a:rPr>
              <a:t>Runahead:</a:t>
            </a:r>
          </a:p>
        </p:txBody>
      </p:sp>
      <p:sp>
        <p:nvSpPr>
          <p:cNvPr id="291909" name="Rectangle 69"/>
          <p:cNvSpPr>
            <a:spLocks noChangeArrowheads="1"/>
          </p:cNvSpPr>
          <p:nvPr/>
        </p:nvSpPr>
        <p:spPr bwMode="auto">
          <a:xfrm>
            <a:off x="1219200" y="5334000"/>
            <a:ext cx="1524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910" name="Rectangle 70" descr="Large checker board"/>
          <p:cNvSpPr>
            <a:spLocks noChangeArrowheads="1"/>
          </p:cNvSpPr>
          <p:nvPr/>
        </p:nvSpPr>
        <p:spPr bwMode="auto">
          <a:xfrm>
            <a:off x="1219200" y="5791200"/>
            <a:ext cx="152400" cy="152400"/>
          </a:xfrm>
          <a:prstGeom prst="rect">
            <a:avLst/>
          </a:prstGeom>
          <a:pattFill prst="lgCheck">
            <a:fgClr>
              <a:srgbClr val="0000FF"/>
            </a:fgClr>
            <a:bgClr>
              <a:schemeClr val="bg1"/>
            </a:bgClr>
          </a:patt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92229" name="Rectangle 71"/>
          <p:cNvSpPr>
            <a:spLocks noGrp="1" noChangeArrowheads="1"/>
          </p:cNvSpPr>
          <p:nvPr>
            <p:ph type="title" idx="4294967295"/>
          </p:nvPr>
        </p:nvSpPr>
        <p:spPr>
          <a:xfrm>
            <a:off x="533400" y="-152400"/>
            <a:ext cx="8610600" cy="1066800"/>
          </a:xfrm>
          <a:noFill/>
        </p:spPr>
        <p:txBody>
          <a:bodyPr/>
          <a:lstStyle/>
          <a:p>
            <a:pPr eaLnBrk="1" hangingPunct="1"/>
            <a:r>
              <a:rPr lang="en-US" sz="3600">
                <a:solidFill>
                  <a:srgbClr val="008000"/>
                </a:solidFill>
                <a:latin typeface="Garamond" charset="0"/>
              </a:rPr>
              <a:t>Runahead Example</a:t>
            </a:r>
          </a:p>
        </p:txBody>
      </p:sp>
    </p:spTree>
    <p:custDataLst>
      <p:tags r:id="rId1"/>
    </p:custDataLst>
    <p:extLst>
      <p:ext uri="{BB962C8B-B14F-4D97-AF65-F5344CB8AC3E}">
        <p14:creationId xmlns:p14="http://schemas.microsoft.com/office/powerpoint/2010/main" val="3692156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19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8" fill="hold" grpId="0" nodeType="clickEffect">
                                  <p:stCondLst>
                                    <p:cond delay="0"/>
                                  </p:stCondLst>
                                  <p:childTnLst>
                                    <p:set>
                                      <p:cBhvr>
                                        <p:cTn id="10" dur="1" fill="hold">
                                          <p:stCondLst>
                                            <p:cond delay="0"/>
                                          </p:stCondLst>
                                        </p:cTn>
                                        <p:tgtEl>
                                          <p:spTgt spid="291846"/>
                                        </p:tgtEl>
                                        <p:attrNameLst>
                                          <p:attrName>style.visibility</p:attrName>
                                        </p:attrNameLst>
                                      </p:cBhvr>
                                      <p:to>
                                        <p:strVal val="visible"/>
                                      </p:to>
                                    </p:set>
                                    <p:animEffect transition="in" filter="slide(fromLeft)">
                                      <p:cBhvr>
                                        <p:cTn id="11" dur="500"/>
                                        <p:tgtEl>
                                          <p:spTgt spid="291846"/>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291847"/>
                                        </p:tgtEl>
                                        <p:attrNameLst>
                                          <p:attrName>style.visibility</p:attrName>
                                        </p:attrNameLst>
                                      </p:cBhvr>
                                      <p:to>
                                        <p:strVal val="visible"/>
                                      </p:to>
                                    </p:set>
                                    <p:animEffect transition="in" filter="slide(fromLeft)">
                                      <p:cBhvr>
                                        <p:cTn id="14" dur="500"/>
                                        <p:tgtEl>
                                          <p:spTgt spid="29184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1" fill="hold" nodeType="clickEffect">
                                  <p:stCondLst>
                                    <p:cond delay="0"/>
                                  </p:stCondLst>
                                  <p:childTnLst>
                                    <p:set>
                                      <p:cBhvr>
                                        <p:cTn id="18" dur="1" fill="hold">
                                          <p:stCondLst>
                                            <p:cond delay="0"/>
                                          </p:stCondLst>
                                        </p:cTn>
                                        <p:tgtEl>
                                          <p:spTgt spid="291865"/>
                                        </p:tgtEl>
                                        <p:attrNameLst>
                                          <p:attrName>style.visibility</p:attrName>
                                        </p:attrNameLst>
                                      </p:cBhvr>
                                      <p:to>
                                        <p:strVal val="visible"/>
                                      </p:to>
                                    </p:set>
                                    <p:animEffect transition="in" filter="slide(fromTop)">
                                      <p:cBhvr>
                                        <p:cTn id="19" dur="500"/>
                                        <p:tgtEl>
                                          <p:spTgt spid="291865"/>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291866"/>
                                        </p:tgtEl>
                                        <p:attrNameLst>
                                          <p:attrName>style.visibility</p:attrName>
                                        </p:attrNameLst>
                                      </p:cBhvr>
                                      <p:to>
                                        <p:strVal val="visible"/>
                                      </p:to>
                                    </p:set>
                                    <p:animEffect transition="in" filter="slide(fromTop)">
                                      <p:cBhvr>
                                        <p:cTn id="22" dur="500"/>
                                        <p:tgtEl>
                                          <p:spTgt spid="2918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91867"/>
                                        </p:tgtEl>
                                        <p:attrNameLst>
                                          <p:attrName>style.visibility</p:attrName>
                                        </p:attrNameLst>
                                      </p:cBhvr>
                                      <p:to>
                                        <p:strVal val="visible"/>
                                      </p:to>
                                    </p:set>
                                    <p:animEffect transition="in" filter="slide(fromLeft)">
                                      <p:cBhvr>
                                        <p:cTn id="27" dur="500"/>
                                        <p:tgtEl>
                                          <p:spTgt spid="291867"/>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291871"/>
                                        </p:tgtEl>
                                        <p:attrNameLst>
                                          <p:attrName>style.visibility</p:attrName>
                                        </p:attrNameLst>
                                      </p:cBhvr>
                                      <p:to>
                                        <p:strVal val="visible"/>
                                      </p:to>
                                    </p:set>
                                    <p:animEffect transition="in" filter="slide(fromLeft)">
                                      <p:cBhvr>
                                        <p:cTn id="30" dur="500"/>
                                        <p:tgtEl>
                                          <p:spTgt spid="29187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1" fill="hold" nodeType="clickEffect">
                                  <p:stCondLst>
                                    <p:cond delay="0"/>
                                  </p:stCondLst>
                                  <p:childTnLst>
                                    <p:set>
                                      <p:cBhvr>
                                        <p:cTn id="34" dur="1" fill="hold">
                                          <p:stCondLst>
                                            <p:cond delay="0"/>
                                          </p:stCondLst>
                                        </p:cTn>
                                        <p:tgtEl>
                                          <p:spTgt spid="291868"/>
                                        </p:tgtEl>
                                        <p:attrNameLst>
                                          <p:attrName>style.visibility</p:attrName>
                                        </p:attrNameLst>
                                      </p:cBhvr>
                                      <p:to>
                                        <p:strVal val="visible"/>
                                      </p:to>
                                    </p:set>
                                    <p:animEffect transition="in" filter="slide(fromTop)">
                                      <p:cBhvr>
                                        <p:cTn id="35" dur="500"/>
                                        <p:tgtEl>
                                          <p:spTgt spid="291868"/>
                                        </p:tgtEl>
                                      </p:cBhvr>
                                    </p:animEffect>
                                  </p:childTnLst>
                                </p:cTn>
                              </p:par>
                              <p:par>
                                <p:cTn id="36" presetID="12" presetClass="entr" presetSubtype="1" fill="hold" grpId="0" nodeType="withEffect">
                                  <p:stCondLst>
                                    <p:cond delay="0"/>
                                  </p:stCondLst>
                                  <p:childTnLst>
                                    <p:set>
                                      <p:cBhvr>
                                        <p:cTn id="37" dur="1" fill="hold">
                                          <p:stCondLst>
                                            <p:cond delay="0"/>
                                          </p:stCondLst>
                                        </p:cTn>
                                        <p:tgtEl>
                                          <p:spTgt spid="291869"/>
                                        </p:tgtEl>
                                        <p:attrNameLst>
                                          <p:attrName>style.visibility</p:attrName>
                                        </p:attrNameLst>
                                      </p:cBhvr>
                                      <p:to>
                                        <p:strVal val="visible"/>
                                      </p:to>
                                    </p:set>
                                    <p:animEffect transition="in" filter="slide(fromTop)">
                                      <p:cBhvr>
                                        <p:cTn id="38" dur="500"/>
                                        <p:tgtEl>
                                          <p:spTgt spid="29186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291870"/>
                                        </p:tgtEl>
                                        <p:attrNameLst>
                                          <p:attrName>style.visibility</p:attrName>
                                        </p:attrNameLst>
                                      </p:cBhvr>
                                      <p:to>
                                        <p:strVal val="visible"/>
                                      </p:to>
                                    </p:set>
                                    <p:animEffect transition="in" filter="slide(fromLeft)">
                                      <p:cBhvr>
                                        <p:cTn id="43" dur="500"/>
                                        <p:tgtEl>
                                          <p:spTgt spid="29187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91907"/>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91844"/>
                                        </p:tgtEl>
                                        <p:attrNameLst>
                                          <p:attrName>style.visibility</p:attrName>
                                        </p:attrNameLst>
                                      </p:cBhvr>
                                      <p:to>
                                        <p:strVal val="visible"/>
                                      </p:to>
                                    </p:set>
                                    <p:animEffect transition="in" filter="slide(fromLeft)">
                                      <p:cBhvr>
                                        <p:cTn id="52" dur="500"/>
                                        <p:tgtEl>
                                          <p:spTgt spid="291844"/>
                                        </p:tgtEl>
                                      </p:cBhvr>
                                    </p:animEffect>
                                  </p:childTnLst>
                                </p:cTn>
                              </p:par>
                              <p:par>
                                <p:cTn id="53" presetID="12" presetClass="entr" presetSubtype="8" fill="hold" grpId="0" nodeType="withEffect">
                                  <p:stCondLst>
                                    <p:cond delay="0"/>
                                  </p:stCondLst>
                                  <p:childTnLst>
                                    <p:set>
                                      <p:cBhvr>
                                        <p:cTn id="54" dur="1" fill="hold">
                                          <p:stCondLst>
                                            <p:cond delay="0"/>
                                          </p:stCondLst>
                                        </p:cTn>
                                        <p:tgtEl>
                                          <p:spTgt spid="291845"/>
                                        </p:tgtEl>
                                        <p:attrNameLst>
                                          <p:attrName>style.visibility</p:attrName>
                                        </p:attrNameLst>
                                      </p:cBhvr>
                                      <p:to>
                                        <p:strVal val="visible"/>
                                      </p:to>
                                    </p:set>
                                    <p:animEffect transition="in" filter="slide(fromLeft)">
                                      <p:cBhvr>
                                        <p:cTn id="55" dur="500"/>
                                        <p:tgtEl>
                                          <p:spTgt spid="29184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1" fill="hold" nodeType="clickEffect">
                                  <p:stCondLst>
                                    <p:cond delay="0"/>
                                  </p:stCondLst>
                                  <p:childTnLst>
                                    <p:set>
                                      <p:cBhvr>
                                        <p:cTn id="59" dur="1" fill="hold">
                                          <p:stCondLst>
                                            <p:cond delay="0"/>
                                          </p:stCondLst>
                                        </p:cTn>
                                        <p:tgtEl>
                                          <p:spTgt spid="291850"/>
                                        </p:tgtEl>
                                        <p:attrNameLst>
                                          <p:attrName>style.visibility</p:attrName>
                                        </p:attrNameLst>
                                      </p:cBhvr>
                                      <p:to>
                                        <p:strVal val="visible"/>
                                      </p:to>
                                    </p:set>
                                    <p:animEffect transition="in" filter="slide(fromTop)">
                                      <p:cBhvr>
                                        <p:cTn id="60" dur="500"/>
                                        <p:tgtEl>
                                          <p:spTgt spid="291850"/>
                                        </p:tgtEl>
                                      </p:cBhvr>
                                    </p:animEffect>
                                  </p:childTnLst>
                                </p:cTn>
                              </p:par>
                              <p:par>
                                <p:cTn id="61" presetID="12" presetClass="entr" presetSubtype="1" fill="hold" grpId="0" nodeType="withEffect">
                                  <p:stCondLst>
                                    <p:cond delay="0"/>
                                  </p:stCondLst>
                                  <p:childTnLst>
                                    <p:set>
                                      <p:cBhvr>
                                        <p:cTn id="62" dur="1" fill="hold">
                                          <p:stCondLst>
                                            <p:cond delay="0"/>
                                          </p:stCondLst>
                                        </p:cTn>
                                        <p:tgtEl>
                                          <p:spTgt spid="291851"/>
                                        </p:tgtEl>
                                        <p:attrNameLst>
                                          <p:attrName>style.visibility</p:attrName>
                                        </p:attrNameLst>
                                      </p:cBhvr>
                                      <p:to>
                                        <p:strVal val="visible"/>
                                      </p:to>
                                    </p:set>
                                    <p:animEffect transition="in" filter="slide(fromTop)">
                                      <p:cBhvr>
                                        <p:cTn id="63" dur="500"/>
                                        <p:tgtEl>
                                          <p:spTgt spid="29185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2" presetClass="entr" presetSubtype="8" fill="hold" grpId="0" nodeType="clickEffect">
                                  <p:stCondLst>
                                    <p:cond delay="0"/>
                                  </p:stCondLst>
                                  <p:childTnLst>
                                    <p:set>
                                      <p:cBhvr>
                                        <p:cTn id="67" dur="1" fill="hold">
                                          <p:stCondLst>
                                            <p:cond delay="0"/>
                                          </p:stCondLst>
                                        </p:cTn>
                                        <p:tgtEl>
                                          <p:spTgt spid="291853"/>
                                        </p:tgtEl>
                                        <p:attrNameLst>
                                          <p:attrName>style.visibility</p:attrName>
                                        </p:attrNameLst>
                                      </p:cBhvr>
                                      <p:to>
                                        <p:strVal val="visible"/>
                                      </p:to>
                                    </p:set>
                                    <p:animEffect transition="in" filter="slide(fromLeft)">
                                      <p:cBhvr>
                                        <p:cTn id="68" dur="500"/>
                                        <p:tgtEl>
                                          <p:spTgt spid="291853"/>
                                        </p:tgtEl>
                                      </p:cBhvr>
                                    </p:animEffect>
                                  </p:childTnLst>
                                </p:cTn>
                              </p:par>
                              <p:par>
                                <p:cTn id="69" presetID="12" presetClass="entr" presetSubtype="8" fill="hold" grpId="0" nodeType="withEffect">
                                  <p:stCondLst>
                                    <p:cond delay="0"/>
                                  </p:stCondLst>
                                  <p:childTnLst>
                                    <p:set>
                                      <p:cBhvr>
                                        <p:cTn id="70" dur="1" fill="hold">
                                          <p:stCondLst>
                                            <p:cond delay="0"/>
                                          </p:stCondLst>
                                        </p:cTn>
                                        <p:tgtEl>
                                          <p:spTgt spid="291855"/>
                                        </p:tgtEl>
                                        <p:attrNameLst>
                                          <p:attrName>style.visibility</p:attrName>
                                        </p:attrNameLst>
                                      </p:cBhvr>
                                      <p:to>
                                        <p:strVal val="visible"/>
                                      </p:to>
                                    </p:set>
                                    <p:animEffect transition="in" filter="slide(fromLeft)">
                                      <p:cBhvr>
                                        <p:cTn id="71" dur="500"/>
                                        <p:tgtEl>
                                          <p:spTgt spid="291855"/>
                                        </p:tgtEl>
                                      </p:cBhvr>
                                    </p:animEffect>
                                  </p:childTnLst>
                                </p:cTn>
                              </p:par>
                              <p:par>
                                <p:cTn id="72" presetID="12" presetClass="entr" presetSubtype="8" fill="hold" grpId="0" nodeType="withEffect">
                                  <p:stCondLst>
                                    <p:cond delay="0"/>
                                  </p:stCondLst>
                                  <p:childTnLst>
                                    <p:set>
                                      <p:cBhvr>
                                        <p:cTn id="73" dur="1" fill="hold">
                                          <p:stCondLst>
                                            <p:cond delay="0"/>
                                          </p:stCondLst>
                                        </p:cTn>
                                        <p:tgtEl>
                                          <p:spTgt spid="291852"/>
                                        </p:tgtEl>
                                        <p:attrNameLst>
                                          <p:attrName>style.visibility</p:attrName>
                                        </p:attrNameLst>
                                      </p:cBhvr>
                                      <p:to>
                                        <p:strVal val="visible"/>
                                      </p:to>
                                    </p:set>
                                    <p:animEffect transition="in" filter="slide(fromLeft)">
                                      <p:cBhvr>
                                        <p:cTn id="74" dur="500"/>
                                        <p:tgtEl>
                                          <p:spTgt spid="29185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8" fill="hold" grpId="0" nodeType="clickEffect">
                                  <p:stCondLst>
                                    <p:cond delay="0"/>
                                  </p:stCondLst>
                                  <p:childTnLst>
                                    <p:set>
                                      <p:cBhvr>
                                        <p:cTn id="78" dur="1" fill="hold">
                                          <p:stCondLst>
                                            <p:cond delay="0"/>
                                          </p:stCondLst>
                                        </p:cTn>
                                        <p:tgtEl>
                                          <p:spTgt spid="291848"/>
                                        </p:tgtEl>
                                        <p:attrNameLst>
                                          <p:attrName>style.visibility</p:attrName>
                                        </p:attrNameLst>
                                      </p:cBhvr>
                                      <p:to>
                                        <p:strVal val="visible"/>
                                      </p:to>
                                    </p:set>
                                    <p:animEffect transition="in" filter="slide(fromLeft)">
                                      <p:cBhvr>
                                        <p:cTn id="79" dur="500"/>
                                        <p:tgtEl>
                                          <p:spTgt spid="291848"/>
                                        </p:tgtEl>
                                      </p:cBhvr>
                                    </p:animEffect>
                                  </p:childTnLst>
                                </p:cTn>
                              </p:par>
                              <p:par>
                                <p:cTn id="80" presetID="12" presetClass="entr" presetSubtype="8" fill="hold" grpId="0" nodeType="withEffect">
                                  <p:stCondLst>
                                    <p:cond delay="0"/>
                                  </p:stCondLst>
                                  <p:childTnLst>
                                    <p:set>
                                      <p:cBhvr>
                                        <p:cTn id="81" dur="1" fill="hold">
                                          <p:stCondLst>
                                            <p:cond delay="0"/>
                                          </p:stCondLst>
                                        </p:cTn>
                                        <p:tgtEl>
                                          <p:spTgt spid="291849"/>
                                        </p:tgtEl>
                                        <p:attrNameLst>
                                          <p:attrName>style.visibility</p:attrName>
                                        </p:attrNameLst>
                                      </p:cBhvr>
                                      <p:to>
                                        <p:strVal val="visible"/>
                                      </p:to>
                                    </p:set>
                                    <p:animEffect transition="in" filter="slide(fromLeft)">
                                      <p:cBhvr>
                                        <p:cTn id="82" dur="500"/>
                                        <p:tgtEl>
                                          <p:spTgt spid="291849"/>
                                        </p:tgtEl>
                                      </p:cBhvr>
                                    </p:animEffect>
                                  </p:childTnLst>
                                </p:cTn>
                              </p:par>
                              <p:par>
                                <p:cTn id="83" presetID="12" presetClass="entr" presetSubtype="8" fill="hold" grpId="0" nodeType="withEffect">
                                  <p:stCondLst>
                                    <p:cond delay="0"/>
                                  </p:stCondLst>
                                  <p:childTnLst>
                                    <p:set>
                                      <p:cBhvr>
                                        <p:cTn id="84" dur="1" fill="hold">
                                          <p:stCondLst>
                                            <p:cond delay="0"/>
                                          </p:stCondLst>
                                        </p:cTn>
                                        <p:tgtEl>
                                          <p:spTgt spid="291854"/>
                                        </p:tgtEl>
                                        <p:attrNameLst>
                                          <p:attrName>style.visibility</p:attrName>
                                        </p:attrNameLst>
                                      </p:cBhvr>
                                      <p:to>
                                        <p:strVal val="visible"/>
                                      </p:to>
                                    </p:set>
                                    <p:animEffect transition="in" filter="slide(fromLeft)">
                                      <p:cBhvr>
                                        <p:cTn id="85" dur="500"/>
                                        <p:tgtEl>
                                          <p:spTgt spid="291854"/>
                                        </p:tgtEl>
                                      </p:cBhvr>
                                    </p:animEffect>
                                  </p:childTnLst>
                                </p:cTn>
                              </p:par>
                            </p:childTnLst>
                          </p:cTn>
                        </p:par>
                        <p:par>
                          <p:cTn id="86" fill="hold" nodeType="afterGroup">
                            <p:stCondLst>
                              <p:cond delay="500"/>
                            </p:stCondLst>
                            <p:childTnLst>
                              <p:par>
                                <p:cTn id="87" presetID="1" presetClass="entr" presetSubtype="0" fill="hold" nodeType="afterEffect">
                                  <p:stCondLst>
                                    <p:cond delay="0"/>
                                  </p:stCondLst>
                                  <p:childTnLst>
                                    <p:set>
                                      <p:cBhvr>
                                        <p:cTn id="88" dur="1" fill="hold">
                                          <p:stCondLst>
                                            <p:cond delay="0"/>
                                          </p:stCondLst>
                                        </p:cTn>
                                        <p:tgtEl>
                                          <p:spTgt spid="291898"/>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2" presetClass="entr" presetSubtype="8" fill="hold" grpId="0" nodeType="clickEffect">
                                  <p:stCondLst>
                                    <p:cond delay="0"/>
                                  </p:stCondLst>
                                  <p:childTnLst>
                                    <p:set>
                                      <p:cBhvr>
                                        <p:cTn id="92" dur="1" fill="hold">
                                          <p:stCondLst>
                                            <p:cond delay="0"/>
                                          </p:stCondLst>
                                        </p:cTn>
                                        <p:tgtEl>
                                          <p:spTgt spid="291857"/>
                                        </p:tgtEl>
                                        <p:attrNameLst>
                                          <p:attrName>style.visibility</p:attrName>
                                        </p:attrNameLst>
                                      </p:cBhvr>
                                      <p:to>
                                        <p:strVal val="visible"/>
                                      </p:to>
                                    </p:set>
                                    <p:animEffect transition="in" filter="slide(fromLeft)">
                                      <p:cBhvr>
                                        <p:cTn id="93" dur="500"/>
                                        <p:tgtEl>
                                          <p:spTgt spid="291857"/>
                                        </p:tgtEl>
                                      </p:cBhvr>
                                    </p:animEffect>
                                  </p:childTnLst>
                                </p:cTn>
                              </p:par>
                              <p:par>
                                <p:cTn id="94" presetID="12" presetClass="entr" presetSubtype="8" fill="hold" grpId="0" nodeType="withEffect">
                                  <p:stCondLst>
                                    <p:cond delay="0"/>
                                  </p:stCondLst>
                                  <p:childTnLst>
                                    <p:set>
                                      <p:cBhvr>
                                        <p:cTn id="95" dur="1" fill="hold">
                                          <p:stCondLst>
                                            <p:cond delay="0"/>
                                          </p:stCondLst>
                                        </p:cTn>
                                        <p:tgtEl>
                                          <p:spTgt spid="291856"/>
                                        </p:tgtEl>
                                        <p:attrNameLst>
                                          <p:attrName>style.visibility</p:attrName>
                                        </p:attrNameLst>
                                      </p:cBhvr>
                                      <p:to>
                                        <p:strVal val="visible"/>
                                      </p:to>
                                    </p:set>
                                    <p:animEffect transition="in" filter="slide(fromLeft)">
                                      <p:cBhvr>
                                        <p:cTn id="96" dur="500"/>
                                        <p:tgtEl>
                                          <p:spTgt spid="29185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2" presetClass="entr" presetSubtype="1" fill="hold" nodeType="clickEffect">
                                  <p:stCondLst>
                                    <p:cond delay="0"/>
                                  </p:stCondLst>
                                  <p:childTnLst>
                                    <p:set>
                                      <p:cBhvr>
                                        <p:cTn id="100" dur="1" fill="hold">
                                          <p:stCondLst>
                                            <p:cond delay="0"/>
                                          </p:stCondLst>
                                        </p:cTn>
                                        <p:tgtEl>
                                          <p:spTgt spid="291858"/>
                                        </p:tgtEl>
                                        <p:attrNameLst>
                                          <p:attrName>style.visibility</p:attrName>
                                        </p:attrNameLst>
                                      </p:cBhvr>
                                      <p:to>
                                        <p:strVal val="visible"/>
                                      </p:to>
                                    </p:set>
                                    <p:animEffect transition="in" filter="slide(fromTop)">
                                      <p:cBhvr>
                                        <p:cTn id="101" dur="500"/>
                                        <p:tgtEl>
                                          <p:spTgt spid="291858"/>
                                        </p:tgtEl>
                                      </p:cBhvr>
                                    </p:animEffect>
                                  </p:childTnLst>
                                </p:cTn>
                              </p:par>
                              <p:par>
                                <p:cTn id="102" presetID="12" presetClass="entr" presetSubtype="1" fill="hold" grpId="0" nodeType="withEffect">
                                  <p:stCondLst>
                                    <p:cond delay="0"/>
                                  </p:stCondLst>
                                  <p:childTnLst>
                                    <p:set>
                                      <p:cBhvr>
                                        <p:cTn id="103" dur="1" fill="hold">
                                          <p:stCondLst>
                                            <p:cond delay="0"/>
                                          </p:stCondLst>
                                        </p:cTn>
                                        <p:tgtEl>
                                          <p:spTgt spid="291859"/>
                                        </p:tgtEl>
                                        <p:attrNameLst>
                                          <p:attrName>style.visibility</p:attrName>
                                        </p:attrNameLst>
                                      </p:cBhvr>
                                      <p:to>
                                        <p:strVal val="visible"/>
                                      </p:to>
                                    </p:set>
                                    <p:animEffect transition="in" filter="slide(fromTop)">
                                      <p:cBhvr>
                                        <p:cTn id="104" dur="500"/>
                                        <p:tgtEl>
                                          <p:spTgt spid="291859"/>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2" presetClass="entr" presetSubtype="8" fill="hold" grpId="0" nodeType="clickEffect">
                                  <p:stCondLst>
                                    <p:cond delay="0"/>
                                  </p:stCondLst>
                                  <p:childTnLst>
                                    <p:set>
                                      <p:cBhvr>
                                        <p:cTn id="108" dur="1" fill="hold">
                                          <p:stCondLst>
                                            <p:cond delay="0"/>
                                          </p:stCondLst>
                                        </p:cTn>
                                        <p:tgtEl>
                                          <p:spTgt spid="291860"/>
                                        </p:tgtEl>
                                        <p:attrNameLst>
                                          <p:attrName>style.visibility</p:attrName>
                                        </p:attrNameLst>
                                      </p:cBhvr>
                                      <p:to>
                                        <p:strVal val="visible"/>
                                      </p:to>
                                    </p:set>
                                    <p:animEffect transition="in" filter="slide(fromLeft)">
                                      <p:cBhvr>
                                        <p:cTn id="109" dur="500"/>
                                        <p:tgtEl>
                                          <p:spTgt spid="291860"/>
                                        </p:tgtEl>
                                      </p:cBhvr>
                                    </p:animEffect>
                                  </p:childTnLst>
                                </p:cTn>
                              </p:par>
                              <p:par>
                                <p:cTn id="110" presetID="12" presetClass="entr" presetSubtype="8" fill="hold" grpId="0" nodeType="withEffect">
                                  <p:stCondLst>
                                    <p:cond delay="0"/>
                                  </p:stCondLst>
                                  <p:childTnLst>
                                    <p:set>
                                      <p:cBhvr>
                                        <p:cTn id="111" dur="1" fill="hold">
                                          <p:stCondLst>
                                            <p:cond delay="0"/>
                                          </p:stCondLst>
                                        </p:cTn>
                                        <p:tgtEl>
                                          <p:spTgt spid="291861"/>
                                        </p:tgtEl>
                                        <p:attrNameLst>
                                          <p:attrName>style.visibility</p:attrName>
                                        </p:attrNameLst>
                                      </p:cBhvr>
                                      <p:to>
                                        <p:strVal val="visible"/>
                                      </p:to>
                                    </p:set>
                                    <p:animEffect transition="in" filter="slide(fromLeft)">
                                      <p:cBhvr>
                                        <p:cTn id="112" dur="500"/>
                                        <p:tgtEl>
                                          <p:spTgt spid="291861"/>
                                        </p:tgtEl>
                                      </p:cBhvr>
                                    </p:animEffect>
                                  </p:childTnLst>
                                </p:cTn>
                              </p:par>
                              <p:par>
                                <p:cTn id="113" presetID="12" presetClass="entr" presetSubtype="8" fill="hold" grpId="0" nodeType="withEffect">
                                  <p:stCondLst>
                                    <p:cond delay="0"/>
                                  </p:stCondLst>
                                  <p:childTnLst>
                                    <p:set>
                                      <p:cBhvr>
                                        <p:cTn id="114" dur="1" fill="hold">
                                          <p:stCondLst>
                                            <p:cond delay="0"/>
                                          </p:stCondLst>
                                        </p:cTn>
                                        <p:tgtEl>
                                          <p:spTgt spid="291862"/>
                                        </p:tgtEl>
                                        <p:attrNameLst>
                                          <p:attrName>style.visibility</p:attrName>
                                        </p:attrNameLst>
                                      </p:cBhvr>
                                      <p:to>
                                        <p:strVal val="visible"/>
                                      </p:to>
                                    </p:set>
                                    <p:animEffect transition="in" filter="slide(fromLeft)">
                                      <p:cBhvr>
                                        <p:cTn id="115" dur="500"/>
                                        <p:tgtEl>
                                          <p:spTgt spid="291862"/>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2" presetClass="entr" presetSubtype="8" fill="hold" grpId="0" nodeType="clickEffect">
                                  <p:stCondLst>
                                    <p:cond delay="0"/>
                                  </p:stCondLst>
                                  <p:childTnLst>
                                    <p:set>
                                      <p:cBhvr>
                                        <p:cTn id="119" dur="1" fill="hold">
                                          <p:stCondLst>
                                            <p:cond delay="0"/>
                                          </p:stCondLst>
                                        </p:cTn>
                                        <p:tgtEl>
                                          <p:spTgt spid="291863"/>
                                        </p:tgtEl>
                                        <p:attrNameLst>
                                          <p:attrName>style.visibility</p:attrName>
                                        </p:attrNameLst>
                                      </p:cBhvr>
                                      <p:to>
                                        <p:strVal val="visible"/>
                                      </p:to>
                                    </p:set>
                                    <p:animEffect transition="in" filter="slide(fromLeft)">
                                      <p:cBhvr>
                                        <p:cTn id="120" dur="500"/>
                                        <p:tgtEl>
                                          <p:spTgt spid="291863"/>
                                        </p:tgtEl>
                                      </p:cBhvr>
                                    </p:animEffect>
                                  </p:childTnLst>
                                </p:cTn>
                              </p:par>
                              <p:par>
                                <p:cTn id="121" presetID="12" presetClass="entr" presetSubtype="8" fill="hold" grpId="0" nodeType="withEffect">
                                  <p:stCondLst>
                                    <p:cond delay="0"/>
                                  </p:stCondLst>
                                  <p:childTnLst>
                                    <p:set>
                                      <p:cBhvr>
                                        <p:cTn id="122" dur="1" fill="hold">
                                          <p:stCondLst>
                                            <p:cond delay="0"/>
                                          </p:stCondLst>
                                        </p:cTn>
                                        <p:tgtEl>
                                          <p:spTgt spid="291864"/>
                                        </p:tgtEl>
                                        <p:attrNameLst>
                                          <p:attrName>style.visibility</p:attrName>
                                        </p:attrNameLst>
                                      </p:cBhvr>
                                      <p:to>
                                        <p:strVal val="visible"/>
                                      </p:to>
                                    </p:set>
                                    <p:animEffect transition="in" filter="slide(fromLeft)">
                                      <p:cBhvr>
                                        <p:cTn id="123" dur="500"/>
                                        <p:tgtEl>
                                          <p:spTgt spid="291864"/>
                                        </p:tgtEl>
                                      </p:cBhvr>
                                    </p:animEffect>
                                  </p:childTnLst>
                                </p:cTn>
                              </p:par>
                              <p:par>
                                <p:cTn id="124" presetID="12" presetClass="entr" presetSubtype="8" fill="hold" grpId="0" nodeType="withEffect">
                                  <p:stCondLst>
                                    <p:cond delay="0"/>
                                  </p:stCondLst>
                                  <p:childTnLst>
                                    <p:set>
                                      <p:cBhvr>
                                        <p:cTn id="125" dur="1" fill="hold">
                                          <p:stCondLst>
                                            <p:cond delay="0"/>
                                          </p:stCondLst>
                                        </p:cTn>
                                        <p:tgtEl>
                                          <p:spTgt spid="291882"/>
                                        </p:tgtEl>
                                        <p:attrNameLst>
                                          <p:attrName>style.visibility</p:attrName>
                                        </p:attrNameLst>
                                      </p:cBhvr>
                                      <p:to>
                                        <p:strVal val="visible"/>
                                      </p:to>
                                    </p:set>
                                    <p:animEffect transition="in" filter="slide(fromLeft)">
                                      <p:cBhvr>
                                        <p:cTn id="126" dur="500"/>
                                        <p:tgtEl>
                                          <p:spTgt spid="291882"/>
                                        </p:tgtEl>
                                      </p:cBhvr>
                                    </p:animEffect>
                                  </p:childTnLst>
                                </p:cTn>
                              </p:par>
                            </p:childTnLst>
                          </p:cTn>
                        </p:par>
                        <p:par>
                          <p:cTn id="127" fill="hold" nodeType="afterGroup">
                            <p:stCondLst>
                              <p:cond delay="500"/>
                            </p:stCondLst>
                            <p:childTnLst>
                              <p:par>
                                <p:cTn id="128" presetID="1" presetClass="entr" presetSubtype="0" fill="hold" nodeType="afterEffect">
                                  <p:stCondLst>
                                    <p:cond delay="0"/>
                                  </p:stCondLst>
                                  <p:childTnLst>
                                    <p:set>
                                      <p:cBhvr>
                                        <p:cTn id="129" dur="1" fill="hold">
                                          <p:stCondLst>
                                            <p:cond delay="0"/>
                                          </p:stCondLst>
                                        </p:cTn>
                                        <p:tgtEl>
                                          <p:spTgt spid="291899"/>
                                        </p:tgtEl>
                                        <p:attrNameLst>
                                          <p:attrName>style.visibility</p:attrName>
                                        </p:attrNameLst>
                                      </p:cBhvr>
                                      <p:to>
                                        <p:strVal val="visible"/>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2" presetClass="entr" presetSubtype="8" fill="hold" grpId="0" nodeType="clickEffect">
                                  <p:stCondLst>
                                    <p:cond delay="0"/>
                                  </p:stCondLst>
                                  <p:childTnLst>
                                    <p:set>
                                      <p:cBhvr>
                                        <p:cTn id="133" dur="1" fill="hold">
                                          <p:stCondLst>
                                            <p:cond delay="0"/>
                                          </p:stCondLst>
                                        </p:cTn>
                                        <p:tgtEl>
                                          <p:spTgt spid="291888"/>
                                        </p:tgtEl>
                                        <p:attrNameLst>
                                          <p:attrName>style.visibility</p:attrName>
                                        </p:attrNameLst>
                                      </p:cBhvr>
                                      <p:to>
                                        <p:strVal val="visible"/>
                                      </p:to>
                                    </p:set>
                                    <p:animEffect transition="in" filter="slide(fromLeft)">
                                      <p:cBhvr>
                                        <p:cTn id="134" dur="500"/>
                                        <p:tgtEl>
                                          <p:spTgt spid="291888"/>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91908"/>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2" presetClass="entr" presetSubtype="8" fill="hold" grpId="0" nodeType="clickEffect">
                                  <p:stCondLst>
                                    <p:cond delay="0"/>
                                  </p:stCondLst>
                                  <p:childTnLst>
                                    <p:set>
                                      <p:cBhvr>
                                        <p:cTn id="142" dur="1" fill="hold">
                                          <p:stCondLst>
                                            <p:cond delay="0"/>
                                          </p:stCondLst>
                                        </p:cTn>
                                        <p:tgtEl>
                                          <p:spTgt spid="291842"/>
                                        </p:tgtEl>
                                        <p:attrNameLst>
                                          <p:attrName>style.visibility</p:attrName>
                                        </p:attrNameLst>
                                      </p:cBhvr>
                                      <p:to>
                                        <p:strVal val="visible"/>
                                      </p:to>
                                    </p:set>
                                    <p:animEffect transition="in" filter="slide(fromLeft)">
                                      <p:cBhvr>
                                        <p:cTn id="143" dur="500"/>
                                        <p:tgtEl>
                                          <p:spTgt spid="291842"/>
                                        </p:tgtEl>
                                      </p:cBhvr>
                                    </p:animEffect>
                                  </p:childTnLst>
                                </p:cTn>
                              </p:par>
                              <p:par>
                                <p:cTn id="144" presetID="12" presetClass="entr" presetSubtype="8" fill="hold" grpId="0" nodeType="withEffect">
                                  <p:stCondLst>
                                    <p:cond delay="0"/>
                                  </p:stCondLst>
                                  <p:childTnLst>
                                    <p:set>
                                      <p:cBhvr>
                                        <p:cTn id="145" dur="1" fill="hold">
                                          <p:stCondLst>
                                            <p:cond delay="0"/>
                                          </p:stCondLst>
                                        </p:cTn>
                                        <p:tgtEl>
                                          <p:spTgt spid="291843"/>
                                        </p:tgtEl>
                                        <p:attrNameLst>
                                          <p:attrName>style.visibility</p:attrName>
                                        </p:attrNameLst>
                                      </p:cBhvr>
                                      <p:to>
                                        <p:strVal val="visible"/>
                                      </p:to>
                                    </p:set>
                                    <p:animEffect transition="in" filter="slide(fromLeft)">
                                      <p:cBhvr>
                                        <p:cTn id="146" dur="500"/>
                                        <p:tgtEl>
                                          <p:spTgt spid="291843"/>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2" presetClass="entr" presetSubtype="1" fill="hold" nodeType="clickEffect">
                                  <p:stCondLst>
                                    <p:cond delay="0"/>
                                  </p:stCondLst>
                                  <p:childTnLst>
                                    <p:set>
                                      <p:cBhvr>
                                        <p:cTn id="150" dur="1" fill="hold">
                                          <p:stCondLst>
                                            <p:cond delay="0"/>
                                          </p:stCondLst>
                                        </p:cTn>
                                        <p:tgtEl>
                                          <p:spTgt spid="291872"/>
                                        </p:tgtEl>
                                        <p:attrNameLst>
                                          <p:attrName>style.visibility</p:attrName>
                                        </p:attrNameLst>
                                      </p:cBhvr>
                                      <p:to>
                                        <p:strVal val="visible"/>
                                      </p:to>
                                    </p:set>
                                    <p:animEffect transition="in" filter="slide(fromTop)">
                                      <p:cBhvr>
                                        <p:cTn id="151" dur="500"/>
                                        <p:tgtEl>
                                          <p:spTgt spid="291872"/>
                                        </p:tgtEl>
                                      </p:cBhvr>
                                    </p:animEffect>
                                  </p:childTnLst>
                                </p:cTn>
                              </p:par>
                              <p:par>
                                <p:cTn id="152" presetID="12" presetClass="entr" presetSubtype="1" fill="hold" grpId="0" nodeType="withEffect">
                                  <p:stCondLst>
                                    <p:cond delay="0"/>
                                  </p:stCondLst>
                                  <p:childTnLst>
                                    <p:set>
                                      <p:cBhvr>
                                        <p:cTn id="153" dur="1" fill="hold">
                                          <p:stCondLst>
                                            <p:cond delay="0"/>
                                          </p:stCondLst>
                                        </p:cTn>
                                        <p:tgtEl>
                                          <p:spTgt spid="291873"/>
                                        </p:tgtEl>
                                        <p:attrNameLst>
                                          <p:attrName>style.visibility</p:attrName>
                                        </p:attrNameLst>
                                      </p:cBhvr>
                                      <p:to>
                                        <p:strVal val="visible"/>
                                      </p:to>
                                    </p:set>
                                    <p:animEffect transition="in" filter="slide(fromTop)">
                                      <p:cBhvr>
                                        <p:cTn id="154" dur="500"/>
                                        <p:tgtEl>
                                          <p:spTgt spid="291873"/>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2" presetClass="entr" presetSubtype="8" fill="hold" grpId="0" nodeType="clickEffect">
                                  <p:stCondLst>
                                    <p:cond delay="0"/>
                                  </p:stCondLst>
                                  <p:childTnLst>
                                    <p:set>
                                      <p:cBhvr>
                                        <p:cTn id="158" dur="1" fill="hold">
                                          <p:stCondLst>
                                            <p:cond delay="0"/>
                                          </p:stCondLst>
                                        </p:cTn>
                                        <p:tgtEl>
                                          <p:spTgt spid="291909"/>
                                        </p:tgtEl>
                                        <p:attrNameLst>
                                          <p:attrName>style.visibility</p:attrName>
                                        </p:attrNameLst>
                                      </p:cBhvr>
                                      <p:to>
                                        <p:strVal val="visible"/>
                                      </p:to>
                                    </p:set>
                                    <p:animEffect transition="in" filter="slide(fromLeft)">
                                      <p:cBhvr>
                                        <p:cTn id="159" dur="500"/>
                                        <p:tgtEl>
                                          <p:spTgt spid="291909"/>
                                        </p:tgtEl>
                                      </p:cBhvr>
                                    </p:animEffect>
                                  </p:childTnLst>
                                </p:cTn>
                              </p:par>
                              <p:par>
                                <p:cTn id="160" presetID="12" presetClass="entr" presetSubtype="8" fill="hold" grpId="0" nodeType="withEffect">
                                  <p:stCondLst>
                                    <p:cond delay="0"/>
                                  </p:stCondLst>
                                  <p:childTnLst>
                                    <p:set>
                                      <p:cBhvr>
                                        <p:cTn id="161" dur="1" fill="hold">
                                          <p:stCondLst>
                                            <p:cond delay="0"/>
                                          </p:stCondLst>
                                        </p:cTn>
                                        <p:tgtEl>
                                          <p:spTgt spid="291886"/>
                                        </p:tgtEl>
                                        <p:attrNameLst>
                                          <p:attrName>style.visibility</p:attrName>
                                        </p:attrNameLst>
                                      </p:cBhvr>
                                      <p:to>
                                        <p:strVal val="visible"/>
                                      </p:to>
                                    </p:set>
                                    <p:animEffect transition="in" filter="slide(fromLeft)">
                                      <p:cBhvr>
                                        <p:cTn id="162" dur="500"/>
                                        <p:tgtEl>
                                          <p:spTgt spid="291886"/>
                                        </p:tgtEl>
                                      </p:cBhvr>
                                    </p:animEffect>
                                  </p:childTnLst>
                                </p:cTn>
                              </p:par>
                              <p:par>
                                <p:cTn id="163" presetID="12" presetClass="entr" presetSubtype="8" fill="hold" grpId="0" nodeType="withEffect">
                                  <p:stCondLst>
                                    <p:cond delay="0"/>
                                  </p:stCondLst>
                                  <p:childTnLst>
                                    <p:set>
                                      <p:cBhvr>
                                        <p:cTn id="164" dur="1" fill="hold">
                                          <p:stCondLst>
                                            <p:cond delay="0"/>
                                          </p:stCondLst>
                                        </p:cTn>
                                        <p:tgtEl>
                                          <p:spTgt spid="291910"/>
                                        </p:tgtEl>
                                        <p:attrNameLst>
                                          <p:attrName>style.visibility</p:attrName>
                                        </p:attrNameLst>
                                      </p:cBhvr>
                                      <p:to>
                                        <p:strVal val="visible"/>
                                      </p:to>
                                    </p:set>
                                    <p:animEffect transition="in" filter="slide(fromLeft)">
                                      <p:cBhvr>
                                        <p:cTn id="165" dur="500"/>
                                        <p:tgtEl>
                                          <p:spTgt spid="291910"/>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2" presetClass="entr" presetSubtype="8" fill="hold" grpId="0" nodeType="clickEffect">
                                  <p:stCondLst>
                                    <p:cond delay="0"/>
                                  </p:stCondLst>
                                  <p:childTnLst>
                                    <p:set>
                                      <p:cBhvr>
                                        <p:cTn id="169" dur="1" fill="hold">
                                          <p:stCondLst>
                                            <p:cond delay="0"/>
                                          </p:stCondLst>
                                        </p:cTn>
                                        <p:tgtEl>
                                          <p:spTgt spid="291874"/>
                                        </p:tgtEl>
                                        <p:attrNameLst>
                                          <p:attrName>style.visibility</p:attrName>
                                        </p:attrNameLst>
                                      </p:cBhvr>
                                      <p:to>
                                        <p:strVal val="visible"/>
                                      </p:to>
                                    </p:set>
                                    <p:animEffect transition="in" filter="slide(fromLeft)">
                                      <p:cBhvr>
                                        <p:cTn id="170" dur="500"/>
                                        <p:tgtEl>
                                          <p:spTgt spid="291874"/>
                                        </p:tgtEl>
                                      </p:cBhvr>
                                    </p:animEffect>
                                  </p:childTnLst>
                                </p:cTn>
                              </p:par>
                              <p:par>
                                <p:cTn id="171" presetID="12" presetClass="entr" presetSubtype="8" fill="hold" grpId="0" nodeType="withEffect">
                                  <p:stCondLst>
                                    <p:cond delay="0"/>
                                  </p:stCondLst>
                                  <p:childTnLst>
                                    <p:set>
                                      <p:cBhvr>
                                        <p:cTn id="172" dur="1" fill="hold">
                                          <p:stCondLst>
                                            <p:cond delay="0"/>
                                          </p:stCondLst>
                                        </p:cTn>
                                        <p:tgtEl>
                                          <p:spTgt spid="291875"/>
                                        </p:tgtEl>
                                        <p:attrNameLst>
                                          <p:attrName>style.visibility</p:attrName>
                                        </p:attrNameLst>
                                      </p:cBhvr>
                                      <p:to>
                                        <p:strVal val="visible"/>
                                      </p:to>
                                    </p:set>
                                    <p:animEffect transition="in" filter="slide(fromLeft)">
                                      <p:cBhvr>
                                        <p:cTn id="173" dur="500"/>
                                        <p:tgtEl>
                                          <p:spTgt spid="291875"/>
                                        </p:tgtEl>
                                      </p:cBhvr>
                                    </p:animEffect>
                                  </p:childTnLst>
                                </p:cTn>
                              </p:par>
                              <p:par>
                                <p:cTn id="174" presetID="12" presetClass="entr" presetSubtype="8" fill="hold" grpId="0" nodeType="withEffect">
                                  <p:stCondLst>
                                    <p:cond delay="0"/>
                                  </p:stCondLst>
                                  <p:childTnLst>
                                    <p:set>
                                      <p:cBhvr>
                                        <p:cTn id="175" dur="1" fill="hold">
                                          <p:stCondLst>
                                            <p:cond delay="0"/>
                                          </p:stCondLst>
                                        </p:cTn>
                                        <p:tgtEl>
                                          <p:spTgt spid="291885"/>
                                        </p:tgtEl>
                                        <p:attrNameLst>
                                          <p:attrName>style.visibility</p:attrName>
                                        </p:attrNameLst>
                                      </p:cBhvr>
                                      <p:to>
                                        <p:strVal val="visible"/>
                                      </p:to>
                                    </p:set>
                                    <p:animEffect transition="in" filter="slide(fromLeft)">
                                      <p:cBhvr>
                                        <p:cTn id="176" dur="500"/>
                                        <p:tgtEl>
                                          <p:spTgt spid="291885"/>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2" presetClass="entr" presetSubtype="1" fill="hold" nodeType="clickEffect">
                                  <p:stCondLst>
                                    <p:cond delay="0"/>
                                  </p:stCondLst>
                                  <p:childTnLst>
                                    <p:set>
                                      <p:cBhvr>
                                        <p:cTn id="180" dur="1" fill="hold">
                                          <p:stCondLst>
                                            <p:cond delay="0"/>
                                          </p:stCondLst>
                                        </p:cTn>
                                        <p:tgtEl>
                                          <p:spTgt spid="291876"/>
                                        </p:tgtEl>
                                        <p:attrNameLst>
                                          <p:attrName>style.visibility</p:attrName>
                                        </p:attrNameLst>
                                      </p:cBhvr>
                                      <p:to>
                                        <p:strVal val="visible"/>
                                      </p:to>
                                    </p:set>
                                    <p:animEffect transition="in" filter="slide(fromTop)">
                                      <p:cBhvr>
                                        <p:cTn id="181" dur="500"/>
                                        <p:tgtEl>
                                          <p:spTgt spid="291876"/>
                                        </p:tgtEl>
                                      </p:cBhvr>
                                    </p:animEffect>
                                  </p:childTnLst>
                                </p:cTn>
                              </p:par>
                              <p:par>
                                <p:cTn id="182" presetID="12" presetClass="entr" presetSubtype="1" fill="hold" grpId="0" nodeType="withEffect">
                                  <p:stCondLst>
                                    <p:cond delay="0"/>
                                  </p:stCondLst>
                                  <p:childTnLst>
                                    <p:set>
                                      <p:cBhvr>
                                        <p:cTn id="183" dur="1" fill="hold">
                                          <p:stCondLst>
                                            <p:cond delay="0"/>
                                          </p:stCondLst>
                                        </p:cTn>
                                        <p:tgtEl>
                                          <p:spTgt spid="291877"/>
                                        </p:tgtEl>
                                        <p:attrNameLst>
                                          <p:attrName>style.visibility</p:attrName>
                                        </p:attrNameLst>
                                      </p:cBhvr>
                                      <p:to>
                                        <p:strVal val="visible"/>
                                      </p:to>
                                    </p:set>
                                    <p:animEffect transition="in" filter="slide(fromTop)">
                                      <p:cBhvr>
                                        <p:cTn id="184" dur="500"/>
                                        <p:tgtEl>
                                          <p:spTgt spid="291877"/>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2" presetClass="entr" presetSubtype="8" fill="hold" grpId="0" nodeType="clickEffect">
                                  <p:stCondLst>
                                    <p:cond delay="0"/>
                                  </p:stCondLst>
                                  <p:childTnLst>
                                    <p:set>
                                      <p:cBhvr>
                                        <p:cTn id="188" dur="1" fill="hold">
                                          <p:stCondLst>
                                            <p:cond delay="0"/>
                                          </p:stCondLst>
                                        </p:cTn>
                                        <p:tgtEl>
                                          <p:spTgt spid="291891"/>
                                        </p:tgtEl>
                                        <p:attrNameLst>
                                          <p:attrName>style.visibility</p:attrName>
                                        </p:attrNameLst>
                                      </p:cBhvr>
                                      <p:to>
                                        <p:strVal val="visible"/>
                                      </p:to>
                                    </p:set>
                                    <p:animEffect transition="in" filter="slide(fromLeft)">
                                      <p:cBhvr>
                                        <p:cTn id="189" dur="500"/>
                                        <p:tgtEl>
                                          <p:spTgt spid="291891"/>
                                        </p:tgtEl>
                                      </p:cBhvr>
                                    </p:animEffect>
                                  </p:childTnLst>
                                </p:cTn>
                              </p:par>
                              <p:par>
                                <p:cTn id="190" presetID="12" presetClass="entr" presetSubtype="8" fill="hold" grpId="0" nodeType="withEffect">
                                  <p:stCondLst>
                                    <p:cond delay="0"/>
                                  </p:stCondLst>
                                  <p:childTnLst>
                                    <p:set>
                                      <p:cBhvr>
                                        <p:cTn id="191" dur="1" fill="hold">
                                          <p:stCondLst>
                                            <p:cond delay="0"/>
                                          </p:stCondLst>
                                        </p:cTn>
                                        <p:tgtEl>
                                          <p:spTgt spid="291895"/>
                                        </p:tgtEl>
                                        <p:attrNameLst>
                                          <p:attrName>style.visibility</p:attrName>
                                        </p:attrNameLst>
                                      </p:cBhvr>
                                      <p:to>
                                        <p:strVal val="visible"/>
                                      </p:to>
                                    </p:set>
                                    <p:animEffect transition="in" filter="slide(fromLeft)">
                                      <p:cBhvr>
                                        <p:cTn id="192" dur="500"/>
                                        <p:tgtEl>
                                          <p:spTgt spid="291895"/>
                                        </p:tgtEl>
                                      </p:cBhvr>
                                    </p:animEffect>
                                  </p:childTnLst>
                                </p:cTn>
                              </p:par>
                              <p:par>
                                <p:cTn id="193" presetID="12" presetClass="entr" presetSubtype="8" fill="hold" grpId="0" nodeType="withEffect">
                                  <p:stCondLst>
                                    <p:cond delay="0"/>
                                  </p:stCondLst>
                                  <p:childTnLst>
                                    <p:set>
                                      <p:cBhvr>
                                        <p:cTn id="194" dur="1" fill="hold">
                                          <p:stCondLst>
                                            <p:cond delay="0"/>
                                          </p:stCondLst>
                                        </p:cTn>
                                        <p:tgtEl>
                                          <p:spTgt spid="291887"/>
                                        </p:tgtEl>
                                        <p:attrNameLst>
                                          <p:attrName>style.visibility</p:attrName>
                                        </p:attrNameLst>
                                      </p:cBhvr>
                                      <p:to>
                                        <p:strVal val="visible"/>
                                      </p:to>
                                    </p:set>
                                    <p:animEffect transition="in" filter="slide(fromLeft)">
                                      <p:cBhvr>
                                        <p:cTn id="195" dur="500"/>
                                        <p:tgtEl>
                                          <p:spTgt spid="291887"/>
                                        </p:tgtEl>
                                      </p:cBhvr>
                                    </p:animEffect>
                                  </p:childTnLst>
                                </p:cTn>
                              </p:par>
                              <p:par>
                                <p:cTn id="196" presetID="12" presetClass="entr" presetSubtype="8" fill="hold" grpId="0" nodeType="withEffect">
                                  <p:stCondLst>
                                    <p:cond delay="0"/>
                                  </p:stCondLst>
                                  <p:childTnLst>
                                    <p:set>
                                      <p:cBhvr>
                                        <p:cTn id="197" dur="1" fill="hold">
                                          <p:stCondLst>
                                            <p:cond delay="0"/>
                                          </p:stCondLst>
                                        </p:cTn>
                                        <p:tgtEl>
                                          <p:spTgt spid="291883"/>
                                        </p:tgtEl>
                                        <p:attrNameLst>
                                          <p:attrName>style.visibility</p:attrName>
                                        </p:attrNameLst>
                                      </p:cBhvr>
                                      <p:to>
                                        <p:strVal val="visible"/>
                                      </p:to>
                                    </p:set>
                                    <p:animEffect transition="in" filter="slide(fromLeft)">
                                      <p:cBhvr>
                                        <p:cTn id="198" dur="500"/>
                                        <p:tgtEl>
                                          <p:spTgt spid="291883"/>
                                        </p:tgtEl>
                                      </p:cBhvr>
                                    </p:animEffect>
                                  </p:childTnLst>
                                </p:cTn>
                              </p:par>
                            </p:childTnLst>
                          </p:cTn>
                        </p:par>
                        <p:par>
                          <p:cTn id="199" fill="hold" nodeType="afterGroup">
                            <p:stCondLst>
                              <p:cond delay="500"/>
                            </p:stCondLst>
                            <p:childTnLst>
                              <p:par>
                                <p:cTn id="200" presetID="1" presetClass="entr" presetSubtype="0" fill="hold" nodeType="afterEffect">
                                  <p:stCondLst>
                                    <p:cond delay="0"/>
                                  </p:stCondLst>
                                  <p:childTnLst>
                                    <p:set>
                                      <p:cBhvr>
                                        <p:cTn id="201" dur="1" fill="hold">
                                          <p:stCondLst>
                                            <p:cond delay="0"/>
                                          </p:stCondLst>
                                        </p:cTn>
                                        <p:tgtEl>
                                          <p:spTgt spid="291900"/>
                                        </p:tgtEl>
                                        <p:attrNameLst>
                                          <p:attrName>style.visibility</p:attrName>
                                        </p:attrNameLst>
                                      </p:cBhvr>
                                      <p:to>
                                        <p:strVal val="visible"/>
                                      </p:to>
                                    </p:se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2" presetClass="entr" presetSubtype="8" fill="hold" grpId="0" nodeType="clickEffect">
                                  <p:stCondLst>
                                    <p:cond delay="0"/>
                                  </p:stCondLst>
                                  <p:childTnLst>
                                    <p:set>
                                      <p:cBhvr>
                                        <p:cTn id="205" dur="1" fill="hold">
                                          <p:stCondLst>
                                            <p:cond delay="0"/>
                                          </p:stCondLst>
                                        </p:cTn>
                                        <p:tgtEl>
                                          <p:spTgt spid="291878"/>
                                        </p:tgtEl>
                                        <p:attrNameLst>
                                          <p:attrName>style.visibility</p:attrName>
                                        </p:attrNameLst>
                                      </p:cBhvr>
                                      <p:to>
                                        <p:strVal val="visible"/>
                                      </p:to>
                                    </p:set>
                                    <p:animEffect transition="in" filter="slide(fromLeft)">
                                      <p:cBhvr>
                                        <p:cTn id="206" dur="500"/>
                                        <p:tgtEl>
                                          <p:spTgt spid="291878"/>
                                        </p:tgtEl>
                                      </p:cBhvr>
                                    </p:animEffect>
                                  </p:childTnLst>
                                </p:cTn>
                              </p:par>
                              <p:par>
                                <p:cTn id="207" presetID="12" presetClass="entr" presetSubtype="8" fill="hold" grpId="0" nodeType="withEffect">
                                  <p:stCondLst>
                                    <p:cond delay="0"/>
                                  </p:stCondLst>
                                  <p:childTnLst>
                                    <p:set>
                                      <p:cBhvr>
                                        <p:cTn id="208" dur="1" fill="hold">
                                          <p:stCondLst>
                                            <p:cond delay="0"/>
                                          </p:stCondLst>
                                        </p:cTn>
                                        <p:tgtEl>
                                          <p:spTgt spid="291894"/>
                                        </p:tgtEl>
                                        <p:attrNameLst>
                                          <p:attrName>style.visibility</p:attrName>
                                        </p:attrNameLst>
                                      </p:cBhvr>
                                      <p:to>
                                        <p:strVal val="visible"/>
                                      </p:to>
                                    </p:set>
                                    <p:animEffect transition="in" filter="slide(fromLeft)">
                                      <p:cBhvr>
                                        <p:cTn id="209" dur="500"/>
                                        <p:tgtEl>
                                          <p:spTgt spid="291894"/>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2" presetClass="entr" presetSubtype="1" fill="hold" grpId="0" nodeType="clickEffect">
                                  <p:stCondLst>
                                    <p:cond delay="0"/>
                                  </p:stCondLst>
                                  <p:childTnLst>
                                    <p:set>
                                      <p:cBhvr>
                                        <p:cTn id="213" dur="1" fill="hold">
                                          <p:stCondLst>
                                            <p:cond delay="0"/>
                                          </p:stCondLst>
                                        </p:cTn>
                                        <p:tgtEl>
                                          <p:spTgt spid="291893"/>
                                        </p:tgtEl>
                                        <p:attrNameLst>
                                          <p:attrName>style.visibility</p:attrName>
                                        </p:attrNameLst>
                                      </p:cBhvr>
                                      <p:to>
                                        <p:strVal val="visible"/>
                                      </p:to>
                                    </p:set>
                                    <p:animEffect transition="in" filter="slide(fromTop)">
                                      <p:cBhvr>
                                        <p:cTn id="214" dur="500"/>
                                        <p:tgtEl>
                                          <p:spTgt spid="291893"/>
                                        </p:tgtEl>
                                      </p:cBhvr>
                                    </p:animEffect>
                                  </p:childTnLst>
                                </p:cTn>
                              </p:par>
                              <p:par>
                                <p:cTn id="215" presetID="12" presetClass="entr" presetSubtype="1" fill="hold" nodeType="withEffect">
                                  <p:stCondLst>
                                    <p:cond delay="0"/>
                                  </p:stCondLst>
                                  <p:childTnLst>
                                    <p:set>
                                      <p:cBhvr>
                                        <p:cTn id="216" dur="1" fill="hold">
                                          <p:stCondLst>
                                            <p:cond delay="0"/>
                                          </p:stCondLst>
                                        </p:cTn>
                                        <p:tgtEl>
                                          <p:spTgt spid="291892"/>
                                        </p:tgtEl>
                                        <p:attrNameLst>
                                          <p:attrName>style.visibility</p:attrName>
                                        </p:attrNameLst>
                                      </p:cBhvr>
                                      <p:to>
                                        <p:strVal val="visible"/>
                                      </p:to>
                                    </p:set>
                                    <p:animEffect transition="in" filter="slide(fromTop)">
                                      <p:cBhvr>
                                        <p:cTn id="217" dur="500"/>
                                        <p:tgtEl>
                                          <p:spTgt spid="291892"/>
                                        </p:tgtEl>
                                      </p:cBhvr>
                                    </p:animEffec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2" presetClass="entr" presetSubtype="8" fill="hold" grpId="0" nodeType="clickEffect">
                                  <p:stCondLst>
                                    <p:cond delay="0"/>
                                  </p:stCondLst>
                                  <p:childTnLst>
                                    <p:set>
                                      <p:cBhvr>
                                        <p:cTn id="221" dur="1" fill="hold">
                                          <p:stCondLst>
                                            <p:cond delay="0"/>
                                          </p:stCondLst>
                                        </p:cTn>
                                        <p:tgtEl>
                                          <p:spTgt spid="291879"/>
                                        </p:tgtEl>
                                        <p:attrNameLst>
                                          <p:attrName>style.visibility</p:attrName>
                                        </p:attrNameLst>
                                      </p:cBhvr>
                                      <p:to>
                                        <p:strVal val="visible"/>
                                      </p:to>
                                    </p:set>
                                    <p:animEffect transition="in" filter="slide(fromLeft)">
                                      <p:cBhvr>
                                        <p:cTn id="222" dur="500"/>
                                        <p:tgtEl>
                                          <p:spTgt spid="291879"/>
                                        </p:tgtEl>
                                      </p:cBhvr>
                                    </p:animEffect>
                                  </p:childTnLst>
                                </p:cTn>
                              </p:par>
                              <p:par>
                                <p:cTn id="223" presetID="12" presetClass="entr" presetSubtype="8" fill="hold" nodeType="withEffect">
                                  <p:stCondLst>
                                    <p:cond delay="0"/>
                                  </p:stCondLst>
                                  <p:childTnLst>
                                    <p:set>
                                      <p:cBhvr>
                                        <p:cTn id="224" dur="1" fill="hold">
                                          <p:stCondLst>
                                            <p:cond delay="0"/>
                                          </p:stCondLst>
                                        </p:cTn>
                                        <p:tgtEl>
                                          <p:spTgt spid="291889"/>
                                        </p:tgtEl>
                                        <p:attrNameLst>
                                          <p:attrName>style.visibility</p:attrName>
                                        </p:attrNameLst>
                                      </p:cBhvr>
                                      <p:to>
                                        <p:strVal val="visible"/>
                                      </p:to>
                                    </p:set>
                                    <p:animEffect transition="in" filter="slide(fromLeft)">
                                      <p:cBhvr>
                                        <p:cTn id="225" dur="500"/>
                                        <p:tgtEl>
                                          <p:spTgt spid="291889"/>
                                        </p:tgtEl>
                                      </p:cBhvr>
                                    </p:animEffect>
                                  </p:childTnLst>
                                </p:cTn>
                              </p:par>
                              <p:par>
                                <p:cTn id="226" presetID="12" presetClass="entr" presetSubtype="8" fill="hold" grpId="0" nodeType="withEffect">
                                  <p:stCondLst>
                                    <p:cond delay="0"/>
                                  </p:stCondLst>
                                  <p:childTnLst>
                                    <p:set>
                                      <p:cBhvr>
                                        <p:cTn id="227" dur="1" fill="hold">
                                          <p:stCondLst>
                                            <p:cond delay="0"/>
                                          </p:stCondLst>
                                        </p:cTn>
                                        <p:tgtEl>
                                          <p:spTgt spid="291884"/>
                                        </p:tgtEl>
                                        <p:attrNameLst>
                                          <p:attrName>style.visibility</p:attrName>
                                        </p:attrNameLst>
                                      </p:cBhvr>
                                      <p:to>
                                        <p:strVal val="visible"/>
                                      </p:to>
                                    </p:set>
                                    <p:animEffect transition="in" filter="slide(fromLeft)">
                                      <p:cBhvr>
                                        <p:cTn id="228" dur="500"/>
                                        <p:tgtEl>
                                          <p:spTgt spid="291884"/>
                                        </p:tgtEl>
                                      </p:cBhvr>
                                    </p:animEffect>
                                  </p:childTnLst>
                                </p:cTn>
                              </p:par>
                            </p:childTnLst>
                          </p:cTn>
                        </p:par>
                        <p:par>
                          <p:cTn id="229" fill="hold" nodeType="afterGroup">
                            <p:stCondLst>
                              <p:cond delay="500"/>
                            </p:stCondLst>
                            <p:childTnLst>
                              <p:par>
                                <p:cTn id="230" presetID="1" presetClass="entr" presetSubtype="0" fill="hold" nodeType="afterEffect">
                                  <p:stCondLst>
                                    <p:cond delay="0"/>
                                  </p:stCondLst>
                                  <p:childTnLst>
                                    <p:set>
                                      <p:cBhvr>
                                        <p:cTn id="231" dur="1" fill="hold">
                                          <p:stCondLst>
                                            <p:cond delay="0"/>
                                          </p:stCondLst>
                                        </p:cTn>
                                        <p:tgtEl>
                                          <p:spTgt spid="291901"/>
                                        </p:tgtEl>
                                        <p:attrNameLst>
                                          <p:attrName>style.visibility</p:attrName>
                                        </p:attrNameLst>
                                      </p:cBhvr>
                                      <p:to>
                                        <p:strVal val="visible"/>
                                      </p:to>
                                    </p:se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12" presetClass="entr" presetSubtype="8" fill="hold" grpId="0" nodeType="clickEffect">
                                  <p:stCondLst>
                                    <p:cond delay="0"/>
                                  </p:stCondLst>
                                  <p:childTnLst>
                                    <p:set>
                                      <p:cBhvr>
                                        <p:cTn id="235" dur="1" fill="hold">
                                          <p:stCondLst>
                                            <p:cond delay="0"/>
                                          </p:stCondLst>
                                        </p:cTn>
                                        <p:tgtEl>
                                          <p:spTgt spid="291896"/>
                                        </p:tgtEl>
                                        <p:attrNameLst>
                                          <p:attrName>style.visibility</p:attrName>
                                        </p:attrNameLst>
                                      </p:cBhvr>
                                      <p:to>
                                        <p:strVal val="visible"/>
                                      </p:to>
                                    </p:set>
                                    <p:animEffect transition="in" filter="slide(fromLeft)">
                                      <p:cBhvr>
                                        <p:cTn id="236" dur="500"/>
                                        <p:tgtEl>
                                          <p:spTgt spid="291896"/>
                                        </p:tgtEl>
                                      </p:cBhvr>
                                    </p:animEffect>
                                  </p:childTnLst>
                                </p:cTn>
                              </p:par>
                            </p:childTnLst>
                          </p:cTn>
                        </p:par>
                        <p:par>
                          <p:cTn id="237" fill="hold" nodeType="afterGroup">
                            <p:stCondLst>
                              <p:cond delay="500"/>
                            </p:stCondLst>
                            <p:childTnLst>
                              <p:par>
                                <p:cTn id="238" presetID="12" presetClass="entr" presetSubtype="1" fill="hold" nodeType="afterEffect">
                                  <p:stCondLst>
                                    <p:cond delay="0"/>
                                  </p:stCondLst>
                                  <p:childTnLst>
                                    <p:set>
                                      <p:cBhvr>
                                        <p:cTn id="239" dur="1" fill="hold">
                                          <p:stCondLst>
                                            <p:cond delay="0"/>
                                          </p:stCondLst>
                                        </p:cTn>
                                        <p:tgtEl>
                                          <p:spTgt spid="291880"/>
                                        </p:tgtEl>
                                        <p:attrNameLst>
                                          <p:attrName>style.visibility</p:attrName>
                                        </p:attrNameLst>
                                      </p:cBhvr>
                                      <p:to>
                                        <p:strVal val="visible"/>
                                      </p:to>
                                    </p:set>
                                    <p:animEffect transition="in" filter="slide(fromTop)">
                                      <p:cBhvr>
                                        <p:cTn id="240" dur="500"/>
                                        <p:tgtEl>
                                          <p:spTgt spid="291880"/>
                                        </p:tgtEl>
                                      </p:cBhvr>
                                    </p:animEffect>
                                  </p:childTnLst>
                                </p:cTn>
                              </p:par>
                              <p:par>
                                <p:cTn id="241" presetID="12" presetClass="entr" presetSubtype="1" fill="hold" grpId="0" nodeType="withEffect">
                                  <p:stCondLst>
                                    <p:cond delay="0"/>
                                  </p:stCondLst>
                                  <p:childTnLst>
                                    <p:set>
                                      <p:cBhvr>
                                        <p:cTn id="242" dur="1" fill="hold">
                                          <p:stCondLst>
                                            <p:cond delay="0"/>
                                          </p:stCondLst>
                                        </p:cTn>
                                        <p:tgtEl>
                                          <p:spTgt spid="291881"/>
                                        </p:tgtEl>
                                        <p:attrNameLst>
                                          <p:attrName>style.visibility</p:attrName>
                                        </p:attrNameLst>
                                      </p:cBhvr>
                                      <p:to>
                                        <p:strVal val="visible"/>
                                      </p:to>
                                    </p:set>
                                    <p:animEffect transition="in" filter="slide(fromTop)">
                                      <p:cBhvr>
                                        <p:cTn id="243" dur="500"/>
                                        <p:tgtEl>
                                          <p:spTgt spid="291881"/>
                                        </p:tgtEl>
                                      </p:cBhvr>
                                    </p:animEffec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12" presetClass="entr" presetSubtype="8" fill="hold" grpId="0" nodeType="clickEffect">
                                  <p:stCondLst>
                                    <p:cond delay="0"/>
                                  </p:stCondLst>
                                  <p:childTnLst>
                                    <p:set>
                                      <p:cBhvr>
                                        <p:cTn id="247" dur="1" fill="hold">
                                          <p:stCondLst>
                                            <p:cond delay="0"/>
                                          </p:stCondLst>
                                        </p:cTn>
                                        <p:tgtEl>
                                          <p:spTgt spid="291890"/>
                                        </p:tgtEl>
                                        <p:attrNameLst>
                                          <p:attrName>style.visibility</p:attrName>
                                        </p:attrNameLst>
                                      </p:cBhvr>
                                      <p:to>
                                        <p:strVal val="visible"/>
                                      </p:to>
                                    </p:set>
                                    <p:animEffect transition="in" filter="slide(fromLeft)">
                                      <p:cBhvr>
                                        <p:cTn id="248" dur="500"/>
                                        <p:tgtEl>
                                          <p:spTgt spid="291890"/>
                                        </p:tgtEl>
                                      </p:cBhvr>
                                    </p:animEffec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17" presetClass="entr" presetSubtype="10" fill="hold" nodeType="clickEffect">
                                  <p:stCondLst>
                                    <p:cond delay="0"/>
                                  </p:stCondLst>
                                  <p:childTnLst>
                                    <p:set>
                                      <p:cBhvr>
                                        <p:cTn id="252" dur="1" fill="hold">
                                          <p:stCondLst>
                                            <p:cond delay="0"/>
                                          </p:stCondLst>
                                        </p:cTn>
                                        <p:tgtEl>
                                          <p:spTgt spid="291903"/>
                                        </p:tgtEl>
                                        <p:attrNameLst>
                                          <p:attrName>style.visibility</p:attrName>
                                        </p:attrNameLst>
                                      </p:cBhvr>
                                      <p:to>
                                        <p:strVal val="visible"/>
                                      </p:to>
                                    </p:set>
                                    <p:anim calcmode="lin" valueType="num">
                                      <p:cBhvr>
                                        <p:cTn id="253" dur="500" fill="hold"/>
                                        <p:tgtEl>
                                          <p:spTgt spid="291903"/>
                                        </p:tgtEl>
                                        <p:attrNameLst>
                                          <p:attrName>ppt_w</p:attrName>
                                        </p:attrNameLst>
                                      </p:cBhvr>
                                      <p:tavLst>
                                        <p:tav tm="0">
                                          <p:val>
                                            <p:fltVal val="0"/>
                                          </p:val>
                                        </p:tav>
                                        <p:tav tm="100000">
                                          <p:val>
                                            <p:strVal val="#ppt_w"/>
                                          </p:val>
                                        </p:tav>
                                      </p:tavLst>
                                    </p:anim>
                                    <p:anim calcmode="lin" valueType="num">
                                      <p:cBhvr>
                                        <p:cTn id="254" dur="500" fill="hold"/>
                                        <p:tgtEl>
                                          <p:spTgt spid="291903"/>
                                        </p:tgtEl>
                                        <p:attrNameLst>
                                          <p:attrName>ppt_h</p:attrName>
                                        </p:attrNameLst>
                                      </p:cBhvr>
                                      <p:tavLst>
                                        <p:tav tm="0">
                                          <p:val>
                                            <p:strVal val="#ppt_h"/>
                                          </p:val>
                                        </p:tav>
                                        <p:tav tm="100000">
                                          <p:val>
                                            <p:strVal val="#ppt_h"/>
                                          </p:val>
                                        </p:tav>
                                      </p:tavLst>
                                    </p:anim>
                                  </p:childTnLst>
                                </p:cTn>
                              </p:par>
                              <p:par>
                                <p:cTn id="255" presetID="17" presetClass="entr" presetSubtype="10" fill="hold" nodeType="withEffect">
                                  <p:stCondLst>
                                    <p:cond delay="0"/>
                                  </p:stCondLst>
                                  <p:childTnLst>
                                    <p:set>
                                      <p:cBhvr>
                                        <p:cTn id="256" dur="1" fill="hold">
                                          <p:stCondLst>
                                            <p:cond delay="0"/>
                                          </p:stCondLst>
                                        </p:cTn>
                                        <p:tgtEl>
                                          <p:spTgt spid="291902"/>
                                        </p:tgtEl>
                                        <p:attrNameLst>
                                          <p:attrName>style.visibility</p:attrName>
                                        </p:attrNameLst>
                                      </p:cBhvr>
                                      <p:to>
                                        <p:strVal val="visible"/>
                                      </p:to>
                                    </p:set>
                                    <p:anim calcmode="lin" valueType="num">
                                      <p:cBhvr>
                                        <p:cTn id="257" dur="500" fill="hold"/>
                                        <p:tgtEl>
                                          <p:spTgt spid="291902"/>
                                        </p:tgtEl>
                                        <p:attrNameLst>
                                          <p:attrName>ppt_w</p:attrName>
                                        </p:attrNameLst>
                                      </p:cBhvr>
                                      <p:tavLst>
                                        <p:tav tm="0">
                                          <p:val>
                                            <p:fltVal val="0"/>
                                          </p:val>
                                        </p:tav>
                                        <p:tav tm="100000">
                                          <p:val>
                                            <p:strVal val="#ppt_w"/>
                                          </p:val>
                                        </p:tav>
                                      </p:tavLst>
                                    </p:anim>
                                    <p:anim calcmode="lin" valueType="num">
                                      <p:cBhvr>
                                        <p:cTn id="258" dur="500" fill="hold"/>
                                        <p:tgtEl>
                                          <p:spTgt spid="291902"/>
                                        </p:tgtEl>
                                        <p:attrNameLst>
                                          <p:attrName>ppt_h</p:attrName>
                                        </p:attrNameLst>
                                      </p:cBhvr>
                                      <p:tavLst>
                                        <p:tav tm="0">
                                          <p:val>
                                            <p:strVal val="#ppt_h"/>
                                          </p:val>
                                        </p:tav>
                                        <p:tav tm="100000">
                                          <p:val>
                                            <p:strVal val="#ppt_h"/>
                                          </p:val>
                                        </p:tav>
                                      </p:tavLst>
                                    </p:anim>
                                  </p:childTnLst>
                                </p:cTn>
                              </p:par>
                              <p:par>
                                <p:cTn id="259" presetID="17" presetClass="entr" presetSubtype="10" fill="hold" nodeType="withEffect">
                                  <p:stCondLst>
                                    <p:cond delay="0"/>
                                  </p:stCondLst>
                                  <p:childTnLst>
                                    <p:set>
                                      <p:cBhvr>
                                        <p:cTn id="260" dur="1" fill="hold">
                                          <p:stCondLst>
                                            <p:cond delay="0"/>
                                          </p:stCondLst>
                                        </p:cTn>
                                        <p:tgtEl>
                                          <p:spTgt spid="291904"/>
                                        </p:tgtEl>
                                        <p:attrNameLst>
                                          <p:attrName>style.visibility</p:attrName>
                                        </p:attrNameLst>
                                      </p:cBhvr>
                                      <p:to>
                                        <p:strVal val="visible"/>
                                      </p:to>
                                    </p:set>
                                    <p:anim calcmode="lin" valueType="num">
                                      <p:cBhvr>
                                        <p:cTn id="261" dur="500" fill="hold"/>
                                        <p:tgtEl>
                                          <p:spTgt spid="291904"/>
                                        </p:tgtEl>
                                        <p:attrNameLst>
                                          <p:attrName>ppt_w</p:attrName>
                                        </p:attrNameLst>
                                      </p:cBhvr>
                                      <p:tavLst>
                                        <p:tav tm="0">
                                          <p:val>
                                            <p:fltVal val="0"/>
                                          </p:val>
                                        </p:tav>
                                        <p:tav tm="100000">
                                          <p:val>
                                            <p:strVal val="#ppt_w"/>
                                          </p:val>
                                        </p:tav>
                                      </p:tavLst>
                                    </p:anim>
                                    <p:anim calcmode="lin" valueType="num">
                                      <p:cBhvr>
                                        <p:cTn id="262" dur="500" fill="hold"/>
                                        <p:tgtEl>
                                          <p:spTgt spid="291904"/>
                                        </p:tgtEl>
                                        <p:attrNameLst>
                                          <p:attrName>ppt_h</p:attrName>
                                        </p:attrNameLst>
                                      </p:cBhvr>
                                      <p:tavLst>
                                        <p:tav tm="0">
                                          <p:val>
                                            <p:strVal val="#ppt_h"/>
                                          </p:val>
                                        </p:tav>
                                        <p:tav tm="100000">
                                          <p:val>
                                            <p:strVal val="#ppt_h"/>
                                          </p:val>
                                        </p:tav>
                                      </p:tavLst>
                                    </p:anim>
                                  </p:childTnLst>
                                </p:cTn>
                              </p:par>
                              <p:par>
                                <p:cTn id="263" presetID="3" presetClass="entr" presetSubtype="10" fill="hold" grpId="0" nodeType="withEffect">
                                  <p:stCondLst>
                                    <p:cond delay="0"/>
                                  </p:stCondLst>
                                  <p:childTnLst>
                                    <p:set>
                                      <p:cBhvr>
                                        <p:cTn id="264" dur="1" fill="hold">
                                          <p:stCondLst>
                                            <p:cond delay="0"/>
                                          </p:stCondLst>
                                        </p:cTn>
                                        <p:tgtEl>
                                          <p:spTgt spid="291905"/>
                                        </p:tgtEl>
                                        <p:attrNameLst>
                                          <p:attrName>style.visibility</p:attrName>
                                        </p:attrNameLst>
                                      </p:cBhvr>
                                      <p:to>
                                        <p:strVal val="visible"/>
                                      </p:to>
                                    </p:set>
                                    <p:animEffect transition="in" filter="blinds(horizontal)">
                                      <p:cBhvr>
                                        <p:cTn id="265" dur="500"/>
                                        <p:tgtEl>
                                          <p:spTgt spid="291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2" grpId="0" animBg="1"/>
      <p:bldP spid="291843" grpId="0"/>
      <p:bldP spid="291844" grpId="0" animBg="1"/>
      <p:bldP spid="291845" grpId="0"/>
      <p:bldP spid="291846" grpId="0" animBg="1"/>
      <p:bldP spid="291847" grpId="0"/>
      <p:bldP spid="291848" grpId="0" animBg="1"/>
      <p:bldP spid="291849" grpId="0" animBg="1"/>
      <p:bldP spid="291851" grpId="0"/>
      <p:bldP spid="291852" grpId="0"/>
      <p:bldP spid="291853" grpId="0" animBg="1"/>
      <p:bldP spid="291854" grpId="0"/>
      <p:bldP spid="291855" grpId="0" animBg="1"/>
      <p:bldP spid="291856" grpId="0" animBg="1"/>
      <p:bldP spid="291857" grpId="0"/>
      <p:bldP spid="291859" grpId="0"/>
      <p:bldP spid="291860" grpId="0" animBg="1"/>
      <p:bldP spid="291861" grpId="0"/>
      <p:bldP spid="291862" grpId="0" animBg="1"/>
      <p:bldP spid="291863" grpId="0" animBg="1"/>
      <p:bldP spid="291864" grpId="0"/>
      <p:bldP spid="291866" grpId="0"/>
      <p:bldP spid="291867" grpId="0" animBg="1"/>
      <p:bldP spid="291869" grpId="0"/>
      <p:bldP spid="291870" grpId="0" animBg="1"/>
      <p:bldP spid="291871" grpId="0"/>
      <p:bldP spid="291873" grpId="0"/>
      <p:bldP spid="291874" grpId="0" animBg="1"/>
      <p:bldP spid="291875" grpId="0"/>
      <p:bldP spid="291877" grpId="0"/>
      <p:bldP spid="291878" grpId="0" animBg="1"/>
      <p:bldP spid="291879" grpId="0" animBg="1"/>
      <p:bldP spid="291881" grpId="0"/>
      <p:bldP spid="291882" grpId="0" animBg="1"/>
      <p:bldP spid="291883" grpId="0" animBg="1"/>
      <p:bldP spid="291884" grpId="0" animBg="1"/>
      <p:bldP spid="291885" grpId="0" animBg="1"/>
      <p:bldP spid="291886" grpId="0"/>
      <p:bldP spid="291887" grpId="0"/>
      <p:bldP spid="291888" grpId="0" animBg="1"/>
      <p:bldP spid="291890" grpId="0" animBg="1"/>
      <p:bldP spid="291891" grpId="0" animBg="1"/>
      <p:bldP spid="291893" grpId="0"/>
      <p:bldP spid="291894" grpId="0" animBg="1"/>
      <p:bldP spid="291895" grpId="0" animBg="1"/>
      <p:bldP spid="291896" grpId="0" animBg="1"/>
      <p:bldP spid="291905" grpId="0"/>
      <p:bldP spid="291906" grpId="0"/>
      <p:bldP spid="291907" grpId="0"/>
      <p:bldP spid="291908" grpId="0"/>
      <p:bldP spid="291909" grpId="0" animBg="1"/>
      <p:bldP spid="2919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Dreaming and Reality</a:t>
            </a:r>
            <a:endParaRPr lang="en-US" dirty="0"/>
          </a:p>
        </p:txBody>
      </p:sp>
      <p:sp>
        <p:nvSpPr>
          <p:cNvPr id="3" name="Content Placeholder 2"/>
          <p:cNvSpPr>
            <a:spLocks noGrp="1"/>
          </p:cNvSpPr>
          <p:nvPr>
            <p:ph idx="1"/>
          </p:nvPr>
        </p:nvSpPr>
        <p:spPr/>
        <p:txBody>
          <a:bodyPr/>
          <a:lstStyle/>
          <a:p>
            <a:r>
              <a:rPr lang="en-US" dirty="0" smtClean="0"/>
              <a:t>An architect is in part a dreamer, a creator</a:t>
            </a:r>
          </a:p>
          <a:p>
            <a:endParaRPr lang="en-US" dirty="0"/>
          </a:p>
          <a:p>
            <a:r>
              <a:rPr lang="en-US" dirty="0" smtClean="0"/>
              <a:t>Simulation is a key tool of the architect</a:t>
            </a:r>
          </a:p>
          <a:p>
            <a:endParaRPr lang="en-US" dirty="0" smtClean="0"/>
          </a:p>
          <a:p>
            <a:r>
              <a:rPr lang="en-US" dirty="0" smtClean="0"/>
              <a:t>Simulation enables</a:t>
            </a:r>
            <a:endParaRPr lang="en-US" dirty="0"/>
          </a:p>
          <a:p>
            <a:pPr lvl="1"/>
            <a:r>
              <a:rPr lang="en-US" dirty="0"/>
              <a:t>T</a:t>
            </a:r>
            <a:r>
              <a:rPr lang="en-US" dirty="0" smtClean="0"/>
              <a:t>he exploration of many dreams</a:t>
            </a:r>
            <a:endParaRPr lang="en-US" dirty="0"/>
          </a:p>
          <a:p>
            <a:pPr lvl="1"/>
            <a:r>
              <a:rPr lang="en-US" dirty="0" smtClean="0"/>
              <a:t>A reality check of the dreams</a:t>
            </a:r>
          </a:p>
          <a:p>
            <a:pPr lvl="1"/>
            <a:r>
              <a:rPr lang="en-US" dirty="0" smtClean="0"/>
              <a:t>Deciding which dream is better</a:t>
            </a:r>
          </a:p>
          <a:p>
            <a:endParaRPr lang="en-US" dirty="0"/>
          </a:p>
          <a:p>
            <a:r>
              <a:rPr lang="en-US" dirty="0" smtClean="0"/>
              <a:t>Simulation also enables</a:t>
            </a:r>
          </a:p>
          <a:p>
            <a:pPr lvl="1"/>
            <a:r>
              <a:rPr lang="en-US" dirty="0" smtClean="0"/>
              <a:t>The ability to fool yourself with false dreams</a:t>
            </a:r>
          </a:p>
          <a:p>
            <a:endParaRPr lang="en-US" dirty="0"/>
          </a:p>
          <a:p>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5</a:t>
            </a:fld>
            <a:endParaRPr lang="en-US"/>
          </a:p>
        </p:txBody>
      </p:sp>
    </p:spTree>
    <p:extLst>
      <p:ext uri="{BB962C8B-B14F-4D97-AF65-F5344CB8AC3E}">
        <p14:creationId xmlns:p14="http://schemas.microsoft.com/office/powerpoint/2010/main" val="33072857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r>
              <a:rPr lang="en-US">
                <a:latin typeface="Garamond" charset="0"/>
              </a:rPr>
              <a:t>Benefits of Runahead Execution</a:t>
            </a:r>
          </a:p>
        </p:txBody>
      </p:sp>
      <p:sp>
        <p:nvSpPr>
          <p:cNvPr id="292867" name="Rectangle 3"/>
          <p:cNvSpPr>
            <a:spLocks noGrp="1" noChangeArrowheads="1"/>
          </p:cNvSpPr>
          <p:nvPr>
            <p:ph type="body" idx="1"/>
          </p:nvPr>
        </p:nvSpPr>
        <p:spPr>
          <a:xfrm>
            <a:off x="228600" y="1143000"/>
            <a:ext cx="8915400" cy="5105400"/>
          </a:xfrm>
        </p:spPr>
        <p:txBody>
          <a:bodyPr/>
          <a:lstStyle/>
          <a:p>
            <a:pPr algn="ctr">
              <a:buFont typeface="Wingdings" charset="0"/>
              <a:buNone/>
            </a:pPr>
            <a:r>
              <a:rPr lang="en-US">
                <a:solidFill>
                  <a:srgbClr val="003399"/>
                </a:solidFill>
                <a:latin typeface="Tahoma" charset="0"/>
              </a:rPr>
              <a:t>Instead of stalling during an L2 cache miss:</a:t>
            </a:r>
          </a:p>
          <a:p>
            <a:endParaRPr lang="en-US">
              <a:solidFill>
                <a:srgbClr val="003399"/>
              </a:solidFill>
              <a:latin typeface="Tahoma" charset="0"/>
            </a:endParaRPr>
          </a:p>
          <a:p>
            <a:r>
              <a:rPr lang="en-US">
                <a:latin typeface="Tahoma" charset="0"/>
              </a:rPr>
              <a:t>Pre-executed loads and stores independent of L2-miss instructions generate </a:t>
            </a:r>
            <a:r>
              <a:rPr lang="en-US">
                <a:solidFill>
                  <a:srgbClr val="CC0000"/>
                </a:solidFill>
                <a:latin typeface="Tahoma" charset="0"/>
              </a:rPr>
              <a:t>very accurate data prefetches</a:t>
            </a:r>
            <a:r>
              <a:rPr lang="en-US">
                <a:latin typeface="Tahoma" charset="0"/>
              </a:rPr>
              <a:t>:</a:t>
            </a:r>
          </a:p>
          <a:p>
            <a:pPr lvl="1"/>
            <a:r>
              <a:rPr lang="en-US">
                <a:latin typeface="Tahoma" charset="0"/>
                <a:ea typeface="ＭＳ Ｐゴシック" charset="0"/>
              </a:rPr>
              <a:t>For both regular and irregular access patterns</a:t>
            </a:r>
          </a:p>
          <a:p>
            <a:pPr lvl="1"/>
            <a:endParaRPr lang="en-US">
              <a:latin typeface="Tahoma" charset="0"/>
              <a:ea typeface="ＭＳ Ｐゴシック" charset="0"/>
            </a:endParaRPr>
          </a:p>
          <a:p>
            <a:r>
              <a:rPr lang="en-US">
                <a:solidFill>
                  <a:srgbClr val="CC0000"/>
                </a:solidFill>
                <a:latin typeface="Tahoma" charset="0"/>
              </a:rPr>
              <a:t>Instructions on the predicted program path are prefetched</a:t>
            </a:r>
            <a:r>
              <a:rPr lang="en-US">
                <a:latin typeface="Tahoma" charset="0"/>
              </a:rPr>
              <a:t> into the instruction/trace cache and L2.</a:t>
            </a:r>
          </a:p>
          <a:p>
            <a:endParaRPr lang="en-US">
              <a:latin typeface="Tahoma" charset="0"/>
            </a:endParaRPr>
          </a:p>
          <a:p>
            <a:r>
              <a:rPr lang="en-US">
                <a:solidFill>
                  <a:srgbClr val="CC0000"/>
                </a:solidFill>
                <a:latin typeface="Tahoma" charset="0"/>
              </a:rPr>
              <a:t>Hardware prefetcher and branch predictor tables are trained</a:t>
            </a:r>
            <a:r>
              <a:rPr lang="en-US">
                <a:latin typeface="Tahoma" charset="0"/>
              </a:rPr>
              <a:t> using future access information. </a:t>
            </a:r>
          </a:p>
        </p:txBody>
      </p:sp>
    </p:spTree>
    <p:extLst>
      <p:ext uri="{BB962C8B-B14F-4D97-AF65-F5344CB8AC3E}">
        <p14:creationId xmlns:p14="http://schemas.microsoft.com/office/powerpoint/2010/main" val="19859221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2867">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2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r>
              <a:rPr lang="en-US">
                <a:latin typeface="Garamond" charset="0"/>
              </a:rPr>
              <a:t>Runahead Execution Mechanism</a:t>
            </a:r>
          </a:p>
        </p:txBody>
      </p:sp>
      <p:sp>
        <p:nvSpPr>
          <p:cNvPr id="94210" name="Rectangle 3"/>
          <p:cNvSpPr>
            <a:spLocks noGrp="1" noChangeArrowheads="1"/>
          </p:cNvSpPr>
          <p:nvPr>
            <p:ph type="body" idx="1"/>
          </p:nvPr>
        </p:nvSpPr>
        <p:spPr>
          <a:xfrm>
            <a:off x="228600" y="996950"/>
            <a:ext cx="8610600" cy="5194300"/>
          </a:xfrm>
        </p:spPr>
        <p:txBody>
          <a:bodyPr/>
          <a:lstStyle/>
          <a:p>
            <a:r>
              <a:rPr lang="en-US">
                <a:latin typeface="Tahoma" charset="0"/>
              </a:rPr>
              <a:t>Entry into runahead mode</a:t>
            </a:r>
          </a:p>
          <a:p>
            <a:pPr lvl="1"/>
            <a:r>
              <a:rPr lang="en-US">
                <a:latin typeface="Tahoma" charset="0"/>
                <a:ea typeface="ＭＳ Ｐゴシック" charset="0"/>
              </a:rPr>
              <a:t>Checkpoint architectural register state</a:t>
            </a:r>
          </a:p>
          <a:p>
            <a:endParaRPr lang="en-US">
              <a:latin typeface="Tahoma" charset="0"/>
            </a:endParaRPr>
          </a:p>
          <a:p>
            <a:endParaRPr lang="en-US">
              <a:latin typeface="Tahoma" charset="0"/>
            </a:endParaRPr>
          </a:p>
          <a:p>
            <a:r>
              <a:rPr lang="en-US">
                <a:solidFill>
                  <a:srgbClr val="003399"/>
                </a:solidFill>
                <a:latin typeface="Tahoma" charset="0"/>
              </a:rPr>
              <a:t>Instruction processing in runahead mode</a:t>
            </a:r>
          </a:p>
          <a:p>
            <a:endParaRPr lang="en-US">
              <a:solidFill>
                <a:srgbClr val="003399"/>
              </a:solidFill>
              <a:latin typeface="Tahoma" charset="0"/>
            </a:endParaRPr>
          </a:p>
          <a:p>
            <a:endParaRPr lang="en-US">
              <a:latin typeface="Tahoma" charset="0"/>
            </a:endParaRPr>
          </a:p>
          <a:p>
            <a:endParaRPr lang="en-US">
              <a:latin typeface="Tahoma" charset="0"/>
            </a:endParaRPr>
          </a:p>
          <a:p>
            <a:r>
              <a:rPr lang="en-US">
                <a:latin typeface="Tahoma" charset="0"/>
              </a:rPr>
              <a:t>Exit from runahead mode</a:t>
            </a:r>
          </a:p>
          <a:p>
            <a:pPr lvl="1"/>
            <a:r>
              <a:rPr lang="en-US">
                <a:latin typeface="Tahoma" charset="0"/>
                <a:ea typeface="ＭＳ Ｐゴシック" charset="0"/>
              </a:rPr>
              <a:t>Restore architectural register state from checkpoint</a:t>
            </a:r>
          </a:p>
          <a:p>
            <a:endParaRPr lang="en-US">
              <a:latin typeface="Tahoma" charset="0"/>
            </a:endParaRPr>
          </a:p>
          <a:p>
            <a:pPr>
              <a:buFont typeface="Wingdings" charset="0"/>
              <a:buNone/>
            </a:pPr>
            <a:endParaRPr lang="en-US">
              <a:latin typeface="Tahoma" charset="0"/>
            </a:endParaRPr>
          </a:p>
        </p:txBody>
      </p:sp>
    </p:spTree>
    <p:extLst>
      <p:ext uri="{BB962C8B-B14F-4D97-AF65-F5344CB8AC3E}">
        <p14:creationId xmlns:p14="http://schemas.microsoft.com/office/powerpoint/2010/main" val="253130275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r>
              <a:rPr lang="en-US">
                <a:latin typeface="Garamond" charset="0"/>
              </a:rPr>
              <a:t>Instruction Processing in Runahead Mode</a:t>
            </a:r>
          </a:p>
        </p:txBody>
      </p:sp>
      <p:sp>
        <p:nvSpPr>
          <p:cNvPr id="95234" name="Rectangle 3"/>
          <p:cNvSpPr>
            <a:spLocks noChangeArrowheads="1"/>
          </p:cNvSpPr>
          <p:nvPr/>
        </p:nvSpPr>
        <p:spPr bwMode="auto">
          <a:xfrm>
            <a:off x="304800" y="1609725"/>
            <a:ext cx="1066800" cy="3048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95235" name="Text Box 4"/>
          <p:cNvSpPr txBox="1">
            <a:spLocks noChangeArrowheads="1"/>
          </p:cNvSpPr>
          <p:nvPr/>
        </p:nvSpPr>
        <p:spPr bwMode="auto">
          <a:xfrm>
            <a:off x="285750" y="1581150"/>
            <a:ext cx="11112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Compute</a:t>
            </a:r>
          </a:p>
        </p:txBody>
      </p:sp>
      <p:sp>
        <p:nvSpPr>
          <p:cNvPr id="95236" name="Line 5"/>
          <p:cNvSpPr>
            <a:spLocks noChangeShapeType="1"/>
          </p:cNvSpPr>
          <p:nvPr/>
        </p:nvSpPr>
        <p:spPr bwMode="auto">
          <a:xfrm>
            <a:off x="1371600" y="1228725"/>
            <a:ext cx="0" cy="381000"/>
          </a:xfrm>
          <a:prstGeom prst="line">
            <a:avLst/>
          </a:prstGeom>
          <a:noFill/>
          <a:ln w="222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95237" name="Text Box 6"/>
          <p:cNvSpPr txBox="1">
            <a:spLocks noChangeArrowheads="1"/>
          </p:cNvSpPr>
          <p:nvPr/>
        </p:nvSpPr>
        <p:spPr bwMode="auto">
          <a:xfrm>
            <a:off x="695325" y="914400"/>
            <a:ext cx="1416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Load 1 Miss</a:t>
            </a:r>
          </a:p>
        </p:txBody>
      </p:sp>
      <p:sp>
        <p:nvSpPr>
          <p:cNvPr id="438279" name="Rectangle 7"/>
          <p:cNvSpPr>
            <a:spLocks noChangeArrowheads="1"/>
          </p:cNvSpPr>
          <p:nvPr/>
        </p:nvSpPr>
        <p:spPr bwMode="auto">
          <a:xfrm>
            <a:off x="1524000" y="1609725"/>
            <a:ext cx="1447800" cy="304800"/>
          </a:xfrm>
          <a:prstGeom prst="rect">
            <a:avLst/>
          </a:prstGeom>
          <a:solidFill>
            <a:srgbClr val="00CCFF"/>
          </a:solidFill>
          <a:ln w="9525">
            <a:solidFill>
              <a:schemeClr val="tx1"/>
            </a:solidFill>
            <a:miter lim="800000"/>
            <a:headEnd/>
            <a:tailEnd/>
          </a:ln>
        </p:spPr>
        <p:txBody>
          <a:bodyPr wrap="none" anchor="ctr"/>
          <a:lstStyle/>
          <a:p>
            <a:endParaRPr lang="en-US">
              <a:solidFill>
                <a:srgbClr val="000000"/>
              </a:solidFill>
            </a:endParaRPr>
          </a:p>
        </p:txBody>
      </p:sp>
      <p:sp>
        <p:nvSpPr>
          <p:cNvPr id="438280" name="Text Box 8"/>
          <p:cNvSpPr txBox="1">
            <a:spLocks noChangeArrowheads="1"/>
          </p:cNvSpPr>
          <p:nvPr/>
        </p:nvSpPr>
        <p:spPr bwMode="auto">
          <a:xfrm>
            <a:off x="1581150" y="1562100"/>
            <a:ext cx="12382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Runahead</a:t>
            </a:r>
          </a:p>
        </p:txBody>
      </p:sp>
      <p:sp>
        <p:nvSpPr>
          <p:cNvPr id="438281" name="Rectangle 9" descr="Large checker board"/>
          <p:cNvSpPr>
            <a:spLocks noChangeArrowheads="1"/>
          </p:cNvSpPr>
          <p:nvPr/>
        </p:nvSpPr>
        <p:spPr bwMode="auto">
          <a:xfrm>
            <a:off x="1524000" y="2066925"/>
            <a:ext cx="14478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95241" name="Text Box 10"/>
          <p:cNvSpPr txBox="1">
            <a:spLocks noChangeArrowheads="1"/>
          </p:cNvSpPr>
          <p:nvPr/>
        </p:nvSpPr>
        <p:spPr bwMode="auto">
          <a:xfrm>
            <a:off x="762000" y="1990725"/>
            <a:ext cx="623888"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cs typeface="Arial" charset="0"/>
              </a:rPr>
              <a:t>Miss 1</a:t>
            </a:r>
          </a:p>
        </p:txBody>
      </p:sp>
      <p:sp>
        <p:nvSpPr>
          <p:cNvPr id="95242" name="Rectangle 11"/>
          <p:cNvSpPr>
            <a:spLocks noChangeArrowheads="1"/>
          </p:cNvSpPr>
          <p:nvPr/>
        </p:nvSpPr>
        <p:spPr bwMode="auto">
          <a:xfrm>
            <a:off x="1371600" y="1609725"/>
            <a:ext cx="152400" cy="3048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95243" name="Rectangle 12" descr="Large checker board"/>
          <p:cNvSpPr>
            <a:spLocks noChangeArrowheads="1"/>
          </p:cNvSpPr>
          <p:nvPr/>
        </p:nvSpPr>
        <p:spPr bwMode="auto">
          <a:xfrm>
            <a:off x="1371600" y="2066925"/>
            <a:ext cx="1524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438285" name="Text Box 13"/>
          <p:cNvSpPr txBox="1">
            <a:spLocks noChangeArrowheads="1"/>
          </p:cNvSpPr>
          <p:nvPr/>
        </p:nvSpPr>
        <p:spPr bwMode="auto">
          <a:xfrm>
            <a:off x="457200" y="2438400"/>
            <a:ext cx="8229600" cy="4471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ct val="90000"/>
              </a:lnSpc>
              <a:spcBef>
                <a:spcPct val="20000"/>
              </a:spcBef>
              <a:buClr>
                <a:srgbClr val="CC9900"/>
              </a:buClr>
              <a:buSzPct val="65000"/>
              <a:buFont typeface="Wingdings" charset="0"/>
              <a:buNone/>
            </a:pPr>
            <a:r>
              <a:rPr lang="en-US">
                <a:solidFill>
                  <a:srgbClr val="003399"/>
                </a:solidFill>
                <a:cs typeface="Arial" charset="0"/>
              </a:rPr>
              <a:t>Runahead mode processing is the same as                normal instruction processing, EXCEPT:</a:t>
            </a:r>
          </a:p>
          <a:p>
            <a:pPr eaLnBrk="1" hangingPunct="1">
              <a:lnSpc>
                <a:spcPct val="90000"/>
              </a:lnSpc>
              <a:spcBef>
                <a:spcPct val="20000"/>
              </a:spcBef>
              <a:buClr>
                <a:srgbClr val="CC9900"/>
              </a:buClr>
              <a:buSzPct val="65000"/>
              <a:buFont typeface="Wingdings" charset="0"/>
              <a:buChar char="n"/>
            </a:pPr>
            <a:endParaRPr lang="en-US" sz="2200">
              <a:solidFill>
                <a:srgbClr val="000000"/>
              </a:solidFill>
              <a:latin typeface="Tahoma" charset="0"/>
              <a:cs typeface="Arial" charset="0"/>
            </a:endParaRPr>
          </a:p>
          <a:p>
            <a:pPr eaLnBrk="1" hangingPunct="1">
              <a:lnSpc>
                <a:spcPct val="90000"/>
              </a:lnSpc>
              <a:spcBef>
                <a:spcPct val="20000"/>
              </a:spcBef>
              <a:buClr>
                <a:srgbClr val="CC9900"/>
              </a:buClr>
              <a:buSzPct val="65000"/>
              <a:buFont typeface="Wingdings" charset="0"/>
              <a:buChar char="n"/>
            </a:pPr>
            <a:r>
              <a:rPr lang="en-US" sz="2200">
                <a:solidFill>
                  <a:srgbClr val="000000"/>
                </a:solidFill>
                <a:latin typeface="Tahoma" charset="0"/>
                <a:cs typeface="Arial" charset="0"/>
              </a:rPr>
              <a:t>It is purely speculative: </a:t>
            </a:r>
            <a:r>
              <a:rPr lang="en-US" sz="2200">
                <a:solidFill>
                  <a:srgbClr val="CC0000"/>
                </a:solidFill>
                <a:latin typeface="Tahoma" charset="0"/>
                <a:cs typeface="Arial" charset="0"/>
              </a:rPr>
              <a:t>Architectural (software-visible) register/memory state is NOT updated in runahead mode.</a:t>
            </a:r>
          </a:p>
          <a:p>
            <a:pPr eaLnBrk="1" hangingPunct="1">
              <a:lnSpc>
                <a:spcPct val="90000"/>
              </a:lnSpc>
              <a:spcBef>
                <a:spcPct val="20000"/>
              </a:spcBef>
              <a:buClr>
                <a:srgbClr val="CC9900"/>
              </a:buClr>
              <a:buSzPct val="65000"/>
              <a:buFont typeface="Wingdings" charset="0"/>
              <a:buChar char="n"/>
            </a:pPr>
            <a:endParaRPr lang="en-US" sz="2200">
              <a:solidFill>
                <a:srgbClr val="000000"/>
              </a:solidFill>
              <a:latin typeface="Tahoma" charset="0"/>
              <a:cs typeface="Arial" charset="0"/>
            </a:endParaRPr>
          </a:p>
          <a:p>
            <a:pPr eaLnBrk="1" hangingPunct="1">
              <a:lnSpc>
                <a:spcPct val="90000"/>
              </a:lnSpc>
              <a:spcBef>
                <a:spcPct val="20000"/>
              </a:spcBef>
              <a:buClr>
                <a:srgbClr val="CC9900"/>
              </a:buClr>
              <a:buSzPct val="65000"/>
              <a:buFont typeface="Wingdings" charset="0"/>
              <a:buChar char="n"/>
            </a:pPr>
            <a:r>
              <a:rPr lang="en-US" sz="2200">
                <a:solidFill>
                  <a:srgbClr val="000000"/>
                </a:solidFill>
                <a:latin typeface="Tahoma" charset="0"/>
                <a:cs typeface="Arial" charset="0"/>
              </a:rPr>
              <a:t>L2-miss dependent instructions are identified and treated specially.</a:t>
            </a:r>
          </a:p>
          <a:p>
            <a:pPr lvl="1" eaLnBrk="1" hangingPunct="1">
              <a:lnSpc>
                <a:spcPct val="90000"/>
              </a:lnSpc>
              <a:spcBef>
                <a:spcPct val="20000"/>
              </a:spcBef>
              <a:buClr>
                <a:srgbClr val="3B812F"/>
              </a:buClr>
              <a:buSzPct val="60000"/>
              <a:buFont typeface="Wingdings" charset="0"/>
              <a:buChar char="q"/>
            </a:pPr>
            <a:r>
              <a:rPr lang="en-US" sz="1800">
                <a:solidFill>
                  <a:srgbClr val="000000"/>
                </a:solidFill>
                <a:latin typeface="Tahoma" charset="0"/>
                <a:cs typeface="Arial" charset="0"/>
              </a:rPr>
              <a:t> They are quickly removed from the instruction window.</a:t>
            </a:r>
          </a:p>
          <a:p>
            <a:pPr lvl="1" eaLnBrk="1" hangingPunct="1">
              <a:lnSpc>
                <a:spcPct val="90000"/>
              </a:lnSpc>
              <a:spcBef>
                <a:spcPct val="20000"/>
              </a:spcBef>
              <a:buClr>
                <a:srgbClr val="3B812F"/>
              </a:buClr>
              <a:buSzPct val="60000"/>
              <a:buFont typeface="Wingdings" charset="0"/>
              <a:buChar char="q"/>
            </a:pPr>
            <a:r>
              <a:rPr lang="en-US" sz="1800">
                <a:solidFill>
                  <a:srgbClr val="000000"/>
                </a:solidFill>
                <a:latin typeface="Tahoma" charset="0"/>
                <a:cs typeface="Arial" charset="0"/>
              </a:rPr>
              <a:t> Their results are not trusted.</a:t>
            </a:r>
          </a:p>
          <a:p>
            <a:pPr eaLnBrk="1" hangingPunct="1">
              <a:lnSpc>
                <a:spcPct val="90000"/>
              </a:lnSpc>
              <a:spcBef>
                <a:spcPct val="20000"/>
              </a:spcBef>
              <a:buClr>
                <a:srgbClr val="CC9900"/>
              </a:buClr>
              <a:buSzPct val="65000"/>
              <a:buFont typeface="Wingdings" charset="0"/>
              <a:buChar char="n"/>
            </a:pPr>
            <a:endParaRPr lang="en-US" sz="2200">
              <a:solidFill>
                <a:srgbClr val="000000"/>
              </a:solidFill>
              <a:latin typeface="Tahoma" charset="0"/>
              <a:cs typeface="Arial" charset="0"/>
            </a:endParaRPr>
          </a:p>
          <a:p>
            <a:pPr eaLnBrk="1" hangingPunct="1">
              <a:lnSpc>
                <a:spcPct val="90000"/>
              </a:lnSpc>
              <a:spcBef>
                <a:spcPct val="20000"/>
              </a:spcBef>
              <a:buClr>
                <a:srgbClr val="CC9900"/>
              </a:buClr>
              <a:buSzPct val="65000"/>
              <a:buFont typeface="Wingdings" charset="0"/>
              <a:buChar char="n"/>
            </a:pPr>
            <a:endParaRPr lang="en-US" sz="2200">
              <a:solidFill>
                <a:srgbClr val="000000"/>
              </a:solidFill>
              <a:latin typeface="Tahoma" charset="0"/>
              <a:cs typeface="Arial" charset="0"/>
            </a:endParaRPr>
          </a:p>
          <a:p>
            <a:pPr algn="ctr" eaLnBrk="1" hangingPunct="1">
              <a:lnSpc>
                <a:spcPct val="90000"/>
              </a:lnSpc>
              <a:spcBef>
                <a:spcPct val="20000"/>
              </a:spcBef>
              <a:buClr>
                <a:srgbClr val="CC9900"/>
              </a:buClr>
              <a:buSzPct val="65000"/>
              <a:buFont typeface="Wingdings" charset="0"/>
              <a:buNone/>
            </a:pPr>
            <a:endParaRPr lang="en-US" sz="1800">
              <a:solidFill>
                <a:srgbClr val="000000"/>
              </a:solidFill>
              <a:cs typeface="Arial" charset="0"/>
            </a:endParaRPr>
          </a:p>
        </p:txBody>
      </p:sp>
    </p:spTree>
    <p:custDataLst>
      <p:tags r:id="rId1"/>
    </p:custDataLst>
    <p:extLst>
      <p:ext uri="{BB962C8B-B14F-4D97-AF65-F5344CB8AC3E}">
        <p14:creationId xmlns:p14="http://schemas.microsoft.com/office/powerpoint/2010/main" val="27722075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38279"/>
                                        </p:tgtEl>
                                        <p:attrNameLst>
                                          <p:attrName>style.visibility</p:attrName>
                                        </p:attrNameLst>
                                      </p:cBhvr>
                                      <p:to>
                                        <p:strVal val="visible"/>
                                      </p:to>
                                    </p:set>
                                    <p:animEffect transition="in" filter="slide(fromLeft)">
                                      <p:cBhvr>
                                        <p:cTn id="7" dur="500"/>
                                        <p:tgtEl>
                                          <p:spTgt spid="438279"/>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438280"/>
                                        </p:tgtEl>
                                        <p:attrNameLst>
                                          <p:attrName>style.visibility</p:attrName>
                                        </p:attrNameLst>
                                      </p:cBhvr>
                                      <p:to>
                                        <p:strVal val="visible"/>
                                      </p:to>
                                    </p:set>
                                    <p:animEffect transition="in" filter="slide(fromLeft)">
                                      <p:cBhvr>
                                        <p:cTn id="10" dur="500"/>
                                        <p:tgtEl>
                                          <p:spTgt spid="438280"/>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438281"/>
                                        </p:tgtEl>
                                        <p:attrNameLst>
                                          <p:attrName>style.visibility</p:attrName>
                                        </p:attrNameLst>
                                      </p:cBhvr>
                                      <p:to>
                                        <p:strVal val="visible"/>
                                      </p:to>
                                    </p:set>
                                    <p:animEffect transition="in" filter="slide(fromLeft)">
                                      <p:cBhvr>
                                        <p:cTn id="13" dur="500"/>
                                        <p:tgtEl>
                                          <p:spTgt spid="438281"/>
                                        </p:tgtEl>
                                      </p:cBhvr>
                                    </p:animEffect>
                                  </p:childTnLst>
                                </p:cTn>
                              </p:par>
                              <p:par>
                                <p:cTn id="14" presetID="1" presetClass="entr" presetSubtype="0" fill="hold" nodeType="withEffect">
                                  <p:stCondLst>
                                    <p:cond delay="0"/>
                                  </p:stCondLst>
                                  <p:childTnLst>
                                    <p:set>
                                      <p:cBhvr>
                                        <p:cTn id="15" dur="1" fill="hold">
                                          <p:stCondLst>
                                            <p:cond delay="0"/>
                                          </p:stCondLst>
                                        </p:cTn>
                                        <p:tgtEl>
                                          <p:spTgt spid="438285">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438285">
                                            <p:txEl>
                                              <p:pRg st="2" end="2"/>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38285">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38285">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3828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9" grpId="0" animBg="1"/>
      <p:bldP spid="438280" grpId="0"/>
      <p:bldP spid="43828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r>
              <a:rPr lang="en-US">
                <a:latin typeface="Garamond" charset="0"/>
              </a:rPr>
              <a:t>L2-Miss Dependent Instructions</a:t>
            </a:r>
          </a:p>
        </p:txBody>
      </p:sp>
      <p:sp>
        <p:nvSpPr>
          <p:cNvPr id="96258" name="Rectangle 3"/>
          <p:cNvSpPr>
            <a:spLocks noChangeArrowheads="1"/>
          </p:cNvSpPr>
          <p:nvPr/>
        </p:nvSpPr>
        <p:spPr bwMode="auto">
          <a:xfrm>
            <a:off x="304800" y="1609725"/>
            <a:ext cx="1066800" cy="3048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96259" name="Text Box 4"/>
          <p:cNvSpPr txBox="1">
            <a:spLocks noChangeArrowheads="1"/>
          </p:cNvSpPr>
          <p:nvPr/>
        </p:nvSpPr>
        <p:spPr bwMode="auto">
          <a:xfrm>
            <a:off x="285750" y="1581150"/>
            <a:ext cx="11112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Compute</a:t>
            </a:r>
          </a:p>
        </p:txBody>
      </p:sp>
      <p:sp>
        <p:nvSpPr>
          <p:cNvPr id="96260" name="Line 5"/>
          <p:cNvSpPr>
            <a:spLocks noChangeShapeType="1"/>
          </p:cNvSpPr>
          <p:nvPr/>
        </p:nvSpPr>
        <p:spPr bwMode="auto">
          <a:xfrm>
            <a:off x="1371600" y="1228725"/>
            <a:ext cx="0" cy="381000"/>
          </a:xfrm>
          <a:prstGeom prst="line">
            <a:avLst/>
          </a:prstGeom>
          <a:noFill/>
          <a:ln w="222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96261" name="Text Box 6"/>
          <p:cNvSpPr txBox="1">
            <a:spLocks noChangeArrowheads="1"/>
          </p:cNvSpPr>
          <p:nvPr/>
        </p:nvSpPr>
        <p:spPr bwMode="auto">
          <a:xfrm>
            <a:off x="695325" y="914400"/>
            <a:ext cx="1416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Load 1 Miss</a:t>
            </a:r>
          </a:p>
        </p:txBody>
      </p:sp>
      <p:sp>
        <p:nvSpPr>
          <p:cNvPr id="96262" name="Rectangle 7"/>
          <p:cNvSpPr>
            <a:spLocks noChangeArrowheads="1"/>
          </p:cNvSpPr>
          <p:nvPr/>
        </p:nvSpPr>
        <p:spPr bwMode="auto">
          <a:xfrm>
            <a:off x="1524000" y="1609725"/>
            <a:ext cx="1447800" cy="304800"/>
          </a:xfrm>
          <a:prstGeom prst="rect">
            <a:avLst/>
          </a:prstGeom>
          <a:solidFill>
            <a:srgbClr val="00CCFF"/>
          </a:solidFill>
          <a:ln w="9525">
            <a:solidFill>
              <a:schemeClr val="tx1"/>
            </a:solidFill>
            <a:miter lim="800000"/>
            <a:headEnd/>
            <a:tailEnd/>
          </a:ln>
        </p:spPr>
        <p:txBody>
          <a:bodyPr wrap="none" anchor="ctr"/>
          <a:lstStyle/>
          <a:p>
            <a:endParaRPr lang="en-US">
              <a:solidFill>
                <a:srgbClr val="000000"/>
              </a:solidFill>
            </a:endParaRPr>
          </a:p>
        </p:txBody>
      </p:sp>
      <p:sp>
        <p:nvSpPr>
          <p:cNvPr id="96263" name="Text Box 8"/>
          <p:cNvSpPr txBox="1">
            <a:spLocks noChangeArrowheads="1"/>
          </p:cNvSpPr>
          <p:nvPr/>
        </p:nvSpPr>
        <p:spPr bwMode="auto">
          <a:xfrm>
            <a:off x="1581150" y="1562100"/>
            <a:ext cx="12382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Runahead</a:t>
            </a:r>
          </a:p>
        </p:txBody>
      </p:sp>
      <p:sp>
        <p:nvSpPr>
          <p:cNvPr id="96264" name="Rectangle 9" descr="Large checker board"/>
          <p:cNvSpPr>
            <a:spLocks noChangeArrowheads="1"/>
          </p:cNvSpPr>
          <p:nvPr/>
        </p:nvSpPr>
        <p:spPr bwMode="auto">
          <a:xfrm>
            <a:off x="1524000" y="2066925"/>
            <a:ext cx="14478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96265" name="Text Box 10"/>
          <p:cNvSpPr txBox="1">
            <a:spLocks noChangeArrowheads="1"/>
          </p:cNvSpPr>
          <p:nvPr/>
        </p:nvSpPr>
        <p:spPr bwMode="auto">
          <a:xfrm>
            <a:off x="762000" y="1990725"/>
            <a:ext cx="623888"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cs typeface="Arial" charset="0"/>
              </a:rPr>
              <a:t>Miss 1</a:t>
            </a:r>
          </a:p>
        </p:txBody>
      </p:sp>
      <p:sp>
        <p:nvSpPr>
          <p:cNvPr id="96266" name="Rectangle 11"/>
          <p:cNvSpPr>
            <a:spLocks noChangeArrowheads="1"/>
          </p:cNvSpPr>
          <p:nvPr/>
        </p:nvSpPr>
        <p:spPr bwMode="auto">
          <a:xfrm>
            <a:off x="1371600" y="1609725"/>
            <a:ext cx="152400" cy="3048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96267" name="Rectangle 12" descr="Large checker board"/>
          <p:cNvSpPr>
            <a:spLocks noChangeArrowheads="1"/>
          </p:cNvSpPr>
          <p:nvPr/>
        </p:nvSpPr>
        <p:spPr bwMode="auto">
          <a:xfrm>
            <a:off x="1371600" y="2066925"/>
            <a:ext cx="1524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439309" name="Text Box 13"/>
          <p:cNvSpPr txBox="1">
            <a:spLocks noChangeArrowheads="1"/>
          </p:cNvSpPr>
          <p:nvPr/>
        </p:nvSpPr>
        <p:spPr bwMode="auto">
          <a:xfrm>
            <a:off x="457200" y="2720975"/>
            <a:ext cx="8229600" cy="327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90000"/>
              </a:lnSpc>
              <a:spcBef>
                <a:spcPct val="20000"/>
              </a:spcBef>
              <a:buClr>
                <a:srgbClr val="CC9900"/>
              </a:buClr>
              <a:buSzPct val="65000"/>
              <a:buFont typeface="Wingdings" charset="0"/>
              <a:buChar char="n"/>
            </a:pPr>
            <a:r>
              <a:rPr lang="en-US" sz="2200">
                <a:solidFill>
                  <a:srgbClr val="000000"/>
                </a:solidFill>
                <a:latin typeface="Tahoma" charset="0"/>
                <a:cs typeface="Arial" charset="0"/>
              </a:rPr>
              <a:t>Two types of results produced: INV and VALID</a:t>
            </a:r>
          </a:p>
          <a:p>
            <a:pPr eaLnBrk="1" hangingPunct="1">
              <a:lnSpc>
                <a:spcPct val="90000"/>
              </a:lnSpc>
              <a:spcBef>
                <a:spcPct val="20000"/>
              </a:spcBef>
              <a:buClr>
                <a:srgbClr val="CC9900"/>
              </a:buClr>
              <a:buSzPct val="65000"/>
              <a:buFont typeface="Wingdings" charset="0"/>
              <a:buChar char="n"/>
            </a:pPr>
            <a:endParaRPr lang="en-US" sz="2200">
              <a:solidFill>
                <a:srgbClr val="000000"/>
              </a:solidFill>
              <a:latin typeface="Tahoma" charset="0"/>
              <a:cs typeface="Arial" charset="0"/>
            </a:endParaRPr>
          </a:p>
          <a:p>
            <a:pPr eaLnBrk="1" hangingPunct="1">
              <a:lnSpc>
                <a:spcPct val="90000"/>
              </a:lnSpc>
              <a:spcBef>
                <a:spcPct val="20000"/>
              </a:spcBef>
              <a:buClr>
                <a:srgbClr val="CC9900"/>
              </a:buClr>
              <a:buSzPct val="65000"/>
              <a:buFont typeface="Wingdings" charset="0"/>
              <a:buChar char="n"/>
            </a:pPr>
            <a:r>
              <a:rPr lang="en-US" sz="2200">
                <a:solidFill>
                  <a:srgbClr val="003399"/>
                </a:solidFill>
                <a:latin typeface="Tahoma" charset="0"/>
                <a:cs typeface="Arial" charset="0"/>
              </a:rPr>
              <a:t>INV = Dependent on an L2 miss</a:t>
            </a:r>
          </a:p>
          <a:p>
            <a:pPr eaLnBrk="1" hangingPunct="1">
              <a:lnSpc>
                <a:spcPct val="90000"/>
              </a:lnSpc>
              <a:spcBef>
                <a:spcPct val="20000"/>
              </a:spcBef>
              <a:buClr>
                <a:srgbClr val="CC9900"/>
              </a:buClr>
              <a:buSzPct val="65000"/>
              <a:buFont typeface="Wingdings" charset="0"/>
              <a:buChar char="n"/>
            </a:pPr>
            <a:endParaRPr lang="en-US" sz="2200">
              <a:solidFill>
                <a:srgbClr val="000000"/>
              </a:solidFill>
              <a:latin typeface="Tahoma" charset="0"/>
              <a:cs typeface="Arial" charset="0"/>
            </a:endParaRPr>
          </a:p>
          <a:p>
            <a:pPr eaLnBrk="1" hangingPunct="1">
              <a:lnSpc>
                <a:spcPct val="90000"/>
              </a:lnSpc>
              <a:spcBef>
                <a:spcPct val="20000"/>
              </a:spcBef>
              <a:buClr>
                <a:srgbClr val="CC9900"/>
              </a:buClr>
              <a:buSzPct val="65000"/>
              <a:buFont typeface="Wingdings" charset="0"/>
              <a:buChar char="n"/>
            </a:pPr>
            <a:r>
              <a:rPr lang="en-US" sz="2200">
                <a:solidFill>
                  <a:srgbClr val="000000"/>
                </a:solidFill>
                <a:latin typeface="Tahoma" charset="0"/>
                <a:cs typeface="Arial" charset="0"/>
              </a:rPr>
              <a:t>INV results are marked using INV bits in the register file and store buffer.</a:t>
            </a:r>
          </a:p>
          <a:p>
            <a:pPr eaLnBrk="1" hangingPunct="1">
              <a:lnSpc>
                <a:spcPct val="90000"/>
              </a:lnSpc>
              <a:spcBef>
                <a:spcPct val="20000"/>
              </a:spcBef>
              <a:buClr>
                <a:srgbClr val="CC9900"/>
              </a:buClr>
              <a:buSzPct val="65000"/>
              <a:buFont typeface="Wingdings" charset="0"/>
              <a:buChar char="n"/>
            </a:pPr>
            <a:endParaRPr lang="en-US" sz="2200">
              <a:solidFill>
                <a:srgbClr val="000000"/>
              </a:solidFill>
              <a:latin typeface="Tahoma" charset="0"/>
              <a:cs typeface="Arial" charset="0"/>
            </a:endParaRPr>
          </a:p>
          <a:p>
            <a:pPr eaLnBrk="1" hangingPunct="1">
              <a:lnSpc>
                <a:spcPct val="90000"/>
              </a:lnSpc>
              <a:spcBef>
                <a:spcPct val="20000"/>
              </a:spcBef>
              <a:buClr>
                <a:srgbClr val="CC9900"/>
              </a:buClr>
              <a:buSzPct val="65000"/>
              <a:buFont typeface="Wingdings" charset="0"/>
              <a:buChar char="n"/>
            </a:pPr>
            <a:r>
              <a:rPr lang="en-US" sz="2200">
                <a:solidFill>
                  <a:srgbClr val="CC0000"/>
                </a:solidFill>
                <a:latin typeface="Tahoma" charset="0"/>
                <a:cs typeface="Arial" charset="0"/>
              </a:rPr>
              <a:t>INV values</a:t>
            </a:r>
            <a:r>
              <a:rPr lang="en-US" sz="2200">
                <a:solidFill>
                  <a:srgbClr val="CC0000"/>
                </a:solidFill>
                <a:cs typeface="Arial" charset="0"/>
              </a:rPr>
              <a:t> are not used for prefetching/branch resolution.</a:t>
            </a:r>
            <a:endParaRPr lang="en-US" sz="2200">
              <a:solidFill>
                <a:srgbClr val="CC0000"/>
              </a:solidFill>
              <a:latin typeface="Tahoma" charset="0"/>
              <a:cs typeface="Arial" charset="0"/>
            </a:endParaRPr>
          </a:p>
          <a:p>
            <a:pPr algn="ctr" eaLnBrk="1" hangingPunct="1">
              <a:lnSpc>
                <a:spcPct val="90000"/>
              </a:lnSpc>
              <a:spcBef>
                <a:spcPct val="20000"/>
              </a:spcBef>
              <a:buClr>
                <a:srgbClr val="CC9900"/>
              </a:buClr>
              <a:buSzPct val="65000"/>
              <a:buFont typeface="Wingdings" charset="0"/>
              <a:buNone/>
            </a:pPr>
            <a:endParaRPr lang="en-US" sz="2200">
              <a:solidFill>
                <a:srgbClr val="CC0000"/>
              </a:solidFill>
              <a:cs typeface="Arial" charset="0"/>
            </a:endParaRPr>
          </a:p>
        </p:txBody>
      </p:sp>
    </p:spTree>
    <p:extLst>
      <p:ext uri="{BB962C8B-B14F-4D97-AF65-F5344CB8AC3E}">
        <p14:creationId xmlns:p14="http://schemas.microsoft.com/office/powerpoint/2010/main" val="21650467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930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930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r>
              <a:rPr lang="en-US">
                <a:latin typeface="Garamond" charset="0"/>
              </a:rPr>
              <a:t>Removal of Instructions from Window</a:t>
            </a:r>
          </a:p>
        </p:txBody>
      </p:sp>
      <p:sp>
        <p:nvSpPr>
          <p:cNvPr id="97282" name="Rectangle 3"/>
          <p:cNvSpPr>
            <a:spLocks noChangeArrowheads="1"/>
          </p:cNvSpPr>
          <p:nvPr/>
        </p:nvSpPr>
        <p:spPr bwMode="auto">
          <a:xfrm>
            <a:off x="304800" y="1609725"/>
            <a:ext cx="1066800" cy="3048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97283" name="Text Box 4"/>
          <p:cNvSpPr txBox="1">
            <a:spLocks noChangeArrowheads="1"/>
          </p:cNvSpPr>
          <p:nvPr/>
        </p:nvSpPr>
        <p:spPr bwMode="auto">
          <a:xfrm>
            <a:off x="285750" y="1581150"/>
            <a:ext cx="11112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Compute</a:t>
            </a:r>
          </a:p>
        </p:txBody>
      </p:sp>
      <p:sp>
        <p:nvSpPr>
          <p:cNvPr id="97284" name="Line 5"/>
          <p:cNvSpPr>
            <a:spLocks noChangeShapeType="1"/>
          </p:cNvSpPr>
          <p:nvPr/>
        </p:nvSpPr>
        <p:spPr bwMode="auto">
          <a:xfrm>
            <a:off x="1371600" y="1228725"/>
            <a:ext cx="0" cy="381000"/>
          </a:xfrm>
          <a:prstGeom prst="line">
            <a:avLst/>
          </a:prstGeom>
          <a:noFill/>
          <a:ln w="222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97285" name="Text Box 6"/>
          <p:cNvSpPr txBox="1">
            <a:spLocks noChangeArrowheads="1"/>
          </p:cNvSpPr>
          <p:nvPr/>
        </p:nvSpPr>
        <p:spPr bwMode="auto">
          <a:xfrm>
            <a:off x="695325" y="914400"/>
            <a:ext cx="1416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Load 1 Miss</a:t>
            </a:r>
          </a:p>
        </p:txBody>
      </p:sp>
      <p:sp>
        <p:nvSpPr>
          <p:cNvPr id="97286" name="Rectangle 7"/>
          <p:cNvSpPr>
            <a:spLocks noChangeArrowheads="1"/>
          </p:cNvSpPr>
          <p:nvPr/>
        </p:nvSpPr>
        <p:spPr bwMode="auto">
          <a:xfrm>
            <a:off x="1524000" y="1609725"/>
            <a:ext cx="1447800" cy="304800"/>
          </a:xfrm>
          <a:prstGeom prst="rect">
            <a:avLst/>
          </a:prstGeom>
          <a:solidFill>
            <a:srgbClr val="00CCFF"/>
          </a:solidFill>
          <a:ln w="9525">
            <a:solidFill>
              <a:schemeClr val="tx1"/>
            </a:solidFill>
            <a:miter lim="800000"/>
            <a:headEnd/>
            <a:tailEnd/>
          </a:ln>
        </p:spPr>
        <p:txBody>
          <a:bodyPr wrap="none" anchor="ctr"/>
          <a:lstStyle/>
          <a:p>
            <a:endParaRPr lang="en-US">
              <a:solidFill>
                <a:srgbClr val="000000"/>
              </a:solidFill>
            </a:endParaRPr>
          </a:p>
        </p:txBody>
      </p:sp>
      <p:sp>
        <p:nvSpPr>
          <p:cNvPr id="97287" name="Text Box 8"/>
          <p:cNvSpPr txBox="1">
            <a:spLocks noChangeArrowheads="1"/>
          </p:cNvSpPr>
          <p:nvPr/>
        </p:nvSpPr>
        <p:spPr bwMode="auto">
          <a:xfrm>
            <a:off x="1581150" y="1562100"/>
            <a:ext cx="12382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Runahead</a:t>
            </a:r>
          </a:p>
        </p:txBody>
      </p:sp>
      <p:sp>
        <p:nvSpPr>
          <p:cNvPr id="97288" name="Rectangle 17" descr="Large checker board"/>
          <p:cNvSpPr>
            <a:spLocks noChangeArrowheads="1"/>
          </p:cNvSpPr>
          <p:nvPr/>
        </p:nvSpPr>
        <p:spPr bwMode="auto">
          <a:xfrm>
            <a:off x="1524000" y="2066925"/>
            <a:ext cx="14478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97289" name="Text Box 18"/>
          <p:cNvSpPr txBox="1">
            <a:spLocks noChangeArrowheads="1"/>
          </p:cNvSpPr>
          <p:nvPr/>
        </p:nvSpPr>
        <p:spPr bwMode="auto">
          <a:xfrm>
            <a:off x="762000" y="1990725"/>
            <a:ext cx="623888"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cs typeface="Arial" charset="0"/>
              </a:rPr>
              <a:t>Miss 1</a:t>
            </a:r>
          </a:p>
        </p:txBody>
      </p:sp>
      <p:sp>
        <p:nvSpPr>
          <p:cNvPr id="97290" name="Rectangle 30"/>
          <p:cNvSpPr>
            <a:spLocks noChangeArrowheads="1"/>
          </p:cNvSpPr>
          <p:nvPr/>
        </p:nvSpPr>
        <p:spPr bwMode="auto">
          <a:xfrm>
            <a:off x="1371600" y="1609725"/>
            <a:ext cx="152400" cy="3048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97291" name="Rectangle 31" descr="Large checker board"/>
          <p:cNvSpPr>
            <a:spLocks noChangeArrowheads="1"/>
          </p:cNvSpPr>
          <p:nvPr/>
        </p:nvSpPr>
        <p:spPr bwMode="auto">
          <a:xfrm>
            <a:off x="1371600" y="2066925"/>
            <a:ext cx="1524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97292" name="Text Box 32"/>
          <p:cNvSpPr txBox="1">
            <a:spLocks noChangeArrowheads="1"/>
          </p:cNvSpPr>
          <p:nvPr/>
        </p:nvSpPr>
        <p:spPr bwMode="auto">
          <a:xfrm>
            <a:off x="457200" y="2486025"/>
            <a:ext cx="8382000" cy="3990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buClr>
                <a:srgbClr val="CC9900"/>
              </a:buClr>
              <a:buSzPct val="65000"/>
              <a:buFont typeface="Wingdings" charset="0"/>
              <a:buChar char="n"/>
            </a:pPr>
            <a:r>
              <a:rPr lang="en-US" sz="2200">
                <a:solidFill>
                  <a:srgbClr val="000000"/>
                </a:solidFill>
                <a:latin typeface="Tahoma" charset="0"/>
                <a:cs typeface="Arial" charset="0"/>
              </a:rPr>
              <a:t>Oldest instruction is examined for </a:t>
            </a:r>
            <a:r>
              <a:rPr lang="en-US" sz="2200">
                <a:solidFill>
                  <a:srgbClr val="003399"/>
                </a:solidFill>
                <a:latin typeface="Tahoma" charset="0"/>
                <a:cs typeface="Arial" charset="0"/>
              </a:rPr>
              <a:t>pseudo-retirement</a:t>
            </a:r>
          </a:p>
          <a:p>
            <a:pPr lvl="1" eaLnBrk="1" hangingPunct="1">
              <a:spcBef>
                <a:spcPct val="20000"/>
              </a:spcBef>
              <a:buClr>
                <a:srgbClr val="3B812F"/>
              </a:buClr>
              <a:buSzPct val="60000"/>
              <a:buFont typeface="Wingdings" charset="0"/>
              <a:buChar char="q"/>
            </a:pPr>
            <a:r>
              <a:rPr lang="en-US" sz="1800">
                <a:solidFill>
                  <a:srgbClr val="000000"/>
                </a:solidFill>
                <a:latin typeface="Tahoma" charset="0"/>
                <a:cs typeface="Arial" charset="0"/>
              </a:rPr>
              <a:t> An INV instruction is removed from window immediately.</a:t>
            </a:r>
          </a:p>
          <a:p>
            <a:pPr lvl="1" eaLnBrk="1" hangingPunct="1">
              <a:spcBef>
                <a:spcPct val="20000"/>
              </a:spcBef>
              <a:buClr>
                <a:srgbClr val="3B812F"/>
              </a:buClr>
              <a:buSzPct val="60000"/>
              <a:buFont typeface="Wingdings" charset="0"/>
              <a:buChar char="q"/>
            </a:pPr>
            <a:r>
              <a:rPr lang="en-US" sz="1800">
                <a:solidFill>
                  <a:srgbClr val="000000"/>
                </a:solidFill>
                <a:latin typeface="Tahoma" charset="0"/>
                <a:cs typeface="Arial" charset="0"/>
              </a:rPr>
              <a:t> A VALID instruction is removed when it completes execution.</a:t>
            </a:r>
          </a:p>
          <a:p>
            <a:pPr lvl="1" eaLnBrk="1" hangingPunct="1">
              <a:spcBef>
                <a:spcPct val="20000"/>
              </a:spcBef>
              <a:buClr>
                <a:srgbClr val="3B812F"/>
              </a:buClr>
              <a:buSzPct val="60000"/>
              <a:buFont typeface="Wingdings" charset="0"/>
              <a:buChar char="q"/>
            </a:pPr>
            <a:endParaRPr lang="en-US" sz="1800">
              <a:solidFill>
                <a:srgbClr val="000000"/>
              </a:solidFill>
              <a:latin typeface="Tahoma" charset="0"/>
              <a:cs typeface="Arial" charset="0"/>
            </a:endParaRPr>
          </a:p>
          <a:p>
            <a:pPr eaLnBrk="1" hangingPunct="1">
              <a:spcBef>
                <a:spcPct val="20000"/>
              </a:spcBef>
              <a:buClr>
                <a:srgbClr val="CC9900"/>
              </a:buClr>
              <a:buSzPct val="65000"/>
              <a:buFont typeface="Wingdings" charset="0"/>
              <a:buChar char="n"/>
            </a:pPr>
            <a:r>
              <a:rPr lang="en-US" sz="2200">
                <a:solidFill>
                  <a:srgbClr val="CC0000"/>
                </a:solidFill>
                <a:latin typeface="Tahoma" charset="0"/>
                <a:cs typeface="Arial" charset="0"/>
              </a:rPr>
              <a:t>Pseudo-retired instructions free their allocated resources.</a:t>
            </a:r>
          </a:p>
          <a:p>
            <a:pPr lvl="1" eaLnBrk="1" hangingPunct="1">
              <a:spcBef>
                <a:spcPct val="20000"/>
              </a:spcBef>
              <a:buClr>
                <a:srgbClr val="3B812F"/>
              </a:buClr>
              <a:buSzPct val="60000"/>
              <a:buFont typeface="Wingdings" charset="0"/>
              <a:buChar char="q"/>
            </a:pPr>
            <a:r>
              <a:rPr lang="en-US" sz="2000">
                <a:solidFill>
                  <a:srgbClr val="000000"/>
                </a:solidFill>
                <a:latin typeface="Tahoma" charset="0"/>
                <a:cs typeface="Arial" charset="0"/>
              </a:rPr>
              <a:t> This allows the processing of later instructions.</a:t>
            </a:r>
          </a:p>
          <a:p>
            <a:pPr eaLnBrk="1" hangingPunct="1">
              <a:spcBef>
                <a:spcPct val="20000"/>
              </a:spcBef>
              <a:buClr>
                <a:srgbClr val="CC9900"/>
              </a:buClr>
              <a:buSzPct val="65000"/>
              <a:buFont typeface="Wingdings" charset="0"/>
              <a:buChar char="n"/>
            </a:pPr>
            <a:endParaRPr lang="en-US" sz="2000">
              <a:solidFill>
                <a:srgbClr val="000000"/>
              </a:solidFill>
              <a:latin typeface="Tahoma" charset="0"/>
              <a:cs typeface="Arial" charset="0"/>
            </a:endParaRPr>
          </a:p>
          <a:p>
            <a:pPr eaLnBrk="1" hangingPunct="1">
              <a:spcBef>
                <a:spcPct val="20000"/>
              </a:spcBef>
              <a:buClr>
                <a:srgbClr val="CC9900"/>
              </a:buClr>
              <a:buSzPct val="65000"/>
              <a:buFont typeface="Wingdings" charset="0"/>
              <a:buChar char="n"/>
            </a:pPr>
            <a:r>
              <a:rPr lang="en-US" sz="2200">
                <a:solidFill>
                  <a:srgbClr val="000000"/>
                </a:solidFill>
                <a:latin typeface="Tahoma" charset="0"/>
                <a:cs typeface="Arial" charset="0"/>
              </a:rPr>
              <a:t>Pseudo-retired stores communicate their data to       dependent loads.</a:t>
            </a:r>
          </a:p>
          <a:p>
            <a:pPr eaLnBrk="1" hangingPunct="1">
              <a:spcBef>
                <a:spcPct val="20000"/>
              </a:spcBef>
              <a:buClr>
                <a:srgbClr val="CC9900"/>
              </a:buClr>
              <a:buSzPct val="65000"/>
              <a:buFont typeface="Wingdings" charset="0"/>
              <a:buChar char="n"/>
            </a:pPr>
            <a:endParaRPr lang="en-US" sz="2200">
              <a:solidFill>
                <a:srgbClr val="000000"/>
              </a:solidFill>
              <a:latin typeface="Tahoma" charset="0"/>
              <a:cs typeface="Arial" charset="0"/>
            </a:endParaRPr>
          </a:p>
          <a:p>
            <a:pPr algn="ctr" eaLnBrk="1" hangingPunct="1">
              <a:lnSpc>
                <a:spcPct val="90000"/>
              </a:lnSpc>
              <a:spcBef>
                <a:spcPct val="20000"/>
              </a:spcBef>
              <a:buClr>
                <a:srgbClr val="CC9900"/>
              </a:buClr>
              <a:buSzPct val="65000"/>
              <a:buFont typeface="Wingdings" charset="0"/>
              <a:buNone/>
            </a:pPr>
            <a:endParaRPr lang="en-US" sz="1800">
              <a:solidFill>
                <a:srgbClr val="000000"/>
              </a:solidFill>
              <a:cs typeface="Arial" charset="0"/>
            </a:endParaRPr>
          </a:p>
        </p:txBody>
      </p:sp>
    </p:spTree>
    <p:custDataLst>
      <p:tags r:id="rId1"/>
    </p:custDataLst>
    <p:extLst>
      <p:ext uri="{BB962C8B-B14F-4D97-AF65-F5344CB8AC3E}">
        <p14:creationId xmlns:p14="http://schemas.microsoft.com/office/powerpoint/2010/main" val="168435412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r>
              <a:rPr lang="en-US">
                <a:latin typeface="Garamond" charset="0"/>
              </a:rPr>
              <a:t>Store/Load Handling in Runahead Mode</a:t>
            </a:r>
          </a:p>
        </p:txBody>
      </p:sp>
      <p:sp>
        <p:nvSpPr>
          <p:cNvPr id="99330" name="Rectangle 3"/>
          <p:cNvSpPr>
            <a:spLocks noChangeArrowheads="1"/>
          </p:cNvSpPr>
          <p:nvPr/>
        </p:nvSpPr>
        <p:spPr bwMode="auto">
          <a:xfrm>
            <a:off x="304800" y="1609725"/>
            <a:ext cx="1066800" cy="3048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99331" name="Text Box 4"/>
          <p:cNvSpPr txBox="1">
            <a:spLocks noChangeArrowheads="1"/>
          </p:cNvSpPr>
          <p:nvPr/>
        </p:nvSpPr>
        <p:spPr bwMode="auto">
          <a:xfrm>
            <a:off x="285750" y="1581150"/>
            <a:ext cx="11112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Compute</a:t>
            </a:r>
          </a:p>
        </p:txBody>
      </p:sp>
      <p:sp>
        <p:nvSpPr>
          <p:cNvPr id="99332" name="Line 5"/>
          <p:cNvSpPr>
            <a:spLocks noChangeShapeType="1"/>
          </p:cNvSpPr>
          <p:nvPr/>
        </p:nvSpPr>
        <p:spPr bwMode="auto">
          <a:xfrm>
            <a:off x="1371600" y="1228725"/>
            <a:ext cx="0" cy="381000"/>
          </a:xfrm>
          <a:prstGeom prst="line">
            <a:avLst/>
          </a:prstGeom>
          <a:noFill/>
          <a:ln w="222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99333" name="Text Box 6"/>
          <p:cNvSpPr txBox="1">
            <a:spLocks noChangeArrowheads="1"/>
          </p:cNvSpPr>
          <p:nvPr/>
        </p:nvSpPr>
        <p:spPr bwMode="auto">
          <a:xfrm>
            <a:off x="695325" y="914400"/>
            <a:ext cx="1416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Load 1 Miss</a:t>
            </a:r>
          </a:p>
        </p:txBody>
      </p:sp>
      <p:sp>
        <p:nvSpPr>
          <p:cNvPr id="99334" name="Rectangle 7"/>
          <p:cNvSpPr>
            <a:spLocks noChangeArrowheads="1"/>
          </p:cNvSpPr>
          <p:nvPr/>
        </p:nvSpPr>
        <p:spPr bwMode="auto">
          <a:xfrm>
            <a:off x="1524000" y="1609725"/>
            <a:ext cx="1447800" cy="304800"/>
          </a:xfrm>
          <a:prstGeom prst="rect">
            <a:avLst/>
          </a:prstGeom>
          <a:solidFill>
            <a:srgbClr val="00CCFF"/>
          </a:solidFill>
          <a:ln w="9525">
            <a:solidFill>
              <a:schemeClr val="tx1"/>
            </a:solidFill>
            <a:miter lim="800000"/>
            <a:headEnd/>
            <a:tailEnd/>
          </a:ln>
        </p:spPr>
        <p:txBody>
          <a:bodyPr wrap="none" anchor="ctr"/>
          <a:lstStyle/>
          <a:p>
            <a:endParaRPr lang="en-US">
              <a:solidFill>
                <a:srgbClr val="000000"/>
              </a:solidFill>
            </a:endParaRPr>
          </a:p>
        </p:txBody>
      </p:sp>
      <p:sp>
        <p:nvSpPr>
          <p:cNvPr id="99335" name="Text Box 8"/>
          <p:cNvSpPr txBox="1">
            <a:spLocks noChangeArrowheads="1"/>
          </p:cNvSpPr>
          <p:nvPr/>
        </p:nvSpPr>
        <p:spPr bwMode="auto">
          <a:xfrm>
            <a:off x="1581150" y="1562100"/>
            <a:ext cx="12382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Runahead</a:t>
            </a:r>
          </a:p>
        </p:txBody>
      </p:sp>
      <p:sp>
        <p:nvSpPr>
          <p:cNvPr id="99336" name="Rectangle 17" descr="Large checker board"/>
          <p:cNvSpPr>
            <a:spLocks noChangeArrowheads="1"/>
          </p:cNvSpPr>
          <p:nvPr/>
        </p:nvSpPr>
        <p:spPr bwMode="auto">
          <a:xfrm>
            <a:off x="1524000" y="2066925"/>
            <a:ext cx="14478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99337" name="Text Box 18"/>
          <p:cNvSpPr txBox="1">
            <a:spLocks noChangeArrowheads="1"/>
          </p:cNvSpPr>
          <p:nvPr/>
        </p:nvSpPr>
        <p:spPr bwMode="auto">
          <a:xfrm>
            <a:off x="762000" y="1990725"/>
            <a:ext cx="623888"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cs typeface="Arial" charset="0"/>
              </a:rPr>
              <a:t>Miss 1</a:t>
            </a:r>
          </a:p>
        </p:txBody>
      </p:sp>
      <p:sp>
        <p:nvSpPr>
          <p:cNvPr id="99338" name="Rectangle 30"/>
          <p:cNvSpPr>
            <a:spLocks noChangeArrowheads="1"/>
          </p:cNvSpPr>
          <p:nvPr/>
        </p:nvSpPr>
        <p:spPr bwMode="auto">
          <a:xfrm>
            <a:off x="1371600" y="1609725"/>
            <a:ext cx="152400" cy="3048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99339" name="Rectangle 31" descr="Large checker board"/>
          <p:cNvSpPr>
            <a:spLocks noChangeArrowheads="1"/>
          </p:cNvSpPr>
          <p:nvPr/>
        </p:nvSpPr>
        <p:spPr bwMode="auto">
          <a:xfrm>
            <a:off x="1371600" y="2066925"/>
            <a:ext cx="1524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99340" name="Text Box 32"/>
          <p:cNvSpPr txBox="1">
            <a:spLocks noChangeArrowheads="1"/>
          </p:cNvSpPr>
          <p:nvPr/>
        </p:nvSpPr>
        <p:spPr bwMode="auto">
          <a:xfrm>
            <a:off x="228600" y="2362200"/>
            <a:ext cx="8915400" cy="3506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buClr>
                <a:srgbClr val="CC9900"/>
              </a:buClr>
              <a:buSzPct val="65000"/>
              <a:buFont typeface="Wingdings" charset="0"/>
              <a:buChar char="n"/>
            </a:pPr>
            <a:r>
              <a:rPr lang="en-US" sz="2200">
                <a:solidFill>
                  <a:srgbClr val="000000"/>
                </a:solidFill>
                <a:latin typeface="Tahoma" charset="0"/>
                <a:cs typeface="Arial" charset="0"/>
              </a:rPr>
              <a:t>A pseudo-retired store writes its data and INV status to a  dedicated memory, called </a:t>
            </a:r>
            <a:r>
              <a:rPr lang="en-US" sz="2200">
                <a:solidFill>
                  <a:srgbClr val="003399"/>
                </a:solidFill>
                <a:latin typeface="Tahoma" charset="0"/>
                <a:cs typeface="Arial" charset="0"/>
              </a:rPr>
              <a:t>runahead cache</a:t>
            </a:r>
            <a:r>
              <a:rPr lang="en-US" sz="2200">
                <a:solidFill>
                  <a:srgbClr val="000000"/>
                </a:solidFill>
                <a:latin typeface="Tahoma" charset="0"/>
                <a:cs typeface="Arial" charset="0"/>
              </a:rPr>
              <a:t>. </a:t>
            </a:r>
          </a:p>
          <a:p>
            <a:pPr eaLnBrk="1" hangingPunct="1">
              <a:spcBef>
                <a:spcPct val="20000"/>
              </a:spcBef>
              <a:buClr>
                <a:srgbClr val="CC9900"/>
              </a:buClr>
              <a:buSzPct val="65000"/>
              <a:buFont typeface="Wingdings" charset="0"/>
              <a:buChar char="n"/>
            </a:pPr>
            <a:endParaRPr lang="en-US" sz="2200">
              <a:solidFill>
                <a:srgbClr val="CC0000"/>
              </a:solidFill>
              <a:latin typeface="Tahoma" charset="0"/>
              <a:cs typeface="Arial" charset="0"/>
            </a:endParaRPr>
          </a:p>
          <a:p>
            <a:pPr eaLnBrk="1" hangingPunct="1">
              <a:spcBef>
                <a:spcPct val="20000"/>
              </a:spcBef>
              <a:buClr>
                <a:srgbClr val="CC9900"/>
              </a:buClr>
              <a:buSzPct val="65000"/>
              <a:buFont typeface="Wingdings" charset="0"/>
              <a:buChar char="n"/>
            </a:pPr>
            <a:r>
              <a:rPr lang="en-US" sz="2200">
                <a:solidFill>
                  <a:srgbClr val="CC0000"/>
                </a:solidFill>
                <a:latin typeface="Tahoma" charset="0"/>
                <a:cs typeface="Arial" charset="0"/>
              </a:rPr>
              <a:t>Purpose: Data communication through memory in runahead mode.</a:t>
            </a:r>
          </a:p>
          <a:p>
            <a:pPr eaLnBrk="1" hangingPunct="1">
              <a:spcBef>
                <a:spcPct val="20000"/>
              </a:spcBef>
              <a:buClr>
                <a:srgbClr val="CC9900"/>
              </a:buClr>
              <a:buSzPct val="65000"/>
              <a:buFont typeface="Wingdings" charset="0"/>
              <a:buChar char="n"/>
            </a:pPr>
            <a:endParaRPr lang="en-US" sz="2200">
              <a:solidFill>
                <a:srgbClr val="CC0000"/>
              </a:solidFill>
              <a:latin typeface="Tahoma" charset="0"/>
              <a:cs typeface="Arial" charset="0"/>
            </a:endParaRPr>
          </a:p>
          <a:p>
            <a:pPr eaLnBrk="1" hangingPunct="1">
              <a:spcBef>
                <a:spcPct val="20000"/>
              </a:spcBef>
              <a:buClr>
                <a:srgbClr val="CC9900"/>
              </a:buClr>
              <a:buSzPct val="65000"/>
              <a:buFont typeface="Wingdings" charset="0"/>
              <a:buChar char="n"/>
            </a:pPr>
            <a:r>
              <a:rPr lang="en-US" sz="2200">
                <a:solidFill>
                  <a:srgbClr val="000000"/>
                </a:solidFill>
                <a:latin typeface="Tahoma" charset="0"/>
                <a:cs typeface="Arial" charset="0"/>
              </a:rPr>
              <a:t>A dependent load reads its data from the runahead cache.</a:t>
            </a:r>
          </a:p>
          <a:p>
            <a:pPr eaLnBrk="1" hangingPunct="1">
              <a:spcBef>
                <a:spcPct val="20000"/>
              </a:spcBef>
              <a:buClr>
                <a:srgbClr val="CC9900"/>
              </a:buClr>
              <a:buSzPct val="65000"/>
              <a:buFont typeface="Wingdings" charset="0"/>
              <a:buChar char="n"/>
            </a:pPr>
            <a:endParaRPr lang="en-US" sz="2200">
              <a:solidFill>
                <a:srgbClr val="CC0000"/>
              </a:solidFill>
              <a:latin typeface="Tahoma" charset="0"/>
              <a:cs typeface="Arial" charset="0"/>
            </a:endParaRPr>
          </a:p>
          <a:p>
            <a:pPr eaLnBrk="1" hangingPunct="1">
              <a:spcBef>
                <a:spcPct val="20000"/>
              </a:spcBef>
              <a:buClr>
                <a:srgbClr val="CC9900"/>
              </a:buClr>
              <a:buSzPct val="65000"/>
              <a:buFont typeface="Wingdings" charset="0"/>
              <a:buChar char="n"/>
            </a:pPr>
            <a:r>
              <a:rPr lang="en-US" sz="2200">
                <a:solidFill>
                  <a:srgbClr val="CC0000"/>
                </a:solidFill>
                <a:latin typeface="Tahoma" charset="0"/>
                <a:cs typeface="Arial" charset="0"/>
              </a:rPr>
              <a:t>Does not need to be always correct</a:t>
            </a:r>
            <a:r>
              <a:rPr lang="en-US" sz="2200">
                <a:solidFill>
                  <a:srgbClr val="000000"/>
                </a:solidFill>
                <a:latin typeface="Tahoma" charset="0"/>
                <a:cs typeface="Arial" charset="0"/>
              </a:rPr>
              <a:t> </a:t>
            </a:r>
            <a:r>
              <a:rPr lang="en-US" sz="2200">
                <a:solidFill>
                  <a:srgbClr val="000000"/>
                </a:solidFill>
                <a:latin typeface="Tahoma" charset="0"/>
                <a:cs typeface="Arial" charset="0"/>
                <a:sym typeface="Wingdings" charset="0"/>
              </a:rPr>
              <a:t> </a:t>
            </a:r>
            <a:r>
              <a:rPr lang="en-US" sz="2200">
                <a:solidFill>
                  <a:srgbClr val="000000"/>
                </a:solidFill>
                <a:latin typeface="Tahoma" charset="0"/>
                <a:cs typeface="Arial" charset="0"/>
              </a:rPr>
              <a:t>Size of runahead cache is very small.</a:t>
            </a:r>
            <a:endParaRPr lang="en-US" sz="2200">
              <a:solidFill>
                <a:srgbClr val="000000"/>
              </a:solidFill>
              <a:cs typeface="Arial" charset="0"/>
            </a:endParaRPr>
          </a:p>
        </p:txBody>
      </p:sp>
    </p:spTree>
    <p:extLst>
      <p:ext uri="{BB962C8B-B14F-4D97-AF65-F5344CB8AC3E}">
        <p14:creationId xmlns:p14="http://schemas.microsoft.com/office/powerpoint/2010/main" val="42168245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p:txBody>
          <a:bodyPr/>
          <a:lstStyle/>
          <a:p>
            <a:r>
              <a:rPr lang="en-US">
                <a:latin typeface="Garamond" charset="0"/>
              </a:rPr>
              <a:t>Branch Handling in Runahead Mode</a:t>
            </a:r>
          </a:p>
        </p:txBody>
      </p:sp>
      <p:sp>
        <p:nvSpPr>
          <p:cNvPr id="100354" name="Rectangle 3"/>
          <p:cNvSpPr>
            <a:spLocks noChangeArrowheads="1"/>
          </p:cNvSpPr>
          <p:nvPr/>
        </p:nvSpPr>
        <p:spPr bwMode="auto">
          <a:xfrm>
            <a:off x="304800" y="1609725"/>
            <a:ext cx="1066800" cy="3048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0355" name="Text Box 4"/>
          <p:cNvSpPr txBox="1">
            <a:spLocks noChangeArrowheads="1"/>
          </p:cNvSpPr>
          <p:nvPr/>
        </p:nvSpPr>
        <p:spPr bwMode="auto">
          <a:xfrm>
            <a:off x="285750" y="1581150"/>
            <a:ext cx="11112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Compute</a:t>
            </a:r>
          </a:p>
        </p:txBody>
      </p:sp>
      <p:sp>
        <p:nvSpPr>
          <p:cNvPr id="100356" name="Line 5"/>
          <p:cNvSpPr>
            <a:spLocks noChangeShapeType="1"/>
          </p:cNvSpPr>
          <p:nvPr/>
        </p:nvSpPr>
        <p:spPr bwMode="auto">
          <a:xfrm>
            <a:off x="1371600" y="1228725"/>
            <a:ext cx="0" cy="381000"/>
          </a:xfrm>
          <a:prstGeom prst="line">
            <a:avLst/>
          </a:prstGeom>
          <a:noFill/>
          <a:ln w="222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00357" name="Text Box 6"/>
          <p:cNvSpPr txBox="1">
            <a:spLocks noChangeArrowheads="1"/>
          </p:cNvSpPr>
          <p:nvPr/>
        </p:nvSpPr>
        <p:spPr bwMode="auto">
          <a:xfrm>
            <a:off x="695325" y="914400"/>
            <a:ext cx="1416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Load 1 Miss</a:t>
            </a:r>
          </a:p>
        </p:txBody>
      </p:sp>
      <p:sp>
        <p:nvSpPr>
          <p:cNvPr id="100358" name="Rectangle 7"/>
          <p:cNvSpPr>
            <a:spLocks noChangeArrowheads="1"/>
          </p:cNvSpPr>
          <p:nvPr/>
        </p:nvSpPr>
        <p:spPr bwMode="auto">
          <a:xfrm>
            <a:off x="1524000" y="1609725"/>
            <a:ext cx="1447800" cy="304800"/>
          </a:xfrm>
          <a:prstGeom prst="rect">
            <a:avLst/>
          </a:prstGeom>
          <a:solidFill>
            <a:srgbClr val="00CCFF"/>
          </a:solidFill>
          <a:ln w="9525">
            <a:solidFill>
              <a:schemeClr val="tx1"/>
            </a:solidFill>
            <a:miter lim="800000"/>
            <a:headEnd/>
            <a:tailEnd/>
          </a:ln>
        </p:spPr>
        <p:txBody>
          <a:bodyPr wrap="none" anchor="ctr"/>
          <a:lstStyle/>
          <a:p>
            <a:endParaRPr lang="en-US">
              <a:solidFill>
                <a:srgbClr val="000000"/>
              </a:solidFill>
            </a:endParaRPr>
          </a:p>
        </p:txBody>
      </p:sp>
      <p:sp>
        <p:nvSpPr>
          <p:cNvPr id="100359" name="Text Box 8"/>
          <p:cNvSpPr txBox="1">
            <a:spLocks noChangeArrowheads="1"/>
          </p:cNvSpPr>
          <p:nvPr/>
        </p:nvSpPr>
        <p:spPr bwMode="auto">
          <a:xfrm>
            <a:off x="1581150" y="1562100"/>
            <a:ext cx="12382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Runahead</a:t>
            </a:r>
          </a:p>
        </p:txBody>
      </p:sp>
      <p:sp>
        <p:nvSpPr>
          <p:cNvPr id="100360" name="Rectangle 17" descr="Large checker board"/>
          <p:cNvSpPr>
            <a:spLocks noChangeArrowheads="1"/>
          </p:cNvSpPr>
          <p:nvPr/>
        </p:nvSpPr>
        <p:spPr bwMode="auto">
          <a:xfrm>
            <a:off x="1524000" y="2066925"/>
            <a:ext cx="14478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100361" name="Text Box 18"/>
          <p:cNvSpPr txBox="1">
            <a:spLocks noChangeArrowheads="1"/>
          </p:cNvSpPr>
          <p:nvPr/>
        </p:nvSpPr>
        <p:spPr bwMode="auto">
          <a:xfrm>
            <a:off x="762000" y="1990725"/>
            <a:ext cx="623888"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cs typeface="Arial" charset="0"/>
              </a:rPr>
              <a:t>Miss 1</a:t>
            </a:r>
          </a:p>
        </p:txBody>
      </p:sp>
      <p:sp>
        <p:nvSpPr>
          <p:cNvPr id="100362" name="Rectangle 30"/>
          <p:cNvSpPr>
            <a:spLocks noChangeArrowheads="1"/>
          </p:cNvSpPr>
          <p:nvPr/>
        </p:nvSpPr>
        <p:spPr bwMode="auto">
          <a:xfrm>
            <a:off x="1371600" y="1609725"/>
            <a:ext cx="152400" cy="3048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0363" name="Rectangle 31" descr="Large checker board"/>
          <p:cNvSpPr>
            <a:spLocks noChangeArrowheads="1"/>
          </p:cNvSpPr>
          <p:nvPr/>
        </p:nvSpPr>
        <p:spPr bwMode="auto">
          <a:xfrm>
            <a:off x="1371600" y="2066925"/>
            <a:ext cx="1524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100364" name="Text Box 32"/>
          <p:cNvSpPr txBox="1">
            <a:spLocks noChangeArrowheads="1"/>
          </p:cNvSpPr>
          <p:nvPr/>
        </p:nvSpPr>
        <p:spPr bwMode="auto">
          <a:xfrm>
            <a:off x="304800" y="2647950"/>
            <a:ext cx="8686800" cy="2228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buClr>
                <a:srgbClr val="CC9900"/>
              </a:buClr>
              <a:buSzPct val="65000"/>
              <a:buFont typeface="Wingdings" charset="0"/>
              <a:buChar char="n"/>
            </a:pPr>
            <a:r>
              <a:rPr lang="en-US" sz="2200">
                <a:solidFill>
                  <a:srgbClr val="CC0000"/>
                </a:solidFill>
                <a:latin typeface="Tahoma" charset="0"/>
                <a:cs typeface="Arial" charset="0"/>
              </a:rPr>
              <a:t>INV branches cannot be resolved.</a:t>
            </a:r>
          </a:p>
          <a:p>
            <a:pPr lvl="1" eaLnBrk="1" hangingPunct="1">
              <a:spcBef>
                <a:spcPct val="20000"/>
              </a:spcBef>
              <a:buClr>
                <a:srgbClr val="3B812F"/>
              </a:buClr>
              <a:buSzPct val="60000"/>
              <a:buFont typeface="Wingdings" charset="0"/>
              <a:buChar char="q"/>
            </a:pPr>
            <a:r>
              <a:rPr lang="en-US" sz="2000">
                <a:solidFill>
                  <a:srgbClr val="000000"/>
                </a:solidFill>
                <a:cs typeface="Arial" charset="0"/>
              </a:rPr>
              <a:t> A mispredicted INV branch causes the processor to stay on the wrong program path until the end of runahead execution.</a:t>
            </a:r>
          </a:p>
          <a:p>
            <a:pPr lvl="1" eaLnBrk="1" hangingPunct="1">
              <a:spcBef>
                <a:spcPct val="20000"/>
              </a:spcBef>
              <a:buClr>
                <a:srgbClr val="3B812F"/>
              </a:buClr>
              <a:buSzPct val="60000"/>
              <a:buFont typeface="Wingdings" charset="0"/>
              <a:buChar char="q"/>
            </a:pPr>
            <a:endParaRPr lang="en-US" sz="2000">
              <a:solidFill>
                <a:srgbClr val="000000"/>
              </a:solidFill>
              <a:cs typeface="Arial" charset="0"/>
            </a:endParaRPr>
          </a:p>
          <a:p>
            <a:pPr eaLnBrk="1" hangingPunct="1">
              <a:spcBef>
                <a:spcPct val="20000"/>
              </a:spcBef>
              <a:buClr>
                <a:srgbClr val="CC9900"/>
              </a:buClr>
              <a:buSzPct val="65000"/>
              <a:buFont typeface="Wingdings" charset="0"/>
              <a:buChar char="n"/>
            </a:pPr>
            <a:r>
              <a:rPr lang="en-US" sz="2200">
                <a:solidFill>
                  <a:srgbClr val="000000"/>
                </a:solidFill>
                <a:latin typeface="Tahoma" charset="0"/>
                <a:cs typeface="Arial" charset="0"/>
              </a:rPr>
              <a:t>VALID branches are resolved and initiate recovery if mispredicted.</a:t>
            </a:r>
          </a:p>
          <a:p>
            <a:pPr lvl="1" eaLnBrk="1" hangingPunct="1">
              <a:spcBef>
                <a:spcPct val="20000"/>
              </a:spcBef>
              <a:buClr>
                <a:srgbClr val="3B812F"/>
              </a:buClr>
              <a:buSzPct val="60000"/>
              <a:buFont typeface="Wingdings" charset="0"/>
              <a:buChar char="q"/>
            </a:pPr>
            <a:endParaRPr lang="en-US" sz="2000">
              <a:solidFill>
                <a:srgbClr val="000000"/>
              </a:solidFill>
              <a:cs typeface="Arial" charset="0"/>
            </a:endParaRPr>
          </a:p>
        </p:txBody>
      </p:sp>
    </p:spTree>
    <p:extLst>
      <p:ext uri="{BB962C8B-B14F-4D97-AF65-F5344CB8AC3E}">
        <p14:creationId xmlns:p14="http://schemas.microsoft.com/office/powerpoint/2010/main" val="148735967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228600" y="0"/>
            <a:ext cx="8610600" cy="1066800"/>
          </a:xfrm>
        </p:spPr>
        <p:txBody>
          <a:bodyPr/>
          <a:lstStyle/>
          <a:p>
            <a:r>
              <a:rPr lang="en-US" dirty="0" smtClean="0">
                <a:latin typeface="Garamond" charset="0"/>
              </a:rPr>
              <a:t>A Runahead Processor Diagram</a:t>
            </a:r>
            <a:endParaRPr lang="en-US" dirty="0">
              <a:latin typeface="Garamond" charset="0"/>
            </a:endParaRPr>
          </a:p>
        </p:txBody>
      </p:sp>
      <p:sp>
        <p:nvSpPr>
          <p:cNvPr id="73730"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22D33CE-7511-CA4D-BF11-6058AD332AE1}" type="slidenum">
              <a:rPr lang="en-US" sz="1600">
                <a:solidFill>
                  <a:srgbClr val="000000"/>
                </a:solidFill>
                <a:latin typeface="Garamond" charset="0"/>
                <a:cs typeface="Arial" charset="0"/>
              </a:rPr>
              <a:pPr eaLnBrk="1" hangingPunct="1"/>
              <a:t>57</a:t>
            </a:fld>
            <a:endParaRPr lang="en-US" sz="1600">
              <a:solidFill>
                <a:srgbClr val="000000"/>
              </a:solidFill>
              <a:latin typeface="Garamond" charset="0"/>
              <a:cs typeface="Arial" charset="0"/>
            </a:endParaRPr>
          </a:p>
        </p:txBody>
      </p:sp>
      <p:pic>
        <p:nvPicPr>
          <p:cNvPr id="7373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93738"/>
            <a:ext cx="9144000" cy="6164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732" name="TextBox 2"/>
          <p:cNvSpPr txBox="1">
            <a:spLocks noChangeArrowheads="1"/>
          </p:cNvSpPr>
          <p:nvPr/>
        </p:nvSpPr>
        <p:spPr bwMode="auto">
          <a:xfrm>
            <a:off x="203200" y="801688"/>
            <a:ext cx="33782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Mutlu+, “</a:t>
            </a:r>
            <a:r>
              <a:rPr lang="en-US" altLang="ja-JP" sz="1800">
                <a:solidFill>
                  <a:srgbClr val="0000FF"/>
                </a:solidFill>
              </a:rPr>
              <a:t>Runahead Execution</a:t>
            </a:r>
            <a:r>
              <a:rPr lang="en-US" altLang="ja-JP" sz="1800"/>
              <a:t>,</a:t>
            </a:r>
            <a:r>
              <a:rPr lang="en-US" sz="1800"/>
              <a:t>”</a:t>
            </a:r>
            <a:r>
              <a:rPr lang="en-US" altLang="ja-JP" sz="1800"/>
              <a:t> </a:t>
            </a:r>
          </a:p>
          <a:p>
            <a:pPr eaLnBrk="1" hangingPunct="1"/>
            <a:r>
              <a:rPr lang="en-US" sz="1800"/>
              <a:t>HPCA 2003.</a:t>
            </a:r>
          </a:p>
        </p:txBody>
      </p:sp>
    </p:spTree>
    <p:extLst>
      <p:ext uri="{BB962C8B-B14F-4D97-AF65-F5344CB8AC3E}">
        <p14:creationId xmlns:p14="http://schemas.microsoft.com/office/powerpoint/2010/main" val="1553649368"/>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p:txBody>
          <a:bodyPr/>
          <a:lstStyle/>
          <a:p>
            <a:r>
              <a:rPr lang="en-US">
                <a:latin typeface="Garamond" charset="0"/>
              </a:rPr>
              <a:t>Runahead Execution Pros and Cons </a:t>
            </a:r>
          </a:p>
        </p:txBody>
      </p:sp>
      <p:sp>
        <p:nvSpPr>
          <p:cNvPr id="3" name="Content Placeholder 2"/>
          <p:cNvSpPr>
            <a:spLocks noGrp="1"/>
          </p:cNvSpPr>
          <p:nvPr>
            <p:ph idx="1"/>
          </p:nvPr>
        </p:nvSpPr>
        <p:spPr>
          <a:xfrm>
            <a:off x="228600" y="996950"/>
            <a:ext cx="8610600" cy="5194300"/>
          </a:xfrm>
        </p:spPr>
        <p:txBody>
          <a:bodyPr/>
          <a:lstStyle/>
          <a:p>
            <a:r>
              <a:rPr lang="en-US" dirty="0">
                <a:latin typeface="Tahoma" charset="0"/>
              </a:rPr>
              <a:t>Advantages:</a:t>
            </a:r>
          </a:p>
          <a:p>
            <a:pPr lvl="1">
              <a:buFont typeface="Wingdings" charset="0"/>
              <a:buNone/>
            </a:pPr>
            <a:r>
              <a:rPr lang="en-US" sz="1800" dirty="0">
                <a:latin typeface="Tahoma" charset="0"/>
                <a:ea typeface="ＭＳ Ｐゴシック" charset="0"/>
              </a:rPr>
              <a:t>+ Very </a:t>
            </a:r>
            <a:r>
              <a:rPr lang="en-US" sz="1800" dirty="0">
                <a:solidFill>
                  <a:srgbClr val="FF0000"/>
                </a:solidFill>
                <a:latin typeface="Tahoma" charset="0"/>
                <a:ea typeface="ＭＳ Ｐゴシック" charset="0"/>
              </a:rPr>
              <a:t>accurate</a:t>
            </a:r>
            <a:r>
              <a:rPr lang="en-US" sz="1800" dirty="0">
                <a:latin typeface="Tahoma" charset="0"/>
                <a:ea typeface="ＭＳ Ｐゴシック" charset="0"/>
              </a:rPr>
              <a:t> prefetches for data/instructions (all cache levels)</a:t>
            </a:r>
          </a:p>
          <a:p>
            <a:pPr lvl="1">
              <a:buFont typeface="Wingdings" charset="0"/>
              <a:buNone/>
            </a:pPr>
            <a:r>
              <a:rPr lang="en-US" sz="1800" dirty="0">
                <a:latin typeface="Tahoma" charset="0"/>
                <a:ea typeface="ＭＳ Ｐゴシック" charset="0"/>
              </a:rPr>
              <a:t>    + Follows the program path</a:t>
            </a:r>
          </a:p>
          <a:p>
            <a:pPr lvl="1">
              <a:buFont typeface="Wingdings" charset="0"/>
              <a:buNone/>
            </a:pPr>
            <a:r>
              <a:rPr lang="en-US" sz="1800" dirty="0">
                <a:latin typeface="Tahoma" charset="0"/>
                <a:ea typeface="ＭＳ Ｐゴシック" charset="0"/>
              </a:rPr>
              <a:t>+ </a:t>
            </a:r>
            <a:r>
              <a:rPr lang="en-US" sz="1800" dirty="0">
                <a:solidFill>
                  <a:srgbClr val="FF0000"/>
                </a:solidFill>
                <a:latin typeface="Tahoma" charset="0"/>
                <a:ea typeface="ＭＳ Ｐゴシック" charset="0"/>
              </a:rPr>
              <a:t>Simple to implement</a:t>
            </a:r>
            <a:r>
              <a:rPr lang="en-US" sz="1800" dirty="0">
                <a:latin typeface="Tahoma" charset="0"/>
                <a:ea typeface="ＭＳ Ｐゴシック" charset="0"/>
              </a:rPr>
              <a:t>, most of the hardware is already built in</a:t>
            </a:r>
          </a:p>
          <a:p>
            <a:pPr lvl="1">
              <a:buFont typeface="Wingdings" charset="0"/>
              <a:buNone/>
            </a:pPr>
            <a:r>
              <a:rPr lang="en-US" sz="1800" dirty="0">
                <a:latin typeface="Tahoma" charset="0"/>
                <a:ea typeface="ＭＳ Ｐゴシック" charset="0"/>
              </a:rPr>
              <a:t>+ Versus other pre-execution based prefetching </a:t>
            </a:r>
            <a:r>
              <a:rPr lang="en-US" sz="1800" dirty="0" smtClean="0">
                <a:latin typeface="Tahoma" charset="0"/>
                <a:ea typeface="ＭＳ Ｐゴシック" charset="0"/>
              </a:rPr>
              <a:t>mechanisms (as we will see):</a:t>
            </a:r>
            <a:endParaRPr lang="en-US" sz="1800" dirty="0">
              <a:latin typeface="Tahoma" charset="0"/>
              <a:ea typeface="ＭＳ Ｐゴシック" charset="0"/>
            </a:endParaRPr>
          </a:p>
          <a:p>
            <a:pPr lvl="1">
              <a:buFont typeface="Wingdings" charset="0"/>
              <a:buNone/>
            </a:pPr>
            <a:r>
              <a:rPr lang="en-US" sz="1800" dirty="0">
                <a:latin typeface="Tahoma" charset="0"/>
                <a:ea typeface="ＭＳ Ｐゴシック" charset="0"/>
              </a:rPr>
              <a:t>	</a:t>
            </a:r>
            <a:r>
              <a:rPr lang="en-US" sz="1400" dirty="0">
                <a:latin typeface="Tahoma" charset="0"/>
                <a:ea typeface="ＭＳ Ｐゴシック" charset="0"/>
              </a:rPr>
              <a:t>+ Uses the same thread context as main thread, no waste of context</a:t>
            </a:r>
          </a:p>
          <a:p>
            <a:pPr lvl="1">
              <a:buFont typeface="Wingdings" charset="0"/>
              <a:buNone/>
            </a:pPr>
            <a:r>
              <a:rPr lang="en-US" sz="1400" dirty="0">
                <a:latin typeface="Tahoma" charset="0"/>
                <a:ea typeface="ＭＳ Ｐゴシック" charset="0"/>
              </a:rPr>
              <a:t>	+ No need to construct a pre-execution thread</a:t>
            </a:r>
          </a:p>
          <a:p>
            <a:pPr lvl="1">
              <a:buFont typeface="Wingdings" charset="0"/>
              <a:buNone/>
            </a:pPr>
            <a:endParaRPr lang="en-US" sz="1200" dirty="0">
              <a:latin typeface="Tahoma" charset="0"/>
              <a:ea typeface="ＭＳ Ｐゴシック" charset="0"/>
            </a:endParaRPr>
          </a:p>
          <a:p>
            <a:r>
              <a:rPr lang="en-US" dirty="0">
                <a:latin typeface="Tahoma" charset="0"/>
              </a:rPr>
              <a:t>Disadvantages/Limitations:</a:t>
            </a:r>
          </a:p>
          <a:p>
            <a:pPr lvl="1">
              <a:buFont typeface="Wingdings" charset="0"/>
              <a:buNone/>
            </a:pPr>
            <a:r>
              <a:rPr lang="en-US" sz="1800" dirty="0">
                <a:latin typeface="Tahoma" charset="0"/>
                <a:ea typeface="ＭＳ Ｐゴシック" charset="0"/>
              </a:rPr>
              <a:t>-- </a:t>
            </a:r>
            <a:r>
              <a:rPr lang="en-US" sz="1800" dirty="0">
                <a:solidFill>
                  <a:srgbClr val="FF0000"/>
                </a:solidFill>
                <a:latin typeface="Tahoma" charset="0"/>
                <a:ea typeface="ＭＳ Ｐゴシック" charset="0"/>
              </a:rPr>
              <a:t>Extra executed instructions</a:t>
            </a:r>
          </a:p>
          <a:p>
            <a:pPr lvl="1">
              <a:buFont typeface="Wingdings" charset="0"/>
              <a:buNone/>
            </a:pPr>
            <a:r>
              <a:rPr lang="en-US" sz="1800" dirty="0">
                <a:latin typeface="Tahoma" charset="0"/>
                <a:ea typeface="ＭＳ Ｐゴシック" charset="0"/>
              </a:rPr>
              <a:t>-- Limited by branch prediction accuracy</a:t>
            </a:r>
          </a:p>
          <a:p>
            <a:pPr lvl="1">
              <a:buFont typeface="Wingdings" charset="0"/>
              <a:buNone/>
            </a:pPr>
            <a:r>
              <a:rPr lang="en-US" sz="1800" dirty="0">
                <a:latin typeface="Tahoma" charset="0"/>
                <a:ea typeface="ＭＳ Ｐゴシック" charset="0"/>
              </a:rPr>
              <a:t>-- Cannot prefetch dependent cache </a:t>
            </a:r>
            <a:r>
              <a:rPr lang="en-US" sz="1800" dirty="0" smtClean="0">
                <a:latin typeface="Tahoma" charset="0"/>
                <a:ea typeface="ＭＳ Ｐゴシック" charset="0"/>
              </a:rPr>
              <a:t>misses </a:t>
            </a:r>
            <a:endParaRPr lang="en-US" sz="1800" dirty="0">
              <a:latin typeface="Tahoma" charset="0"/>
              <a:ea typeface="ＭＳ Ｐゴシック" charset="0"/>
            </a:endParaRPr>
          </a:p>
          <a:p>
            <a:pPr lvl="1">
              <a:buFont typeface="Wingdings" charset="0"/>
              <a:buNone/>
            </a:pPr>
            <a:r>
              <a:rPr lang="en-US" sz="1800" dirty="0">
                <a:latin typeface="Tahoma" charset="0"/>
                <a:ea typeface="ＭＳ Ｐゴシック" charset="0"/>
              </a:rPr>
              <a:t>-- </a:t>
            </a:r>
            <a:r>
              <a:rPr lang="en-US" sz="1800" dirty="0">
                <a:solidFill>
                  <a:srgbClr val="FF0000"/>
                </a:solidFill>
                <a:latin typeface="Tahoma" charset="0"/>
                <a:ea typeface="ＭＳ Ｐゴシック" charset="0"/>
              </a:rPr>
              <a:t>Effectiveness limited by available </a:t>
            </a:r>
            <a:r>
              <a:rPr lang="ja-JP" altLang="en-US" sz="1800" dirty="0">
                <a:solidFill>
                  <a:srgbClr val="FF0000"/>
                </a:solidFill>
                <a:latin typeface="Tahoma" charset="0"/>
                <a:ea typeface="ＭＳ Ｐゴシック" charset="0"/>
              </a:rPr>
              <a:t>“</a:t>
            </a:r>
            <a:r>
              <a:rPr lang="en-US" altLang="ja-JP" sz="1800" dirty="0">
                <a:solidFill>
                  <a:srgbClr val="FF0000"/>
                </a:solidFill>
                <a:latin typeface="Tahoma" charset="0"/>
                <a:ea typeface="ＭＳ Ｐゴシック" charset="0"/>
              </a:rPr>
              <a:t>memory-level parallelism</a:t>
            </a:r>
            <a:r>
              <a:rPr lang="ja-JP" altLang="en-US" sz="1800" dirty="0">
                <a:solidFill>
                  <a:srgbClr val="FF0000"/>
                </a:solidFill>
                <a:latin typeface="Tahoma" charset="0"/>
                <a:ea typeface="ＭＳ Ｐゴシック" charset="0"/>
              </a:rPr>
              <a:t>”</a:t>
            </a:r>
            <a:r>
              <a:rPr lang="en-US" altLang="ja-JP" sz="1800" dirty="0">
                <a:solidFill>
                  <a:srgbClr val="FF0000"/>
                </a:solidFill>
                <a:latin typeface="Tahoma" charset="0"/>
                <a:ea typeface="ＭＳ Ｐゴシック" charset="0"/>
              </a:rPr>
              <a:t> (MLP)</a:t>
            </a:r>
          </a:p>
          <a:p>
            <a:pPr lvl="1">
              <a:buFont typeface="Wingdings" charset="0"/>
              <a:buNone/>
            </a:pPr>
            <a:r>
              <a:rPr lang="en-US" sz="1800" dirty="0">
                <a:latin typeface="Tahoma" charset="0"/>
                <a:ea typeface="ＭＳ Ｐゴシック" charset="0"/>
              </a:rPr>
              <a:t>-- </a:t>
            </a:r>
            <a:r>
              <a:rPr lang="en-US" sz="1800" dirty="0">
                <a:solidFill>
                  <a:srgbClr val="FF0000"/>
                </a:solidFill>
                <a:latin typeface="Tahoma" charset="0"/>
                <a:ea typeface="ＭＳ Ｐゴシック" charset="0"/>
              </a:rPr>
              <a:t>Prefetch distance limited by memory latency</a:t>
            </a:r>
          </a:p>
          <a:p>
            <a:pPr lvl="1"/>
            <a:endParaRPr lang="en-US" sz="1200" dirty="0">
              <a:latin typeface="Tahoma" charset="0"/>
              <a:ea typeface="ＭＳ Ｐゴシック" charset="0"/>
            </a:endParaRPr>
          </a:p>
          <a:p>
            <a:r>
              <a:rPr lang="en-US" dirty="0">
                <a:latin typeface="Tahoma" charset="0"/>
              </a:rPr>
              <a:t> Implemented in IBM POWER6, Sun </a:t>
            </a:r>
            <a:r>
              <a:rPr lang="ja-JP" altLang="en-US" dirty="0">
                <a:latin typeface="Tahoma" charset="0"/>
              </a:rPr>
              <a:t>“</a:t>
            </a:r>
            <a:r>
              <a:rPr lang="en-US" altLang="ja-JP" dirty="0">
                <a:latin typeface="Tahoma" charset="0"/>
              </a:rPr>
              <a:t>Rock</a:t>
            </a:r>
            <a:r>
              <a:rPr lang="ja-JP" altLang="en-US" dirty="0">
                <a:latin typeface="Tahoma" charset="0"/>
              </a:rPr>
              <a:t>”</a:t>
            </a:r>
            <a:endParaRPr lang="en-US" dirty="0">
              <a:latin typeface="Tahoma" charset="0"/>
            </a:endParaRPr>
          </a:p>
        </p:txBody>
      </p:sp>
      <p:sp>
        <p:nvSpPr>
          <p:cNvPr id="10137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C7F3115-FF9A-8F45-B550-E69B2E221C60}" type="slidenum">
              <a:rPr lang="en-US" sz="1600">
                <a:solidFill>
                  <a:srgbClr val="000000"/>
                </a:solidFill>
                <a:latin typeface="Garamond" charset="0"/>
                <a:cs typeface="Arial" charset="0"/>
              </a:rPr>
              <a:pPr eaLnBrk="1" hangingPunct="1"/>
              <a:t>58</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27252716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D6B3800-B023-9A43-8087-566A9240CF98}" type="slidenum">
              <a:rPr lang="en-US" sz="1600">
                <a:solidFill>
                  <a:srgbClr val="000000"/>
                </a:solidFill>
                <a:latin typeface="Garamond" charset="0"/>
                <a:cs typeface="Arial" charset="0"/>
              </a:rPr>
              <a:pPr eaLnBrk="1" hangingPunct="1"/>
              <a:t>59</a:t>
            </a:fld>
            <a:endParaRPr lang="en-US" sz="1600">
              <a:solidFill>
                <a:srgbClr val="000000"/>
              </a:solidFill>
              <a:latin typeface="Garamond" charset="0"/>
              <a:cs typeface="Arial" charset="0"/>
            </a:endParaRPr>
          </a:p>
        </p:txBody>
      </p:sp>
      <p:graphicFrame>
        <p:nvGraphicFramePr>
          <p:cNvPr id="58370" name="Object 2"/>
          <p:cNvGraphicFramePr>
            <a:graphicFrameLocks noGrp="1" noChangeAspect="1"/>
          </p:cNvGraphicFramePr>
          <p:nvPr>
            <p:ph idx="1"/>
            <p:extLst>
              <p:ext uri="{D42A27DB-BD31-4B8C-83A1-F6EECF244321}">
                <p14:modId xmlns:p14="http://schemas.microsoft.com/office/powerpoint/2010/main" val="2941846888"/>
              </p:ext>
            </p:extLst>
          </p:nvPr>
        </p:nvGraphicFramePr>
        <p:xfrm>
          <a:off x="306388" y="990600"/>
          <a:ext cx="8302625" cy="5389563"/>
        </p:xfrm>
        <a:graphic>
          <a:graphicData uri="http://schemas.openxmlformats.org/presentationml/2006/ole">
            <mc:AlternateContent xmlns:mc="http://schemas.openxmlformats.org/markup-compatibility/2006">
              <mc:Choice xmlns:v="urn:schemas-microsoft-com:vml" Requires="v">
                <p:oleObj spid="_x0000_s309264" name="Chart" r:id="rId3" imgW="6261100" imgH="4064000" progId="MSGraph.Chart.8">
                  <p:embed followColorScheme="full"/>
                </p:oleObj>
              </mc:Choice>
              <mc:Fallback>
                <p:oleObj name="Chart" r:id="rId3" imgW="6261100" imgH="4064000" progId="MSGraph.Chart.8">
                  <p:embed followColorScheme="full"/>
                  <p:pic>
                    <p:nvPicPr>
                      <p:cNvPr id="0" name=""/>
                      <p:cNvPicPr>
                        <a:picLocks noChangeAspect="1" noChangeArrowheads="1"/>
                      </p:cNvPicPr>
                      <p:nvPr/>
                    </p:nvPicPr>
                    <p:blipFill>
                      <a:blip r:embed="rId4"/>
                      <a:srcRect/>
                      <a:stretch>
                        <a:fillRect/>
                      </a:stretch>
                    </p:blipFill>
                    <p:spPr bwMode="auto">
                      <a:xfrm>
                        <a:off x="306388" y="990600"/>
                        <a:ext cx="8302625" cy="53895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58371" name="Rectangle 3"/>
          <p:cNvSpPr>
            <a:spLocks noGrp="1" noChangeArrowheads="1"/>
          </p:cNvSpPr>
          <p:nvPr>
            <p:ph type="title"/>
          </p:nvPr>
        </p:nvSpPr>
        <p:spPr/>
        <p:txBody>
          <a:bodyPr/>
          <a:lstStyle/>
          <a:p>
            <a:r>
              <a:rPr lang="en-US">
                <a:latin typeface="Garamond" charset="0"/>
              </a:rPr>
              <a:t>Performance of Runahead Execution</a:t>
            </a:r>
          </a:p>
        </p:txBody>
      </p:sp>
    </p:spTree>
    <p:extLst>
      <p:ext uri="{BB962C8B-B14F-4D97-AF65-F5344CB8AC3E}">
        <p14:creationId xmlns:p14="http://schemas.microsoft.com/office/powerpoint/2010/main" val="643347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High-Level Simulation?</a:t>
            </a:r>
            <a:endParaRPr lang="en-US" dirty="0"/>
          </a:p>
        </p:txBody>
      </p:sp>
      <p:sp>
        <p:nvSpPr>
          <p:cNvPr id="3" name="Content Placeholder 2"/>
          <p:cNvSpPr>
            <a:spLocks noGrp="1"/>
          </p:cNvSpPr>
          <p:nvPr>
            <p:ph idx="1"/>
          </p:nvPr>
        </p:nvSpPr>
        <p:spPr/>
        <p:txBody>
          <a:bodyPr/>
          <a:lstStyle/>
          <a:p>
            <a:r>
              <a:rPr lang="en-US" dirty="0" smtClean="0"/>
              <a:t>Problem: </a:t>
            </a:r>
            <a:r>
              <a:rPr lang="en-US" dirty="0" smtClean="0">
                <a:solidFill>
                  <a:srgbClr val="0000FF"/>
                </a:solidFill>
              </a:rPr>
              <a:t>RTL simulation is intractable for design space exploration </a:t>
            </a:r>
            <a:r>
              <a:rPr lang="en-US" dirty="0" smtClean="0">
                <a:solidFill>
                  <a:srgbClr val="0000FF"/>
                </a:solidFill>
                <a:sym typeface="Wingdings"/>
              </a:rPr>
              <a:t> too time consuming to design and evaluate</a:t>
            </a:r>
            <a:endParaRPr lang="en-US" dirty="0" smtClean="0">
              <a:solidFill>
                <a:srgbClr val="0000FF"/>
              </a:solidFill>
            </a:endParaRPr>
          </a:p>
          <a:p>
            <a:pPr lvl="1"/>
            <a:r>
              <a:rPr lang="en-US" dirty="0" smtClean="0"/>
              <a:t>Especially over a large number of workloads</a:t>
            </a:r>
          </a:p>
          <a:p>
            <a:pPr lvl="1"/>
            <a:r>
              <a:rPr lang="en-US" dirty="0" smtClean="0"/>
              <a:t>Especially if you want to predict the performance of a good chunk of a workload on a particular design</a:t>
            </a:r>
          </a:p>
          <a:p>
            <a:pPr lvl="1"/>
            <a:r>
              <a:rPr lang="en-US" dirty="0" smtClean="0"/>
              <a:t>Especially if you want to consider many design choices</a:t>
            </a:r>
          </a:p>
          <a:p>
            <a:pPr lvl="2"/>
            <a:r>
              <a:rPr lang="en-US" dirty="0" smtClean="0"/>
              <a:t>Cache size, associativity, block size, algorithms</a:t>
            </a:r>
          </a:p>
          <a:p>
            <a:pPr lvl="2"/>
            <a:r>
              <a:rPr lang="en-US" dirty="0" smtClean="0"/>
              <a:t>Memory control and scheduling algorithms</a:t>
            </a:r>
          </a:p>
          <a:p>
            <a:pPr lvl="2"/>
            <a:r>
              <a:rPr lang="en-US" dirty="0" smtClean="0"/>
              <a:t>In-order vs. out-of-order execution</a:t>
            </a:r>
          </a:p>
          <a:p>
            <a:pPr lvl="2"/>
            <a:r>
              <a:rPr lang="en-US" dirty="0" smtClean="0"/>
              <a:t>Reservation station sizes, </a:t>
            </a:r>
            <a:r>
              <a:rPr lang="en-US" dirty="0" err="1" smtClean="0"/>
              <a:t>ld</a:t>
            </a:r>
            <a:r>
              <a:rPr lang="en-US" dirty="0" smtClean="0"/>
              <a:t>/</a:t>
            </a:r>
            <a:r>
              <a:rPr lang="en-US" dirty="0" err="1" smtClean="0"/>
              <a:t>st</a:t>
            </a:r>
            <a:r>
              <a:rPr lang="en-US" dirty="0" smtClean="0"/>
              <a:t> queue size, register file size, …</a:t>
            </a:r>
          </a:p>
          <a:p>
            <a:pPr lvl="2"/>
            <a:r>
              <a:rPr lang="en-US" dirty="0" smtClean="0"/>
              <a:t>…</a:t>
            </a:r>
          </a:p>
          <a:p>
            <a:pPr lvl="2"/>
            <a:endParaRPr lang="en-US" dirty="0"/>
          </a:p>
          <a:p>
            <a:r>
              <a:rPr lang="en-US" dirty="0" smtClean="0"/>
              <a:t>Goal: </a:t>
            </a:r>
            <a:r>
              <a:rPr lang="en-US" dirty="0" smtClean="0">
                <a:solidFill>
                  <a:srgbClr val="0000FF"/>
                </a:solidFill>
              </a:rPr>
              <a:t>Explore design choices quickly to see their impact on the workloads we are designing the platform for</a:t>
            </a:r>
            <a:endParaRPr lang="en-US" dirty="0">
              <a:solidFill>
                <a:srgbClr val="0000FF"/>
              </a:solidFill>
            </a:endParaRPr>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6</a:t>
            </a:fld>
            <a:endParaRPr lang="en-US"/>
          </a:p>
        </p:txBody>
      </p:sp>
    </p:spTree>
    <p:extLst>
      <p:ext uri="{BB962C8B-B14F-4D97-AF65-F5344CB8AC3E}">
        <p14:creationId xmlns:p14="http://schemas.microsoft.com/office/powerpoint/2010/main" val="9504111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9D7C55-A5D6-4C4E-BE93-43AEB8CB9C38}" type="slidenum">
              <a:rPr lang="en-US" sz="1600">
                <a:solidFill>
                  <a:srgbClr val="000000"/>
                </a:solidFill>
                <a:latin typeface="Garamond" charset="0"/>
                <a:cs typeface="Arial" charset="0"/>
              </a:rPr>
              <a:pPr eaLnBrk="1" hangingPunct="1"/>
              <a:t>60</a:t>
            </a:fld>
            <a:endParaRPr lang="en-US" sz="1600">
              <a:solidFill>
                <a:srgbClr val="000000"/>
              </a:solidFill>
              <a:latin typeface="Garamond" charset="0"/>
              <a:cs typeface="Arial" charset="0"/>
            </a:endParaRPr>
          </a:p>
        </p:txBody>
      </p:sp>
      <p:sp>
        <p:nvSpPr>
          <p:cNvPr id="59394" name="Rectangle 2"/>
          <p:cNvSpPr>
            <a:spLocks noGrp="1" noChangeArrowheads="1"/>
          </p:cNvSpPr>
          <p:nvPr>
            <p:ph type="title"/>
          </p:nvPr>
        </p:nvSpPr>
        <p:spPr/>
        <p:txBody>
          <a:bodyPr/>
          <a:lstStyle/>
          <a:p>
            <a:r>
              <a:rPr lang="en-US">
                <a:latin typeface="Garamond" charset="0"/>
              </a:rPr>
              <a:t>Runahead Execution vs. Large Windows</a:t>
            </a:r>
          </a:p>
        </p:txBody>
      </p:sp>
      <p:graphicFrame>
        <p:nvGraphicFramePr>
          <p:cNvPr id="59395" name="Object 2"/>
          <p:cNvGraphicFramePr>
            <a:graphicFrameLocks noGrp="1" noChangeAspect="1"/>
          </p:cNvGraphicFramePr>
          <p:nvPr>
            <p:ph idx="1"/>
            <p:extLst>
              <p:ext uri="{D42A27DB-BD31-4B8C-83A1-F6EECF244321}">
                <p14:modId xmlns:p14="http://schemas.microsoft.com/office/powerpoint/2010/main" val="2626450707"/>
              </p:ext>
            </p:extLst>
          </p:nvPr>
        </p:nvGraphicFramePr>
        <p:xfrm>
          <a:off x="506413" y="1069975"/>
          <a:ext cx="7961312" cy="5076825"/>
        </p:xfrm>
        <a:graphic>
          <a:graphicData uri="http://schemas.openxmlformats.org/presentationml/2006/ole">
            <mc:AlternateContent xmlns:mc="http://schemas.openxmlformats.org/markup-compatibility/2006">
              <mc:Choice xmlns:v="urn:schemas-microsoft-com:vml" Requires="v">
                <p:oleObj spid="_x0000_s310288" name="Chart" r:id="rId3" imgW="8902700" imgH="5676900" progId="MSGraph.Chart.8">
                  <p:embed followColorScheme="full"/>
                </p:oleObj>
              </mc:Choice>
              <mc:Fallback>
                <p:oleObj name="Chart" r:id="rId3" imgW="8902700" imgH="5676900" progId="MSGraph.Chart.8">
                  <p:embed followColorScheme="full"/>
                  <p:pic>
                    <p:nvPicPr>
                      <p:cNvPr id="0" name=""/>
                      <p:cNvPicPr>
                        <a:picLocks noChangeAspect="1" noChangeArrowheads="1"/>
                      </p:cNvPicPr>
                      <p:nvPr/>
                    </p:nvPicPr>
                    <p:blipFill>
                      <a:blip r:embed="rId4"/>
                      <a:srcRect/>
                      <a:stretch>
                        <a:fillRect/>
                      </a:stretch>
                    </p:blipFill>
                    <p:spPr bwMode="auto">
                      <a:xfrm>
                        <a:off x="506413" y="1069975"/>
                        <a:ext cx="7961312" cy="5076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323902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p:txBody>
          <a:bodyPr/>
          <a:lstStyle/>
          <a:p>
            <a:r>
              <a:rPr lang="en-US" dirty="0">
                <a:latin typeface="Garamond" charset="0"/>
                <a:ea typeface="ＭＳ Ｐゴシック" charset="0"/>
                <a:cs typeface="ＭＳ Ｐゴシック" charset="0"/>
              </a:rPr>
              <a:t>Runahead vs. A </a:t>
            </a:r>
            <a:r>
              <a:rPr lang="en-US" dirty="0" smtClean="0">
                <a:latin typeface="Garamond" charset="0"/>
                <a:ea typeface="ＭＳ Ｐゴシック" charset="0"/>
                <a:cs typeface="ＭＳ Ｐゴシック" charset="0"/>
              </a:rPr>
              <a:t>(Real) </a:t>
            </a:r>
            <a:r>
              <a:rPr lang="en-US" dirty="0">
                <a:latin typeface="Garamond" charset="0"/>
                <a:ea typeface="ＭＳ Ｐゴシック" charset="0"/>
                <a:cs typeface="ＭＳ Ｐゴシック" charset="0"/>
              </a:rPr>
              <a:t>Large Window</a:t>
            </a:r>
          </a:p>
        </p:txBody>
      </p:sp>
      <p:sp>
        <p:nvSpPr>
          <p:cNvPr id="122882" name="Content Placeholder 4"/>
          <p:cNvSpPr>
            <a:spLocks noGrp="1"/>
          </p:cNvSpPr>
          <p:nvPr>
            <p:ph idx="1"/>
          </p:nvPr>
        </p:nvSpPr>
        <p:spPr>
          <a:xfrm>
            <a:off x="228600" y="996950"/>
            <a:ext cx="8610600" cy="5194300"/>
          </a:xfrm>
        </p:spPr>
        <p:txBody>
          <a:bodyPr/>
          <a:lstStyle/>
          <a:p>
            <a:r>
              <a:rPr lang="en-US" dirty="0">
                <a:latin typeface="Tahoma" charset="0"/>
                <a:ea typeface="ＭＳ Ｐゴシック" charset="0"/>
                <a:cs typeface="ＭＳ Ｐゴシック" charset="0"/>
              </a:rPr>
              <a:t>When is one beneficial, when is the other?</a:t>
            </a:r>
          </a:p>
          <a:p>
            <a:r>
              <a:rPr lang="en-US" dirty="0">
                <a:latin typeface="Tahoma" charset="0"/>
                <a:ea typeface="ＭＳ Ｐゴシック" charset="0"/>
                <a:cs typeface="ＭＳ Ｐゴシック" charset="0"/>
              </a:rPr>
              <a:t>Pros and cons of </a:t>
            </a:r>
            <a:r>
              <a:rPr lang="en-US" dirty="0" smtClean="0">
                <a:latin typeface="Tahoma" charset="0"/>
                <a:ea typeface="ＭＳ Ｐゴシック" charset="0"/>
                <a:cs typeface="ＭＳ Ｐゴシック" charset="0"/>
              </a:rPr>
              <a:t>each</a:t>
            </a:r>
          </a:p>
          <a:p>
            <a:endParaRPr lang="en-US" dirty="0">
              <a:latin typeface="Tahoma" charset="0"/>
            </a:endParaRPr>
          </a:p>
          <a:p>
            <a:r>
              <a:rPr lang="en-US" dirty="0" smtClean="0">
                <a:latin typeface="Tahoma" charset="0"/>
                <a:ea typeface="ＭＳ Ｐゴシック" charset="0"/>
                <a:cs typeface="ＭＳ Ｐゴシック" charset="0"/>
              </a:rPr>
              <a:t>Which can tolerate FP operation latencies better?</a:t>
            </a:r>
          </a:p>
          <a:p>
            <a:r>
              <a:rPr lang="en-US" dirty="0" smtClean="0">
                <a:latin typeface="Tahoma" charset="0"/>
              </a:rPr>
              <a:t>Which leads to less wasted execution?</a:t>
            </a:r>
            <a:endParaRPr lang="en-US" dirty="0">
              <a:latin typeface="Tahoma" charset="0"/>
              <a:ea typeface="ＭＳ Ｐゴシック" charset="0"/>
              <a:cs typeface="ＭＳ Ｐゴシック" charset="0"/>
            </a:endParaRPr>
          </a:p>
        </p:txBody>
      </p:sp>
      <p:sp>
        <p:nvSpPr>
          <p:cNvPr id="12288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BB4FAFF-61D3-6649-8F33-0035A4E8AADC}" type="slidenum">
              <a:rPr lang="en-US" sz="1600">
                <a:solidFill>
                  <a:srgbClr val="000000"/>
                </a:solidFill>
                <a:latin typeface="Garamond" charset="0"/>
              </a:rPr>
              <a:pPr eaLnBrk="1" hangingPunct="1"/>
              <a:t>61</a:t>
            </a:fld>
            <a:endParaRPr lang="en-US" sz="1600">
              <a:solidFill>
                <a:srgbClr val="000000"/>
              </a:solidFill>
              <a:latin typeface="Garamond" charset="0"/>
            </a:endParaRPr>
          </a:p>
        </p:txBody>
      </p:sp>
    </p:spTree>
    <p:extLst>
      <p:ext uri="{BB962C8B-B14F-4D97-AF65-F5344CB8AC3E}">
        <p14:creationId xmlns:p14="http://schemas.microsoft.com/office/powerpoint/2010/main" val="39107166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8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99E6137-042B-2F45-A267-BACC1CE9D5D2}" type="slidenum">
              <a:rPr lang="en-US" sz="1600">
                <a:solidFill>
                  <a:srgbClr val="000000"/>
                </a:solidFill>
                <a:latin typeface="Garamond" charset="0"/>
                <a:cs typeface="Arial" charset="0"/>
              </a:rPr>
              <a:pPr eaLnBrk="1" hangingPunct="1"/>
              <a:t>62</a:t>
            </a:fld>
            <a:endParaRPr lang="en-US" sz="1600">
              <a:solidFill>
                <a:srgbClr val="000000"/>
              </a:solidFill>
              <a:latin typeface="Garamond" charset="0"/>
              <a:cs typeface="Arial" charset="0"/>
            </a:endParaRPr>
          </a:p>
        </p:txBody>
      </p:sp>
      <p:sp>
        <p:nvSpPr>
          <p:cNvPr id="60418" name="Rectangle 2"/>
          <p:cNvSpPr>
            <a:spLocks noGrp="1" noChangeArrowheads="1"/>
          </p:cNvSpPr>
          <p:nvPr>
            <p:ph type="title"/>
          </p:nvPr>
        </p:nvSpPr>
        <p:spPr/>
        <p:txBody>
          <a:bodyPr/>
          <a:lstStyle/>
          <a:p>
            <a:r>
              <a:rPr lang="en-US">
                <a:latin typeface="Garamond" charset="0"/>
              </a:rPr>
              <a:t>Runahead on In-order vs. Out-of-order</a:t>
            </a:r>
          </a:p>
        </p:txBody>
      </p:sp>
      <p:graphicFrame>
        <p:nvGraphicFramePr>
          <p:cNvPr id="60419" name="Object 2"/>
          <p:cNvGraphicFramePr>
            <a:graphicFrameLocks noGrp="1" noChangeAspect="1"/>
          </p:cNvGraphicFramePr>
          <p:nvPr>
            <p:ph idx="1"/>
            <p:extLst>
              <p:ext uri="{D42A27DB-BD31-4B8C-83A1-F6EECF244321}">
                <p14:modId xmlns:p14="http://schemas.microsoft.com/office/powerpoint/2010/main" val="1664886426"/>
              </p:ext>
            </p:extLst>
          </p:nvPr>
        </p:nvGraphicFramePr>
        <p:xfrm>
          <a:off x="307975" y="838200"/>
          <a:ext cx="8299450" cy="5545138"/>
        </p:xfrm>
        <a:graphic>
          <a:graphicData uri="http://schemas.openxmlformats.org/presentationml/2006/ole">
            <mc:AlternateContent xmlns:mc="http://schemas.openxmlformats.org/markup-compatibility/2006">
              <mc:Choice xmlns:v="urn:schemas-microsoft-com:vml" Requires="v">
                <p:oleObj spid="_x0000_s311312" name="Chart" r:id="rId3" imgW="8953500" imgH="5981700" progId="MSGraph.Chart.8">
                  <p:embed followColorScheme="full"/>
                </p:oleObj>
              </mc:Choice>
              <mc:Fallback>
                <p:oleObj name="Chart" r:id="rId3" imgW="8953500" imgH="5981700" progId="MSGraph.Chart.8">
                  <p:embed followColorScheme="full"/>
                  <p:pic>
                    <p:nvPicPr>
                      <p:cNvPr id="0" name=""/>
                      <p:cNvPicPr>
                        <a:picLocks noChangeAspect="1" noChangeArrowheads="1"/>
                      </p:cNvPicPr>
                      <p:nvPr/>
                    </p:nvPicPr>
                    <p:blipFill>
                      <a:blip r:embed="rId4"/>
                      <a:srcRect/>
                      <a:stretch>
                        <a:fillRect/>
                      </a:stretch>
                    </p:blipFill>
                    <p:spPr bwMode="auto">
                      <a:xfrm>
                        <a:off x="307975" y="838200"/>
                        <a:ext cx="8299450" cy="55451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6106202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latin typeface="Garamond" charset="0"/>
              </a:rPr>
              <a:t>Effect of Runahead in Sun ROCK</a:t>
            </a:r>
          </a:p>
        </p:txBody>
      </p:sp>
      <p:sp>
        <p:nvSpPr>
          <p:cNvPr id="61442" name="Content Placeholder 2"/>
          <p:cNvSpPr>
            <a:spLocks noGrp="1"/>
          </p:cNvSpPr>
          <p:nvPr>
            <p:ph idx="1"/>
          </p:nvPr>
        </p:nvSpPr>
        <p:spPr>
          <a:xfrm>
            <a:off x="228600" y="996950"/>
            <a:ext cx="8610600" cy="5194300"/>
          </a:xfrm>
        </p:spPr>
        <p:txBody>
          <a:bodyPr/>
          <a:lstStyle/>
          <a:p>
            <a:r>
              <a:rPr lang="en-US">
                <a:latin typeface="Tahoma" charset="0"/>
              </a:rPr>
              <a:t>Shailender Chaudhry talk, Aug 2008.</a:t>
            </a:r>
          </a:p>
        </p:txBody>
      </p:sp>
      <p:sp>
        <p:nvSpPr>
          <p:cNvPr id="6144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738C461-DC12-3F47-AB34-9450C1B9F5F8}" type="slidenum">
              <a:rPr lang="en-US" sz="1600">
                <a:solidFill>
                  <a:srgbClr val="000000"/>
                </a:solidFill>
                <a:latin typeface="Garamond" charset="0"/>
              </a:rPr>
              <a:pPr eaLnBrk="1" hangingPunct="1"/>
              <a:t>63</a:t>
            </a:fld>
            <a:endParaRPr lang="en-US" sz="1600">
              <a:solidFill>
                <a:srgbClr val="000000"/>
              </a:solidFill>
              <a:latin typeface="Garamond" charset="0"/>
            </a:endParaRPr>
          </a:p>
        </p:txBody>
      </p:sp>
      <p:pic>
        <p:nvPicPr>
          <p:cNvPr id="61444" name="Picture 5"/>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19200" y="1798638"/>
            <a:ext cx="6464300" cy="414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770899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Goals in Simulation</a:t>
            </a:r>
            <a:endParaRPr lang="en-US" dirty="0"/>
          </a:p>
        </p:txBody>
      </p:sp>
      <p:sp>
        <p:nvSpPr>
          <p:cNvPr id="3" name="Content Placeholder 2"/>
          <p:cNvSpPr>
            <a:spLocks noGrp="1"/>
          </p:cNvSpPr>
          <p:nvPr>
            <p:ph idx="1"/>
          </p:nvPr>
        </p:nvSpPr>
        <p:spPr>
          <a:xfrm>
            <a:off x="228600" y="850529"/>
            <a:ext cx="8610600" cy="5193723"/>
          </a:xfrm>
        </p:spPr>
        <p:txBody>
          <a:bodyPr/>
          <a:lstStyle/>
          <a:p>
            <a:r>
              <a:rPr lang="en-US" dirty="0" smtClean="0">
                <a:solidFill>
                  <a:srgbClr val="0000FF"/>
                </a:solidFill>
              </a:rPr>
              <a:t>Explore the design space quickly </a:t>
            </a:r>
            <a:r>
              <a:rPr lang="en-US" dirty="0" smtClean="0"/>
              <a:t>and see what you want to</a:t>
            </a:r>
          </a:p>
          <a:p>
            <a:pPr lvl="1"/>
            <a:r>
              <a:rPr lang="en-US" sz="2000" dirty="0" smtClean="0"/>
              <a:t>potentially implement in a next-generation platform</a:t>
            </a:r>
          </a:p>
          <a:p>
            <a:pPr lvl="1"/>
            <a:r>
              <a:rPr lang="en-US" sz="2000" dirty="0"/>
              <a:t>p</a:t>
            </a:r>
            <a:r>
              <a:rPr lang="en-US" sz="2000" dirty="0" smtClean="0"/>
              <a:t>ropose as the next big idea to advance the state of the art</a:t>
            </a:r>
          </a:p>
          <a:p>
            <a:pPr lvl="1"/>
            <a:r>
              <a:rPr lang="en-US" sz="2000" dirty="0">
                <a:solidFill>
                  <a:srgbClr val="FF0000"/>
                </a:solidFill>
              </a:rPr>
              <a:t>t</a:t>
            </a:r>
            <a:r>
              <a:rPr lang="en-US" sz="2000" dirty="0" smtClean="0">
                <a:solidFill>
                  <a:srgbClr val="FF0000"/>
                </a:solidFill>
              </a:rPr>
              <a:t>he goal is mainly to see relative effects of design decisions</a:t>
            </a:r>
          </a:p>
          <a:p>
            <a:pPr lvl="1"/>
            <a:endParaRPr lang="en-US" sz="1000" dirty="0"/>
          </a:p>
          <a:p>
            <a:r>
              <a:rPr lang="en-US" dirty="0" smtClean="0">
                <a:solidFill>
                  <a:srgbClr val="0000FF"/>
                </a:solidFill>
              </a:rPr>
              <a:t>Match the behavior of an existing system </a:t>
            </a:r>
            <a:r>
              <a:rPr lang="en-US" dirty="0" smtClean="0"/>
              <a:t>so that you can</a:t>
            </a:r>
          </a:p>
          <a:p>
            <a:pPr lvl="1"/>
            <a:r>
              <a:rPr lang="en-US" sz="2000" dirty="0" smtClean="0"/>
              <a:t>debug and verify it at cycle-level accuracy</a:t>
            </a:r>
          </a:p>
          <a:p>
            <a:pPr lvl="1"/>
            <a:r>
              <a:rPr lang="en-US" sz="2000" dirty="0"/>
              <a:t>p</a:t>
            </a:r>
            <a:r>
              <a:rPr lang="en-US" sz="2000" dirty="0" smtClean="0"/>
              <a:t>ropose small tweaks to the design that can make a difference in performance or energy</a:t>
            </a:r>
          </a:p>
          <a:p>
            <a:pPr lvl="1"/>
            <a:r>
              <a:rPr lang="en-US" sz="2000" dirty="0">
                <a:solidFill>
                  <a:srgbClr val="FF0000"/>
                </a:solidFill>
              </a:rPr>
              <a:t>t</a:t>
            </a:r>
            <a:r>
              <a:rPr lang="en-US" sz="2000" dirty="0" smtClean="0">
                <a:solidFill>
                  <a:srgbClr val="FF0000"/>
                </a:solidFill>
              </a:rPr>
              <a:t>he goal is very high accuracy</a:t>
            </a:r>
          </a:p>
          <a:p>
            <a:pPr lvl="1"/>
            <a:endParaRPr lang="en-US" sz="1000" dirty="0" smtClean="0"/>
          </a:p>
          <a:p>
            <a:r>
              <a:rPr lang="en-US" dirty="0" smtClean="0"/>
              <a:t>Other goals in-between:</a:t>
            </a:r>
          </a:p>
          <a:p>
            <a:pPr lvl="1"/>
            <a:r>
              <a:rPr lang="en-US" dirty="0" smtClean="0">
                <a:solidFill>
                  <a:srgbClr val="0000FF"/>
                </a:solidFill>
              </a:rPr>
              <a:t>Refine the explored design space</a:t>
            </a:r>
            <a:r>
              <a:rPr lang="en-US" dirty="0" smtClean="0"/>
              <a:t> without going into a full detailed, cycle-accurate design</a:t>
            </a:r>
          </a:p>
          <a:p>
            <a:pPr lvl="1"/>
            <a:r>
              <a:rPr lang="en-US" dirty="0" smtClean="0">
                <a:solidFill>
                  <a:srgbClr val="0000FF"/>
                </a:solidFill>
              </a:rPr>
              <a:t>Gain confidence in your design decisions </a:t>
            </a:r>
            <a:r>
              <a:rPr lang="en-US" dirty="0" smtClean="0"/>
              <a:t>made by higher-level design space exploration</a:t>
            </a:r>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7</a:t>
            </a:fld>
            <a:endParaRPr lang="en-US"/>
          </a:p>
        </p:txBody>
      </p:sp>
    </p:spTree>
    <p:extLst>
      <p:ext uri="{BB962C8B-B14F-4D97-AF65-F5344CB8AC3E}">
        <p14:creationId xmlns:p14="http://schemas.microsoft.com/office/powerpoint/2010/main" val="40657596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Tradeoffs in Simulation</a:t>
            </a:r>
            <a:endParaRPr lang="en-US" dirty="0"/>
          </a:p>
        </p:txBody>
      </p:sp>
      <p:sp>
        <p:nvSpPr>
          <p:cNvPr id="3" name="Content Placeholder 2"/>
          <p:cNvSpPr>
            <a:spLocks noGrp="1"/>
          </p:cNvSpPr>
          <p:nvPr>
            <p:ph idx="1"/>
          </p:nvPr>
        </p:nvSpPr>
        <p:spPr/>
        <p:txBody>
          <a:bodyPr/>
          <a:lstStyle/>
          <a:p>
            <a:r>
              <a:rPr lang="en-US" dirty="0" smtClean="0"/>
              <a:t>Three metrics to evaluate a simulator</a:t>
            </a:r>
          </a:p>
          <a:p>
            <a:pPr lvl="1"/>
            <a:r>
              <a:rPr lang="en-US" dirty="0" smtClean="0">
                <a:solidFill>
                  <a:srgbClr val="0000FF"/>
                </a:solidFill>
              </a:rPr>
              <a:t>Speed</a:t>
            </a:r>
          </a:p>
          <a:p>
            <a:pPr lvl="1"/>
            <a:r>
              <a:rPr lang="en-US" dirty="0" smtClean="0">
                <a:solidFill>
                  <a:srgbClr val="0000FF"/>
                </a:solidFill>
              </a:rPr>
              <a:t>Flexibility</a:t>
            </a:r>
          </a:p>
          <a:p>
            <a:pPr lvl="1"/>
            <a:r>
              <a:rPr lang="en-US" dirty="0">
                <a:solidFill>
                  <a:srgbClr val="0000FF"/>
                </a:solidFill>
              </a:rPr>
              <a:t>Accuracy</a:t>
            </a:r>
          </a:p>
          <a:p>
            <a:pPr lvl="1"/>
            <a:endParaRPr lang="en-US" sz="1600" dirty="0"/>
          </a:p>
          <a:p>
            <a:r>
              <a:rPr lang="en-US" dirty="0" smtClean="0"/>
              <a:t>Speed: How fast the simulator runs (</a:t>
            </a:r>
            <a:r>
              <a:rPr lang="en-US" dirty="0" err="1" smtClean="0"/>
              <a:t>xIPS</a:t>
            </a:r>
            <a:r>
              <a:rPr lang="en-US" dirty="0" smtClean="0"/>
              <a:t>, </a:t>
            </a:r>
            <a:r>
              <a:rPr lang="en-US" dirty="0" err="1" smtClean="0"/>
              <a:t>xCPS</a:t>
            </a:r>
            <a:r>
              <a:rPr lang="en-US" dirty="0" smtClean="0"/>
              <a:t>)</a:t>
            </a:r>
          </a:p>
          <a:p>
            <a:r>
              <a:rPr lang="en-US" dirty="0"/>
              <a:t>Flexibility: How quickly </a:t>
            </a:r>
            <a:r>
              <a:rPr lang="en-US" dirty="0" smtClean="0"/>
              <a:t>one can </a:t>
            </a:r>
            <a:r>
              <a:rPr lang="en-US" dirty="0"/>
              <a:t>modify the simulator to evaluate different algorithms and design choices?</a:t>
            </a:r>
          </a:p>
          <a:p>
            <a:r>
              <a:rPr lang="en-US" dirty="0" smtClean="0"/>
              <a:t>Accuracy: How accurate the performance (energy) numbers the simulator generates are vs. a real design (Simulation error)</a:t>
            </a:r>
          </a:p>
          <a:p>
            <a:endParaRPr lang="en-US" sz="1800" dirty="0"/>
          </a:p>
          <a:p>
            <a:r>
              <a:rPr lang="en-US" dirty="0" smtClean="0">
                <a:solidFill>
                  <a:srgbClr val="FF0000"/>
                </a:solidFill>
              </a:rPr>
              <a:t>The relative importance of these metrics varies depending on where you are in the design process</a:t>
            </a:r>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8</a:t>
            </a:fld>
            <a:endParaRPr lang="en-US"/>
          </a:p>
        </p:txBody>
      </p:sp>
    </p:spTree>
    <p:extLst>
      <p:ext uri="{BB962C8B-B14F-4D97-AF65-F5344CB8AC3E}">
        <p14:creationId xmlns:p14="http://schemas.microsoft.com/office/powerpoint/2010/main" val="30155272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Off Speed, Flexibility, Accuracy</a:t>
            </a:r>
            <a:endParaRPr lang="en-US" dirty="0"/>
          </a:p>
        </p:txBody>
      </p:sp>
      <p:sp>
        <p:nvSpPr>
          <p:cNvPr id="3" name="Content Placeholder 2"/>
          <p:cNvSpPr>
            <a:spLocks noGrp="1"/>
          </p:cNvSpPr>
          <p:nvPr>
            <p:ph idx="1"/>
          </p:nvPr>
        </p:nvSpPr>
        <p:spPr>
          <a:xfrm>
            <a:off x="228600" y="997529"/>
            <a:ext cx="8763000" cy="5193723"/>
          </a:xfrm>
        </p:spPr>
        <p:txBody>
          <a:bodyPr/>
          <a:lstStyle/>
          <a:p>
            <a:r>
              <a:rPr lang="en-US" dirty="0" smtClean="0"/>
              <a:t>Speed &amp; flexibility affect:</a:t>
            </a:r>
          </a:p>
          <a:p>
            <a:pPr lvl="1"/>
            <a:r>
              <a:rPr lang="en-US" dirty="0" smtClean="0"/>
              <a:t>How quickly you can make design tradeoffs</a:t>
            </a:r>
          </a:p>
          <a:p>
            <a:pPr lvl="1"/>
            <a:endParaRPr lang="en-US" dirty="0" smtClean="0"/>
          </a:p>
          <a:p>
            <a:r>
              <a:rPr lang="en-US" dirty="0" smtClean="0"/>
              <a:t>Accuracy affects:</a:t>
            </a:r>
          </a:p>
          <a:p>
            <a:pPr lvl="1"/>
            <a:r>
              <a:rPr lang="en-US" dirty="0" smtClean="0"/>
              <a:t>How good your design tradeoffs </a:t>
            </a:r>
            <a:r>
              <a:rPr lang="en-US" dirty="0" smtClean="0">
                <a:solidFill>
                  <a:srgbClr val="0000FF"/>
                </a:solidFill>
              </a:rPr>
              <a:t>may</a:t>
            </a:r>
            <a:r>
              <a:rPr lang="en-US" dirty="0" smtClean="0"/>
              <a:t> end up being</a:t>
            </a:r>
          </a:p>
          <a:p>
            <a:pPr lvl="1"/>
            <a:r>
              <a:rPr lang="en-US" dirty="0" smtClean="0"/>
              <a:t>How fast you can build your simulator (simulator design time)</a:t>
            </a:r>
          </a:p>
          <a:p>
            <a:pPr lvl="1"/>
            <a:endParaRPr lang="en-US" dirty="0" smtClean="0"/>
          </a:p>
          <a:p>
            <a:r>
              <a:rPr lang="en-US" dirty="0" smtClean="0"/>
              <a:t>Flexibility also affects:</a:t>
            </a:r>
          </a:p>
          <a:p>
            <a:pPr lvl="1"/>
            <a:r>
              <a:rPr lang="en-US" dirty="0" smtClean="0"/>
              <a:t>How much human effort you need to spend modifying the simulator</a:t>
            </a:r>
          </a:p>
          <a:p>
            <a:pPr lvl="1"/>
            <a:endParaRPr lang="en-US" dirty="0" smtClean="0"/>
          </a:p>
          <a:p>
            <a:r>
              <a:rPr lang="en-US" dirty="0" smtClean="0"/>
              <a:t>You can </a:t>
            </a:r>
            <a:r>
              <a:rPr lang="en-US" dirty="0" smtClean="0">
                <a:solidFill>
                  <a:srgbClr val="FF0000"/>
                </a:solidFill>
              </a:rPr>
              <a:t>trade off between the three to achieve design exploration and decision goals</a:t>
            </a:r>
          </a:p>
          <a:p>
            <a:pPr marL="671512" lvl="2" indent="0">
              <a:buNone/>
            </a:pPr>
            <a:endParaRPr lang="en-US" dirty="0" smtClean="0">
              <a:sym typeface="Wingdings"/>
            </a:endParaRPr>
          </a:p>
          <a:p>
            <a:pPr lvl="1"/>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9</a:t>
            </a:fld>
            <a:endParaRPr lang="en-US"/>
          </a:p>
        </p:txBody>
      </p:sp>
    </p:spTree>
    <p:extLst>
      <p:ext uri="{BB962C8B-B14F-4D97-AF65-F5344CB8AC3E}">
        <p14:creationId xmlns:p14="http://schemas.microsoft.com/office/powerpoint/2010/main" val="389067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0|0|0|0|0|0|0|0|0|0|0"/>
</p:tagLst>
</file>

<file path=ppt/tags/tag2.xml><?xml version="1.0" encoding="utf-8"?>
<p:tagLst xmlns:a="http://schemas.openxmlformats.org/drawingml/2006/main" xmlns:r="http://schemas.openxmlformats.org/officeDocument/2006/relationships" xmlns:p="http://schemas.openxmlformats.org/presentationml/2006/main">
  <p:tag name="TIMING" val="|0|0|0|0|0|0|0|0|0|0|0|0|0"/>
</p:tagLst>
</file>

<file path=ppt/tags/tag3.xml><?xml version="1.0" encoding="utf-8"?>
<p:tagLst xmlns:a="http://schemas.openxmlformats.org/drawingml/2006/main" xmlns:r="http://schemas.openxmlformats.org/officeDocument/2006/relationships" xmlns:p="http://schemas.openxmlformats.org/presentationml/2006/main">
  <p:tag name="TIMING" val="|0|0|0|0|0|0|0|0|0|0|0|0|0|0|0|0|0|0|0|0|0|0|0|0|0|0|0|0|0|0"/>
</p:tagLst>
</file>

<file path=ppt/tags/tag4.xml><?xml version="1.0" encoding="utf-8"?>
<p:tagLst xmlns:a="http://schemas.openxmlformats.org/drawingml/2006/main" xmlns:r="http://schemas.openxmlformats.org/officeDocument/2006/relationships" xmlns:p="http://schemas.openxmlformats.org/presentationml/2006/main">
  <p:tag name="TIMING" val="|0|0|0"/>
</p:tagLst>
</file>

<file path=ppt/tags/tag5.xml><?xml version="1.0" encoding="utf-8"?>
<p:tagLst xmlns:a="http://schemas.openxmlformats.org/drawingml/2006/main" xmlns:r="http://schemas.openxmlformats.org/officeDocument/2006/relationships" xmlns:p="http://schemas.openxmlformats.org/presentationml/2006/main">
  <p:tag name="TIMING" val="|0|0|0|0"/>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0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9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44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32313</TotalTime>
  <Words>3613</Words>
  <Application>Microsoft Office PowerPoint</Application>
  <PresentationFormat>On-screen Show (4:3)</PresentationFormat>
  <Paragraphs>650</Paragraphs>
  <Slides>63</Slides>
  <Notes>6</Notes>
  <HiddenSlides>0</HiddenSlides>
  <MMClips>0</MMClips>
  <ScaleCrop>false</ScaleCrop>
  <HeadingPairs>
    <vt:vector size="8" baseType="variant">
      <vt:variant>
        <vt:lpstr>Fonts Used</vt:lpstr>
      </vt:variant>
      <vt:variant>
        <vt:i4>10</vt:i4>
      </vt:variant>
      <vt:variant>
        <vt:lpstr>Theme</vt:lpstr>
      </vt:variant>
      <vt:variant>
        <vt:i4>11</vt:i4>
      </vt:variant>
      <vt:variant>
        <vt:lpstr>Embedded OLE Servers</vt:lpstr>
      </vt:variant>
      <vt:variant>
        <vt:i4>1</vt:i4>
      </vt:variant>
      <vt:variant>
        <vt:lpstr>Slide Titles</vt:lpstr>
      </vt:variant>
      <vt:variant>
        <vt:i4>63</vt:i4>
      </vt:variant>
    </vt:vector>
  </HeadingPairs>
  <TitlesOfParts>
    <vt:vector size="85" baseType="lpstr">
      <vt:lpstr>Lucida Grande</vt:lpstr>
      <vt:lpstr>ＭＳ Ｐゴシック</vt:lpstr>
      <vt:lpstr>Zapf Dingbats</vt:lpstr>
      <vt:lpstr>Arial</vt:lpstr>
      <vt:lpstr>Calibri</vt:lpstr>
      <vt:lpstr>Garamond</vt:lpstr>
      <vt:lpstr>Symbol</vt:lpstr>
      <vt:lpstr>Tahoma</vt:lpstr>
      <vt:lpstr>Times New Roman</vt:lpstr>
      <vt:lpstr>Wingdings</vt:lpstr>
      <vt:lpstr>Edge</vt:lpstr>
      <vt:lpstr>1_Edge</vt:lpstr>
      <vt:lpstr>3_Edge</vt:lpstr>
      <vt:lpstr>19_Edge</vt:lpstr>
      <vt:lpstr>2_Edge</vt:lpstr>
      <vt:lpstr>4_Edge</vt:lpstr>
      <vt:lpstr>6_Edge</vt:lpstr>
      <vt:lpstr>11_Edge</vt:lpstr>
      <vt:lpstr>44_Edge</vt:lpstr>
      <vt:lpstr>10_Edge</vt:lpstr>
      <vt:lpstr>1_Default Design</vt:lpstr>
      <vt:lpstr>Chart</vt:lpstr>
      <vt:lpstr>18-447  Computer Architecture Lecture 24: Simulation and  Memory Latency Tolerance</vt:lpstr>
      <vt:lpstr>Lab 5 Results</vt:lpstr>
      <vt:lpstr>Reminder on Assignments</vt:lpstr>
      <vt:lpstr>Simulation: The Field of Dreams</vt:lpstr>
      <vt:lpstr>Dreaming and Reality</vt:lpstr>
      <vt:lpstr>Why High-Level Simulation?</vt:lpstr>
      <vt:lpstr>Different Goals in Simulation</vt:lpstr>
      <vt:lpstr>Tradeoffs in Simulation</vt:lpstr>
      <vt:lpstr>Trading Off Speed, Flexibility, Accuracy</vt:lpstr>
      <vt:lpstr>High-Level Simulation</vt:lpstr>
      <vt:lpstr>Simulation as Progressive Refinement</vt:lpstr>
      <vt:lpstr>This Course</vt:lpstr>
      <vt:lpstr>Optional Reading on DRAM Simulation</vt:lpstr>
      <vt:lpstr>Where We Are in Lecture Schedule</vt:lpstr>
      <vt:lpstr>Upcoming Seminar on DRAM (April 3)</vt:lpstr>
      <vt:lpstr>Required Reading </vt:lpstr>
      <vt:lpstr>Required Readings on DRAM</vt:lpstr>
      <vt:lpstr>Readings on Bloom Filters</vt:lpstr>
      <vt:lpstr>Difficulty of DRAM Control</vt:lpstr>
      <vt:lpstr>Why are DRAM Controllers Difficult to Design?</vt:lpstr>
      <vt:lpstr>Many DRAM Timing Constraints</vt:lpstr>
      <vt:lpstr>More on DRAM Operation</vt:lpstr>
      <vt:lpstr>DRAM Controller Design Is Becoming More Difficult</vt:lpstr>
      <vt:lpstr>Reality and Dream</vt:lpstr>
      <vt:lpstr>Self-Optimizing DRAM Controllers</vt:lpstr>
      <vt:lpstr>Self-Optimizing DRAM Controllers</vt:lpstr>
      <vt:lpstr>Self-Optimizing DRAM Controllers</vt:lpstr>
      <vt:lpstr>Self-Optimizing DRAM Controllers</vt:lpstr>
      <vt:lpstr>States, Actions, Rewards</vt:lpstr>
      <vt:lpstr>Performance Results</vt:lpstr>
      <vt:lpstr>Self Optimizing DRAM Controllers</vt:lpstr>
      <vt:lpstr>Memory Latency Tolerance</vt:lpstr>
      <vt:lpstr>Readings on Memory Latency Tolerance</vt:lpstr>
      <vt:lpstr>Remember: Latency Tolerance</vt:lpstr>
      <vt:lpstr>Stalls due to Long-Latency Instructions</vt:lpstr>
      <vt:lpstr>Full-window Stall Example</vt:lpstr>
      <vt:lpstr>Cache Misses Responsible for Many Stalls</vt:lpstr>
      <vt:lpstr>The Memory Latency Problem</vt:lpstr>
      <vt:lpstr>How Do We Tolerate Stalls Due to Memory?</vt:lpstr>
      <vt:lpstr>Memory Latency Tolerance Techniques</vt:lpstr>
      <vt:lpstr>Runahead Execution</vt:lpstr>
      <vt:lpstr>Small Windows: Full-window Stalls</vt:lpstr>
      <vt:lpstr>Impact of Long-Latency Cache Misses</vt:lpstr>
      <vt:lpstr>Impact of Long-Latency Cache Misses</vt:lpstr>
      <vt:lpstr>The Problem</vt:lpstr>
      <vt:lpstr>Efficient Scaling of Instruction Window Size</vt:lpstr>
      <vt:lpstr>Memory Level Parallelism (MLP)</vt:lpstr>
      <vt:lpstr>Runahead Execution (I)</vt:lpstr>
      <vt:lpstr>Runahead Example</vt:lpstr>
      <vt:lpstr>Benefits of Runahead Execution</vt:lpstr>
      <vt:lpstr>Runahead Execution Mechanism</vt:lpstr>
      <vt:lpstr>Instruction Processing in Runahead Mode</vt:lpstr>
      <vt:lpstr>L2-Miss Dependent Instructions</vt:lpstr>
      <vt:lpstr>Removal of Instructions from Window</vt:lpstr>
      <vt:lpstr>Store/Load Handling in Runahead Mode</vt:lpstr>
      <vt:lpstr>Branch Handling in Runahead Mode</vt:lpstr>
      <vt:lpstr>A Runahead Processor Diagram</vt:lpstr>
      <vt:lpstr>Runahead Execution Pros and Cons </vt:lpstr>
      <vt:lpstr>Performance of Runahead Execution</vt:lpstr>
      <vt:lpstr>Runahead Execution vs. Large Windows</vt:lpstr>
      <vt:lpstr>Runahead vs. A (Real) Large Window</vt:lpstr>
      <vt:lpstr>Runahead on In-order vs. Out-of-order</vt:lpstr>
      <vt:lpstr>Effect of Runahead in Sun ROCK</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18-741  Advanced Computer Architecture Lecture 1: Intro and Basics</dc:title>
  <dc:creator>Onur Mutlu</dc:creator>
  <cp:lastModifiedBy>kevincha</cp:lastModifiedBy>
  <cp:revision>963</cp:revision>
  <cp:lastPrinted>2012-02-06T05:16:11Z</cp:lastPrinted>
  <dcterms:created xsi:type="dcterms:W3CDTF">2010-09-08T00:51:32Z</dcterms:created>
  <dcterms:modified xsi:type="dcterms:W3CDTF">2015-03-31T15:19:08Z</dcterms:modified>
</cp:coreProperties>
</file>