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915" r:id="rId3"/>
    <p:sldMasterId id="2147484966" r:id="rId4"/>
    <p:sldMasterId id="2147484978" r:id="rId5"/>
    <p:sldMasterId id="2147485051" r:id="rId6"/>
    <p:sldMasterId id="2147485063" r:id="rId7"/>
    <p:sldMasterId id="2147485087" r:id="rId8"/>
    <p:sldMasterId id="2147485112" r:id="rId9"/>
    <p:sldMasterId id="2147485124" r:id="rId10"/>
    <p:sldMasterId id="2147485137" r:id="rId11"/>
  </p:sldMasterIdLst>
  <p:notesMasterIdLst>
    <p:notesMasterId r:id="rId69"/>
  </p:notesMasterIdLst>
  <p:sldIdLst>
    <p:sldId id="284" r:id="rId12"/>
    <p:sldId id="1750" r:id="rId13"/>
    <p:sldId id="1561" r:id="rId14"/>
    <p:sldId id="1751" r:id="rId15"/>
    <p:sldId id="1346" r:id="rId16"/>
    <p:sldId id="1659" r:id="rId17"/>
    <p:sldId id="1347" r:id="rId18"/>
    <p:sldId id="1660" r:id="rId19"/>
    <p:sldId id="1661" r:id="rId20"/>
    <p:sldId id="1582" r:id="rId21"/>
    <p:sldId id="1590" r:id="rId22"/>
    <p:sldId id="1591" r:id="rId23"/>
    <p:sldId id="1605" r:id="rId24"/>
    <p:sldId id="1606" r:id="rId25"/>
    <p:sldId id="1607" r:id="rId26"/>
    <p:sldId id="1617" r:id="rId27"/>
    <p:sldId id="1618" r:id="rId28"/>
    <p:sldId id="1619" r:id="rId29"/>
    <p:sldId id="1620" r:id="rId30"/>
    <p:sldId id="1621" r:id="rId31"/>
    <p:sldId id="1622" r:id="rId32"/>
    <p:sldId id="1623" r:id="rId33"/>
    <p:sldId id="1624" r:id="rId34"/>
    <p:sldId id="1625" r:id="rId35"/>
    <p:sldId id="1662" r:id="rId36"/>
    <p:sldId id="1663" r:id="rId37"/>
    <p:sldId id="1664" r:id="rId38"/>
    <p:sldId id="1665" r:id="rId39"/>
    <p:sldId id="1666" r:id="rId40"/>
    <p:sldId id="1667" r:id="rId41"/>
    <p:sldId id="1668" r:id="rId42"/>
    <p:sldId id="1669" r:id="rId43"/>
    <p:sldId id="1670" r:id="rId44"/>
    <p:sldId id="1671" r:id="rId45"/>
    <p:sldId id="1672" r:id="rId46"/>
    <p:sldId id="1673" r:id="rId47"/>
    <p:sldId id="1674" r:id="rId48"/>
    <p:sldId id="1675" r:id="rId49"/>
    <p:sldId id="1676" r:id="rId50"/>
    <p:sldId id="1677" r:id="rId51"/>
    <p:sldId id="1678" r:id="rId52"/>
    <p:sldId id="1679" r:id="rId53"/>
    <p:sldId id="1680" r:id="rId54"/>
    <p:sldId id="1681" r:id="rId55"/>
    <p:sldId id="1682" r:id="rId56"/>
    <p:sldId id="1683" r:id="rId57"/>
    <p:sldId id="1684" r:id="rId58"/>
    <p:sldId id="1685" r:id="rId59"/>
    <p:sldId id="1686" r:id="rId60"/>
    <p:sldId id="1687" r:id="rId61"/>
    <p:sldId id="1688" r:id="rId62"/>
    <p:sldId id="1689" r:id="rId63"/>
    <p:sldId id="1690" r:id="rId64"/>
    <p:sldId id="1691" r:id="rId65"/>
    <p:sldId id="1692" r:id="rId66"/>
    <p:sldId id="1693" r:id="rId67"/>
    <p:sldId id="1694"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57" autoAdjust="0"/>
  </p:normalViewPr>
  <p:slideViewPr>
    <p:cSldViewPr>
      <p:cViewPr varScale="1">
        <p:scale>
          <a:sx n="105" d="100"/>
          <a:sy n="105" d="100"/>
        </p:scale>
        <p:origin x="-8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slide" Target="slides/slide57.xml"/><Relationship Id="rId69" Type="http://schemas.openxmlformats.org/officeDocument/2006/relationships/notesMaster" Target="notesMasters/notesMaster1.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F6DCE5D0-6DCF-ED43-92A9-4C332C4BACC6}" type="datetime1">
              <a:rPr lang="en-US"/>
              <a:pPr>
                <a:defRPr/>
              </a:pPr>
              <a:t>4/1/15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E3AB6CF3-4D1D-4B4C-9D7E-A6EEB4F365C6}" type="slidenum">
              <a:rPr lang="en-US"/>
              <a:pPr>
                <a:defRPr/>
              </a:pPr>
              <a:t>‹#›</a:t>
            </a:fld>
            <a:endParaRPr lang="en-US"/>
          </a:p>
        </p:txBody>
      </p:sp>
    </p:spTree>
    <p:extLst>
      <p:ext uri="{BB962C8B-B14F-4D97-AF65-F5344CB8AC3E}">
        <p14:creationId xmlns:p14="http://schemas.microsoft.com/office/powerpoint/2010/main" val="1494285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31312F-B288-334C-A417-4D0DE03F3E6E}" type="slidenum">
              <a:rPr lang="en-US" sz="1200">
                <a:solidFill>
                  <a:srgbClr val="000000"/>
                </a:solidFill>
              </a:rPr>
              <a:pPr eaLnBrk="1" hangingPunct="1"/>
              <a:t>1</a:t>
            </a:fld>
            <a:endParaRPr lang="en-US" sz="1200">
              <a:solidFill>
                <a:srgbClr val="000000"/>
              </a:solidFill>
            </a:endParaRPr>
          </a:p>
        </p:txBody>
      </p:sp>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CE0374-9DDE-EF41-8B8C-C61B5C7537E3}" type="slidenum">
              <a:rPr lang="en-US" sz="1200">
                <a:cs typeface="Arial" charset="0"/>
              </a:rPr>
              <a:pPr eaLnBrk="1" hangingPunct="1"/>
              <a:t>8</a:t>
            </a:fld>
            <a:endParaRPr lang="en-US" sz="1200">
              <a:cs typeface="Arial" charset="0"/>
            </a:endParaRPr>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4683BC-6CFD-554F-A5B5-AC1259CF9679}" type="slidenum">
              <a:rPr lang="en-US" sz="1200">
                <a:solidFill>
                  <a:prstClr val="black"/>
                </a:solidFill>
                <a:cs typeface="Arial" charset="0"/>
              </a:rPr>
              <a:pPr eaLnBrk="1" hangingPunct="1"/>
              <a:t>13</a:t>
            </a:fld>
            <a:endParaRPr lang="en-US" sz="1200">
              <a:solidFill>
                <a:prstClr val="black"/>
              </a:solidFill>
              <a:cs typeface="Arial" charset="0"/>
            </a:endParaRPr>
          </a:p>
        </p:txBody>
      </p:sp>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E1C96F-B276-1C40-BE94-31ADDD83B0D8}" type="slidenum">
              <a:rPr lang="en-US" sz="1200">
                <a:solidFill>
                  <a:prstClr val="black"/>
                </a:solidFill>
                <a:latin typeface="Calibri" charset="0"/>
                <a:cs typeface="Arial" charset="0"/>
              </a:rPr>
              <a:pPr eaLnBrk="1" hangingPunct="1"/>
              <a:t>18</a:t>
            </a:fld>
            <a:endParaRPr lang="en-US" sz="1200">
              <a:solidFill>
                <a:prstClr val="black"/>
              </a:solidFill>
              <a:latin typeface="Calibri" charset="0"/>
              <a:cs typeface="Arial" charset="0"/>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a:p>
            <a:r>
              <a:rPr lang="en-US">
                <a:latin typeface="Calibri" charset="0"/>
              </a:rPr>
              <a:t>As I showed before, traditional runahead execution cannot parallelize dependent cache misses due to load 1 and load 2, because load 2 cannot compute its address in runahead mode. However, if the value of Load 1 is predicted, Load 2 would be able to compute its address and it would generate its miss in runahead mode.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EBD4EAB-2696-6F4B-9157-127F8AF27D55}" type="slidenum">
              <a:rPr lang="en-US" sz="1200">
                <a:solidFill>
                  <a:prstClr val="black"/>
                </a:solidFill>
                <a:latin typeface="Calibri" charset="0"/>
                <a:cs typeface="Arial" charset="0"/>
              </a:rPr>
              <a:pPr eaLnBrk="1" hangingPunct="1"/>
              <a:t>19</a:t>
            </a:fld>
            <a:endParaRPr lang="en-US" sz="1200">
              <a:solidFill>
                <a:prstClr val="black"/>
              </a:solidFill>
              <a:latin typeface="Calibri" charset="0"/>
              <a:cs typeface="Arial" charset="0"/>
            </a:endParaRPr>
          </a:p>
        </p:txBody>
      </p:sp>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Say that predictor does not need to be large!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5C26B75-194B-1642-B702-704CCD222D1E}" type="slidenum">
              <a:rPr lang="en-US" sz="1200">
                <a:solidFill>
                  <a:prstClr val="black"/>
                </a:solidFill>
                <a:latin typeface="Calibri" charset="0"/>
                <a:cs typeface="Arial" charset="0"/>
              </a:rPr>
              <a:pPr eaLnBrk="1" hangingPunct="1"/>
              <a:t>24</a:t>
            </a:fld>
            <a:endParaRPr lang="en-US" sz="1200">
              <a:solidFill>
                <a:prstClr val="black"/>
              </a:solidFill>
              <a:latin typeface="Calibri" charset="0"/>
              <a:cs typeface="Arial" charset="0"/>
            </a:endParaRPr>
          </a:p>
        </p:txBody>
      </p:sp>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16-entry predictor, baseline: runahead processor</a:t>
            </a:r>
          </a:p>
          <a:p>
            <a:r>
              <a:rPr lang="en-US">
                <a:latin typeface="Calibri" charset="0"/>
              </a:rPr>
              <a:t>In contrast, a 16-entry stride value predictor reduces exec time by only 2.7% and exec inst by 3.5%</a:t>
            </a:r>
          </a:p>
          <a:p>
            <a:r>
              <a:rPr lang="en-US">
                <a:latin typeface="Calibri" charset="0"/>
              </a:rPr>
              <a:t>A 4K-entry stride VP reduces exec time by 4.7% and exec inst by 6.1%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730CAE-0500-D746-8294-14AF06FA1184}" type="slidenum">
              <a:rPr lang="en-US" sz="1200">
                <a:solidFill>
                  <a:prstClr val="black"/>
                </a:solidFill>
                <a:cs typeface="Arial" charset="0"/>
              </a:rPr>
              <a:pPr eaLnBrk="1" hangingPunct="1"/>
              <a:t>25</a:t>
            </a:fld>
            <a:endParaRPr lang="en-US" sz="1200">
              <a:solidFill>
                <a:prstClr val="black"/>
              </a:solidFill>
              <a:cs typeface="Arial" charset="0"/>
            </a:endParaRPr>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AF4A5797-4A52-3C47-A60F-384E101789BB}" type="slidenum">
              <a:rPr lang="en-US"/>
              <a:pPr>
                <a:defRPr/>
              </a:pPr>
              <a:t>‹#›</a:t>
            </a:fld>
            <a:endParaRPr lang="en-US"/>
          </a:p>
        </p:txBody>
      </p:sp>
    </p:spTree>
    <p:extLst>
      <p:ext uri="{BB962C8B-B14F-4D97-AF65-F5344CB8AC3E}">
        <p14:creationId xmlns:p14="http://schemas.microsoft.com/office/powerpoint/2010/main" val="1543283189"/>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AF1CA570-B74D-4749-94AD-86C253965FD8}" type="slidenum">
              <a:rPr lang="en-US"/>
              <a:pPr>
                <a:defRPr/>
              </a:pPr>
              <a:t>‹#›</a:t>
            </a:fld>
            <a:endParaRPr lang="en-US"/>
          </a:p>
        </p:txBody>
      </p:sp>
    </p:spTree>
    <p:extLst>
      <p:ext uri="{BB962C8B-B14F-4D97-AF65-F5344CB8AC3E}">
        <p14:creationId xmlns:p14="http://schemas.microsoft.com/office/powerpoint/2010/main" val="2956779354"/>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89F2BAA-D8FE-2C4D-A9A5-9491AFC1AF7D}" type="slidenum">
              <a:rPr lang="en-US" altLang="en-US"/>
              <a:pPr>
                <a:defRPr/>
              </a:pPr>
              <a:t>‹#›</a:t>
            </a:fld>
            <a:endParaRPr lang="en-US" altLang="en-US"/>
          </a:p>
        </p:txBody>
      </p:sp>
    </p:spTree>
    <p:extLst>
      <p:ext uri="{BB962C8B-B14F-4D97-AF65-F5344CB8AC3E}">
        <p14:creationId xmlns:p14="http://schemas.microsoft.com/office/powerpoint/2010/main" val="3348448100"/>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D70BAC2F-B439-E447-8DA2-356891760CDC}"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5343140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6391C58A-BEE0-3244-961F-1A0E560D1D29}"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99994569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D292FFD9-2372-7C4A-877E-E12721FF77DD}"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9904746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2BB9E2D0-5514-D143-ACD7-C4A647786163}"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5535548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9" name="Slide Number Placeholder 8"/>
          <p:cNvSpPr>
            <a:spLocks noGrp="1"/>
          </p:cNvSpPr>
          <p:nvPr>
            <p:ph type="sldNum" sz="quarter" idx="12"/>
          </p:nvPr>
        </p:nvSpPr>
        <p:spPr/>
        <p:txBody>
          <a:bodyPr/>
          <a:lstStyle>
            <a:lvl1pPr>
              <a:defRPr/>
            </a:lvl1pPr>
          </a:lstStyle>
          <a:p>
            <a:fld id="{CA7872EA-F26A-4145-A795-77DAECC48FBA}"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79539376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5" name="Slide Number Placeholder 4"/>
          <p:cNvSpPr>
            <a:spLocks noGrp="1"/>
          </p:cNvSpPr>
          <p:nvPr>
            <p:ph type="sldNum" sz="quarter" idx="12"/>
          </p:nvPr>
        </p:nvSpPr>
        <p:spPr/>
        <p:txBody>
          <a:bodyPr/>
          <a:lstStyle>
            <a:lvl1pPr>
              <a:defRPr/>
            </a:lvl1pPr>
          </a:lstStyle>
          <a:p>
            <a:fld id="{3F1FDF91-92A9-C949-8A07-3E2F76AEF267}"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939488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4" name="Slide Number Placeholder 3"/>
          <p:cNvSpPr>
            <a:spLocks noGrp="1"/>
          </p:cNvSpPr>
          <p:nvPr>
            <p:ph type="sldNum" sz="quarter" idx="12"/>
          </p:nvPr>
        </p:nvSpPr>
        <p:spPr/>
        <p:txBody>
          <a:bodyPr/>
          <a:lstStyle>
            <a:lvl1pPr>
              <a:defRPr/>
            </a:lvl1pPr>
          </a:lstStyle>
          <a:p>
            <a:fld id="{2FAF023A-AB31-994E-BC3F-382B9A6E7059}"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11876571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F22A7831-4E7B-244D-A134-1E2BC08332DB}"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7601029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7" name="Slide Number Placeholder 6"/>
          <p:cNvSpPr>
            <a:spLocks noGrp="1"/>
          </p:cNvSpPr>
          <p:nvPr>
            <p:ph type="sldNum" sz="quarter" idx="12"/>
          </p:nvPr>
        </p:nvSpPr>
        <p:spPr/>
        <p:txBody>
          <a:bodyPr/>
          <a:lstStyle>
            <a:lvl1pPr>
              <a:defRPr/>
            </a:lvl1pPr>
          </a:lstStyle>
          <a:p>
            <a:fld id="{91046AEC-AD1B-E34A-8090-53DF3414A2A4}"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89352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20CE11DC-2133-4F4D-8A86-82695C13466E}" type="slidenum">
              <a:rPr lang="en-US"/>
              <a:pPr>
                <a:defRPr/>
              </a:pPr>
              <a:t>‹#›</a:t>
            </a:fld>
            <a:endParaRPr lang="en-US"/>
          </a:p>
        </p:txBody>
      </p:sp>
    </p:spTree>
    <p:extLst>
      <p:ext uri="{BB962C8B-B14F-4D97-AF65-F5344CB8AC3E}">
        <p14:creationId xmlns:p14="http://schemas.microsoft.com/office/powerpoint/2010/main" val="2528108097"/>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7ED35BDC-EE16-B744-AC3D-34767D206860}"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401478995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latin typeface="Times New Roman"/>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latin typeface="Times New Roman"/>
            </a:endParaRPr>
          </a:p>
        </p:txBody>
      </p:sp>
      <p:sp>
        <p:nvSpPr>
          <p:cNvPr id="6" name="Slide Number Placeholder 5"/>
          <p:cNvSpPr>
            <a:spLocks noGrp="1"/>
          </p:cNvSpPr>
          <p:nvPr>
            <p:ph type="sldNum" sz="quarter" idx="12"/>
          </p:nvPr>
        </p:nvSpPr>
        <p:spPr/>
        <p:txBody>
          <a:bodyPr/>
          <a:lstStyle>
            <a:lvl1pPr>
              <a:defRPr/>
            </a:lvl1pPr>
          </a:lstStyle>
          <a:p>
            <a:fld id="{E8C501A8-539A-5A45-A57B-657B1479DE8D}" type="slidenum">
              <a:rPr lang="en-US">
                <a:solidFill>
                  <a:srgbClr val="000000"/>
                </a:solidFill>
                <a:latin typeface="Times New Roman"/>
              </a:rPr>
              <a:pPr/>
              <a:t>‹#›</a:t>
            </a:fld>
            <a:endParaRPr lang="en-US">
              <a:solidFill>
                <a:srgbClr val="000000"/>
              </a:solidFill>
              <a:latin typeface="Times New Roman"/>
            </a:endParaRPr>
          </a:p>
        </p:txBody>
      </p:sp>
    </p:spTree>
    <p:extLst>
      <p:ext uri="{BB962C8B-B14F-4D97-AF65-F5344CB8AC3E}">
        <p14:creationId xmlns:p14="http://schemas.microsoft.com/office/powerpoint/2010/main" val="27212541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cs typeface="ＭＳ Ｐゴシック" charset="0"/>
              </a:defRPr>
            </a:lvl1pPr>
          </a:lstStyle>
          <a:p>
            <a:pPr>
              <a:defRPr/>
            </a:pPr>
            <a:fld id="{9917EF67-A6FB-CB43-868C-1677B08B03EB}" type="slidenum">
              <a:rPr lang="en-US"/>
              <a:pPr>
                <a:defRPr/>
              </a:pPr>
              <a:t>‹#›</a:t>
            </a:fld>
            <a:endParaRPr lang="en-US"/>
          </a:p>
        </p:txBody>
      </p:sp>
    </p:spTree>
    <p:extLst>
      <p:ext uri="{BB962C8B-B14F-4D97-AF65-F5344CB8AC3E}">
        <p14:creationId xmlns:p14="http://schemas.microsoft.com/office/powerpoint/2010/main" val="1935700884"/>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7"/>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E81840C8-74D7-164B-89BA-8F954C36C301}" type="slidenum">
              <a:rPr lang="en-US"/>
              <a:pPr>
                <a:defRPr/>
              </a:pPr>
              <a:t>‹#›</a:t>
            </a:fld>
            <a:endParaRPr lang="en-US"/>
          </a:p>
        </p:txBody>
      </p:sp>
    </p:spTree>
    <p:extLst>
      <p:ext uri="{BB962C8B-B14F-4D97-AF65-F5344CB8AC3E}">
        <p14:creationId xmlns:p14="http://schemas.microsoft.com/office/powerpoint/2010/main" val="4014954274"/>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3522BDCB-ECA5-8341-BE8B-955B688CF6D3}" type="slidenum">
              <a:rPr lang="en-US"/>
              <a:pPr>
                <a:defRPr/>
              </a:pPr>
              <a:t>‹#›</a:t>
            </a:fld>
            <a:endParaRPr lang="en-US"/>
          </a:p>
        </p:txBody>
      </p:sp>
    </p:spTree>
    <p:extLst>
      <p:ext uri="{BB962C8B-B14F-4D97-AF65-F5344CB8AC3E}">
        <p14:creationId xmlns:p14="http://schemas.microsoft.com/office/powerpoint/2010/main" val="526080738"/>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F752B0BA-1D05-C64B-A696-8D15F6D91B0D}" type="slidenum">
              <a:rPr lang="en-US"/>
              <a:pPr>
                <a:defRPr/>
              </a:pPr>
              <a:t>‹#›</a:t>
            </a:fld>
            <a:endParaRPr lang="en-US"/>
          </a:p>
        </p:txBody>
      </p:sp>
    </p:spTree>
    <p:extLst>
      <p:ext uri="{BB962C8B-B14F-4D97-AF65-F5344CB8AC3E}">
        <p14:creationId xmlns:p14="http://schemas.microsoft.com/office/powerpoint/2010/main" val="2279075010"/>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a:defRPr>
                <a:cs typeface="ＭＳ Ｐゴシック" charset="0"/>
              </a:defRPr>
            </a:lvl1pPr>
          </a:lstStyle>
          <a:p>
            <a:pPr>
              <a:defRPr/>
            </a:pPr>
            <a:fld id="{33B9F68F-AE52-1743-BFC5-8EE58FE26F9D}" type="slidenum">
              <a:rPr lang="en-US"/>
              <a:pPr>
                <a:defRPr/>
              </a:pPr>
              <a:t>‹#›</a:t>
            </a:fld>
            <a:endParaRPr lang="en-US"/>
          </a:p>
        </p:txBody>
      </p:sp>
    </p:spTree>
    <p:extLst>
      <p:ext uri="{BB962C8B-B14F-4D97-AF65-F5344CB8AC3E}">
        <p14:creationId xmlns:p14="http://schemas.microsoft.com/office/powerpoint/2010/main" val="1860928871"/>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a:defRPr>
                <a:cs typeface="ＭＳ Ｐゴシック" charset="0"/>
              </a:defRPr>
            </a:lvl1pPr>
          </a:lstStyle>
          <a:p>
            <a:pPr>
              <a:defRPr/>
            </a:pPr>
            <a:fld id="{11A05383-BA51-184F-81FD-7487A7BBED02}" type="slidenum">
              <a:rPr lang="en-US"/>
              <a:pPr>
                <a:defRPr/>
              </a:pPr>
              <a:t>‹#›</a:t>
            </a:fld>
            <a:endParaRPr lang="en-US"/>
          </a:p>
        </p:txBody>
      </p:sp>
    </p:spTree>
    <p:extLst>
      <p:ext uri="{BB962C8B-B14F-4D97-AF65-F5344CB8AC3E}">
        <p14:creationId xmlns:p14="http://schemas.microsoft.com/office/powerpoint/2010/main" val="2592114838"/>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a:defRPr>
                <a:cs typeface="ＭＳ Ｐゴシック" charset="0"/>
              </a:defRPr>
            </a:lvl1pPr>
          </a:lstStyle>
          <a:p>
            <a:pPr>
              <a:defRPr/>
            </a:pPr>
            <a:fld id="{0D19F952-55B8-D44A-ACBD-DF973980421F}" type="slidenum">
              <a:rPr lang="en-US"/>
              <a:pPr>
                <a:defRPr/>
              </a:pPr>
              <a:t>‹#›</a:t>
            </a:fld>
            <a:endParaRPr lang="en-US"/>
          </a:p>
        </p:txBody>
      </p:sp>
    </p:spTree>
    <p:extLst>
      <p:ext uri="{BB962C8B-B14F-4D97-AF65-F5344CB8AC3E}">
        <p14:creationId xmlns:p14="http://schemas.microsoft.com/office/powerpoint/2010/main" val="1128004847"/>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C382F809-F622-674F-B04E-FE73A1AE25A3}" type="slidenum">
              <a:rPr lang="en-US"/>
              <a:pPr>
                <a:defRPr/>
              </a:pPr>
              <a:t>‹#›</a:t>
            </a:fld>
            <a:endParaRPr lang="en-US"/>
          </a:p>
        </p:txBody>
      </p:sp>
    </p:spTree>
    <p:extLst>
      <p:ext uri="{BB962C8B-B14F-4D97-AF65-F5344CB8AC3E}">
        <p14:creationId xmlns:p14="http://schemas.microsoft.com/office/powerpoint/2010/main" val="64025103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6D320AC-71F7-B345-A8F3-275013FA312A}" type="slidenum">
              <a:rPr lang="en-US"/>
              <a:pPr>
                <a:defRPr/>
              </a:pPr>
              <a:t>‹#›</a:t>
            </a:fld>
            <a:endParaRPr lang="en-US"/>
          </a:p>
        </p:txBody>
      </p:sp>
    </p:spTree>
    <p:extLst>
      <p:ext uri="{BB962C8B-B14F-4D97-AF65-F5344CB8AC3E}">
        <p14:creationId xmlns:p14="http://schemas.microsoft.com/office/powerpoint/2010/main" val="1107138891"/>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F30117AD-8E59-4A42-A11E-1FE742B9CC43}" type="slidenum">
              <a:rPr lang="en-US"/>
              <a:pPr>
                <a:defRPr/>
              </a:pPr>
              <a:t>‹#›</a:t>
            </a:fld>
            <a:endParaRPr lang="en-US"/>
          </a:p>
        </p:txBody>
      </p:sp>
    </p:spTree>
    <p:extLst>
      <p:ext uri="{BB962C8B-B14F-4D97-AF65-F5344CB8AC3E}">
        <p14:creationId xmlns:p14="http://schemas.microsoft.com/office/powerpoint/2010/main" val="1663267192"/>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932AE070-9A13-4E40-8113-2A8E0F826BAA}" type="slidenum">
              <a:rPr lang="en-US"/>
              <a:pPr>
                <a:defRPr/>
              </a:pPr>
              <a:t>‹#›</a:t>
            </a:fld>
            <a:endParaRPr lang="en-US"/>
          </a:p>
        </p:txBody>
      </p:sp>
    </p:spTree>
    <p:extLst>
      <p:ext uri="{BB962C8B-B14F-4D97-AF65-F5344CB8AC3E}">
        <p14:creationId xmlns:p14="http://schemas.microsoft.com/office/powerpoint/2010/main" val="4180074566"/>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a:defRPr>
                <a:cs typeface="ＭＳ Ｐゴシック" charset="0"/>
              </a:defRPr>
            </a:lvl1pPr>
          </a:lstStyle>
          <a:p>
            <a:pPr>
              <a:defRPr/>
            </a:pPr>
            <a:fld id="{0D5C8EC2-34B1-0440-A001-0EFABCFAFDBF}" type="slidenum">
              <a:rPr lang="en-US"/>
              <a:pPr>
                <a:defRPr/>
              </a:pPr>
              <a:t>‹#›</a:t>
            </a:fld>
            <a:endParaRPr lang="en-US"/>
          </a:p>
        </p:txBody>
      </p:sp>
    </p:spTree>
    <p:extLst>
      <p:ext uri="{BB962C8B-B14F-4D97-AF65-F5344CB8AC3E}">
        <p14:creationId xmlns:p14="http://schemas.microsoft.com/office/powerpoint/2010/main" val="1850746975"/>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0"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a:defRPr>
                <a:cs typeface="ＭＳ Ｐゴシック" charset="0"/>
              </a:defRPr>
            </a:lvl1pPr>
          </a:lstStyle>
          <a:p>
            <a:pPr>
              <a:defRPr/>
            </a:pPr>
            <a:fld id="{52C47B4A-F080-C34F-A4EF-32250D538F36}" type="slidenum">
              <a:rPr lang="en-US"/>
              <a:pPr>
                <a:defRPr/>
              </a:pPr>
              <a:t>‹#›</a:t>
            </a:fld>
            <a:endParaRPr lang="en-US"/>
          </a:p>
        </p:txBody>
      </p:sp>
    </p:spTree>
    <p:extLst>
      <p:ext uri="{BB962C8B-B14F-4D97-AF65-F5344CB8AC3E}">
        <p14:creationId xmlns:p14="http://schemas.microsoft.com/office/powerpoint/2010/main" val="1261423354"/>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28600" y="1371600"/>
            <a:ext cx="8610600" cy="4876800"/>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atin typeface="Arial" charset="0"/>
                <a:ea typeface="+mn-ea"/>
                <a:cs typeface="Arial" charset="0"/>
              </a:defRPr>
            </a:lvl1pPr>
          </a:lstStyle>
          <a:p>
            <a:pPr>
              <a:defRPr/>
            </a:pPr>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pPr>
              <a:defRPr/>
            </a:pPr>
            <a:fld id="{DE419FE7-E583-0D40-8D02-0349BA609512}" type="slidenum">
              <a:rPr lang="en-US"/>
              <a:pPr>
                <a:defRPr/>
              </a:pPr>
              <a:t>‹#›</a:t>
            </a:fld>
            <a:endParaRPr lang="en-US"/>
          </a:p>
        </p:txBody>
      </p:sp>
    </p:spTree>
    <p:extLst>
      <p:ext uri="{BB962C8B-B14F-4D97-AF65-F5344CB8AC3E}">
        <p14:creationId xmlns:p14="http://schemas.microsoft.com/office/powerpoint/2010/main" val="2811705786"/>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a:prstGeom prst="rect">
            <a:avLst/>
          </a:prstGeom>
        </p:spPr>
        <p:txBody>
          <a:bodyPr/>
          <a:lstStyle>
            <a:lvl1pPr>
              <a:defRPr>
                <a:latin typeface="Arial" pitchFamily="35" charset="0"/>
                <a:ea typeface="Arial" pitchFamily="35" charset="0"/>
                <a:cs typeface="Arial" pitchFamily="35" charset="0"/>
              </a:defRPr>
            </a:lvl1pPr>
          </a:lstStyle>
          <a:p>
            <a:pPr>
              <a:defRPr/>
            </a:pPr>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pPr>
              <a:defRPr/>
            </a:pPr>
            <a:fld id="{3E7D1584-7D60-1446-9774-178FFC44E34B}" type="slidenum">
              <a:rPr lang="en-US"/>
              <a:pPr>
                <a:defRPr/>
              </a:pPr>
              <a:t>‹#›</a:t>
            </a:fld>
            <a:endParaRPr lang="en-US"/>
          </a:p>
        </p:txBody>
      </p:sp>
    </p:spTree>
    <p:extLst>
      <p:ext uri="{BB962C8B-B14F-4D97-AF65-F5344CB8AC3E}">
        <p14:creationId xmlns:p14="http://schemas.microsoft.com/office/powerpoint/2010/main" val="398206419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4A21819B-7314-3646-9334-845A3E117C17}" type="slidenum">
              <a:rPr lang="en-US" altLang="en-US"/>
              <a:pPr>
                <a:defRPr/>
              </a:pPr>
              <a:t>‹#›</a:t>
            </a:fld>
            <a:endParaRPr lang="en-US" altLang="en-US"/>
          </a:p>
        </p:txBody>
      </p:sp>
    </p:spTree>
    <p:extLst>
      <p:ext uri="{BB962C8B-B14F-4D97-AF65-F5344CB8AC3E}">
        <p14:creationId xmlns:p14="http://schemas.microsoft.com/office/powerpoint/2010/main" val="3987624395"/>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4D431CD-2ADF-9540-BDB8-7A4F473D4E39}" type="slidenum">
              <a:rPr lang="en-US" altLang="en-US"/>
              <a:pPr>
                <a:defRPr/>
              </a:pPr>
              <a:t>‹#›</a:t>
            </a:fld>
            <a:endParaRPr lang="en-US" altLang="en-US"/>
          </a:p>
        </p:txBody>
      </p:sp>
    </p:spTree>
    <p:extLst>
      <p:ext uri="{BB962C8B-B14F-4D97-AF65-F5344CB8AC3E}">
        <p14:creationId xmlns:p14="http://schemas.microsoft.com/office/powerpoint/2010/main" val="92300326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1870E34-69D8-894C-B121-9C6BC23A2052}" type="slidenum">
              <a:rPr lang="en-US" altLang="en-US"/>
              <a:pPr>
                <a:defRPr/>
              </a:pPr>
              <a:t>‹#›</a:t>
            </a:fld>
            <a:endParaRPr lang="en-US" altLang="en-US"/>
          </a:p>
        </p:txBody>
      </p:sp>
    </p:spTree>
    <p:extLst>
      <p:ext uri="{BB962C8B-B14F-4D97-AF65-F5344CB8AC3E}">
        <p14:creationId xmlns:p14="http://schemas.microsoft.com/office/powerpoint/2010/main" val="1076096822"/>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018724D-5637-604D-9480-D7D4D3A45C74}" type="slidenum">
              <a:rPr lang="en-US" altLang="en-US"/>
              <a:pPr>
                <a:defRPr/>
              </a:pPr>
              <a:t>‹#›</a:t>
            </a:fld>
            <a:endParaRPr lang="en-US" altLang="en-US"/>
          </a:p>
        </p:txBody>
      </p:sp>
    </p:spTree>
    <p:extLst>
      <p:ext uri="{BB962C8B-B14F-4D97-AF65-F5344CB8AC3E}">
        <p14:creationId xmlns:p14="http://schemas.microsoft.com/office/powerpoint/2010/main" val="347802092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E1F6ED-2272-9A41-9FBA-7CFB2F8A6900}" type="slidenum">
              <a:rPr lang="en-US" altLang="en-US"/>
              <a:pPr>
                <a:defRPr/>
              </a:pPr>
              <a:t>‹#›</a:t>
            </a:fld>
            <a:endParaRPr lang="en-US" altLang="en-US"/>
          </a:p>
        </p:txBody>
      </p:sp>
    </p:spTree>
    <p:extLst>
      <p:ext uri="{BB962C8B-B14F-4D97-AF65-F5344CB8AC3E}">
        <p14:creationId xmlns:p14="http://schemas.microsoft.com/office/powerpoint/2010/main" val="101432522"/>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5A45E0D-AA31-E44B-BA92-177C873220C2}" type="slidenum">
              <a:rPr lang="en-US" altLang="en-US"/>
              <a:pPr>
                <a:defRPr/>
              </a:pPr>
              <a:t>‹#›</a:t>
            </a:fld>
            <a:endParaRPr lang="en-US" altLang="en-US"/>
          </a:p>
        </p:txBody>
      </p:sp>
    </p:spTree>
    <p:extLst>
      <p:ext uri="{BB962C8B-B14F-4D97-AF65-F5344CB8AC3E}">
        <p14:creationId xmlns:p14="http://schemas.microsoft.com/office/powerpoint/2010/main" val="336144912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B8A7F91-9E5A-5341-980E-BB39BA014053}" type="slidenum">
              <a:rPr lang="en-US" altLang="en-US"/>
              <a:pPr>
                <a:defRPr/>
              </a:pPr>
              <a:t>‹#›</a:t>
            </a:fld>
            <a:endParaRPr lang="en-US" altLang="en-US"/>
          </a:p>
        </p:txBody>
      </p:sp>
    </p:spTree>
    <p:extLst>
      <p:ext uri="{BB962C8B-B14F-4D97-AF65-F5344CB8AC3E}">
        <p14:creationId xmlns:p14="http://schemas.microsoft.com/office/powerpoint/2010/main" val="21485567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5A4FB91F-8620-9C4D-8A32-1AD02BFD54B1}" type="slidenum">
              <a:rPr lang="en-US"/>
              <a:pPr>
                <a:defRPr/>
              </a:pPr>
              <a:t>‹#›</a:t>
            </a:fld>
            <a:endParaRPr lang="en-US"/>
          </a:p>
        </p:txBody>
      </p:sp>
    </p:spTree>
    <p:extLst>
      <p:ext uri="{BB962C8B-B14F-4D97-AF65-F5344CB8AC3E}">
        <p14:creationId xmlns:p14="http://schemas.microsoft.com/office/powerpoint/2010/main" val="723665432"/>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66759D54-93C6-1846-8860-B70CE9F7D421}" type="slidenum">
              <a:rPr lang="en-US" altLang="en-US"/>
              <a:pPr>
                <a:defRPr/>
              </a:pPr>
              <a:t>‹#›</a:t>
            </a:fld>
            <a:endParaRPr lang="en-US" altLang="en-US"/>
          </a:p>
        </p:txBody>
      </p:sp>
    </p:spTree>
    <p:extLst>
      <p:ext uri="{BB962C8B-B14F-4D97-AF65-F5344CB8AC3E}">
        <p14:creationId xmlns:p14="http://schemas.microsoft.com/office/powerpoint/2010/main" val="4199232832"/>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D2B72E4-C6EA-1F45-A755-5B9F48471101}" type="slidenum">
              <a:rPr lang="en-US" altLang="en-US"/>
              <a:pPr>
                <a:defRPr/>
              </a:pPr>
              <a:t>‹#›</a:t>
            </a:fld>
            <a:endParaRPr lang="en-US" altLang="en-US"/>
          </a:p>
        </p:txBody>
      </p:sp>
    </p:spTree>
    <p:extLst>
      <p:ext uri="{BB962C8B-B14F-4D97-AF65-F5344CB8AC3E}">
        <p14:creationId xmlns:p14="http://schemas.microsoft.com/office/powerpoint/2010/main" val="4170215622"/>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2E293FB-FFDD-4843-8FBD-D1F46FFEA313}" type="slidenum">
              <a:rPr lang="en-US" altLang="en-US"/>
              <a:pPr>
                <a:defRPr/>
              </a:pPr>
              <a:t>‹#›</a:t>
            </a:fld>
            <a:endParaRPr lang="en-US" altLang="en-US"/>
          </a:p>
        </p:txBody>
      </p:sp>
    </p:spTree>
    <p:extLst>
      <p:ext uri="{BB962C8B-B14F-4D97-AF65-F5344CB8AC3E}">
        <p14:creationId xmlns:p14="http://schemas.microsoft.com/office/powerpoint/2010/main" val="659553154"/>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785D23D-223F-E243-9C21-4ADA9B741991}" type="slidenum">
              <a:rPr lang="en-US" altLang="en-US"/>
              <a:pPr>
                <a:defRPr/>
              </a:pPr>
              <a:t>‹#›</a:t>
            </a:fld>
            <a:endParaRPr lang="en-US" altLang="en-US"/>
          </a:p>
        </p:txBody>
      </p:sp>
    </p:spTree>
    <p:extLst>
      <p:ext uri="{BB962C8B-B14F-4D97-AF65-F5344CB8AC3E}">
        <p14:creationId xmlns:p14="http://schemas.microsoft.com/office/powerpoint/2010/main" val="857792144"/>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9144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3CE464D1-A2EB-9944-BFFB-53DDACE6D527}" type="slidenum">
              <a:rPr lang="en-US" altLang="en-US"/>
              <a:pPr>
                <a:defRPr/>
              </a:pPr>
              <a:t>‹#›</a:t>
            </a:fld>
            <a:endParaRPr lang="en-US" altLang="en-US"/>
          </a:p>
        </p:txBody>
      </p:sp>
    </p:spTree>
    <p:extLst>
      <p:ext uri="{BB962C8B-B14F-4D97-AF65-F5344CB8AC3E}">
        <p14:creationId xmlns:p14="http://schemas.microsoft.com/office/powerpoint/2010/main" val="905665953"/>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B27038-8888-7442-BB11-7A96E507CFEC}" type="slidenum">
              <a:rPr lang="en-US" altLang="en-US"/>
              <a:pPr>
                <a:defRPr/>
              </a:pPr>
              <a:t>‹#›</a:t>
            </a:fld>
            <a:endParaRPr lang="en-US" altLang="en-US"/>
          </a:p>
        </p:txBody>
      </p:sp>
    </p:spTree>
    <p:extLst>
      <p:ext uri="{BB962C8B-B14F-4D97-AF65-F5344CB8AC3E}">
        <p14:creationId xmlns:p14="http://schemas.microsoft.com/office/powerpoint/2010/main" val="3660248165"/>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347EB622-8484-214A-A4F5-2877EE9BF542}" type="slidenum">
              <a:rPr lang="en-US" altLang="en-US"/>
              <a:pPr>
                <a:defRPr/>
              </a:pPr>
              <a:t>‹#›</a:t>
            </a:fld>
            <a:endParaRPr lang="en-US" altLang="en-US"/>
          </a:p>
        </p:txBody>
      </p:sp>
    </p:spTree>
    <p:extLst>
      <p:ext uri="{BB962C8B-B14F-4D97-AF65-F5344CB8AC3E}">
        <p14:creationId xmlns:p14="http://schemas.microsoft.com/office/powerpoint/2010/main" val="2877820882"/>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746E4C5-7A4D-084C-A976-8E08206A22B7}" type="slidenum">
              <a:rPr lang="en-US" altLang="en-US"/>
              <a:pPr>
                <a:defRPr/>
              </a:pPr>
              <a:t>‹#›</a:t>
            </a:fld>
            <a:endParaRPr lang="en-US" altLang="en-US"/>
          </a:p>
        </p:txBody>
      </p:sp>
    </p:spTree>
    <p:extLst>
      <p:ext uri="{BB962C8B-B14F-4D97-AF65-F5344CB8AC3E}">
        <p14:creationId xmlns:p14="http://schemas.microsoft.com/office/powerpoint/2010/main" val="134035257"/>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4C8AEE0-060E-A647-A107-5C7F5F958FBD}" type="slidenum">
              <a:rPr lang="en-US" altLang="en-US"/>
              <a:pPr>
                <a:defRPr/>
              </a:pPr>
              <a:t>‹#›</a:t>
            </a:fld>
            <a:endParaRPr lang="en-US" altLang="en-US"/>
          </a:p>
        </p:txBody>
      </p:sp>
    </p:spTree>
    <p:extLst>
      <p:ext uri="{BB962C8B-B14F-4D97-AF65-F5344CB8AC3E}">
        <p14:creationId xmlns:p14="http://schemas.microsoft.com/office/powerpoint/2010/main" val="1500168497"/>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DFB9896-B5CB-2A4C-9F86-175237355D52}" type="slidenum">
              <a:rPr lang="en-US" altLang="en-US"/>
              <a:pPr>
                <a:defRPr/>
              </a:pPr>
              <a:t>‹#›</a:t>
            </a:fld>
            <a:endParaRPr lang="en-US" altLang="en-US"/>
          </a:p>
        </p:txBody>
      </p:sp>
    </p:spTree>
    <p:extLst>
      <p:ext uri="{BB962C8B-B14F-4D97-AF65-F5344CB8AC3E}">
        <p14:creationId xmlns:p14="http://schemas.microsoft.com/office/powerpoint/2010/main" val="177584551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073B9C50-E303-F947-B3E2-3E825F48C7D2}" type="slidenum">
              <a:rPr lang="en-US"/>
              <a:pPr>
                <a:defRPr/>
              </a:pPr>
              <a:t>‹#›</a:t>
            </a:fld>
            <a:endParaRPr lang="en-US"/>
          </a:p>
        </p:txBody>
      </p:sp>
    </p:spTree>
    <p:extLst>
      <p:ext uri="{BB962C8B-B14F-4D97-AF65-F5344CB8AC3E}">
        <p14:creationId xmlns:p14="http://schemas.microsoft.com/office/powerpoint/2010/main" val="3136509312"/>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FBB65A68-99E9-2F4D-89C6-8C7CF089353F}" type="slidenum">
              <a:rPr lang="en-US" altLang="en-US"/>
              <a:pPr>
                <a:defRPr/>
              </a:pPr>
              <a:t>‹#›</a:t>
            </a:fld>
            <a:endParaRPr lang="en-US" altLang="en-US"/>
          </a:p>
        </p:txBody>
      </p:sp>
    </p:spTree>
    <p:extLst>
      <p:ext uri="{BB962C8B-B14F-4D97-AF65-F5344CB8AC3E}">
        <p14:creationId xmlns:p14="http://schemas.microsoft.com/office/powerpoint/2010/main" val="402417454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FB8FB5E-2F11-544D-BBCC-66458227D32B}" type="slidenum">
              <a:rPr lang="en-US" altLang="en-US"/>
              <a:pPr>
                <a:defRPr/>
              </a:pPr>
              <a:t>‹#›</a:t>
            </a:fld>
            <a:endParaRPr lang="en-US" altLang="en-US"/>
          </a:p>
        </p:txBody>
      </p:sp>
    </p:spTree>
    <p:extLst>
      <p:ext uri="{BB962C8B-B14F-4D97-AF65-F5344CB8AC3E}">
        <p14:creationId xmlns:p14="http://schemas.microsoft.com/office/powerpoint/2010/main" val="1897371085"/>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592F67A2-C547-1A49-861D-4D0C81892764}" type="slidenum">
              <a:rPr lang="en-US" altLang="en-US"/>
              <a:pPr>
                <a:defRPr/>
              </a:pPr>
              <a:t>‹#›</a:t>
            </a:fld>
            <a:endParaRPr lang="en-US" altLang="en-US"/>
          </a:p>
        </p:txBody>
      </p:sp>
    </p:spTree>
    <p:extLst>
      <p:ext uri="{BB962C8B-B14F-4D97-AF65-F5344CB8AC3E}">
        <p14:creationId xmlns:p14="http://schemas.microsoft.com/office/powerpoint/2010/main" val="2613136432"/>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3D0AE71-B3B4-164B-AEB8-A45DEEB6D062}" type="slidenum">
              <a:rPr lang="en-US" altLang="en-US"/>
              <a:pPr>
                <a:defRPr/>
              </a:pPr>
              <a:t>‹#›</a:t>
            </a:fld>
            <a:endParaRPr lang="en-US" altLang="en-US"/>
          </a:p>
        </p:txBody>
      </p:sp>
    </p:spTree>
    <p:extLst>
      <p:ext uri="{BB962C8B-B14F-4D97-AF65-F5344CB8AC3E}">
        <p14:creationId xmlns:p14="http://schemas.microsoft.com/office/powerpoint/2010/main" val="3170070383"/>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2B7AD82-57BA-EB47-BCD7-B833CE47B1F2}" type="slidenum">
              <a:rPr lang="en-US" altLang="en-US"/>
              <a:pPr>
                <a:defRPr/>
              </a:pPr>
              <a:t>‹#›</a:t>
            </a:fld>
            <a:endParaRPr lang="en-US" altLang="en-US"/>
          </a:p>
        </p:txBody>
      </p:sp>
    </p:spTree>
    <p:extLst>
      <p:ext uri="{BB962C8B-B14F-4D97-AF65-F5344CB8AC3E}">
        <p14:creationId xmlns:p14="http://schemas.microsoft.com/office/powerpoint/2010/main" val="644866821"/>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8786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707760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65452837"/>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722440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6281109"/>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220808B7-3DFC-6D40-89A2-98C67E53C3E2}" type="slidenum">
              <a:rPr lang="en-US"/>
              <a:pPr>
                <a:defRPr/>
              </a:pPr>
              <a:t>‹#›</a:t>
            </a:fld>
            <a:endParaRPr lang="en-US"/>
          </a:p>
        </p:txBody>
      </p:sp>
    </p:spTree>
    <p:extLst>
      <p:ext uri="{BB962C8B-B14F-4D97-AF65-F5344CB8AC3E}">
        <p14:creationId xmlns:p14="http://schemas.microsoft.com/office/powerpoint/2010/main" val="2149801814"/>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2145472"/>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2300931"/>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9481022"/>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0095260"/>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56001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3343032"/>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a typeface="+mn-ea"/>
              <a:cs typeface="+mn-cs"/>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19513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9843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21229756"/>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553211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FA78E456-01DF-094D-8CFB-DA5FA9E8BD10}" type="slidenum">
              <a:rPr lang="en-US"/>
              <a:pPr>
                <a:defRPr/>
              </a:pPr>
              <a:t>‹#›</a:t>
            </a:fld>
            <a:endParaRPr lang="en-US"/>
          </a:p>
        </p:txBody>
      </p:sp>
    </p:spTree>
    <p:extLst>
      <p:ext uri="{BB962C8B-B14F-4D97-AF65-F5344CB8AC3E}">
        <p14:creationId xmlns:p14="http://schemas.microsoft.com/office/powerpoint/2010/main" val="2312494647"/>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6861609"/>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0226412"/>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6444232"/>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7142117"/>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8750689"/>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32322514"/>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4192286"/>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801CFFE9-F1C0-1D49-8EE8-72D7F3A5FE77}" type="slidenum">
              <a:rPr lang="en-US" altLang="en-US"/>
              <a:pPr>
                <a:defRPr/>
              </a:pPr>
              <a:t>‹#›</a:t>
            </a:fld>
            <a:endParaRPr lang="en-US" altLang="en-US"/>
          </a:p>
        </p:txBody>
      </p:sp>
    </p:spTree>
    <p:extLst>
      <p:ext uri="{BB962C8B-B14F-4D97-AF65-F5344CB8AC3E}">
        <p14:creationId xmlns:p14="http://schemas.microsoft.com/office/powerpoint/2010/main" val="250925668"/>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292ED0B-814D-604A-829D-D47F8B32652E}" type="slidenum">
              <a:rPr lang="en-US" altLang="en-US"/>
              <a:pPr>
                <a:defRPr/>
              </a:pPr>
              <a:t>‹#›</a:t>
            </a:fld>
            <a:endParaRPr lang="en-US" altLang="en-US"/>
          </a:p>
        </p:txBody>
      </p:sp>
    </p:spTree>
    <p:extLst>
      <p:ext uri="{BB962C8B-B14F-4D97-AF65-F5344CB8AC3E}">
        <p14:creationId xmlns:p14="http://schemas.microsoft.com/office/powerpoint/2010/main" val="2323135489"/>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99122AB-6478-E348-A556-1222D66B97F7}" type="slidenum">
              <a:rPr lang="en-US" altLang="en-US"/>
              <a:pPr>
                <a:defRPr/>
              </a:pPr>
              <a:t>‹#›</a:t>
            </a:fld>
            <a:endParaRPr lang="en-US" altLang="en-US"/>
          </a:p>
        </p:txBody>
      </p:sp>
    </p:spTree>
    <p:extLst>
      <p:ext uri="{BB962C8B-B14F-4D97-AF65-F5344CB8AC3E}">
        <p14:creationId xmlns:p14="http://schemas.microsoft.com/office/powerpoint/2010/main" val="352584658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428B0D83-FC11-C440-9D61-A92EDF7AC339}" type="slidenum">
              <a:rPr lang="en-US"/>
              <a:pPr>
                <a:defRPr/>
              </a:pPr>
              <a:t>‹#›</a:t>
            </a:fld>
            <a:endParaRPr lang="en-US"/>
          </a:p>
        </p:txBody>
      </p:sp>
    </p:spTree>
    <p:extLst>
      <p:ext uri="{BB962C8B-B14F-4D97-AF65-F5344CB8AC3E}">
        <p14:creationId xmlns:p14="http://schemas.microsoft.com/office/powerpoint/2010/main" val="1732965025"/>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C7EEFFD-4BB8-4549-A415-B63E53FC129D}" type="slidenum">
              <a:rPr lang="en-US" altLang="en-US"/>
              <a:pPr>
                <a:defRPr/>
              </a:pPr>
              <a:t>‹#›</a:t>
            </a:fld>
            <a:endParaRPr lang="en-US" altLang="en-US"/>
          </a:p>
        </p:txBody>
      </p:sp>
    </p:spTree>
    <p:extLst>
      <p:ext uri="{BB962C8B-B14F-4D97-AF65-F5344CB8AC3E}">
        <p14:creationId xmlns:p14="http://schemas.microsoft.com/office/powerpoint/2010/main" val="3767056079"/>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84A6E3B-FD50-564C-AD45-CC45322E2FBC}" type="slidenum">
              <a:rPr lang="en-US" altLang="en-US"/>
              <a:pPr>
                <a:defRPr/>
              </a:pPr>
              <a:t>‹#›</a:t>
            </a:fld>
            <a:endParaRPr lang="en-US" altLang="en-US"/>
          </a:p>
        </p:txBody>
      </p:sp>
    </p:spTree>
    <p:extLst>
      <p:ext uri="{BB962C8B-B14F-4D97-AF65-F5344CB8AC3E}">
        <p14:creationId xmlns:p14="http://schemas.microsoft.com/office/powerpoint/2010/main" val="1849668331"/>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B12B169-6369-C844-B00B-5DAB8B5F5780}" type="slidenum">
              <a:rPr lang="en-US" altLang="en-US"/>
              <a:pPr>
                <a:defRPr/>
              </a:pPr>
              <a:t>‹#›</a:t>
            </a:fld>
            <a:endParaRPr lang="en-US" altLang="en-US"/>
          </a:p>
        </p:txBody>
      </p:sp>
    </p:spTree>
    <p:extLst>
      <p:ext uri="{BB962C8B-B14F-4D97-AF65-F5344CB8AC3E}">
        <p14:creationId xmlns:p14="http://schemas.microsoft.com/office/powerpoint/2010/main" val="1929367370"/>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9A4AF0F-87BB-A94C-9636-79DCBA7B1F2F}" type="slidenum">
              <a:rPr lang="en-US" altLang="en-US"/>
              <a:pPr>
                <a:defRPr/>
              </a:pPr>
              <a:t>‹#›</a:t>
            </a:fld>
            <a:endParaRPr lang="en-US" altLang="en-US"/>
          </a:p>
        </p:txBody>
      </p:sp>
    </p:spTree>
    <p:extLst>
      <p:ext uri="{BB962C8B-B14F-4D97-AF65-F5344CB8AC3E}">
        <p14:creationId xmlns:p14="http://schemas.microsoft.com/office/powerpoint/2010/main" val="1969348882"/>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DAF1EFA-746B-2649-8056-3316E8CA8C4C}" type="slidenum">
              <a:rPr lang="en-US" altLang="en-US"/>
              <a:pPr>
                <a:defRPr/>
              </a:pPr>
              <a:t>‹#›</a:t>
            </a:fld>
            <a:endParaRPr lang="en-US" altLang="en-US"/>
          </a:p>
        </p:txBody>
      </p:sp>
    </p:spTree>
    <p:extLst>
      <p:ext uri="{BB962C8B-B14F-4D97-AF65-F5344CB8AC3E}">
        <p14:creationId xmlns:p14="http://schemas.microsoft.com/office/powerpoint/2010/main" val="1381171627"/>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2437B3-0C5F-A047-AF44-D5BEB15303A3}" type="slidenum">
              <a:rPr lang="en-US" altLang="en-US"/>
              <a:pPr>
                <a:defRPr/>
              </a:pPr>
              <a:t>‹#›</a:t>
            </a:fld>
            <a:endParaRPr lang="en-US" altLang="en-US"/>
          </a:p>
        </p:txBody>
      </p:sp>
    </p:spTree>
    <p:extLst>
      <p:ext uri="{BB962C8B-B14F-4D97-AF65-F5344CB8AC3E}">
        <p14:creationId xmlns:p14="http://schemas.microsoft.com/office/powerpoint/2010/main" val="2611390595"/>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6B3258-F894-A645-910A-EC150E02F9B0}" type="slidenum">
              <a:rPr lang="en-US" altLang="en-US"/>
              <a:pPr>
                <a:defRPr/>
              </a:pPr>
              <a:t>‹#›</a:t>
            </a:fld>
            <a:endParaRPr lang="en-US" altLang="en-US"/>
          </a:p>
        </p:txBody>
      </p:sp>
    </p:spTree>
    <p:extLst>
      <p:ext uri="{BB962C8B-B14F-4D97-AF65-F5344CB8AC3E}">
        <p14:creationId xmlns:p14="http://schemas.microsoft.com/office/powerpoint/2010/main" val="2614595860"/>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C2215A2-58AC-7344-8530-131AAFA91C15}" type="slidenum">
              <a:rPr lang="en-US" altLang="en-US"/>
              <a:pPr>
                <a:defRPr/>
              </a:pPr>
              <a:t>‹#›</a:t>
            </a:fld>
            <a:endParaRPr lang="en-US" altLang="en-US"/>
          </a:p>
        </p:txBody>
      </p:sp>
    </p:spTree>
    <p:extLst>
      <p:ext uri="{BB962C8B-B14F-4D97-AF65-F5344CB8AC3E}">
        <p14:creationId xmlns:p14="http://schemas.microsoft.com/office/powerpoint/2010/main" val="2666203054"/>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50501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1431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293D0A55-7789-CF47-ACA7-2311AFA1B98E}" type="slidenum">
              <a:rPr lang="en-US"/>
              <a:pPr>
                <a:defRPr/>
              </a:pPr>
              <a:t>‹#›</a:t>
            </a:fld>
            <a:endParaRPr lang="en-US"/>
          </a:p>
        </p:txBody>
      </p:sp>
    </p:spTree>
    <p:extLst>
      <p:ext uri="{BB962C8B-B14F-4D97-AF65-F5344CB8AC3E}">
        <p14:creationId xmlns:p14="http://schemas.microsoft.com/office/powerpoint/2010/main" val="3919131768"/>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68415937"/>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4130907"/>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4712417"/>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4454306"/>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3240733"/>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38022056"/>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3244668"/>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1558502"/>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4758664"/>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pPr>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9166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DE99BBE6-A637-304C-B5B7-9A7E3C08C57E}" type="slidenum">
              <a:rPr lang="en-US"/>
              <a:pPr>
                <a:defRPr/>
              </a:pPr>
              <a:t>‹#›</a:t>
            </a:fld>
            <a:endParaRPr lang="en-US"/>
          </a:p>
        </p:txBody>
      </p:sp>
    </p:spTree>
    <p:extLst>
      <p:ext uri="{BB962C8B-B14F-4D97-AF65-F5344CB8AC3E}">
        <p14:creationId xmlns:p14="http://schemas.microsoft.com/office/powerpoint/2010/main" val="651440972"/>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8076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42624879"/>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5361163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56655432"/>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182208"/>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3299"/>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8786224"/>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1298239"/>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8619131"/>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515048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E35BCF56-964A-F947-93A6-92ACEE6C7F5E}" type="slidenum">
              <a:rPr lang="en-US"/>
              <a:pPr>
                <a:defRPr/>
              </a:pPr>
              <a:t>‹#›</a:t>
            </a:fld>
            <a:endParaRPr lang="en-US"/>
          </a:p>
        </p:txBody>
      </p:sp>
    </p:spTree>
    <p:extLst>
      <p:ext uri="{BB962C8B-B14F-4D97-AF65-F5344CB8AC3E}">
        <p14:creationId xmlns:p14="http://schemas.microsoft.com/office/powerpoint/2010/main" val="1456089152"/>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mtClean="0">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5C66147B-D8F4-B34F-ACFC-F4150A9F5034}" type="slidenum">
              <a:rPr lang="en-US" altLang="en-US"/>
              <a:pPr>
                <a:defRPr/>
              </a:pPr>
              <a:t>‹#›</a:t>
            </a:fld>
            <a:endParaRPr lang="en-US" altLang="en-US"/>
          </a:p>
        </p:txBody>
      </p:sp>
    </p:spTree>
    <p:extLst>
      <p:ext uri="{BB962C8B-B14F-4D97-AF65-F5344CB8AC3E}">
        <p14:creationId xmlns:p14="http://schemas.microsoft.com/office/powerpoint/2010/main" val="3557629236"/>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B4B655F-9513-DB41-847A-CB5F5ABCD6B3}" type="slidenum">
              <a:rPr lang="en-US" altLang="en-US"/>
              <a:pPr>
                <a:defRPr/>
              </a:pPr>
              <a:t>‹#›</a:t>
            </a:fld>
            <a:endParaRPr lang="en-US" altLang="en-US"/>
          </a:p>
        </p:txBody>
      </p:sp>
    </p:spTree>
    <p:extLst>
      <p:ext uri="{BB962C8B-B14F-4D97-AF65-F5344CB8AC3E}">
        <p14:creationId xmlns:p14="http://schemas.microsoft.com/office/powerpoint/2010/main" val="3757832778"/>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F70262A-25C7-1D4F-BA49-9AAD51FA1D0E}" type="slidenum">
              <a:rPr lang="en-US" altLang="en-US"/>
              <a:pPr>
                <a:defRPr/>
              </a:pPr>
              <a:t>‹#›</a:t>
            </a:fld>
            <a:endParaRPr lang="en-US" altLang="en-US"/>
          </a:p>
        </p:txBody>
      </p:sp>
    </p:spTree>
    <p:extLst>
      <p:ext uri="{BB962C8B-B14F-4D97-AF65-F5344CB8AC3E}">
        <p14:creationId xmlns:p14="http://schemas.microsoft.com/office/powerpoint/2010/main" val="1842541528"/>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6AFF24C-C776-6444-B9B7-94F550F93C13}" type="slidenum">
              <a:rPr lang="en-US" altLang="en-US"/>
              <a:pPr>
                <a:defRPr/>
              </a:pPr>
              <a:t>‹#›</a:t>
            </a:fld>
            <a:endParaRPr lang="en-US" altLang="en-US"/>
          </a:p>
        </p:txBody>
      </p:sp>
    </p:spTree>
    <p:extLst>
      <p:ext uri="{BB962C8B-B14F-4D97-AF65-F5344CB8AC3E}">
        <p14:creationId xmlns:p14="http://schemas.microsoft.com/office/powerpoint/2010/main" val="317484009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13D46D27-56D0-344A-BE31-89C869EBEEAE}" type="slidenum">
              <a:rPr lang="en-US" altLang="en-US"/>
              <a:pPr>
                <a:defRPr/>
              </a:pPr>
              <a:t>‹#›</a:t>
            </a:fld>
            <a:endParaRPr lang="en-US" altLang="en-US"/>
          </a:p>
        </p:txBody>
      </p:sp>
    </p:spTree>
    <p:extLst>
      <p:ext uri="{BB962C8B-B14F-4D97-AF65-F5344CB8AC3E}">
        <p14:creationId xmlns:p14="http://schemas.microsoft.com/office/powerpoint/2010/main" val="661026497"/>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925BFE8-1EE5-7749-87C6-59D761839782}" type="slidenum">
              <a:rPr lang="en-US" altLang="en-US"/>
              <a:pPr>
                <a:defRPr/>
              </a:pPr>
              <a:t>‹#›</a:t>
            </a:fld>
            <a:endParaRPr lang="en-US" altLang="en-US"/>
          </a:p>
        </p:txBody>
      </p:sp>
    </p:spTree>
    <p:extLst>
      <p:ext uri="{BB962C8B-B14F-4D97-AF65-F5344CB8AC3E}">
        <p14:creationId xmlns:p14="http://schemas.microsoft.com/office/powerpoint/2010/main" val="2428858562"/>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89151F3C-38B5-C447-BBE5-70E1ABFC6BB2}" type="slidenum">
              <a:rPr lang="en-US" altLang="en-US"/>
              <a:pPr>
                <a:defRPr/>
              </a:pPr>
              <a:t>‹#›</a:t>
            </a:fld>
            <a:endParaRPr lang="en-US" altLang="en-US"/>
          </a:p>
        </p:txBody>
      </p:sp>
    </p:spTree>
    <p:extLst>
      <p:ext uri="{BB962C8B-B14F-4D97-AF65-F5344CB8AC3E}">
        <p14:creationId xmlns:p14="http://schemas.microsoft.com/office/powerpoint/2010/main" val="3557757674"/>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907B9740-5855-2A42-B252-D99EB4C57248}" type="slidenum">
              <a:rPr lang="en-US" altLang="en-US"/>
              <a:pPr>
                <a:defRPr/>
              </a:pPr>
              <a:t>‹#›</a:t>
            </a:fld>
            <a:endParaRPr lang="en-US" altLang="en-US"/>
          </a:p>
        </p:txBody>
      </p:sp>
    </p:spTree>
    <p:extLst>
      <p:ext uri="{BB962C8B-B14F-4D97-AF65-F5344CB8AC3E}">
        <p14:creationId xmlns:p14="http://schemas.microsoft.com/office/powerpoint/2010/main" val="176229269"/>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DC5EF0D-3683-CA41-828D-672F2E3955A1}" type="slidenum">
              <a:rPr lang="en-US" altLang="en-US"/>
              <a:pPr>
                <a:defRPr/>
              </a:pPr>
              <a:t>‹#›</a:t>
            </a:fld>
            <a:endParaRPr lang="en-US" altLang="en-US"/>
          </a:p>
        </p:txBody>
      </p:sp>
    </p:spTree>
    <p:extLst>
      <p:ext uri="{BB962C8B-B14F-4D97-AF65-F5344CB8AC3E}">
        <p14:creationId xmlns:p14="http://schemas.microsoft.com/office/powerpoint/2010/main" val="94429854"/>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DD11A51B-8B96-BD4C-95B5-FCA03A36A313}" type="slidenum">
              <a:rPr lang="en-US" altLang="en-US"/>
              <a:pPr>
                <a:defRPr/>
              </a:pPr>
              <a:t>‹#›</a:t>
            </a:fld>
            <a:endParaRPr lang="en-US" altLang="en-US"/>
          </a:p>
        </p:txBody>
      </p:sp>
    </p:spTree>
    <p:extLst>
      <p:ext uri="{BB962C8B-B14F-4D97-AF65-F5344CB8AC3E}">
        <p14:creationId xmlns:p14="http://schemas.microsoft.com/office/powerpoint/2010/main" val="160084627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1.xml"/><Relationship Id="rId12" Type="http://schemas.openxmlformats.org/officeDocument/2006/relationships/theme" Target="../theme/theme10.xml"/><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 Id="rId9" Type="http://schemas.openxmlformats.org/officeDocument/2006/relationships/slideLayout" Target="../slideLayouts/slideLayout109.xml"/><Relationship Id="rId10"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2.xml"/><Relationship Id="rId12" Type="http://schemas.openxmlformats.org/officeDocument/2006/relationships/slideLayout" Target="../slideLayouts/slideLayout123.xml"/><Relationship Id="rId13" Type="http://schemas.openxmlformats.org/officeDocument/2006/relationships/slideLayout" Target="../slideLayouts/slideLayout124.xml"/><Relationship Id="rId14" Type="http://schemas.openxmlformats.org/officeDocument/2006/relationships/slideLayout" Target="../slideLayouts/slideLayout125.xml"/><Relationship Id="rId15" Type="http://schemas.openxmlformats.org/officeDocument/2006/relationships/theme" Target="../theme/theme11.xml"/><Relationship Id="rId1" Type="http://schemas.openxmlformats.org/officeDocument/2006/relationships/slideLayout" Target="../slideLayouts/slideLayout112.xml"/><Relationship Id="rId2" Type="http://schemas.openxmlformats.org/officeDocument/2006/relationships/slideLayout" Target="../slideLayouts/slideLayout113.xml"/><Relationship Id="rId3" Type="http://schemas.openxmlformats.org/officeDocument/2006/relationships/slideLayout" Target="../slideLayouts/slideLayout114.xml"/><Relationship Id="rId4" Type="http://schemas.openxmlformats.org/officeDocument/2006/relationships/slideLayout" Target="../slideLayouts/slideLayout115.xml"/><Relationship Id="rId5" Type="http://schemas.openxmlformats.org/officeDocument/2006/relationships/slideLayout" Target="../slideLayouts/slideLayout116.xml"/><Relationship Id="rId6" Type="http://schemas.openxmlformats.org/officeDocument/2006/relationships/slideLayout" Target="../slideLayouts/slideLayout117.xml"/><Relationship Id="rId7" Type="http://schemas.openxmlformats.org/officeDocument/2006/relationships/slideLayout" Target="../slideLayouts/slideLayout118.xml"/><Relationship Id="rId8" Type="http://schemas.openxmlformats.org/officeDocument/2006/relationships/slideLayout" Target="../slideLayouts/slideLayout119.xml"/><Relationship Id="rId9" Type="http://schemas.openxmlformats.org/officeDocument/2006/relationships/slideLayout" Target="../slideLayouts/slideLayout120.xml"/><Relationship Id="rId10" Type="http://schemas.openxmlformats.org/officeDocument/2006/relationships/slideLayout" Target="../slideLayouts/slideLayout12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1.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theme" Target="../theme/theme6.xml"/><Relationship Id="rId13" Type="http://schemas.openxmlformats.org/officeDocument/2006/relationships/image" Target="../media/image1.png"/><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8.xml"/><Relationship Id="rId12" Type="http://schemas.openxmlformats.org/officeDocument/2006/relationships/theme" Target="../theme/theme7.xml"/><Relationship Id="rId13" Type="http://schemas.openxmlformats.org/officeDocument/2006/relationships/image" Target="../media/image1.png"/><Relationship Id="rId1" Type="http://schemas.openxmlformats.org/officeDocument/2006/relationships/slideLayout" Target="../slideLayouts/slideLayout68.xml"/><Relationship Id="rId2" Type="http://schemas.openxmlformats.org/officeDocument/2006/relationships/slideLayout" Target="../slideLayouts/slideLayout69.xml"/><Relationship Id="rId3" Type="http://schemas.openxmlformats.org/officeDocument/2006/relationships/slideLayout" Target="../slideLayouts/slideLayout70.xml"/><Relationship Id="rId4" Type="http://schemas.openxmlformats.org/officeDocument/2006/relationships/slideLayout" Target="../slideLayouts/slideLayout71.xml"/><Relationship Id="rId5" Type="http://schemas.openxmlformats.org/officeDocument/2006/relationships/slideLayout" Target="../slideLayouts/slideLayout72.xml"/><Relationship Id="rId6" Type="http://schemas.openxmlformats.org/officeDocument/2006/relationships/slideLayout" Target="../slideLayouts/slideLayout73.xml"/><Relationship Id="rId7" Type="http://schemas.openxmlformats.org/officeDocument/2006/relationships/slideLayout" Target="../slideLayouts/slideLayout74.xml"/><Relationship Id="rId8" Type="http://schemas.openxmlformats.org/officeDocument/2006/relationships/slideLayout" Target="../slideLayouts/slideLayout75.xml"/><Relationship Id="rId9" Type="http://schemas.openxmlformats.org/officeDocument/2006/relationships/slideLayout" Target="../slideLayouts/slideLayout76.xml"/><Relationship Id="rId10"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9.xml"/><Relationship Id="rId12" Type="http://schemas.openxmlformats.org/officeDocument/2006/relationships/theme" Target="../theme/theme8.xml"/><Relationship Id="rId1" Type="http://schemas.openxmlformats.org/officeDocument/2006/relationships/slideLayout" Target="../slideLayouts/slideLayout79.xml"/><Relationship Id="rId2" Type="http://schemas.openxmlformats.org/officeDocument/2006/relationships/slideLayout" Target="../slideLayouts/slideLayout80.xml"/><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slideLayout" Target="../slideLayouts/slideLayout84.xml"/><Relationship Id="rId7" Type="http://schemas.openxmlformats.org/officeDocument/2006/relationships/slideLayout" Target="../slideLayouts/slideLayout85.xml"/><Relationship Id="rId8" Type="http://schemas.openxmlformats.org/officeDocument/2006/relationships/slideLayout" Target="../slideLayouts/slideLayout86.xml"/><Relationship Id="rId9" Type="http://schemas.openxmlformats.org/officeDocument/2006/relationships/slideLayout" Target="../slideLayouts/slideLayout87.xml"/><Relationship Id="rId10"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0.xml"/><Relationship Id="rId12" Type="http://schemas.openxmlformats.org/officeDocument/2006/relationships/theme" Target="../theme/theme9.xml"/><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slideLayout" Target="../slideLayouts/slideLayout95.xml"/><Relationship Id="rId7" Type="http://schemas.openxmlformats.org/officeDocument/2006/relationships/slideLayout" Target="../slideLayouts/slideLayout96.xml"/><Relationship Id="rId8" Type="http://schemas.openxmlformats.org/officeDocument/2006/relationships/slideLayout" Target="../slideLayouts/slideLayout97.xml"/><Relationship Id="rId9" Type="http://schemas.openxmlformats.org/officeDocument/2006/relationships/slideLayout" Target="../slideLayouts/slideLayout98.xml"/><Relationship Id="rId10"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BD7560A-9F5D-7742-BEE3-53E7C8CD2AD3}"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1" r:id="rId1"/>
    <p:sldLayoutId id="2147484880" r:id="rId2"/>
    <p:sldLayoutId id="2147484881" r:id="rId3"/>
    <p:sldLayoutId id="2147484882" r:id="rId4"/>
    <p:sldLayoutId id="2147484883" r:id="rId5"/>
    <p:sldLayoutId id="2147484884" r:id="rId6"/>
    <p:sldLayoutId id="2147484885" r:id="rId7"/>
    <p:sldLayoutId id="2147484886" r:id="rId8"/>
    <p:sldLayoutId id="2147484887" r:id="rId9"/>
    <p:sldLayoutId id="2147484888" r:id="rId10"/>
    <p:sldLayoutId id="2147484889" r:id="rId11"/>
    <p:sldLayoutId id="2147484890"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5363"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smtClean="0">
              <a:solidFill>
                <a:srgbClr val="000000"/>
              </a:solidFill>
              <a:latin typeface="Times New Roman"/>
            </a:endParaRPr>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endParaRPr lang="en-US" smtClean="0">
              <a:solidFill>
                <a:srgbClr val="000000"/>
              </a:solidFill>
              <a:latin typeface="Times New Roman"/>
            </a:endParaRPr>
          </a:p>
        </p:txBody>
      </p:sp>
      <p:sp>
        <p:nvSpPr>
          <p:cNvPr id="15366" name="Rectangle 6"/>
          <p:cNvSpPr>
            <a:spLocks noGrp="1" noChangeArrowheads="1"/>
          </p:cNvSpPr>
          <p:nvPr>
            <p:ph type="sldNum" sz="quarter" idx="4"/>
          </p:nvPr>
        </p:nvSpPr>
        <p:spPr bwMode="auto">
          <a:xfrm>
            <a:off x="8686800" y="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C8035649-745F-9D49-9786-56D0735B026C}" type="slidenum">
              <a:rPr lang="en-US" smtClean="0">
                <a:solidFill>
                  <a:srgbClr val="000000"/>
                </a:solidFill>
                <a:latin typeface="Times New Roman"/>
              </a:rPr>
              <a:pPr/>
              <a:t>‹#›</a:t>
            </a:fld>
            <a:endParaRPr lang="en-US" smtClean="0">
              <a:solidFill>
                <a:srgbClr val="000000"/>
              </a:solidFill>
              <a:latin typeface="Times New Roman"/>
            </a:endParaRPr>
          </a:p>
        </p:txBody>
      </p:sp>
    </p:spTree>
    <p:extLst>
      <p:ext uri="{BB962C8B-B14F-4D97-AF65-F5344CB8AC3E}">
        <p14:creationId xmlns:p14="http://schemas.microsoft.com/office/powerpoint/2010/main" val="3347038266"/>
      </p:ext>
    </p:extLst>
  </p:cSld>
  <p:clrMap bg1="lt1" tx1="dk1" bg2="lt2" tx2="dk2" accent1="accent1" accent2="accent2" accent3="accent3" accent4="accent4" accent5="accent5" accent6="accent6" hlink="hlink" folHlink="folHlink"/>
  <p:sldLayoutIdLst>
    <p:sldLayoutId id="2147485125" r:id="rId1"/>
    <p:sldLayoutId id="2147485126" r:id="rId2"/>
    <p:sldLayoutId id="2147485127" r:id="rId3"/>
    <p:sldLayoutId id="2147485128" r:id="rId4"/>
    <p:sldLayoutId id="2147485129" r:id="rId5"/>
    <p:sldLayoutId id="2147485130" r:id="rId6"/>
    <p:sldLayoutId id="2147485131" r:id="rId7"/>
    <p:sldLayoutId id="2147485132" r:id="rId8"/>
    <p:sldLayoutId id="2147485133" r:id="rId9"/>
    <p:sldLayoutId id="2147485134" r:id="rId10"/>
    <p:sldLayoutId id="2147485135" r:id="rId11"/>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charset="0"/>
          <a:ea typeface="ＭＳ Ｐゴシック" charset="0"/>
        </a:defRPr>
      </a:lvl2pPr>
      <a:lvl3pPr algn="ctr" rtl="0" fontAlgn="base">
        <a:spcBef>
          <a:spcPct val="0"/>
        </a:spcBef>
        <a:spcAft>
          <a:spcPct val="0"/>
        </a:spcAft>
        <a:defRPr sz="3200">
          <a:solidFill>
            <a:schemeClr val="tx2"/>
          </a:solidFill>
          <a:latin typeface="Times New Roman" charset="0"/>
          <a:ea typeface="ＭＳ Ｐゴシック" charset="0"/>
        </a:defRPr>
      </a:lvl3pPr>
      <a:lvl4pPr algn="ctr" rtl="0" fontAlgn="base">
        <a:spcBef>
          <a:spcPct val="0"/>
        </a:spcBef>
        <a:spcAft>
          <a:spcPct val="0"/>
        </a:spcAft>
        <a:defRPr sz="3200">
          <a:solidFill>
            <a:schemeClr val="tx2"/>
          </a:solidFill>
          <a:latin typeface="Times New Roman" charset="0"/>
          <a:ea typeface="ＭＳ Ｐゴシック" charset="0"/>
        </a:defRPr>
      </a:lvl4pPr>
      <a:lvl5pPr algn="ctr" rtl="0" fontAlgn="base">
        <a:spcBef>
          <a:spcPct val="0"/>
        </a:spcBef>
        <a:spcAft>
          <a:spcPct val="0"/>
        </a:spcAft>
        <a:defRPr sz="3200">
          <a:solidFill>
            <a:schemeClr val="tx2"/>
          </a:solidFill>
          <a:latin typeface="Times New Roman" charset="0"/>
          <a:ea typeface="ＭＳ Ｐゴシック" charset="0"/>
        </a:defRPr>
      </a:lvl5pPr>
      <a:lvl6pPr marL="457200" algn="ctr" rtl="0" fontAlgn="base">
        <a:spcBef>
          <a:spcPct val="0"/>
        </a:spcBef>
        <a:spcAft>
          <a:spcPct val="0"/>
        </a:spcAft>
        <a:defRPr sz="3200">
          <a:solidFill>
            <a:schemeClr val="tx2"/>
          </a:solidFill>
          <a:latin typeface="Times New Roman" charset="0"/>
          <a:ea typeface="ＭＳ Ｐゴシック" charset="0"/>
        </a:defRPr>
      </a:lvl6pPr>
      <a:lvl7pPr marL="914400" algn="ctr" rtl="0" fontAlgn="base">
        <a:spcBef>
          <a:spcPct val="0"/>
        </a:spcBef>
        <a:spcAft>
          <a:spcPct val="0"/>
        </a:spcAft>
        <a:defRPr sz="3200">
          <a:solidFill>
            <a:schemeClr val="tx2"/>
          </a:solidFill>
          <a:latin typeface="Times New Roman" charset="0"/>
          <a:ea typeface="ＭＳ Ｐゴシック" charset="0"/>
        </a:defRPr>
      </a:lvl7pPr>
      <a:lvl8pPr marL="1371600" algn="ctr" rtl="0" fontAlgn="base">
        <a:spcBef>
          <a:spcPct val="0"/>
        </a:spcBef>
        <a:spcAft>
          <a:spcPct val="0"/>
        </a:spcAft>
        <a:defRPr sz="3200">
          <a:solidFill>
            <a:schemeClr val="tx2"/>
          </a:solidFill>
          <a:latin typeface="Times New Roman" charset="0"/>
          <a:ea typeface="ＭＳ Ｐゴシック" charset="0"/>
        </a:defRPr>
      </a:lvl8pPr>
      <a:lvl9pPr marL="1828800" algn="ctr" rtl="0" fontAlgn="base">
        <a:spcBef>
          <a:spcPct val="0"/>
        </a:spcBef>
        <a:spcAft>
          <a:spcPct val="0"/>
        </a:spcAft>
        <a:defRPr sz="3200">
          <a:solidFill>
            <a:schemeClr val="tx2"/>
          </a:solidFill>
          <a:latin typeface="Times New Roman" charset="0"/>
          <a:ea typeface="ＭＳ Ｐゴシック"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a:solidFill>
            <a:schemeClr val="tx1"/>
          </a:solidFill>
          <a:latin typeface="+mn-lt"/>
          <a:ea typeface="+mn-ea"/>
        </a:defRPr>
      </a:lvl3pPr>
      <a:lvl4pPr marL="1600200" indent="-228600" algn="l" rtl="0" fontAlgn="base">
        <a:spcBef>
          <a:spcPct val="20000"/>
        </a:spcBef>
        <a:spcAft>
          <a:spcPct val="0"/>
        </a:spcAft>
        <a:buChar char="–"/>
        <a:defRPr sz="16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Garamond"/>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01D4BC95-3C13-D343-8F48-FD539B629D25}" type="slidenum">
              <a:rPr lang="en-US"/>
              <a:pPr>
                <a:defRPr/>
              </a:pPr>
              <a:t>‹#›</a:t>
            </a:fld>
            <a:endParaRPr lang="en-US"/>
          </a:p>
        </p:txBody>
      </p:sp>
      <p:sp>
        <p:nvSpPr>
          <p:cNvPr id="14342"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14343"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2798019139"/>
      </p:ext>
    </p:extLst>
  </p:cSld>
  <p:clrMap bg1="lt1" tx1="dk1" bg2="lt2" tx2="dk2" accent1="accent1" accent2="accent2" accent3="accent3" accent4="accent4" accent5="accent5" accent6="accent6" hlink="hlink" folHlink="folHlink"/>
  <p:sldLayoutIdLst>
    <p:sldLayoutId id="2147485138" r:id="rId1"/>
    <p:sldLayoutId id="2147485139" r:id="rId2"/>
    <p:sldLayoutId id="2147485140" r:id="rId3"/>
    <p:sldLayoutId id="2147485141" r:id="rId4"/>
    <p:sldLayoutId id="2147485142" r:id="rId5"/>
    <p:sldLayoutId id="2147485143" r:id="rId6"/>
    <p:sldLayoutId id="2147485144" r:id="rId7"/>
    <p:sldLayoutId id="2147485145" r:id="rId8"/>
    <p:sldLayoutId id="2147485146" r:id="rId9"/>
    <p:sldLayoutId id="2147485147" r:id="rId10"/>
    <p:sldLayoutId id="2147485148" r:id="rId11"/>
    <p:sldLayoutId id="2147485149" r:id="rId12"/>
    <p:sldLayoutId id="2147485150" r:id="rId13"/>
    <p:sldLayoutId id="2147485151" r:id="rId14"/>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39" name="Rectangle 1027"/>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FF905C0E-1C62-5A41-8A1F-E1E78B888831}" type="slidenum">
              <a:rPr lang="en-US" altLang="en-US"/>
              <a:pPr>
                <a:defRPr/>
              </a:pPr>
              <a:t>‹#›</a:t>
            </a:fld>
            <a:endParaRPr lang="en-US" altLang="en-US"/>
          </a:p>
        </p:txBody>
      </p:sp>
      <p:sp>
        <p:nvSpPr>
          <p:cNvPr id="14342" name="Line 1032"/>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892" r:id="rId1"/>
    <p:sldLayoutId id="2147484893"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6627"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0A9E20F-8358-684C-A8AD-AF9A4E302F0A}" type="slidenum">
              <a:rPr lang="en-US" altLang="en-US"/>
              <a:pPr>
                <a:defRPr/>
              </a:pPr>
              <a:t>‹#›</a:t>
            </a:fld>
            <a:endParaRPr lang="en-US" altLang="en-US"/>
          </a:p>
        </p:txBody>
      </p:sp>
      <p:sp>
        <p:nvSpPr>
          <p:cNvPr id="26630"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6631"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Tree>
    <p:extLst>
      <p:ext uri="{BB962C8B-B14F-4D97-AF65-F5344CB8AC3E}">
        <p14:creationId xmlns:p14="http://schemas.microsoft.com/office/powerpoint/2010/main" val="2654942449"/>
      </p:ext>
    </p:extLst>
  </p:cSld>
  <p:clrMap bg1="lt1" tx1="dk1" bg2="lt2" tx2="dk2" accent1="accent1" accent2="accent2" accent3="accent3" accent4="accent4" accent5="accent5" accent6="accent6" hlink="hlink" folHlink="folHlink"/>
  <p:sldLayoutIdLst>
    <p:sldLayoutId id="2147484916"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pic>
        <p:nvPicPr>
          <p:cNvPr id="8" name="Picture 7" descr="safari.png"/>
          <p:cNvPicPr>
            <a:picLocks noChangeAspect="1"/>
          </p:cNvPicPr>
          <p:nvPr userDrawn="1"/>
        </p:nvPicPr>
        <p:blipFill>
          <a:blip r:embed="rId13" cstate="print"/>
          <a:stretch>
            <a:fillRect/>
          </a:stretch>
        </p:blipFill>
        <p:spPr>
          <a:xfrm>
            <a:off x="179512" y="6500854"/>
            <a:ext cx="1080120" cy="312522"/>
          </a:xfrm>
          <a:prstGeom prst="rect">
            <a:avLst/>
          </a:prstGeom>
        </p:spPr>
      </p:pic>
    </p:spTree>
    <p:extLst>
      <p:ext uri="{BB962C8B-B14F-4D97-AF65-F5344CB8AC3E}">
        <p14:creationId xmlns:p14="http://schemas.microsoft.com/office/powerpoint/2010/main" val="684289541"/>
      </p:ext>
    </p:extLst>
  </p:cSld>
  <p:clrMap bg1="lt1" tx1="dk1" bg2="lt2" tx2="dk2" accent1="accent1" accent2="accent2" accent3="accent3" accent4="accent4" accent5="accent5" accent6="accent6" hlink="hlink" folHlink="folHlink"/>
  <p:sldLayoutIdLst>
    <p:sldLayoutId id="2147484967" r:id="rId1"/>
    <p:sldLayoutId id="2147484968" r:id="rId2"/>
    <p:sldLayoutId id="2147484969" r:id="rId3"/>
    <p:sldLayoutId id="2147484970" r:id="rId4"/>
    <p:sldLayoutId id="2147484971" r:id="rId5"/>
    <p:sldLayoutId id="2147484972" r:id="rId6"/>
    <p:sldLayoutId id="2147484973" r:id="rId7"/>
    <p:sldLayoutId id="2147484974" r:id="rId8"/>
    <p:sldLayoutId id="2147484975" r:id="rId9"/>
    <p:sldLayoutId id="2147484976" r:id="rId10"/>
    <p:sldLayoutId id="2147484977"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a typeface="+mn-ea"/>
              <a:cs typeface="+mn-cs"/>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ea typeface="+mn-ea"/>
                <a:cs typeface="+mn-cs"/>
              </a:rPr>
              <a:pPr fontAlgn="auto">
                <a:spcBef>
                  <a:spcPts val="0"/>
                </a:spcBef>
                <a:spcAft>
                  <a:spcPts val="0"/>
                </a:spcAft>
              </a:pPr>
              <a:t>‹#›</a:t>
            </a:fld>
            <a:endParaRPr lang="en-US" altLang="en-US">
              <a:solidFill>
                <a:srgbClr val="000000"/>
              </a:solidFill>
              <a:ea typeface="+mn-ea"/>
              <a:cs typeface="+mn-cs"/>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a typeface="+mn-ea"/>
              <a:cs typeface="+mn-cs"/>
            </a:endParaRPr>
          </a:p>
        </p:txBody>
      </p:sp>
    </p:spTree>
    <p:extLst>
      <p:ext uri="{BB962C8B-B14F-4D97-AF65-F5344CB8AC3E}">
        <p14:creationId xmlns:p14="http://schemas.microsoft.com/office/powerpoint/2010/main" val="2874057949"/>
      </p:ext>
    </p:extLst>
  </p:cSld>
  <p:clrMap bg1="lt1" tx1="dk1" bg2="lt2" tx2="dk2" accent1="accent1" accent2="accent2" accent3="accent3" accent4="accent4" accent5="accent5" accent6="accent6" hlink="hlink" folHlink="folHlink"/>
  <p:sldLayoutIdLst>
    <p:sldLayoutId id="2147484979" r:id="rId1"/>
    <p:sldLayoutId id="2147484980" r:id="rId2"/>
    <p:sldLayoutId id="2147484981" r:id="rId3"/>
    <p:sldLayoutId id="2147484982" r:id="rId4"/>
    <p:sldLayoutId id="2147484983" r:id="rId5"/>
    <p:sldLayoutId id="2147484984" r:id="rId6"/>
    <p:sldLayoutId id="2147484985" r:id="rId7"/>
    <p:sldLayoutId id="2147484986" r:id="rId8"/>
    <p:sldLayoutId id="2147484987" r:id="rId9"/>
    <p:sldLayoutId id="2147484988" r:id="rId10"/>
    <p:sldLayoutId id="2147484989"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BEBFEF4-3165-224B-BF6E-8F4B7895E024}"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38920" name="Picture 7" descr="safari.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523423"/>
      </p:ext>
    </p:extLst>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62"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4713935"/>
      </p:ext>
    </p:extLst>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 id="2147485069" r:id="rId6"/>
    <p:sldLayoutId id="2147485070" r:id="rId7"/>
    <p:sldLayoutId id="2147485071" r:id="rId8"/>
    <p:sldLayoutId id="2147485072" r:id="rId9"/>
    <p:sldLayoutId id="2147485073" r:id="rId10"/>
    <p:sldLayoutId id="2147485074"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fontAlgn="auto">
              <a:spcBef>
                <a:spcPts val="0"/>
              </a:spcBef>
              <a:spcAft>
                <a:spcPts val="0"/>
              </a:spcAft>
            </a:pPr>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pPr fontAlgn="auto">
              <a:spcBef>
                <a:spcPts val="0"/>
              </a:spcBef>
              <a:spcAft>
                <a:spcPts val="0"/>
              </a:spcAft>
            </a:pPr>
            <a:fld id="{6F400BD0-49BF-48FC-8114-37C1D4F5AB3D}" type="slidenum">
              <a:rPr lang="en-US" altLang="en-US">
                <a:solidFill>
                  <a:srgbClr val="000000"/>
                </a:solidFill>
              </a:rPr>
              <a:pPr fontAlgn="auto">
                <a:spcBef>
                  <a:spcPts val="0"/>
                </a:spcBef>
                <a:spcAft>
                  <a:spcPts val="0"/>
                </a:spcAft>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a:solidFill>
                <a:srgbClr val="000000"/>
              </a:solidFill>
              <a:latin typeface="Tahoma"/>
            </a:endParaRPr>
          </a:p>
        </p:txBody>
      </p:sp>
    </p:spTree>
    <p:extLst>
      <p:ext uri="{BB962C8B-B14F-4D97-AF65-F5344CB8AC3E}">
        <p14:creationId xmlns:p14="http://schemas.microsoft.com/office/powerpoint/2010/main" val="823657538"/>
      </p:ext>
    </p:extLst>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8915" name="Rectangle 1027"/>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600">
                <a:solidFill>
                  <a:srgbClr val="000000"/>
                </a:solidFill>
                <a:latin typeface="Garamond" pitchFamily="18" charset="0"/>
                <a:ea typeface="+mn-ea"/>
                <a:cs typeface="+mn-cs"/>
              </a:defRPr>
            </a:lvl1pPr>
          </a:lstStyle>
          <a:p>
            <a:pPr>
              <a:defRPr/>
            </a:pPr>
            <a:fld id="{72694B9D-8BFE-654E-8D86-2D1B27ECA5D0}" type="slidenum">
              <a:rPr lang="en-US" altLang="en-US"/>
              <a:pPr>
                <a:defRPr/>
              </a:pPr>
              <a:t>‹#›</a:t>
            </a:fld>
            <a:endParaRPr lang="en-US" altLang="en-US"/>
          </a:p>
        </p:txBody>
      </p:sp>
      <p:sp>
        <p:nvSpPr>
          <p:cNvPr id="38918" name="Line 1032"/>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8919" name="Line 1033"/>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Tree>
    <p:extLst>
      <p:ext uri="{BB962C8B-B14F-4D97-AF65-F5344CB8AC3E}">
        <p14:creationId xmlns:p14="http://schemas.microsoft.com/office/powerpoint/2010/main" val="4017690252"/>
      </p:ext>
    </p:extLst>
  </p:cSld>
  <p:clrMap bg1="lt1" tx1="dk1" bg2="lt2" tx2="dk2" accent1="accent1" accent2="accent2" accent3="accent3" accent4="accent4" accent5="accent5" accent6="accent6" hlink="hlink" folHlink="folHlink"/>
  <p:sldLayoutIdLst>
    <p:sldLayoutId id="2147485113" r:id="rId1"/>
    <p:sldLayoutId id="2147485114" r:id="rId2"/>
    <p:sldLayoutId id="2147485115" r:id="rId3"/>
    <p:sldLayoutId id="2147485116" r:id="rId4"/>
    <p:sldLayoutId id="2147485117" r:id="rId5"/>
    <p:sldLayoutId id="2147485118" r:id="rId6"/>
    <p:sldLayoutId id="2147485119" r:id="rId7"/>
    <p:sldLayoutId id="2147485120" r:id="rId8"/>
    <p:sldLayoutId id="2147485121" r:id="rId9"/>
    <p:sldLayoutId id="2147485122" r:id="rId10"/>
    <p:sldLayoutId id="2147485123" r:id="rId11"/>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13.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3.xml"/><Relationship Id="rId2" Type="http://schemas.openxmlformats.org/officeDocument/2006/relationships/notesSlide" Target="../notesSlides/notesSlide6.xml"/><Relationship Id="rId3"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Excel_97_-_2004_Worksheet2.xls"/><Relationship Id="rId4"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Excel_97_-_2004_Worksheet3.xls"/><Relationship Id="rId4" Type="http://schemas.openxmlformats.org/officeDocument/2006/relationships/image" Target="../media/image11.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ers.ece.cmu.edu/~omutlu/projects.htm" TargetMode="External"/><Relationship Id="rId3" Type="http://schemas.openxmlformats.org/officeDocument/2006/relationships/hyperlink" Target="http://users.ece.cmu.edu/~omutlu/pub/main-memory-system_kiise15.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noGrp="1" noChangeArrowheads="1"/>
          </p:cNvSpPr>
          <p:nvPr>
            <p:ph type="ctrTitle"/>
          </p:nvPr>
        </p:nvSpPr>
        <p:spPr>
          <a:xfrm>
            <a:off x="366713" y="1002929"/>
            <a:ext cx="8428037" cy="1720850"/>
          </a:xfrm>
        </p:spPr>
        <p:txBody>
          <a:bodyPr/>
          <a:lstStyle/>
          <a:p>
            <a:pPr algn="ctr" eaLnBrk="1" hangingPunct="1"/>
            <a:r>
              <a:rPr lang="en-US" sz="3800" dirty="0">
                <a:latin typeface="Garamond" charset="0"/>
              </a:rPr>
              <a:t>18-447 </a:t>
            </a:r>
            <a:br>
              <a:rPr lang="en-US" sz="3800" dirty="0">
                <a:latin typeface="Garamond" charset="0"/>
              </a:rPr>
            </a:br>
            <a:r>
              <a:rPr lang="en-US" sz="3800" dirty="0">
                <a:latin typeface="Garamond" charset="0"/>
              </a:rPr>
              <a:t>Computer Architecture</a:t>
            </a:r>
            <a:br>
              <a:rPr lang="en-US" sz="3800" dirty="0">
                <a:latin typeface="Garamond" charset="0"/>
              </a:rPr>
            </a:br>
            <a:r>
              <a:rPr lang="en-US" sz="3800" dirty="0">
                <a:latin typeface="Garamond" charset="0"/>
              </a:rPr>
              <a:t>Lecture </a:t>
            </a:r>
            <a:r>
              <a:rPr lang="en-US" sz="3800" dirty="0" smtClean="0">
                <a:latin typeface="Garamond" charset="0"/>
              </a:rPr>
              <a:t>25: Memory Latency Tolerance II: Prefetching</a:t>
            </a:r>
            <a:endParaRPr lang="en-US" sz="3800" dirty="0">
              <a:latin typeface="Garamond" charset="0"/>
            </a:endParaRPr>
          </a:p>
        </p:txBody>
      </p:sp>
      <p:sp>
        <p:nvSpPr>
          <p:cNvPr id="3072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r>
              <a:rPr lang="en-US" dirty="0">
                <a:solidFill>
                  <a:srgbClr val="003399"/>
                </a:solidFill>
                <a:latin typeface="Tahoma" charset="0"/>
              </a:rPr>
              <a:t>Prof. Onur Mutlu</a:t>
            </a:r>
          </a:p>
          <a:p>
            <a:pPr eaLnBrk="1" hangingPunct="1">
              <a:buFont typeface="Wingdings" charset="0"/>
              <a:buNone/>
            </a:pPr>
            <a:r>
              <a:rPr lang="en-US" dirty="0">
                <a:latin typeface="Tahoma" charset="0"/>
              </a:rPr>
              <a:t>Carnegie Mellon University</a:t>
            </a:r>
          </a:p>
          <a:p>
            <a:pPr eaLnBrk="1" hangingPunct="1">
              <a:buFont typeface="Wingdings" charset="0"/>
              <a:buNone/>
            </a:pPr>
            <a:r>
              <a:rPr lang="en-US" dirty="0">
                <a:latin typeface="Tahoma" charset="0"/>
              </a:rPr>
              <a:t>Spring </a:t>
            </a:r>
            <a:r>
              <a:rPr lang="en-US" dirty="0" smtClean="0">
                <a:latin typeface="Tahoma" charset="0"/>
              </a:rPr>
              <a:t>2015, </a:t>
            </a:r>
            <a:r>
              <a:rPr lang="en-US" dirty="0">
                <a:latin typeface="Tahoma" charset="0"/>
              </a:rPr>
              <a:t>4</a:t>
            </a:r>
            <a:r>
              <a:rPr lang="en-US" dirty="0" smtClean="0">
                <a:latin typeface="Tahoma" charset="0"/>
              </a:rPr>
              <a:t>/1/</a:t>
            </a:r>
            <a:r>
              <a:rPr lang="en-US" dirty="0" smtClean="0">
                <a:latin typeface="Tahoma" charset="0"/>
              </a:rPr>
              <a:t>2015</a:t>
            </a: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FFFEA9-B721-E94B-930E-D4425F5988B5}" type="slidenum">
              <a:rPr lang="en-US" sz="1600">
                <a:solidFill>
                  <a:srgbClr val="000000"/>
                </a:solidFill>
                <a:latin typeface="Garamond" charset="0"/>
                <a:cs typeface="Arial" charset="0"/>
              </a:rPr>
              <a:pPr eaLnBrk="1" hangingPunct="1"/>
              <a:t>10</a:t>
            </a:fld>
            <a:endParaRPr lang="en-US" sz="1600">
              <a:solidFill>
                <a:srgbClr val="000000"/>
              </a:solidFill>
              <a:latin typeface="Garamond" charset="0"/>
              <a:cs typeface="Arial" charset="0"/>
            </a:endParaRPr>
          </a:p>
        </p:txBody>
      </p:sp>
      <p:sp>
        <p:nvSpPr>
          <p:cNvPr id="56322" name="Rectangle 2"/>
          <p:cNvSpPr>
            <a:spLocks noGrp="1" noChangeArrowheads="1"/>
          </p:cNvSpPr>
          <p:nvPr>
            <p:ph type="title"/>
          </p:nvPr>
        </p:nvSpPr>
        <p:spPr/>
        <p:txBody>
          <a:bodyPr/>
          <a:lstStyle/>
          <a:p>
            <a:r>
              <a:rPr lang="en-US" sz="3600">
                <a:latin typeface="Garamond" charset="0"/>
              </a:rPr>
              <a:t>Memory Latency Tolerance Techniques</a:t>
            </a:r>
          </a:p>
        </p:txBody>
      </p:sp>
      <p:sp>
        <p:nvSpPr>
          <p:cNvPr id="76803" name="Rectangle 3"/>
          <p:cNvSpPr>
            <a:spLocks noGrp="1" noChangeArrowheads="1"/>
          </p:cNvSpPr>
          <p:nvPr>
            <p:ph type="body" idx="1"/>
          </p:nvPr>
        </p:nvSpPr>
        <p:spPr>
          <a:xfrm>
            <a:off x="228600" y="1219200"/>
            <a:ext cx="8610600" cy="5029200"/>
          </a:xfrm>
        </p:spPr>
        <p:txBody>
          <a:bodyPr/>
          <a:lstStyle/>
          <a:p>
            <a:pPr>
              <a:lnSpc>
                <a:spcPct val="80000"/>
              </a:lnSpc>
            </a:pPr>
            <a:r>
              <a:rPr lang="en-US" sz="1800" dirty="0" smtClean="0">
                <a:solidFill>
                  <a:srgbClr val="0000FF"/>
                </a:solidFill>
                <a:latin typeface="Tahoma" charset="0"/>
              </a:rPr>
              <a:t>Caching</a:t>
            </a:r>
            <a:r>
              <a:rPr lang="en-US" sz="1800" dirty="0" smtClean="0">
                <a:latin typeface="Tahoma" charset="0"/>
              </a:rPr>
              <a:t> </a:t>
            </a:r>
            <a:r>
              <a:rPr lang="en-US" sz="1800" dirty="0">
                <a:latin typeface="Tahoma" charset="0"/>
              </a:rPr>
              <a:t>[initially by Wilkes, 1965]</a:t>
            </a:r>
          </a:p>
          <a:p>
            <a:pPr lvl="1">
              <a:lnSpc>
                <a:spcPct val="80000"/>
              </a:lnSpc>
            </a:pPr>
            <a:r>
              <a:rPr lang="en-US" sz="1800" dirty="0">
                <a:latin typeface="Tahoma" charset="0"/>
                <a:ea typeface="ＭＳ Ｐゴシック" charset="0"/>
              </a:rPr>
              <a:t>Widely used, simple, effective, but inefficient, passive</a:t>
            </a:r>
          </a:p>
          <a:p>
            <a:pPr lvl="1">
              <a:lnSpc>
                <a:spcPct val="80000"/>
              </a:lnSpc>
            </a:pPr>
            <a:r>
              <a:rPr lang="en-US" sz="1800" dirty="0">
                <a:latin typeface="Tahoma" charset="0"/>
                <a:ea typeface="ＭＳ Ｐゴシック" charset="0"/>
              </a:rPr>
              <a:t>Not all applications/phases exhibit temporal or spatial locality</a:t>
            </a:r>
          </a:p>
          <a:p>
            <a:pPr lvl="1">
              <a:lnSpc>
                <a:spcPct val="80000"/>
              </a:lnSpc>
            </a:pPr>
            <a:endParaRPr lang="en-US" sz="1800" dirty="0">
              <a:latin typeface="Tahoma" charset="0"/>
              <a:ea typeface="ＭＳ Ｐゴシック" charset="0"/>
            </a:endParaRPr>
          </a:p>
          <a:p>
            <a:pPr>
              <a:lnSpc>
                <a:spcPct val="80000"/>
              </a:lnSpc>
            </a:pPr>
            <a:r>
              <a:rPr lang="en-US" sz="1800" dirty="0">
                <a:solidFill>
                  <a:srgbClr val="0000FF"/>
                </a:solidFill>
                <a:latin typeface="Tahoma" charset="0"/>
              </a:rPr>
              <a:t>Prefetching</a:t>
            </a:r>
            <a:r>
              <a:rPr lang="en-US" sz="1800" dirty="0">
                <a:latin typeface="Tahoma" charset="0"/>
              </a:rPr>
              <a:t> [initially in IBM 360/91, 1967]</a:t>
            </a:r>
          </a:p>
          <a:p>
            <a:pPr lvl="1">
              <a:lnSpc>
                <a:spcPct val="80000"/>
              </a:lnSpc>
            </a:pPr>
            <a:r>
              <a:rPr lang="en-US" sz="1800" dirty="0">
                <a:latin typeface="Tahoma" charset="0"/>
                <a:ea typeface="ＭＳ Ｐゴシック" charset="0"/>
              </a:rPr>
              <a:t>Works well for regular memory access patterns</a:t>
            </a:r>
          </a:p>
          <a:p>
            <a:pPr lvl="1">
              <a:lnSpc>
                <a:spcPct val="80000"/>
              </a:lnSpc>
            </a:pPr>
            <a:r>
              <a:rPr lang="en-US" sz="1800" dirty="0">
                <a:latin typeface="Tahoma" charset="0"/>
                <a:ea typeface="ＭＳ Ｐゴシック" charset="0"/>
              </a:rPr>
              <a:t>Prefetching irregular access patterns is difficult, inaccurate, and hardware-intensive</a:t>
            </a:r>
          </a:p>
          <a:p>
            <a:pPr>
              <a:lnSpc>
                <a:spcPct val="80000"/>
              </a:lnSpc>
            </a:pPr>
            <a:endParaRPr lang="en-US" sz="1800" dirty="0">
              <a:latin typeface="Tahoma" charset="0"/>
            </a:endParaRPr>
          </a:p>
          <a:p>
            <a:pPr>
              <a:lnSpc>
                <a:spcPct val="80000"/>
              </a:lnSpc>
            </a:pPr>
            <a:r>
              <a:rPr lang="en-US" sz="1800" dirty="0">
                <a:solidFill>
                  <a:srgbClr val="0000FF"/>
                </a:solidFill>
                <a:latin typeface="Tahoma" charset="0"/>
              </a:rPr>
              <a:t>Multithreading</a:t>
            </a:r>
            <a:r>
              <a:rPr lang="en-US" sz="1800" dirty="0">
                <a:latin typeface="Tahoma" charset="0"/>
              </a:rPr>
              <a:t> [initially in CDC 6600, 1964]</a:t>
            </a:r>
          </a:p>
          <a:p>
            <a:pPr lvl="1">
              <a:lnSpc>
                <a:spcPct val="80000"/>
              </a:lnSpc>
            </a:pPr>
            <a:r>
              <a:rPr lang="en-US" sz="1800" dirty="0">
                <a:latin typeface="Tahoma" charset="0"/>
                <a:ea typeface="ＭＳ Ｐゴシック" charset="0"/>
              </a:rPr>
              <a:t>Works well if there are multiple threads</a:t>
            </a:r>
          </a:p>
          <a:p>
            <a:pPr lvl="1">
              <a:lnSpc>
                <a:spcPct val="80000"/>
              </a:lnSpc>
            </a:pPr>
            <a:r>
              <a:rPr lang="en-US" sz="1800" dirty="0">
                <a:latin typeface="Tahoma" charset="0"/>
                <a:ea typeface="ＭＳ Ｐゴシック" charset="0"/>
              </a:rPr>
              <a:t>Improving single thread performance using multithreading hardware is an ongoing research effort</a:t>
            </a:r>
          </a:p>
          <a:p>
            <a:pPr lvl="1">
              <a:lnSpc>
                <a:spcPct val="80000"/>
              </a:lnSpc>
            </a:pPr>
            <a:endParaRPr lang="en-US" sz="1800" dirty="0">
              <a:latin typeface="Tahoma" charset="0"/>
              <a:ea typeface="ＭＳ Ｐゴシック" charset="0"/>
            </a:endParaRPr>
          </a:p>
          <a:p>
            <a:pPr>
              <a:lnSpc>
                <a:spcPct val="80000"/>
              </a:lnSpc>
            </a:pPr>
            <a:r>
              <a:rPr lang="en-US" sz="1800" dirty="0">
                <a:solidFill>
                  <a:srgbClr val="0000FF"/>
                </a:solidFill>
                <a:latin typeface="Tahoma" charset="0"/>
              </a:rPr>
              <a:t>Out-of-order execution </a:t>
            </a:r>
            <a:r>
              <a:rPr lang="en-US" sz="1800" dirty="0">
                <a:latin typeface="Tahoma" charset="0"/>
              </a:rPr>
              <a:t>[initially by </a:t>
            </a:r>
            <a:r>
              <a:rPr lang="en-US" sz="1800" dirty="0" err="1">
                <a:latin typeface="Tahoma" charset="0"/>
              </a:rPr>
              <a:t>Tomasulo</a:t>
            </a:r>
            <a:r>
              <a:rPr lang="en-US" sz="1800" dirty="0">
                <a:latin typeface="Tahoma" charset="0"/>
              </a:rPr>
              <a:t>, 1967]</a:t>
            </a:r>
          </a:p>
          <a:p>
            <a:pPr lvl="1">
              <a:lnSpc>
                <a:spcPct val="80000"/>
              </a:lnSpc>
            </a:pPr>
            <a:r>
              <a:rPr lang="en-US" sz="1800" dirty="0">
                <a:latin typeface="Tahoma" charset="0"/>
                <a:ea typeface="ＭＳ Ｐゴシック" charset="0"/>
              </a:rPr>
              <a:t>Tolerates irregular cache misses that cannot be </a:t>
            </a:r>
            <a:r>
              <a:rPr lang="en-US" sz="1800" dirty="0" err="1">
                <a:latin typeface="Tahoma" charset="0"/>
                <a:ea typeface="ＭＳ Ｐゴシック" charset="0"/>
              </a:rPr>
              <a:t>prefetched</a:t>
            </a:r>
            <a:endParaRPr lang="en-US" sz="1800" dirty="0">
              <a:latin typeface="Tahoma" charset="0"/>
              <a:ea typeface="ＭＳ Ｐゴシック" charset="0"/>
            </a:endParaRPr>
          </a:p>
          <a:p>
            <a:pPr lvl="1">
              <a:lnSpc>
                <a:spcPct val="80000"/>
              </a:lnSpc>
            </a:pPr>
            <a:r>
              <a:rPr lang="en-US" sz="1800" dirty="0">
                <a:latin typeface="Tahoma" charset="0"/>
                <a:ea typeface="ＭＳ Ｐゴシック" charset="0"/>
              </a:rPr>
              <a:t>Requires extensive hardware resources for tolerating long latencies</a:t>
            </a:r>
          </a:p>
          <a:p>
            <a:pPr lvl="1">
              <a:lnSpc>
                <a:spcPct val="80000"/>
              </a:lnSpc>
            </a:pPr>
            <a:r>
              <a:rPr lang="en-US" sz="1800" dirty="0">
                <a:solidFill>
                  <a:srgbClr val="0000FF"/>
                </a:solidFill>
                <a:latin typeface="Tahoma" charset="0"/>
                <a:ea typeface="ＭＳ Ｐゴシック" charset="0"/>
              </a:rPr>
              <a:t>Runahead execution </a:t>
            </a:r>
            <a:r>
              <a:rPr lang="en-US" sz="1800" dirty="0">
                <a:latin typeface="Tahoma" charset="0"/>
                <a:ea typeface="ＭＳ Ｐゴシック" charset="0"/>
              </a:rPr>
              <a:t>alleviates this problem (as we will </a:t>
            </a:r>
            <a:r>
              <a:rPr lang="en-US" sz="1800" dirty="0" smtClean="0">
                <a:latin typeface="Tahoma" charset="0"/>
                <a:ea typeface="ＭＳ Ｐゴシック" charset="0"/>
              </a:rPr>
              <a:t>see today)</a:t>
            </a:r>
            <a:endParaRPr lang="en-US" dirty="0">
              <a:solidFill>
                <a:srgbClr val="CC0000"/>
              </a:solidFill>
              <a:latin typeface="Tahoma" charset="0"/>
              <a:ea typeface="ＭＳ Ｐゴシック" charset="0"/>
            </a:endParaRPr>
          </a:p>
        </p:txBody>
      </p:sp>
    </p:spTree>
    <p:extLst>
      <p:ext uri="{BB962C8B-B14F-4D97-AF65-F5344CB8AC3E}">
        <p14:creationId xmlns:p14="http://schemas.microsoft.com/office/powerpoint/2010/main" val="6169165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680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80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8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Garamond" charset="0"/>
              </a:rPr>
              <a:t>Runahead Execution (I)</a:t>
            </a:r>
          </a:p>
        </p:txBody>
      </p:sp>
      <p:sp>
        <p:nvSpPr>
          <p:cNvPr id="91138" name="Content Placeholder 2"/>
          <p:cNvSpPr>
            <a:spLocks noGrp="1"/>
          </p:cNvSpPr>
          <p:nvPr>
            <p:ph idx="1"/>
          </p:nvPr>
        </p:nvSpPr>
        <p:spPr>
          <a:xfrm>
            <a:off x="228600" y="996950"/>
            <a:ext cx="8610600" cy="5194300"/>
          </a:xfrm>
        </p:spPr>
        <p:txBody>
          <a:bodyPr/>
          <a:lstStyle/>
          <a:p>
            <a:r>
              <a:rPr lang="en-US" dirty="0">
                <a:solidFill>
                  <a:srgbClr val="CC0000"/>
                </a:solidFill>
                <a:latin typeface="Tahoma" charset="0"/>
              </a:rPr>
              <a:t>A technique to obtain the memory-level parallelism benefits of a large instruction window</a:t>
            </a:r>
          </a:p>
          <a:p>
            <a:pPr>
              <a:buFont typeface="Wingdings" charset="0"/>
              <a:buNone/>
            </a:pPr>
            <a:endParaRPr lang="en-US" sz="1800" dirty="0">
              <a:latin typeface="Tahoma" charset="0"/>
            </a:endParaRPr>
          </a:p>
          <a:p>
            <a:r>
              <a:rPr lang="en-US" dirty="0">
                <a:latin typeface="Tahoma" charset="0"/>
              </a:rPr>
              <a:t>When the oldest instruction is a long-latency cache miss:</a:t>
            </a:r>
          </a:p>
          <a:p>
            <a:pPr lvl="1"/>
            <a:r>
              <a:rPr lang="en-US" dirty="0">
                <a:latin typeface="Tahoma" charset="0"/>
                <a:ea typeface="ＭＳ Ｐゴシック" charset="0"/>
              </a:rPr>
              <a:t>Checkpoint architectural state and enter runahead mode</a:t>
            </a:r>
          </a:p>
          <a:p>
            <a:r>
              <a:rPr lang="en-US" dirty="0">
                <a:latin typeface="Tahoma" charset="0"/>
              </a:rPr>
              <a:t>In runahead mode:</a:t>
            </a:r>
          </a:p>
          <a:p>
            <a:pPr lvl="1"/>
            <a:r>
              <a:rPr lang="en-US" dirty="0">
                <a:solidFill>
                  <a:srgbClr val="CC0000"/>
                </a:solidFill>
                <a:latin typeface="Tahoma" charset="0"/>
                <a:ea typeface="ＭＳ Ｐゴシック" charset="0"/>
              </a:rPr>
              <a:t>Speculatively pre-execute instructions</a:t>
            </a:r>
          </a:p>
          <a:p>
            <a:pPr lvl="1"/>
            <a:r>
              <a:rPr lang="en-US" dirty="0">
                <a:solidFill>
                  <a:srgbClr val="CC0000"/>
                </a:solidFill>
                <a:latin typeface="Tahoma" charset="0"/>
                <a:ea typeface="ＭＳ Ｐゴシック" charset="0"/>
              </a:rPr>
              <a:t>The purpose of pre-execution is to generate prefetches</a:t>
            </a:r>
          </a:p>
          <a:p>
            <a:pPr lvl="1"/>
            <a:r>
              <a:rPr lang="en-US" dirty="0">
                <a:latin typeface="Tahoma" charset="0"/>
                <a:ea typeface="ＭＳ Ｐゴシック" charset="0"/>
              </a:rPr>
              <a:t>L2-miss dependent instructions are marked INV and dropped</a:t>
            </a:r>
          </a:p>
          <a:p>
            <a:r>
              <a:rPr lang="en-US" dirty="0">
                <a:latin typeface="Tahoma" charset="0"/>
              </a:rPr>
              <a:t>Runahead mode ends when the original miss returns</a:t>
            </a:r>
          </a:p>
          <a:p>
            <a:pPr lvl="1"/>
            <a:r>
              <a:rPr lang="en-US" dirty="0">
                <a:latin typeface="Tahoma" charset="0"/>
                <a:ea typeface="ＭＳ Ｐゴシック" charset="0"/>
              </a:rPr>
              <a:t>Checkpoint is restored and normal execution resumes</a:t>
            </a:r>
          </a:p>
          <a:p>
            <a:pPr lvl="1"/>
            <a:endParaRPr lang="en-US" sz="1800" dirty="0">
              <a:latin typeface="Tahoma" charset="0"/>
              <a:ea typeface="ＭＳ Ｐゴシック" charset="0"/>
            </a:endParaRPr>
          </a:p>
          <a:p>
            <a:r>
              <a:rPr lang="en-US" sz="2000" dirty="0">
                <a:latin typeface="Tahoma" charset="0"/>
              </a:rPr>
              <a:t>Mutlu et al., </a:t>
            </a:r>
            <a:r>
              <a:rPr lang="ja-JP" altLang="en-US" sz="2000" dirty="0">
                <a:latin typeface="Tahoma" charset="0"/>
              </a:rPr>
              <a:t>“</a:t>
            </a:r>
            <a:r>
              <a:rPr lang="en-US" altLang="ja-JP" sz="2000" dirty="0">
                <a:solidFill>
                  <a:srgbClr val="FF0000"/>
                </a:solidFill>
                <a:latin typeface="Tahoma" charset="0"/>
              </a:rPr>
              <a:t>Runahead Execution: An Alternative to Very Large Instruction Windows for Out-of-order Processors</a:t>
            </a:r>
            <a:r>
              <a:rPr lang="en-US" altLang="ja-JP" sz="2000" dirty="0">
                <a:latin typeface="Tahoma" charset="0"/>
              </a:rPr>
              <a:t>,</a:t>
            </a:r>
            <a:r>
              <a:rPr lang="ja-JP" altLang="en-US" sz="2000" dirty="0">
                <a:latin typeface="Tahoma" charset="0"/>
              </a:rPr>
              <a:t>”</a:t>
            </a:r>
            <a:r>
              <a:rPr lang="en-US" altLang="ja-JP" sz="2000" dirty="0">
                <a:latin typeface="Tahoma" charset="0"/>
              </a:rPr>
              <a:t> HPCA 2003.</a:t>
            </a:r>
          </a:p>
          <a:p>
            <a:pPr lvl="1"/>
            <a:endParaRPr lang="en-US" dirty="0">
              <a:latin typeface="Tahoma" charset="0"/>
              <a:ea typeface="ＭＳ Ｐゴシック" charset="0"/>
            </a:endParaRPr>
          </a:p>
        </p:txBody>
      </p:sp>
      <p:sp>
        <p:nvSpPr>
          <p:cNvPr id="91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EBB9739-FC62-434A-AAAC-2FBB35D738DC}" type="slidenum">
              <a:rPr lang="en-US" sz="1600">
                <a:solidFill>
                  <a:srgbClr val="000000"/>
                </a:solidFill>
                <a:latin typeface="Garamond" charset="0"/>
                <a:cs typeface="Arial" charset="0"/>
              </a:rPr>
              <a:pPr eaLnBrk="1" hangingPunct="1"/>
              <a:t>11</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10021467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3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13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1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152400" y="533400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3" name="Text Box 3"/>
          <p:cNvSpPr txBox="1">
            <a:spLocks noChangeArrowheads="1"/>
          </p:cNvSpPr>
          <p:nvPr/>
        </p:nvSpPr>
        <p:spPr bwMode="auto">
          <a:xfrm>
            <a:off x="133350" y="530542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4" name="Rectangle 4"/>
          <p:cNvSpPr>
            <a:spLocks noChangeArrowheads="1"/>
          </p:cNvSpPr>
          <p:nvPr/>
        </p:nvSpPr>
        <p:spPr bwMode="auto">
          <a:xfrm>
            <a:off x="152400" y="321945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5" name="Text Box 5"/>
          <p:cNvSpPr txBox="1">
            <a:spLocks noChangeArrowheads="1"/>
          </p:cNvSpPr>
          <p:nvPr/>
        </p:nvSpPr>
        <p:spPr bwMode="auto">
          <a:xfrm>
            <a:off x="133350" y="3181350"/>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6" name="Rectangle 6"/>
          <p:cNvSpPr>
            <a:spLocks noChangeArrowheads="1"/>
          </p:cNvSpPr>
          <p:nvPr/>
        </p:nvSpPr>
        <p:spPr bwMode="auto">
          <a:xfrm>
            <a:off x="152400" y="1371600"/>
            <a:ext cx="1066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7" name="Text Box 7"/>
          <p:cNvSpPr txBox="1">
            <a:spLocks noChangeArrowheads="1"/>
          </p:cNvSpPr>
          <p:nvPr/>
        </p:nvSpPr>
        <p:spPr bwMode="auto">
          <a:xfrm>
            <a:off x="142875" y="13239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48" name="Rectangle 8"/>
          <p:cNvSpPr>
            <a:spLocks noChangeArrowheads="1"/>
          </p:cNvSpPr>
          <p:nvPr/>
        </p:nvSpPr>
        <p:spPr bwMode="auto">
          <a:xfrm>
            <a:off x="1447800" y="3219450"/>
            <a:ext cx="25908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49" name="Rectangle 9" descr="Large checker board"/>
          <p:cNvSpPr>
            <a:spLocks noChangeArrowheads="1"/>
          </p:cNvSpPr>
          <p:nvPr/>
        </p:nvSpPr>
        <p:spPr bwMode="auto">
          <a:xfrm>
            <a:off x="1447800" y="3676650"/>
            <a:ext cx="2590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0" name="Line 10"/>
          <p:cNvSpPr>
            <a:spLocks noChangeShapeType="1"/>
          </p:cNvSpPr>
          <p:nvPr/>
        </p:nvSpPr>
        <p:spPr bwMode="auto">
          <a:xfrm>
            <a:off x="1219200" y="283845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51" name="Text Box 11"/>
          <p:cNvSpPr txBox="1">
            <a:spLocks noChangeArrowheads="1"/>
          </p:cNvSpPr>
          <p:nvPr/>
        </p:nvSpPr>
        <p:spPr bwMode="auto">
          <a:xfrm>
            <a:off x="552450" y="2533650"/>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1 Miss</a:t>
            </a:r>
          </a:p>
        </p:txBody>
      </p:sp>
      <p:sp>
        <p:nvSpPr>
          <p:cNvPr id="291852" name="Text Box 12"/>
          <p:cNvSpPr txBox="1">
            <a:spLocks noChangeArrowheads="1"/>
          </p:cNvSpPr>
          <p:nvPr/>
        </p:nvSpPr>
        <p:spPr bwMode="auto">
          <a:xfrm>
            <a:off x="609600" y="360045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1</a:t>
            </a:r>
          </a:p>
        </p:txBody>
      </p:sp>
      <p:sp>
        <p:nvSpPr>
          <p:cNvPr id="291853" name="Rectangle 13"/>
          <p:cNvSpPr>
            <a:spLocks noChangeArrowheads="1"/>
          </p:cNvSpPr>
          <p:nvPr/>
        </p:nvSpPr>
        <p:spPr bwMode="auto">
          <a:xfrm>
            <a:off x="1219200" y="321945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4" name="Text Box 14"/>
          <p:cNvSpPr txBox="1">
            <a:spLocks noChangeArrowheads="1"/>
          </p:cNvSpPr>
          <p:nvPr/>
        </p:nvSpPr>
        <p:spPr bwMode="auto">
          <a:xfrm>
            <a:off x="2286000" y="3200400"/>
            <a:ext cx="6286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Stall</a:t>
            </a:r>
          </a:p>
        </p:txBody>
      </p:sp>
      <p:sp>
        <p:nvSpPr>
          <p:cNvPr id="291855" name="Rectangle 15" descr="Large checker board"/>
          <p:cNvSpPr>
            <a:spLocks noChangeArrowheads="1"/>
          </p:cNvSpPr>
          <p:nvPr/>
        </p:nvSpPr>
        <p:spPr bwMode="auto">
          <a:xfrm>
            <a:off x="1219200" y="367665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6" name="Rectangle 16"/>
          <p:cNvSpPr>
            <a:spLocks noChangeArrowheads="1"/>
          </p:cNvSpPr>
          <p:nvPr/>
        </p:nvSpPr>
        <p:spPr bwMode="auto">
          <a:xfrm>
            <a:off x="4038600" y="3219450"/>
            <a:ext cx="1371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57" name="Text Box 17"/>
          <p:cNvSpPr txBox="1">
            <a:spLocks noChangeArrowheads="1"/>
          </p:cNvSpPr>
          <p:nvPr/>
        </p:nvSpPr>
        <p:spPr bwMode="auto">
          <a:xfrm>
            <a:off x="4133850" y="31908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58" name="Line 18"/>
          <p:cNvSpPr>
            <a:spLocks noChangeShapeType="1"/>
          </p:cNvSpPr>
          <p:nvPr/>
        </p:nvSpPr>
        <p:spPr bwMode="auto">
          <a:xfrm>
            <a:off x="5410200" y="283845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59" name="Text Box 19"/>
          <p:cNvSpPr txBox="1">
            <a:spLocks noChangeArrowheads="1"/>
          </p:cNvSpPr>
          <p:nvPr/>
        </p:nvSpPr>
        <p:spPr bwMode="auto">
          <a:xfrm>
            <a:off x="4724400" y="2514600"/>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2 Miss</a:t>
            </a:r>
          </a:p>
        </p:txBody>
      </p:sp>
      <p:sp>
        <p:nvSpPr>
          <p:cNvPr id="291860" name="Rectangle 20"/>
          <p:cNvSpPr>
            <a:spLocks noChangeArrowheads="1"/>
          </p:cNvSpPr>
          <p:nvPr/>
        </p:nvSpPr>
        <p:spPr bwMode="auto">
          <a:xfrm>
            <a:off x="5410200" y="321945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1" name="Text Box 21"/>
          <p:cNvSpPr txBox="1">
            <a:spLocks noChangeArrowheads="1"/>
          </p:cNvSpPr>
          <p:nvPr/>
        </p:nvSpPr>
        <p:spPr bwMode="auto">
          <a:xfrm>
            <a:off x="4800600" y="360045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2</a:t>
            </a:r>
          </a:p>
        </p:txBody>
      </p:sp>
      <p:sp>
        <p:nvSpPr>
          <p:cNvPr id="291862" name="Rectangle 22" descr="Large checker board"/>
          <p:cNvSpPr>
            <a:spLocks noChangeArrowheads="1"/>
          </p:cNvSpPr>
          <p:nvPr/>
        </p:nvSpPr>
        <p:spPr bwMode="auto">
          <a:xfrm>
            <a:off x="5410200" y="367665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3" name="Rectangle 23"/>
          <p:cNvSpPr>
            <a:spLocks noChangeArrowheads="1"/>
          </p:cNvSpPr>
          <p:nvPr/>
        </p:nvSpPr>
        <p:spPr bwMode="auto">
          <a:xfrm>
            <a:off x="5638800" y="3219450"/>
            <a:ext cx="25908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4" name="Text Box 24"/>
          <p:cNvSpPr txBox="1">
            <a:spLocks noChangeArrowheads="1"/>
          </p:cNvSpPr>
          <p:nvPr/>
        </p:nvSpPr>
        <p:spPr bwMode="auto">
          <a:xfrm>
            <a:off x="6686550" y="3200400"/>
            <a:ext cx="6286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Stall</a:t>
            </a:r>
          </a:p>
        </p:txBody>
      </p:sp>
      <p:sp>
        <p:nvSpPr>
          <p:cNvPr id="291865" name="Line 25"/>
          <p:cNvSpPr>
            <a:spLocks noChangeShapeType="1"/>
          </p:cNvSpPr>
          <p:nvPr/>
        </p:nvSpPr>
        <p:spPr bwMode="auto">
          <a:xfrm>
            <a:off x="1219200" y="9906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66" name="Text Box 26"/>
          <p:cNvSpPr txBox="1">
            <a:spLocks noChangeArrowheads="1"/>
          </p:cNvSpPr>
          <p:nvPr/>
        </p:nvSpPr>
        <p:spPr bwMode="auto">
          <a:xfrm>
            <a:off x="542925" y="67627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1 Hit</a:t>
            </a:r>
          </a:p>
        </p:txBody>
      </p:sp>
      <p:sp>
        <p:nvSpPr>
          <p:cNvPr id="291867" name="Rectangle 27"/>
          <p:cNvSpPr>
            <a:spLocks noChangeArrowheads="1"/>
          </p:cNvSpPr>
          <p:nvPr/>
        </p:nvSpPr>
        <p:spPr bwMode="auto">
          <a:xfrm>
            <a:off x="1219200" y="1371600"/>
            <a:ext cx="16002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68" name="Line 28"/>
          <p:cNvSpPr>
            <a:spLocks noChangeShapeType="1"/>
          </p:cNvSpPr>
          <p:nvPr/>
        </p:nvSpPr>
        <p:spPr bwMode="auto">
          <a:xfrm>
            <a:off x="2819400" y="9906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69" name="Text Box 29"/>
          <p:cNvSpPr txBox="1">
            <a:spLocks noChangeArrowheads="1"/>
          </p:cNvSpPr>
          <p:nvPr/>
        </p:nvSpPr>
        <p:spPr bwMode="auto">
          <a:xfrm>
            <a:off x="2190750" y="65722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2 Hit</a:t>
            </a:r>
          </a:p>
        </p:txBody>
      </p:sp>
      <p:sp>
        <p:nvSpPr>
          <p:cNvPr id="291870" name="Rectangle 30"/>
          <p:cNvSpPr>
            <a:spLocks noChangeArrowheads="1"/>
          </p:cNvSpPr>
          <p:nvPr/>
        </p:nvSpPr>
        <p:spPr bwMode="auto">
          <a:xfrm>
            <a:off x="2819400" y="1371600"/>
            <a:ext cx="685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1" name="Text Box 31"/>
          <p:cNvSpPr txBox="1">
            <a:spLocks noChangeArrowheads="1"/>
          </p:cNvSpPr>
          <p:nvPr/>
        </p:nvSpPr>
        <p:spPr bwMode="auto">
          <a:xfrm>
            <a:off x="1504950" y="1323975"/>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72" name="Line 32"/>
          <p:cNvSpPr>
            <a:spLocks noChangeShapeType="1"/>
          </p:cNvSpPr>
          <p:nvPr/>
        </p:nvSpPr>
        <p:spPr bwMode="auto">
          <a:xfrm>
            <a:off x="1219200" y="495300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73" name="Text Box 33"/>
          <p:cNvSpPr txBox="1">
            <a:spLocks noChangeArrowheads="1"/>
          </p:cNvSpPr>
          <p:nvPr/>
        </p:nvSpPr>
        <p:spPr bwMode="auto">
          <a:xfrm>
            <a:off x="542925" y="4638675"/>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1 Miss</a:t>
            </a:r>
          </a:p>
        </p:txBody>
      </p:sp>
      <p:sp>
        <p:nvSpPr>
          <p:cNvPr id="291874" name="Rectangle 34"/>
          <p:cNvSpPr>
            <a:spLocks noChangeArrowheads="1"/>
          </p:cNvSpPr>
          <p:nvPr/>
        </p:nvSpPr>
        <p:spPr bwMode="auto">
          <a:xfrm>
            <a:off x="1371600" y="5334000"/>
            <a:ext cx="1447800" cy="304800"/>
          </a:xfrm>
          <a:prstGeom prst="rect">
            <a:avLst/>
          </a:prstGeom>
          <a:solidFill>
            <a:srgbClr val="00CCFF"/>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5" name="Text Box 35"/>
          <p:cNvSpPr txBox="1">
            <a:spLocks noChangeArrowheads="1"/>
          </p:cNvSpPr>
          <p:nvPr/>
        </p:nvSpPr>
        <p:spPr bwMode="auto">
          <a:xfrm>
            <a:off x="1428750" y="5286375"/>
            <a:ext cx="1238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Runahead</a:t>
            </a:r>
          </a:p>
        </p:txBody>
      </p:sp>
      <p:sp>
        <p:nvSpPr>
          <p:cNvPr id="291876" name="Line 36"/>
          <p:cNvSpPr>
            <a:spLocks noChangeShapeType="1"/>
          </p:cNvSpPr>
          <p:nvPr/>
        </p:nvSpPr>
        <p:spPr bwMode="auto">
          <a:xfrm>
            <a:off x="2819400" y="4953000"/>
            <a:ext cx="0" cy="381000"/>
          </a:xfrm>
          <a:prstGeom prst="line">
            <a:avLst/>
          </a:prstGeom>
          <a:noFill/>
          <a:ln w="22225">
            <a:solidFill>
              <a:srgbClr val="FF0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77" name="Text Box 37"/>
          <p:cNvSpPr txBox="1">
            <a:spLocks noChangeArrowheads="1"/>
          </p:cNvSpPr>
          <p:nvPr/>
        </p:nvSpPr>
        <p:spPr bwMode="auto">
          <a:xfrm>
            <a:off x="2143125" y="4638675"/>
            <a:ext cx="1416050" cy="366713"/>
          </a:xfrm>
          <a:prstGeom prst="rect">
            <a:avLst/>
          </a:prstGeom>
          <a:noFill/>
          <a:ln w="9525">
            <a:noFill/>
            <a:miter lim="800000"/>
            <a:headEnd/>
            <a:tailEnd/>
          </a:ln>
          <a:effectLst/>
        </p:spPr>
        <p:txBody>
          <a:bodyPr wrap="none">
            <a:spAutoFit/>
          </a:bodyPr>
          <a:lstStyle/>
          <a:p>
            <a:pPr>
              <a:defRPr/>
            </a:pPr>
            <a:r>
              <a:rPr lang="en-US">
                <a:solidFill>
                  <a:srgbClr val="FF0000"/>
                </a:solidFill>
                <a:latin typeface="Arial" pitchFamily="35" charset="0"/>
                <a:ea typeface="ＭＳ Ｐゴシック"/>
              </a:rPr>
              <a:t>Load 2 Miss</a:t>
            </a:r>
          </a:p>
        </p:txBody>
      </p:sp>
      <p:sp>
        <p:nvSpPr>
          <p:cNvPr id="291878" name="Rectangle 38"/>
          <p:cNvSpPr>
            <a:spLocks noChangeArrowheads="1"/>
          </p:cNvSpPr>
          <p:nvPr/>
        </p:nvSpPr>
        <p:spPr bwMode="auto">
          <a:xfrm>
            <a:off x="4038600" y="5334000"/>
            <a:ext cx="228600" cy="304800"/>
          </a:xfrm>
          <a:prstGeom prst="rect">
            <a:avLst/>
          </a:prstGeom>
          <a:solidFill>
            <a:srgbClr val="FF00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79" name="Rectangle 39"/>
          <p:cNvSpPr>
            <a:spLocks noChangeArrowheads="1"/>
          </p:cNvSpPr>
          <p:nvPr/>
        </p:nvSpPr>
        <p:spPr bwMode="auto">
          <a:xfrm>
            <a:off x="4267200" y="5334000"/>
            <a:ext cx="1371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0" name="Line 40"/>
          <p:cNvSpPr>
            <a:spLocks noChangeShapeType="1"/>
          </p:cNvSpPr>
          <p:nvPr/>
        </p:nvSpPr>
        <p:spPr bwMode="auto">
          <a:xfrm>
            <a:off x="5867400" y="49530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81" name="Text Box 41"/>
          <p:cNvSpPr txBox="1">
            <a:spLocks noChangeArrowheads="1"/>
          </p:cNvSpPr>
          <p:nvPr/>
        </p:nvSpPr>
        <p:spPr bwMode="auto">
          <a:xfrm>
            <a:off x="5200650" y="4638675"/>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2 Hit</a:t>
            </a:r>
          </a:p>
        </p:txBody>
      </p:sp>
      <p:sp>
        <p:nvSpPr>
          <p:cNvPr id="291882" name="Rectangle 42" descr="Large checker board"/>
          <p:cNvSpPr>
            <a:spLocks noChangeArrowheads="1"/>
          </p:cNvSpPr>
          <p:nvPr/>
        </p:nvSpPr>
        <p:spPr bwMode="auto">
          <a:xfrm>
            <a:off x="5638800" y="3676650"/>
            <a:ext cx="2590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3" name="Rectangle 43" descr="Large checker board"/>
          <p:cNvSpPr>
            <a:spLocks noChangeArrowheads="1"/>
          </p:cNvSpPr>
          <p:nvPr/>
        </p:nvSpPr>
        <p:spPr bwMode="auto">
          <a:xfrm>
            <a:off x="2819400" y="6096000"/>
            <a:ext cx="12192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4" name="Rectangle 44" descr="Large checker board"/>
          <p:cNvSpPr>
            <a:spLocks noChangeArrowheads="1"/>
          </p:cNvSpPr>
          <p:nvPr/>
        </p:nvSpPr>
        <p:spPr bwMode="auto">
          <a:xfrm>
            <a:off x="4267200" y="6096000"/>
            <a:ext cx="1371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5" name="Rectangle 45" descr="Large checker board"/>
          <p:cNvSpPr>
            <a:spLocks noChangeArrowheads="1"/>
          </p:cNvSpPr>
          <p:nvPr/>
        </p:nvSpPr>
        <p:spPr bwMode="auto">
          <a:xfrm>
            <a:off x="1371600" y="5791200"/>
            <a:ext cx="14478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6" name="Text Box 46"/>
          <p:cNvSpPr txBox="1">
            <a:spLocks noChangeArrowheads="1"/>
          </p:cNvSpPr>
          <p:nvPr/>
        </p:nvSpPr>
        <p:spPr bwMode="auto">
          <a:xfrm>
            <a:off x="609600" y="571500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1</a:t>
            </a:r>
          </a:p>
        </p:txBody>
      </p:sp>
      <p:sp>
        <p:nvSpPr>
          <p:cNvPr id="291887" name="Text Box 47"/>
          <p:cNvSpPr txBox="1">
            <a:spLocks noChangeArrowheads="1"/>
          </p:cNvSpPr>
          <p:nvPr/>
        </p:nvSpPr>
        <p:spPr bwMode="auto">
          <a:xfrm>
            <a:off x="2209800" y="6019800"/>
            <a:ext cx="623888" cy="274638"/>
          </a:xfrm>
          <a:prstGeom prst="rect">
            <a:avLst/>
          </a:prstGeom>
          <a:noFill/>
          <a:ln w="9525">
            <a:noFill/>
            <a:miter lim="800000"/>
            <a:headEnd/>
            <a:tailEnd/>
          </a:ln>
          <a:effectLst/>
        </p:spPr>
        <p:txBody>
          <a:bodyPr wrap="none">
            <a:spAutoFit/>
          </a:bodyPr>
          <a:lstStyle/>
          <a:p>
            <a:pPr>
              <a:defRPr/>
            </a:pPr>
            <a:r>
              <a:rPr lang="en-US" sz="1200">
                <a:solidFill>
                  <a:srgbClr val="000000"/>
                </a:solidFill>
                <a:latin typeface="Arial" pitchFamily="35" charset="0"/>
                <a:ea typeface="ＭＳ Ｐゴシック"/>
              </a:rPr>
              <a:t>Miss 2</a:t>
            </a:r>
          </a:p>
        </p:txBody>
      </p:sp>
      <p:sp>
        <p:nvSpPr>
          <p:cNvPr id="291888" name="Rectangle 48"/>
          <p:cNvSpPr>
            <a:spLocks noChangeArrowheads="1"/>
          </p:cNvSpPr>
          <p:nvPr/>
        </p:nvSpPr>
        <p:spPr bwMode="auto">
          <a:xfrm>
            <a:off x="8229600" y="3219450"/>
            <a:ext cx="4572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89" name="Text Box 49"/>
          <p:cNvSpPr txBox="1">
            <a:spLocks noChangeArrowheads="1"/>
          </p:cNvSpPr>
          <p:nvPr/>
        </p:nvSpPr>
        <p:spPr bwMode="auto">
          <a:xfrm>
            <a:off x="4486275" y="5295900"/>
            <a:ext cx="1111250" cy="366713"/>
          </a:xfrm>
          <a:prstGeom prst="rect">
            <a:avLst/>
          </a:prstGeom>
          <a:noFill/>
          <a:ln w="9525">
            <a:noFill/>
            <a:miter lim="800000"/>
            <a:headEnd/>
            <a:tailEnd/>
          </a:ln>
          <a:effectLst/>
        </p:spPr>
        <p:txBody>
          <a:bodyPr wrap="none">
            <a:spAutoFit/>
          </a:bodyPr>
          <a:lstStyle/>
          <a:p>
            <a:pPr>
              <a:defRPr/>
            </a:pPr>
            <a:r>
              <a:rPr lang="en-US">
                <a:solidFill>
                  <a:srgbClr val="000000"/>
                </a:solidFill>
                <a:latin typeface="Arial" pitchFamily="35" charset="0"/>
                <a:ea typeface="ＭＳ Ｐゴシック"/>
              </a:rPr>
              <a:t>Compute</a:t>
            </a:r>
          </a:p>
        </p:txBody>
      </p:sp>
      <p:sp>
        <p:nvSpPr>
          <p:cNvPr id="291890" name="Rectangle 50"/>
          <p:cNvSpPr>
            <a:spLocks noChangeArrowheads="1"/>
          </p:cNvSpPr>
          <p:nvPr/>
        </p:nvSpPr>
        <p:spPr bwMode="auto">
          <a:xfrm>
            <a:off x="5867400" y="5334000"/>
            <a:ext cx="6858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1" name="Rectangle 51"/>
          <p:cNvSpPr>
            <a:spLocks noChangeArrowheads="1"/>
          </p:cNvSpPr>
          <p:nvPr/>
        </p:nvSpPr>
        <p:spPr bwMode="auto">
          <a:xfrm>
            <a:off x="2819400" y="5334000"/>
            <a:ext cx="1219200" cy="304800"/>
          </a:xfrm>
          <a:prstGeom prst="rect">
            <a:avLst/>
          </a:prstGeom>
          <a:solidFill>
            <a:srgbClr val="00CCFF"/>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2" name="Line 52"/>
          <p:cNvSpPr>
            <a:spLocks noChangeShapeType="1"/>
          </p:cNvSpPr>
          <p:nvPr/>
        </p:nvSpPr>
        <p:spPr bwMode="auto">
          <a:xfrm>
            <a:off x="4267200" y="4953000"/>
            <a:ext cx="0" cy="381000"/>
          </a:xfrm>
          <a:prstGeom prst="line">
            <a:avLst/>
          </a:prstGeom>
          <a:noFill/>
          <a:ln w="22225">
            <a:solidFill>
              <a:srgbClr val="008000"/>
            </a:solidFill>
            <a:round/>
            <a:headEnd/>
            <a:tailEnd type="triangle" w="med" len="med"/>
          </a:ln>
          <a:effectLst/>
        </p:spPr>
        <p:txBody>
          <a:bodyPr/>
          <a:lstStyle/>
          <a:p>
            <a:pPr>
              <a:defRPr/>
            </a:pPr>
            <a:endParaRPr lang="en-US">
              <a:solidFill>
                <a:srgbClr val="000000"/>
              </a:solidFill>
              <a:latin typeface="Arial" pitchFamily="35" charset="0"/>
              <a:ea typeface="ＭＳ Ｐゴシック"/>
            </a:endParaRPr>
          </a:p>
        </p:txBody>
      </p:sp>
      <p:sp>
        <p:nvSpPr>
          <p:cNvPr id="291893" name="Text Box 53"/>
          <p:cNvSpPr txBox="1">
            <a:spLocks noChangeArrowheads="1"/>
          </p:cNvSpPr>
          <p:nvPr/>
        </p:nvSpPr>
        <p:spPr bwMode="auto">
          <a:xfrm>
            <a:off x="3609975" y="4648200"/>
            <a:ext cx="1225550" cy="366713"/>
          </a:xfrm>
          <a:prstGeom prst="rect">
            <a:avLst/>
          </a:prstGeom>
          <a:noFill/>
          <a:ln w="9525">
            <a:noFill/>
            <a:miter lim="800000"/>
            <a:headEnd/>
            <a:tailEnd/>
          </a:ln>
          <a:effectLst/>
        </p:spPr>
        <p:txBody>
          <a:bodyPr wrap="none">
            <a:spAutoFit/>
          </a:bodyPr>
          <a:lstStyle/>
          <a:p>
            <a:pPr>
              <a:defRPr/>
            </a:pPr>
            <a:r>
              <a:rPr lang="en-US">
                <a:solidFill>
                  <a:srgbClr val="008000"/>
                </a:solidFill>
                <a:latin typeface="Arial" pitchFamily="35" charset="0"/>
                <a:ea typeface="ＭＳ Ｐゴシック"/>
              </a:rPr>
              <a:t>Load 1 Hit</a:t>
            </a:r>
          </a:p>
        </p:txBody>
      </p:sp>
      <p:sp>
        <p:nvSpPr>
          <p:cNvPr id="291894" name="Rectangle 54" descr="Large checker board"/>
          <p:cNvSpPr>
            <a:spLocks noChangeArrowheads="1"/>
          </p:cNvSpPr>
          <p:nvPr/>
        </p:nvSpPr>
        <p:spPr bwMode="auto">
          <a:xfrm>
            <a:off x="4038600" y="6096000"/>
            <a:ext cx="2286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5" name="Rectangle 55" descr="Large checker board"/>
          <p:cNvSpPr>
            <a:spLocks noChangeArrowheads="1"/>
          </p:cNvSpPr>
          <p:nvPr/>
        </p:nvSpPr>
        <p:spPr bwMode="auto">
          <a:xfrm>
            <a:off x="2819400" y="5791200"/>
            <a:ext cx="12192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6" name="Rectangle 56"/>
          <p:cNvSpPr>
            <a:spLocks noChangeArrowheads="1"/>
          </p:cNvSpPr>
          <p:nvPr/>
        </p:nvSpPr>
        <p:spPr bwMode="auto">
          <a:xfrm>
            <a:off x="5638800" y="5334000"/>
            <a:ext cx="2286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898" name="Line 58"/>
          <p:cNvSpPr>
            <a:spLocks noChangeShapeType="1"/>
          </p:cNvSpPr>
          <p:nvPr/>
        </p:nvSpPr>
        <p:spPr bwMode="auto">
          <a:xfrm>
            <a:off x="4038600" y="360045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899" name="Line 59"/>
          <p:cNvSpPr>
            <a:spLocks noChangeShapeType="1"/>
          </p:cNvSpPr>
          <p:nvPr/>
        </p:nvSpPr>
        <p:spPr bwMode="auto">
          <a:xfrm>
            <a:off x="8229600" y="360045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0" name="Line 60"/>
          <p:cNvSpPr>
            <a:spLocks noChangeShapeType="1"/>
          </p:cNvSpPr>
          <p:nvPr/>
        </p:nvSpPr>
        <p:spPr bwMode="auto">
          <a:xfrm>
            <a:off x="4038600" y="571500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1" name="Line 61"/>
          <p:cNvSpPr>
            <a:spLocks noChangeShapeType="1"/>
          </p:cNvSpPr>
          <p:nvPr/>
        </p:nvSpPr>
        <p:spPr bwMode="auto">
          <a:xfrm>
            <a:off x="5638800" y="6019800"/>
            <a:ext cx="0" cy="304800"/>
          </a:xfrm>
          <a:prstGeom prst="line">
            <a:avLst/>
          </a:prstGeom>
          <a:noFill/>
          <a:ln w="38100">
            <a:solidFill>
              <a:srgbClr val="0000FF"/>
            </a:solidFill>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2" name="Line 62"/>
          <p:cNvSpPr>
            <a:spLocks noChangeShapeType="1"/>
          </p:cNvSpPr>
          <p:nvPr/>
        </p:nvSpPr>
        <p:spPr bwMode="auto">
          <a:xfrm>
            <a:off x="6553200" y="4343400"/>
            <a:ext cx="0" cy="2286000"/>
          </a:xfrm>
          <a:prstGeom prst="line">
            <a:avLst/>
          </a:prstGeom>
          <a:noFill/>
          <a:ln w="25400">
            <a:solidFill>
              <a:schemeClr val="tx1"/>
            </a:solidFill>
            <a:prstDash val="sysDot"/>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3" name="Line 63"/>
          <p:cNvSpPr>
            <a:spLocks noChangeShapeType="1"/>
          </p:cNvSpPr>
          <p:nvPr/>
        </p:nvSpPr>
        <p:spPr bwMode="auto">
          <a:xfrm>
            <a:off x="8686800" y="914400"/>
            <a:ext cx="0" cy="5715000"/>
          </a:xfrm>
          <a:prstGeom prst="line">
            <a:avLst/>
          </a:prstGeom>
          <a:noFill/>
          <a:ln w="25400">
            <a:solidFill>
              <a:schemeClr val="tx1"/>
            </a:solidFill>
            <a:prstDash val="sysDot"/>
            <a:round/>
            <a:headEnd/>
            <a:tailEnd/>
          </a:ln>
          <a:effectLst/>
        </p:spPr>
        <p:txBody>
          <a:bodyPr/>
          <a:lstStyle/>
          <a:p>
            <a:pPr>
              <a:defRPr/>
            </a:pPr>
            <a:endParaRPr lang="en-US">
              <a:solidFill>
                <a:srgbClr val="000000"/>
              </a:solidFill>
              <a:latin typeface="Arial" pitchFamily="35" charset="0"/>
              <a:ea typeface="ＭＳ Ｐゴシック"/>
            </a:endParaRPr>
          </a:p>
        </p:txBody>
      </p:sp>
      <p:sp>
        <p:nvSpPr>
          <p:cNvPr id="291904" name="Line 64"/>
          <p:cNvSpPr>
            <a:spLocks noChangeShapeType="1"/>
          </p:cNvSpPr>
          <p:nvPr/>
        </p:nvSpPr>
        <p:spPr bwMode="auto">
          <a:xfrm>
            <a:off x="6553200" y="5486400"/>
            <a:ext cx="2133600" cy="0"/>
          </a:xfrm>
          <a:prstGeom prst="line">
            <a:avLst/>
          </a:prstGeom>
          <a:noFill/>
          <a:ln w="25400">
            <a:solidFill>
              <a:srgbClr val="800000"/>
            </a:solidFill>
            <a:round/>
            <a:headEnd type="arrow" w="med" len="med"/>
            <a:tailEnd type="arrow" w="med" len="med"/>
          </a:ln>
          <a:effectLst/>
        </p:spPr>
        <p:txBody>
          <a:bodyPr/>
          <a:lstStyle/>
          <a:p>
            <a:pPr>
              <a:defRPr/>
            </a:pPr>
            <a:endParaRPr lang="en-US">
              <a:solidFill>
                <a:srgbClr val="000000"/>
              </a:solidFill>
              <a:latin typeface="Arial" pitchFamily="35" charset="0"/>
              <a:ea typeface="ＭＳ Ｐゴシック"/>
            </a:endParaRPr>
          </a:p>
        </p:txBody>
      </p:sp>
      <p:sp>
        <p:nvSpPr>
          <p:cNvPr id="291905" name="Text Box 65"/>
          <p:cNvSpPr txBox="1">
            <a:spLocks noChangeArrowheads="1"/>
          </p:cNvSpPr>
          <p:nvPr/>
        </p:nvSpPr>
        <p:spPr bwMode="auto">
          <a:xfrm>
            <a:off x="6858000" y="5486400"/>
            <a:ext cx="1676400" cy="366713"/>
          </a:xfrm>
          <a:prstGeom prst="rect">
            <a:avLst/>
          </a:prstGeom>
          <a:noFill/>
          <a:ln w="9525">
            <a:noFill/>
            <a:miter lim="800000"/>
            <a:headEnd/>
            <a:tailEnd/>
          </a:ln>
          <a:effectLst/>
        </p:spPr>
        <p:txBody>
          <a:bodyPr>
            <a:spAutoFit/>
          </a:bodyPr>
          <a:lstStyle/>
          <a:p>
            <a:pPr>
              <a:spcBef>
                <a:spcPct val="50000"/>
              </a:spcBef>
              <a:defRPr/>
            </a:pPr>
            <a:r>
              <a:rPr lang="en-US">
                <a:solidFill>
                  <a:srgbClr val="990000"/>
                </a:solidFill>
                <a:latin typeface="Arial" pitchFamily="35" charset="0"/>
                <a:ea typeface="ＭＳ Ｐゴシック"/>
              </a:rPr>
              <a:t>Saved Cycles</a:t>
            </a:r>
          </a:p>
        </p:txBody>
      </p:sp>
      <p:sp>
        <p:nvSpPr>
          <p:cNvPr id="291906" name="Text Box 66"/>
          <p:cNvSpPr txBox="1">
            <a:spLocks noChangeArrowheads="1"/>
          </p:cNvSpPr>
          <p:nvPr/>
        </p:nvSpPr>
        <p:spPr bwMode="auto">
          <a:xfrm>
            <a:off x="79375" y="341313"/>
            <a:ext cx="2225675" cy="366712"/>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Perfect Caches:</a:t>
            </a:r>
          </a:p>
        </p:txBody>
      </p:sp>
      <p:sp>
        <p:nvSpPr>
          <p:cNvPr id="291907" name="Text Box 67"/>
          <p:cNvSpPr txBox="1">
            <a:spLocks noChangeArrowheads="1"/>
          </p:cNvSpPr>
          <p:nvPr/>
        </p:nvSpPr>
        <p:spPr bwMode="auto">
          <a:xfrm>
            <a:off x="66675" y="2133600"/>
            <a:ext cx="1997075" cy="366713"/>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Small Window:</a:t>
            </a:r>
          </a:p>
        </p:txBody>
      </p:sp>
      <p:sp>
        <p:nvSpPr>
          <p:cNvPr id="291908" name="Text Box 68"/>
          <p:cNvSpPr txBox="1">
            <a:spLocks noChangeArrowheads="1"/>
          </p:cNvSpPr>
          <p:nvPr/>
        </p:nvSpPr>
        <p:spPr bwMode="auto">
          <a:xfrm>
            <a:off x="95250" y="4267200"/>
            <a:ext cx="1997075" cy="366713"/>
          </a:xfrm>
          <a:prstGeom prst="rect">
            <a:avLst/>
          </a:prstGeom>
          <a:noFill/>
          <a:ln w="9525">
            <a:noFill/>
            <a:miter lim="800000"/>
            <a:headEnd/>
            <a:tailEnd/>
          </a:ln>
          <a:effectLst/>
        </p:spPr>
        <p:txBody>
          <a:bodyPr>
            <a:spAutoFit/>
          </a:bodyPr>
          <a:lstStyle/>
          <a:p>
            <a:pPr>
              <a:defRPr/>
            </a:pPr>
            <a:r>
              <a:rPr lang="en-US" i="1">
                <a:solidFill>
                  <a:srgbClr val="000000"/>
                </a:solidFill>
                <a:latin typeface="Arial" pitchFamily="35" charset="0"/>
                <a:ea typeface="ＭＳ Ｐゴシック"/>
              </a:rPr>
              <a:t>Runahead:</a:t>
            </a:r>
          </a:p>
        </p:txBody>
      </p:sp>
      <p:sp>
        <p:nvSpPr>
          <p:cNvPr id="291909" name="Rectangle 69"/>
          <p:cNvSpPr>
            <a:spLocks noChangeArrowheads="1"/>
          </p:cNvSpPr>
          <p:nvPr/>
        </p:nvSpPr>
        <p:spPr bwMode="auto">
          <a:xfrm>
            <a:off x="1219200" y="5334000"/>
            <a:ext cx="152400" cy="304800"/>
          </a:xfrm>
          <a:prstGeom prst="rect">
            <a:avLst/>
          </a:prstGeom>
          <a:solidFill>
            <a:srgbClr val="00FF00"/>
          </a:solid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291910" name="Rectangle 70" descr="Large checker board"/>
          <p:cNvSpPr>
            <a:spLocks noChangeArrowheads="1"/>
          </p:cNvSpPr>
          <p:nvPr/>
        </p:nvSpPr>
        <p:spPr bwMode="auto">
          <a:xfrm>
            <a:off x="1219200" y="5791200"/>
            <a:ext cx="152400" cy="152400"/>
          </a:xfrm>
          <a:prstGeom prst="rect">
            <a:avLst/>
          </a:prstGeom>
          <a:pattFill prst="lgCheck">
            <a:fgClr>
              <a:srgbClr val="0000FF"/>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latin typeface="Arial" pitchFamily="35" charset="0"/>
              <a:ea typeface="ＭＳ Ｐゴシック"/>
            </a:endParaRPr>
          </a:p>
        </p:txBody>
      </p:sp>
      <p:sp>
        <p:nvSpPr>
          <p:cNvPr id="92229" name="Rectangle 71"/>
          <p:cNvSpPr>
            <a:spLocks noGrp="1" noChangeArrowheads="1"/>
          </p:cNvSpPr>
          <p:nvPr>
            <p:ph type="title" idx="4294967295"/>
          </p:nvPr>
        </p:nvSpPr>
        <p:spPr>
          <a:xfrm>
            <a:off x="533400" y="-152400"/>
            <a:ext cx="8610600" cy="1066800"/>
          </a:xfrm>
          <a:noFill/>
        </p:spPr>
        <p:txBody>
          <a:bodyPr/>
          <a:lstStyle/>
          <a:p>
            <a:pPr eaLnBrk="1" hangingPunct="1"/>
            <a:r>
              <a:rPr lang="en-US" sz="3600">
                <a:solidFill>
                  <a:srgbClr val="008000"/>
                </a:solidFill>
                <a:latin typeface="Garamond" charset="0"/>
              </a:rPr>
              <a:t>Runahead Example</a:t>
            </a:r>
          </a:p>
        </p:txBody>
      </p:sp>
    </p:spTree>
    <p:custDataLst>
      <p:tags r:id="rId1"/>
    </p:custDataLst>
    <p:extLst>
      <p:ext uri="{BB962C8B-B14F-4D97-AF65-F5344CB8AC3E}">
        <p14:creationId xmlns:p14="http://schemas.microsoft.com/office/powerpoint/2010/main" val="3692156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4"/>
          <p:cNvSpPr>
            <a:spLocks noGrp="1" noChangeArrowheads="1"/>
          </p:cNvSpPr>
          <p:nvPr>
            <p:ph type="ctrTitle"/>
          </p:nvPr>
        </p:nvSpPr>
        <p:spPr>
          <a:xfrm>
            <a:off x="366713" y="1828800"/>
            <a:ext cx="8428037" cy="822325"/>
          </a:xfrm>
        </p:spPr>
        <p:txBody>
          <a:bodyPr/>
          <a:lstStyle/>
          <a:p>
            <a:pPr algn="ctr" eaLnBrk="1" hangingPunct="1"/>
            <a:r>
              <a:rPr lang="en-US" sz="4000" dirty="0" smtClean="0">
                <a:latin typeface="Garamond" charset="0"/>
              </a:rPr>
              <a:t>Runahead Enhancements</a:t>
            </a:r>
            <a:endParaRPr lang="en-US" sz="4000" dirty="0">
              <a:latin typeface="Garamond" charset="0"/>
            </a:endParaRPr>
          </a:p>
        </p:txBody>
      </p:sp>
      <p:sp>
        <p:nvSpPr>
          <p:cNvPr id="82946"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17215471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Garamond" charset="0"/>
              </a:rPr>
              <a:t>Readings</a:t>
            </a:r>
          </a:p>
        </p:txBody>
      </p:sp>
      <p:sp>
        <p:nvSpPr>
          <p:cNvPr id="71682" name="Content Placeholder 2"/>
          <p:cNvSpPr>
            <a:spLocks noGrp="1"/>
          </p:cNvSpPr>
          <p:nvPr>
            <p:ph idx="1"/>
          </p:nvPr>
        </p:nvSpPr>
        <p:spPr>
          <a:xfrm>
            <a:off x="228600" y="996950"/>
            <a:ext cx="8915400" cy="5194300"/>
          </a:xfrm>
        </p:spPr>
        <p:txBody>
          <a:bodyPr/>
          <a:lstStyle/>
          <a:p>
            <a:r>
              <a:rPr lang="en-US" dirty="0">
                <a:latin typeface="Tahoma" charset="0"/>
              </a:rPr>
              <a:t>Required</a:t>
            </a:r>
          </a:p>
          <a:p>
            <a:pPr lvl="1"/>
            <a:r>
              <a:rPr lang="en-US" dirty="0">
                <a:latin typeface="Tahoma" charset="0"/>
                <a:ea typeface="ＭＳ Ｐゴシック" charset="0"/>
              </a:rPr>
              <a:t>Mutlu et al., “</a:t>
            </a:r>
            <a:r>
              <a:rPr lang="en-US" altLang="ja-JP" dirty="0">
                <a:solidFill>
                  <a:srgbClr val="FF0000"/>
                </a:solidFill>
                <a:latin typeface="Tahoma" charset="0"/>
                <a:ea typeface="ＭＳ Ｐゴシック" charset="0"/>
              </a:rPr>
              <a:t>Runahead Execution</a:t>
            </a:r>
            <a:r>
              <a:rPr lang="en-US" dirty="0">
                <a:latin typeface="Tahoma" charset="0"/>
                <a:ea typeface="ＭＳ Ｐゴシック" charset="0"/>
              </a:rPr>
              <a:t>”</a:t>
            </a:r>
            <a:r>
              <a:rPr lang="en-US" altLang="ja-JP" dirty="0">
                <a:latin typeface="Tahoma" charset="0"/>
                <a:ea typeface="ＭＳ Ｐゴシック" charset="0"/>
              </a:rPr>
              <a:t>, HPCA </a:t>
            </a:r>
            <a:r>
              <a:rPr lang="en-US" altLang="ja-JP" dirty="0" smtClean="0">
                <a:latin typeface="Tahoma" charset="0"/>
                <a:ea typeface="ＭＳ Ｐゴシック" charset="0"/>
              </a:rPr>
              <a:t>2003, Top Picks 2003.</a:t>
            </a:r>
            <a:endParaRPr lang="en-US" altLang="ja-JP" dirty="0">
              <a:latin typeface="Tahoma" charset="0"/>
              <a:ea typeface="ＭＳ Ｐゴシック" charset="0"/>
            </a:endParaRPr>
          </a:p>
          <a:p>
            <a:pPr lvl="1"/>
            <a:endParaRPr lang="en-US" dirty="0">
              <a:latin typeface="Tahoma" charset="0"/>
              <a:ea typeface="ＭＳ Ｐゴシック" charset="0"/>
            </a:endParaRPr>
          </a:p>
          <a:p>
            <a:r>
              <a:rPr lang="en-US" dirty="0">
                <a:latin typeface="Tahoma" charset="0"/>
              </a:rPr>
              <a:t>Recommended</a:t>
            </a:r>
          </a:p>
          <a:p>
            <a:endParaRPr lang="en-US" dirty="0">
              <a:latin typeface="Tahoma" charset="0"/>
            </a:endParaRPr>
          </a:p>
          <a:p>
            <a:pPr lvl="1"/>
            <a:r>
              <a:rPr lang="en-US" dirty="0">
                <a:latin typeface="Tahoma" charset="0"/>
                <a:ea typeface="ＭＳ Ｐゴシック" charset="0"/>
              </a:rPr>
              <a:t>Mutlu et al., </a:t>
            </a:r>
            <a:r>
              <a:rPr lang="ja-JP" altLang="en-US" dirty="0">
                <a:latin typeface="Tahoma" charset="0"/>
                <a:ea typeface="ＭＳ Ｐゴシック" charset="0"/>
              </a:rPr>
              <a:t>“</a:t>
            </a:r>
            <a:r>
              <a:rPr lang="en-US" altLang="ja-JP" dirty="0">
                <a:solidFill>
                  <a:srgbClr val="0000FF"/>
                </a:solidFill>
                <a:latin typeface="Tahoma" charset="0"/>
                <a:ea typeface="ＭＳ Ｐゴシック" charset="0"/>
              </a:rPr>
              <a:t>Efficient Runahead Execution: Power-Efficient Memory Latency Tolerance</a:t>
            </a:r>
            <a:r>
              <a:rPr lang="en-US" altLang="ja-JP"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 ISCA 2005, IEEE Micro Top Picks 2006.</a:t>
            </a:r>
          </a:p>
          <a:p>
            <a:pPr lvl="1"/>
            <a:endParaRPr lang="en-US" dirty="0">
              <a:latin typeface="Tahoma" charset="0"/>
              <a:ea typeface="ＭＳ Ｐゴシック" charset="0"/>
            </a:endParaRPr>
          </a:p>
          <a:p>
            <a:pPr lvl="1"/>
            <a:r>
              <a:rPr lang="en-US" dirty="0">
                <a:latin typeface="Tahoma" charset="0"/>
                <a:ea typeface="ＭＳ Ｐゴシック" charset="0"/>
              </a:rPr>
              <a:t>Mutlu et al., “</a:t>
            </a:r>
            <a:r>
              <a:rPr lang="en-US" altLang="ja-JP" dirty="0">
                <a:solidFill>
                  <a:srgbClr val="0000FF"/>
                </a:solidFill>
                <a:latin typeface="Tahoma" charset="0"/>
                <a:ea typeface="ＭＳ Ｐゴシック" charset="0"/>
              </a:rPr>
              <a:t>Address-Value Delta (AVD) Prediction</a:t>
            </a:r>
            <a:r>
              <a:rPr lang="en-US" altLang="ja-JP" dirty="0">
                <a:latin typeface="Tahoma" charset="0"/>
                <a:ea typeface="ＭＳ Ｐゴシック" charset="0"/>
              </a:rPr>
              <a:t>,</a:t>
            </a:r>
            <a:r>
              <a:rPr lang="en-US" dirty="0">
                <a:latin typeface="Tahoma" charset="0"/>
                <a:ea typeface="ＭＳ Ｐゴシック" charset="0"/>
              </a:rPr>
              <a:t>”</a:t>
            </a:r>
            <a:r>
              <a:rPr lang="en-US" altLang="ja-JP" dirty="0">
                <a:latin typeface="Tahoma" charset="0"/>
                <a:ea typeface="ＭＳ Ｐゴシック" charset="0"/>
              </a:rPr>
              <a:t> MICRO 2005.</a:t>
            </a:r>
          </a:p>
          <a:p>
            <a:pPr lvl="1"/>
            <a:endParaRPr lang="en-US" dirty="0">
              <a:latin typeface="Tahoma" charset="0"/>
              <a:ea typeface="ＭＳ Ｐゴシック" charset="0"/>
            </a:endParaRPr>
          </a:p>
          <a:p>
            <a:pPr lvl="1"/>
            <a:r>
              <a:rPr lang="en-US" dirty="0">
                <a:latin typeface="Tahoma" charset="0"/>
                <a:ea typeface="ＭＳ Ｐゴシック" charset="0"/>
              </a:rPr>
              <a:t>Armstrong et al., “</a:t>
            </a:r>
            <a:r>
              <a:rPr lang="en-US" altLang="ja-JP" dirty="0">
                <a:solidFill>
                  <a:srgbClr val="0000FF"/>
                </a:solidFill>
                <a:latin typeface="Tahoma" charset="0"/>
                <a:ea typeface="ＭＳ Ｐゴシック" charset="0"/>
              </a:rPr>
              <a:t>Wrong Path Events</a:t>
            </a:r>
            <a:r>
              <a:rPr lang="en-US" altLang="ja-JP" dirty="0">
                <a:latin typeface="Tahoma" charset="0"/>
                <a:ea typeface="ＭＳ Ｐゴシック" charset="0"/>
              </a:rPr>
              <a:t>,</a:t>
            </a:r>
            <a:r>
              <a:rPr lang="en-US" dirty="0">
                <a:latin typeface="Tahoma" charset="0"/>
                <a:ea typeface="ＭＳ Ｐゴシック" charset="0"/>
              </a:rPr>
              <a:t>”</a:t>
            </a:r>
            <a:r>
              <a:rPr lang="en-US" altLang="ja-JP" dirty="0">
                <a:latin typeface="Tahoma" charset="0"/>
                <a:ea typeface="ＭＳ Ｐゴシック" charset="0"/>
              </a:rPr>
              <a:t> MICRO 2004.</a:t>
            </a: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71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233983-FEBF-A34E-9DAB-F95C376ECA4B}" type="slidenum">
              <a:rPr lang="en-US" sz="1600">
                <a:solidFill>
                  <a:srgbClr val="000000"/>
                </a:solidFill>
                <a:latin typeface="Garamond" charset="0"/>
                <a:cs typeface="Arial" charset="0"/>
              </a:rPr>
              <a:pPr eaLnBrk="1" hangingPunct="1"/>
              <a:t>14</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39848151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52400" y="228600"/>
            <a:ext cx="8991600" cy="1066800"/>
          </a:xfrm>
        </p:spPr>
        <p:txBody>
          <a:bodyPr/>
          <a:lstStyle/>
          <a:p>
            <a:r>
              <a:rPr lang="en-US" sz="3600">
                <a:latin typeface="Garamond" charset="0"/>
              </a:rPr>
              <a:t>Limitations of the Baseline Runahead Mechanism</a:t>
            </a:r>
          </a:p>
        </p:txBody>
      </p:sp>
      <p:sp>
        <p:nvSpPr>
          <p:cNvPr id="62466" name="Rectangle 3"/>
          <p:cNvSpPr>
            <a:spLocks noGrp="1" noChangeArrowheads="1"/>
          </p:cNvSpPr>
          <p:nvPr>
            <p:ph type="body" idx="1"/>
          </p:nvPr>
        </p:nvSpPr>
        <p:spPr>
          <a:xfrm>
            <a:off x="228600" y="1143000"/>
            <a:ext cx="8991600" cy="5029200"/>
          </a:xfrm>
        </p:spPr>
        <p:txBody>
          <a:bodyPr/>
          <a:lstStyle/>
          <a:p>
            <a:r>
              <a:rPr lang="en-US">
                <a:solidFill>
                  <a:srgbClr val="CC0000"/>
                </a:solidFill>
                <a:latin typeface="Tahoma" charset="0"/>
              </a:rPr>
              <a:t>Energy Inefficiency</a:t>
            </a:r>
          </a:p>
          <a:p>
            <a:pPr lvl="1"/>
            <a:r>
              <a:rPr lang="en-US" sz="2000">
                <a:latin typeface="Tahoma" charset="0"/>
                <a:ea typeface="ＭＳ Ｐゴシック" charset="0"/>
              </a:rPr>
              <a:t>A large number of instructions are speculatively executed</a:t>
            </a:r>
          </a:p>
          <a:p>
            <a:pPr lvl="1"/>
            <a:r>
              <a:rPr lang="en-US" sz="2000">
                <a:solidFill>
                  <a:srgbClr val="00CC00"/>
                </a:solidFill>
                <a:latin typeface="Tahoma" charset="0"/>
                <a:ea typeface="ＭＳ Ｐゴシック" charset="0"/>
              </a:rPr>
              <a:t>Efficient Runahead Execution</a:t>
            </a:r>
            <a:r>
              <a:rPr lang="en-US" sz="2000">
                <a:latin typeface="Tahoma" charset="0"/>
                <a:ea typeface="ＭＳ Ｐゴシック" charset="0"/>
              </a:rPr>
              <a:t> [ISCA</a:t>
            </a:r>
            <a:r>
              <a:rPr lang="ja-JP" altLang="en-US" sz="2000">
                <a:latin typeface="Tahoma" charset="0"/>
                <a:ea typeface="ＭＳ Ｐゴシック" charset="0"/>
              </a:rPr>
              <a:t>’</a:t>
            </a:r>
            <a:r>
              <a:rPr lang="en-US" altLang="ja-JP" sz="2000">
                <a:latin typeface="Tahoma" charset="0"/>
                <a:ea typeface="ＭＳ Ｐゴシック" charset="0"/>
              </a:rPr>
              <a:t>05, IEEE Micro Top Picks</a:t>
            </a:r>
            <a:r>
              <a:rPr lang="ja-JP" altLang="en-US" sz="2000">
                <a:latin typeface="Tahoma" charset="0"/>
                <a:ea typeface="ＭＳ Ｐゴシック" charset="0"/>
              </a:rPr>
              <a:t>’</a:t>
            </a:r>
            <a:r>
              <a:rPr lang="en-US" altLang="ja-JP" sz="2000">
                <a:latin typeface="Tahoma" charset="0"/>
                <a:ea typeface="ＭＳ Ｐゴシック" charset="0"/>
              </a:rPr>
              <a:t>06]</a:t>
            </a:r>
          </a:p>
          <a:p>
            <a:endParaRPr lang="en-US" sz="2000">
              <a:solidFill>
                <a:srgbClr val="CC0000"/>
              </a:solidFill>
              <a:latin typeface="Tahoma" charset="0"/>
            </a:endParaRPr>
          </a:p>
          <a:p>
            <a:r>
              <a:rPr lang="en-US">
                <a:solidFill>
                  <a:srgbClr val="CC0000"/>
                </a:solidFill>
                <a:latin typeface="Tahoma" charset="0"/>
              </a:rPr>
              <a:t>Ineffectiveness for pointer-intensive applications</a:t>
            </a:r>
          </a:p>
          <a:p>
            <a:pPr lvl="1"/>
            <a:r>
              <a:rPr lang="en-US" sz="2000">
                <a:latin typeface="Tahoma" charset="0"/>
                <a:ea typeface="ＭＳ Ｐゴシック" charset="0"/>
              </a:rPr>
              <a:t>Runahead cannot parallelize dependent L2 cache misses</a:t>
            </a:r>
          </a:p>
          <a:p>
            <a:pPr lvl="1"/>
            <a:r>
              <a:rPr lang="en-US" sz="2000">
                <a:solidFill>
                  <a:srgbClr val="00CC00"/>
                </a:solidFill>
                <a:latin typeface="Tahoma" charset="0"/>
                <a:ea typeface="ＭＳ Ｐゴシック" charset="0"/>
              </a:rPr>
              <a:t>Address-Value Delta (AVD) Prediction</a:t>
            </a:r>
            <a:r>
              <a:rPr lang="en-US" sz="2000">
                <a:latin typeface="Tahoma" charset="0"/>
                <a:ea typeface="ＭＳ Ｐゴシック" charset="0"/>
              </a:rPr>
              <a:t> [MICRO</a:t>
            </a:r>
            <a:r>
              <a:rPr lang="ja-JP" altLang="en-US" sz="2000">
                <a:latin typeface="Tahoma" charset="0"/>
                <a:ea typeface="ＭＳ Ｐゴシック" charset="0"/>
              </a:rPr>
              <a:t>’</a:t>
            </a:r>
            <a:r>
              <a:rPr lang="en-US" altLang="ja-JP" sz="2000">
                <a:latin typeface="Tahoma" charset="0"/>
                <a:ea typeface="ＭＳ Ｐゴシック" charset="0"/>
              </a:rPr>
              <a:t>05]</a:t>
            </a:r>
          </a:p>
          <a:p>
            <a:pPr lvl="1"/>
            <a:endParaRPr lang="en-US" sz="2000">
              <a:latin typeface="Tahoma" charset="0"/>
              <a:ea typeface="ＭＳ Ｐゴシック" charset="0"/>
            </a:endParaRPr>
          </a:p>
          <a:p>
            <a:r>
              <a:rPr lang="en-US">
                <a:solidFill>
                  <a:srgbClr val="CC0000"/>
                </a:solidFill>
                <a:latin typeface="Tahoma" charset="0"/>
              </a:rPr>
              <a:t>Irresolvable branch mispredictions in runahead mode</a:t>
            </a:r>
          </a:p>
          <a:p>
            <a:pPr lvl="1"/>
            <a:r>
              <a:rPr lang="en-US" sz="2000">
                <a:latin typeface="Tahoma" charset="0"/>
                <a:ea typeface="ＭＳ Ｐゴシック" charset="0"/>
              </a:rPr>
              <a:t>Cannot recover from a mispredicted L2-miss dependent branch</a:t>
            </a:r>
          </a:p>
          <a:p>
            <a:pPr lvl="1"/>
            <a:r>
              <a:rPr lang="en-US" sz="2000">
                <a:solidFill>
                  <a:srgbClr val="00CC00"/>
                </a:solidFill>
                <a:latin typeface="Tahoma" charset="0"/>
                <a:ea typeface="ＭＳ Ｐゴシック" charset="0"/>
              </a:rPr>
              <a:t>Wrong Path Events</a:t>
            </a:r>
            <a:r>
              <a:rPr lang="en-US" sz="2000">
                <a:latin typeface="Tahoma" charset="0"/>
                <a:ea typeface="ＭＳ Ｐゴシック" charset="0"/>
              </a:rPr>
              <a:t> [MICRO</a:t>
            </a:r>
            <a:r>
              <a:rPr lang="ja-JP" altLang="en-US" sz="2000">
                <a:latin typeface="Tahoma" charset="0"/>
                <a:ea typeface="ＭＳ Ｐゴシック" charset="0"/>
              </a:rPr>
              <a:t>’</a:t>
            </a:r>
            <a:r>
              <a:rPr lang="en-US" altLang="ja-JP" sz="2000">
                <a:latin typeface="Tahoma" charset="0"/>
                <a:ea typeface="ＭＳ Ｐゴシック" charset="0"/>
              </a:rPr>
              <a:t>04]</a:t>
            </a:r>
          </a:p>
          <a:p>
            <a:pPr lvl="1"/>
            <a:endParaRPr lang="en-US" sz="2000">
              <a:latin typeface="Tahoma" charset="0"/>
              <a:ea typeface="ＭＳ Ｐゴシック" charset="0"/>
            </a:endParaRPr>
          </a:p>
          <a:p>
            <a:endParaRPr lang="en-US" sz="2200">
              <a:latin typeface="Tahoma" charset="0"/>
            </a:endParaRPr>
          </a:p>
        </p:txBody>
      </p:sp>
    </p:spTree>
    <p:extLst>
      <p:ext uri="{BB962C8B-B14F-4D97-AF65-F5344CB8AC3E}">
        <p14:creationId xmlns:p14="http://schemas.microsoft.com/office/powerpoint/2010/main" val="15951589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body" idx="1"/>
          </p:nvPr>
        </p:nvSpPr>
        <p:spPr>
          <a:xfrm>
            <a:off x="228600" y="644525"/>
            <a:ext cx="8610600" cy="5703888"/>
          </a:xfrm>
        </p:spPr>
        <p:txBody>
          <a:bodyPr/>
          <a:lstStyle/>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solidFill>
                <a:srgbClr val="CC0000"/>
              </a:solidFill>
              <a:latin typeface="Tahoma" charset="0"/>
            </a:endParaRPr>
          </a:p>
          <a:p>
            <a:pPr>
              <a:lnSpc>
                <a:spcPct val="90000"/>
              </a:lnSpc>
            </a:pPr>
            <a:r>
              <a:rPr lang="en-US">
                <a:solidFill>
                  <a:srgbClr val="CC0000"/>
                </a:solidFill>
                <a:latin typeface="Tahoma" charset="0"/>
              </a:rPr>
              <a:t>Runahead execution cannot parallelize dependent misses</a:t>
            </a:r>
            <a:endParaRPr lang="en-US">
              <a:latin typeface="Tahoma" charset="0"/>
            </a:endParaRPr>
          </a:p>
          <a:p>
            <a:pPr lvl="1">
              <a:lnSpc>
                <a:spcPct val="90000"/>
              </a:lnSpc>
            </a:pPr>
            <a:r>
              <a:rPr lang="en-US">
                <a:latin typeface="Tahoma" charset="0"/>
                <a:ea typeface="ＭＳ Ｐゴシック" charset="0"/>
              </a:rPr>
              <a:t>wasted opportunity to improve performance</a:t>
            </a:r>
          </a:p>
          <a:p>
            <a:pPr lvl="1">
              <a:lnSpc>
                <a:spcPct val="90000"/>
              </a:lnSpc>
            </a:pPr>
            <a:r>
              <a:rPr lang="en-US">
                <a:latin typeface="Tahoma" charset="0"/>
                <a:ea typeface="ＭＳ Ｐゴシック" charset="0"/>
              </a:rPr>
              <a:t>wasted energy (useless pre-execution)</a:t>
            </a:r>
          </a:p>
          <a:p>
            <a:pPr lvl="1">
              <a:lnSpc>
                <a:spcPct val="90000"/>
              </a:lnSpc>
            </a:pPr>
            <a:endParaRPr lang="en-US">
              <a:latin typeface="Tahoma" charset="0"/>
              <a:ea typeface="ＭＳ Ｐゴシック" charset="0"/>
            </a:endParaRPr>
          </a:p>
          <a:p>
            <a:pPr>
              <a:lnSpc>
                <a:spcPct val="90000"/>
              </a:lnSpc>
            </a:pPr>
            <a:r>
              <a:rPr lang="en-US">
                <a:latin typeface="Tahoma" charset="0"/>
              </a:rPr>
              <a:t>Runahead performance would improve by 25% if this limitation were ideally overcome</a:t>
            </a:r>
          </a:p>
          <a:p>
            <a:pPr lvl="1">
              <a:lnSpc>
                <a:spcPct val="90000"/>
              </a:lnSpc>
            </a:pPr>
            <a:endParaRPr lang="en-US">
              <a:latin typeface="Tahoma" charset="0"/>
              <a:ea typeface="ＭＳ Ｐゴシック" charset="0"/>
            </a:endParaRPr>
          </a:p>
          <a:p>
            <a:pPr lvl="1">
              <a:lnSpc>
                <a:spcPct val="90000"/>
              </a:lnSpc>
            </a:pPr>
            <a:endParaRPr lang="en-US">
              <a:latin typeface="Tahoma" charset="0"/>
              <a:ea typeface="ＭＳ Ｐゴシック" charset="0"/>
            </a:endParaRPr>
          </a:p>
          <a:p>
            <a:pPr lvl="1">
              <a:lnSpc>
                <a:spcPct val="90000"/>
              </a:lnSpc>
            </a:pPr>
            <a:endParaRPr lang="en-US">
              <a:latin typeface="Tahoma" charset="0"/>
              <a:ea typeface="ＭＳ Ｐゴシック"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a:p>
            <a:pPr>
              <a:lnSpc>
                <a:spcPct val="90000"/>
              </a:lnSpc>
            </a:pPr>
            <a:endParaRPr lang="en-US">
              <a:latin typeface="Tahoma" charset="0"/>
            </a:endParaRPr>
          </a:p>
        </p:txBody>
      </p:sp>
      <p:sp>
        <p:nvSpPr>
          <p:cNvPr id="67586" name="Rectangle 3"/>
          <p:cNvSpPr>
            <a:spLocks noGrp="1" noChangeArrowheads="1"/>
          </p:cNvSpPr>
          <p:nvPr>
            <p:ph type="title"/>
          </p:nvPr>
        </p:nvSpPr>
        <p:spPr/>
        <p:txBody>
          <a:bodyPr/>
          <a:lstStyle/>
          <a:p>
            <a:r>
              <a:rPr lang="en-US">
                <a:latin typeface="Garamond" charset="0"/>
              </a:rPr>
              <a:t>The Problem: Dependent Cache Misses</a:t>
            </a:r>
          </a:p>
        </p:txBody>
      </p:sp>
      <p:sp>
        <p:nvSpPr>
          <p:cNvPr id="375812" name="Rectangle 4"/>
          <p:cNvSpPr>
            <a:spLocks noChangeArrowheads="1"/>
          </p:cNvSpPr>
          <p:nvPr/>
        </p:nvSpPr>
        <p:spPr bwMode="auto">
          <a:xfrm>
            <a:off x="685800" y="2992438"/>
            <a:ext cx="10668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5813" name="Text Box 5"/>
          <p:cNvSpPr txBox="1">
            <a:spLocks noChangeArrowheads="1"/>
          </p:cNvSpPr>
          <p:nvPr/>
        </p:nvSpPr>
        <p:spPr bwMode="auto">
          <a:xfrm>
            <a:off x="666750" y="2959100"/>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Compute</a:t>
            </a:r>
          </a:p>
        </p:txBody>
      </p:sp>
      <p:sp>
        <p:nvSpPr>
          <p:cNvPr id="375814" name="Line 6"/>
          <p:cNvSpPr>
            <a:spLocks noChangeShapeType="1"/>
          </p:cNvSpPr>
          <p:nvPr/>
        </p:nvSpPr>
        <p:spPr bwMode="auto">
          <a:xfrm>
            <a:off x="1752600" y="2611438"/>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15" name="Text Box 7"/>
          <p:cNvSpPr txBox="1">
            <a:spLocks noChangeArrowheads="1"/>
          </p:cNvSpPr>
          <p:nvPr/>
        </p:nvSpPr>
        <p:spPr bwMode="auto">
          <a:xfrm>
            <a:off x="762000" y="2230438"/>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1 Miss</a:t>
            </a:r>
          </a:p>
        </p:txBody>
      </p:sp>
      <p:sp>
        <p:nvSpPr>
          <p:cNvPr id="375816" name="Text Box 8"/>
          <p:cNvSpPr txBox="1">
            <a:spLocks noChangeArrowheads="1"/>
          </p:cNvSpPr>
          <p:nvPr/>
        </p:nvSpPr>
        <p:spPr bwMode="auto">
          <a:xfrm>
            <a:off x="1143000" y="3373438"/>
            <a:ext cx="623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1</a:t>
            </a:r>
          </a:p>
        </p:txBody>
      </p:sp>
      <p:sp>
        <p:nvSpPr>
          <p:cNvPr id="375817" name="Rectangle 9"/>
          <p:cNvSpPr>
            <a:spLocks noChangeArrowheads="1"/>
          </p:cNvSpPr>
          <p:nvPr/>
        </p:nvSpPr>
        <p:spPr bwMode="auto">
          <a:xfrm>
            <a:off x="4800600" y="2992438"/>
            <a:ext cx="4572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5818" name="Line 10"/>
          <p:cNvSpPr>
            <a:spLocks noChangeShapeType="1"/>
          </p:cNvSpPr>
          <p:nvPr/>
        </p:nvSpPr>
        <p:spPr bwMode="auto">
          <a:xfrm>
            <a:off x="5241925" y="2611438"/>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19" name="Text Box 11"/>
          <p:cNvSpPr txBox="1">
            <a:spLocks noChangeArrowheads="1"/>
          </p:cNvSpPr>
          <p:nvPr/>
        </p:nvSpPr>
        <p:spPr bwMode="auto">
          <a:xfrm>
            <a:off x="5029200" y="2230438"/>
            <a:ext cx="141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2 Miss</a:t>
            </a:r>
          </a:p>
        </p:txBody>
      </p:sp>
      <p:sp>
        <p:nvSpPr>
          <p:cNvPr id="375820" name="Text Box 12"/>
          <p:cNvSpPr txBox="1">
            <a:spLocks noChangeArrowheads="1"/>
          </p:cNvSpPr>
          <p:nvPr/>
        </p:nvSpPr>
        <p:spPr bwMode="auto">
          <a:xfrm>
            <a:off x="4629150" y="3382963"/>
            <a:ext cx="623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2</a:t>
            </a:r>
          </a:p>
        </p:txBody>
      </p:sp>
      <p:sp>
        <p:nvSpPr>
          <p:cNvPr id="375821" name="Rectangle 13"/>
          <p:cNvSpPr>
            <a:spLocks noChangeArrowheads="1"/>
          </p:cNvSpPr>
          <p:nvPr/>
        </p:nvSpPr>
        <p:spPr bwMode="auto">
          <a:xfrm>
            <a:off x="5257800" y="2992438"/>
            <a:ext cx="2819400" cy="304800"/>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375822" name="Rectangle 14" descr="Large checker board"/>
          <p:cNvSpPr>
            <a:spLocks noChangeArrowheads="1"/>
          </p:cNvSpPr>
          <p:nvPr/>
        </p:nvSpPr>
        <p:spPr bwMode="auto">
          <a:xfrm>
            <a:off x="5257800" y="3449638"/>
            <a:ext cx="2819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5823" name="Rectangle 15"/>
          <p:cNvSpPr>
            <a:spLocks noChangeArrowheads="1"/>
          </p:cNvSpPr>
          <p:nvPr/>
        </p:nvSpPr>
        <p:spPr bwMode="auto">
          <a:xfrm>
            <a:off x="8305800" y="2992438"/>
            <a:ext cx="4572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5824" name="Line 16"/>
          <p:cNvSpPr>
            <a:spLocks noChangeShapeType="1"/>
          </p:cNvSpPr>
          <p:nvPr/>
        </p:nvSpPr>
        <p:spPr bwMode="auto">
          <a:xfrm>
            <a:off x="4572000" y="3373438"/>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25" name="Line 17"/>
          <p:cNvSpPr>
            <a:spLocks noChangeShapeType="1"/>
          </p:cNvSpPr>
          <p:nvPr/>
        </p:nvSpPr>
        <p:spPr bwMode="auto">
          <a:xfrm>
            <a:off x="8077200" y="3373438"/>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26" name="Line 18"/>
          <p:cNvSpPr>
            <a:spLocks noChangeShapeType="1"/>
          </p:cNvSpPr>
          <p:nvPr/>
        </p:nvSpPr>
        <p:spPr bwMode="auto">
          <a:xfrm>
            <a:off x="2286000" y="2611438"/>
            <a:ext cx="0" cy="381000"/>
          </a:xfrm>
          <a:prstGeom prst="line">
            <a:avLst/>
          </a:prstGeom>
          <a:noFill/>
          <a:ln w="2222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27" name="Text Box 19"/>
          <p:cNvSpPr txBox="1">
            <a:spLocks noChangeArrowheads="1"/>
          </p:cNvSpPr>
          <p:nvPr/>
        </p:nvSpPr>
        <p:spPr bwMode="auto">
          <a:xfrm>
            <a:off x="2178050" y="22304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660033"/>
                </a:solidFill>
                <a:cs typeface="Arial" charset="0"/>
              </a:rPr>
              <a:t>Load 2</a:t>
            </a:r>
          </a:p>
        </p:txBody>
      </p:sp>
      <p:sp>
        <p:nvSpPr>
          <p:cNvPr id="375828" name="Rectangle 20"/>
          <p:cNvSpPr>
            <a:spLocks noChangeArrowheads="1"/>
          </p:cNvSpPr>
          <p:nvPr/>
        </p:nvSpPr>
        <p:spPr bwMode="auto">
          <a:xfrm>
            <a:off x="4572000" y="2992438"/>
            <a:ext cx="228600" cy="304800"/>
          </a:xfrm>
          <a:prstGeom prst="rect">
            <a:avLst/>
          </a:prstGeom>
          <a:solidFill>
            <a:srgbClr val="FF0000"/>
          </a:solidFill>
          <a:ln w="9525">
            <a:solidFill>
              <a:schemeClr val="tx1"/>
            </a:solidFill>
            <a:miter lim="800000"/>
            <a:headEnd/>
            <a:tailEnd/>
          </a:ln>
        </p:spPr>
        <p:txBody>
          <a:bodyPr wrap="none" anchor="ctr"/>
          <a:lstStyle/>
          <a:p>
            <a:endParaRPr lang="en-US" smtClean="0">
              <a:solidFill>
                <a:srgbClr val="000000"/>
              </a:solidFill>
            </a:endParaRPr>
          </a:p>
        </p:txBody>
      </p:sp>
      <p:sp>
        <p:nvSpPr>
          <p:cNvPr id="375829" name="Rectangle 21"/>
          <p:cNvSpPr>
            <a:spLocks noChangeArrowheads="1"/>
          </p:cNvSpPr>
          <p:nvPr/>
        </p:nvSpPr>
        <p:spPr bwMode="auto">
          <a:xfrm>
            <a:off x="8077200" y="2992438"/>
            <a:ext cx="228600" cy="304800"/>
          </a:xfrm>
          <a:prstGeom prst="rect">
            <a:avLst/>
          </a:prstGeom>
          <a:solidFill>
            <a:srgbClr val="FF0000"/>
          </a:solidFill>
          <a:ln w="9525">
            <a:solidFill>
              <a:schemeClr val="tx1"/>
            </a:solidFill>
            <a:miter lim="800000"/>
            <a:headEnd/>
            <a:tailEnd/>
          </a:ln>
        </p:spPr>
        <p:txBody>
          <a:bodyPr wrap="none" anchor="ctr"/>
          <a:lstStyle/>
          <a:p>
            <a:endParaRPr lang="en-US" smtClean="0">
              <a:solidFill>
                <a:srgbClr val="000000"/>
              </a:solidFill>
            </a:endParaRPr>
          </a:p>
        </p:txBody>
      </p:sp>
      <p:sp>
        <p:nvSpPr>
          <p:cNvPr id="375830" name="Line 22"/>
          <p:cNvSpPr>
            <a:spLocks noChangeShapeType="1"/>
          </p:cNvSpPr>
          <p:nvPr/>
        </p:nvSpPr>
        <p:spPr bwMode="auto">
          <a:xfrm>
            <a:off x="4813300" y="2611438"/>
            <a:ext cx="0" cy="381000"/>
          </a:xfrm>
          <a:prstGeom prst="line">
            <a:avLst/>
          </a:prstGeom>
          <a:noFill/>
          <a:ln w="222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31" name="Text Box 23"/>
          <p:cNvSpPr txBox="1">
            <a:spLocks noChangeArrowheads="1"/>
          </p:cNvSpPr>
          <p:nvPr/>
        </p:nvSpPr>
        <p:spPr bwMode="auto">
          <a:xfrm>
            <a:off x="3803650" y="223043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8000"/>
                </a:solidFill>
                <a:cs typeface="Arial" charset="0"/>
              </a:rPr>
              <a:t>Load 1 Hit</a:t>
            </a:r>
          </a:p>
        </p:txBody>
      </p:sp>
      <p:sp>
        <p:nvSpPr>
          <p:cNvPr id="67607" name="Text Box 24"/>
          <p:cNvSpPr txBox="1">
            <a:spLocks noChangeArrowheads="1"/>
          </p:cNvSpPr>
          <p:nvPr/>
        </p:nvSpPr>
        <p:spPr bwMode="auto">
          <a:xfrm>
            <a:off x="557213" y="1009650"/>
            <a:ext cx="4937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i="1" smtClean="0">
                <a:solidFill>
                  <a:srgbClr val="000000"/>
                </a:solidFill>
                <a:cs typeface="Arial" charset="0"/>
              </a:rPr>
              <a:t>Runahead: </a:t>
            </a:r>
            <a:r>
              <a:rPr lang="en-US" sz="1800" b="1" i="1" smtClean="0">
                <a:solidFill>
                  <a:srgbClr val="000000"/>
                </a:solidFill>
                <a:cs typeface="Arial" charset="0"/>
              </a:rPr>
              <a:t>Load 2 is </a:t>
            </a:r>
            <a:r>
              <a:rPr lang="en-US" sz="1800" b="1" i="1" smtClean="0">
                <a:solidFill>
                  <a:srgbClr val="CC0000"/>
                </a:solidFill>
                <a:cs typeface="Arial" charset="0"/>
              </a:rPr>
              <a:t>dependent </a:t>
            </a:r>
            <a:r>
              <a:rPr lang="en-US" sz="1800" b="1" i="1" smtClean="0">
                <a:solidFill>
                  <a:srgbClr val="000000"/>
                </a:solidFill>
                <a:cs typeface="Arial" charset="0"/>
              </a:rPr>
              <a:t>on Load 1</a:t>
            </a:r>
          </a:p>
        </p:txBody>
      </p:sp>
      <p:sp>
        <p:nvSpPr>
          <p:cNvPr id="375833" name="Rectangle 25"/>
          <p:cNvSpPr>
            <a:spLocks noChangeArrowheads="1"/>
          </p:cNvSpPr>
          <p:nvPr/>
        </p:nvSpPr>
        <p:spPr bwMode="auto">
          <a:xfrm>
            <a:off x="1749425" y="2992438"/>
            <a:ext cx="541338" cy="301625"/>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375834" name="Rectangle 26"/>
          <p:cNvSpPr>
            <a:spLocks noChangeArrowheads="1"/>
          </p:cNvSpPr>
          <p:nvPr/>
        </p:nvSpPr>
        <p:spPr bwMode="auto">
          <a:xfrm>
            <a:off x="2286000" y="2992438"/>
            <a:ext cx="2286000" cy="301625"/>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375835" name="Text Box 27"/>
          <p:cNvSpPr txBox="1">
            <a:spLocks noChangeArrowheads="1"/>
          </p:cNvSpPr>
          <p:nvPr/>
        </p:nvSpPr>
        <p:spPr bwMode="auto">
          <a:xfrm>
            <a:off x="2786063" y="2957513"/>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Runahead</a:t>
            </a:r>
          </a:p>
        </p:txBody>
      </p:sp>
      <p:sp>
        <p:nvSpPr>
          <p:cNvPr id="375836" name="Rectangle 28" descr="Large checker board"/>
          <p:cNvSpPr>
            <a:spLocks noChangeArrowheads="1"/>
          </p:cNvSpPr>
          <p:nvPr/>
        </p:nvSpPr>
        <p:spPr bwMode="auto">
          <a:xfrm>
            <a:off x="1754188" y="3451225"/>
            <a:ext cx="547687"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5837" name="Rectangle 29" descr="Large checker board"/>
          <p:cNvSpPr>
            <a:spLocks noChangeArrowheads="1"/>
          </p:cNvSpPr>
          <p:nvPr/>
        </p:nvSpPr>
        <p:spPr bwMode="auto">
          <a:xfrm>
            <a:off x="2301875" y="3454400"/>
            <a:ext cx="2249488"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5838" name="Text Box 30"/>
          <p:cNvSpPr txBox="1">
            <a:spLocks noChangeArrowheads="1"/>
          </p:cNvSpPr>
          <p:nvPr/>
        </p:nvSpPr>
        <p:spPr bwMode="auto">
          <a:xfrm>
            <a:off x="2152650" y="1517650"/>
            <a:ext cx="3348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smtClean="0">
                <a:solidFill>
                  <a:srgbClr val="003399"/>
                </a:solidFill>
                <a:cs typeface="Arial" charset="0"/>
              </a:rPr>
              <a:t>Cannot</a:t>
            </a:r>
            <a:r>
              <a:rPr lang="en-US" sz="1800" i="1" smtClean="0">
                <a:solidFill>
                  <a:srgbClr val="003399"/>
                </a:solidFill>
                <a:cs typeface="Arial" charset="0"/>
              </a:rPr>
              <a:t> Compute Its Address!</a:t>
            </a:r>
            <a:endParaRPr lang="en-US" sz="1800" b="1" i="1" smtClean="0">
              <a:solidFill>
                <a:srgbClr val="003399"/>
              </a:solidFill>
              <a:cs typeface="Arial" charset="0"/>
            </a:endParaRPr>
          </a:p>
        </p:txBody>
      </p:sp>
      <p:sp>
        <p:nvSpPr>
          <p:cNvPr id="375839" name="Oval 31"/>
          <p:cNvSpPr>
            <a:spLocks noChangeArrowheads="1"/>
          </p:cNvSpPr>
          <p:nvPr/>
        </p:nvSpPr>
        <p:spPr bwMode="auto">
          <a:xfrm>
            <a:off x="1960563" y="1470025"/>
            <a:ext cx="3571875" cy="461963"/>
          </a:xfrm>
          <a:prstGeom prst="ellipse">
            <a:avLst/>
          </a:pr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75840" name="Line 32"/>
          <p:cNvSpPr>
            <a:spLocks noChangeShapeType="1"/>
          </p:cNvSpPr>
          <p:nvPr/>
        </p:nvSpPr>
        <p:spPr bwMode="auto">
          <a:xfrm flipH="1">
            <a:off x="2787650" y="1941513"/>
            <a:ext cx="458788" cy="344487"/>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5842" name="Text Box 34"/>
          <p:cNvSpPr txBox="1">
            <a:spLocks noChangeArrowheads="1"/>
          </p:cNvSpPr>
          <p:nvPr/>
        </p:nvSpPr>
        <p:spPr bwMode="auto">
          <a:xfrm>
            <a:off x="2932113" y="222885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smtClean="0">
                <a:solidFill>
                  <a:srgbClr val="660033"/>
                </a:solidFill>
                <a:cs typeface="Arial" charset="0"/>
              </a:rPr>
              <a:t>INV</a:t>
            </a:r>
          </a:p>
        </p:txBody>
      </p:sp>
    </p:spTree>
    <p:custDataLst>
      <p:tags r:id="rId1"/>
    </p:custDataLst>
    <p:extLst>
      <p:ext uri="{BB962C8B-B14F-4D97-AF65-F5344CB8AC3E}">
        <p14:creationId xmlns:p14="http://schemas.microsoft.com/office/powerpoint/2010/main" val="13919546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slide(fromLeft)">
                                      <p:cBhvr>
                                        <p:cTn id="7" dur="500"/>
                                        <p:tgtEl>
                                          <p:spTgt spid="37581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75813"/>
                                        </p:tgtEl>
                                        <p:attrNameLst>
                                          <p:attrName>style.visibility</p:attrName>
                                        </p:attrNameLst>
                                      </p:cBhvr>
                                      <p:to>
                                        <p:strVal val="visible"/>
                                      </p:to>
                                    </p:set>
                                    <p:animEffect transition="in" filter="slide(fromLeft)">
                                      <p:cBhvr>
                                        <p:cTn id="10" dur="500"/>
                                        <p:tgtEl>
                                          <p:spTgt spid="375813"/>
                                        </p:tgtEl>
                                      </p:cBhvr>
                                    </p:animEffect>
                                  </p:childTnLst>
                                </p:cTn>
                              </p:par>
                            </p:childTnLst>
                          </p:cTn>
                        </p:par>
                        <p:par>
                          <p:cTn id="11" fill="hold" nodeType="afterGroup">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375814"/>
                                        </p:tgtEl>
                                        <p:attrNameLst>
                                          <p:attrName>style.visibility</p:attrName>
                                        </p:attrNameLst>
                                      </p:cBhvr>
                                      <p:to>
                                        <p:strVal val="visible"/>
                                      </p:to>
                                    </p:set>
                                    <p:animEffect transition="in" filter="slide(fromTop)">
                                      <p:cBhvr>
                                        <p:cTn id="14" dur="500"/>
                                        <p:tgtEl>
                                          <p:spTgt spid="375814"/>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75815"/>
                                        </p:tgtEl>
                                        <p:attrNameLst>
                                          <p:attrName>style.visibility</p:attrName>
                                        </p:attrNameLst>
                                      </p:cBhvr>
                                      <p:to>
                                        <p:strVal val="visible"/>
                                      </p:to>
                                    </p:set>
                                    <p:animEffect transition="in" filter="slide(fromTop)">
                                      <p:cBhvr>
                                        <p:cTn id="17" dur="500"/>
                                        <p:tgtEl>
                                          <p:spTgt spid="375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75816"/>
                                        </p:tgtEl>
                                        <p:attrNameLst>
                                          <p:attrName>style.visibility</p:attrName>
                                        </p:attrNameLst>
                                      </p:cBhvr>
                                      <p:to>
                                        <p:strVal val="visible"/>
                                      </p:to>
                                    </p:set>
                                    <p:animEffect transition="in" filter="slide(fromLeft)">
                                      <p:cBhvr>
                                        <p:cTn id="22" dur="500"/>
                                        <p:tgtEl>
                                          <p:spTgt spid="375816"/>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375833"/>
                                        </p:tgtEl>
                                        <p:attrNameLst>
                                          <p:attrName>style.visibility</p:attrName>
                                        </p:attrNameLst>
                                      </p:cBhvr>
                                      <p:to>
                                        <p:strVal val="visible"/>
                                      </p:to>
                                    </p:set>
                                    <p:animEffect transition="in" filter="slide(fromLeft)">
                                      <p:cBhvr>
                                        <p:cTn id="25" dur="500"/>
                                        <p:tgtEl>
                                          <p:spTgt spid="375833"/>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375836"/>
                                        </p:tgtEl>
                                        <p:attrNameLst>
                                          <p:attrName>style.visibility</p:attrName>
                                        </p:attrNameLst>
                                      </p:cBhvr>
                                      <p:to>
                                        <p:strVal val="visible"/>
                                      </p:to>
                                    </p:set>
                                    <p:animEffect transition="in" filter="slide(fromLeft)">
                                      <p:cBhvr>
                                        <p:cTn id="28" dur="500"/>
                                        <p:tgtEl>
                                          <p:spTgt spid="375836"/>
                                        </p:tgtEl>
                                      </p:cBhvr>
                                    </p:animEffect>
                                  </p:childTnLst>
                                </p:cTn>
                              </p:par>
                            </p:childTnLst>
                          </p:cTn>
                        </p:par>
                        <p:par>
                          <p:cTn id="29" fill="hold" nodeType="afterGroup">
                            <p:stCondLst>
                              <p:cond delay="500"/>
                            </p:stCondLst>
                            <p:childTnLst>
                              <p:par>
                                <p:cTn id="30" presetID="12" presetClass="entr" presetSubtype="1" fill="hold" grpId="0" nodeType="afterEffect">
                                  <p:stCondLst>
                                    <p:cond delay="0"/>
                                  </p:stCondLst>
                                  <p:childTnLst>
                                    <p:set>
                                      <p:cBhvr>
                                        <p:cTn id="31" dur="1" fill="hold">
                                          <p:stCondLst>
                                            <p:cond delay="0"/>
                                          </p:stCondLst>
                                        </p:cTn>
                                        <p:tgtEl>
                                          <p:spTgt spid="375826"/>
                                        </p:tgtEl>
                                        <p:attrNameLst>
                                          <p:attrName>style.visibility</p:attrName>
                                        </p:attrNameLst>
                                      </p:cBhvr>
                                      <p:to>
                                        <p:strVal val="visible"/>
                                      </p:to>
                                    </p:set>
                                    <p:animEffect transition="in" filter="slide(fromTop)">
                                      <p:cBhvr>
                                        <p:cTn id="32" dur="500"/>
                                        <p:tgtEl>
                                          <p:spTgt spid="375826"/>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375827"/>
                                        </p:tgtEl>
                                        <p:attrNameLst>
                                          <p:attrName>style.visibility</p:attrName>
                                        </p:attrNameLst>
                                      </p:cBhvr>
                                      <p:to>
                                        <p:strVal val="visible"/>
                                      </p:to>
                                    </p:set>
                                    <p:animEffect transition="in" filter="slide(fromTop)">
                                      <p:cBhvr>
                                        <p:cTn id="35" dur="500"/>
                                        <p:tgtEl>
                                          <p:spTgt spid="3758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7583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58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75839"/>
                                        </p:tgtEl>
                                        <p:attrNameLst>
                                          <p:attrName>style.visibility</p:attrName>
                                        </p:attrNameLst>
                                      </p:cBhvr>
                                      <p:to>
                                        <p:strVal val="visible"/>
                                      </p:to>
                                    </p:set>
                                  </p:childTnLst>
                                </p:cTn>
                              </p:par>
                              <p:par>
                                <p:cTn id="44" presetID="12" presetClass="entr" presetSubtype="1" fill="hold" grpId="0" nodeType="withEffect">
                                  <p:stCondLst>
                                    <p:cond delay="0"/>
                                  </p:stCondLst>
                                  <p:childTnLst>
                                    <p:set>
                                      <p:cBhvr>
                                        <p:cTn id="45" dur="1" fill="hold">
                                          <p:stCondLst>
                                            <p:cond delay="0"/>
                                          </p:stCondLst>
                                        </p:cTn>
                                        <p:tgtEl>
                                          <p:spTgt spid="375842"/>
                                        </p:tgtEl>
                                        <p:attrNameLst>
                                          <p:attrName>style.visibility</p:attrName>
                                        </p:attrNameLst>
                                      </p:cBhvr>
                                      <p:to>
                                        <p:strVal val="visible"/>
                                      </p:to>
                                    </p:set>
                                    <p:animEffect transition="in" filter="slide(fromTop)">
                                      <p:cBhvr>
                                        <p:cTn id="46" dur="500"/>
                                        <p:tgtEl>
                                          <p:spTgt spid="3758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375835"/>
                                        </p:tgtEl>
                                        <p:attrNameLst>
                                          <p:attrName>style.visibility</p:attrName>
                                        </p:attrNameLst>
                                      </p:cBhvr>
                                      <p:to>
                                        <p:strVal val="visible"/>
                                      </p:to>
                                    </p:set>
                                    <p:animEffect transition="in" filter="slide(fromLeft)">
                                      <p:cBhvr>
                                        <p:cTn id="51" dur="500"/>
                                        <p:tgtEl>
                                          <p:spTgt spid="375835"/>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375837"/>
                                        </p:tgtEl>
                                        <p:attrNameLst>
                                          <p:attrName>style.visibility</p:attrName>
                                        </p:attrNameLst>
                                      </p:cBhvr>
                                      <p:to>
                                        <p:strVal val="visible"/>
                                      </p:to>
                                    </p:set>
                                    <p:animEffect transition="in" filter="slide(fromLeft)">
                                      <p:cBhvr>
                                        <p:cTn id="54" dur="500"/>
                                        <p:tgtEl>
                                          <p:spTgt spid="375837"/>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375834"/>
                                        </p:tgtEl>
                                        <p:attrNameLst>
                                          <p:attrName>style.visibility</p:attrName>
                                        </p:attrNameLst>
                                      </p:cBhvr>
                                      <p:to>
                                        <p:strVal val="visible"/>
                                      </p:to>
                                    </p:set>
                                    <p:animEffect transition="in" filter="slide(fromLeft)">
                                      <p:cBhvr>
                                        <p:cTn id="57" dur="500"/>
                                        <p:tgtEl>
                                          <p:spTgt spid="375834"/>
                                        </p:tgtEl>
                                      </p:cBhvr>
                                    </p:animEffec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37582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375828"/>
                                        </p:tgtEl>
                                        <p:attrNameLst>
                                          <p:attrName>style.visibility</p:attrName>
                                        </p:attrNameLst>
                                      </p:cBhvr>
                                      <p:to>
                                        <p:strVal val="visible"/>
                                      </p:to>
                                    </p:set>
                                    <p:animEffect transition="in" filter="slide(fromLeft)">
                                      <p:cBhvr>
                                        <p:cTn id="65" dur="500"/>
                                        <p:tgtEl>
                                          <p:spTgt spid="37582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375831"/>
                                        </p:tgtEl>
                                        <p:attrNameLst>
                                          <p:attrName>style.visibility</p:attrName>
                                        </p:attrNameLst>
                                      </p:cBhvr>
                                      <p:to>
                                        <p:strVal val="visible"/>
                                      </p:to>
                                    </p:set>
                                    <p:animEffect transition="in" filter="slide(fromTop)">
                                      <p:cBhvr>
                                        <p:cTn id="70" dur="500"/>
                                        <p:tgtEl>
                                          <p:spTgt spid="375831"/>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375830"/>
                                        </p:tgtEl>
                                        <p:attrNameLst>
                                          <p:attrName>style.visibility</p:attrName>
                                        </p:attrNameLst>
                                      </p:cBhvr>
                                      <p:to>
                                        <p:strVal val="visible"/>
                                      </p:to>
                                    </p:set>
                                    <p:animEffect transition="in" filter="slide(fromTop)">
                                      <p:cBhvr>
                                        <p:cTn id="73" dur="500"/>
                                        <p:tgtEl>
                                          <p:spTgt spid="3758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375817"/>
                                        </p:tgtEl>
                                        <p:attrNameLst>
                                          <p:attrName>style.visibility</p:attrName>
                                        </p:attrNameLst>
                                      </p:cBhvr>
                                      <p:to>
                                        <p:strVal val="visible"/>
                                      </p:to>
                                    </p:set>
                                    <p:animEffect transition="in" filter="slide(fromLeft)">
                                      <p:cBhvr>
                                        <p:cTn id="78" dur="500"/>
                                        <p:tgtEl>
                                          <p:spTgt spid="375817"/>
                                        </p:tgtEl>
                                      </p:cBhvr>
                                    </p:animEffect>
                                  </p:childTnLst>
                                </p:cTn>
                              </p:par>
                            </p:childTnLst>
                          </p:cTn>
                        </p:par>
                        <p:par>
                          <p:cTn id="79" fill="hold" nodeType="afterGroup">
                            <p:stCondLst>
                              <p:cond delay="500"/>
                            </p:stCondLst>
                            <p:childTnLst>
                              <p:par>
                                <p:cTn id="80" presetID="12" presetClass="entr" presetSubtype="1" fill="hold" grpId="0" nodeType="afterEffect">
                                  <p:stCondLst>
                                    <p:cond delay="0"/>
                                  </p:stCondLst>
                                  <p:childTnLst>
                                    <p:set>
                                      <p:cBhvr>
                                        <p:cTn id="81" dur="1" fill="hold">
                                          <p:stCondLst>
                                            <p:cond delay="0"/>
                                          </p:stCondLst>
                                        </p:cTn>
                                        <p:tgtEl>
                                          <p:spTgt spid="375818"/>
                                        </p:tgtEl>
                                        <p:attrNameLst>
                                          <p:attrName>style.visibility</p:attrName>
                                        </p:attrNameLst>
                                      </p:cBhvr>
                                      <p:to>
                                        <p:strVal val="visible"/>
                                      </p:to>
                                    </p:set>
                                    <p:animEffect transition="in" filter="slide(fromTop)">
                                      <p:cBhvr>
                                        <p:cTn id="82" dur="500"/>
                                        <p:tgtEl>
                                          <p:spTgt spid="375818"/>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375819"/>
                                        </p:tgtEl>
                                        <p:attrNameLst>
                                          <p:attrName>style.visibility</p:attrName>
                                        </p:attrNameLst>
                                      </p:cBhvr>
                                      <p:to>
                                        <p:strVal val="visible"/>
                                      </p:to>
                                    </p:set>
                                    <p:animEffect transition="in" filter="slide(fromTop)">
                                      <p:cBhvr>
                                        <p:cTn id="85" dur="500"/>
                                        <p:tgtEl>
                                          <p:spTgt spid="37581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8" fill="hold" grpId="0" nodeType="clickEffect">
                                  <p:stCondLst>
                                    <p:cond delay="0"/>
                                  </p:stCondLst>
                                  <p:childTnLst>
                                    <p:set>
                                      <p:cBhvr>
                                        <p:cTn id="89" dur="1" fill="hold">
                                          <p:stCondLst>
                                            <p:cond delay="0"/>
                                          </p:stCondLst>
                                        </p:cTn>
                                        <p:tgtEl>
                                          <p:spTgt spid="375821"/>
                                        </p:tgtEl>
                                        <p:attrNameLst>
                                          <p:attrName>style.visibility</p:attrName>
                                        </p:attrNameLst>
                                      </p:cBhvr>
                                      <p:to>
                                        <p:strVal val="visible"/>
                                      </p:to>
                                    </p:set>
                                    <p:animEffect transition="in" filter="slide(fromLeft)">
                                      <p:cBhvr>
                                        <p:cTn id="90" dur="500"/>
                                        <p:tgtEl>
                                          <p:spTgt spid="375821"/>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375820"/>
                                        </p:tgtEl>
                                        <p:attrNameLst>
                                          <p:attrName>style.visibility</p:attrName>
                                        </p:attrNameLst>
                                      </p:cBhvr>
                                      <p:to>
                                        <p:strVal val="visible"/>
                                      </p:to>
                                    </p:set>
                                    <p:animEffect transition="in" filter="slide(fromLeft)">
                                      <p:cBhvr>
                                        <p:cTn id="93" dur="500"/>
                                        <p:tgtEl>
                                          <p:spTgt spid="375820"/>
                                        </p:tgtEl>
                                      </p:cBhvr>
                                    </p:animEffect>
                                  </p:childTnLst>
                                </p:cTn>
                              </p:par>
                              <p:par>
                                <p:cTn id="94" presetID="12" presetClass="entr" presetSubtype="8" fill="hold" grpId="0" nodeType="withEffect">
                                  <p:stCondLst>
                                    <p:cond delay="0"/>
                                  </p:stCondLst>
                                  <p:childTnLst>
                                    <p:set>
                                      <p:cBhvr>
                                        <p:cTn id="95" dur="1" fill="hold">
                                          <p:stCondLst>
                                            <p:cond delay="0"/>
                                          </p:stCondLst>
                                        </p:cTn>
                                        <p:tgtEl>
                                          <p:spTgt spid="375822"/>
                                        </p:tgtEl>
                                        <p:attrNameLst>
                                          <p:attrName>style.visibility</p:attrName>
                                        </p:attrNameLst>
                                      </p:cBhvr>
                                      <p:to>
                                        <p:strVal val="visible"/>
                                      </p:to>
                                    </p:set>
                                    <p:animEffect transition="in" filter="slide(fromLeft)">
                                      <p:cBhvr>
                                        <p:cTn id="96" dur="500"/>
                                        <p:tgtEl>
                                          <p:spTgt spid="375822"/>
                                        </p:tgtEl>
                                      </p:cBhvr>
                                    </p:animEffect>
                                  </p:childTnLst>
                                </p:cTn>
                              </p:par>
                            </p:childTnLst>
                          </p:cTn>
                        </p:par>
                        <p:par>
                          <p:cTn id="97" fill="hold" nodeType="afterGroup">
                            <p:stCondLst>
                              <p:cond delay="500"/>
                            </p:stCondLst>
                            <p:childTnLst>
                              <p:par>
                                <p:cTn id="98" presetID="1" presetClass="entr" presetSubtype="0" fill="hold" grpId="0" nodeType="afterEffect">
                                  <p:stCondLst>
                                    <p:cond delay="0"/>
                                  </p:stCondLst>
                                  <p:childTnLst>
                                    <p:set>
                                      <p:cBhvr>
                                        <p:cTn id="99" dur="1" fill="hold">
                                          <p:stCondLst>
                                            <p:cond delay="0"/>
                                          </p:stCondLst>
                                        </p:cTn>
                                        <p:tgtEl>
                                          <p:spTgt spid="375825"/>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8" fill="hold" grpId="0" nodeType="clickEffect">
                                  <p:stCondLst>
                                    <p:cond delay="0"/>
                                  </p:stCondLst>
                                  <p:childTnLst>
                                    <p:set>
                                      <p:cBhvr>
                                        <p:cTn id="103" dur="1" fill="hold">
                                          <p:stCondLst>
                                            <p:cond delay="0"/>
                                          </p:stCondLst>
                                        </p:cTn>
                                        <p:tgtEl>
                                          <p:spTgt spid="375829"/>
                                        </p:tgtEl>
                                        <p:attrNameLst>
                                          <p:attrName>style.visibility</p:attrName>
                                        </p:attrNameLst>
                                      </p:cBhvr>
                                      <p:to>
                                        <p:strVal val="visible"/>
                                      </p:to>
                                    </p:set>
                                    <p:animEffect transition="in" filter="slide(fromLeft)">
                                      <p:cBhvr>
                                        <p:cTn id="104" dur="500"/>
                                        <p:tgtEl>
                                          <p:spTgt spid="37582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8" fill="hold" grpId="0" nodeType="clickEffect">
                                  <p:stCondLst>
                                    <p:cond delay="0"/>
                                  </p:stCondLst>
                                  <p:childTnLst>
                                    <p:set>
                                      <p:cBhvr>
                                        <p:cTn id="108" dur="1" fill="hold">
                                          <p:stCondLst>
                                            <p:cond delay="0"/>
                                          </p:stCondLst>
                                        </p:cTn>
                                        <p:tgtEl>
                                          <p:spTgt spid="375823"/>
                                        </p:tgtEl>
                                        <p:attrNameLst>
                                          <p:attrName>style.visibility</p:attrName>
                                        </p:attrNameLst>
                                      </p:cBhvr>
                                      <p:to>
                                        <p:strVal val="visible"/>
                                      </p:to>
                                    </p:set>
                                    <p:animEffect transition="in" filter="slide(fromLeft)">
                                      <p:cBhvr>
                                        <p:cTn id="109" dur="500"/>
                                        <p:tgtEl>
                                          <p:spTgt spid="3758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375810">
                                            <p:txEl>
                                              <p:pRg st="8" end="8"/>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375810">
                                            <p:txEl>
                                              <p:pRg st="9" end="9"/>
                                            </p:txEl>
                                          </p:spTgt>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375810">
                                            <p:txEl>
                                              <p:pRg st="10" end="10"/>
                                            </p:txEl>
                                          </p:spTgt>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75810">
                                            <p:txEl>
                                              <p:pRg st="12" end="12"/>
                                            </p:txEl>
                                          </p:spTgt>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3758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p:bldP spid="375813" grpId="0"/>
      <p:bldP spid="375814" grpId="0" animBg="1"/>
      <p:bldP spid="375815" grpId="0"/>
      <p:bldP spid="375816" grpId="0"/>
      <p:bldP spid="375817" grpId="0" animBg="1"/>
      <p:bldP spid="375818" grpId="0" animBg="1"/>
      <p:bldP spid="375819" grpId="0"/>
      <p:bldP spid="375820" grpId="0"/>
      <p:bldP spid="375821" grpId="0" animBg="1"/>
      <p:bldP spid="375822" grpId="0" animBg="1"/>
      <p:bldP spid="375823" grpId="0" animBg="1"/>
      <p:bldP spid="375824" grpId="0" animBg="1"/>
      <p:bldP spid="375825" grpId="0" animBg="1"/>
      <p:bldP spid="375826" grpId="0" animBg="1"/>
      <p:bldP spid="375827" grpId="0"/>
      <p:bldP spid="375828" grpId="0" animBg="1"/>
      <p:bldP spid="375829" grpId="0" animBg="1"/>
      <p:bldP spid="375830" grpId="0" animBg="1"/>
      <p:bldP spid="375831" grpId="0"/>
      <p:bldP spid="375833" grpId="0" animBg="1"/>
      <p:bldP spid="375834" grpId="0" animBg="1"/>
      <p:bldP spid="375835" grpId="0"/>
      <p:bldP spid="375836" grpId="0" animBg="1"/>
      <p:bldP spid="375837" grpId="0" animBg="1"/>
      <p:bldP spid="375838" grpId="0"/>
      <p:bldP spid="375839" grpId="0" animBg="1"/>
      <p:bldP spid="375840" grpId="0" animBg="1"/>
      <p:bldP spid="3758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atin typeface="Garamond" charset="0"/>
              </a:rPr>
              <a:t>Parallelizing Dependent Cache Misses</a:t>
            </a:r>
          </a:p>
        </p:txBody>
      </p:sp>
      <p:sp>
        <p:nvSpPr>
          <p:cNvPr id="120834" name="Rectangle 3"/>
          <p:cNvSpPr>
            <a:spLocks noGrp="1" noChangeArrowheads="1"/>
          </p:cNvSpPr>
          <p:nvPr>
            <p:ph type="body" idx="1"/>
          </p:nvPr>
        </p:nvSpPr>
        <p:spPr>
          <a:xfrm>
            <a:off x="228600" y="996950"/>
            <a:ext cx="8610600" cy="5194300"/>
          </a:xfrm>
        </p:spPr>
        <p:txBody>
          <a:bodyPr/>
          <a:lstStyle/>
          <a:p>
            <a:r>
              <a:rPr lang="en-US">
                <a:solidFill>
                  <a:srgbClr val="0000FF"/>
                </a:solidFill>
                <a:latin typeface="Tahoma" charset="0"/>
              </a:rPr>
              <a:t>Idea: </a:t>
            </a:r>
            <a:r>
              <a:rPr lang="en-US">
                <a:solidFill>
                  <a:srgbClr val="FF0000"/>
                </a:solidFill>
                <a:latin typeface="Tahoma" charset="0"/>
              </a:rPr>
              <a:t>Enable the parallelization of dependent L2 cache misses in runahead mode with a low-cost mechanism</a:t>
            </a:r>
          </a:p>
          <a:p>
            <a:endParaRPr lang="en-US">
              <a:solidFill>
                <a:srgbClr val="CC0000"/>
              </a:solidFill>
              <a:latin typeface="Tahoma" charset="0"/>
            </a:endParaRPr>
          </a:p>
          <a:p>
            <a:endParaRPr lang="en-US">
              <a:solidFill>
                <a:srgbClr val="CC0000"/>
              </a:solidFill>
              <a:latin typeface="Tahoma" charset="0"/>
            </a:endParaRPr>
          </a:p>
          <a:p>
            <a:r>
              <a:rPr lang="en-US">
                <a:solidFill>
                  <a:srgbClr val="0000FF"/>
                </a:solidFill>
                <a:latin typeface="Tahoma" charset="0"/>
              </a:rPr>
              <a:t>How: </a:t>
            </a:r>
            <a:r>
              <a:rPr lang="en-US">
                <a:solidFill>
                  <a:srgbClr val="FF0000"/>
                </a:solidFill>
                <a:latin typeface="Tahoma" charset="0"/>
              </a:rPr>
              <a:t>Predict the values of L2-miss </a:t>
            </a:r>
            <a:r>
              <a:rPr lang="en-US" b="1">
                <a:solidFill>
                  <a:srgbClr val="FF0000"/>
                </a:solidFill>
                <a:latin typeface="Tahoma" charset="0"/>
              </a:rPr>
              <a:t>address (pointer) loads</a:t>
            </a:r>
          </a:p>
          <a:p>
            <a:pPr lvl="2"/>
            <a:r>
              <a:rPr lang="en-US" b="1">
                <a:latin typeface="Tahoma" charset="0"/>
                <a:ea typeface="ＭＳ Ｐゴシック" charset="0"/>
              </a:rPr>
              <a:t>Address load</a:t>
            </a:r>
            <a:r>
              <a:rPr lang="en-US">
                <a:latin typeface="Tahoma" charset="0"/>
                <a:ea typeface="ＭＳ Ｐゴシック" charset="0"/>
              </a:rPr>
              <a:t>: loads an address into its destination register, which is later used to calculate the address of another load</a:t>
            </a:r>
          </a:p>
          <a:p>
            <a:pPr lvl="2"/>
            <a:r>
              <a:rPr lang="en-US">
                <a:latin typeface="Tahoma" charset="0"/>
                <a:ea typeface="ＭＳ Ｐゴシック" charset="0"/>
              </a:rPr>
              <a:t>as opposed to </a:t>
            </a:r>
            <a:r>
              <a:rPr lang="en-US" b="1">
                <a:latin typeface="Tahoma" charset="0"/>
                <a:ea typeface="ＭＳ Ｐゴシック" charset="0"/>
              </a:rPr>
              <a:t>data load</a:t>
            </a:r>
          </a:p>
          <a:p>
            <a:pPr lvl="2"/>
            <a:endParaRPr lang="en-US" b="1">
              <a:latin typeface="Tahoma" charset="0"/>
              <a:ea typeface="ＭＳ Ｐゴシック" charset="0"/>
            </a:endParaRPr>
          </a:p>
          <a:p>
            <a:r>
              <a:rPr lang="en-US">
                <a:solidFill>
                  <a:srgbClr val="0000FF"/>
                </a:solidFill>
                <a:latin typeface="Tahoma" charset="0"/>
              </a:rPr>
              <a:t>Read:</a:t>
            </a:r>
          </a:p>
          <a:p>
            <a:pPr lvl="1"/>
            <a:r>
              <a:rPr lang="en-US">
                <a:latin typeface="Tahoma" charset="0"/>
                <a:ea typeface="ＭＳ Ｐゴシック" charset="0"/>
              </a:rPr>
              <a:t>Mutlu et al., “</a:t>
            </a:r>
            <a:r>
              <a:rPr lang="en-US" altLang="ja-JP">
                <a:solidFill>
                  <a:srgbClr val="0000FF"/>
                </a:solidFill>
                <a:latin typeface="Tahoma" charset="0"/>
                <a:ea typeface="ＭＳ Ｐゴシック" charset="0"/>
              </a:rPr>
              <a:t>Address-Value Delta (AVD) Prediction</a:t>
            </a:r>
            <a:r>
              <a:rPr lang="en-US" altLang="ja-JP">
                <a:latin typeface="Tahoma" charset="0"/>
                <a:ea typeface="ＭＳ Ｐゴシック" charset="0"/>
              </a:rPr>
              <a:t>,</a:t>
            </a:r>
            <a:r>
              <a:rPr lang="en-US">
                <a:latin typeface="Tahoma" charset="0"/>
                <a:ea typeface="ＭＳ Ｐゴシック" charset="0"/>
              </a:rPr>
              <a:t>”</a:t>
            </a:r>
            <a:r>
              <a:rPr lang="en-US" altLang="ja-JP">
                <a:latin typeface="Tahoma" charset="0"/>
                <a:ea typeface="ＭＳ Ｐゴシック" charset="0"/>
              </a:rPr>
              <a:t> MICRO 2005.</a:t>
            </a:r>
          </a:p>
          <a:p>
            <a:pPr lvl="1"/>
            <a:endParaRPr lang="en-US">
              <a:solidFill>
                <a:srgbClr val="CC0000"/>
              </a:solidFill>
              <a:latin typeface="Tahoma" charset="0"/>
              <a:ea typeface="ＭＳ Ｐゴシック" charset="0"/>
            </a:endParaRPr>
          </a:p>
          <a:p>
            <a:pPr lvl="1"/>
            <a:endParaRPr lang="en-US">
              <a:latin typeface="Tahoma" charset="0"/>
              <a:ea typeface="ＭＳ Ｐゴシック" charset="0"/>
            </a:endParaRPr>
          </a:p>
        </p:txBody>
      </p:sp>
    </p:spTree>
    <p:extLst>
      <p:ext uri="{BB962C8B-B14F-4D97-AF65-F5344CB8AC3E}">
        <p14:creationId xmlns:p14="http://schemas.microsoft.com/office/powerpoint/2010/main" val="931516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83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083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8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a:latin typeface="Garamond" charset="0"/>
              </a:rPr>
              <a:t>Parallelizing Dependent Cache Misses</a:t>
            </a:r>
          </a:p>
        </p:txBody>
      </p:sp>
      <p:sp>
        <p:nvSpPr>
          <p:cNvPr id="377859" name="Rectangle 3"/>
          <p:cNvSpPr>
            <a:spLocks noChangeArrowheads="1"/>
          </p:cNvSpPr>
          <p:nvPr/>
        </p:nvSpPr>
        <p:spPr bwMode="auto">
          <a:xfrm>
            <a:off x="711200" y="4960938"/>
            <a:ext cx="10668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7860" name="Text Box 4"/>
          <p:cNvSpPr txBox="1">
            <a:spLocks noChangeArrowheads="1"/>
          </p:cNvSpPr>
          <p:nvPr/>
        </p:nvSpPr>
        <p:spPr bwMode="auto">
          <a:xfrm>
            <a:off x="692150" y="492442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Compute</a:t>
            </a:r>
          </a:p>
        </p:txBody>
      </p:sp>
      <p:sp>
        <p:nvSpPr>
          <p:cNvPr id="377861" name="Rectangle 5" descr="Large checker board"/>
          <p:cNvSpPr>
            <a:spLocks noChangeArrowheads="1"/>
          </p:cNvSpPr>
          <p:nvPr/>
        </p:nvSpPr>
        <p:spPr bwMode="auto">
          <a:xfrm>
            <a:off x="1778000" y="5418138"/>
            <a:ext cx="547688"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7862" name="Line 6"/>
          <p:cNvSpPr>
            <a:spLocks noChangeShapeType="1"/>
          </p:cNvSpPr>
          <p:nvPr/>
        </p:nvSpPr>
        <p:spPr bwMode="auto">
          <a:xfrm>
            <a:off x="1778000" y="4579938"/>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63" name="Text Box 7"/>
          <p:cNvSpPr txBox="1">
            <a:spLocks noChangeArrowheads="1"/>
          </p:cNvSpPr>
          <p:nvPr/>
        </p:nvSpPr>
        <p:spPr bwMode="auto">
          <a:xfrm>
            <a:off x="769938" y="4206875"/>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1 Miss</a:t>
            </a:r>
          </a:p>
        </p:txBody>
      </p:sp>
      <p:sp>
        <p:nvSpPr>
          <p:cNvPr id="377864" name="Text Box 8"/>
          <p:cNvSpPr txBox="1">
            <a:spLocks noChangeArrowheads="1"/>
          </p:cNvSpPr>
          <p:nvPr/>
        </p:nvSpPr>
        <p:spPr bwMode="auto">
          <a:xfrm>
            <a:off x="1168400" y="5341938"/>
            <a:ext cx="6238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1</a:t>
            </a:r>
          </a:p>
        </p:txBody>
      </p:sp>
      <p:sp>
        <p:nvSpPr>
          <p:cNvPr id="377865" name="Rectangle 9"/>
          <p:cNvSpPr>
            <a:spLocks noChangeArrowheads="1"/>
          </p:cNvSpPr>
          <p:nvPr/>
        </p:nvSpPr>
        <p:spPr bwMode="auto">
          <a:xfrm>
            <a:off x="4854575" y="4964113"/>
            <a:ext cx="4572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7866" name="Line 10"/>
          <p:cNvSpPr>
            <a:spLocks noChangeShapeType="1"/>
          </p:cNvSpPr>
          <p:nvPr/>
        </p:nvSpPr>
        <p:spPr bwMode="auto">
          <a:xfrm>
            <a:off x="5305425" y="4579938"/>
            <a:ext cx="0" cy="381000"/>
          </a:xfrm>
          <a:prstGeom prst="line">
            <a:avLst/>
          </a:prstGeom>
          <a:noFill/>
          <a:ln w="222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67" name="Text Box 11"/>
          <p:cNvSpPr txBox="1">
            <a:spLocks noChangeArrowheads="1"/>
          </p:cNvSpPr>
          <p:nvPr/>
        </p:nvSpPr>
        <p:spPr bwMode="auto">
          <a:xfrm>
            <a:off x="5054600" y="419893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3B812F"/>
                </a:solidFill>
                <a:cs typeface="Arial" charset="0"/>
              </a:rPr>
              <a:t>Load 2 Hit</a:t>
            </a:r>
          </a:p>
        </p:txBody>
      </p:sp>
      <p:sp>
        <p:nvSpPr>
          <p:cNvPr id="377868" name="Text Box 12"/>
          <p:cNvSpPr txBox="1">
            <a:spLocks noChangeArrowheads="1"/>
          </p:cNvSpPr>
          <p:nvPr/>
        </p:nvSpPr>
        <p:spPr bwMode="auto">
          <a:xfrm>
            <a:off x="1633538" y="5646738"/>
            <a:ext cx="6238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2</a:t>
            </a:r>
          </a:p>
        </p:txBody>
      </p:sp>
      <p:sp>
        <p:nvSpPr>
          <p:cNvPr id="377869" name="Line 13"/>
          <p:cNvSpPr>
            <a:spLocks noChangeShapeType="1"/>
          </p:cNvSpPr>
          <p:nvPr/>
        </p:nvSpPr>
        <p:spPr bwMode="auto">
          <a:xfrm>
            <a:off x="2320925" y="4579938"/>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70" name="Text Box 14"/>
          <p:cNvSpPr txBox="1">
            <a:spLocks noChangeArrowheads="1"/>
          </p:cNvSpPr>
          <p:nvPr/>
        </p:nvSpPr>
        <p:spPr bwMode="auto">
          <a:xfrm>
            <a:off x="2203450" y="41989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2</a:t>
            </a:r>
          </a:p>
        </p:txBody>
      </p:sp>
      <p:sp>
        <p:nvSpPr>
          <p:cNvPr id="377871" name="Rectangle 15"/>
          <p:cNvSpPr>
            <a:spLocks noChangeArrowheads="1"/>
          </p:cNvSpPr>
          <p:nvPr/>
        </p:nvSpPr>
        <p:spPr bwMode="auto">
          <a:xfrm>
            <a:off x="4625975" y="4964113"/>
            <a:ext cx="228600" cy="304800"/>
          </a:xfrm>
          <a:prstGeom prst="rect">
            <a:avLst/>
          </a:prstGeom>
          <a:solidFill>
            <a:srgbClr val="FF0000"/>
          </a:solidFill>
          <a:ln w="9525">
            <a:solidFill>
              <a:schemeClr val="tx1"/>
            </a:solidFill>
            <a:miter lim="800000"/>
            <a:headEnd/>
            <a:tailEnd/>
          </a:ln>
        </p:spPr>
        <p:txBody>
          <a:bodyPr wrap="none" anchor="ctr"/>
          <a:lstStyle/>
          <a:p>
            <a:endParaRPr lang="en-US" smtClean="0">
              <a:solidFill>
                <a:srgbClr val="000000"/>
              </a:solidFill>
            </a:endParaRPr>
          </a:p>
        </p:txBody>
      </p:sp>
      <p:sp>
        <p:nvSpPr>
          <p:cNvPr id="377872" name="Line 16"/>
          <p:cNvSpPr>
            <a:spLocks noChangeShapeType="1"/>
          </p:cNvSpPr>
          <p:nvPr/>
        </p:nvSpPr>
        <p:spPr bwMode="auto">
          <a:xfrm>
            <a:off x="4857750" y="4579938"/>
            <a:ext cx="0" cy="381000"/>
          </a:xfrm>
          <a:prstGeom prst="line">
            <a:avLst/>
          </a:prstGeom>
          <a:noFill/>
          <a:ln w="222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73" name="Text Box 17"/>
          <p:cNvSpPr txBox="1">
            <a:spLocks noChangeArrowheads="1"/>
          </p:cNvSpPr>
          <p:nvPr/>
        </p:nvSpPr>
        <p:spPr bwMode="auto">
          <a:xfrm>
            <a:off x="3829050" y="4198938"/>
            <a:ext cx="1225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8000"/>
                </a:solidFill>
                <a:cs typeface="Arial" charset="0"/>
              </a:rPr>
              <a:t>Load 1 Hit</a:t>
            </a:r>
          </a:p>
        </p:txBody>
      </p:sp>
      <p:sp>
        <p:nvSpPr>
          <p:cNvPr id="377874" name="Text Box 18"/>
          <p:cNvSpPr txBox="1">
            <a:spLocks noChangeArrowheads="1"/>
          </p:cNvSpPr>
          <p:nvPr/>
        </p:nvSpPr>
        <p:spPr bwMode="auto">
          <a:xfrm>
            <a:off x="482600" y="3573463"/>
            <a:ext cx="1843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i="1" smtClean="0">
                <a:solidFill>
                  <a:srgbClr val="003399"/>
                </a:solidFill>
                <a:cs typeface="Arial" charset="0"/>
              </a:rPr>
              <a:t>Value Predicted</a:t>
            </a:r>
            <a:endParaRPr lang="en-US" sz="1800" b="1" i="1" smtClean="0">
              <a:solidFill>
                <a:srgbClr val="003399"/>
              </a:solidFill>
              <a:cs typeface="Arial" charset="0"/>
            </a:endParaRPr>
          </a:p>
        </p:txBody>
      </p:sp>
      <p:sp>
        <p:nvSpPr>
          <p:cNvPr id="377875" name="Rectangle 19"/>
          <p:cNvSpPr>
            <a:spLocks noChangeArrowheads="1"/>
          </p:cNvSpPr>
          <p:nvPr/>
        </p:nvSpPr>
        <p:spPr bwMode="auto">
          <a:xfrm>
            <a:off x="1778000" y="4964113"/>
            <a:ext cx="547688" cy="301625"/>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377876" name="Rectangle 20"/>
          <p:cNvSpPr>
            <a:spLocks noChangeArrowheads="1"/>
          </p:cNvSpPr>
          <p:nvPr/>
        </p:nvSpPr>
        <p:spPr bwMode="auto">
          <a:xfrm>
            <a:off x="2314575" y="4964113"/>
            <a:ext cx="2314575" cy="304800"/>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377877" name="Text Box 21"/>
          <p:cNvSpPr txBox="1">
            <a:spLocks noChangeArrowheads="1"/>
          </p:cNvSpPr>
          <p:nvPr/>
        </p:nvSpPr>
        <p:spPr bwMode="auto">
          <a:xfrm>
            <a:off x="2613025" y="493395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Runahead</a:t>
            </a:r>
          </a:p>
        </p:txBody>
      </p:sp>
      <p:sp>
        <p:nvSpPr>
          <p:cNvPr id="377878" name="Rectangle 22" descr="Large checker board"/>
          <p:cNvSpPr>
            <a:spLocks noChangeArrowheads="1"/>
          </p:cNvSpPr>
          <p:nvPr/>
        </p:nvSpPr>
        <p:spPr bwMode="auto">
          <a:xfrm>
            <a:off x="2328863" y="5724525"/>
            <a:ext cx="22860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7879" name="Line 23"/>
          <p:cNvSpPr>
            <a:spLocks noChangeShapeType="1"/>
          </p:cNvSpPr>
          <p:nvPr/>
        </p:nvSpPr>
        <p:spPr bwMode="auto">
          <a:xfrm>
            <a:off x="5148263" y="5646738"/>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80" name="Rectangle 24" descr="Large checker board"/>
          <p:cNvSpPr>
            <a:spLocks noChangeArrowheads="1"/>
          </p:cNvSpPr>
          <p:nvPr/>
        </p:nvSpPr>
        <p:spPr bwMode="auto">
          <a:xfrm>
            <a:off x="2325688" y="5416550"/>
            <a:ext cx="2303462"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7881" name="Line 25"/>
          <p:cNvSpPr>
            <a:spLocks noChangeShapeType="1"/>
          </p:cNvSpPr>
          <p:nvPr/>
        </p:nvSpPr>
        <p:spPr bwMode="auto">
          <a:xfrm>
            <a:off x="4629150" y="5359400"/>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82" name="Rectangle 26"/>
          <p:cNvSpPr>
            <a:spLocks noChangeArrowheads="1"/>
          </p:cNvSpPr>
          <p:nvPr/>
        </p:nvSpPr>
        <p:spPr bwMode="auto">
          <a:xfrm>
            <a:off x="5310188" y="4964113"/>
            <a:ext cx="457200" cy="301625"/>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377883" name="Rectangle 27" descr="Large checker board"/>
          <p:cNvSpPr>
            <a:spLocks noChangeArrowheads="1"/>
          </p:cNvSpPr>
          <p:nvPr/>
        </p:nvSpPr>
        <p:spPr bwMode="auto">
          <a:xfrm>
            <a:off x="4619625" y="5724525"/>
            <a:ext cx="182563"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7884" name="Rectangle 28" descr="Large checker board"/>
          <p:cNvSpPr>
            <a:spLocks noChangeArrowheads="1"/>
          </p:cNvSpPr>
          <p:nvPr/>
        </p:nvSpPr>
        <p:spPr bwMode="auto">
          <a:xfrm>
            <a:off x="4802188" y="5724525"/>
            <a:ext cx="328612"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377885" name="Oval 29"/>
          <p:cNvSpPr>
            <a:spLocks noChangeArrowheads="1"/>
          </p:cNvSpPr>
          <p:nvPr/>
        </p:nvSpPr>
        <p:spPr bwMode="auto">
          <a:xfrm>
            <a:off x="433388" y="3544888"/>
            <a:ext cx="1900237" cy="403225"/>
          </a:xfrm>
          <a:prstGeom prst="ellipse">
            <a:avLst/>
          </a:pr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77886" name="Line 30"/>
          <p:cNvSpPr>
            <a:spLocks noChangeShapeType="1"/>
          </p:cNvSpPr>
          <p:nvPr/>
        </p:nvSpPr>
        <p:spPr bwMode="auto">
          <a:xfrm>
            <a:off x="1403350" y="3948113"/>
            <a:ext cx="173038" cy="403225"/>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87" name="Line 31"/>
          <p:cNvSpPr>
            <a:spLocks noChangeShapeType="1"/>
          </p:cNvSpPr>
          <p:nvPr/>
        </p:nvSpPr>
        <p:spPr bwMode="auto">
          <a:xfrm>
            <a:off x="5781675" y="3792538"/>
            <a:ext cx="0" cy="228600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88" name="Line 32"/>
          <p:cNvSpPr>
            <a:spLocks noChangeShapeType="1"/>
          </p:cNvSpPr>
          <p:nvPr/>
        </p:nvSpPr>
        <p:spPr bwMode="auto">
          <a:xfrm flipH="1">
            <a:off x="8777288" y="1447800"/>
            <a:ext cx="1587" cy="463073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89" name="Line 33"/>
          <p:cNvSpPr>
            <a:spLocks noChangeShapeType="1"/>
          </p:cNvSpPr>
          <p:nvPr/>
        </p:nvSpPr>
        <p:spPr bwMode="auto">
          <a:xfrm flipV="1">
            <a:off x="5781675" y="5080000"/>
            <a:ext cx="2997200" cy="11113"/>
          </a:xfrm>
          <a:prstGeom prst="line">
            <a:avLst/>
          </a:prstGeom>
          <a:noFill/>
          <a:ln w="25400">
            <a:solidFill>
              <a:srgbClr val="8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890" name="Text Box 34"/>
          <p:cNvSpPr txBox="1">
            <a:spLocks noChangeArrowheads="1"/>
          </p:cNvSpPr>
          <p:nvPr/>
        </p:nvSpPr>
        <p:spPr bwMode="auto">
          <a:xfrm>
            <a:off x="6524625" y="5106988"/>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990000"/>
                </a:solidFill>
                <a:cs typeface="Arial" charset="0"/>
              </a:rPr>
              <a:t>Saved Cycles</a:t>
            </a:r>
          </a:p>
        </p:txBody>
      </p:sp>
      <p:sp>
        <p:nvSpPr>
          <p:cNvPr id="377891" name="Text Box 35"/>
          <p:cNvSpPr txBox="1">
            <a:spLocks noChangeArrowheads="1"/>
          </p:cNvSpPr>
          <p:nvPr/>
        </p:nvSpPr>
        <p:spPr bwMode="auto">
          <a:xfrm>
            <a:off x="2663825" y="3543300"/>
            <a:ext cx="2887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smtClean="0">
                <a:solidFill>
                  <a:srgbClr val="003399"/>
                </a:solidFill>
                <a:cs typeface="Arial" charset="0"/>
              </a:rPr>
              <a:t>Can</a:t>
            </a:r>
            <a:r>
              <a:rPr lang="en-US" sz="1800" i="1" smtClean="0">
                <a:solidFill>
                  <a:srgbClr val="003399"/>
                </a:solidFill>
                <a:cs typeface="Arial" charset="0"/>
              </a:rPr>
              <a:t> Compute Its Address</a:t>
            </a:r>
            <a:endParaRPr lang="en-US" sz="1800" b="1" i="1" smtClean="0">
              <a:solidFill>
                <a:srgbClr val="003399"/>
              </a:solidFill>
              <a:cs typeface="Arial" charset="0"/>
            </a:endParaRPr>
          </a:p>
        </p:txBody>
      </p:sp>
      <p:sp>
        <p:nvSpPr>
          <p:cNvPr id="377892" name="Oval 36"/>
          <p:cNvSpPr>
            <a:spLocks noChangeArrowheads="1"/>
          </p:cNvSpPr>
          <p:nvPr/>
        </p:nvSpPr>
        <p:spPr bwMode="auto">
          <a:xfrm>
            <a:off x="2555875" y="3514725"/>
            <a:ext cx="2994025" cy="403225"/>
          </a:xfrm>
          <a:prstGeom prst="ellipse">
            <a:avLst/>
          </a:pr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77893" name="Line 37"/>
          <p:cNvSpPr>
            <a:spLocks noChangeShapeType="1"/>
          </p:cNvSpPr>
          <p:nvPr/>
        </p:nvSpPr>
        <p:spPr bwMode="auto">
          <a:xfrm flipH="1">
            <a:off x="2843213" y="3917950"/>
            <a:ext cx="635000" cy="374650"/>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69" name="Rectangle 39"/>
          <p:cNvSpPr>
            <a:spLocks noChangeArrowheads="1"/>
          </p:cNvSpPr>
          <p:nvPr/>
        </p:nvSpPr>
        <p:spPr bwMode="auto">
          <a:xfrm>
            <a:off x="685800" y="2520950"/>
            <a:ext cx="10668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69670" name="Text Box 40"/>
          <p:cNvSpPr txBox="1">
            <a:spLocks noChangeArrowheads="1"/>
          </p:cNvSpPr>
          <p:nvPr/>
        </p:nvSpPr>
        <p:spPr bwMode="auto">
          <a:xfrm>
            <a:off x="666750" y="2487613"/>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Compute</a:t>
            </a:r>
          </a:p>
        </p:txBody>
      </p:sp>
      <p:sp>
        <p:nvSpPr>
          <p:cNvPr id="69671" name="Line 41"/>
          <p:cNvSpPr>
            <a:spLocks noChangeShapeType="1"/>
          </p:cNvSpPr>
          <p:nvPr/>
        </p:nvSpPr>
        <p:spPr bwMode="auto">
          <a:xfrm>
            <a:off x="1752600" y="2139950"/>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72" name="Text Box 42"/>
          <p:cNvSpPr txBox="1">
            <a:spLocks noChangeArrowheads="1"/>
          </p:cNvSpPr>
          <p:nvPr/>
        </p:nvSpPr>
        <p:spPr bwMode="auto">
          <a:xfrm>
            <a:off x="762000" y="17589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1 Miss</a:t>
            </a:r>
          </a:p>
        </p:txBody>
      </p:sp>
      <p:sp>
        <p:nvSpPr>
          <p:cNvPr id="69673" name="Text Box 43"/>
          <p:cNvSpPr txBox="1">
            <a:spLocks noChangeArrowheads="1"/>
          </p:cNvSpPr>
          <p:nvPr/>
        </p:nvSpPr>
        <p:spPr bwMode="auto">
          <a:xfrm>
            <a:off x="1143000" y="2901950"/>
            <a:ext cx="623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1</a:t>
            </a:r>
          </a:p>
        </p:txBody>
      </p:sp>
      <p:sp>
        <p:nvSpPr>
          <p:cNvPr id="69674" name="Rectangle 44"/>
          <p:cNvSpPr>
            <a:spLocks noChangeArrowheads="1"/>
          </p:cNvSpPr>
          <p:nvPr/>
        </p:nvSpPr>
        <p:spPr bwMode="auto">
          <a:xfrm>
            <a:off x="4800600" y="2520950"/>
            <a:ext cx="4572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69675" name="Line 45"/>
          <p:cNvSpPr>
            <a:spLocks noChangeShapeType="1"/>
          </p:cNvSpPr>
          <p:nvPr/>
        </p:nvSpPr>
        <p:spPr bwMode="auto">
          <a:xfrm>
            <a:off x="5241925" y="2139950"/>
            <a:ext cx="0" cy="3810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76" name="Text Box 46"/>
          <p:cNvSpPr txBox="1">
            <a:spLocks noChangeArrowheads="1"/>
          </p:cNvSpPr>
          <p:nvPr/>
        </p:nvSpPr>
        <p:spPr bwMode="auto">
          <a:xfrm>
            <a:off x="5029200" y="17589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FF0000"/>
                </a:solidFill>
                <a:cs typeface="Arial" charset="0"/>
              </a:rPr>
              <a:t>Load 2 Miss</a:t>
            </a:r>
          </a:p>
        </p:txBody>
      </p:sp>
      <p:sp>
        <p:nvSpPr>
          <p:cNvPr id="69677" name="Text Box 47"/>
          <p:cNvSpPr txBox="1">
            <a:spLocks noChangeArrowheads="1"/>
          </p:cNvSpPr>
          <p:nvPr/>
        </p:nvSpPr>
        <p:spPr bwMode="auto">
          <a:xfrm>
            <a:off x="4629150" y="2911475"/>
            <a:ext cx="623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smtClean="0">
                <a:solidFill>
                  <a:srgbClr val="000000"/>
                </a:solidFill>
                <a:cs typeface="Arial" charset="0"/>
              </a:rPr>
              <a:t>Miss 2</a:t>
            </a:r>
          </a:p>
        </p:txBody>
      </p:sp>
      <p:sp>
        <p:nvSpPr>
          <p:cNvPr id="69678" name="Rectangle 48"/>
          <p:cNvSpPr>
            <a:spLocks noChangeArrowheads="1"/>
          </p:cNvSpPr>
          <p:nvPr/>
        </p:nvSpPr>
        <p:spPr bwMode="auto">
          <a:xfrm>
            <a:off x="5257800" y="2520950"/>
            <a:ext cx="2819400" cy="304800"/>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69679" name="Rectangle 49" descr="Large checker board"/>
          <p:cNvSpPr>
            <a:spLocks noChangeArrowheads="1"/>
          </p:cNvSpPr>
          <p:nvPr/>
        </p:nvSpPr>
        <p:spPr bwMode="auto">
          <a:xfrm>
            <a:off x="5257800" y="2978150"/>
            <a:ext cx="2819400" cy="152400"/>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69680" name="Rectangle 50"/>
          <p:cNvSpPr>
            <a:spLocks noChangeArrowheads="1"/>
          </p:cNvSpPr>
          <p:nvPr/>
        </p:nvSpPr>
        <p:spPr bwMode="auto">
          <a:xfrm>
            <a:off x="8305800" y="2520950"/>
            <a:ext cx="457200" cy="304800"/>
          </a:xfrm>
          <a:prstGeom prst="rect">
            <a:avLst/>
          </a:prstGeom>
          <a:solidFill>
            <a:srgbClr val="00FF00"/>
          </a:solidFill>
          <a:ln w="9525">
            <a:solidFill>
              <a:schemeClr val="tx1"/>
            </a:solidFill>
            <a:miter lim="800000"/>
            <a:headEnd/>
            <a:tailEnd/>
          </a:ln>
        </p:spPr>
        <p:txBody>
          <a:bodyPr wrap="none" anchor="ctr"/>
          <a:lstStyle/>
          <a:p>
            <a:endParaRPr lang="en-US" smtClean="0">
              <a:solidFill>
                <a:srgbClr val="000000"/>
              </a:solidFill>
            </a:endParaRPr>
          </a:p>
        </p:txBody>
      </p:sp>
      <p:sp>
        <p:nvSpPr>
          <p:cNvPr id="69681" name="Line 51"/>
          <p:cNvSpPr>
            <a:spLocks noChangeShapeType="1"/>
          </p:cNvSpPr>
          <p:nvPr/>
        </p:nvSpPr>
        <p:spPr bwMode="auto">
          <a:xfrm>
            <a:off x="4572000" y="2901950"/>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82" name="Line 52"/>
          <p:cNvSpPr>
            <a:spLocks noChangeShapeType="1"/>
          </p:cNvSpPr>
          <p:nvPr/>
        </p:nvSpPr>
        <p:spPr bwMode="auto">
          <a:xfrm>
            <a:off x="8077200" y="2901950"/>
            <a:ext cx="0" cy="3048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83" name="Line 53"/>
          <p:cNvSpPr>
            <a:spLocks noChangeShapeType="1"/>
          </p:cNvSpPr>
          <p:nvPr/>
        </p:nvSpPr>
        <p:spPr bwMode="auto">
          <a:xfrm>
            <a:off x="2286000" y="2139950"/>
            <a:ext cx="0" cy="381000"/>
          </a:xfrm>
          <a:prstGeom prst="line">
            <a:avLst/>
          </a:prstGeom>
          <a:noFill/>
          <a:ln w="22225">
            <a:solidFill>
              <a:srgbClr val="660033"/>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84" name="Text Box 54"/>
          <p:cNvSpPr txBox="1">
            <a:spLocks noChangeArrowheads="1"/>
          </p:cNvSpPr>
          <p:nvPr/>
        </p:nvSpPr>
        <p:spPr bwMode="auto">
          <a:xfrm>
            <a:off x="2178050" y="17589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660033"/>
                </a:solidFill>
                <a:cs typeface="Arial" charset="0"/>
              </a:rPr>
              <a:t>Load 2 </a:t>
            </a:r>
            <a:r>
              <a:rPr lang="en-US" sz="1800" b="1" smtClean="0">
                <a:solidFill>
                  <a:srgbClr val="660033"/>
                </a:solidFill>
                <a:cs typeface="Arial" charset="0"/>
              </a:rPr>
              <a:t>INV</a:t>
            </a:r>
          </a:p>
        </p:txBody>
      </p:sp>
      <p:sp>
        <p:nvSpPr>
          <p:cNvPr id="69685" name="Rectangle 55"/>
          <p:cNvSpPr>
            <a:spLocks noChangeArrowheads="1"/>
          </p:cNvSpPr>
          <p:nvPr/>
        </p:nvSpPr>
        <p:spPr bwMode="auto">
          <a:xfrm>
            <a:off x="4572000" y="2520950"/>
            <a:ext cx="228600" cy="304800"/>
          </a:xfrm>
          <a:prstGeom prst="rect">
            <a:avLst/>
          </a:prstGeom>
          <a:solidFill>
            <a:srgbClr val="FF0000"/>
          </a:solidFill>
          <a:ln w="9525">
            <a:solidFill>
              <a:schemeClr val="tx1"/>
            </a:solidFill>
            <a:miter lim="800000"/>
            <a:headEnd/>
            <a:tailEnd/>
          </a:ln>
        </p:spPr>
        <p:txBody>
          <a:bodyPr wrap="none" anchor="ctr"/>
          <a:lstStyle/>
          <a:p>
            <a:endParaRPr lang="en-US" smtClean="0">
              <a:solidFill>
                <a:srgbClr val="000000"/>
              </a:solidFill>
            </a:endParaRPr>
          </a:p>
        </p:txBody>
      </p:sp>
      <p:sp>
        <p:nvSpPr>
          <p:cNvPr id="69686" name="Rectangle 56"/>
          <p:cNvSpPr>
            <a:spLocks noChangeArrowheads="1"/>
          </p:cNvSpPr>
          <p:nvPr/>
        </p:nvSpPr>
        <p:spPr bwMode="auto">
          <a:xfrm>
            <a:off x="8077200" y="2520950"/>
            <a:ext cx="228600" cy="304800"/>
          </a:xfrm>
          <a:prstGeom prst="rect">
            <a:avLst/>
          </a:prstGeom>
          <a:solidFill>
            <a:srgbClr val="FF0000"/>
          </a:solidFill>
          <a:ln w="9525">
            <a:solidFill>
              <a:schemeClr val="tx1"/>
            </a:solidFill>
            <a:miter lim="800000"/>
            <a:headEnd/>
            <a:tailEnd/>
          </a:ln>
        </p:spPr>
        <p:txBody>
          <a:bodyPr wrap="none" anchor="ctr"/>
          <a:lstStyle/>
          <a:p>
            <a:endParaRPr lang="en-US" smtClean="0">
              <a:solidFill>
                <a:srgbClr val="000000"/>
              </a:solidFill>
            </a:endParaRPr>
          </a:p>
        </p:txBody>
      </p:sp>
      <p:sp>
        <p:nvSpPr>
          <p:cNvPr id="69687" name="Line 57"/>
          <p:cNvSpPr>
            <a:spLocks noChangeShapeType="1"/>
          </p:cNvSpPr>
          <p:nvPr/>
        </p:nvSpPr>
        <p:spPr bwMode="auto">
          <a:xfrm>
            <a:off x="4813300" y="2139950"/>
            <a:ext cx="0" cy="381000"/>
          </a:xfrm>
          <a:prstGeom prst="line">
            <a:avLst/>
          </a:prstGeom>
          <a:noFill/>
          <a:ln w="222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69688" name="Text Box 58"/>
          <p:cNvSpPr txBox="1">
            <a:spLocks noChangeArrowheads="1"/>
          </p:cNvSpPr>
          <p:nvPr/>
        </p:nvSpPr>
        <p:spPr bwMode="auto">
          <a:xfrm>
            <a:off x="3803650" y="175895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8000"/>
                </a:solidFill>
                <a:cs typeface="Arial" charset="0"/>
              </a:rPr>
              <a:t>Load 1 Hit</a:t>
            </a:r>
          </a:p>
        </p:txBody>
      </p:sp>
      <p:sp>
        <p:nvSpPr>
          <p:cNvPr id="69689" name="Rectangle 59"/>
          <p:cNvSpPr>
            <a:spLocks noChangeArrowheads="1"/>
          </p:cNvSpPr>
          <p:nvPr/>
        </p:nvSpPr>
        <p:spPr bwMode="auto">
          <a:xfrm>
            <a:off x="1749425" y="2520950"/>
            <a:ext cx="541338" cy="301625"/>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69690" name="Rectangle 60"/>
          <p:cNvSpPr>
            <a:spLocks noChangeArrowheads="1"/>
          </p:cNvSpPr>
          <p:nvPr/>
        </p:nvSpPr>
        <p:spPr bwMode="auto">
          <a:xfrm>
            <a:off x="2286000" y="2520950"/>
            <a:ext cx="2286000" cy="301625"/>
          </a:xfrm>
          <a:prstGeom prst="rect">
            <a:avLst/>
          </a:prstGeom>
          <a:solidFill>
            <a:srgbClr val="00CCFF"/>
          </a:solidFill>
          <a:ln w="9525">
            <a:solidFill>
              <a:schemeClr val="tx1"/>
            </a:solidFill>
            <a:miter lim="800000"/>
            <a:headEnd/>
            <a:tailEnd/>
          </a:ln>
        </p:spPr>
        <p:txBody>
          <a:bodyPr wrap="none" anchor="ctr"/>
          <a:lstStyle/>
          <a:p>
            <a:endParaRPr lang="en-US" smtClean="0">
              <a:solidFill>
                <a:srgbClr val="000000"/>
              </a:solidFill>
            </a:endParaRPr>
          </a:p>
        </p:txBody>
      </p:sp>
      <p:sp>
        <p:nvSpPr>
          <p:cNvPr id="69691" name="Text Box 61"/>
          <p:cNvSpPr txBox="1">
            <a:spLocks noChangeArrowheads="1"/>
          </p:cNvSpPr>
          <p:nvPr/>
        </p:nvSpPr>
        <p:spPr bwMode="auto">
          <a:xfrm>
            <a:off x="2786063" y="2486025"/>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Runahead</a:t>
            </a:r>
          </a:p>
        </p:txBody>
      </p:sp>
      <p:sp>
        <p:nvSpPr>
          <p:cNvPr id="69692" name="Rectangle 62" descr="Large checker board"/>
          <p:cNvSpPr>
            <a:spLocks noChangeArrowheads="1"/>
          </p:cNvSpPr>
          <p:nvPr/>
        </p:nvSpPr>
        <p:spPr bwMode="auto">
          <a:xfrm>
            <a:off x="1754188" y="2979738"/>
            <a:ext cx="547687"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69693" name="Rectangle 63" descr="Large checker board"/>
          <p:cNvSpPr>
            <a:spLocks noChangeArrowheads="1"/>
          </p:cNvSpPr>
          <p:nvPr/>
        </p:nvSpPr>
        <p:spPr bwMode="auto">
          <a:xfrm>
            <a:off x="2301875" y="2982913"/>
            <a:ext cx="2249488" cy="155575"/>
          </a:xfrm>
          <a:prstGeom prst="rect">
            <a:avLst/>
          </a:prstGeom>
          <a:pattFill prst="lgCheck">
            <a:fgClr>
              <a:srgbClr val="0000FF"/>
            </a:fgClr>
            <a:bgClr>
              <a:schemeClr val="bg1"/>
            </a:bgClr>
          </a:pattFill>
          <a:ln w="9525">
            <a:solidFill>
              <a:schemeClr val="tx1"/>
            </a:solidFill>
            <a:miter lim="800000"/>
            <a:headEnd/>
            <a:tailEnd/>
          </a:ln>
        </p:spPr>
        <p:txBody>
          <a:bodyPr wrap="none" anchor="ctr"/>
          <a:lstStyle/>
          <a:p>
            <a:endParaRPr lang="en-US" smtClean="0">
              <a:solidFill>
                <a:srgbClr val="000000"/>
              </a:solidFill>
            </a:endParaRPr>
          </a:p>
        </p:txBody>
      </p:sp>
      <p:sp>
        <p:nvSpPr>
          <p:cNvPr id="69694" name="Text Box 64"/>
          <p:cNvSpPr txBox="1">
            <a:spLocks noChangeArrowheads="1"/>
          </p:cNvSpPr>
          <p:nvPr/>
        </p:nvSpPr>
        <p:spPr bwMode="auto">
          <a:xfrm>
            <a:off x="2152650" y="1095375"/>
            <a:ext cx="3348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i="1" smtClean="0">
                <a:solidFill>
                  <a:srgbClr val="003399"/>
                </a:solidFill>
                <a:cs typeface="Arial" charset="0"/>
              </a:rPr>
              <a:t>Cannot</a:t>
            </a:r>
            <a:r>
              <a:rPr lang="en-US" sz="1800" i="1" smtClean="0">
                <a:solidFill>
                  <a:srgbClr val="003399"/>
                </a:solidFill>
                <a:cs typeface="Arial" charset="0"/>
              </a:rPr>
              <a:t> Compute Its Address!</a:t>
            </a:r>
            <a:endParaRPr lang="en-US" sz="1800" b="1" i="1" smtClean="0">
              <a:solidFill>
                <a:srgbClr val="003399"/>
              </a:solidFill>
              <a:cs typeface="Arial" charset="0"/>
            </a:endParaRPr>
          </a:p>
        </p:txBody>
      </p:sp>
      <p:sp>
        <p:nvSpPr>
          <p:cNvPr id="69695" name="Oval 65"/>
          <p:cNvSpPr>
            <a:spLocks noChangeArrowheads="1"/>
          </p:cNvSpPr>
          <p:nvPr/>
        </p:nvSpPr>
        <p:spPr bwMode="auto">
          <a:xfrm>
            <a:off x="1960563" y="1065213"/>
            <a:ext cx="3571875" cy="461962"/>
          </a:xfrm>
          <a:prstGeom prst="ellipse">
            <a:avLst/>
          </a:prstGeom>
          <a:noFill/>
          <a:ln w="2540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69696" name="Line 66"/>
          <p:cNvSpPr>
            <a:spLocks noChangeShapeType="1"/>
          </p:cNvSpPr>
          <p:nvPr/>
        </p:nvSpPr>
        <p:spPr bwMode="auto">
          <a:xfrm flipH="1">
            <a:off x="2787650" y="1519238"/>
            <a:ext cx="458788" cy="344487"/>
          </a:xfrm>
          <a:prstGeom prst="line">
            <a:avLst/>
          </a:prstGeom>
          <a:noFill/>
          <a:ln w="25400">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924" name="Line 68"/>
          <p:cNvSpPr>
            <a:spLocks noChangeShapeType="1"/>
          </p:cNvSpPr>
          <p:nvPr/>
        </p:nvSpPr>
        <p:spPr bwMode="auto">
          <a:xfrm>
            <a:off x="6645275" y="2641600"/>
            <a:ext cx="749300" cy="1593850"/>
          </a:xfrm>
          <a:prstGeom prst="line">
            <a:avLst/>
          </a:prstGeom>
          <a:noFill/>
          <a:ln w="254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77925" name="Text Box 69"/>
          <p:cNvSpPr txBox="1">
            <a:spLocks noChangeArrowheads="1"/>
          </p:cNvSpPr>
          <p:nvPr/>
        </p:nvSpPr>
        <p:spPr bwMode="auto">
          <a:xfrm>
            <a:off x="6530975" y="4178300"/>
            <a:ext cx="2189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r>
              <a:rPr lang="en-US" sz="1800" smtClean="0">
                <a:solidFill>
                  <a:srgbClr val="990000"/>
                </a:solidFill>
                <a:cs typeface="Arial" charset="0"/>
              </a:rPr>
              <a:t>Saved Speculative Instructions</a:t>
            </a:r>
          </a:p>
        </p:txBody>
      </p:sp>
      <p:sp>
        <p:nvSpPr>
          <p:cNvPr id="377926" name="Rectangle 70"/>
          <p:cNvSpPr>
            <a:spLocks noChangeArrowheads="1"/>
          </p:cNvSpPr>
          <p:nvPr/>
        </p:nvSpPr>
        <p:spPr bwMode="auto">
          <a:xfrm>
            <a:off x="5262563" y="2516188"/>
            <a:ext cx="2819400" cy="304800"/>
          </a:xfrm>
          <a:prstGeom prst="rect">
            <a:avLst/>
          </a:prstGeom>
          <a:noFill/>
          <a:ln w="508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77927" name="Text Box 71"/>
          <p:cNvSpPr txBox="1">
            <a:spLocks noChangeArrowheads="1"/>
          </p:cNvSpPr>
          <p:nvPr/>
        </p:nvSpPr>
        <p:spPr bwMode="auto">
          <a:xfrm>
            <a:off x="2951163" y="419576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smtClean="0">
                <a:solidFill>
                  <a:srgbClr val="FF0000"/>
                </a:solidFill>
                <a:cs typeface="Arial" charset="0"/>
              </a:rPr>
              <a:t>Miss</a:t>
            </a:r>
          </a:p>
        </p:txBody>
      </p:sp>
    </p:spTree>
    <p:custDataLst>
      <p:tags r:id="rId1"/>
    </p:custDataLst>
    <p:extLst>
      <p:ext uri="{BB962C8B-B14F-4D97-AF65-F5344CB8AC3E}">
        <p14:creationId xmlns:p14="http://schemas.microsoft.com/office/powerpoint/2010/main" val="1784006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77859"/>
                                        </p:tgtEl>
                                        <p:attrNameLst>
                                          <p:attrName>style.visibility</p:attrName>
                                        </p:attrNameLst>
                                      </p:cBhvr>
                                      <p:to>
                                        <p:strVal val="visible"/>
                                      </p:to>
                                    </p:set>
                                    <p:animEffect transition="in" filter="slide(fromLeft)">
                                      <p:cBhvr>
                                        <p:cTn id="7" dur="500"/>
                                        <p:tgtEl>
                                          <p:spTgt spid="37785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77860"/>
                                        </p:tgtEl>
                                        <p:attrNameLst>
                                          <p:attrName>style.visibility</p:attrName>
                                        </p:attrNameLst>
                                      </p:cBhvr>
                                      <p:to>
                                        <p:strVal val="visible"/>
                                      </p:to>
                                    </p:set>
                                    <p:animEffect transition="in" filter="slide(fromLeft)">
                                      <p:cBhvr>
                                        <p:cTn id="10" dur="500"/>
                                        <p:tgtEl>
                                          <p:spTgt spid="377860"/>
                                        </p:tgtEl>
                                      </p:cBhvr>
                                    </p:animEffect>
                                  </p:childTnLst>
                                </p:cTn>
                              </p:par>
                            </p:childTnLst>
                          </p:cTn>
                        </p:par>
                        <p:par>
                          <p:cTn id="11" fill="hold" nodeType="afterGroup">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377862"/>
                                        </p:tgtEl>
                                        <p:attrNameLst>
                                          <p:attrName>style.visibility</p:attrName>
                                        </p:attrNameLst>
                                      </p:cBhvr>
                                      <p:to>
                                        <p:strVal val="visible"/>
                                      </p:to>
                                    </p:set>
                                    <p:animEffect transition="in" filter="slide(fromTop)">
                                      <p:cBhvr>
                                        <p:cTn id="14" dur="500"/>
                                        <p:tgtEl>
                                          <p:spTgt spid="377862"/>
                                        </p:tgtEl>
                                      </p:cBhvr>
                                    </p:animEffect>
                                  </p:childTnLst>
                                </p:cTn>
                              </p:par>
                              <p:par>
                                <p:cTn id="15" presetID="12" presetClass="entr" presetSubtype="1" fill="hold" grpId="0" nodeType="withEffect">
                                  <p:stCondLst>
                                    <p:cond delay="0"/>
                                  </p:stCondLst>
                                  <p:childTnLst>
                                    <p:set>
                                      <p:cBhvr>
                                        <p:cTn id="16" dur="1" fill="hold">
                                          <p:stCondLst>
                                            <p:cond delay="0"/>
                                          </p:stCondLst>
                                        </p:cTn>
                                        <p:tgtEl>
                                          <p:spTgt spid="377863"/>
                                        </p:tgtEl>
                                        <p:attrNameLst>
                                          <p:attrName>style.visibility</p:attrName>
                                        </p:attrNameLst>
                                      </p:cBhvr>
                                      <p:to>
                                        <p:strVal val="visible"/>
                                      </p:to>
                                    </p:set>
                                    <p:animEffect transition="in" filter="slide(fromTop)">
                                      <p:cBhvr>
                                        <p:cTn id="17" dur="500"/>
                                        <p:tgtEl>
                                          <p:spTgt spid="377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7787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788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788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77875"/>
                                        </p:tgtEl>
                                        <p:attrNameLst>
                                          <p:attrName>style.visibility</p:attrName>
                                        </p:attrNameLst>
                                      </p:cBhvr>
                                      <p:to>
                                        <p:strVal val="visible"/>
                                      </p:to>
                                    </p:set>
                                    <p:animEffect transition="in" filter="slide(fromLeft)">
                                      <p:cBhvr>
                                        <p:cTn id="30" dur="500"/>
                                        <p:tgtEl>
                                          <p:spTgt spid="377875"/>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77864"/>
                                        </p:tgtEl>
                                        <p:attrNameLst>
                                          <p:attrName>style.visibility</p:attrName>
                                        </p:attrNameLst>
                                      </p:cBhvr>
                                      <p:to>
                                        <p:strVal val="visible"/>
                                      </p:to>
                                    </p:set>
                                    <p:animEffect transition="in" filter="slide(fromLeft)">
                                      <p:cBhvr>
                                        <p:cTn id="33" dur="500"/>
                                        <p:tgtEl>
                                          <p:spTgt spid="377864"/>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377861"/>
                                        </p:tgtEl>
                                        <p:attrNameLst>
                                          <p:attrName>style.visibility</p:attrName>
                                        </p:attrNameLst>
                                      </p:cBhvr>
                                      <p:to>
                                        <p:strVal val="visible"/>
                                      </p:to>
                                    </p:set>
                                    <p:animEffect transition="in" filter="slide(fromLeft)">
                                      <p:cBhvr>
                                        <p:cTn id="36" dur="500"/>
                                        <p:tgtEl>
                                          <p:spTgt spid="377861"/>
                                        </p:tgtEl>
                                      </p:cBhvr>
                                    </p:animEffect>
                                  </p:childTnLst>
                                </p:cTn>
                              </p:par>
                            </p:childTnLst>
                          </p:cTn>
                        </p:par>
                        <p:par>
                          <p:cTn id="37" fill="hold" nodeType="afterGroup">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377870"/>
                                        </p:tgtEl>
                                        <p:attrNameLst>
                                          <p:attrName>style.visibility</p:attrName>
                                        </p:attrNameLst>
                                      </p:cBhvr>
                                      <p:to>
                                        <p:strVal val="visible"/>
                                      </p:to>
                                    </p:set>
                                    <p:animEffect transition="in" filter="slide(fromTop)">
                                      <p:cBhvr>
                                        <p:cTn id="40" dur="500"/>
                                        <p:tgtEl>
                                          <p:spTgt spid="377870"/>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77869"/>
                                        </p:tgtEl>
                                        <p:attrNameLst>
                                          <p:attrName>style.visibility</p:attrName>
                                        </p:attrNameLst>
                                      </p:cBhvr>
                                      <p:to>
                                        <p:strVal val="visible"/>
                                      </p:to>
                                    </p:set>
                                    <p:animEffect transition="in" filter="slide(fromTop)">
                                      <p:cBhvr>
                                        <p:cTn id="43" dur="500"/>
                                        <p:tgtEl>
                                          <p:spTgt spid="37786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789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789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7892"/>
                                        </p:tgtEl>
                                        <p:attrNameLst>
                                          <p:attrName>style.visibility</p:attrName>
                                        </p:attrNameLst>
                                      </p:cBhvr>
                                      <p:to>
                                        <p:strVal val="visible"/>
                                      </p:to>
                                    </p:set>
                                  </p:childTnLst>
                                </p:cTn>
                              </p:par>
                              <p:par>
                                <p:cTn id="52" presetID="12" presetClass="entr" presetSubtype="1" fill="hold" grpId="0" nodeType="withEffect">
                                  <p:stCondLst>
                                    <p:cond delay="0"/>
                                  </p:stCondLst>
                                  <p:childTnLst>
                                    <p:set>
                                      <p:cBhvr>
                                        <p:cTn id="53" dur="1" fill="hold">
                                          <p:stCondLst>
                                            <p:cond delay="0"/>
                                          </p:stCondLst>
                                        </p:cTn>
                                        <p:tgtEl>
                                          <p:spTgt spid="377927"/>
                                        </p:tgtEl>
                                        <p:attrNameLst>
                                          <p:attrName>style.visibility</p:attrName>
                                        </p:attrNameLst>
                                      </p:cBhvr>
                                      <p:to>
                                        <p:strVal val="visible"/>
                                      </p:to>
                                    </p:set>
                                    <p:animEffect transition="in" filter="slide(fromTop)">
                                      <p:cBhvr>
                                        <p:cTn id="54" dur="500"/>
                                        <p:tgtEl>
                                          <p:spTgt spid="3779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377876"/>
                                        </p:tgtEl>
                                        <p:attrNameLst>
                                          <p:attrName>style.visibility</p:attrName>
                                        </p:attrNameLst>
                                      </p:cBhvr>
                                      <p:to>
                                        <p:strVal val="visible"/>
                                      </p:to>
                                    </p:set>
                                    <p:animEffect transition="in" filter="slide(fromLeft)">
                                      <p:cBhvr>
                                        <p:cTn id="59" dur="500"/>
                                        <p:tgtEl>
                                          <p:spTgt spid="377876"/>
                                        </p:tgtEl>
                                      </p:cBhvr>
                                    </p:animEffect>
                                  </p:childTnLst>
                                </p:cTn>
                              </p:par>
                              <p:par>
                                <p:cTn id="60" presetID="12" presetClass="entr" presetSubtype="8" fill="hold" grpId="0" nodeType="withEffect">
                                  <p:stCondLst>
                                    <p:cond delay="0"/>
                                  </p:stCondLst>
                                  <p:childTnLst>
                                    <p:set>
                                      <p:cBhvr>
                                        <p:cTn id="61" dur="1" fill="hold">
                                          <p:stCondLst>
                                            <p:cond delay="0"/>
                                          </p:stCondLst>
                                        </p:cTn>
                                        <p:tgtEl>
                                          <p:spTgt spid="377877"/>
                                        </p:tgtEl>
                                        <p:attrNameLst>
                                          <p:attrName>style.visibility</p:attrName>
                                        </p:attrNameLst>
                                      </p:cBhvr>
                                      <p:to>
                                        <p:strVal val="visible"/>
                                      </p:to>
                                    </p:set>
                                    <p:animEffect transition="in" filter="slide(fromLeft)">
                                      <p:cBhvr>
                                        <p:cTn id="62" dur="500"/>
                                        <p:tgtEl>
                                          <p:spTgt spid="377877"/>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377868"/>
                                        </p:tgtEl>
                                        <p:attrNameLst>
                                          <p:attrName>style.visibility</p:attrName>
                                        </p:attrNameLst>
                                      </p:cBhvr>
                                      <p:to>
                                        <p:strVal val="visible"/>
                                      </p:to>
                                    </p:set>
                                    <p:animEffect transition="in" filter="slide(fromLeft)">
                                      <p:cBhvr>
                                        <p:cTn id="65" dur="500"/>
                                        <p:tgtEl>
                                          <p:spTgt spid="377868"/>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377878"/>
                                        </p:tgtEl>
                                        <p:attrNameLst>
                                          <p:attrName>style.visibility</p:attrName>
                                        </p:attrNameLst>
                                      </p:cBhvr>
                                      <p:to>
                                        <p:strVal val="visible"/>
                                      </p:to>
                                    </p:set>
                                    <p:animEffect transition="in" filter="slide(fromLeft)">
                                      <p:cBhvr>
                                        <p:cTn id="68" dur="500"/>
                                        <p:tgtEl>
                                          <p:spTgt spid="37787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377880"/>
                                        </p:tgtEl>
                                        <p:attrNameLst>
                                          <p:attrName>style.visibility</p:attrName>
                                        </p:attrNameLst>
                                      </p:cBhvr>
                                      <p:to>
                                        <p:strVal val="visible"/>
                                      </p:to>
                                    </p:set>
                                    <p:animEffect transition="in" filter="slide(fromLeft)">
                                      <p:cBhvr>
                                        <p:cTn id="71" dur="500"/>
                                        <p:tgtEl>
                                          <p:spTgt spid="377880"/>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37788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grpId="0" nodeType="clickEffect">
                                  <p:stCondLst>
                                    <p:cond delay="0"/>
                                  </p:stCondLst>
                                  <p:childTnLst>
                                    <p:set>
                                      <p:cBhvr>
                                        <p:cTn id="78" dur="1" fill="hold">
                                          <p:stCondLst>
                                            <p:cond delay="0"/>
                                          </p:stCondLst>
                                        </p:cTn>
                                        <p:tgtEl>
                                          <p:spTgt spid="377871"/>
                                        </p:tgtEl>
                                        <p:attrNameLst>
                                          <p:attrName>style.visibility</p:attrName>
                                        </p:attrNameLst>
                                      </p:cBhvr>
                                      <p:to>
                                        <p:strVal val="visible"/>
                                      </p:to>
                                    </p:set>
                                    <p:animEffect transition="in" filter="slide(fromLeft)">
                                      <p:cBhvr>
                                        <p:cTn id="79" dur="500"/>
                                        <p:tgtEl>
                                          <p:spTgt spid="377871"/>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377883"/>
                                        </p:tgtEl>
                                        <p:attrNameLst>
                                          <p:attrName>style.visibility</p:attrName>
                                        </p:attrNameLst>
                                      </p:cBhvr>
                                      <p:to>
                                        <p:strVal val="visible"/>
                                      </p:to>
                                    </p:set>
                                    <p:animEffect transition="in" filter="slide(fromLeft)">
                                      <p:cBhvr>
                                        <p:cTn id="82" dur="500"/>
                                        <p:tgtEl>
                                          <p:spTgt spid="3778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1" fill="hold" grpId="0" nodeType="clickEffect">
                                  <p:stCondLst>
                                    <p:cond delay="0"/>
                                  </p:stCondLst>
                                  <p:childTnLst>
                                    <p:set>
                                      <p:cBhvr>
                                        <p:cTn id="86" dur="1" fill="hold">
                                          <p:stCondLst>
                                            <p:cond delay="0"/>
                                          </p:stCondLst>
                                        </p:cTn>
                                        <p:tgtEl>
                                          <p:spTgt spid="377873"/>
                                        </p:tgtEl>
                                        <p:attrNameLst>
                                          <p:attrName>style.visibility</p:attrName>
                                        </p:attrNameLst>
                                      </p:cBhvr>
                                      <p:to>
                                        <p:strVal val="visible"/>
                                      </p:to>
                                    </p:set>
                                    <p:animEffect transition="in" filter="slide(fromTop)">
                                      <p:cBhvr>
                                        <p:cTn id="87" dur="500"/>
                                        <p:tgtEl>
                                          <p:spTgt spid="377873"/>
                                        </p:tgtEl>
                                      </p:cBhvr>
                                    </p:animEffect>
                                  </p:childTnLst>
                                </p:cTn>
                              </p:par>
                              <p:par>
                                <p:cTn id="88" presetID="12" presetClass="entr" presetSubtype="1" fill="hold" grpId="0" nodeType="withEffect">
                                  <p:stCondLst>
                                    <p:cond delay="0"/>
                                  </p:stCondLst>
                                  <p:childTnLst>
                                    <p:set>
                                      <p:cBhvr>
                                        <p:cTn id="89" dur="1" fill="hold">
                                          <p:stCondLst>
                                            <p:cond delay="0"/>
                                          </p:stCondLst>
                                        </p:cTn>
                                        <p:tgtEl>
                                          <p:spTgt spid="377872"/>
                                        </p:tgtEl>
                                        <p:attrNameLst>
                                          <p:attrName>style.visibility</p:attrName>
                                        </p:attrNameLst>
                                      </p:cBhvr>
                                      <p:to>
                                        <p:strVal val="visible"/>
                                      </p:to>
                                    </p:set>
                                    <p:animEffect transition="in" filter="slide(fromTop)">
                                      <p:cBhvr>
                                        <p:cTn id="90" dur="500"/>
                                        <p:tgtEl>
                                          <p:spTgt spid="377872"/>
                                        </p:tgtEl>
                                      </p:cBhvr>
                                    </p:animEffect>
                                  </p:childTnLst>
                                </p:cTn>
                              </p:par>
                            </p:childTnLst>
                          </p:cTn>
                        </p:par>
                        <p:par>
                          <p:cTn id="91" fill="hold" nodeType="afterGroup">
                            <p:stCondLst>
                              <p:cond delay="500"/>
                            </p:stCondLst>
                            <p:childTnLst>
                              <p:par>
                                <p:cTn id="92" presetID="12" presetClass="entr" presetSubtype="8" fill="hold" grpId="0" nodeType="afterEffect">
                                  <p:stCondLst>
                                    <p:cond delay="0"/>
                                  </p:stCondLst>
                                  <p:childTnLst>
                                    <p:set>
                                      <p:cBhvr>
                                        <p:cTn id="93" dur="1" fill="hold">
                                          <p:stCondLst>
                                            <p:cond delay="0"/>
                                          </p:stCondLst>
                                        </p:cTn>
                                        <p:tgtEl>
                                          <p:spTgt spid="377865"/>
                                        </p:tgtEl>
                                        <p:attrNameLst>
                                          <p:attrName>style.visibility</p:attrName>
                                        </p:attrNameLst>
                                      </p:cBhvr>
                                      <p:to>
                                        <p:strVal val="visible"/>
                                      </p:to>
                                    </p:set>
                                    <p:animEffect transition="in" filter="slide(fromLeft)">
                                      <p:cBhvr>
                                        <p:cTn id="94" dur="500"/>
                                        <p:tgtEl>
                                          <p:spTgt spid="377865"/>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377884"/>
                                        </p:tgtEl>
                                        <p:attrNameLst>
                                          <p:attrName>style.visibility</p:attrName>
                                        </p:attrNameLst>
                                      </p:cBhvr>
                                      <p:to>
                                        <p:strVal val="visible"/>
                                      </p:to>
                                    </p:set>
                                    <p:animEffect transition="in" filter="slide(fromLeft)">
                                      <p:cBhvr>
                                        <p:cTn id="97" dur="500"/>
                                        <p:tgtEl>
                                          <p:spTgt spid="377884"/>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37787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1" fill="hold" grpId="0" nodeType="clickEffect">
                                  <p:stCondLst>
                                    <p:cond delay="0"/>
                                  </p:stCondLst>
                                  <p:childTnLst>
                                    <p:set>
                                      <p:cBhvr>
                                        <p:cTn id="104" dur="1" fill="hold">
                                          <p:stCondLst>
                                            <p:cond delay="0"/>
                                          </p:stCondLst>
                                        </p:cTn>
                                        <p:tgtEl>
                                          <p:spTgt spid="377867"/>
                                        </p:tgtEl>
                                        <p:attrNameLst>
                                          <p:attrName>style.visibility</p:attrName>
                                        </p:attrNameLst>
                                      </p:cBhvr>
                                      <p:to>
                                        <p:strVal val="visible"/>
                                      </p:to>
                                    </p:set>
                                    <p:animEffect transition="in" filter="slide(fromTop)">
                                      <p:cBhvr>
                                        <p:cTn id="105" dur="500"/>
                                        <p:tgtEl>
                                          <p:spTgt spid="377867"/>
                                        </p:tgtEl>
                                      </p:cBhvr>
                                    </p:animEffect>
                                  </p:childTnLst>
                                </p:cTn>
                              </p:par>
                              <p:par>
                                <p:cTn id="106" presetID="12" presetClass="entr" presetSubtype="1" fill="hold" grpId="0" nodeType="withEffect">
                                  <p:stCondLst>
                                    <p:cond delay="0"/>
                                  </p:stCondLst>
                                  <p:childTnLst>
                                    <p:set>
                                      <p:cBhvr>
                                        <p:cTn id="107" dur="1" fill="hold">
                                          <p:stCondLst>
                                            <p:cond delay="0"/>
                                          </p:stCondLst>
                                        </p:cTn>
                                        <p:tgtEl>
                                          <p:spTgt spid="377866"/>
                                        </p:tgtEl>
                                        <p:attrNameLst>
                                          <p:attrName>style.visibility</p:attrName>
                                        </p:attrNameLst>
                                      </p:cBhvr>
                                      <p:to>
                                        <p:strVal val="visible"/>
                                      </p:to>
                                    </p:set>
                                    <p:animEffect transition="in" filter="slide(fromTop)">
                                      <p:cBhvr>
                                        <p:cTn id="108" dur="500"/>
                                        <p:tgtEl>
                                          <p:spTgt spid="377866"/>
                                        </p:tgtEl>
                                      </p:cBhvr>
                                    </p:animEffect>
                                  </p:childTnLst>
                                </p:cTn>
                              </p:par>
                            </p:childTnLst>
                          </p:cTn>
                        </p:par>
                        <p:par>
                          <p:cTn id="109" fill="hold" nodeType="afterGroup">
                            <p:stCondLst>
                              <p:cond delay="500"/>
                            </p:stCondLst>
                            <p:childTnLst>
                              <p:par>
                                <p:cTn id="110" presetID="12" presetClass="entr" presetSubtype="8" fill="hold" grpId="0" nodeType="afterEffect">
                                  <p:stCondLst>
                                    <p:cond delay="0"/>
                                  </p:stCondLst>
                                  <p:childTnLst>
                                    <p:set>
                                      <p:cBhvr>
                                        <p:cTn id="111" dur="1" fill="hold">
                                          <p:stCondLst>
                                            <p:cond delay="0"/>
                                          </p:stCondLst>
                                        </p:cTn>
                                        <p:tgtEl>
                                          <p:spTgt spid="377882"/>
                                        </p:tgtEl>
                                        <p:attrNameLst>
                                          <p:attrName>style.visibility</p:attrName>
                                        </p:attrNameLst>
                                      </p:cBhvr>
                                      <p:to>
                                        <p:strVal val="visible"/>
                                      </p:to>
                                    </p:set>
                                    <p:animEffect transition="in" filter="slide(fromLeft)">
                                      <p:cBhvr>
                                        <p:cTn id="112" dur="500"/>
                                        <p:tgtEl>
                                          <p:spTgt spid="37788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10" fill="hold" grpId="0" nodeType="clickEffect">
                                  <p:stCondLst>
                                    <p:cond delay="0"/>
                                  </p:stCondLst>
                                  <p:childTnLst>
                                    <p:set>
                                      <p:cBhvr>
                                        <p:cTn id="116" dur="1" fill="hold">
                                          <p:stCondLst>
                                            <p:cond delay="0"/>
                                          </p:stCondLst>
                                        </p:cTn>
                                        <p:tgtEl>
                                          <p:spTgt spid="377888"/>
                                        </p:tgtEl>
                                        <p:attrNameLst>
                                          <p:attrName>style.visibility</p:attrName>
                                        </p:attrNameLst>
                                      </p:cBhvr>
                                      <p:to>
                                        <p:strVal val="visible"/>
                                      </p:to>
                                    </p:set>
                                    <p:anim calcmode="lin" valueType="num">
                                      <p:cBhvr>
                                        <p:cTn id="117" dur="500" fill="hold"/>
                                        <p:tgtEl>
                                          <p:spTgt spid="377888"/>
                                        </p:tgtEl>
                                        <p:attrNameLst>
                                          <p:attrName>ppt_w</p:attrName>
                                        </p:attrNameLst>
                                      </p:cBhvr>
                                      <p:tavLst>
                                        <p:tav tm="0">
                                          <p:val>
                                            <p:fltVal val="0"/>
                                          </p:val>
                                        </p:tav>
                                        <p:tav tm="100000">
                                          <p:val>
                                            <p:strVal val="#ppt_w"/>
                                          </p:val>
                                        </p:tav>
                                      </p:tavLst>
                                    </p:anim>
                                    <p:anim calcmode="lin" valueType="num">
                                      <p:cBhvr>
                                        <p:cTn id="118" dur="500" fill="hold"/>
                                        <p:tgtEl>
                                          <p:spTgt spid="377888"/>
                                        </p:tgtEl>
                                        <p:attrNameLst>
                                          <p:attrName>ppt_h</p:attrName>
                                        </p:attrNameLst>
                                      </p:cBhvr>
                                      <p:tavLst>
                                        <p:tav tm="0">
                                          <p:val>
                                            <p:strVal val="#ppt_h"/>
                                          </p:val>
                                        </p:tav>
                                        <p:tav tm="100000">
                                          <p:val>
                                            <p:strVal val="#ppt_h"/>
                                          </p:val>
                                        </p:tav>
                                      </p:tavLst>
                                    </p:anim>
                                  </p:childTnLst>
                                </p:cTn>
                              </p:par>
                              <p:par>
                                <p:cTn id="119" presetID="17" presetClass="entr" presetSubtype="10" fill="hold" grpId="0" nodeType="withEffect">
                                  <p:stCondLst>
                                    <p:cond delay="0"/>
                                  </p:stCondLst>
                                  <p:childTnLst>
                                    <p:set>
                                      <p:cBhvr>
                                        <p:cTn id="120" dur="1" fill="hold">
                                          <p:stCondLst>
                                            <p:cond delay="0"/>
                                          </p:stCondLst>
                                        </p:cTn>
                                        <p:tgtEl>
                                          <p:spTgt spid="377887"/>
                                        </p:tgtEl>
                                        <p:attrNameLst>
                                          <p:attrName>style.visibility</p:attrName>
                                        </p:attrNameLst>
                                      </p:cBhvr>
                                      <p:to>
                                        <p:strVal val="visible"/>
                                      </p:to>
                                    </p:set>
                                    <p:anim calcmode="lin" valueType="num">
                                      <p:cBhvr>
                                        <p:cTn id="121" dur="500" fill="hold"/>
                                        <p:tgtEl>
                                          <p:spTgt spid="377887"/>
                                        </p:tgtEl>
                                        <p:attrNameLst>
                                          <p:attrName>ppt_w</p:attrName>
                                        </p:attrNameLst>
                                      </p:cBhvr>
                                      <p:tavLst>
                                        <p:tav tm="0">
                                          <p:val>
                                            <p:fltVal val="0"/>
                                          </p:val>
                                        </p:tav>
                                        <p:tav tm="100000">
                                          <p:val>
                                            <p:strVal val="#ppt_w"/>
                                          </p:val>
                                        </p:tav>
                                      </p:tavLst>
                                    </p:anim>
                                    <p:anim calcmode="lin" valueType="num">
                                      <p:cBhvr>
                                        <p:cTn id="122" dur="500" fill="hold"/>
                                        <p:tgtEl>
                                          <p:spTgt spid="377887"/>
                                        </p:tgtEl>
                                        <p:attrNameLst>
                                          <p:attrName>ppt_h</p:attrName>
                                        </p:attrNameLst>
                                      </p:cBhvr>
                                      <p:tavLst>
                                        <p:tav tm="0">
                                          <p:val>
                                            <p:strVal val="#ppt_h"/>
                                          </p:val>
                                        </p:tav>
                                        <p:tav tm="100000">
                                          <p:val>
                                            <p:strVal val="#ppt_h"/>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377889"/>
                                        </p:tgtEl>
                                        <p:attrNameLst>
                                          <p:attrName>style.visibility</p:attrName>
                                        </p:attrNameLst>
                                      </p:cBhvr>
                                      <p:to>
                                        <p:strVal val="visible"/>
                                      </p:to>
                                    </p:set>
                                    <p:anim calcmode="lin" valueType="num">
                                      <p:cBhvr>
                                        <p:cTn id="125" dur="500" fill="hold"/>
                                        <p:tgtEl>
                                          <p:spTgt spid="377889"/>
                                        </p:tgtEl>
                                        <p:attrNameLst>
                                          <p:attrName>ppt_w</p:attrName>
                                        </p:attrNameLst>
                                      </p:cBhvr>
                                      <p:tavLst>
                                        <p:tav tm="0">
                                          <p:val>
                                            <p:fltVal val="0"/>
                                          </p:val>
                                        </p:tav>
                                        <p:tav tm="100000">
                                          <p:val>
                                            <p:strVal val="#ppt_w"/>
                                          </p:val>
                                        </p:tav>
                                      </p:tavLst>
                                    </p:anim>
                                    <p:anim calcmode="lin" valueType="num">
                                      <p:cBhvr>
                                        <p:cTn id="126" dur="500" fill="hold"/>
                                        <p:tgtEl>
                                          <p:spTgt spid="377889"/>
                                        </p:tgtEl>
                                        <p:attrNameLst>
                                          <p:attrName>ppt_h</p:attrName>
                                        </p:attrNameLst>
                                      </p:cBhvr>
                                      <p:tavLst>
                                        <p:tav tm="0">
                                          <p:val>
                                            <p:strVal val="#ppt_h"/>
                                          </p:val>
                                        </p:tav>
                                        <p:tav tm="100000">
                                          <p:val>
                                            <p:strVal val="#ppt_h"/>
                                          </p:val>
                                        </p:tav>
                                      </p:tavLst>
                                    </p:anim>
                                  </p:childTnLst>
                                </p:cTn>
                              </p:par>
                              <p:par>
                                <p:cTn id="127" presetID="3" presetClass="entr" presetSubtype="10" fill="hold" grpId="0" nodeType="withEffect">
                                  <p:stCondLst>
                                    <p:cond delay="0"/>
                                  </p:stCondLst>
                                  <p:childTnLst>
                                    <p:set>
                                      <p:cBhvr>
                                        <p:cTn id="128" dur="1" fill="hold">
                                          <p:stCondLst>
                                            <p:cond delay="0"/>
                                          </p:stCondLst>
                                        </p:cTn>
                                        <p:tgtEl>
                                          <p:spTgt spid="377890"/>
                                        </p:tgtEl>
                                        <p:attrNameLst>
                                          <p:attrName>style.visibility</p:attrName>
                                        </p:attrNameLst>
                                      </p:cBhvr>
                                      <p:to>
                                        <p:strVal val="visible"/>
                                      </p:to>
                                    </p:set>
                                    <p:animEffect transition="in" filter="blinds(horizontal)">
                                      <p:cBhvr>
                                        <p:cTn id="129" dur="500"/>
                                        <p:tgtEl>
                                          <p:spTgt spid="37789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377924"/>
                                        </p:tgtEl>
                                        <p:attrNameLst>
                                          <p:attrName>style.visibility</p:attrName>
                                        </p:attrNameLst>
                                      </p:cBhvr>
                                      <p:to>
                                        <p:strVal val="visible"/>
                                      </p:to>
                                    </p:set>
                                    <p:anim calcmode="lin" valueType="num">
                                      <p:cBhvr>
                                        <p:cTn id="134" dur="500" fill="hold"/>
                                        <p:tgtEl>
                                          <p:spTgt spid="377924"/>
                                        </p:tgtEl>
                                        <p:attrNameLst>
                                          <p:attrName>ppt_x</p:attrName>
                                        </p:attrNameLst>
                                      </p:cBhvr>
                                      <p:tavLst>
                                        <p:tav tm="0">
                                          <p:val>
                                            <p:strVal val="#ppt_x"/>
                                          </p:val>
                                        </p:tav>
                                        <p:tav tm="100000">
                                          <p:val>
                                            <p:strVal val="#ppt_x"/>
                                          </p:val>
                                        </p:tav>
                                      </p:tavLst>
                                    </p:anim>
                                    <p:anim calcmode="lin" valueType="num">
                                      <p:cBhvr>
                                        <p:cTn id="135" dur="500" fill="hold"/>
                                        <p:tgtEl>
                                          <p:spTgt spid="377924"/>
                                        </p:tgtEl>
                                        <p:attrNameLst>
                                          <p:attrName>ppt_y</p:attrName>
                                        </p:attrNameLst>
                                      </p:cBhvr>
                                      <p:tavLst>
                                        <p:tav tm="0">
                                          <p:val>
                                            <p:strVal val="#ppt_y+#ppt_h/2"/>
                                          </p:val>
                                        </p:tav>
                                        <p:tav tm="100000">
                                          <p:val>
                                            <p:strVal val="#ppt_y"/>
                                          </p:val>
                                        </p:tav>
                                      </p:tavLst>
                                    </p:anim>
                                    <p:anim calcmode="lin" valueType="num">
                                      <p:cBhvr>
                                        <p:cTn id="136" dur="500" fill="hold"/>
                                        <p:tgtEl>
                                          <p:spTgt spid="377924"/>
                                        </p:tgtEl>
                                        <p:attrNameLst>
                                          <p:attrName>ppt_w</p:attrName>
                                        </p:attrNameLst>
                                      </p:cBhvr>
                                      <p:tavLst>
                                        <p:tav tm="0">
                                          <p:val>
                                            <p:strVal val="#ppt_w"/>
                                          </p:val>
                                        </p:tav>
                                        <p:tav tm="100000">
                                          <p:val>
                                            <p:strVal val="#ppt_w"/>
                                          </p:val>
                                        </p:tav>
                                      </p:tavLst>
                                    </p:anim>
                                    <p:anim calcmode="lin" valueType="num">
                                      <p:cBhvr>
                                        <p:cTn id="137" dur="500" fill="hold"/>
                                        <p:tgtEl>
                                          <p:spTgt spid="377924"/>
                                        </p:tgtEl>
                                        <p:attrNameLst>
                                          <p:attrName>ppt_h</p:attrName>
                                        </p:attrNameLst>
                                      </p:cBhvr>
                                      <p:tavLst>
                                        <p:tav tm="0">
                                          <p:val>
                                            <p:fltVal val="0"/>
                                          </p:val>
                                        </p:tav>
                                        <p:tav tm="100000">
                                          <p:val>
                                            <p:strVal val="#ppt_h"/>
                                          </p:val>
                                        </p:tav>
                                      </p:tavLst>
                                    </p:anim>
                                  </p:childTnLst>
                                </p:cTn>
                              </p:par>
                              <p:par>
                                <p:cTn id="138" presetID="3" presetClass="entr" presetSubtype="10" fill="hold" grpId="0" nodeType="withEffect">
                                  <p:stCondLst>
                                    <p:cond delay="0"/>
                                  </p:stCondLst>
                                  <p:childTnLst>
                                    <p:set>
                                      <p:cBhvr>
                                        <p:cTn id="139" dur="1" fill="hold">
                                          <p:stCondLst>
                                            <p:cond delay="0"/>
                                          </p:stCondLst>
                                        </p:cTn>
                                        <p:tgtEl>
                                          <p:spTgt spid="377925"/>
                                        </p:tgtEl>
                                        <p:attrNameLst>
                                          <p:attrName>style.visibility</p:attrName>
                                        </p:attrNameLst>
                                      </p:cBhvr>
                                      <p:to>
                                        <p:strVal val="visible"/>
                                      </p:to>
                                    </p:set>
                                    <p:animEffect transition="in" filter="blinds(horizontal)">
                                      <p:cBhvr>
                                        <p:cTn id="140" dur="500"/>
                                        <p:tgtEl>
                                          <p:spTgt spid="377925"/>
                                        </p:tgtEl>
                                      </p:cBhvr>
                                    </p:animEffect>
                                  </p:childTnLst>
                                </p:cTn>
                              </p:par>
                            </p:childTnLst>
                          </p:cTn>
                        </p:par>
                        <p:par>
                          <p:cTn id="141" fill="hold" nodeType="afterGroup">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377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nimBg="1"/>
      <p:bldP spid="377860" grpId="0"/>
      <p:bldP spid="377861" grpId="0" animBg="1"/>
      <p:bldP spid="377862" grpId="0" animBg="1"/>
      <p:bldP spid="377863" grpId="0"/>
      <p:bldP spid="377864" grpId="0"/>
      <p:bldP spid="377865" grpId="0" animBg="1"/>
      <p:bldP spid="377866" grpId="0" animBg="1"/>
      <p:bldP spid="377867" grpId="0"/>
      <p:bldP spid="377868" grpId="0"/>
      <p:bldP spid="377869" grpId="0" animBg="1"/>
      <p:bldP spid="377870" grpId="0"/>
      <p:bldP spid="377871" grpId="0" animBg="1"/>
      <p:bldP spid="377872" grpId="0" animBg="1"/>
      <p:bldP spid="377873" grpId="0"/>
      <p:bldP spid="377874" grpId="0"/>
      <p:bldP spid="377875" grpId="0" animBg="1"/>
      <p:bldP spid="377876" grpId="0" animBg="1"/>
      <p:bldP spid="377877" grpId="0"/>
      <p:bldP spid="377878" grpId="0" animBg="1"/>
      <p:bldP spid="377879" grpId="0" animBg="1"/>
      <p:bldP spid="377880" grpId="0" animBg="1"/>
      <p:bldP spid="377881" grpId="0" animBg="1"/>
      <p:bldP spid="377882" grpId="0" animBg="1"/>
      <p:bldP spid="377883" grpId="0" animBg="1"/>
      <p:bldP spid="377884" grpId="0" animBg="1"/>
      <p:bldP spid="377885" grpId="0" animBg="1"/>
      <p:bldP spid="377886" grpId="0" animBg="1"/>
      <p:bldP spid="377887" grpId="0" animBg="1"/>
      <p:bldP spid="377888" grpId="0" animBg="1"/>
      <p:bldP spid="377889" grpId="0" animBg="1"/>
      <p:bldP spid="377890" grpId="0"/>
      <p:bldP spid="377891" grpId="0"/>
      <p:bldP spid="377892" grpId="0" animBg="1"/>
      <p:bldP spid="377893" grpId="0" animBg="1"/>
      <p:bldP spid="377924" grpId="0" animBg="1"/>
      <p:bldP spid="377925" grpId="0"/>
      <p:bldP spid="377926" grpId="0" animBg="1"/>
      <p:bldP spid="3779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AVD Prediction </a:t>
            </a:r>
            <a:r>
              <a:rPr lang="en-US" sz="2000">
                <a:latin typeface="Garamond" charset="0"/>
                <a:ea typeface="ＭＳ Ｐゴシック" charset="0"/>
                <a:cs typeface="ＭＳ Ｐゴシック" charset="0"/>
              </a:rPr>
              <a:t>[MICRO</a:t>
            </a:r>
            <a:r>
              <a:rPr lang="ja-JP" altLang="en-US" sz="2000">
                <a:latin typeface="Garamond" charset="0"/>
                <a:ea typeface="ＭＳ Ｐゴシック" charset="0"/>
                <a:cs typeface="ＭＳ Ｐゴシック" charset="0"/>
              </a:rPr>
              <a:t>’</a:t>
            </a:r>
            <a:r>
              <a:rPr lang="en-US" altLang="ja-JP" sz="2000">
                <a:latin typeface="Garamond" charset="0"/>
                <a:ea typeface="ＭＳ Ｐゴシック" charset="0"/>
                <a:cs typeface="ＭＳ Ｐゴシック" charset="0"/>
              </a:rPr>
              <a:t>05]</a:t>
            </a:r>
            <a:endParaRPr lang="en-US" sz="2000">
              <a:latin typeface="Garamond" charset="0"/>
              <a:ea typeface="ＭＳ Ｐゴシック" charset="0"/>
              <a:cs typeface="ＭＳ Ｐゴシック" charset="0"/>
            </a:endParaRPr>
          </a:p>
        </p:txBody>
      </p:sp>
      <p:sp>
        <p:nvSpPr>
          <p:cNvPr id="379907" name="Rectangle 3"/>
          <p:cNvSpPr>
            <a:spLocks noGrp="1" noChangeArrowheads="1"/>
          </p:cNvSpPr>
          <p:nvPr>
            <p:ph type="body" idx="1"/>
          </p:nvPr>
        </p:nvSpPr>
        <p:spPr>
          <a:xfrm>
            <a:off x="228600" y="996950"/>
            <a:ext cx="8610600" cy="5194300"/>
          </a:xfrm>
        </p:spPr>
        <p:txBody>
          <a:bodyPr/>
          <a:lstStyle/>
          <a:p>
            <a:pPr>
              <a:lnSpc>
                <a:spcPct val="90000"/>
              </a:lnSpc>
            </a:pPr>
            <a:r>
              <a:rPr lang="en-US">
                <a:latin typeface="Tahoma" charset="0"/>
                <a:ea typeface="ＭＳ Ｐゴシック" charset="0"/>
                <a:cs typeface="ＭＳ Ｐゴシック" charset="0"/>
              </a:rPr>
              <a:t>Address-value delta (AVD) of a load instruction defined as:</a:t>
            </a:r>
          </a:p>
          <a:p>
            <a:pPr>
              <a:lnSpc>
                <a:spcPct val="90000"/>
              </a:lnSpc>
              <a:buFont typeface="Wingdings" charset="0"/>
              <a:buNone/>
            </a:pPr>
            <a:r>
              <a:rPr lang="en-US">
                <a:latin typeface="Tahoma" charset="0"/>
                <a:ea typeface="ＭＳ Ｐゴシック" charset="0"/>
                <a:cs typeface="ＭＳ Ｐゴシック" charset="0"/>
              </a:rPr>
              <a:t>       </a:t>
            </a:r>
            <a:r>
              <a:rPr lang="en-US">
                <a:solidFill>
                  <a:srgbClr val="CC0000"/>
                </a:solidFill>
                <a:latin typeface="Tahoma" charset="0"/>
                <a:ea typeface="ＭＳ Ｐゴシック" charset="0"/>
                <a:cs typeface="ＭＳ Ｐゴシック" charset="0"/>
              </a:rPr>
              <a:t>AVD = Effective </a:t>
            </a:r>
            <a:r>
              <a:rPr lang="en-US" b="1">
                <a:solidFill>
                  <a:srgbClr val="CC0000"/>
                </a:solidFill>
                <a:latin typeface="Tahoma" charset="0"/>
                <a:ea typeface="ＭＳ Ｐゴシック" charset="0"/>
                <a:cs typeface="ＭＳ Ｐゴシック" charset="0"/>
              </a:rPr>
              <a:t>Address</a:t>
            </a:r>
            <a:r>
              <a:rPr lang="en-US">
                <a:solidFill>
                  <a:srgbClr val="CC0000"/>
                </a:solidFill>
                <a:latin typeface="Tahoma" charset="0"/>
                <a:ea typeface="ＭＳ Ｐゴシック" charset="0"/>
                <a:cs typeface="ＭＳ Ｐゴシック" charset="0"/>
              </a:rPr>
              <a:t> of Load </a:t>
            </a:r>
            <a:r>
              <a:rPr lang="en-US" sz="2800" b="1">
                <a:solidFill>
                  <a:srgbClr val="CC0000"/>
                </a:solidFill>
                <a:latin typeface="Tahoma" charset="0"/>
                <a:ea typeface="ＭＳ Ｐゴシック" charset="0"/>
                <a:cs typeface="ＭＳ Ｐゴシック" charset="0"/>
              </a:rPr>
              <a:t>–</a:t>
            </a:r>
            <a:r>
              <a:rPr lang="en-US">
                <a:solidFill>
                  <a:srgbClr val="CC0000"/>
                </a:solidFill>
                <a:latin typeface="Tahoma" charset="0"/>
                <a:ea typeface="ＭＳ Ｐゴシック" charset="0"/>
                <a:cs typeface="ＭＳ Ｐゴシック" charset="0"/>
              </a:rPr>
              <a:t> Data </a:t>
            </a:r>
            <a:r>
              <a:rPr lang="en-US" b="1">
                <a:solidFill>
                  <a:srgbClr val="CC0000"/>
                </a:solidFill>
                <a:latin typeface="Tahoma" charset="0"/>
                <a:ea typeface="ＭＳ Ｐゴシック" charset="0"/>
                <a:cs typeface="ＭＳ Ｐゴシック" charset="0"/>
              </a:rPr>
              <a:t>Value</a:t>
            </a:r>
            <a:r>
              <a:rPr lang="en-US">
                <a:solidFill>
                  <a:srgbClr val="CC0000"/>
                </a:solidFill>
                <a:latin typeface="Tahoma" charset="0"/>
                <a:ea typeface="ＭＳ Ｐゴシック" charset="0"/>
                <a:cs typeface="ＭＳ Ｐゴシック" charset="0"/>
              </a:rPr>
              <a:t> of Load</a:t>
            </a:r>
          </a:p>
          <a:p>
            <a:pPr>
              <a:buFont typeface="Wingdings" charset="0"/>
              <a:buNone/>
            </a:pPr>
            <a:endParaRPr lang="en-US">
              <a:solidFill>
                <a:srgbClr val="CC0000"/>
              </a:solidFill>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For some address loads, AVD is stable</a:t>
            </a:r>
            <a:endParaRPr lang="en-US">
              <a:solidFill>
                <a:srgbClr val="CC0000"/>
              </a:solidFill>
              <a:latin typeface="Tahoma" charset="0"/>
              <a:ea typeface="ＭＳ Ｐゴシック" charset="0"/>
              <a:cs typeface="ＭＳ Ｐゴシック" charset="0"/>
            </a:endParaRPr>
          </a:p>
          <a:p>
            <a:r>
              <a:rPr lang="en-US">
                <a:latin typeface="Tahoma" charset="0"/>
                <a:ea typeface="ＭＳ Ｐゴシック" charset="0"/>
                <a:cs typeface="ＭＳ Ｐゴシック" charset="0"/>
              </a:rPr>
              <a:t>An AVD predictor keeps track of the AVDs of address loads</a:t>
            </a:r>
          </a:p>
          <a:p>
            <a:pPr>
              <a:lnSpc>
                <a:spcPct val="90000"/>
              </a:lnSpc>
            </a:pPr>
            <a:r>
              <a:rPr lang="en-US">
                <a:latin typeface="Tahoma" charset="0"/>
                <a:ea typeface="ＭＳ Ｐゴシック" charset="0"/>
                <a:cs typeface="ＭＳ Ｐゴシック" charset="0"/>
              </a:rPr>
              <a:t>When a load is an L2 miss in runahead mode, AVD predictor is consulted</a:t>
            </a:r>
          </a:p>
          <a:p>
            <a:pPr>
              <a:lnSpc>
                <a:spcPct val="90000"/>
              </a:lnSpc>
            </a:pPr>
            <a:endParaRPr lang="en-US">
              <a:latin typeface="Tahoma" charset="0"/>
              <a:ea typeface="ＭＳ Ｐゴシック" charset="0"/>
              <a:cs typeface="ＭＳ Ｐゴシック" charset="0"/>
            </a:endParaRPr>
          </a:p>
          <a:p>
            <a:pPr>
              <a:lnSpc>
                <a:spcPct val="90000"/>
              </a:lnSpc>
            </a:pPr>
            <a:r>
              <a:rPr lang="en-US">
                <a:latin typeface="Tahoma" charset="0"/>
                <a:ea typeface="ＭＳ Ｐゴシック" charset="0"/>
                <a:cs typeface="ＭＳ Ｐゴシック" charset="0"/>
              </a:rPr>
              <a:t>If the predictor returns a stable (confident) AVD for that load, the value of the load is predicted</a:t>
            </a:r>
          </a:p>
          <a:p>
            <a:pPr>
              <a:buFont typeface="Wingdings" charset="0"/>
              <a:buNone/>
            </a:pPr>
            <a:r>
              <a:rPr lang="en-US">
                <a:solidFill>
                  <a:srgbClr val="CC0000"/>
                </a:solidFill>
                <a:latin typeface="Tahoma" charset="0"/>
                <a:ea typeface="ＭＳ Ｐゴシック" charset="0"/>
                <a:cs typeface="ＭＳ Ｐゴシック" charset="0"/>
              </a:rPr>
              <a:t>       Predicted Value = Effective Address </a:t>
            </a:r>
            <a:r>
              <a:rPr lang="en-US" b="1">
                <a:solidFill>
                  <a:srgbClr val="CC0000"/>
                </a:solidFill>
                <a:latin typeface="Tahoma" charset="0"/>
                <a:ea typeface="ＭＳ Ｐゴシック" charset="0"/>
                <a:cs typeface="ＭＳ Ｐゴシック" charset="0"/>
              </a:rPr>
              <a:t>–</a:t>
            </a:r>
            <a:r>
              <a:rPr lang="en-US">
                <a:solidFill>
                  <a:srgbClr val="CC0000"/>
                </a:solidFill>
                <a:latin typeface="Tahoma" charset="0"/>
                <a:ea typeface="ＭＳ Ｐゴシック" charset="0"/>
                <a:cs typeface="ＭＳ Ｐゴシック" charset="0"/>
              </a:rPr>
              <a:t> Predicted AVD</a:t>
            </a:r>
          </a:p>
          <a:p>
            <a:endParaRPr lang="en-US">
              <a:latin typeface="Tahoma" charset="0"/>
              <a:ea typeface="ＭＳ Ｐゴシック" charset="0"/>
              <a:cs typeface="ＭＳ Ｐゴシック" charset="0"/>
            </a:endParaRPr>
          </a:p>
          <a:p>
            <a:endParaRPr lang="en-US">
              <a:solidFill>
                <a:srgbClr val="CC0000"/>
              </a:solidFill>
              <a:latin typeface="Tahoma" charset="0"/>
              <a:ea typeface="ＭＳ Ｐゴシック" charset="0"/>
              <a:cs typeface="ＭＳ Ｐゴシック" charset="0"/>
            </a:endParaRPr>
          </a:p>
          <a:p>
            <a:pPr>
              <a:buFont typeface="Wingdings" charset="0"/>
              <a:buNone/>
            </a:pPr>
            <a:endParaRPr lang="en-US">
              <a:solidFill>
                <a:srgbClr val="CC0000"/>
              </a:solidFill>
              <a:latin typeface="Tahoma" charset="0"/>
              <a:ea typeface="ＭＳ Ｐゴシック" charset="0"/>
              <a:cs typeface="ＭＳ Ｐゴシック" charset="0"/>
            </a:endParaRPr>
          </a:p>
          <a:p>
            <a:pPr>
              <a:buFont typeface="Wingdings" charset="0"/>
              <a:buNone/>
            </a:pPr>
            <a:endParaRPr lang="en-US">
              <a:solidFill>
                <a:srgbClr val="CC0000"/>
              </a:solidFill>
              <a:latin typeface="Tahoma"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4166451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990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99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My office hours moved to 3:40-4:</a:t>
            </a:r>
            <a:r>
              <a:rPr lang="en-US" dirty="0"/>
              <a:t>4</a:t>
            </a:r>
            <a:r>
              <a:rPr lang="en-US" dirty="0" smtClean="0"/>
              <a:t>0pm today</a:t>
            </a:r>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2</a:t>
            </a:fld>
            <a:endParaRPr lang="en-US"/>
          </a:p>
        </p:txBody>
      </p:sp>
    </p:spTree>
    <p:extLst>
      <p:ext uri="{BB962C8B-B14F-4D97-AF65-F5344CB8AC3E}">
        <p14:creationId xmlns:p14="http://schemas.microsoft.com/office/powerpoint/2010/main" val="1392108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Why Do Stable AVDs Occur?</a:t>
            </a:r>
          </a:p>
        </p:txBody>
      </p:sp>
      <p:sp>
        <p:nvSpPr>
          <p:cNvPr id="81922" name="Rectangle 3"/>
          <p:cNvSpPr>
            <a:spLocks noGrp="1" noChangeArrowheads="1"/>
          </p:cNvSpPr>
          <p:nvPr>
            <p:ph type="body" idx="1"/>
          </p:nvPr>
        </p:nvSpPr>
        <p:spPr>
          <a:xfrm>
            <a:off x="228600" y="996950"/>
            <a:ext cx="8610600" cy="5194300"/>
          </a:xfrm>
        </p:spPr>
        <p:txBody>
          <a:bodyPr/>
          <a:lstStyle/>
          <a:p>
            <a:r>
              <a:rPr lang="en-US">
                <a:solidFill>
                  <a:srgbClr val="CC0000"/>
                </a:solidFill>
                <a:latin typeface="Tahoma" charset="0"/>
                <a:ea typeface="ＭＳ Ｐゴシック" charset="0"/>
                <a:cs typeface="ＭＳ Ｐゴシック" charset="0"/>
              </a:rPr>
              <a:t>Regularity in the way data structures are </a:t>
            </a:r>
          </a:p>
          <a:p>
            <a:pPr lvl="1"/>
            <a:r>
              <a:rPr lang="en-US">
                <a:solidFill>
                  <a:srgbClr val="CC0000"/>
                </a:solidFill>
                <a:latin typeface="Tahoma" charset="0"/>
                <a:ea typeface="ＭＳ Ｐゴシック" charset="0"/>
              </a:rPr>
              <a:t>allocated in memory </a:t>
            </a:r>
            <a:r>
              <a:rPr lang="en-US">
                <a:latin typeface="Tahoma" charset="0"/>
                <a:ea typeface="ＭＳ Ｐゴシック" charset="0"/>
              </a:rPr>
              <a:t>AND</a:t>
            </a:r>
          </a:p>
          <a:p>
            <a:pPr lvl="1"/>
            <a:r>
              <a:rPr lang="en-US">
                <a:solidFill>
                  <a:srgbClr val="CC0000"/>
                </a:solidFill>
                <a:latin typeface="Tahoma" charset="0"/>
                <a:ea typeface="ＭＳ Ｐゴシック" charset="0"/>
              </a:rPr>
              <a:t>traversed</a:t>
            </a:r>
          </a:p>
          <a:p>
            <a:pPr lvl="1"/>
            <a:endParaRPr lang="en-US">
              <a:latin typeface="Tahoma" charset="0"/>
              <a:ea typeface="ＭＳ Ｐゴシック" charset="0"/>
            </a:endParaRPr>
          </a:p>
          <a:p>
            <a:r>
              <a:rPr lang="en-US">
                <a:latin typeface="Tahoma" charset="0"/>
                <a:ea typeface="ＭＳ Ｐゴシック" charset="0"/>
                <a:cs typeface="ＭＳ Ｐゴシック" charset="0"/>
              </a:rPr>
              <a:t>Two types of loads can have stable AVDs</a:t>
            </a:r>
          </a:p>
          <a:p>
            <a:pPr lvl="1"/>
            <a:r>
              <a:rPr lang="en-US">
                <a:latin typeface="Tahoma" charset="0"/>
                <a:ea typeface="ＭＳ Ｐゴシック" charset="0"/>
              </a:rPr>
              <a:t>Traversal address loads</a:t>
            </a:r>
          </a:p>
          <a:p>
            <a:pPr lvl="2"/>
            <a:r>
              <a:rPr lang="en-US">
                <a:latin typeface="Tahoma" charset="0"/>
                <a:ea typeface="ＭＳ Ｐゴシック" charset="0"/>
              </a:rPr>
              <a:t>Produce addresses consumed by </a:t>
            </a:r>
            <a:r>
              <a:rPr lang="en-US" b="1">
                <a:latin typeface="Tahoma" charset="0"/>
                <a:ea typeface="ＭＳ Ｐゴシック" charset="0"/>
              </a:rPr>
              <a:t>address loads</a:t>
            </a:r>
          </a:p>
          <a:p>
            <a:pPr lvl="1"/>
            <a:r>
              <a:rPr lang="en-US">
                <a:latin typeface="Tahoma" charset="0"/>
                <a:ea typeface="ＭＳ Ｐゴシック" charset="0"/>
              </a:rPr>
              <a:t>Leaf address loads</a:t>
            </a:r>
          </a:p>
          <a:p>
            <a:pPr lvl="2"/>
            <a:r>
              <a:rPr lang="en-US">
                <a:latin typeface="Tahoma" charset="0"/>
                <a:ea typeface="ＭＳ Ｐゴシック" charset="0"/>
              </a:rPr>
              <a:t>Produce addresses consumed by </a:t>
            </a:r>
            <a:r>
              <a:rPr lang="en-US" b="1">
                <a:latin typeface="Tahoma" charset="0"/>
                <a:ea typeface="ＭＳ Ｐゴシック" charset="0"/>
              </a:rPr>
              <a:t>data loads</a:t>
            </a:r>
          </a:p>
        </p:txBody>
      </p:sp>
    </p:spTree>
    <p:extLst>
      <p:ext uri="{BB962C8B-B14F-4D97-AF65-F5344CB8AC3E}">
        <p14:creationId xmlns:p14="http://schemas.microsoft.com/office/powerpoint/2010/main" val="11640632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Traversal Address Loads</a:t>
            </a:r>
          </a:p>
        </p:txBody>
      </p:sp>
      <p:sp>
        <p:nvSpPr>
          <p:cNvPr id="495619" name="Oval 3"/>
          <p:cNvSpPr>
            <a:spLocks noChangeArrowheads="1"/>
          </p:cNvSpPr>
          <p:nvPr/>
        </p:nvSpPr>
        <p:spPr bwMode="auto">
          <a:xfrm>
            <a:off x="2624138" y="23352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smtClean="0">
              <a:solidFill>
                <a:srgbClr val="000000"/>
              </a:solidFill>
            </a:endParaRPr>
          </a:p>
        </p:txBody>
      </p:sp>
      <p:sp>
        <p:nvSpPr>
          <p:cNvPr id="495620" name="Oval 4"/>
          <p:cNvSpPr>
            <a:spLocks noChangeArrowheads="1"/>
          </p:cNvSpPr>
          <p:nvPr/>
        </p:nvSpPr>
        <p:spPr bwMode="auto">
          <a:xfrm>
            <a:off x="2266950" y="3084513"/>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21" name="Oval 5"/>
          <p:cNvSpPr>
            <a:spLocks noChangeArrowheads="1"/>
          </p:cNvSpPr>
          <p:nvPr/>
        </p:nvSpPr>
        <p:spPr bwMode="auto">
          <a:xfrm>
            <a:off x="1862138" y="3717925"/>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23" name="Line 7"/>
          <p:cNvSpPr>
            <a:spLocks noChangeShapeType="1"/>
          </p:cNvSpPr>
          <p:nvPr/>
        </p:nvSpPr>
        <p:spPr bwMode="auto">
          <a:xfrm>
            <a:off x="2854325" y="1989138"/>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495624" name="Line 8"/>
          <p:cNvSpPr>
            <a:spLocks noChangeShapeType="1"/>
          </p:cNvSpPr>
          <p:nvPr/>
        </p:nvSpPr>
        <p:spPr bwMode="auto">
          <a:xfrm flipH="1">
            <a:off x="2578100" y="2795588"/>
            <a:ext cx="173038"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495625" name="Line 9"/>
          <p:cNvSpPr>
            <a:spLocks noChangeShapeType="1"/>
          </p:cNvSpPr>
          <p:nvPr/>
        </p:nvSpPr>
        <p:spPr bwMode="auto">
          <a:xfrm flipH="1">
            <a:off x="2198688" y="3487738"/>
            <a:ext cx="173037"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495626" name="Line 10"/>
          <p:cNvSpPr>
            <a:spLocks noChangeShapeType="1"/>
          </p:cNvSpPr>
          <p:nvPr/>
        </p:nvSpPr>
        <p:spPr bwMode="auto">
          <a:xfrm flipH="1">
            <a:off x="1795463" y="4132263"/>
            <a:ext cx="173037"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495629" name="Text Box 13"/>
          <p:cNvSpPr txBox="1">
            <a:spLocks noChangeArrowheads="1"/>
          </p:cNvSpPr>
          <p:nvPr/>
        </p:nvSpPr>
        <p:spPr bwMode="auto">
          <a:xfrm>
            <a:off x="596900" y="1123950"/>
            <a:ext cx="3455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Regularly-allocated linked list:</a:t>
            </a:r>
          </a:p>
        </p:txBody>
      </p:sp>
      <p:sp>
        <p:nvSpPr>
          <p:cNvPr id="495631" name="Text Box 15"/>
          <p:cNvSpPr txBox="1">
            <a:spLocks noChangeArrowheads="1"/>
          </p:cNvSpPr>
          <p:nvPr/>
        </p:nvSpPr>
        <p:spPr bwMode="auto">
          <a:xfrm>
            <a:off x="2684463" y="166370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a:t>
            </a:r>
          </a:p>
        </p:txBody>
      </p:sp>
      <p:sp>
        <p:nvSpPr>
          <p:cNvPr id="495632" name="Text Box 16"/>
          <p:cNvSpPr txBox="1">
            <a:spLocks noChangeArrowheads="1"/>
          </p:cNvSpPr>
          <p:nvPr/>
        </p:nvSpPr>
        <p:spPr bwMode="auto">
          <a:xfrm>
            <a:off x="2679700" y="2795588"/>
            <a:ext cx="855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A+k</a:t>
            </a:r>
          </a:p>
        </p:txBody>
      </p:sp>
      <p:sp>
        <p:nvSpPr>
          <p:cNvPr id="495633" name="Text Box 17"/>
          <p:cNvSpPr txBox="1">
            <a:spLocks noChangeArrowheads="1"/>
          </p:cNvSpPr>
          <p:nvPr/>
        </p:nvSpPr>
        <p:spPr bwMode="auto">
          <a:xfrm>
            <a:off x="2382838" y="3522663"/>
            <a:ext cx="855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A+2k</a:t>
            </a:r>
          </a:p>
        </p:txBody>
      </p:sp>
      <p:sp>
        <p:nvSpPr>
          <p:cNvPr id="495634" name="Text Box 18"/>
          <p:cNvSpPr txBox="1">
            <a:spLocks noChangeArrowheads="1"/>
          </p:cNvSpPr>
          <p:nvPr/>
        </p:nvSpPr>
        <p:spPr bwMode="auto">
          <a:xfrm>
            <a:off x="1922463" y="4214813"/>
            <a:ext cx="855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A+3k</a:t>
            </a:r>
          </a:p>
        </p:txBody>
      </p:sp>
      <p:sp>
        <p:nvSpPr>
          <p:cNvPr id="495637" name="Text Box 21"/>
          <p:cNvSpPr txBox="1">
            <a:spLocks noChangeArrowheads="1"/>
          </p:cNvSpPr>
          <p:nvPr/>
        </p:nvSpPr>
        <p:spPr bwMode="auto">
          <a:xfrm>
            <a:off x="1295400" y="4159250"/>
            <a:ext cx="5762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smtClean="0">
                <a:solidFill>
                  <a:srgbClr val="000000"/>
                </a:solidFill>
                <a:cs typeface="Arial" charset="0"/>
              </a:rPr>
              <a:t>...</a:t>
            </a:r>
          </a:p>
        </p:txBody>
      </p:sp>
      <p:sp>
        <p:nvSpPr>
          <p:cNvPr id="495638" name="Text Box 22"/>
          <p:cNvSpPr txBox="1">
            <a:spLocks noChangeArrowheads="1"/>
          </p:cNvSpPr>
          <p:nvPr/>
        </p:nvSpPr>
        <p:spPr bwMode="auto">
          <a:xfrm>
            <a:off x="5091113" y="1123950"/>
            <a:ext cx="38592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A </a:t>
            </a:r>
            <a:r>
              <a:rPr lang="en-US" sz="1800" b="1" smtClean="0">
                <a:solidFill>
                  <a:srgbClr val="000000"/>
                </a:solidFill>
                <a:cs typeface="Arial" charset="0"/>
              </a:rPr>
              <a:t>traversal address load</a:t>
            </a:r>
            <a:r>
              <a:rPr lang="en-US" sz="1800" smtClean="0">
                <a:solidFill>
                  <a:srgbClr val="000000"/>
                </a:solidFill>
                <a:cs typeface="Arial" charset="0"/>
              </a:rPr>
              <a:t> loads the pointer to next node:</a:t>
            </a:r>
          </a:p>
          <a:p>
            <a:pPr eaLnBrk="1" hangingPunct="1">
              <a:spcBef>
                <a:spcPct val="50000"/>
              </a:spcBef>
            </a:pPr>
            <a:r>
              <a:rPr lang="en-US" sz="1800" b="1" smtClean="0">
                <a:solidFill>
                  <a:srgbClr val="CC0000"/>
                </a:solidFill>
                <a:cs typeface="Arial" charset="0"/>
              </a:rPr>
              <a:t>node = node</a:t>
            </a:r>
            <a:r>
              <a:rPr lang="en-US" sz="1800" b="1" smtClean="0">
                <a:solidFill>
                  <a:srgbClr val="CC0000"/>
                </a:solidFill>
                <a:cs typeface="Arial" charset="0"/>
                <a:sym typeface="Wingdings" charset="0"/>
              </a:rPr>
              <a:t></a:t>
            </a:r>
            <a:r>
              <a:rPr lang="en-US" sz="1800" b="1" smtClean="0">
                <a:solidFill>
                  <a:srgbClr val="CC0000"/>
                </a:solidFill>
                <a:cs typeface="Arial" charset="0"/>
              </a:rPr>
              <a:t>next</a:t>
            </a:r>
          </a:p>
        </p:txBody>
      </p:sp>
      <p:sp>
        <p:nvSpPr>
          <p:cNvPr id="495639" name="Text Box 23"/>
          <p:cNvSpPr txBox="1">
            <a:spLocks noChangeArrowheads="1"/>
          </p:cNvSpPr>
          <p:nvPr/>
        </p:nvSpPr>
        <p:spPr bwMode="auto">
          <a:xfrm>
            <a:off x="4918075" y="3221038"/>
            <a:ext cx="161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Effective Addr</a:t>
            </a:r>
          </a:p>
        </p:txBody>
      </p:sp>
      <p:sp>
        <p:nvSpPr>
          <p:cNvPr id="495640" name="Text Box 24"/>
          <p:cNvSpPr txBox="1">
            <a:spLocks noChangeArrowheads="1"/>
          </p:cNvSpPr>
          <p:nvPr/>
        </p:nvSpPr>
        <p:spPr bwMode="auto">
          <a:xfrm>
            <a:off x="6529388" y="3221038"/>
            <a:ext cx="1614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Data Value</a:t>
            </a:r>
          </a:p>
        </p:txBody>
      </p:sp>
      <p:sp>
        <p:nvSpPr>
          <p:cNvPr id="495641" name="Text Box 25"/>
          <p:cNvSpPr txBox="1">
            <a:spLocks noChangeArrowheads="1"/>
          </p:cNvSpPr>
          <p:nvPr/>
        </p:nvSpPr>
        <p:spPr bwMode="auto">
          <a:xfrm>
            <a:off x="7815263" y="3224213"/>
            <a:ext cx="693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AVD</a:t>
            </a:r>
          </a:p>
        </p:txBody>
      </p:sp>
      <p:sp>
        <p:nvSpPr>
          <p:cNvPr id="495642" name="Rectangle 26"/>
          <p:cNvSpPr>
            <a:spLocks noChangeArrowheads="1"/>
          </p:cNvSpPr>
          <p:nvPr/>
        </p:nvSpPr>
        <p:spPr bwMode="auto">
          <a:xfrm>
            <a:off x="4918075" y="3221038"/>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43" name="Rectangle 27"/>
          <p:cNvSpPr>
            <a:spLocks noChangeArrowheads="1"/>
          </p:cNvSpPr>
          <p:nvPr/>
        </p:nvSpPr>
        <p:spPr bwMode="auto">
          <a:xfrm>
            <a:off x="6529388" y="3221038"/>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44" name="Rectangle 28"/>
          <p:cNvSpPr>
            <a:spLocks noChangeArrowheads="1"/>
          </p:cNvSpPr>
          <p:nvPr/>
        </p:nvSpPr>
        <p:spPr bwMode="auto">
          <a:xfrm>
            <a:off x="7796213" y="3221038"/>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45" name="Text Box 29"/>
          <p:cNvSpPr txBox="1">
            <a:spLocks noChangeArrowheads="1"/>
          </p:cNvSpPr>
          <p:nvPr/>
        </p:nvSpPr>
        <p:spPr bwMode="auto">
          <a:xfrm>
            <a:off x="5553075" y="3624263"/>
            <a:ext cx="34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a:t>
            </a:r>
          </a:p>
        </p:txBody>
      </p:sp>
      <p:sp>
        <p:nvSpPr>
          <p:cNvPr id="495646" name="Text Box 30"/>
          <p:cNvSpPr txBox="1">
            <a:spLocks noChangeArrowheads="1"/>
          </p:cNvSpPr>
          <p:nvPr/>
        </p:nvSpPr>
        <p:spPr bwMode="auto">
          <a:xfrm>
            <a:off x="6873875" y="3624263"/>
            <a:ext cx="750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A+k</a:t>
            </a:r>
          </a:p>
        </p:txBody>
      </p:sp>
      <p:sp>
        <p:nvSpPr>
          <p:cNvPr id="495647" name="Text Box 31"/>
          <p:cNvSpPr txBox="1">
            <a:spLocks noChangeArrowheads="1"/>
          </p:cNvSpPr>
          <p:nvPr/>
        </p:nvSpPr>
        <p:spPr bwMode="auto">
          <a:xfrm>
            <a:off x="7988300" y="3627438"/>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495648" name="Rectangle 32"/>
          <p:cNvSpPr>
            <a:spLocks noChangeArrowheads="1"/>
          </p:cNvSpPr>
          <p:nvPr/>
        </p:nvSpPr>
        <p:spPr bwMode="auto">
          <a:xfrm>
            <a:off x="4918075" y="3624263"/>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49" name="Rectangle 33"/>
          <p:cNvSpPr>
            <a:spLocks noChangeArrowheads="1"/>
          </p:cNvSpPr>
          <p:nvPr/>
        </p:nvSpPr>
        <p:spPr bwMode="auto">
          <a:xfrm>
            <a:off x="6529388" y="3624263"/>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0" name="Rectangle 34"/>
          <p:cNvSpPr>
            <a:spLocks noChangeArrowheads="1"/>
          </p:cNvSpPr>
          <p:nvPr/>
        </p:nvSpPr>
        <p:spPr bwMode="auto">
          <a:xfrm>
            <a:off x="7796213" y="3624263"/>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1" name="Rectangle 35"/>
          <p:cNvSpPr>
            <a:spLocks noChangeArrowheads="1"/>
          </p:cNvSpPr>
          <p:nvPr/>
        </p:nvSpPr>
        <p:spPr bwMode="auto">
          <a:xfrm>
            <a:off x="4918075" y="4027488"/>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2" name="Rectangle 36"/>
          <p:cNvSpPr>
            <a:spLocks noChangeArrowheads="1"/>
          </p:cNvSpPr>
          <p:nvPr/>
        </p:nvSpPr>
        <p:spPr bwMode="auto">
          <a:xfrm>
            <a:off x="6529388" y="4027488"/>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3" name="Rectangle 37"/>
          <p:cNvSpPr>
            <a:spLocks noChangeArrowheads="1"/>
          </p:cNvSpPr>
          <p:nvPr/>
        </p:nvSpPr>
        <p:spPr bwMode="auto">
          <a:xfrm>
            <a:off x="7796213" y="4027488"/>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4" name="Rectangle 38"/>
          <p:cNvSpPr>
            <a:spLocks noChangeArrowheads="1"/>
          </p:cNvSpPr>
          <p:nvPr/>
        </p:nvSpPr>
        <p:spPr bwMode="auto">
          <a:xfrm>
            <a:off x="4918075" y="4430713"/>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5" name="Rectangle 39"/>
          <p:cNvSpPr>
            <a:spLocks noChangeArrowheads="1"/>
          </p:cNvSpPr>
          <p:nvPr/>
        </p:nvSpPr>
        <p:spPr bwMode="auto">
          <a:xfrm>
            <a:off x="6529388" y="4430713"/>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56" name="Rectangle 40"/>
          <p:cNvSpPr>
            <a:spLocks noChangeArrowheads="1"/>
          </p:cNvSpPr>
          <p:nvPr/>
        </p:nvSpPr>
        <p:spPr bwMode="auto">
          <a:xfrm>
            <a:off x="7796213" y="4430713"/>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60" name="Text Box 44"/>
          <p:cNvSpPr txBox="1">
            <a:spLocks noChangeArrowheads="1"/>
          </p:cNvSpPr>
          <p:nvPr/>
        </p:nvSpPr>
        <p:spPr bwMode="auto">
          <a:xfrm>
            <a:off x="5437188" y="4064000"/>
            <a:ext cx="631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A+k</a:t>
            </a:r>
          </a:p>
        </p:txBody>
      </p:sp>
      <p:sp>
        <p:nvSpPr>
          <p:cNvPr id="495661" name="Text Box 45"/>
          <p:cNvSpPr txBox="1">
            <a:spLocks noChangeArrowheads="1"/>
          </p:cNvSpPr>
          <p:nvPr/>
        </p:nvSpPr>
        <p:spPr bwMode="auto">
          <a:xfrm>
            <a:off x="6818313" y="4064000"/>
            <a:ext cx="750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A+2k</a:t>
            </a:r>
          </a:p>
        </p:txBody>
      </p:sp>
      <p:sp>
        <p:nvSpPr>
          <p:cNvPr id="495662" name="Text Box 46"/>
          <p:cNvSpPr txBox="1">
            <a:spLocks noChangeArrowheads="1"/>
          </p:cNvSpPr>
          <p:nvPr/>
        </p:nvSpPr>
        <p:spPr bwMode="auto">
          <a:xfrm>
            <a:off x="7966075" y="4064000"/>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495663" name="Text Box 47"/>
          <p:cNvSpPr txBox="1">
            <a:spLocks noChangeArrowheads="1"/>
          </p:cNvSpPr>
          <p:nvPr/>
        </p:nvSpPr>
        <p:spPr bwMode="auto">
          <a:xfrm>
            <a:off x="5378450" y="4467225"/>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A+2k</a:t>
            </a:r>
          </a:p>
        </p:txBody>
      </p:sp>
      <p:sp>
        <p:nvSpPr>
          <p:cNvPr id="495664" name="Text Box 48"/>
          <p:cNvSpPr txBox="1">
            <a:spLocks noChangeArrowheads="1"/>
          </p:cNvSpPr>
          <p:nvPr/>
        </p:nvSpPr>
        <p:spPr bwMode="auto">
          <a:xfrm>
            <a:off x="6818313" y="4467225"/>
            <a:ext cx="750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A+3k</a:t>
            </a:r>
          </a:p>
        </p:txBody>
      </p:sp>
      <p:sp>
        <p:nvSpPr>
          <p:cNvPr id="495665" name="Text Box 49"/>
          <p:cNvSpPr txBox="1">
            <a:spLocks noChangeArrowheads="1"/>
          </p:cNvSpPr>
          <p:nvPr/>
        </p:nvSpPr>
        <p:spPr bwMode="auto">
          <a:xfrm>
            <a:off x="7966075" y="4467225"/>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495675" name="Oval 59"/>
          <p:cNvSpPr>
            <a:spLocks noChangeArrowheads="1"/>
          </p:cNvSpPr>
          <p:nvPr/>
        </p:nvSpPr>
        <p:spPr bwMode="auto">
          <a:xfrm>
            <a:off x="7693025" y="3049588"/>
            <a:ext cx="920750" cy="2024062"/>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76" name="Text Box 60"/>
          <p:cNvSpPr txBox="1">
            <a:spLocks noChangeArrowheads="1"/>
          </p:cNvSpPr>
          <p:nvPr/>
        </p:nvSpPr>
        <p:spPr bwMode="auto">
          <a:xfrm>
            <a:off x="7567613" y="5073650"/>
            <a:ext cx="1439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CC00"/>
                </a:solidFill>
                <a:cs typeface="Arial" charset="0"/>
              </a:rPr>
              <a:t>Stable AVD</a:t>
            </a:r>
          </a:p>
        </p:txBody>
      </p:sp>
      <p:sp>
        <p:nvSpPr>
          <p:cNvPr id="495677" name="Oval 61"/>
          <p:cNvSpPr>
            <a:spLocks noChangeArrowheads="1"/>
          </p:cNvSpPr>
          <p:nvPr/>
        </p:nvSpPr>
        <p:spPr bwMode="auto">
          <a:xfrm>
            <a:off x="6704013" y="3049588"/>
            <a:ext cx="920750" cy="2024062"/>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495678" name="Text Box 62"/>
          <p:cNvSpPr txBox="1">
            <a:spLocks noChangeArrowheads="1"/>
          </p:cNvSpPr>
          <p:nvPr/>
        </p:nvSpPr>
        <p:spPr bwMode="auto">
          <a:xfrm>
            <a:off x="6357938" y="5073650"/>
            <a:ext cx="1382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CC00"/>
                </a:solidFill>
                <a:cs typeface="Arial" charset="0"/>
              </a:rPr>
              <a:t>Striding data value</a:t>
            </a:r>
          </a:p>
        </p:txBody>
      </p:sp>
      <p:sp>
        <p:nvSpPr>
          <p:cNvPr id="495679" name="Text Box 63"/>
          <p:cNvSpPr txBox="1">
            <a:spLocks noChangeArrowheads="1"/>
          </p:cNvSpPr>
          <p:nvPr/>
        </p:nvSpPr>
        <p:spPr bwMode="auto">
          <a:xfrm>
            <a:off x="4859338" y="2625725"/>
            <a:ext cx="374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33CC"/>
                </a:solidFill>
                <a:cs typeface="Arial" charset="0"/>
              </a:rPr>
              <a:t>AVD = Effective Addr – Data Value</a:t>
            </a:r>
          </a:p>
        </p:txBody>
      </p:sp>
    </p:spTree>
    <p:extLst>
      <p:ext uri="{BB962C8B-B14F-4D97-AF65-F5344CB8AC3E}">
        <p14:creationId xmlns:p14="http://schemas.microsoft.com/office/powerpoint/2010/main" val="36459683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56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56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56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56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495624"/>
                                        </p:tgtEl>
                                        <p:attrNameLst>
                                          <p:attrName>style.visibility</p:attrName>
                                        </p:attrNameLst>
                                      </p:cBhvr>
                                      <p:to>
                                        <p:strVal val="visible"/>
                                      </p:to>
                                    </p:set>
                                    <p:anim calcmode="lin" valueType="num">
                                      <p:cBhvr>
                                        <p:cTn id="19" dur="500" fill="hold"/>
                                        <p:tgtEl>
                                          <p:spTgt spid="495624"/>
                                        </p:tgtEl>
                                        <p:attrNameLst>
                                          <p:attrName>ppt_x</p:attrName>
                                        </p:attrNameLst>
                                      </p:cBhvr>
                                      <p:tavLst>
                                        <p:tav tm="0">
                                          <p:val>
                                            <p:strVal val="#ppt_x"/>
                                          </p:val>
                                        </p:tav>
                                        <p:tav tm="100000">
                                          <p:val>
                                            <p:strVal val="#ppt_x"/>
                                          </p:val>
                                        </p:tav>
                                      </p:tavLst>
                                    </p:anim>
                                    <p:anim calcmode="lin" valueType="num">
                                      <p:cBhvr>
                                        <p:cTn id="20" dur="500" fill="hold"/>
                                        <p:tgtEl>
                                          <p:spTgt spid="495624"/>
                                        </p:tgtEl>
                                        <p:attrNameLst>
                                          <p:attrName>ppt_y</p:attrName>
                                        </p:attrNameLst>
                                      </p:cBhvr>
                                      <p:tavLst>
                                        <p:tav tm="0">
                                          <p:val>
                                            <p:strVal val="#ppt_y-#ppt_h/2"/>
                                          </p:val>
                                        </p:tav>
                                        <p:tav tm="100000">
                                          <p:val>
                                            <p:strVal val="#ppt_y"/>
                                          </p:val>
                                        </p:tav>
                                      </p:tavLst>
                                    </p:anim>
                                    <p:anim calcmode="lin" valueType="num">
                                      <p:cBhvr>
                                        <p:cTn id="21" dur="500" fill="hold"/>
                                        <p:tgtEl>
                                          <p:spTgt spid="495624"/>
                                        </p:tgtEl>
                                        <p:attrNameLst>
                                          <p:attrName>ppt_w</p:attrName>
                                        </p:attrNameLst>
                                      </p:cBhvr>
                                      <p:tavLst>
                                        <p:tav tm="0">
                                          <p:val>
                                            <p:strVal val="#ppt_w"/>
                                          </p:val>
                                        </p:tav>
                                        <p:tav tm="100000">
                                          <p:val>
                                            <p:strVal val="#ppt_w"/>
                                          </p:val>
                                        </p:tav>
                                      </p:tavLst>
                                    </p:anim>
                                    <p:anim calcmode="lin" valueType="num">
                                      <p:cBhvr>
                                        <p:cTn id="22" dur="500" fill="hold"/>
                                        <p:tgtEl>
                                          <p:spTgt spid="495624"/>
                                        </p:tgtEl>
                                        <p:attrNameLst>
                                          <p:attrName>ppt_h</p:attrName>
                                        </p:attrNameLst>
                                      </p:cBhvr>
                                      <p:tavLst>
                                        <p:tav tm="0">
                                          <p:val>
                                            <p:fltVal val="0"/>
                                          </p:val>
                                        </p:tav>
                                        <p:tav tm="100000">
                                          <p:val>
                                            <p:strVal val="#ppt_h"/>
                                          </p:val>
                                        </p:tav>
                                      </p:tavLst>
                                    </p:anim>
                                  </p:childTnLst>
                                </p:cTn>
                              </p:par>
                              <p:par>
                                <p:cTn id="23" presetID="1" presetClass="entr" presetSubtype="0" fill="hold" grpId="0" nodeType="withEffect">
                                  <p:stCondLst>
                                    <p:cond delay="0"/>
                                  </p:stCondLst>
                                  <p:childTnLst>
                                    <p:set>
                                      <p:cBhvr>
                                        <p:cTn id="24" dur="1" fill="hold">
                                          <p:stCondLst>
                                            <p:cond delay="0"/>
                                          </p:stCondLst>
                                        </p:cTn>
                                        <p:tgtEl>
                                          <p:spTgt spid="4956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56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495625"/>
                                        </p:tgtEl>
                                        <p:attrNameLst>
                                          <p:attrName>style.visibility</p:attrName>
                                        </p:attrNameLst>
                                      </p:cBhvr>
                                      <p:to>
                                        <p:strVal val="visible"/>
                                      </p:to>
                                    </p:set>
                                    <p:anim calcmode="lin" valueType="num">
                                      <p:cBhvr>
                                        <p:cTn id="31" dur="500" fill="hold"/>
                                        <p:tgtEl>
                                          <p:spTgt spid="495625"/>
                                        </p:tgtEl>
                                        <p:attrNameLst>
                                          <p:attrName>ppt_x</p:attrName>
                                        </p:attrNameLst>
                                      </p:cBhvr>
                                      <p:tavLst>
                                        <p:tav tm="0">
                                          <p:val>
                                            <p:strVal val="#ppt_x"/>
                                          </p:val>
                                        </p:tav>
                                        <p:tav tm="100000">
                                          <p:val>
                                            <p:strVal val="#ppt_x"/>
                                          </p:val>
                                        </p:tav>
                                      </p:tavLst>
                                    </p:anim>
                                    <p:anim calcmode="lin" valueType="num">
                                      <p:cBhvr>
                                        <p:cTn id="32" dur="500" fill="hold"/>
                                        <p:tgtEl>
                                          <p:spTgt spid="495625"/>
                                        </p:tgtEl>
                                        <p:attrNameLst>
                                          <p:attrName>ppt_y</p:attrName>
                                        </p:attrNameLst>
                                      </p:cBhvr>
                                      <p:tavLst>
                                        <p:tav tm="0">
                                          <p:val>
                                            <p:strVal val="#ppt_y-#ppt_h/2"/>
                                          </p:val>
                                        </p:tav>
                                        <p:tav tm="100000">
                                          <p:val>
                                            <p:strVal val="#ppt_y"/>
                                          </p:val>
                                        </p:tav>
                                      </p:tavLst>
                                    </p:anim>
                                    <p:anim calcmode="lin" valueType="num">
                                      <p:cBhvr>
                                        <p:cTn id="33" dur="500" fill="hold"/>
                                        <p:tgtEl>
                                          <p:spTgt spid="495625"/>
                                        </p:tgtEl>
                                        <p:attrNameLst>
                                          <p:attrName>ppt_w</p:attrName>
                                        </p:attrNameLst>
                                      </p:cBhvr>
                                      <p:tavLst>
                                        <p:tav tm="0">
                                          <p:val>
                                            <p:strVal val="#ppt_w"/>
                                          </p:val>
                                        </p:tav>
                                        <p:tav tm="100000">
                                          <p:val>
                                            <p:strVal val="#ppt_w"/>
                                          </p:val>
                                        </p:tav>
                                      </p:tavLst>
                                    </p:anim>
                                    <p:anim calcmode="lin" valueType="num">
                                      <p:cBhvr>
                                        <p:cTn id="34" dur="500" fill="hold"/>
                                        <p:tgtEl>
                                          <p:spTgt spid="495625"/>
                                        </p:tgtEl>
                                        <p:attrNameLst>
                                          <p:attrName>ppt_h</p:attrName>
                                        </p:attrNameLst>
                                      </p:cBhvr>
                                      <p:tavLst>
                                        <p:tav tm="0">
                                          <p:val>
                                            <p:fltVal val="0"/>
                                          </p:val>
                                        </p:tav>
                                        <p:tav tm="100000">
                                          <p:val>
                                            <p:strVal val="#ppt_h"/>
                                          </p:val>
                                        </p:tav>
                                      </p:tavLst>
                                    </p:anim>
                                  </p:childTnLst>
                                </p:cTn>
                              </p:par>
                              <p:par>
                                <p:cTn id="35" presetID="1" presetClass="entr" presetSubtype="0" fill="hold" grpId="0" nodeType="withEffect">
                                  <p:stCondLst>
                                    <p:cond delay="0"/>
                                  </p:stCondLst>
                                  <p:childTnLst>
                                    <p:set>
                                      <p:cBhvr>
                                        <p:cTn id="36" dur="1" fill="hold">
                                          <p:stCondLst>
                                            <p:cond delay="0"/>
                                          </p:stCondLst>
                                        </p:cTn>
                                        <p:tgtEl>
                                          <p:spTgt spid="4956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562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495626"/>
                                        </p:tgtEl>
                                        <p:attrNameLst>
                                          <p:attrName>style.visibility</p:attrName>
                                        </p:attrNameLst>
                                      </p:cBhvr>
                                      <p:to>
                                        <p:strVal val="visible"/>
                                      </p:to>
                                    </p:set>
                                    <p:anim calcmode="lin" valueType="num">
                                      <p:cBhvr>
                                        <p:cTn id="43" dur="500" fill="hold"/>
                                        <p:tgtEl>
                                          <p:spTgt spid="495626"/>
                                        </p:tgtEl>
                                        <p:attrNameLst>
                                          <p:attrName>ppt_x</p:attrName>
                                        </p:attrNameLst>
                                      </p:cBhvr>
                                      <p:tavLst>
                                        <p:tav tm="0">
                                          <p:val>
                                            <p:strVal val="#ppt_x"/>
                                          </p:val>
                                        </p:tav>
                                        <p:tav tm="100000">
                                          <p:val>
                                            <p:strVal val="#ppt_x"/>
                                          </p:val>
                                        </p:tav>
                                      </p:tavLst>
                                    </p:anim>
                                    <p:anim calcmode="lin" valueType="num">
                                      <p:cBhvr>
                                        <p:cTn id="44" dur="500" fill="hold"/>
                                        <p:tgtEl>
                                          <p:spTgt spid="495626"/>
                                        </p:tgtEl>
                                        <p:attrNameLst>
                                          <p:attrName>ppt_y</p:attrName>
                                        </p:attrNameLst>
                                      </p:cBhvr>
                                      <p:tavLst>
                                        <p:tav tm="0">
                                          <p:val>
                                            <p:strVal val="#ppt_y-#ppt_h/2"/>
                                          </p:val>
                                        </p:tav>
                                        <p:tav tm="100000">
                                          <p:val>
                                            <p:strVal val="#ppt_y"/>
                                          </p:val>
                                        </p:tav>
                                      </p:tavLst>
                                    </p:anim>
                                    <p:anim calcmode="lin" valueType="num">
                                      <p:cBhvr>
                                        <p:cTn id="45" dur="500" fill="hold"/>
                                        <p:tgtEl>
                                          <p:spTgt spid="495626"/>
                                        </p:tgtEl>
                                        <p:attrNameLst>
                                          <p:attrName>ppt_w</p:attrName>
                                        </p:attrNameLst>
                                      </p:cBhvr>
                                      <p:tavLst>
                                        <p:tav tm="0">
                                          <p:val>
                                            <p:strVal val="#ppt_w"/>
                                          </p:val>
                                        </p:tav>
                                        <p:tav tm="100000">
                                          <p:val>
                                            <p:strVal val="#ppt_w"/>
                                          </p:val>
                                        </p:tav>
                                      </p:tavLst>
                                    </p:anim>
                                    <p:anim calcmode="lin" valueType="num">
                                      <p:cBhvr>
                                        <p:cTn id="46" dur="500" fill="hold"/>
                                        <p:tgtEl>
                                          <p:spTgt spid="495626"/>
                                        </p:tgtEl>
                                        <p:attrNameLst>
                                          <p:attrName>ppt_h</p:attrName>
                                        </p:attrNameLst>
                                      </p:cBhvr>
                                      <p:tavLst>
                                        <p:tav tm="0">
                                          <p:val>
                                            <p:fltVal val="0"/>
                                          </p:val>
                                        </p:tav>
                                        <p:tav tm="100000">
                                          <p:val>
                                            <p:strVal val="#ppt_h"/>
                                          </p:val>
                                        </p:tav>
                                      </p:tavLst>
                                    </p:anim>
                                  </p:childTnLst>
                                </p:cTn>
                              </p:par>
                              <p:par>
                                <p:cTn id="47" presetID="1" presetClass="entr" presetSubtype="0" fill="hold" grpId="0" nodeType="withEffect">
                                  <p:stCondLst>
                                    <p:cond delay="0"/>
                                  </p:stCondLst>
                                  <p:childTnLst>
                                    <p:set>
                                      <p:cBhvr>
                                        <p:cTn id="48" dur="1" fill="hold">
                                          <p:stCondLst>
                                            <p:cond delay="0"/>
                                          </p:stCondLst>
                                        </p:cTn>
                                        <p:tgtEl>
                                          <p:spTgt spid="4956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56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563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56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56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56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56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56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56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56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56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56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56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56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56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56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56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56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565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5645"/>
                                        </p:tgtEl>
                                        <p:attrNameLst>
                                          <p:attrName>style.visibility</p:attrName>
                                        </p:attrNameLst>
                                      </p:cBhvr>
                                      <p:to>
                                        <p:strVal val="visible"/>
                                      </p:to>
                                    </p:set>
                                  </p:childTnLst>
                                </p:cTn>
                              </p:par>
                              <p:par>
                                <p:cTn id="93" presetID="3" presetClass="emph" presetSubtype="1" grpId="1" nodeType="withEffect">
                                  <p:stCondLst>
                                    <p:cond delay="0"/>
                                  </p:stCondLst>
                                  <p:childTnLst>
                                    <p:set>
                                      <p:cBhvr override="childStyle">
                                        <p:cTn id="94" dur="indefinite"/>
                                        <p:tgtEl>
                                          <p:spTgt spid="495631"/>
                                        </p:tgtEl>
                                        <p:attrNameLst>
                                          <p:attrName>style.color</p:attrName>
                                        </p:attrNameLst>
                                      </p:cBhvr>
                                      <p:to>
                                        <p:clrVal>
                                          <a:srgbClr val="CC0000"/>
                                        </p:clrVal>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5646"/>
                                        </p:tgtEl>
                                        <p:attrNameLst>
                                          <p:attrName>style.visibility</p:attrName>
                                        </p:attrNameLst>
                                      </p:cBhvr>
                                      <p:to>
                                        <p:strVal val="visible"/>
                                      </p:to>
                                    </p:set>
                                  </p:childTnLst>
                                </p:cTn>
                              </p:par>
                              <p:par>
                                <p:cTn id="99" presetID="1" presetClass="emph" presetSubtype="2" fill="hold" nodeType="withEffect">
                                  <p:stCondLst>
                                    <p:cond delay="0"/>
                                  </p:stCondLst>
                                  <p:childTnLst>
                                    <p:animClr clrSpc="rgb" dir="cw">
                                      <p:cBhvr>
                                        <p:cTn id="100" dur="500" fill="hold"/>
                                        <p:tgtEl>
                                          <p:spTgt spid="495619"/>
                                        </p:tgtEl>
                                        <p:attrNameLst>
                                          <p:attrName>fillcolor</p:attrName>
                                        </p:attrNameLst>
                                      </p:cBhvr>
                                      <p:to>
                                        <a:srgbClr val="CC0000"/>
                                      </p:to>
                                    </p:animClr>
                                    <p:set>
                                      <p:cBhvr>
                                        <p:cTn id="101" dur="500" fill="hold"/>
                                        <p:tgtEl>
                                          <p:spTgt spid="495619"/>
                                        </p:tgtEl>
                                        <p:attrNameLst>
                                          <p:attrName>fill.type</p:attrName>
                                        </p:attrNameLst>
                                      </p:cBhvr>
                                      <p:to>
                                        <p:strVal val="solid"/>
                                      </p:to>
                                    </p:set>
                                    <p:set>
                                      <p:cBhvr>
                                        <p:cTn id="102" dur="500" fill="hold"/>
                                        <p:tgtEl>
                                          <p:spTgt spid="495619"/>
                                        </p:tgtEl>
                                        <p:attrNameLst>
                                          <p:attrName>fill.on</p:attrName>
                                        </p:attrNameLst>
                                      </p:cBhvr>
                                      <p:to>
                                        <p:strVal val="tru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9564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mph" presetSubtype="2" fill="hold" grpId="1" nodeType="clickEffect">
                                  <p:stCondLst>
                                    <p:cond delay="0"/>
                                  </p:stCondLst>
                                  <p:childTnLst>
                                    <p:animClr clrSpc="rgb" dir="cw">
                                      <p:cBhvr override="childStyle">
                                        <p:cTn id="110" dur="500" fill="hold"/>
                                        <p:tgtEl>
                                          <p:spTgt spid="495632"/>
                                        </p:tgtEl>
                                        <p:attrNameLst>
                                          <p:attrName>style.color</p:attrName>
                                        </p:attrNameLst>
                                      </p:cBhvr>
                                      <p:to>
                                        <a:srgbClr val="CC0000"/>
                                      </p:to>
                                    </p:animClr>
                                  </p:childTnLst>
                                </p:cTn>
                              </p:par>
                              <p:par>
                                <p:cTn id="111" presetID="1" presetClass="entr" presetSubtype="0" fill="hold" grpId="0" nodeType="withEffect">
                                  <p:stCondLst>
                                    <p:cond delay="0"/>
                                  </p:stCondLst>
                                  <p:childTnLst>
                                    <p:set>
                                      <p:cBhvr>
                                        <p:cTn id="112" dur="1" fill="hold">
                                          <p:stCondLst>
                                            <p:cond delay="0"/>
                                          </p:stCondLst>
                                        </p:cTn>
                                        <p:tgtEl>
                                          <p:spTgt spid="495660"/>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95661"/>
                                        </p:tgtEl>
                                        <p:attrNameLst>
                                          <p:attrName>style.visibility</p:attrName>
                                        </p:attrNameLst>
                                      </p:cBhvr>
                                      <p:to>
                                        <p:strVal val="visible"/>
                                      </p:to>
                                    </p:set>
                                  </p:childTnLst>
                                </p:cTn>
                              </p:par>
                              <p:par>
                                <p:cTn id="117" presetID="1" presetClass="emph" presetSubtype="2" fill="hold" nodeType="withEffect">
                                  <p:stCondLst>
                                    <p:cond delay="0"/>
                                  </p:stCondLst>
                                  <p:childTnLst>
                                    <p:animClr clrSpc="rgb" dir="cw">
                                      <p:cBhvr>
                                        <p:cTn id="118" dur="500" fill="hold"/>
                                        <p:tgtEl>
                                          <p:spTgt spid="495620"/>
                                        </p:tgtEl>
                                        <p:attrNameLst>
                                          <p:attrName>fillcolor</p:attrName>
                                        </p:attrNameLst>
                                      </p:cBhvr>
                                      <p:to>
                                        <a:srgbClr val="CC0000"/>
                                      </p:to>
                                    </p:animClr>
                                    <p:set>
                                      <p:cBhvr>
                                        <p:cTn id="119" dur="500" fill="hold"/>
                                        <p:tgtEl>
                                          <p:spTgt spid="495620"/>
                                        </p:tgtEl>
                                        <p:attrNameLst>
                                          <p:attrName>fill.type</p:attrName>
                                        </p:attrNameLst>
                                      </p:cBhvr>
                                      <p:to>
                                        <p:strVal val="solid"/>
                                      </p:to>
                                    </p:set>
                                    <p:set>
                                      <p:cBhvr>
                                        <p:cTn id="120" dur="500" fill="hold"/>
                                        <p:tgtEl>
                                          <p:spTgt spid="495620"/>
                                        </p:tgtEl>
                                        <p:attrNameLst>
                                          <p:attrName>fill.on</p:attrName>
                                        </p:attrNameLst>
                                      </p:cBhvr>
                                      <p:to>
                                        <p:strVal val="tru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9566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95663"/>
                                        </p:tgtEl>
                                        <p:attrNameLst>
                                          <p:attrName>style.visibility</p:attrName>
                                        </p:attrNameLst>
                                      </p:cBhvr>
                                      <p:to>
                                        <p:strVal val="visible"/>
                                      </p:to>
                                    </p:set>
                                  </p:childTnLst>
                                </p:cTn>
                              </p:par>
                              <p:par>
                                <p:cTn id="129" presetID="3" presetClass="emph" presetSubtype="2" fill="hold" grpId="1" nodeType="withEffect">
                                  <p:stCondLst>
                                    <p:cond delay="0"/>
                                  </p:stCondLst>
                                  <p:childTnLst>
                                    <p:animClr clrSpc="rgb" dir="cw">
                                      <p:cBhvr override="childStyle">
                                        <p:cTn id="130" dur="500" fill="hold"/>
                                        <p:tgtEl>
                                          <p:spTgt spid="495633"/>
                                        </p:tgtEl>
                                        <p:attrNameLst>
                                          <p:attrName>style.color</p:attrName>
                                        </p:attrNameLst>
                                      </p:cBhvr>
                                      <p:to>
                                        <a:srgbClr val="CC0000"/>
                                      </p:to>
                                    </p:animClr>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95664"/>
                                        </p:tgtEl>
                                        <p:attrNameLst>
                                          <p:attrName>style.visibility</p:attrName>
                                        </p:attrNameLst>
                                      </p:cBhvr>
                                      <p:to>
                                        <p:strVal val="visible"/>
                                      </p:to>
                                    </p:set>
                                  </p:childTnLst>
                                </p:cTn>
                              </p:par>
                              <p:par>
                                <p:cTn id="135" presetID="1" presetClass="emph" presetSubtype="2" fill="hold" nodeType="withEffect">
                                  <p:stCondLst>
                                    <p:cond delay="0"/>
                                  </p:stCondLst>
                                  <p:childTnLst>
                                    <p:animClr clrSpc="rgb" dir="cw">
                                      <p:cBhvr>
                                        <p:cTn id="136" dur="500" fill="hold"/>
                                        <p:tgtEl>
                                          <p:spTgt spid="495621"/>
                                        </p:tgtEl>
                                        <p:attrNameLst>
                                          <p:attrName>fillcolor</p:attrName>
                                        </p:attrNameLst>
                                      </p:cBhvr>
                                      <p:to>
                                        <a:srgbClr val="CC0000"/>
                                      </p:to>
                                    </p:animClr>
                                    <p:set>
                                      <p:cBhvr>
                                        <p:cTn id="137" dur="500" fill="hold"/>
                                        <p:tgtEl>
                                          <p:spTgt spid="495621"/>
                                        </p:tgtEl>
                                        <p:attrNameLst>
                                          <p:attrName>fill.type</p:attrName>
                                        </p:attrNameLst>
                                      </p:cBhvr>
                                      <p:to>
                                        <p:strVal val="solid"/>
                                      </p:to>
                                    </p:set>
                                    <p:set>
                                      <p:cBhvr>
                                        <p:cTn id="138" dur="500" fill="hold"/>
                                        <p:tgtEl>
                                          <p:spTgt spid="495621"/>
                                        </p:tgtEl>
                                        <p:attrNameLst>
                                          <p:attrName>fill.on</p:attrName>
                                        </p:attrNameLst>
                                      </p:cBhvr>
                                      <p:to>
                                        <p:strVal val="tru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95665"/>
                                        </p:tgtEl>
                                        <p:attrNameLst>
                                          <p:attrName>style.visibility</p:attrName>
                                        </p:attrNameLst>
                                      </p:cBhvr>
                                      <p:to>
                                        <p:strVal val="visible"/>
                                      </p:to>
                                    </p:set>
                                  </p:childTnLst>
                                </p:cTn>
                              </p:par>
                              <p:par>
                                <p:cTn id="143" presetID="3" presetClass="emph" presetSubtype="2" fill="hold" grpId="1" nodeType="withEffect">
                                  <p:stCondLst>
                                    <p:cond delay="0"/>
                                  </p:stCondLst>
                                  <p:childTnLst>
                                    <p:animClr clrSpc="rgb" dir="cw">
                                      <p:cBhvr override="childStyle">
                                        <p:cTn id="144" dur="500" fill="hold"/>
                                        <p:tgtEl>
                                          <p:spTgt spid="495634"/>
                                        </p:tgtEl>
                                        <p:attrNameLst>
                                          <p:attrName>style.color</p:attrName>
                                        </p:attrNameLst>
                                      </p:cBhvr>
                                      <p:to>
                                        <a:srgbClr val="CC0000"/>
                                      </p:to>
                                    </p:animClr>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9567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95676"/>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9567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95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animBg="1"/>
      <p:bldP spid="495620" grpId="0" animBg="1"/>
      <p:bldP spid="495621" grpId="0" animBg="1"/>
      <p:bldP spid="495623" grpId="0" animBg="1"/>
      <p:bldP spid="495624" grpId="0" animBg="1"/>
      <p:bldP spid="495625" grpId="0" animBg="1"/>
      <p:bldP spid="495626" grpId="0" animBg="1"/>
      <p:bldP spid="495629" grpId="0"/>
      <p:bldP spid="495631" grpId="0"/>
      <p:bldP spid="495631" grpId="1"/>
      <p:bldP spid="495632" grpId="0"/>
      <p:bldP spid="495632" grpId="1"/>
      <p:bldP spid="495633" grpId="0"/>
      <p:bldP spid="495633" grpId="1"/>
      <p:bldP spid="495634" grpId="0"/>
      <p:bldP spid="495634" grpId="1"/>
      <p:bldP spid="495637" grpId="0"/>
      <p:bldP spid="495638" grpId="0"/>
      <p:bldP spid="495639" grpId="0"/>
      <p:bldP spid="495640" grpId="0"/>
      <p:bldP spid="495641" grpId="0"/>
      <p:bldP spid="495642" grpId="0" animBg="1"/>
      <p:bldP spid="495643" grpId="0" animBg="1"/>
      <p:bldP spid="495644" grpId="0" animBg="1"/>
      <p:bldP spid="495645" grpId="0"/>
      <p:bldP spid="495646" grpId="0"/>
      <p:bldP spid="495647" grpId="0"/>
      <p:bldP spid="495648" grpId="0" animBg="1"/>
      <p:bldP spid="495649" grpId="0" animBg="1"/>
      <p:bldP spid="495650" grpId="0" animBg="1"/>
      <p:bldP spid="495651" grpId="0" animBg="1"/>
      <p:bldP spid="495652" grpId="0" animBg="1"/>
      <p:bldP spid="495653" grpId="0" animBg="1"/>
      <p:bldP spid="495654" grpId="0" animBg="1"/>
      <p:bldP spid="495655" grpId="0" animBg="1"/>
      <p:bldP spid="495656" grpId="0" animBg="1"/>
      <p:bldP spid="495660" grpId="0"/>
      <p:bldP spid="495661" grpId="0"/>
      <p:bldP spid="495662" grpId="0"/>
      <p:bldP spid="495663" grpId="0"/>
      <p:bldP spid="495664" grpId="0"/>
      <p:bldP spid="495665" grpId="0"/>
      <p:bldP spid="495675" grpId="0" animBg="1"/>
      <p:bldP spid="495676" grpId="0"/>
      <p:bldP spid="495677" grpId="0" animBg="1"/>
      <p:bldP spid="495678" grpId="0"/>
      <p:bldP spid="4956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Leaf Address Loads</a:t>
            </a:r>
          </a:p>
        </p:txBody>
      </p:sp>
      <p:sp>
        <p:nvSpPr>
          <p:cNvPr id="393219" name="Rectangle 3"/>
          <p:cNvSpPr>
            <a:spLocks noChangeArrowheads="1"/>
          </p:cNvSpPr>
          <p:nvPr/>
        </p:nvSpPr>
        <p:spPr bwMode="auto">
          <a:xfrm>
            <a:off x="2249488" y="2681288"/>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0" name="Oval 4"/>
          <p:cNvSpPr>
            <a:spLocks noChangeArrowheads="1"/>
          </p:cNvSpPr>
          <p:nvPr/>
        </p:nvSpPr>
        <p:spPr bwMode="auto">
          <a:xfrm>
            <a:off x="2335213" y="3314700"/>
            <a:ext cx="339725" cy="344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1" name="Line 5"/>
          <p:cNvSpPr>
            <a:spLocks noChangeShapeType="1"/>
          </p:cNvSpPr>
          <p:nvPr/>
        </p:nvSpPr>
        <p:spPr bwMode="auto">
          <a:xfrm>
            <a:off x="2498725" y="302736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22" name="Line 6"/>
          <p:cNvSpPr>
            <a:spLocks noChangeShapeType="1"/>
          </p:cNvSpPr>
          <p:nvPr/>
        </p:nvSpPr>
        <p:spPr bwMode="auto">
          <a:xfrm>
            <a:off x="2498725" y="239236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23" name="Rectangle 7"/>
          <p:cNvSpPr>
            <a:spLocks noChangeArrowheads="1"/>
          </p:cNvSpPr>
          <p:nvPr/>
        </p:nvSpPr>
        <p:spPr bwMode="auto">
          <a:xfrm>
            <a:off x="3190875" y="3489325"/>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4" name="Oval 8"/>
          <p:cNvSpPr>
            <a:spLocks noChangeArrowheads="1"/>
          </p:cNvSpPr>
          <p:nvPr/>
        </p:nvSpPr>
        <p:spPr bwMode="auto">
          <a:xfrm>
            <a:off x="3276600" y="4122738"/>
            <a:ext cx="339725" cy="3444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5" name="Line 9"/>
          <p:cNvSpPr>
            <a:spLocks noChangeShapeType="1"/>
          </p:cNvSpPr>
          <p:nvPr/>
        </p:nvSpPr>
        <p:spPr bwMode="auto">
          <a:xfrm>
            <a:off x="3440113" y="38354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26" name="Rectangle 10"/>
          <p:cNvSpPr>
            <a:spLocks noChangeArrowheads="1"/>
          </p:cNvSpPr>
          <p:nvPr/>
        </p:nvSpPr>
        <p:spPr bwMode="auto">
          <a:xfrm>
            <a:off x="1287463" y="3498850"/>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7" name="Oval 11"/>
          <p:cNvSpPr>
            <a:spLocks noChangeArrowheads="1"/>
          </p:cNvSpPr>
          <p:nvPr/>
        </p:nvSpPr>
        <p:spPr bwMode="auto">
          <a:xfrm>
            <a:off x="1373188" y="4132263"/>
            <a:ext cx="339725" cy="3444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28" name="Line 12"/>
          <p:cNvSpPr>
            <a:spLocks noChangeShapeType="1"/>
          </p:cNvSpPr>
          <p:nvPr/>
        </p:nvSpPr>
        <p:spPr bwMode="auto">
          <a:xfrm>
            <a:off x="1536700" y="38449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29" name="Rectangle 13"/>
          <p:cNvSpPr>
            <a:spLocks noChangeArrowheads="1"/>
          </p:cNvSpPr>
          <p:nvPr/>
        </p:nvSpPr>
        <p:spPr bwMode="auto">
          <a:xfrm>
            <a:off x="1806575" y="4583113"/>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0" name="Oval 14"/>
          <p:cNvSpPr>
            <a:spLocks noChangeArrowheads="1"/>
          </p:cNvSpPr>
          <p:nvPr/>
        </p:nvSpPr>
        <p:spPr bwMode="auto">
          <a:xfrm>
            <a:off x="1892300" y="5216525"/>
            <a:ext cx="339725" cy="344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1" name="Line 15"/>
          <p:cNvSpPr>
            <a:spLocks noChangeShapeType="1"/>
          </p:cNvSpPr>
          <p:nvPr/>
        </p:nvSpPr>
        <p:spPr bwMode="auto">
          <a:xfrm>
            <a:off x="2055813" y="4929188"/>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32" name="Rectangle 16"/>
          <p:cNvSpPr>
            <a:spLocks noChangeArrowheads="1"/>
          </p:cNvSpPr>
          <p:nvPr/>
        </p:nvSpPr>
        <p:spPr bwMode="auto">
          <a:xfrm>
            <a:off x="2671763" y="4581525"/>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3" name="Oval 17"/>
          <p:cNvSpPr>
            <a:spLocks noChangeArrowheads="1"/>
          </p:cNvSpPr>
          <p:nvPr/>
        </p:nvSpPr>
        <p:spPr bwMode="auto">
          <a:xfrm>
            <a:off x="2757488" y="5214938"/>
            <a:ext cx="339725" cy="3444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4" name="Line 18"/>
          <p:cNvSpPr>
            <a:spLocks noChangeShapeType="1"/>
          </p:cNvSpPr>
          <p:nvPr/>
        </p:nvSpPr>
        <p:spPr bwMode="auto">
          <a:xfrm>
            <a:off x="2921000" y="49276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35" name="Rectangle 19"/>
          <p:cNvSpPr>
            <a:spLocks noChangeArrowheads="1"/>
          </p:cNvSpPr>
          <p:nvPr/>
        </p:nvSpPr>
        <p:spPr bwMode="auto">
          <a:xfrm>
            <a:off x="769938" y="4581525"/>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6" name="Oval 20"/>
          <p:cNvSpPr>
            <a:spLocks noChangeArrowheads="1"/>
          </p:cNvSpPr>
          <p:nvPr/>
        </p:nvSpPr>
        <p:spPr bwMode="auto">
          <a:xfrm>
            <a:off x="855663" y="5214938"/>
            <a:ext cx="339725" cy="3444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7" name="Line 21"/>
          <p:cNvSpPr>
            <a:spLocks noChangeShapeType="1"/>
          </p:cNvSpPr>
          <p:nvPr/>
        </p:nvSpPr>
        <p:spPr bwMode="auto">
          <a:xfrm>
            <a:off x="1019175" y="49276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38" name="Rectangle 22"/>
          <p:cNvSpPr>
            <a:spLocks noChangeArrowheads="1"/>
          </p:cNvSpPr>
          <p:nvPr/>
        </p:nvSpPr>
        <p:spPr bwMode="auto">
          <a:xfrm>
            <a:off x="3708400" y="4581525"/>
            <a:ext cx="517525" cy="346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39" name="Oval 23"/>
          <p:cNvSpPr>
            <a:spLocks noChangeArrowheads="1"/>
          </p:cNvSpPr>
          <p:nvPr/>
        </p:nvSpPr>
        <p:spPr bwMode="auto">
          <a:xfrm>
            <a:off x="3794125" y="5214938"/>
            <a:ext cx="339725" cy="3444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40" name="Line 24"/>
          <p:cNvSpPr>
            <a:spLocks noChangeShapeType="1"/>
          </p:cNvSpPr>
          <p:nvPr/>
        </p:nvSpPr>
        <p:spPr bwMode="auto">
          <a:xfrm>
            <a:off x="3957638" y="49276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1" name="Line 25"/>
          <p:cNvSpPr>
            <a:spLocks noChangeShapeType="1"/>
          </p:cNvSpPr>
          <p:nvPr/>
        </p:nvSpPr>
        <p:spPr bwMode="auto">
          <a:xfrm flipH="1">
            <a:off x="1519238" y="2863850"/>
            <a:ext cx="747712" cy="633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2" name="Line 26"/>
          <p:cNvSpPr>
            <a:spLocks noChangeShapeType="1"/>
          </p:cNvSpPr>
          <p:nvPr/>
        </p:nvSpPr>
        <p:spPr bwMode="auto">
          <a:xfrm>
            <a:off x="2776538" y="2854325"/>
            <a:ext cx="633412" cy="633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3" name="Line 27"/>
          <p:cNvSpPr>
            <a:spLocks noChangeShapeType="1"/>
          </p:cNvSpPr>
          <p:nvPr/>
        </p:nvSpPr>
        <p:spPr bwMode="auto">
          <a:xfrm flipH="1">
            <a:off x="884238" y="3660775"/>
            <a:ext cx="403225" cy="920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4" name="Line 28"/>
          <p:cNvSpPr>
            <a:spLocks noChangeShapeType="1"/>
          </p:cNvSpPr>
          <p:nvPr/>
        </p:nvSpPr>
        <p:spPr bwMode="auto">
          <a:xfrm>
            <a:off x="1806575" y="3660775"/>
            <a:ext cx="403225" cy="920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5" name="Line 29"/>
          <p:cNvSpPr>
            <a:spLocks noChangeShapeType="1"/>
          </p:cNvSpPr>
          <p:nvPr/>
        </p:nvSpPr>
        <p:spPr bwMode="auto">
          <a:xfrm flipH="1">
            <a:off x="2786063" y="3660775"/>
            <a:ext cx="403225" cy="920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6" name="Line 30"/>
          <p:cNvSpPr>
            <a:spLocks noChangeShapeType="1"/>
          </p:cNvSpPr>
          <p:nvPr/>
        </p:nvSpPr>
        <p:spPr bwMode="auto">
          <a:xfrm>
            <a:off x="3708400" y="3660775"/>
            <a:ext cx="403225" cy="920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47" name="Text Box 31"/>
          <p:cNvSpPr txBox="1">
            <a:spLocks noChangeArrowheads="1"/>
          </p:cNvSpPr>
          <p:nvPr/>
        </p:nvSpPr>
        <p:spPr bwMode="auto">
          <a:xfrm>
            <a:off x="193675" y="1057275"/>
            <a:ext cx="4262438"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Sorted dictionary in </a:t>
            </a:r>
            <a:r>
              <a:rPr lang="en-US" sz="1800" b="1" smtClean="0">
                <a:solidFill>
                  <a:srgbClr val="000000"/>
                </a:solidFill>
                <a:cs typeface="Arial" charset="0"/>
              </a:rPr>
              <a:t>parser:           </a:t>
            </a:r>
            <a:r>
              <a:rPr lang="en-US" sz="1800" smtClean="0">
                <a:solidFill>
                  <a:srgbClr val="CC0000"/>
                </a:solidFill>
                <a:cs typeface="Arial" charset="0"/>
              </a:rPr>
              <a:t>Nodes</a:t>
            </a:r>
            <a:r>
              <a:rPr lang="en-US" sz="1800" smtClean="0">
                <a:solidFill>
                  <a:srgbClr val="000000"/>
                </a:solidFill>
                <a:cs typeface="Arial" charset="0"/>
              </a:rPr>
              <a:t> point to </a:t>
            </a:r>
            <a:r>
              <a:rPr lang="en-US" sz="1800" smtClean="0">
                <a:solidFill>
                  <a:srgbClr val="CC0000"/>
                </a:solidFill>
                <a:cs typeface="Arial" charset="0"/>
              </a:rPr>
              <a:t>strings</a:t>
            </a:r>
            <a:r>
              <a:rPr lang="en-US" sz="1800" smtClean="0">
                <a:solidFill>
                  <a:srgbClr val="000000"/>
                </a:solidFill>
                <a:cs typeface="Arial" charset="0"/>
              </a:rPr>
              <a:t> (words)        String and node allocated consecutively            </a:t>
            </a:r>
          </a:p>
          <a:p>
            <a:pPr eaLnBrk="1" hangingPunct="1">
              <a:spcBef>
                <a:spcPct val="50000"/>
              </a:spcBef>
            </a:pPr>
            <a:endParaRPr lang="en-US" sz="1800" smtClean="0">
              <a:solidFill>
                <a:srgbClr val="000000"/>
              </a:solidFill>
              <a:cs typeface="Arial" charset="0"/>
            </a:endParaRPr>
          </a:p>
        </p:txBody>
      </p:sp>
      <p:sp>
        <p:nvSpPr>
          <p:cNvPr id="393248" name="Text Box 32"/>
          <p:cNvSpPr txBox="1">
            <a:spLocks noChangeArrowheads="1"/>
          </p:cNvSpPr>
          <p:nvPr/>
        </p:nvSpPr>
        <p:spPr bwMode="auto">
          <a:xfrm>
            <a:off x="2490788" y="2312988"/>
            <a:ext cx="58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A+k</a:t>
            </a:r>
          </a:p>
        </p:txBody>
      </p:sp>
      <p:sp>
        <p:nvSpPr>
          <p:cNvPr id="393249" name="Text Box 33"/>
          <p:cNvSpPr txBox="1">
            <a:spLocks noChangeArrowheads="1"/>
          </p:cNvSpPr>
          <p:nvPr/>
        </p:nvSpPr>
        <p:spPr bwMode="auto">
          <a:xfrm>
            <a:off x="2498725" y="30051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A</a:t>
            </a:r>
          </a:p>
        </p:txBody>
      </p:sp>
      <p:sp>
        <p:nvSpPr>
          <p:cNvPr id="393250" name="Text Box 34"/>
          <p:cNvSpPr txBox="1">
            <a:spLocks noChangeArrowheads="1"/>
          </p:cNvSpPr>
          <p:nvPr/>
        </p:nvSpPr>
        <p:spPr bwMode="auto">
          <a:xfrm>
            <a:off x="3305175" y="3119438"/>
            <a:ext cx="596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C+k</a:t>
            </a:r>
          </a:p>
        </p:txBody>
      </p:sp>
      <p:sp>
        <p:nvSpPr>
          <p:cNvPr id="393251" name="Text Box 35"/>
          <p:cNvSpPr txBox="1">
            <a:spLocks noChangeArrowheads="1"/>
          </p:cNvSpPr>
          <p:nvPr/>
        </p:nvSpPr>
        <p:spPr bwMode="auto">
          <a:xfrm>
            <a:off x="3419475" y="38115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C</a:t>
            </a:r>
          </a:p>
        </p:txBody>
      </p:sp>
      <p:sp>
        <p:nvSpPr>
          <p:cNvPr id="393252" name="Text Box 36"/>
          <p:cNvSpPr txBox="1">
            <a:spLocks noChangeArrowheads="1"/>
          </p:cNvSpPr>
          <p:nvPr/>
        </p:nvSpPr>
        <p:spPr bwMode="auto">
          <a:xfrm>
            <a:off x="1116013" y="3119438"/>
            <a:ext cx="584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B+k</a:t>
            </a:r>
          </a:p>
        </p:txBody>
      </p:sp>
      <p:sp>
        <p:nvSpPr>
          <p:cNvPr id="393253" name="Text Box 37"/>
          <p:cNvSpPr txBox="1">
            <a:spLocks noChangeArrowheads="1"/>
          </p:cNvSpPr>
          <p:nvPr/>
        </p:nvSpPr>
        <p:spPr bwMode="auto">
          <a:xfrm>
            <a:off x="1519238" y="38115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B</a:t>
            </a:r>
          </a:p>
        </p:txBody>
      </p:sp>
      <p:sp>
        <p:nvSpPr>
          <p:cNvPr id="393254" name="Text Box 38"/>
          <p:cNvSpPr txBox="1">
            <a:spLocks noChangeArrowheads="1"/>
          </p:cNvSpPr>
          <p:nvPr/>
        </p:nvSpPr>
        <p:spPr bwMode="auto">
          <a:xfrm>
            <a:off x="366713" y="4178300"/>
            <a:ext cx="596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D+k</a:t>
            </a:r>
          </a:p>
        </p:txBody>
      </p:sp>
      <p:sp>
        <p:nvSpPr>
          <p:cNvPr id="393255" name="Text Box 39"/>
          <p:cNvSpPr txBox="1">
            <a:spLocks noChangeArrowheads="1"/>
          </p:cNvSpPr>
          <p:nvPr/>
        </p:nvSpPr>
        <p:spPr bwMode="auto">
          <a:xfrm>
            <a:off x="1843088" y="4178300"/>
            <a:ext cx="58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E+k</a:t>
            </a:r>
          </a:p>
        </p:txBody>
      </p:sp>
      <p:sp>
        <p:nvSpPr>
          <p:cNvPr id="393256" name="Text Box 40"/>
          <p:cNvSpPr txBox="1">
            <a:spLocks noChangeArrowheads="1"/>
          </p:cNvSpPr>
          <p:nvPr/>
        </p:nvSpPr>
        <p:spPr bwMode="auto">
          <a:xfrm>
            <a:off x="2605088" y="417830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F+k</a:t>
            </a:r>
          </a:p>
        </p:txBody>
      </p:sp>
      <p:sp>
        <p:nvSpPr>
          <p:cNvPr id="393257" name="Text Box 41"/>
          <p:cNvSpPr txBox="1">
            <a:spLocks noChangeArrowheads="1"/>
          </p:cNvSpPr>
          <p:nvPr/>
        </p:nvSpPr>
        <p:spPr bwMode="auto">
          <a:xfrm>
            <a:off x="4044950" y="41783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G+k</a:t>
            </a:r>
          </a:p>
        </p:txBody>
      </p:sp>
      <p:sp>
        <p:nvSpPr>
          <p:cNvPr id="393258" name="Text Box 42"/>
          <p:cNvSpPr txBox="1">
            <a:spLocks noChangeArrowheads="1"/>
          </p:cNvSpPr>
          <p:nvPr/>
        </p:nvSpPr>
        <p:spPr bwMode="auto">
          <a:xfrm>
            <a:off x="1000125" y="49053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D</a:t>
            </a:r>
          </a:p>
        </p:txBody>
      </p:sp>
      <p:sp>
        <p:nvSpPr>
          <p:cNvPr id="393259" name="Text Box 43"/>
          <p:cNvSpPr txBox="1">
            <a:spLocks noChangeArrowheads="1"/>
          </p:cNvSpPr>
          <p:nvPr/>
        </p:nvSpPr>
        <p:spPr bwMode="auto">
          <a:xfrm>
            <a:off x="2036763" y="49053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E</a:t>
            </a:r>
          </a:p>
        </p:txBody>
      </p:sp>
      <p:sp>
        <p:nvSpPr>
          <p:cNvPr id="393260" name="Text Box 44"/>
          <p:cNvSpPr txBox="1">
            <a:spLocks noChangeArrowheads="1"/>
          </p:cNvSpPr>
          <p:nvPr/>
        </p:nvSpPr>
        <p:spPr bwMode="auto">
          <a:xfrm>
            <a:off x="2901950" y="490537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F</a:t>
            </a:r>
          </a:p>
        </p:txBody>
      </p:sp>
      <p:sp>
        <p:nvSpPr>
          <p:cNvPr id="393261" name="Text Box 45"/>
          <p:cNvSpPr txBox="1">
            <a:spLocks noChangeArrowheads="1"/>
          </p:cNvSpPr>
          <p:nvPr/>
        </p:nvSpPr>
        <p:spPr bwMode="auto">
          <a:xfrm>
            <a:off x="3938588" y="4905375"/>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000000"/>
                </a:solidFill>
                <a:cs typeface="Arial" charset="0"/>
              </a:rPr>
              <a:t>G</a:t>
            </a:r>
          </a:p>
        </p:txBody>
      </p:sp>
      <p:sp>
        <p:nvSpPr>
          <p:cNvPr id="393262" name="Text Box 46"/>
          <p:cNvSpPr txBox="1">
            <a:spLocks noChangeArrowheads="1"/>
          </p:cNvSpPr>
          <p:nvPr/>
        </p:nvSpPr>
        <p:spPr bwMode="auto">
          <a:xfrm>
            <a:off x="4743450" y="1063625"/>
            <a:ext cx="43211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Dictionary looked up for an input word. </a:t>
            </a:r>
          </a:p>
          <a:p>
            <a:pPr eaLnBrk="1" hangingPunct="1">
              <a:spcBef>
                <a:spcPct val="50000"/>
              </a:spcBef>
            </a:pPr>
            <a:r>
              <a:rPr lang="en-US" sz="1800" smtClean="0">
                <a:solidFill>
                  <a:srgbClr val="000000"/>
                </a:solidFill>
                <a:cs typeface="Arial" charset="0"/>
              </a:rPr>
              <a:t>A </a:t>
            </a:r>
            <a:r>
              <a:rPr lang="en-US" sz="1800" b="1" smtClean="0">
                <a:solidFill>
                  <a:srgbClr val="000000"/>
                </a:solidFill>
                <a:cs typeface="Arial" charset="0"/>
              </a:rPr>
              <a:t>leaf address load</a:t>
            </a:r>
            <a:r>
              <a:rPr lang="en-US" sz="1800" smtClean="0">
                <a:solidFill>
                  <a:srgbClr val="000000"/>
                </a:solidFill>
                <a:cs typeface="Arial" charset="0"/>
              </a:rPr>
              <a:t> loads the pointer to the string of each node:	</a:t>
            </a:r>
          </a:p>
        </p:txBody>
      </p:sp>
      <p:sp>
        <p:nvSpPr>
          <p:cNvPr id="393263" name="Text Box 47"/>
          <p:cNvSpPr txBox="1">
            <a:spLocks noChangeArrowheads="1"/>
          </p:cNvSpPr>
          <p:nvPr/>
        </p:nvSpPr>
        <p:spPr bwMode="auto">
          <a:xfrm>
            <a:off x="5032375" y="4119563"/>
            <a:ext cx="161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Effective Addr</a:t>
            </a:r>
          </a:p>
        </p:txBody>
      </p:sp>
      <p:sp>
        <p:nvSpPr>
          <p:cNvPr id="393264" name="Text Box 48"/>
          <p:cNvSpPr txBox="1">
            <a:spLocks noChangeArrowheads="1"/>
          </p:cNvSpPr>
          <p:nvPr/>
        </p:nvSpPr>
        <p:spPr bwMode="auto">
          <a:xfrm>
            <a:off x="6643688" y="4119563"/>
            <a:ext cx="1614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Data Value</a:t>
            </a:r>
          </a:p>
        </p:txBody>
      </p:sp>
      <p:sp>
        <p:nvSpPr>
          <p:cNvPr id="393265" name="Text Box 49"/>
          <p:cNvSpPr txBox="1">
            <a:spLocks noChangeArrowheads="1"/>
          </p:cNvSpPr>
          <p:nvPr/>
        </p:nvSpPr>
        <p:spPr bwMode="auto">
          <a:xfrm>
            <a:off x="7929563" y="4122738"/>
            <a:ext cx="6937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0000"/>
                </a:solidFill>
                <a:cs typeface="Arial" charset="0"/>
              </a:rPr>
              <a:t>AVD</a:t>
            </a:r>
          </a:p>
        </p:txBody>
      </p:sp>
      <p:sp>
        <p:nvSpPr>
          <p:cNvPr id="393266" name="Rectangle 50"/>
          <p:cNvSpPr>
            <a:spLocks noChangeArrowheads="1"/>
          </p:cNvSpPr>
          <p:nvPr/>
        </p:nvSpPr>
        <p:spPr bwMode="auto">
          <a:xfrm>
            <a:off x="5032375" y="4119563"/>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67" name="Rectangle 51"/>
          <p:cNvSpPr>
            <a:spLocks noChangeArrowheads="1"/>
          </p:cNvSpPr>
          <p:nvPr/>
        </p:nvSpPr>
        <p:spPr bwMode="auto">
          <a:xfrm>
            <a:off x="6643688" y="4119563"/>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68" name="Rectangle 52"/>
          <p:cNvSpPr>
            <a:spLocks noChangeArrowheads="1"/>
          </p:cNvSpPr>
          <p:nvPr/>
        </p:nvSpPr>
        <p:spPr bwMode="auto">
          <a:xfrm>
            <a:off x="7910513" y="4119563"/>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69" name="Text Box 53"/>
          <p:cNvSpPr txBox="1">
            <a:spLocks noChangeArrowheads="1"/>
          </p:cNvSpPr>
          <p:nvPr/>
        </p:nvSpPr>
        <p:spPr bwMode="auto">
          <a:xfrm>
            <a:off x="5551488" y="4522788"/>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A+k</a:t>
            </a:r>
          </a:p>
        </p:txBody>
      </p:sp>
      <p:sp>
        <p:nvSpPr>
          <p:cNvPr id="393270" name="Text Box 54"/>
          <p:cNvSpPr txBox="1">
            <a:spLocks noChangeArrowheads="1"/>
          </p:cNvSpPr>
          <p:nvPr/>
        </p:nvSpPr>
        <p:spPr bwMode="auto">
          <a:xfrm>
            <a:off x="7162800" y="4522788"/>
            <a:ext cx="750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A</a:t>
            </a:r>
          </a:p>
        </p:txBody>
      </p:sp>
      <p:sp>
        <p:nvSpPr>
          <p:cNvPr id="393271" name="Text Box 55"/>
          <p:cNvSpPr txBox="1">
            <a:spLocks noChangeArrowheads="1"/>
          </p:cNvSpPr>
          <p:nvPr/>
        </p:nvSpPr>
        <p:spPr bwMode="auto">
          <a:xfrm>
            <a:off x="8102600" y="4525963"/>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393272" name="Rectangle 56"/>
          <p:cNvSpPr>
            <a:spLocks noChangeArrowheads="1"/>
          </p:cNvSpPr>
          <p:nvPr/>
        </p:nvSpPr>
        <p:spPr bwMode="auto">
          <a:xfrm>
            <a:off x="5032375" y="4522788"/>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3" name="Rectangle 57"/>
          <p:cNvSpPr>
            <a:spLocks noChangeArrowheads="1"/>
          </p:cNvSpPr>
          <p:nvPr/>
        </p:nvSpPr>
        <p:spPr bwMode="auto">
          <a:xfrm>
            <a:off x="6643688" y="4522788"/>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4" name="Rectangle 58"/>
          <p:cNvSpPr>
            <a:spLocks noChangeArrowheads="1"/>
          </p:cNvSpPr>
          <p:nvPr/>
        </p:nvSpPr>
        <p:spPr bwMode="auto">
          <a:xfrm>
            <a:off x="7910513" y="4522788"/>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5" name="Rectangle 59"/>
          <p:cNvSpPr>
            <a:spLocks noChangeArrowheads="1"/>
          </p:cNvSpPr>
          <p:nvPr/>
        </p:nvSpPr>
        <p:spPr bwMode="auto">
          <a:xfrm>
            <a:off x="5032375" y="4926013"/>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6" name="Rectangle 60"/>
          <p:cNvSpPr>
            <a:spLocks noChangeArrowheads="1"/>
          </p:cNvSpPr>
          <p:nvPr/>
        </p:nvSpPr>
        <p:spPr bwMode="auto">
          <a:xfrm>
            <a:off x="6643688" y="4926013"/>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7" name="Rectangle 61"/>
          <p:cNvSpPr>
            <a:spLocks noChangeArrowheads="1"/>
          </p:cNvSpPr>
          <p:nvPr/>
        </p:nvSpPr>
        <p:spPr bwMode="auto">
          <a:xfrm>
            <a:off x="7910513" y="4926013"/>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8" name="Rectangle 62"/>
          <p:cNvSpPr>
            <a:spLocks noChangeArrowheads="1"/>
          </p:cNvSpPr>
          <p:nvPr/>
        </p:nvSpPr>
        <p:spPr bwMode="auto">
          <a:xfrm>
            <a:off x="5032375" y="5329238"/>
            <a:ext cx="1612900"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79" name="Rectangle 63"/>
          <p:cNvSpPr>
            <a:spLocks noChangeArrowheads="1"/>
          </p:cNvSpPr>
          <p:nvPr/>
        </p:nvSpPr>
        <p:spPr bwMode="auto">
          <a:xfrm>
            <a:off x="6643688" y="5329238"/>
            <a:ext cx="1268412"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80" name="Rectangle 64"/>
          <p:cNvSpPr>
            <a:spLocks noChangeArrowheads="1"/>
          </p:cNvSpPr>
          <p:nvPr/>
        </p:nvSpPr>
        <p:spPr bwMode="auto">
          <a:xfrm>
            <a:off x="7910513" y="5329238"/>
            <a:ext cx="693737" cy="403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81" name="Text Box 65"/>
          <p:cNvSpPr txBox="1">
            <a:spLocks noChangeArrowheads="1"/>
          </p:cNvSpPr>
          <p:nvPr/>
        </p:nvSpPr>
        <p:spPr bwMode="auto">
          <a:xfrm>
            <a:off x="5551488" y="4962525"/>
            <a:ext cx="631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C+k</a:t>
            </a:r>
          </a:p>
        </p:txBody>
      </p:sp>
      <p:sp>
        <p:nvSpPr>
          <p:cNvPr id="393282" name="Text Box 66"/>
          <p:cNvSpPr txBox="1">
            <a:spLocks noChangeArrowheads="1"/>
          </p:cNvSpPr>
          <p:nvPr/>
        </p:nvSpPr>
        <p:spPr bwMode="auto">
          <a:xfrm>
            <a:off x="7162800" y="4962525"/>
            <a:ext cx="750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C</a:t>
            </a:r>
          </a:p>
        </p:txBody>
      </p:sp>
      <p:sp>
        <p:nvSpPr>
          <p:cNvPr id="393283" name="Text Box 67"/>
          <p:cNvSpPr txBox="1">
            <a:spLocks noChangeArrowheads="1"/>
          </p:cNvSpPr>
          <p:nvPr/>
        </p:nvSpPr>
        <p:spPr bwMode="auto">
          <a:xfrm>
            <a:off x="8102600" y="4962525"/>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393284" name="Text Box 68"/>
          <p:cNvSpPr txBox="1">
            <a:spLocks noChangeArrowheads="1"/>
          </p:cNvSpPr>
          <p:nvPr/>
        </p:nvSpPr>
        <p:spPr bwMode="auto">
          <a:xfrm>
            <a:off x="5551488" y="5365750"/>
            <a:ext cx="749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F+k</a:t>
            </a:r>
          </a:p>
        </p:txBody>
      </p:sp>
      <p:sp>
        <p:nvSpPr>
          <p:cNvPr id="393285" name="Text Box 69"/>
          <p:cNvSpPr txBox="1">
            <a:spLocks noChangeArrowheads="1"/>
          </p:cNvSpPr>
          <p:nvPr/>
        </p:nvSpPr>
        <p:spPr bwMode="auto">
          <a:xfrm>
            <a:off x="7164388" y="5365750"/>
            <a:ext cx="750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F</a:t>
            </a:r>
          </a:p>
        </p:txBody>
      </p:sp>
      <p:sp>
        <p:nvSpPr>
          <p:cNvPr id="393286" name="Text Box 70"/>
          <p:cNvSpPr txBox="1">
            <a:spLocks noChangeArrowheads="1"/>
          </p:cNvSpPr>
          <p:nvPr/>
        </p:nvSpPr>
        <p:spPr bwMode="auto">
          <a:xfrm>
            <a:off x="8102600" y="5365750"/>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b="1" smtClean="0">
                <a:solidFill>
                  <a:srgbClr val="CC0000"/>
                </a:solidFill>
                <a:cs typeface="Arial" charset="0"/>
              </a:rPr>
              <a:t>k</a:t>
            </a:r>
          </a:p>
        </p:txBody>
      </p:sp>
      <p:sp>
        <p:nvSpPr>
          <p:cNvPr id="393287" name="Text Box 71"/>
          <p:cNvSpPr txBox="1">
            <a:spLocks noChangeArrowheads="1"/>
          </p:cNvSpPr>
          <p:nvPr/>
        </p:nvSpPr>
        <p:spPr bwMode="auto">
          <a:xfrm>
            <a:off x="4860925" y="2160588"/>
            <a:ext cx="4319588"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smtClean="0">
                <a:solidFill>
                  <a:srgbClr val="000000"/>
                </a:solidFill>
                <a:latin typeface="Times New Roman" charset="0"/>
                <a:cs typeface="Arial" charset="0"/>
              </a:rPr>
              <a:t>lookup (node, input) {     // ...                               	</a:t>
            </a:r>
            <a:r>
              <a:rPr lang="en-US" sz="1800" b="1" smtClean="0">
                <a:solidFill>
                  <a:srgbClr val="CC0000"/>
                </a:solidFill>
                <a:latin typeface="Times New Roman" charset="0"/>
                <a:cs typeface="Arial" charset="0"/>
              </a:rPr>
              <a:t>ptr_str = node</a:t>
            </a:r>
            <a:r>
              <a:rPr lang="en-US" sz="1800" b="1" smtClean="0">
                <a:solidFill>
                  <a:srgbClr val="CC0000"/>
                </a:solidFill>
                <a:latin typeface="Times New Roman" charset="0"/>
                <a:cs typeface="Arial" charset="0"/>
                <a:sym typeface="Wingdings" charset="0"/>
              </a:rPr>
              <a:t></a:t>
            </a:r>
            <a:r>
              <a:rPr lang="en-US" sz="1800" b="1" smtClean="0">
                <a:solidFill>
                  <a:srgbClr val="CC0000"/>
                </a:solidFill>
                <a:latin typeface="Times New Roman" charset="0"/>
                <a:cs typeface="Arial" charset="0"/>
              </a:rPr>
              <a:t>string;</a:t>
            </a:r>
            <a:r>
              <a:rPr lang="en-US" sz="1600" smtClean="0">
                <a:solidFill>
                  <a:srgbClr val="000000"/>
                </a:solidFill>
                <a:latin typeface="Times New Roman" charset="0"/>
                <a:cs typeface="Arial" charset="0"/>
              </a:rPr>
              <a:t>                         	m = check_match(ptr_str, input);             	// …                                                       }</a:t>
            </a:r>
            <a:endParaRPr lang="en-US" sz="1800" smtClean="0">
              <a:solidFill>
                <a:srgbClr val="000000"/>
              </a:solidFill>
              <a:cs typeface="Arial" charset="0"/>
            </a:endParaRPr>
          </a:p>
        </p:txBody>
      </p:sp>
      <p:sp>
        <p:nvSpPr>
          <p:cNvPr id="393288" name="Oval 72"/>
          <p:cNvSpPr>
            <a:spLocks noChangeArrowheads="1"/>
          </p:cNvSpPr>
          <p:nvPr/>
        </p:nvSpPr>
        <p:spPr bwMode="auto">
          <a:xfrm>
            <a:off x="7797800" y="4038600"/>
            <a:ext cx="920750" cy="1870075"/>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89" name="Text Box 73"/>
          <p:cNvSpPr txBox="1">
            <a:spLocks noChangeArrowheads="1"/>
          </p:cNvSpPr>
          <p:nvPr/>
        </p:nvSpPr>
        <p:spPr bwMode="auto">
          <a:xfrm>
            <a:off x="7683500" y="5848350"/>
            <a:ext cx="143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CC00"/>
                </a:solidFill>
                <a:cs typeface="Arial" charset="0"/>
              </a:rPr>
              <a:t>Stable AVD</a:t>
            </a:r>
          </a:p>
        </p:txBody>
      </p:sp>
      <p:sp>
        <p:nvSpPr>
          <p:cNvPr id="393290" name="Oval 74"/>
          <p:cNvSpPr>
            <a:spLocks noChangeArrowheads="1"/>
          </p:cNvSpPr>
          <p:nvPr/>
        </p:nvSpPr>
        <p:spPr bwMode="auto">
          <a:xfrm>
            <a:off x="6818313" y="4062413"/>
            <a:ext cx="920750" cy="1843087"/>
          </a:xfrm>
          <a:prstGeom prst="ellipse">
            <a:avLst/>
          </a:pr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mtClean="0">
              <a:solidFill>
                <a:srgbClr val="000000"/>
              </a:solidFill>
            </a:endParaRPr>
          </a:p>
        </p:txBody>
      </p:sp>
      <p:sp>
        <p:nvSpPr>
          <p:cNvPr id="393291" name="Text Box 75"/>
          <p:cNvSpPr txBox="1">
            <a:spLocks noChangeArrowheads="1"/>
          </p:cNvSpPr>
          <p:nvPr/>
        </p:nvSpPr>
        <p:spPr bwMode="auto">
          <a:xfrm>
            <a:off x="6473825" y="5848350"/>
            <a:ext cx="1439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CC00"/>
                </a:solidFill>
                <a:cs typeface="Arial" charset="0"/>
              </a:rPr>
              <a:t>No stride!</a:t>
            </a:r>
          </a:p>
        </p:txBody>
      </p:sp>
      <p:sp>
        <p:nvSpPr>
          <p:cNvPr id="393292" name="Text Box 76"/>
          <p:cNvSpPr txBox="1">
            <a:spLocks noChangeArrowheads="1"/>
          </p:cNvSpPr>
          <p:nvPr/>
        </p:nvSpPr>
        <p:spPr bwMode="auto">
          <a:xfrm>
            <a:off x="4975225" y="3695700"/>
            <a:ext cx="3744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smtClean="0">
                <a:solidFill>
                  <a:srgbClr val="0033CC"/>
                </a:solidFill>
                <a:cs typeface="Arial" charset="0"/>
              </a:rPr>
              <a:t>AVD = Effective Addr – Data Value</a:t>
            </a:r>
          </a:p>
        </p:txBody>
      </p:sp>
      <p:sp>
        <p:nvSpPr>
          <p:cNvPr id="393293" name="Line 77"/>
          <p:cNvSpPr>
            <a:spLocks noChangeShapeType="1"/>
          </p:cNvSpPr>
          <p:nvPr/>
        </p:nvSpPr>
        <p:spPr bwMode="auto">
          <a:xfrm flipH="1">
            <a:off x="3419475" y="4005263"/>
            <a:ext cx="576263" cy="287337"/>
          </a:xfrm>
          <a:prstGeom prst="line">
            <a:avLst/>
          </a:prstGeom>
          <a:noFill/>
          <a:ln w="25400">
            <a:solidFill>
              <a:schemeClr val="folHlink"/>
            </a:solidFill>
            <a:round/>
            <a:headEnd/>
            <a:tailEnd type="arrow"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94" name="Text Box 78"/>
          <p:cNvSpPr txBox="1">
            <a:spLocks noChangeArrowheads="1"/>
          </p:cNvSpPr>
          <p:nvPr/>
        </p:nvSpPr>
        <p:spPr bwMode="auto">
          <a:xfrm>
            <a:off x="3944938" y="3695700"/>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AFBF39"/>
                </a:solidFill>
                <a:cs typeface="Arial" charset="0"/>
              </a:rPr>
              <a:t>string</a:t>
            </a:r>
          </a:p>
        </p:txBody>
      </p:sp>
      <p:sp>
        <p:nvSpPr>
          <p:cNvPr id="393295" name="Line 79"/>
          <p:cNvSpPr>
            <a:spLocks noChangeShapeType="1"/>
          </p:cNvSpPr>
          <p:nvPr/>
        </p:nvSpPr>
        <p:spPr bwMode="auto">
          <a:xfrm flipH="1">
            <a:off x="3478213" y="3486150"/>
            <a:ext cx="517525" cy="230188"/>
          </a:xfrm>
          <a:prstGeom prst="line">
            <a:avLst/>
          </a:prstGeom>
          <a:noFill/>
          <a:ln w="25400">
            <a:solidFill>
              <a:schemeClr val="folHlink"/>
            </a:solidFill>
            <a:round/>
            <a:headEnd/>
            <a:tailEnd type="arrow" w="med" len="med"/>
          </a:ln>
          <a:extLst>
            <a:ext uri="{909E8E84-426E-40dd-AFC4-6F175D3DCCD1}">
              <a14:hiddenFill xmlns:a14="http://schemas.microsoft.com/office/drawing/2010/main">
                <a:noFill/>
              </a14:hiddenFill>
            </a:ext>
          </a:extLst>
        </p:spPr>
        <p:txBody>
          <a:bodyPr/>
          <a:lstStyle/>
          <a:p>
            <a:endParaRPr lang="en-US" smtClean="0">
              <a:solidFill>
                <a:srgbClr val="000000"/>
              </a:solidFill>
            </a:endParaRPr>
          </a:p>
        </p:txBody>
      </p:sp>
      <p:sp>
        <p:nvSpPr>
          <p:cNvPr id="393296" name="Text Box 80"/>
          <p:cNvSpPr txBox="1">
            <a:spLocks noChangeArrowheads="1"/>
          </p:cNvSpPr>
          <p:nvPr/>
        </p:nvSpPr>
        <p:spPr bwMode="auto">
          <a:xfrm>
            <a:off x="3938588" y="3255963"/>
            <a:ext cx="692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smtClean="0">
                <a:solidFill>
                  <a:srgbClr val="AFBF39"/>
                </a:solidFill>
                <a:cs typeface="Arial" charset="0"/>
              </a:rPr>
              <a:t>node</a:t>
            </a:r>
          </a:p>
        </p:txBody>
      </p:sp>
    </p:spTree>
    <p:custDataLst>
      <p:tags r:id="rId1"/>
    </p:custDataLst>
    <p:extLst>
      <p:ext uri="{BB962C8B-B14F-4D97-AF65-F5344CB8AC3E}">
        <p14:creationId xmlns:p14="http://schemas.microsoft.com/office/powerpoint/2010/main" val="27533575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3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32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32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32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32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32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32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3296"/>
                                        </p:tgtEl>
                                        <p:attrNameLst>
                                          <p:attrName>style.visibility</p:attrName>
                                        </p:attrNameLst>
                                      </p:cBhvr>
                                      <p:to>
                                        <p:strVal val="visible"/>
                                      </p:to>
                                    </p:set>
                                  </p:childTnLst>
                                </p:cTn>
                              </p:par>
                            </p:childTnLst>
                          </p:cTn>
                        </p:par>
                        <p:par>
                          <p:cTn id="27" fill="hold" nodeType="afterGroup">
                            <p:stCondLst>
                              <p:cond delay="0"/>
                            </p:stCondLst>
                            <p:childTnLst>
                              <p:par>
                                <p:cTn id="28" presetID="17" presetClass="entr" presetSubtype="1" fill="hold" grpId="0" nodeType="afterEffect">
                                  <p:stCondLst>
                                    <p:cond delay="0"/>
                                  </p:stCondLst>
                                  <p:childTnLst>
                                    <p:set>
                                      <p:cBhvr>
                                        <p:cTn id="29" dur="1" fill="hold">
                                          <p:stCondLst>
                                            <p:cond delay="0"/>
                                          </p:stCondLst>
                                        </p:cTn>
                                        <p:tgtEl>
                                          <p:spTgt spid="393225"/>
                                        </p:tgtEl>
                                        <p:attrNameLst>
                                          <p:attrName>style.visibility</p:attrName>
                                        </p:attrNameLst>
                                      </p:cBhvr>
                                      <p:to>
                                        <p:strVal val="visible"/>
                                      </p:to>
                                    </p:set>
                                    <p:anim calcmode="lin" valueType="num">
                                      <p:cBhvr>
                                        <p:cTn id="30" dur="500" fill="hold"/>
                                        <p:tgtEl>
                                          <p:spTgt spid="393225"/>
                                        </p:tgtEl>
                                        <p:attrNameLst>
                                          <p:attrName>ppt_x</p:attrName>
                                        </p:attrNameLst>
                                      </p:cBhvr>
                                      <p:tavLst>
                                        <p:tav tm="0">
                                          <p:val>
                                            <p:strVal val="#ppt_x"/>
                                          </p:val>
                                        </p:tav>
                                        <p:tav tm="100000">
                                          <p:val>
                                            <p:strVal val="#ppt_x"/>
                                          </p:val>
                                        </p:tav>
                                      </p:tavLst>
                                    </p:anim>
                                    <p:anim calcmode="lin" valueType="num">
                                      <p:cBhvr>
                                        <p:cTn id="31" dur="500" fill="hold"/>
                                        <p:tgtEl>
                                          <p:spTgt spid="393225"/>
                                        </p:tgtEl>
                                        <p:attrNameLst>
                                          <p:attrName>ppt_y</p:attrName>
                                        </p:attrNameLst>
                                      </p:cBhvr>
                                      <p:tavLst>
                                        <p:tav tm="0">
                                          <p:val>
                                            <p:strVal val="#ppt_y-#ppt_h/2"/>
                                          </p:val>
                                        </p:tav>
                                        <p:tav tm="100000">
                                          <p:val>
                                            <p:strVal val="#ppt_y"/>
                                          </p:val>
                                        </p:tav>
                                      </p:tavLst>
                                    </p:anim>
                                    <p:anim calcmode="lin" valueType="num">
                                      <p:cBhvr>
                                        <p:cTn id="32" dur="500" fill="hold"/>
                                        <p:tgtEl>
                                          <p:spTgt spid="393225"/>
                                        </p:tgtEl>
                                        <p:attrNameLst>
                                          <p:attrName>ppt_w</p:attrName>
                                        </p:attrNameLst>
                                      </p:cBhvr>
                                      <p:tavLst>
                                        <p:tav tm="0">
                                          <p:val>
                                            <p:strVal val="#ppt_w"/>
                                          </p:val>
                                        </p:tav>
                                        <p:tav tm="100000">
                                          <p:val>
                                            <p:strVal val="#ppt_w"/>
                                          </p:val>
                                        </p:tav>
                                      </p:tavLst>
                                    </p:anim>
                                    <p:anim calcmode="lin" valueType="num">
                                      <p:cBhvr>
                                        <p:cTn id="33" dur="500" fill="hold"/>
                                        <p:tgtEl>
                                          <p:spTgt spid="393225"/>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9326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323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9325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93232"/>
                                        </p:tgtEl>
                                        <p:attrNameLst>
                                          <p:attrName>style.visibility</p:attrName>
                                        </p:attrNameLst>
                                      </p:cBhvr>
                                      <p:to>
                                        <p:strVal val="visible"/>
                                      </p:to>
                                    </p:set>
                                  </p:childTnLst>
                                </p:cTn>
                              </p:par>
                              <p:par>
                                <p:cTn id="46" presetID="17" presetClass="entr" presetSubtype="1" fill="hold" grpId="0" nodeType="withEffect">
                                  <p:stCondLst>
                                    <p:cond delay="0"/>
                                  </p:stCondLst>
                                  <p:childTnLst>
                                    <p:set>
                                      <p:cBhvr>
                                        <p:cTn id="47" dur="1" fill="hold">
                                          <p:stCondLst>
                                            <p:cond delay="0"/>
                                          </p:stCondLst>
                                        </p:cTn>
                                        <p:tgtEl>
                                          <p:spTgt spid="393234"/>
                                        </p:tgtEl>
                                        <p:attrNameLst>
                                          <p:attrName>style.visibility</p:attrName>
                                        </p:attrNameLst>
                                      </p:cBhvr>
                                      <p:to>
                                        <p:strVal val="visible"/>
                                      </p:to>
                                    </p:set>
                                    <p:anim calcmode="lin" valueType="num">
                                      <p:cBhvr>
                                        <p:cTn id="48" dur="500" fill="hold"/>
                                        <p:tgtEl>
                                          <p:spTgt spid="393234"/>
                                        </p:tgtEl>
                                        <p:attrNameLst>
                                          <p:attrName>ppt_x</p:attrName>
                                        </p:attrNameLst>
                                      </p:cBhvr>
                                      <p:tavLst>
                                        <p:tav tm="0">
                                          <p:val>
                                            <p:strVal val="#ppt_x"/>
                                          </p:val>
                                        </p:tav>
                                        <p:tav tm="100000">
                                          <p:val>
                                            <p:strVal val="#ppt_x"/>
                                          </p:val>
                                        </p:tav>
                                      </p:tavLst>
                                    </p:anim>
                                    <p:anim calcmode="lin" valueType="num">
                                      <p:cBhvr>
                                        <p:cTn id="49" dur="500" fill="hold"/>
                                        <p:tgtEl>
                                          <p:spTgt spid="393234"/>
                                        </p:tgtEl>
                                        <p:attrNameLst>
                                          <p:attrName>ppt_y</p:attrName>
                                        </p:attrNameLst>
                                      </p:cBhvr>
                                      <p:tavLst>
                                        <p:tav tm="0">
                                          <p:val>
                                            <p:strVal val="#ppt_y-#ppt_h/2"/>
                                          </p:val>
                                        </p:tav>
                                        <p:tav tm="100000">
                                          <p:val>
                                            <p:strVal val="#ppt_y"/>
                                          </p:val>
                                        </p:tav>
                                      </p:tavLst>
                                    </p:anim>
                                    <p:anim calcmode="lin" valueType="num">
                                      <p:cBhvr>
                                        <p:cTn id="50" dur="500" fill="hold"/>
                                        <p:tgtEl>
                                          <p:spTgt spid="393234"/>
                                        </p:tgtEl>
                                        <p:attrNameLst>
                                          <p:attrName>ppt_w</p:attrName>
                                        </p:attrNameLst>
                                      </p:cBhvr>
                                      <p:tavLst>
                                        <p:tav tm="0">
                                          <p:val>
                                            <p:strVal val="#ppt_w"/>
                                          </p:val>
                                        </p:tav>
                                        <p:tav tm="100000">
                                          <p:val>
                                            <p:strVal val="#ppt_w"/>
                                          </p:val>
                                        </p:tav>
                                      </p:tavLst>
                                    </p:anim>
                                    <p:anim calcmode="lin" valueType="num">
                                      <p:cBhvr>
                                        <p:cTn id="51" dur="500" fill="hold"/>
                                        <p:tgtEl>
                                          <p:spTgt spid="393234"/>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324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9322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932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93219"/>
                                        </p:tgtEl>
                                        <p:attrNameLst>
                                          <p:attrName>style.visibility</p:attrName>
                                        </p:attrNameLst>
                                      </p:cBhvr>
                                      <p:to>
                                        <p:strVal val="visible"/>
                                      </p:to>
                                    </p:set>
                                  </p:childTnLst>
                                </p:cTn>
                              </p:par>
                              <p:par>
                                <p:cTn id="64" presetID="17" presetClass="entr" presetSubtype="1" fill="hold" grpId="0" nodeType="withEffect">
                                  <p:stCondLst>
                                    <p:cond delay="0"/>
                                  </p:stCondLst>
                                  <p:childTnLst>
                                    <p:set>
                                      <p:cBhvr>
                                        <p:cTn id="65" dur="1" fill="hold">
                                          <p:stCondLst>
                                            <p:cond delay="0"/>
                                          </p:stCondLst>
                                        </p:cTn>
                                        <p:tgtEl>
                                          <p:spTgt spid="393221"/>
                                        </p:tgtEl>
                                        <p:attrNameLst>
                                          <p:attrName>style.visibility</p:attrName>
                                        </p:attrNameLst>
                                      </p:cBhvr>
                                      <p:to>
                                        <p:strVal val="visible"/>
                                      </p:to>
                                    </p:set>
                                    <p:anim calcmode="lin" valueType="num">
                                      <p:cBhvr>
                                        <p:cTn id="66" dur="500" fill="hold"/>
                                        <p:tgtEl>
                                          <p:spTgt spid="393221"/>
                                        </p:tgtEl>
                                        <p:attrNameLst>
                                          <p:attrName>ppt_x</p:attrName>
                                        </p:attrNameLst>
                                      </p:cBhvr>
                                      <p:tavLst>
                                        <p:tav tm="0">
                                          <p:val>
                                            <p:strVal val="#ppt_x"/>
                                          </p:val>
                                        </p:tav>
                                        <p:tav tm="100000">
                                          <p:val>
                                            <p:strVal val="#ppt_x"/>
                                          </p:val>
                                        </p:tav>
                                      </p:tavLst>
                                    </p:anim>
                                    <p:anim calcmode="lin" valueType="num">
                                      <p:cBhvr>
                                        <p:cTn id="67" dur="500" fill="hold"/>
                                        <p:tgtEl>
                                          <p:spTgt spid="393221"/>
                                        </p:tgtEl>
                                        <p:attrNameLst>
                                          <p:attrName>ppt_y</p:attrName>
                                        </p:attrNameLst>
                                      </p:cBhvr>
                                      <p:tavLst>
                                        <p:tav tm="0">
                                          <p:val>
                                            <p:strVal val="#ppt_y-#ppt_h/2"/>
                                          </p:val>
                                        </p:tav>
                                        <p:tav tm="100000">
                                          <p:val>
                                            <p:strVal val="#ppt_y"/>
                                          </p:val>
                                        </p:tav>
                                      </p:tavLst>
                                    </p:anim>
                                    <p:anim calcmode="lin" valueType="num">
                                      <p:cBhvr>
                                        <p:cTn id="68" dur="500" fill="hold"/>
                                        <p:tgtEl>
                                          <p:spTgt spid="393221"/>
                                        </p:tgtEl>
                                        <p:attrNameLst>
                                          <p:attrName>ppt_w</p:attrName>
                                        </p:attrNameLst>
                                      </p:cBhvr>
                                      <p:tavLst>
                                        <p:tav tm="0">
                                          <p:val>
                                            <p:strVal val="#ppt_w"/>
                                          </p:val>
                                        </p:tav>
                                        <p:tav tm="100000">
                                          <p:val>
                                            <p:strVal val="#ppt_w"/>
                                          </p:val>
                                        </p:tav>
                                      </p:tavLst>
                                    </p:anim>
                                    <p:anim calcmode="lin" valueType="num">
                                      <p:cBhvr>
                                        <p:cTn id="69" dur="500" fill="hold"/>
                                        <p:tgtEl>
                                          <p:spTgt spid="393221"/>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9325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9323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325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93229"/>
                                        </p:tgtEl>
                                        <p:attrNameLst>
                                          <p:attrName>style.visibility</p:attrName>
                                        </p:attrNameLst>
                                      </p:cBhvr>
                                      <p:to>
                                        <p:strVal val="visible"/>
                                      </p:to>
                                    </p:set>
                                  </p:childTnLst>
                                </p:cTn>
                              </p:par>
                              <p:par>
                                <p:cTn id="82" presetID="17" presetClass="entr" presetSubtype="1" fill="hold" grpId="0" nodeType="withEffect">
                                  <p:stCondLst>
                                    <p:cond delay="0"/>
                                  </p:stCondLst>
                                  <p:childTnLst>
                                    <p:set>
                                      <p:cBhvr>
                                        <p:cTn id="83" dur="1" fill="hold">
                                          <p:stCondLst>
                                            <p:cond delay="0"/>
                                          </p:stCondLst>
                                        </p:cTn>
                                        <p:tgtEl>
                                          <p:spTgt spid="393231"/>
                                        </p:tgtEl>
                                        <p:attrNameLst>
                                          <p:attrName>style.visibility</p:attrName>
                                        </p:attrNameLst>
                                      </p:cBhvr>
                                      <p:to>
                                        <p:strVal val="visible"/>
                                      </p:to>
                                    </p:set>
                                    <p:anim calcmode="lin" valueType="num">
                                      <p:cBhvr>
                                        <p:cTn id="84" dur="500" fill="hold"/>
                                        <p:tgtEl>
                                          <p:spTgt spid="393231"/>
                                        </p:tgtEl>
                                        <p:attrNameLst>
                                          <p:attrName>ppt_x</p:attrName>
                                        </p:attrNameLst>
                                      </p:cBhvr>
                                      <p:tavLst>
                                        <p:tav tm="0">
                                          <p:val>
                                            <p:strVal val="#ppt_x"/>
                                          </p:val>
                                        </p:tav>
                                        <p:tav tm="100000">
                                          <p:val>
                                            <p:strVal val="#ppt_x"/>
                                          </p:val>
                                        </p:tav>
                                      </p:tavLst>
                                    </p:anim>
                                    <p:anim calcmode="lin" valueType="num">
                                      <p:cBhvr>
                                        <p:cTn id="85" dur="500" fill="hold"/>
                                        <p:tgtEl>
                                          <p:spTgt spid="393231"/>
                                        </p:tgtEl>
                                        <p:attrNameLst>
                                          <p:attrName>ppt_y</p:attrName>
                                        </p:attrNameLst>
                                      </p:cBhvr>
                                      <p:tavLst>
                                        <p:tav tm="0">
                                          <p:val>
                                            <p:strVal val="#ppt_y-#ppt_h/2"/>
                                          </p:val>
                                        </p:tav>
                                        <p:tav tm="100000">
                                          <p:val>
                                            <p:strVal val="#ppt_y"/>
                                          </p:val>
                                        </p:tav>
                                      </p:tavLst>
                                    </p:anim>
                                    <p:anim calcmode="lin" valueType="num">
                                      <p:cBhvr>
                                        <p:cTn id="86" dur="500" fill="hold"/>
                                        <p:tgtEl>
                                          <p:spTgt spid="393231"/>
                                        </p:tgtEl>
                                        <p:attrNameLst>
                                          <p:attrName>ppt_w</p:attrName>
                                        </p:attrNameLst>
                                      </p:cBhvr>
                                      <p:tavLst>
                                        <p:tav tm="0">
                                          <p:val>
                                            <p:strVal val="#ppt_w"/>
                                          </p:val>
                                        </p:tav>
                                        <p:tav tm="100000">
                                          <p:val>
                                            <p:strVal val="#ppt_w"/>
                                          </p:val>
                                        </p:tav>
                                      </p:tavLst>
                                    </p:anim>
                                    <p:anim calcmode="lin" valueType="num">
                                      <p:cBhvr>
                                        <p:cTn id="87" dur="500" fill="hold"/>
                                        <p:tgtEl>
                                          <p:spTgt spid="393231"/>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9326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93239"/>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9325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93238"/>
                                        </p:tgtEl>
                                        <p:attrNameLst>
                                          <p:attrName>style.visibility</p:attrName>
                                        </p:attrNameLst>
                                      </p:cBhvr>
                                      <p:to>
                                        <p:strVal val="visible"/>
                                      </p:to>
                                    </p:set>
                                  </p:childTnLst>
                                </p:cTn>
                              </p:par>
                              <p:par>
                                <p:cTn id="100" presetID="17" presetClass="entr" presetSubtype="1" fill="hold" grpId="0" nodeType="withEffect">
                                  <p:stCondLst>
                                    <p:cond delay="0"/>
                                  </p:stCondLst>
                                  <p:childTnLst>
                                    <p:set>
                                      <p:cBhvr>
                                        <p:cTn id="101" dur="1" fill="hold">
                                          <p:stCondLst>
                                            <p:cond delay="0"/>
                                          </p:stCondLst>
                                        </p:cTn>
                                        <p:tgtEl>
                                          <p:spTgt spid="393240"/>
                                        </p:tgtEl>
                                        <p:attrNameLst>
                                          <p:attrName>style.visibility</p:attrName>
                                        </p:attrNameLst>
                                      </p:cBhvr>
                                      <p:to>
                                        <p:strVal val="visible"/>
                                      </p:to>
                                    </p:set>
                                    <p:anim calcmode="lin" valueType="num">
                                      <p:cBhvr>
                                        <p:cTn id="102" dur="500" fill="hold"/>
                                        <p:tgtEl>
                                          <p:spTgt spid="393240"/>
                                        </p:tgtEl>
                                        <p:attrNameLst>
                                          <p:attrName>ppt_x</p:attrName>
                                        </p:attrNameLst>
                                      </p:cBhvr>
                                      <p:tavLst>
                                        <p:tav tm="0">
                                          <p:val>
                                            <p:strVal val="#ppt_x"/>
                                          </p:val>
                                        </p:tav>
                                        <p:tav tm="100000">
                                          <p:val>
                                            <p:strVal val="#ppt_x"/>
                                          </p:val>
                                        </p:tav>
                                      </p:tavLst>
                                    </p:anim>
                                    <p:anim calcmode="lin" valueType="num">
                                      <p:cBhvr>
                                        <p:cTn id="103" dur="500" fill="hold"/>
                                        <p:tgtEl>
                                          <p:spTgt spid="393240"/>
                                        </p:tgtEl>
                                        <p:attrNameLst>
                                          <p:attrName>ppt_y</p:attrName>
                                        </p:attrNameLst>
                                      </p:cBhvr>
                                      <p:tavLst>
                                        <p:tav tm="0">
                                          <p:val>
                                            <p:strVal val="#ppt_y-#ppt_h/2"/>
                                          </p:val>
                                        </p:tav>
                                        <p:tav tm="100000">
                                          <p:val>
                                            <p:strVal val="#ppt_y"/>
                                          </p:val>
                                        </p:tav>
                                      </p:tavLst>
                                    </p:anim>
                                    <p:anim calcmode="lin" valueType="num">
                                      <p:cBhvr>
                                        <p:cTn id="104" dur="500" fill="hold"/>
                                        <p:tgtEl>
                                          <p:spTgt spid="393240"/>
                                        </p:tgtEl>
                                        <p:attrNameLst>
                                          <p:attrName>ppt_w</p:attrName>
                                        </p:attrNameLst>
                                      </p:cBhvr>
                                      <p:tavLst>
                                        <p:tav tm="0">
                                          <p:val>
                                            <p:strVal val="#ppt_w"/>
                                          </p:val>
                                        </p:tav>
                                        <p:tav tm="100000">
                                          <p:val>
                                            <p:strVal val="#ppt_w"/>
                                          </p:val>
                                        </p:tav>
                                      </p:tavLst>
                                    </p:anim>
                                    <p:anim calcmode="lin" valueType="num">
                                      <p:cBhvr>
                                        <p:cTn id="105" dur="500" fill="hold"/>
                                        <p:tgtEl>
                                          <p:spTgt spid="393240"/>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932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93227"/>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9325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93226"/>
                                        </p:tgtEl>
                                        <p:attrNameLst>
                                          <p:attrName>style.visibility</p:attrName>
                                        </p:attrNameLst>
                                      </p:cBhvr>
                                      <p:to>
                                        <p:strVal val="visible"/>
                                      </p:to>
                                    </p:set>
                                  </p:childTnLst>
                                </p:cTn>
                              </p:par>
                              <p:par>
                                <p:cTn id="118" presetID="17" presetClass="entr" presetSubtype="1" fill="hold" grpId="0" nodeType="withEffect">
                                  <p:stCondLst>
                                    <p:cond delay="0"/>
                                  </p:stCondLst>
                                  <p:childTnLst>
                                    <p:set>
                                      <p:cBhvr>
                                        <p:cTn id="119" dur="1" fill="hold">
                                          <p:stCondLst>
                                            <p:cond delay="0"/>
                                          </p:stCondLst>
                                        </p:cTn>
                                        <p:tgtEl>
                                          <p:spTgt spid="393228"/>
                                        </p:tgtEl>
                                        <p:attrNameLst>
                                          <p:attrName>style.visibility</p:attrName>
                                        </p:attrNameLst>
                                      </p:cBhvr>
                                      <p:to>
                                        <p:strVal val="visible"/>
                                      </p:to>
                                    </p:set>
                                    <p:anim calcmode="lin" valueType="num">
                                      <p:cBhvr>
                                        <p:cTn id="120" dur="500" fill="hold"/>
                                        <p:tgtEl>
                                          <p:spTgt spid="393228"/>
                                        </p:tgtEl>
                                        <p:attrNameLst>
                                          <p:attrName>ppt_x</p:attrName>
                                        </p:attrNameLst>
                                      </p:cBhvr>
                                      <p:tavLst>
                                        <p:tav tm="0">
                                          <p:val>
                                            <p:strVal val="#ppt_x"/>
                                          </p:val>
                                        </p:tav>
                                        <p:tav tm="100000">
                                          <p:val>
                                            <p:strVal val="#ppt_x"/>
                                          </p:val>
                                        </p:tav>
                                      </p:tavLst>
                                    </p:anim>
                                    <p:anim calcmode="lin" valueType="num">
                                      <p:cBhvr>
                                        <p:cTn id="121" dur="500" fill="hold"/>
                                        <p:tgtEl>
                                          <p:spTgt spid="393228"/>
                                        </p:tgtEl>
                                        <p:attrNameLst>
                                          <p:attrName>ppt_y</p:attrName>
                                        </p:attrNameLst>
                                      </p:cBhvr>
                                      <p:tavLst>
                                        <p:tav tm="0">
                                          <p:val>
                                            <p:strVal val="#ppt_y-#ppt_h/2"/>
                                          </p:val>
                                        </p:tav>
                                        <p:tav tm="100000">
                                          <p:val>
                                            <p:strVal val="#ppt_y"/>
                                          </p:val>
                                        </p:tav>
                                      </p:tavLst>
                                    </p:anim>
                                    <p:anim calcmode="lin" valueType="num">
                                      <p:cBhvr>
                                        <p:cTn id="122" dur="500" fill="hold"/>
                                        <p:tgtEl>
                                          <p:spTgt spid="393228"/>
                                        </p:tgtEl>
                                        <p:attrNameLst>
                                          <p:attrName>ppt_w</p:attrName>
                                        </p:attrNameLst>
                                      </p:cBhvr>
                                      <p:tavLst>
                                        <p:tav tm="0">
                                          <p:val>
                                            <p:strVal val="#ppt_w"/>
                                          </p:val>
                                        </p:tav>
                                        <p:tav tm="100000">
                                          <p:val>
                                            <p:strVal val="#ppt_w"/>
                                          </p:val>
                                        </p:tav>
                                      </p:tavLst>
                                    </p:anim>
                                    <p:anim calcmode="lin" valueType="num">
                                      <p:cBhvr>
                                        <p:cTn id="123" dur="500" fill="hold"/>
                                        <p:tgtEl>
                                          <p:spTgt spid="393228"/>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93258"/>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393236"/>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9325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93235"/>
                                        </p:tgtEl>
                                        <p:attrNameLst>
                                          <p:attrName>style.visibility</p:attrName>
                                        </p:attrNameLst>
                                      </p:cBhvr>
                                      <p:to>
                                        <p:strVal val="visible"/>
                                      </p:to>
                                    </p:set>
                                  </p:childTnLst>
                                </p:cTn>
                              </p:par>
                              <p:par>
                                <p:cTn id="136" presetID="17" presetClass="entr" presetSubtype="1" fill="hold" grpId="0" nodeType="withEffect">
                                  <p:stCondLst>
                                    <p:cond delay="0"/>
                                  </p:stCondLst>
                                  <p:childTnLst>
                                    <p:set>
                                      <p:cBhvr>
                                        <p:cTn id="137" dur="1" fill="hold">
                                          <p:stCondLst>
                                            <p:cond delay="0"/>
                                          </p:stCondLst>
                                        </p:cTn>
                                        <p:tgtEl>
                                          <p:spTgt spid="393237"/>
                                        </p:tgtEl>
                                        <p:attrNameLst>
                                          <p:attrName>style.visibility</p:attrName>
                                        </p:attrNameLst>
                                      </p:cBhvr>
                                      <p:to>
                                        <p:strVal val="visible"/>
                                      </p:to>
                                    </p:set>
                                    <p:anim calcmode="lin" valueType="num">
                                      <p:cBhvr>
                                        <p:cTn id="138" dur="500" fill="hold"/>
                                        <p:tgtEl>
                                          <p:spTgt spid="393237"/>
                                        </p:tgtEl>
                                        <p:attrNameLst>
                                          <p:attrName>ppt_x</p:attrName>
                                        </p:attrNameLst>
                                      </p:cBhvr>
                                      <p:tavLst>
                                        <p:tav tm="0">
                                          <p:val>
                                            <p:strVal val="#ppt_x"/>
                                          </p:val>
                                        </p:tav>
                                        <p:tav tm="100000">
                                          <p:val>
                                            <p:strVal val="#ppt_x"/>
                                          </p:val>
                                        </p:tav>
                                      </p:tavLst>
                                    </p:anim>
                                    <p:anim calcmode="lin" valueType="num">
                                      <p:cBhvr>
                                        <p:cTn id="139" dur="500" fill="hold"/>
                                        <p:tgtEl>
                                          <p:spTgt spid="393237"/>
                                        </p:tgtEl>
                                        <p:attrNameLst>
                                          <p:attrName>ppt_y</p:attrName>
                                        </p:attrNameLst>
                                      </p:cBhvr>
                                      <p:tavLst>
                                        <p:tav tm="0">
                                          <p:val>
                                            <p:strVal val="#ppt_y-#ppt_h/2"/>
                                          </p:val>
                                        </p:tav>
                                        <p:tav tm="100000">
                                          <p:val>
                                            <p:strVal val="#ppt_y"/>
                                          </p:val>
                                        </p:tav>
                                      </p:tavLst>
                                    </p:anim>
                                    <p:anim calcmode="lin" valueType="num">
                                      <p:cBhvr>
                                        <p:cTn id="140" dur="500" fill="hold"/>
                                        <p:tgtEl>
                                          <p:spTgt spid="393237"/>
                                        </p:tgtEl>
                                        <p:attrNameLst>
                                          <p:attrName>ppt_w</p:attrName>
                                        </p:attrNameLst>
                                      </p:cBhvr>
                                      <p:tavLst>
                                        <p:tav tm="0">
                                          <p:val>
                                            <p:strVal val="#ppt_w"/>
                                          </p:val>
                                        </p:tav>
                                        <p:tav tm="100000">
                                          <p:val>
                                            <p:strVal val="#ppt_w"/>
                                          </p:val>
                                        </p:tav>
                                      </p:tavLst>
                                    </p:anim>
                                    <p:anim calcmode="lin" valueType="num">
                                      <p:cBhvr>
                                        <p:cTn id="141" dur="500" fill="hold"/>
                                        <p:tgtEl>
                                          <p:spTgt spid="393237"/>
                                        </p:tgtEl>
                                        <p:attrNameLst>
                                          <p:attrName>ppt_h</p:attrName>
                                        </p:attrNameLst>
                                      </p:cBhvr>
                                      <p:tavLst>
                                        <p:tav tm="0">
                                          <p:val>
                                            <p:fltVal val="0"/>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1" fill="hold" grpId="0" nodeType="clickEffect">
                                  <p:stCondLst>
                                    <p:cond delay="0"/>
                                  </p:stCondLst>
                                  <p:childTnLst>
                                    <p:set>
                                      <p:cBhvr>
                                        <p:cTn id="145" dur="1" fill="hold">
                                          <p:stCondLst>
                                            <p:cond delay="0"/>
                                          </p:stCondLst>
                                        </p:cTn>
                                        <p:tgtEl>
                                          <p:spTgt spid="393241"/>
                                        </p:tgtEl>
                                        <p:attrNameLst>
                                          <p:attrName>style.visibility</p:attrName>
                                        </p:attrNameLst>
                                      </p:cBhvr>
                                      <p:to>
                                        <p:strVal val="visible"/>
                                      </p:to>
                                    </p:set>
                                    <p:anim calcmode="lin" valueType="num">
                                      <p:cBhvr>
                                        <p:cTn id="146" dur="500" fill="hold"/>
                                        <p:tgtEl>
                                          <p:spTgt spid="393241"/>
                                        </p:tgtEl>
                                        <p:attrNameLst>
                                          <p:attrName>ppt_x</p:attrName>
                                        </p:attrNameLst>
                                      </p:cBhvr>
                                      <p:tavLst>
                                        <p:tav tm="0">
                                          <p:val>
                                            <p:strVal val="#ppt_x"/>
                                          </p:val>
                                        </p:tav>
                                        <p:tav tm="100000">
                                          <p:val>
                                            <p:strVal val="#ppt_x"/>
                                          </p:val>
                                        </p:tav>
                                      </p:tavLst>
                                    </p:anim>
                                    <p:anim calcmode="lin" valueType="num">
                                      <p:cBhvr>
                                        <p:cTn id="147" dur="500" fill="hold"/>
                                        <p:tgtEl>
                                          <p:spTgt spid="393241"/>
                                        </p:tgtEl>
                                        <p:attrNameLst>
                                          <p:attrName>ppt_y</p:attrName>
                                        </p:attrNameLst>
                                      </p:cBhvr>
                                      <p:tavLst>
                                        <p:tav tm="0">
                                          <p:val>
                                            <p:strVal val="#ppt_y-#ppt_h/2"/>
                                          </p:val>
                                        </p:tav>
                                        <p:tav tm="100000">
                                          <p:val>
                                            <p:strVal val="#ppt_y"/>
                                          </p:val>
                                        </p:tav>
                                      </p:tavLst>
                                    </p:anim>
                                    <p:anim calcmode="lin" valueType="num">
                                      <p:cBhvr>
                                        <p:cTn id="148" dur="500" fill="hold"/>
                                        <p:tgtEl>
                                          <p:spTgt spid="393241"/>
                                        </p:tgtEl>
                                        <p:attrNameLst>
                                          <p:attrName>ppt_w</p:attrName>
                                        </p:attrNameLst>
                                      </p:cBhvr>
                                      <p:tavLst>
                                        <p:tav tm="0">
                                          <p:val>
                                            <p:strVal val="#ppt_w"/>
                                          </p:val>
                                        </p:tav>
                                        <p:tav tm="100000">
                                          <p:val>
                                            <p:strVal val="#ppt_w"/>
                                          </p:val>
                                        </p:tav>
                                      </p:tavLst>
                                    </p:anim>
                                    <p:anim calcmode="lin" valueType="num">
                                      <p:cBhvr>
                                        <p:cTn id="149" dur="500" fill="hold"/>
                                        <p:tgtEl>
                                          <p:spTgt spid="393241"/>
                                        </p:tgtEl>
                                        <p:attrNameLst>
                                          <p:attrName>ppt_h</p:attrName>
                                        </p:attrNameLst>
                                      </p:cBhvr>
                                      <p:tavLst>
                                        <p:tav tm="0">
                                          <p:val>
                                            <p:fltVal val="0"/>
                                          </p:val>
                                        </p:tav>
                                        <p:tav tm="100000">
                                          <p:val>
                                            <p:strVal val="#ppt_h"/>
                                          </p:val>
                                        </p:tav>
                                      </p:tavLst>
                                    </p:anim>
                                  </p:childTnLst>
                                </p:cTn>
                              </p:par>
                              <p:par>
                                <p:cTn id="150" presetID="17" presetClass="entr" presetSubtype="1" fill="hold" grpId="0" nodeType="withEffect">
                                  <p:stCondLst>
                                    <p:cond delay="0"/>
                                  </p:stCondLst>
                                  <p:childTnLst>
                                    <p:set>
                                      <p:cBhvr>
                                        <p:cTn id="151" dur="1" fill="hold">
                                          <p:stCondLst>
                                            <p:cond delay="0"/>
                                          </p:stCondLst>
                                        </p:cTn>
                                        <p:tgtEl>
                                          <p:spTgt spid="393242"/>
                                        </p:tgtEl>
                                        <p:attrNameLst>
                                          <p:attrName>style.visibility</p:attrName>
                                        </p:attrNameLst>
                                      </p:cBhvr>
                                      <p:to>
                                        <p:strVal val="visible"/>
                                      </p:to>
                                    </p:set>
                                    <p:anim calcmode="lin" valueType="num">
                                      <p:cBhvr>
                                        <p:cTn id="152" dur="500" fill="hold"/>
                                        <p:tgtEl>
                                          <p:spTgt spid="393242"/>
                                        </p:tgtEl>
                                        <p:attrNameLst>
                                          <p:attrName>ppt_x</p:attrName>
                                        </p:attrNameLst>
                                      </p:cBhvr>
                                      <p:tavLst>
                                        <p:tav tm="0">
                                          <p:val>
                                            <p:strVal val="#ppt_x"/>
                                          </p:val>
                                        </p:tav>
                                        <p:tav tm="100000">
                                          <p:val>
                                            <p:strVal val="#ppt_x"/>
                                          </p:val>
                                        </p:tav>
                                      </p:tavLst>
                                    </p:anim>
                                    <p:anim calcmode="lin" valueType="num">
                                      <p:cBhvr>
                                        <p:cTn id="153" dur="500" fill="hold"/>
                                        <p:tgtEl>
                                          <p:spTgt spid="393242"/>
                                        </p:tgtEl>
                                        <p:attrNameLst>
                                          <p:attrName>ppt_y</p:attrName>
                                        </p:attrNameLst>
                                      </p:cBhvr>
                                      <p:tavLst>
                                        <p:tav tm="0">
                                          <p:val>
                                            <p:strVal val="#ppt_y-#ppt_h/2"/>
                                          </p:val>
                                        </p:tav>
                                        <p:tav tm="100000">
                                          <p:val>
                                            <p:strVal val="#ppt_y"/>
                                          </p:val>
                                        </p:tav>
                                      </p:tavLst>
                                    </p:anim>
                                    <p:anim calcmode="lin" valueType="num">
                                      <p:cBhvr>
                                        <p:cTn id="154" dur="500" fill="hold"/>
                                        <p:tgtEl>
                                          <p:spTgt spid="393242"/>
                                        </p:tgtEl>
                                        <p:attrNameLst>
                                          <p:attrName>ppt_w</p:attrName>
                                        </p:attrNameLst>
                                      </p:cBhvr>
                                      <p:tavLst>
                                        <p:tav tm="0">
                                          <p:val>
                                            <p:strVal val="#ppt_w"/>
                                          </p:val>
                                        </p:tav>
                                        <p:tav tm="100000">
                                          <p:val>
                                            <p:strVal val="#ppt_w"/>
                                          </p:val>
                                        </p:tav>
                                      </p:tavLst>
                                    </p:anim>
                                    <p:anim calcmode="lin" valueType="num">
                                      <p:cBhvr>
                                        <p:cTn id="155" dur="500" fill="hold"/>
                                        <p:tgtEl>
                                          <p:spTgt spid="393242"/>
                                        </p:tgtEl>
                                        <p:attrNameLst>
                                          <p:attrName>ppt_h</p:attrName>
                                        </p:attrNameLst>
                                      </p:cBhvr>
                                      <p:tavLst>
                                        <p:tav tm="0">
                                          <p:val>
                                            <p:fltVal val="0"/>
                                          </p:val>
                                        </p:tav>
                                        <p:tav tm="100000">
                                          <p:val>
                                            <p:strVal val="#ppt_h"/>
                                          </p:val>
                                        </p:tav>
                                      </p:tavLst>
                                    </p:anim>
                                  </p:childTnLst>
                                </p:cTn>
                              </p:par>
                              <p:par>
                                <p:cTn id="156" presetID="17" presetClass="entr" presetSubtype="1" fill="hold" grpId="0" nodeType="withEffect">
                                  <p:stCondLst>
                                    <p:cond delay="0"/>
                                  </p:stCondLst>
                                  <p:childTnLst>
                                    <p:set>
                                      <p:cBhvr>
                                        <p:cTn id="157" dur="1" fill="hold">
                                          <p:stCondLst>
                                            <p:cond delay="0"/>
                                          </p:stCondLst>
                                        </p:cTn>
                                        <p:tgtEl>
                                          <p:spTgt spid="393243"/>
                                        </p:tgtEl>
                                        <p:attrNameLst>
                                          <p:attrName>style.visibility</p:attrName>
                                        </p:attrNameLst>
                                      </p:cBhvr>
                                      <p:to>
                                        <p:strVal val="visible"/>
                                      </p:to>
                                    </p:set>
                                    <p:anim calcmode="lin" valueType="num">
                                      <p:cBhvr>
                                        <p:cTn id="158" dur="500" fill="hold"/>
                                        <p:tgtEl>
                                          <p:spTgt spid="393243"/>
                                        </p:tgtEl>
                                        <p:attrNameLst>
                                          <p:attrName>ppt_x</p:attrName>
                                        </p:attrNameLst>
                                      </p:cBhvr>
                                      <p:tavLst>
                                        <p:tav tm="0">
                                          <p:val>
                                            <p:strVal val="#ppt_x"/>
                                          </p:val>
                                        </p:tav>
                                        <p:tav tm="100000">
                                          <p:val>
                                            <p:strVal val="#ppt_x"/>
                                          </p:val>
                                        </p:tav>
                                      </p:tavLst>
                                    </p:anim>
                                    <p:anim calcmode="lin" valueType="num">
                                      <p:cBhvr>
                                        <p:cTn id="159" dur="500" fill="hold"/>
                                        <p:tgtEl>
                                          <p:spTgt spid="393243"/>
                                        </p:tgtEl>
                                        <p:attrNameLst>
                                          <p:attrName>ppt_y</p:attrName>
                                        </p:attrNameLst>
                                      </p:cBhvr>
                                      <p:tavLst>
                                        <p:tav tm="0">
                                          <p:val>
                                            <p:strVal val="#ppt_y-#ppt_h/2"/>
                                          </p:val>
                                        </p:tav>
                                        <p:tav tm="100000">
                                          <p:val>
                                            <p:strVal val="#ppt_y"/>
                                          </p:val>
                                        </p:tav>
                                      </p:tavLst>
                                    </p:anim>
                                    <p:anim calcmode="lin" valueType="num">
                                      <p:cBhvr>
                                        <p:cTn id="160" dur="500" fill="hold"/>
                                        <p:tgtEl>
                                          <p:spTgt spid="393243"/>
                                        </p:tgtEl>
                                        <p:attrNameLst>
                                          <p:attrName>ppt_w</p:attrName>
                                        </p:attrNameLst>
                                      </p:cBhvr>
                                      <p:tavLst>
                                        <p:tav tm="0">
                                          <p:val>
                                            <p:strVal val="#ppt_w"/>
                                          </p:val>
                                        </p:tav>
                                        <p:tav tm="100000">
                                          <p:val>
                                            <p:strVal val="#ppt_w"/>
                                          </p:val>
                                        </p:tav>
                                      </p:tavLst>
                                    </p:anim>
                                    <p:anim calcmode="lin" valueType="num">
                                      <p:cBhvr>
                                        <p:cTn id="161" dur="500" fill="hold"/>
                                        <p:tgtEl>
                                          <p:spTgt spid="393243"/>
                                        </p:tgtEl>
                                        <p:attrNameLst>
                                          <p:attrName>ppt_h</p:attrName>
                                        </p:attrNameLst>
                                      </p:cBhvr>
                                      <p:tavLst>
                                        <p:tav tm="0">
                                          <p:val>
                                            <p:fltVal val="0"/>
                                          </p:val>
                                        </p:tav>
                                        <p:tav tm="100000">
                                          <p:val>
                                            <p:strVal val="#ppt_h"/>
                                          </p:val>
                                        </p:tav>
                                      </p:tavLst>
                                    </p:anim>
                                  </p:childTnLst>
                                </p:cTn>
                              </p:par>
                              <p:par>
                                <p:cTn id="162" presetID="17" presetClass="entr" presetSubtype="1" fill="hold" grpId="0" nodeType="withEffect">
                                  <p:stCondLst>
                                    <p:cond delay="0"/>
                                  </p:stCondLst>
                                  <p:childTnLst>
                                    <p:set>
                                      <p:cBhvr>
                                        <p:cTn id="163" dur="1" fill="hold">
                                          <p:stCondLst>
                                            <p:cond delay="0"/>
                                          </p:stCondLst>
                                        </p:cTn>
                                        <p:tgtEl>
                                          <p:spTgt spid="393244"/>
                                        </p:tgtEl>
                                        <p:attrNameLst>
                                          <p:attrName>style.visibility</p:attrName>
                                        </p:attrNameLst>
                                      </p:cBhvr>
                                      <p:to>
                                        <p:strVal val="visible"/>
                                      </p:to>
                                    </p:set>
                                    <p:anim calcmode="lin" valueType="num">
                                      <p:cBhvr>
                                        <p:cTn id="164" dur="500" fill="hold"/>
                                        <p:tgtEl>
                                          <p:spTgt spid="393244"/>
                                        </p:tgtEl>
                                        <p:attrNameLst>
                                          <p:attrName>ppt_x</p:attrName>
                                        </p:attrNameLst>
                                      </p:cBhvr>
                                      <p:tavLst>
                                        <p:tav tm="0">
                                          <p:val>
                                            <p:strVal val="#ppt_x"/>
                                          </p:val>
                                        </p:tav>
                                        <p:tav tm="100000">
                                          <p:val>
                                            <p:strVal val="#ppt_x"/>
                                          </p:val>
                                        </p:tav>
                                      </p:tavLst>
                                    </p:anim>
                                    <p:anim calcmode="lin" valueType="num">
                                      <p:cBhvr>
                                        <p:cTn id="165" dur="500" fill="hold"/>
                                        <p:tgtEl>
                                          <p:spTgt spid="393244"/>
                                        </p:tgtEl>
                                        <p:attrNameLst>
                                          <p:attrName>ppt_y</p:attrName>
                                        </p:attrNameLst>
                                      </p:cBhvr>
                                      <p:tavLst>
                                        <p:tav tm="0">
                                          <p:val>
                                            <p:strVal val="#ppt_y-#ppt_h/2"/>
                                          </p:val>
                                        </p:tav>
                                        <p:tav tm="100000">
                                          <p:val>
                                            <p:strVal val="#ppt_y"/>
                                          </p:val>
                                        </p:tav>
                                      </p:tavLst>
                                    </p:anim>
                                    <p:anim calcmode="lin" valueType="num">
                                      <p:cBhvr>
                                        <p:cTn id="166" dur="500" fill="hold"/>
                                        <p:tgtEl>
                                          <p:spTgt spid="393244"/>
                                        </p:tgtEl>
                                        <p:attrNameLst>
                                          <p:attrName>ppt_w</p:attrName>
                                        </p:attrNameLst>
                                      </p:cBhvr>
                                      <p:tavLst>
                                        <p:tav tm="0">
                                          <p:val>
                                            <p:strVal val="#ppt_w"/>
                                          </p:val>
                                        </p:tav>
                                        <p:tav tm="100000">
                                          <p:val>
                                            <p:strVal val="#ppt_w"/>
                                          </p:val>
                                        </p:tav>
                                      </p:tavLst>
                                    </p:anim>
                                    <p:anim calcmode="lin" valueType="num">
                                      <p:cBhvr>
                                        <p:cTn id="167" dur="500" fill="hold"/>
                                        <p:tgtEl>
                                          <p:spTgt spid="393244"/>
                                        </p:tgtEl>
                                        <p:attrNameLst>
                                          <p:attrName>ppt_h</p:attrName>
                                        </p:attrNameLst>
                                      </p:cBhvr>
                                      <p:tavLst>
                                        <p:tav tm="0">
                                          <p:val>
                                            <p:fltVal val="0"/>
                                          </p:val>
                                        </p:tav>
                                        <p:tav tm="100000">
                                          <p:val>
                                            <p:strVal val="#ppt_h"/>
                                          </p:val>
                                        </p:tav>
                                      </p:tavLst>
                                    </p:anim>
                                  </p:childTnLst>
                                </p:cTn>
                              </p:par>
                              <p:par>
                                <p:cTn id="168" presetID="17" presetClass="entr" presetSubtype="1" fill="hold" grpId="0" nodeType="withEffect">
                                  <p:stCondLst>
                                    <p:cond delay="0"/>
                                  </p:stCondLst>
                                  <p:childTnLst>
                                    <p:set>
                                      <p:cBhvr>
                                        <p:cTn id="169" dur="1" fill="hold">
                                          <p:stCondLst>
                                            <p:cond delay="0"/>
                                          </p:stCondLst>
                                        </p:cTn>
                                        <p:tgtEl>
                                          <p:spTgt spid="393245"/>
                                        </p:tgtEl>
                                        <p:attrNameLst>
                                          <p:attrName>style.visibility</p:attrName>
                                        </p:attrNameLst>
                                      </p:cBhvr>
                                      <p:to>
                                        <p:strVal val="visible"/>
                                      </p:to>
                                    </p:set>
                                    <p:anim calcmode="lin" valueType="num">
                                      <p:cBhvr>
                                        <p:cTn id="170" dur="500" fill="hold"/>
                                        <p:tgtEl>
                                          <p:spTgt spid="393245"/>
                                        </p:tgtEl>
                                        <p:attrNameLst>
                                          <p:attrName>ppt_x</p:attrName>
                                        </p:attrNameLst>
                                      </p:cBhvr>
                                      <p:tavLst>
                                        <p:tav tm="0">
                                          <p:val>
                                            <p:strVal val="#ppt_x"/>
                                          </p:val>
                                        </p:tav>
                                        <p:tav tm="100000">
                                          <p:val>
                                            <p:strVal val="#ppt_x"/>
                                          </p:val>
                                        </p:tav>
                                      </p:tavLst>
                                    </p:anim>
                                    <p:anim calcmode="lin" valueType="num">
                                      <p:cBhvr>
                                        <p:cTn id="171" dur="500" fill="hold"/>
                                        <p:tgtEl>
                                          <p:spTgt spid="393245"/>
                                        </p:tgtEl>
                                        <p:attrNameLst>
                                          <p:attrName>ppt_y</p:attrName>
                                        </p:attrNameLst>
                                      </p:cBhvr>
                                      <p:tavLst>
                                        <p:tav tm="0">
                                          <p:val>
                                            <p:strVal val="#ppt_y-#ppt_h/2"/>
                                          </p:val>
                                        </p:tav>
                                        <p:tav tm="100000">
                                          <p:val>
                                            <p:strVal val="#ppt_y"/>
                                          </p:val>
                                        </p:tav>
                                      </p:tavLst>
                                    </p:anim>
                                    <p:anim calcmode="lin" valueType="num">
                                      <p:cBhvr>
                                        <p:cTn id="172" dur="500" fill="hold"/>
                                        <p:tgtEl>
                                          <p:spTgt spid="393245"/>
                                        </p:tgtEl>
                                        <p:attrNameLst>
                                          <p:attrName>ppt_w</p:attrName>
                                        </p:attrNameLst>
                                      </p:cBhvr>
                                      <p:tavLst>
                                        <p:tav tm="0">
                                          <p:val>
                                            <p:strVal val="#ppt_w"/>
                                          </p:val>
                                        </p:tav>
                                        <p:tav tm="100000">
                                          <p:val>
                                            <p:strVal val="#ppt_w"/>
                                          </p:val>
                                        </p:tav>
                                      </p:tavLst>
                                    </p:anim>
                                    <p:anim calcmode="lin" valueType="num">
                                      <p:cBhvr>
                                        <p:cTn id="173" dur="500" fill="hold"/>
                                        <p:tgtEl>
                                          <p:spTgt spid="393245"/>
                                        </p:tgtEl>
                                        <p:attrNameLst>
                                          <p:attrName>ppt_h</p:attrName>
                                        </p:attrNameLst>
                                      </p:cBhvr>
                                      <p:tavLst>
                                        <p:tav tm="0">
                                          <p:val>
                                            <p:fltVal val="0"/>
                                          </p:val>
                                        </p:tav>
                                        <p:tav tm="100000">
                                          <p:val>
                                            <p:strVal val="#ppt_h"/>
                                          </p:val>
                                        </p:tav>
                                      </p:tavLst>
                                    </p:anim>
                                  </p:childTnLst>
                                </p:cTn>
                              </p:par>
                              <p:par>
                                <p:cTn id="174" presetID="17" presetClass="entr" presetSubtype="1" fill="hold" grpId="0" nodeType="withEffect">
                                  <p:stCondLst>
                                    <p:cond delay="0"/>
                                  </p:stCondLst>
                                  <p:childTnLst>
                                    <p:set>
                                      <p:cBhvr>
                                        <p:cTn id="175" dur="1" fill="hold">
                                          <p:stCondLst>
                                            <p:cond delay="0"/>
                                          </p:stCondLst>
                                        </p:cTn>
                                        <p:tgtEl>
                                          <p:spTgt spid="393246"/>
                                        </p:tgtEl>
                                        <p:attrNameLst>
                                          <p:attrName>style.visibility</p:attrName>
                                        </p:attrNameLst>
                                      </p:cBhvr>
                                      <p:to>
                                        <p:strVal val="visible"/>
                                      </p:to>
                                    </p:set>
                                    <p:anim calcmode="lin" valueType="num">
                                      <p:cBhvr>
                                        <p:cTn id="176" dur="500" fill="hold"/>
                                        <p:tgtEl>
                                          <p:spTgt spid="393246"/>
                                        </p:tgtEl>
                                        <p:attrNameLst>
                                          <p:attrName>ppt_x</p:attrName>
                                        </p:attrNameLst>
                                      </p:cBhvr>
                                      <p:tavLst>
                                        <p:tav tm="0">
                                          <p:val>
                                            <p:strVal val="#ppt_x"/>
                                          </p:val>
                                        </p:tav>
                                        <p:tav tm="100000">
                                          <p:val>
                                            <p:strVal val="#ppt_x"/>
                                          </p:val>
                                        </p:tav>
                                      </p:tavLst>
                                    </p:anim>
                                    <p:anim calcmode="lin" valueType="num">
                                      <p:cBhvr>
                                        <p:cTn id="177" dur="500" fill="hold"/>
                                        <p:tgtEl>
                                          <p:spTgt spid="393246"/>
                                        </p:tgtEl>
                                        <p:attrNameLst>
                                          <p:attrName>ppt_y</p:attrName>
                                        </p:attrNameLst>
                                      </p:cBhvr>
                                      <p:tavLst>
                                        <p:tav tm="0">
                                          <p:val>
                                            <p:strVal val="#ppt_y-#ppt_h/2"/>
                                          </p:val>
                                        </p:tav>
                                        <p:tav tm="100000">
                                          <p:val>
                                            <p:strVal val="#ppt_y"/>
                                          </p:val>
                                        </p:tav>
                                      </p:tavLst>
                                    </p:anim>
                                    <p:anim calcmode="lin" valueType="num">
                                      <p:cBhvr>
                                        <p:cTn id="178" dur="500" fill="hold"/>
                                        <p:tgtEl>
                                          <p:spTgt spid="393246"/>
                                        </p:tgtEl>
                                        <p:attrNameLst>
                                          <p:attrName>ppt_w</p:attrName>
                                        </p:attrNameLst>
                                      </p:cBhvr>
                                      <p:tavLst>
                                        <p:tav tm="0">
                                          <p:val>
                                            <p:strVal val="#ppt_w"/>
                                          </p:val>
                                        </p:tav>
                                        <p:tav tm="100000">
                                          <p:val>
                                            <p:strVal val="#ppt_w"/>
                                          </p:val>
                                        </p:tav>
                                      </p:tavLst>
                                    </p:anim>
                                    <p:anim calcmode="lin" valueType="num">
                                      <p:cBhvr>
                                        <p:cTn id="179" dur="500" fill="hold"/>
                                        <p:tgtEl>
                                          <p:spTgt spid="393246"/>
                                        </p:tgtEl>
                                        <p:attrNameLst>
                                          <p:attrName>ppt_h</p:attrName>
                                        </p:attrNameLst>
                                      </p:cBhvr>
                                      <p:tavLst>
                                        <p:tav tm="0">
                                          <p:val>
                                            <p:fltVal val="0"/>
                                          </p:val>
                                        </p:tav>
                                        <p:tav tm="100000">
                                          <p:val>
                                            <p:strVal val="#ppt_h"/>
                                          </p:val>
                                        </p:tav>
                                      </p:tavLst>
                                    </p:anim>
                                  </p:childTnLst>
                                </p:cTn>
                              </p:par>
                              <p:par>
                                <p:cTn id="180" presetID="17" presetClass="entr" presetSubtype="1" fill="hold" grpId="0" nodeType="withEffect">
                                  <p:stCondLst>
                                    <p:cond delay="0"/>
                                  </p:stCondLst>
                                  <p:childTnLst>
                                    <p:set>
                                      <p:cBhvr>
                                        <p:cTn id="181" dur="1" fill="hold">
                                          <p:stCondLst>
                                            <p:cond delay="0"/>
                                          </p:stCondLst>
                                        </p:cTn>
                                        <p:tgtEl>
                                          <p:spTgt spid="393222"/>
                                        </p:tgtEl>
                                        <p:attrNameLst>
                                          <p:attrName>style.visibility</p:attrName>
                                        </p:attrNameLst>
                                      </p:cBhvr>
                                      <p:to>
                                        <p:strVal val="visible"/>
                                      </p:to>
                                    </p:set>
                                    <p:anim calcmode="lin" valueType="num">
                                      <p:cBhvr>
                                        <p:cTn id="182" dur="500" fill="hold"/>
                                        <p:tgtEl>
                                          <p:spTgt spid="393222"/>
                                        </p:tgtEl>
                                        <p:attrNameLst>
                                          <p:attrName>ppt_x</p:attrName>
                                        </p:attrNameLst>
                                      </p:cBhvr>
                                      <p:tavLst>
                                        <p:tav tm="0">
                                          <p:val>
                                            <p:strVal val="#ppt_x"/>
                                          </p:val>
                                        </p:tav>
                                        <p:tav tm="100000">
                                          <p:val>
                                            <p:strVal val="#ppt_x"/>
                                          </p:val>
                                        </p:tav>
                                      </p:tavLst>
                                    </p:anim>
                                    <p:anim calcmode="lin" valueType="num">
                                      <p:cBhvr>
                                        <p:cTn id="183" dur="500" fill="hold"/>
                                        <p:tgtEl>
                                          <p:spTgt spid="393222"/>
                                        </p:tgtEl>
                                        <p:attrNameLst>
                                          <p:attrName>ppt_y</p:attrName>
                                        </p:attrNameLst>
                                      </p:cBhvr>
                                      <p:tavLst>
                                        <p:tav tm="0">
                                          <p:val>
                                            <p:strVal val="#ppt_y-#ppt_h/2"/>
                                          </p:val>
                                        </p:tav>
                                        <p:tav tm="100000">
                                          <p:val>
                                            <p:strVal val="#ppt_y"/>
                                          </p:val>
                                        </p:tav>
                                      </p:tavLst>
                                    </p:anim>
                                    <p:anim calcmode="lin" valueType="num">
                                      <p:cBhvr>
                                        <p:cTn id="184" dur="500" fill="hold"/>
                                        <p:tgtEl>
                                          <p:spTgt spid="393222"/>
                                        </p:tgtEl>
                                        <p:attrNameLst>
                                          <p:attrName>ppt_w</p:attrName>
                                        </p:attrNameLst>
                                      </p:cBhvr>
                                      <p:tavLst>
                                        <p:tav tm="0">
                                          <p:val>
                                            <p:strVal val="#ppt_w"/>
                                          </p:val>
                                        </p:tav>
                                        <p:tav tm="100000">
                                          <p:val>
                                            <p:strVal val="#ppt_w"/>
                                          </p:val>
                                        </p:tav>
                                      </p:tavLst>
                                    </p:anim>
                                    <p:anim calcmode="lin" valueType="num">
                                      <p:cBhvr>
                                        <p:cTn id="185" dur="500" fill="hold"/>
                                        <p:tgtEl>
                                          <p:spTgt spid="393222"/>
                                        </p:tgtEl>
                                        <p:attrNameLst>
                                          <p:attrName>ppt_h</p:attrName>
                                        </p:attrNameLst>
                                      </p:cBhvr>
                                      <p:tavLst>
                                        <p:tav tm="0">
                                          <p:val>
                                            <p:fltVal val="0"/>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393262"/>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93287"/>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393263"/>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393292"/>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393264"/>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393265"/>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393266"/>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393267"/>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393268"/>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393272"/>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393273"/>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393274"/>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393275"/>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393276"/>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393277"/>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393278"/>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393279"/>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393280"/>
                                        </p:tgtEl>
                                        <p:attrNameLst>
                                          <p:attrName>style.visibility</p:attrName>
                                        </p:attrNameLst>
                                      </p:cBhvr>
                                      <p:to>
                                        <p:strVal val="visible"/>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3" presetClass="entr" presetSubtype="10" fill="hold" grpId="0" nodeType="clickEffect">
                                  <p:stCondLst>
                                    <p:cond delay="0"/>
                                  </p:stCondLst>
                                  <p:childTnLst>
                                    <p:set>
                                      <p:cBhvr>
                                        <p:cTn id="231" dur="1" fill="hold">
                                          <p:stCondLst>
                                            <p:cond delay="0"/>
                                          </p:stCondLst>
                                        </p:cTn>
                                        <p:tgtEl>
                                          <p:spTgt spid="393269"/>
                                        </p:tgtEl>
                                        <p:attrNameLst>
                                          <p:attrName>style.visibility</p:attrName>
                                        </p:attrNameLst>
                                      </p:cBhvr>
                                      <p:to>
                                        <p:strVal val="visible"/>
                                      </p:to>
                                    </p:set>
                                    <p:animEffect transition="in" filter="blinds(horizontal)">
                                      <p:cBhvr>
                                        <p:cTn id="232" dur="500"/>
                                        <p:tgtEl>
                                          <p:spTgt spid="393269"/>
                                        </p:tgtEl>
                                      </p:cBhvr>
                                    </p:animEffect>
                                  </p:childTnLst>
                                </p:cTn>
                              </p:par>
                              <p:par>
                                <p:cTn id="233" presetID="3" presetClass="emph" presetSubtype="2" fill="hold" grpId="1" nodeType="withEffect">
                                  <p:stCondLst>
                                    <p:cond delay="0"/>
                                  </p:stCondLst>
                                  <p:childTnLst>
                                    <p:animClr clrSpc="rgb" dir="cw">
                                      <p:cBhvr override="childStyle">
                                        <p:cTn id="234" dur="500" fill="hold"/>
                                        <p:tgtEl>
                                          <p:spTgt spid="393248"/>
                                        </p:tgtEl>
                                        <p:attrNameLst>
                                          <p:attrName>style.color</p:attrName>
                                        </p:attrNameLst>
                                      </p:cBhvr>
                                      <p:to>
                                        <a:srgbClr val="CC0000"/>
                                      </p:to>
                                    </p:animClr>
                                  </p:childTnLst>
                                </p:cTn>
                              </p:par>
                            </p:childTnLst>
                          </p:cTn>
                        </p:par>
                      </p:childTnLst>
                    </p:cTn>
                  </p:par>
                  <p:par>
                    <p:cTn id="235" fill="hold" nodeType="clickPar">
                      <p:stCondLst>
                        <p:cond delay="indefinite"/>
                      </p:stCondLst>
                      <p:childTnLst>
                        <p:par>
                          <p:cTn id="236" fill="hold" nodeType="withGroup">
                            <p:stCondLst>
                              <p:cond delay="0"/>
                            </p:stCondLst>
                            <p:childTnLst>
                              <p:par>
                                <p:cTn id="237" presetID="3" presetClass="entr" presetSubtype="10" fill="hold" grpId="0" nodeType="clickEffect">
                                  <p:stCondLst>
                                    <p:cond delay="0"/>
                                  </p:stCondLst>
                                  <p:childTnLst>
                                    <p:set>
                                      <p:cBhvr>
                                        <p:cTn id="238" dur="1" fill="hold">
                                          <p:stCondLst>
                                            <p:cond delay="0"/>
                                          </p:stCondLst>
                                        </p:cTn>
                                        <p:tgtEl>
                                          <p:spTgt spid="393270"/>
                                        </p:tgtEl>
                                        <p:attrNameLst>
                                          <p:attrName>style.visibility</p:attrName>
                                        </p:attrNameLst>
                                      </p:cBhvr>
                                      <p:to>
                                        <p:strVal val="visible"/>
                                      </p:to>
                                    </p:set>
                                    <p:animEffect transition="in" filter="blinds(horizontal)">
                                      <p:cBhvr>
                                        <p:cTn id="239" dur="500"/>
                                        <p:tgtEl>
                                          <p:spTgt spid="393270"/>
                                        </p:tgtEl>
                                      </p:cBhvr>
                                    </p:animEffect>
                                  </p:childTnLst>
                                </p:cTn>
                              </p:par>
                              <p:par>
                                <p:cTn id="240" presetID="1" presetClass="emph" presetSubtype="2" fill="hold" nodeType="withEffect">
                                  <p:stCondLst>
                                    <p:cond delay="0"/>
                                  </p:stCondLst>
                                  <p:childTnLst>
                                    <p:animClr clrSpc="rgb" dir="cw">
                                      <p:cBhvr>
                                        <p:cTn id="241" dur="500" fill="hold"/>
                                        <p:tgtEl>
                                          <p:spTgt spid="393219"/>
                                        </p:tgtEl>
                                        <p:attrNameLst>
                                          <p:attrName>fillcolor</p:attrName>
                                        </p:attrNameLst>
                                      </p:cBhvr>
                                      <p:to>
                                        <a:srgbClr val="CC0000"/>
                                      </p:to>
                                    </p:animClr>
                                    <p:set>
                                      <p:cBhvr>
                                        <p:cTn id="242" dur="500" fill="hold"/>
                                        <p:tgtEl>
                                          <p:spTgt spid="393219"/>
                                        </p:tgtEl>
                                        <p:attrNameLst>
                                          <p:attrName>fill.type</p:attrName>
                                        </p:attrNameLst>
                                      </p:cBhvr>
                                      <p:to>
                                        <p:strVal val="solid"/>
                                      </p:to>
                                    </p:set>
                                    <p:set>
                                      <p:cBhvr>
                                        <p:cTn id="243" dur="500" fill="hold"/>
                                        <p:tgtEl>
                                          <p:spTgt spid="393219"/>
                                        </p:tgtEl>
                                        <p:attrNameLst>
                                          <p:attrName>fill.on</p:attrName>
                                        </p:attrNameLst>
                                      </p:cBhvr>
                                      <p:to>
                                        <p:strVal val="true"/>
                                      </p:to>
                                    </p:se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393271"/>
                                        </p:tgtEl>
                                        <p:attrNameLst>
                                          <p:attrName>style.visibility</p:attrName>
                                        </p:attrNameLst>
                                      </p:cBhvr>
                                      <p:to>
                                        <p:strVal val="visible"/>
                                      </p:to>
                                    </p:set>
                                  </p:childTnLst>
                                </p:cTn>
                              </p:par>
                              <p:par>
                                <p:cTn id="248" presetID="3" presetClass="emph" presetSubtype="2" fill="hold" grpId="1" nodeType="withEffect">
                                  <p:stCondLst>
                                    <p:cond delay="0"/>
                                  </p:stCondLst>
                                  <p:childTnLst>
                                    <p:animClr clrSpc="rgb" dir="cw">
                                      <p:cBhvr override="childStyle">
                                        <p:cTn id="249" dur="500" fill="hold"/>
                                        <p:tgtEl>
                                          <p:spTgt spid="393249"/>
                                        </p:tgtEl>
                                        <p:attrNameLst>
                                          <p:attrName>style.color</p:attrName>
                                        </p:attrNameLst>
                                      </p:cBhvr>
                                      <p:to>
                                        <a:srgbClr val="CC0000"/>
                                      </p:to>
                                    </p:animClr>
                                  </p:childTnLst>
                                </p:cTn>
                              </p:par>
                              <p:par>
                                <p:cTn id="250" presetID="1" presetClass="emph" presetSubtype="2" fill="hold" nodeType="withEffect">
                                  <p:stCondLst>
                                    <p:cond delay="0"/>
                                  </p:stCondLst>
                                  <p:childTnLst>
                                    <p:animClr clrSpc="rgb" dir="cw">
                                      <p:cBhvr>
                                        <p:cTn id="251" dur="500" fill="hold"/>
                                        <p:tgtEl>
                                          <p:spTgt spid="393220"/>
                                        </p:tgtEl>
                                        <p:attrNameLst>
                                          <p:attrName>fillcolor</p:attrName>
                                        </p:attrNameLst>
                                      </p:cBhvr>
                                      <p:to>
                                        <a:srgbClr val="CC0000"/>
                                      </p:to>
                                    </p:animClr>
                                    <p:set>
                                      <p:cBhvr>
                                        <p:cTn id="252" dur="500" fill="hold"/>
                                        <p:tgtEl>
                                          <p:spTgt spid="393220"/>
                                        </p:tgtEl>
                                        <p:attrNameLst>
                                          <p:attrName>fill.type</p:attrName>
                                        </p:attrNameLst>
                                      </p:cBhvr>
                                      <p:to>
                                        <p:strVal val="solid"/>
                                      </p:to>
                                    </p:set>
                                    <p:set>
                                      <p:cBhvr>
                                        <p:cTn id="253" dur="500" fill="hold"/>
                                        <p:tgtEl>
                                          <p:spTgt spid="393220"/>
                                        </p:tgtEl>
                                        <p:attrNameLst>
                                          <p:attrName>fill.on</p:attrName>
                                        </p:attrNameLst>
                                      </p:cBhvr>
                                      <p:to>
                                        <p:strVal val="true"/>
                                      </p:to>
                                    </p:se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3" presetClass="entr" presetSubtype="10" fill="hold" grpId="0" nodeType="clickEffect">
                                  <p:stCondLst>
                                    <p:cond delay="0"/>
                                  </p:stCondLst>
                                  <p:childTnLst>
                                    <p:set>
                                      <p:cBhvr>
                                        <p:cTn id="257" dur="1" fill="hold">
                                          <p:stCondLst>
                                            <p:cond delay="0"/>
                                          </p:stCondLst>
                                        </p:cTn>
                                        <p:tgtEl>
                                          <p:spTgt spid="393281"/>
                                        </p:tgtEl>
                                        <p:attrNameLst>
                                          <p:attrName>style.visibility</p:attrName>
                                        </p:attrNameLst>
                                      </p:cBhvr>
                                      <p:to>
                                        <p:strVal val="visible"/>
                                      </p:to>
                                    </p:set>
                                    <p:animEffect transition="in" filter="blinds(horizontal)">
                                      <p:cBhvr>
                                        <p:cTn id="258" dur="500"/>
                                        <p:tgtEl>
                                          <p:spTgt spid="393281"/>
                                        </p:tgtEl>
                                      </p:cBhvr>
                                    </p:animEffect>
                                  </p:childTnLst>
                                </p:cTn>
                              </p:par>
                              <p:par>
                                <p:cTn id="259" presetID="3" presetClass="emph" presetSubtype="2" fill="hold" grpId="1" nodeType="withEffect">
                                  <p:stCondLst>
                                    <p:cond delay="0"/>
                                  </p:stCondLst>
                                  <p:childTnLst>
                                    <p:animClr clrSpc="rgb" dir="cw">
                                      <p:cBhvr override="childStyle">
                                        <p:cTn id="260" dur="500" fill="hold"/>
                                        <p:tgtEl>
                                          <p:spTgt spid="393250"/>
                                        </p:tgtEl>
                                        <p:attrNameLst>
                                          <p:attrName>style.color</p:attrName>
                                        </p:attrNameLst>
                                      </p:cBhvr>
                                      <p:to>
                                        <a:srgbClr val="CC0000"/>
                                      </p:to>
                                    </p:animClr>
                                  </p:childTnLst>
                                </p:cTn>
                              </p:par>
                            </p:childTnLst>
                          </p:cTn>
                        </p:par>
                      </p:childTnLst>
                    </p:cTn>
                  </p:par>
                  <p:par>
                    <p:cTn id="261" fill="hold" nodeType="clickPar">
                      <p:stCondLst>
                        <p:cond delay="indefinite"/>
                      </p:stCondLst>
                      <p:childTnLst>
                        <p:par>
                          <p:cTn id="262" fill="hold" nodeType="withGroup">
                            <p:stCondLst>
                              <p:cond delay="0"/>
                            </p:stCondLst>
                            <p:childTnLst>
                              <p:par>
                                <p:cTn id="263" presetID="3" presetClass="entr" presetSubtype="10" fill="hold" grpId="0" nodeType="clickEffect">
                                  <p:stCondLst>
                                    <p:cond delay="0"/>
                                  </p:stCondLst>
                                  <p:childTnLst>
                                    <p:set>
                                      <p:cBhvr>
                                        <p:cTn id="264" dur="1" fill="hold">
                                          <p:stCondLst>
                                            <p:cond delay="0"/>
                                          </p:stCondLst>
                                        </p:cTn>
                                        <p:tgtEl>
                                          <p:spTgt spid="393282"/>
                                        </p:tgtEl>
                                        <p:attrNameLst>
                                          <p:attrName>style.visibility</p:attrName>
                                        </p:attrNameLst>
                                      </p:cBhvr>
                                      <p:to>
                                        <p:strVal val="visible"/>
                                      </p:to>
                                    </p:set>
                                    <p:animEffect transition="in" filter="blinds(horizontal)">
                                      <p:cBhvr>
                                        <p:cTn id="265" dur="500"/>
                                        <p:tgtEl>
                                          <p:spTgt spid="393282"/>
                                        </p:tgtEl>
                                      </p:cBhvr>
                                    </p:animEffect>
                                  </p:childTnLst>
                                </p:cTn>
                              </p:par>
                              <p:par>
                                <p:cTn id="266" presetID="1" presetClass="emph" presetSubtype="2" fill="hold" nodeType="withEffect">
                                  <p:stCondLst>
                                    <p:cond delay="0"/>
                                  </p:stCondLst>
                                  <p:childTnLst>
                                    <p:animClr clrSpc="rgb" dir="cw">
                                      <p:cBhvr>
                                        <p:cTn id="267" dur="500" fill="hold"/>
                                        <p:tgtEl>
                                          <p:spTgt spid="393223"/>
                                        </p:tgtEl>
                                        <p:attrNameLst>
                                          <p:attrName>fillcolor</p:attrName>
                                        </p:attrNameLst>
                                      </p:cBhvr>
                                      <p:to>
                                        <a:srgbClr val="CC0000"/>
                                      </p:to>
                                    </p:animClr>
                                    <p:set>
                                      <p:cBhvr>
                                        <p:cTn id="268" dur="500" fill="hold"/>
                                        <p:tgtEl>
                                          <p:spTgt spid="393223"/>
                                        </p:tgtEl>
                                        <p:attrNameLst>
                                          <p:attrName>fill.type</p:attrName>
                                        </p:attrNameLst>
                                      </p:cBhvr>
                                      <p:to>
                                        <p:strVal val="solid"/>
                                      </p:to>
                                    </p:set>
                                    <p:set>
                                      <p:cBhvr>
                                        <p:cTn id="269" dur="500" fill="hold"/>
                                        <p:tgtEl>
                                          <p:spTgt spid="393223"/>
                                        </p:tgtEl>
                                        <p:attrNameLst>
                                          <p:attrName>fill.on</p:attrName>
                                        </p:attrNameLst>
                                      </p:cBhvr>
                                      <p:to>
                                        <p:strVal val="true"/>
                                      </p:to>
                                    </p:set>
                                  </p:childTnLst>
                                </p:cTn>
                              </p:par>
                            </p:childTnLst>
                          </p:cTn>
                        </p:par>
                      </p:childTnLst>
                    </p:cTn>
                  </p:par>
                  <p:par>
                    <p:cTn id="270" fill="hold" nodeType="clickPar">
                      <p:stCondLst>
                        <p:cond delay="indefinite"/>
                      </p:stCondLst>
                      <p:childTnLst>
                        <p:par>
                          <p:cTn id="271" fill="hold" nodeType="withGroup">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393283"/>
                                        </p:tgtEl>
                                        <p:attrNameLst>
                                          <p:attrName>style.visibility</p:attrName>
                                        </p:attrNameLst>
                                      </p:cBhvr>
                                      <p:to>
                                        <p:strVal val="visible"/>
                                      </p:to>
                                    </p:set>
                                  </p:childTnLst>
                                </p:cTn>
                              </p:par>
                              <p:par>
                                <p:cTn id="274" presetID="1" presetClass="emph" presetSubtype="2" fill="hold" nodeType="withEffect">
                                  <p:stCondLst>
                                    <p:cond delay="0"/>
                                  </p:stCondLst>
                                  <p:childTnLst>
                                    <p:animClr clrSpc="rgb" dir="cw">
                                      <p:cBhvr>
                                        <p:cTn id="275" dur="500" fill="hold"/>
                                        <p:tgtEl>
                                          <p:spTgt spid="393224"/>
                                        </p:tgtEl>
                                        <p:attrNameLst>
                                          <p:attrName>fillcolor</p:attrName>
                                        </p:attrNameLst>
                                      </p:cBhvr>
                                      <p:to>
                                        <a:srgbClr val="CC0000"/>
                                      </p:to>
                                    </p:animClr>
                                    <p:set>
                                      <p:cBhvr>
                                        <p:cTn id="276" dur="500" fill="hold"/>
                                        <p:tgtEl>
                                          <p:spTgt spid="393224"/>
                                        </p:tgtEl>
                                        <p:attrNameLst>
                                          <p:attrName>fill.type</p:attrName>
                                        </p:attrNameLst>
                                      </p:cBhvr>
                                      <p:to>
                                        <p:strVal val="solid"/>
                                      </p:to>
                                    </p:set>
                                    <p:set>
                                      <p:cBhvr>
                                        <p:cTn id="277" dur="500" fill="hold"/>
                                        <p:tgtEl>
                                          <p:spTgt spid="393224"/>
                                        </p:tgtEl>
                                        <p:attrNameLst>
                                          <p:attrName>fill.on</p:attrName>
                                        </p:attrNameLst>
                                      </p:cBhvr>
                                      <p:to>
                                        <p:strVal val="true"/>
                                      </p:to>
                                    </p:set>
                                  </p:childTnLst>
                                </p:cTn>
                              </p:par>
                              <p:par>
                                <p:cTn id="278" presetID="3" presetClass="emph" presetSubtype="2" fill="hold" grpId="1" nodeType="withEffect">
                                  <p:stCondLst>
                                    <p:cond delay="0"/>
                                  </p:stCondLst>
                                  <p:childTnLst>
                                    <p:animClr clrSpc="rgb" dir="cw">
                                      <p:cBhvr override="childStyle">
                                        <p:cTn id="279" dur="500" fill="hold"/>
                                        <p:tgtEl>
                                          <p:spTgt spid="393251"/>
                                        </p:tgtEl>
                                        <p:attrNameLst>
                                          <p:attrName>style.color</p:attrName>
                                        </p:attrNameLst>
                                      </p:cBhvr>
                                      <p:to>
                                        <a:srgbClr val="CC0000"/>
                                      </p:to>
                                    </p:animClr>
                                  </p:childTnLst>
                                </p:cTn>
                              </p:par>
                            </p:childTnLst>
                          </p:cTn>
                        </p:par>
                      </p:childTnLst>
                    </p:cTn>
                  </p:par>
                  <p:par>
                    <p:cTn id="280" fill="hold" nodeType="clickPar">
                      <p:stCondLst>
                        <p:cond delay="indefinite"/>
                      </p:stCondLst>
                      <p:childTnLst>
                        <p:par>
                          <p:cTn id="281" fill="hold" nodeType="withGroup">
                            <p:stCondLst>
                              <p:cond delay="0"/>
                            </p:stCondLst>
                            <p:childTnLst>
                              <p:par>
                                <p:cTn id="282" presetID="3" presetClass="entr" presetSubtype="10" fill="hold" grpId="0" nodeType="clickEffect">
                                  <p:stCondLst>
                                    <p:cond delay="0"/>
                                  </p:stCondLst>
                                  <p:childTnLst>
                                    <p:set>
                                      <p:cBhvr>
                                        <p:cTn id="283" dur="1" fill="hold">
                                          <p:stCondLst>
                                            <p:cond delay="0"/>
                                          </p:stCondLst>
                                        </p:cTn>
                                        <p:tgtEl>
                                          <p:spTgt spid="393284"/>
                                        </p:tgtEl>
                                        <p:attrNameLst>
                                          <p:attrName>style.visibility</p:attrName>
                                        </p:attrNameLst>
                                      </p:cBhvr>
                                      <p:to>
                                        <p:strVal val="visible"/>
                                      </p:to>
                                    </p:set>
                                    <p:animEffect transition="in" filter="blinds(horizontal)">
                                      <p:cBhvr>
                                        <p:cTn id="284" dur="500"/>
                                        <p:tgtEl>
                                          <p:spTgt spid="393284"/>
                                        </p:tgtEl>
                                      </p:cBhvr>
                                    </p:animEffect>
                                  </p:childTnLst>
                                </p:cTn>
                              </p:par>
                              <p:par>
                                <p:cTn id="285" presetID="3" presetClass="emph" presetSubtype="2" fill="hold" grpId="1" nodeType="withEffect">
                                  <p:stCondLst>
                                    <p:cond delay="0"/>
                                  </p:stCondLst>
                                  <p:childTnLst>
                                    <p:animClr clrSpc="rgb" dir="cw">
                                      <p:cBhvr override="childStyle">
                                        <p:cTn id="286" dur="500" fill="hold"/>
                                        <p:tgtEl>
                                          <p:spTgt spid="393256"/>
                                        </p:tgtEl>
                                        <p:attrNameLst>
                                          <p:attrName>style.color</p:attrName>
                                        </p:attrNameLst>
                                      </p:cBhvr>
                                      <p:to>
                                        <a:srgbClr val="CC0000"/>
                                      </p:to>
                                    </p:animClr>
                                  </p:childTnLst>
                                </p:cTn>
                              </p:par>
                            </p:childTnLst>
                          </p:cTn>
                        </p:par>
                      </p:childTnLst>
                    </p:cTn>
                  </p:par>
                  <p:par>
                    <p:cTn id="287" fill="hold" nodeType="clickPar">
                      <p:stCondLst>
                        <p:cond delay="indefinite"/>
                      </p:stCondLst>
                      <p:childTnLst>
                        <p:par>
                          <p:cTn id="288" fill="hold" nodeType="withGroup">
                            <p:stCondLst>
                              <p:cond delay="0"/>
                            </p:stCondLst>
                            <p:childTnLst>
                              <p:par>
                                <p:cTn id="289" presetID="3" presetClass="entr" presetSubtype="10" fill="hold" grpId="0" nodeType="clickEffect">
                                  <p:stCondLst>
                                    <p:cond delay="0"/>
                                  </p:stCondLst>
                                  <p:childTnLst>
                                    <p:set>
                                      <p:cBhvr>
                                        <p:cTn id="290" dur="1" fill="hold">
                                          <p:stCondLst>
                                            <p:cond delay="0"/>
                                          </p:stCondLst>
                                        </p:cTn>
                                        <p:tgtEl>
                                          <p:spTgt spid="393285"/>
                                        </p:tgtEl>
                                        <p:attrNameLst>
                                          <p:attrName>style.visibility</p:attrName>
                                        </p:attrNameLst>
                                      </p:cBhvr>
                                      <p:to>
                                        <p:strVal val="visible"/>
                                      </p:to>
                                    </p:set>
                                    <p:animEffect transition="in" filter="blinds(horizontal)">
                                      <p:cBhvr>
                                        <p:cTn id="291" dur="500"/>
                                        <p:tgtEl>
                                          <p:spTgt spid="393285"/>
                                        </p:tgtEl>
                                      </p:cBhvr>
                                    </p:animEffect>
                                  </p:childTnLst>
                                </p:cTn>
                              </p:par>
                              <p:par>
                                <p:cTn id="292" presetID="1" presetClass="emph" presetSubtype="2" fill="hold" nodeType="withEffect">
                                  <p:stCondLst>
                                    <p:cond delay="0"/>
                                  </p:stCondLst>
                                  <p:childTnLst>
                                    <p:animClr clrSpc="rgb" dir="cw">
                                      <p:cBhvr>
                                        <p:cTn id="293" dur="500" fill="hold"/>
                                        <p:tgtEl>
                                          <p:spTgt spid="393232"/>
                                        </p:tgtEl>
                                        <p:attrNameLst>
                                          <p:attrName>fillcolor</p:attrName>
                                        </p:attrNameLst>
                                      </p:cBhvr>
                                      <p:to>
                                        <a:srgbClr val="CC0000"/>
                                      </p:to>
                                    </p:animClr>
                                    <p:set>
                                      <p:cBhvr>
                                        <p:cTn id="294" dur="500" fill="hold"/>
                                        <p:tgtEl>
                                          <p:spTgt spid="393232"/>
                                        </p:tgtEl>
                                        <p:attrNameLst>
                                          <p:attrName>fill.type</p:attrName>
                                        </p:attrNameLst>
                                      </p:cBhvr>
                                      <p:to>
                                        <p:strVal val="solid"/>
                                      </p:to>
                                    </p:set>
                                    <p:set>
                                      <p:cBhvr>
                                        <p:cTn id="295" dur="500" fill="hold"/>
                                        <p:tgtEl>
                                          <p:spTgt spid="393232"/>
                                        </p:tgtEl>
                                        <p:attrNameLst>
                                          <p:attrName>fill.on</p:attrName>
                                        </p:attrNameLst>
                                      </p:cBhvr>
                                      <p:to>
                                        <p:strVal val="tru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393286"/>
                                        </p:tgtEl>
                                        <p:attrNameLst>
                                          <p:attrName>style.visibility</p:attrName>
                                        </p:attrNameLst>
                                      </p:cBhvr>
                                      <p:to>
                                        <p:strVal val="visible"/>
                                      </p:to>
                                    </p:set>
                                  </p:childTnLst>
                                </p:cTn>
                              </p:par>
                              <p:par>
                                <p:cTn id="300" presetID="3" presetClass="emph" presetSubtype="2" fill="hold" grpId="1" nodeType="withEffect">
                                  <p:stCondLst>
                                    <p:cond delay="0"/>
                                  </p:stCondLst>
                                  <p:childTnLst>
                                    <p:animClr clrSpc="rgb" dir="cw">
                                      <p:cBhvr override="childStyle">
                                        <p:cTn id="301" dur="500" fill="hold"/>
                                        <p:tgtEl>
                                          <p:spTgt spid="393260"/>
                                        </p:tgtEl>
                                        <p:attrNameLst>
                                          <p:attrName>style.color</p:attrName>
                                        </p:attrNameLst>
                                      </p:cBhvr>
                                      <p:to>
                                        <a:srgbClr val="CC0000"/>
                                      </p:to>
                                    </p:animClr>
                                  </p:childTnLst>
                                </p:cTn>
                              </p:par>
                              <p:par>
                                <p:cTn id="302" presetID="1" presetClass="emph" presetSubtype="2" fill="hold" nodeType="withEffect">
                                  <p:stCondLst>
                                    <p:cond delay="0"/>
                                  </p:stCondLst>
                                  <p:childTnLst>
                                    <p:animClr clrSpc="rgb" dir="cw">
                                      <p:cBhvr>
                                        <p:cTn id="303" dur="500" fill="hold"/>
                                        <p:tgtEl>
                                          <p:spTgt spid="393233"/>
                                        </p:tgtEl>
                                        <p:attrNameLst>
                                          <p:attrName>fillcolor</p:attrName>
                                        </p:attrNameLst>
                                      </p:cBhvr>
                                      <p:to>
                                        <a:srgbClr val="CC0000"/>
                                      </p:to>
                                    </p:animClr>
                                    <p:set>
                                      <p:cBhvr>
                                        <p:cTn id="304" dur="500" fill="hold"/>
                                        <p:tgtEl>
                                          <p:spTgt spid="393233"/>
                                        </p:tgtEl>
                                        <p:attrNameLst>
                                          <p:attrName>fill.type</p:attrName>
                                        </p:attrNameLst>
                                      </p:cBhvr>
                                      <p:to>
                                        <p:strVal val="solid"/>
                                      </p:to>
                                    </p:set>
                                    <p:set>
                                      <p:cBhvr>
                                        <p:cTn id="305" dur="500" fill="hold"/>
                                        <p:tgtEl>
                                          <p:spTgt spid="393233"/>
                                        </p:tgtEl>
                                        <p:attrNameLst>
                                          <p:attrName>fill.on</p:attrName>
                                        </p:attrNameLst>
                                      </p:cBhvr>
                                      <p:to>
                                        <p:strVal val="tru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ntr" presetSubtype="0" fill="hold" grpId="0" nodeType="clickEffect">
                                  <p:stCondLst>
                                    <p:cond delay="0"/>
                                  </p:stCondLst>
                                  <p:childTnLst>
                                    <p:set>
                                      <p:cBhvr>
                                        <p:cTn id="309" dur="1" fill="hold">
                                          <p:stCondLst>
                                            <p:cond delay="0"/>
                                          </p:stCondLst>
                                        </p:cTn>
                                        <p:tgtEl>
                                          <p:spTgt spid="3932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393289"/>
                                        </p:tgtEl>
                                        <p:attrNameLst>
                                          <p:attrName>style.visibility</p:attrName>
                                        </p:attrNameLst>
                                      </p:cBhvr>
                                      <p:to>
                                        <p:strVal val="visible"/>
                                      </p:to>
                                    </p:se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ntr" presetSubtype="0" fill="hold" grpId="0" nodeType="clickEffect">
                                  <p:stCondLst>
                                    <p:cond delay="0"/>
                                  </p:stCondLst>
                                  <p:childTnLst>
                                    <p:set>
                                      <p:cBhvr>
                                        <p:cTn id="315" dur="1" fill="hold">
                                          <p:stCondLst>
                                            <p:cond delay="0"/>
                                          </p:stCondLst>
                                        </p:cTn>
                                        <p:tgtEl>
                                          <p:spTgt spid="393290"/>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393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animBg="1"/>
      <p:bldP spid="393220" grpId="0" animBg="1"/>
      <p:bldP spid="393221" grpId="0" animBg="1"/>
      <p:bldP spid="393222" grpId="0" animBg="1"/>
      <p:bldP spid="393223" grpId="0" animBg="1"/>
      <p:bldP spid="393224" grpId="0" animBg="1"/>
      <p:bldP spid="393225" grpId="0" animBg="1"/>
      <p:bldP spid="393226" grpId="0" animBg="1"/>
      <p:bldP spid="393227" grpId="0" animBg="1"/>
      <p:bldP spid="393228" grpId="0" animBg="1"/>
      <p:bldP spid="393229" grpId="0" animBg="1"/>
      <p:bldP spid="393230" grpId="0" animBg="1"/>
      <p:bldP spid="393231" grpId="0" animBg="1"/>
      <p:bldP spid="393232" grpId="0" animBg="1"/>
      <p:bldP spid="393233" grpId="0" animBg="1"/>
      <p:bldP spid="393234" grpId="0" animBg="1"/>
      <p:bldP spid="393235" grpId="0" animBg="1"/>
      <p:bldP spid="393236" grpId="0" animBg="1"/>
      <p:bldP spid="393237" grpId="0" animBg="1"/>
      <p:bldP spid="393238" grpId="0" animBg="1"/>
      <p:bldP spid="393239" grpId="0" animBg="1"/>
      <p:bldP spid="393240" grpId="0" animBg="1"/>
      <p:bldP spid="393241" grpId="0" animBg="1"/>
      <p:bldP spid="393242" grpId="0" animBg="1"/>
      <p:bldP spid="393243" grpId="0" animBg="1"/>
      <p:bldP spid="393244" grpId="0" animBg="1"/>
      <p:bldP spid="393245" grpId="0" animBg="1"/>
      <p:bldP spid="393246" grpId="0" animBg="1"/>
      <p:bldP spid="393247" grpId="0"/>
      <p:bldP spid="393248" grpId="0"/>
      <p:bldP spid="393248" grpId="1"/>
      <p:bldP spid="393249" grpId="0"/>
      <p:bldP spid="393249" grpId="1"/>
      <p:bldP spid="393250" grpId="0"/>
      <p:bldP spid="393250" grpId="1"/>
      <p:bldP spid="393251" grpId="0"/>
      <p:bldP spid="393251" grpId="1"/>
      <p:bldP spid="393252" grpId="0"/>
      <p:bldP spid="393253" grpId="0"/>
      <p:bldP spid="393254" grpId="0"/>
      <p:bldP spid="393255" grpId="0"/>
      <p:bldP spid="393256" grpId="0"/>
      <p:bldP spid="393256" grpId="1"/>
      <p:bldP spid="393257" grpId="0"/>
      <p:bldP spid="393258" grpId="0"/>
      <p:bldP spid="393259" grpId="0"/>
      <p:bldP spid="393260" grpId="0"/>
      <p:bldP spid="393260" grpId="1"/>
      <p:bldP spid="393261" grpId="0"/>
      <p:bldP spid="393262" grpId="0"/>
      <p:bldP spid="393263" grpId="0"/>
      <p:bldP spid="393264" grpId="0"/>
      <p:bldP spid="393265" grpId="0"/>
      <p:bldP spid="393266" grpId="0" animBg="1"/>
      <p:bldP spid="393267" grpId="0" animBg="1"/>
      <p:bldP spid="393268" grpId="0" animBg="1"/>
      <p:bldP spid="393269" grpId="0"/>
      <p:bldP spid="393270" grpId="0"/>
      <p:bldP spid="393271" grpId="0"/>
      <p:bldP spid="393272" grpId="0" animBg="1"/>
      <p:bldP spid="393273" grpId="0" animBg="1"/>
      <p:bldP spid="393274" grpId="0" animBg="1"/>
      <p:bldP spid="393275" grpId="0" animBg="1"/>
      <p:bldP spid="393276" grpId="0" animBg="1"/>
      <p:bldP spid="393277" grpId="0" animBg="1"/>
      <p:bldP spid="393278" grpId="0" animBg="1"/>
      <p:bldP spid="393279" grpId="0" animBg="1"/>
      <p:bldP spid="393280" grpId="0" animBg="1"/>
      <p:bldP spid="393281" grpId="0"/>
      <p:bldP spid="393282" grpId="0"/>
      <p:bldP spid="393283" grpId="0"/>
      <p:bldP spid="393284" grpId="0"/>
      <p:bldP spid="393285" grpId="0"/>
      <p:bldP spid="393286" grpId="0"/>
      <p:bldP spid="393287" grpId="0"/>
      <p:bldP spid="393288" grpId="0" animBg="1"/>
      <p:bldP spid="393289" grpId="0"/>
      <p:bldP spid="393290" grpId="0" animBg="1"/>
      <p:bldP spid="393291" grpId="0"/>
      <p:bldP spid="393292" grpId="0"/>
      <p:bldP spid="393293" grpId="0" animBg="1"/>
      <p:bldP spid="393294" grpId="0"/>
      <p:bldP spid="393295" grpId="0" animBg="1"/>
      <p:bldP spid="3932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bwMode="auto">
          <a:xfrm>
            <a:off x="3124200" y="6248400"/>
            <a:ext cx="2895600" cy="457200"/>
          </a:xfrm>
          <a:prstGeom prst="rect">
            <a:avLst/>
          </a:prstGeom>
          <a:ln>
            <a:miter lim="800000"/>
            <a:headEnd/>
            <a:tailEnd/>
          </a:ln>
        </p:spPr>
        <p:txBody>
          <a:bodyPr anchor="b"/>
          <a:lstStyle/>
          <a:p>
            <a:pPr algn="ctr">
              <a:defRPr/>
            </a:pPr>
            <a:r>
              <a:rPr lang="en-US" sz="1200">
                <a:solidFill>
                  <a:srgbClr val="000000"/>
                </a:solidFill>
                <a:latin typeface="Garamond"/>
              </a:rPr>
              <a:t>AVD Prediction</a:t>
            </a:r>
          </a:p>
        </p:txBody>
      </p:sp>
      <p:sp>
        <p:nvSpPr>
          <p:cNvPr id="87042"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118C0A-A73B-7348-9469-8B2B6259261A}" type="slidenum">
              <a:rPr lang="en-US" sz="1600">
                <a:solidFill>
                  <a:srgbClr val="000000"/>
                </a:solidFill>
                <a:latin typeface="Garamond" charset="0"/>
                <a:cs typeface="Arial" charset="0"/>
              </a:rPr>
              <a:pPr eaLnBrk="1" hangingPunct="1"/>
              <a:t>23</a:t>
            </a:fld>
            <a:endParaRPr lang="en-US" sz="1600">
              <a:solidFill>
                <a:srgbClr val="000000"/>
              </a:solidFill>
              <a:latin typeface="Garamond" charset="0"/>
              <a:cs typeface="Arial" charset="0"/>
            </a:endParaRPr>
          </a:p>
        </p:txBody>
      </p:sp>
      <p:sp>
        <p:nvSpPr>
          <p:cNvPr id="87043"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Identifying Address Loads in Hardware</a:t>
            </a:r>
          </a:p>
        </p:txBody>
      </p:sp>
      <p:sp>
        <p:nvSpPr>
          <p:cNvPr id="87044" name="Rectangle 3"/>
          <p:cNvSpPr>
            <a:spLocks noGrp="1" noChangeArrowheads="1"/>
          </p:cNvSpPr>
          <p:nvPr>
            <p:ph type="body" idx="1"/>
          </p:nvPr>
        </p:nvSpPr>
        <p:spPr>
          <a:xfrm>
            <a:off x="228600" y="996950"/>
            <a:ext cx="8610600" cy="5194300"/>
          </a:xfrm>
        </p:spPr>
        <p:txBody>
          <a:bodyPr/>
          <a:lstStyle/>
          <a:p>
            <a:r>
              <a:rPr lang="en-US" dirty="0">
                <a:latin typeface="Tahoma" charset="0"/>
                <a:ea typeface="ＭＳ Ｐゴシック" charset="0"/>
                <a:cs typeface="ＭＳ Ｐゴシック" charset="0"/>
              </a:rPr>
              <a:t>Insight: </a:t>
            </a:r>
          </a:p>
          <a:p>
            <a:pPr lvl="1"/>
            <a:r>
              <a:rPr lang="en-US" dirty="0">
                <a:latin typeface="Tahoma" charset="0"/>
                <a:ea typeface="ＭＳ Ｐゴシック" charset="0"/>
              </a:rPr>
              <a:t>If the AVD is too large, the value that is loaded is likely </a:t>
            </a:r>
            <a:r>
              <a:rPr lang="en-US" b="1" dirty="0">
                <a:latin typeface="Tahoma" charset="0"/>
                <a:ea typeface="ＭＳ Ｐゴシック" charset="0"/>
              </a:rPr>
              <a:t>not</a:t>
            </a:r>
            <a:r>
              <a:rPr lang="en-US" dirty="0">
                <a:latin typeface="Tahoma" charset="0"/>
                <a:ea typeface="ＭＳ Ｐゴシック" charset="0"/>
              </a:rPr>
              <a:t> an address</a:t>
            </a:r>
          </a:p>
          <a:p>
            <a:pPr lvl="1"/>
            <a:endParaRPr lang="en-US" dirty="0">
              <a:latin typeface="Tahoma" charset="0"/>
              <a:ea typeface="ＭＳ Ｐゴシック" charset="0"/>
            </a:endParaRPr>
          </a:p>
          <a:p>
            <a:r>
              <a:rPr lang="en-US" dirty="0">
                <a:latin typeface="Tahoma" charset="0"/>
                <a:ea typeface="ＭＳ Ｐゴシック" charset="0"/>
                <a:cs typeface="ＭＳ Ｐゴシック" charset="0"/>
              </a:rPr>
              <a:t>Only keep track of loads that satisfy:</a:t>
            </a:r>
          </a:p>
          <a:p>
            <a:pPr>
              <a:buFont typeface="Wingdings" charset="0"/>
              <a:buNone/>
            </a:pPr>
            <a:r>
              <a:rPr lang="en-US" dirty="0">
                <a:latin typeface="Tahoma" charset="0"/>
                <a:ea typeface="ＭＳ Ｐゴシック" charset="0"/>
                <a:cs typeface="ＭＳ Ｐゴシック" charset="0"/>
              </a:rPr>
              <a:t>                 </a:t>
            </a:r>
            <a:r>
              <a:rPr lang="en-US" dirty="0">
                <a:solidFill>
                  <a:srgbClr val="CC0000"/>
                </a:solidFill>
                <a:latin typeface="Tahoma" charset="0"/>
                <a:ea typeface="ＭＳ Ｐゴシック" charset="0"/>
                <a:cs typeface="ＭＳ Ｐゴシック" charset="0"/>
              </a:rPr>
              <a:t>-</a:t>
            </a:r>
            <a:r>
              <a:rPr lang="en-US" dirty="0" err="1">
                <a:solidFill>
                  <a:srgbClr val="CC0000"/>
                </a:solidFill>
                <a:latin typeface="Tahoma" charset="0"/>
                <a:ea typeface="ＭＳ Ｐゴシック" charset="0"/>
                <a:cs typeface="ＭＳ Ｐゴシック" charset="0"/>
              </a:rPr>
              <a:t>MaxAVD</a:t>
            </a:r>
            <a:r>
              <a:rPr lang="en-US" dirty="0">
                <a:solidFill>
                  <a:srgbClr val="CC0000"/>
                </a:solidFill>
                <a:latin typeface="Tahoma" charset="0"/>
                <a:ea typeface="ＭＳ Ｐゴシック" charset="0"/>
                <a:cs typeface="ＭＳ Ｐゴシック" charset="0"/>
              </a:rPr>
              <a:t> </a:t>
            </a:r>
            <a:r>
              <a:rPr lang="en-US" b="1" dirty="0">
                <a:solidFill>
                  <a:srgbClr val="CC0000"/>
                </a:solidFill>
                <a:latin typeface="Tahoma" charset="0"/>
                <a:ea typeface="ＭＳ Ｐゴシック" charset="0"/>
                <a:cs typeface="Tahoma" charset="0"/>
              </a:rPr>
              <a:t>≤</a:t>
            </a:r>
            <a:r>
              <a:rPr lang="en-US" dirty="0">
                <a:solidFill>
                  <a:srgbClr val="CC0000"/>
                </a:solidFill>
                <a:latin typeface="Tahoma" charset="0"/>
                <a:ea typeface="ＭＳ Ｐゴシック" charset="0"/>
                <a:cs typeface="ＭＳ Ｐゴシック" charset="0"/>
              </a:rPr>
              <a:t> AVD </a:t>
            </a:r>
            <a:r>
              <a:rPr lang="en-US" b="1" dirty="0">
                <a:solidFill>
                  <a:srgbClr val="CC0000"/>
                </a:solidFill>
                <a:latin typeface="Tahoma" charset="0"/>
                <a:ea typeface="ＭＳ Ｐゴシック" charset="0"/>
                <a:cs typeface="Tahoma" charset="0"/>
              </a:rPr>
              <a:t>≤</a:t>
            </a:r>
            <a:r>
              <a:rPr lang="en-US" dirty="0">
                <a:solidFill>
                  <a:srgbClr val="CC0000"/>
                </a:solidFill>
                <a:latin typeface="Tahoma" charset="0"/>
                <a:ea typeface="ＭＳ Ｐゴシック" charset="0"/>
                <a:cs typeface="ＭＳ Ｐゴシック" charset="0"/>
              </a:rPr>
              <a:t> +</a:t>
            </a:r>
            <a:r>
              <a:rPr lang="en-US" dirty="0" err="1">
                <a:solidFill>
                  <a:srgbClr val="CC0000"/>
                </a:solidFill>
                <a:latin typeface="Tahoma" charset="0"/>
                <a:ea typeface="ＭＳ Ｐゴシック" charset="0"/>
                <a:cs typeface="ＭＳ Ｐゴシック" charset="0"/>
              </a:rPr>
              <a:t>MaxAVD</a:t>
            </a:r>
            <a:endParaRPr lang="en-US" dirty="0">
              <a:solidFill>
                <a:srgbClr val="CC0000"/>
              </a:solidFill>
              <a:latin typeface="Tahoma" charset="0"/>
              <a:ea typeface="ＭＳ Ｐゴシック" charset="0"/>
              <a:cs typeface="ＭＳ Ｐゴシック" charset="0"/>
            </a:endParaRPr>
          </a:p>
          <a:p>
            <a:pPr lvl="1"/>
            <a:endParaRPr lang="en-US" dirty="0">
              <a:latin typeface="Tahoma" charset="0"/>
              <a:ea typeface="ＭＳ Ｐゴシック" charset="0"/>
            </a:endParaRPr>
          </a:p>
          <a:p>
            <a:r>
              <a:rPr lang="en-US" dirty="0">
                <a:latin typeface="Tahoma" charset="0"/>
                <a:ea typeface="ＭＳ Ｐゴシック" charset="0"/>
                <a:cs typeface="ＭＳ Ｐゴシック" charset="0"/>
              </a:rPr>
              <a:t>This identification mechanism eliminates many loads from </a:t>
            </a:r>
            <a:r>
              <a:rPr lang="en-US" dirty="0" smtClean="0">
                <a:latin typeface="Tahoma" charset="0"/>
                <a:ea typeface="ＭＳ Ｐゴシック" charset="0"/>
                <a:cs typeface="ＭＳ Ｐゴシック" charset="0"/>
              </a:rPr>
              <a:t>consideration for prediction</a:t>
            </a:r>
            <a:endParaRPr lang="en-US" dirty="0">
              <a:latin typeface="Tahoma" charset="0"/>
              <a:ea typeface="ＭＳ Ｐゴシック" charset="0"/>
              <a:cs typeface="ＭＳ Ｐゴシック" charset="0"/>
            </a:endParaRPr>
          </a:p>
          <a:p>
            <a:pPr lvl="1"/>
            <a:r>
              <a:rPr lang="en-US" dirty="0" smtClean="0">
                <a:latin typeface="Tahoma" charset="0"/>
                <a:ea typeface="ＭＳ Ｐゴシック" charset="0"/>
              </a:rPr>
              <a:t>No need to value- predict the loads that will not generate addresses</a:t>
            </a:r>
          </a:p>
          <a:p>
            <a:pPr lvl="1"/>
            <a:r>
              <a:rPr lang="en-US" dirty="0" smtClean="0">
                <a:latin typeface="Tahoma" charset="0"/>
                <a:ea typeface="ＭＳ Ｐゴシック" charset="0"/>
              </a:rPr>
              <a:t>Enables the predictor to be small</a:t>
            </a:r>
            <a:endParaRPr lang="en-US" dirty="0">
              <a:latin typeface="Tahoma" charset="0"/>
              <a:ea typeface="ＭＳ Ｐゴシック" charset="0"/>
            </a:endParaRPr>
          </a:p>
          <a:p>
            <a:endParaRPr lang="en-US" dirty="0">
              <a:latin typeface="Tahoma" charset="0"/>
              <a:ea typeface="ＭＳ Ｐゴシック" charset="0"/>
              <a:cs typeface="ＭＳ Ｐゴシック" charset="0"/>
            </a:endParaRPr>
          </a:p>
        </p:txBody>
      </p:sp>
    </p:spTree>
    <p:extLst>
      <p:ext uri="{BB962C8B-B14F-4D97-AF65-F5344CB8AC3E}">
        <p14:creationId xmlns:p14="http://schemas.microsoft.com/office/powerpoint/2010/main" val="152479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990600"/>
            <a:ext cx="8077200" cy="5370513"/>
          </a:xfrm>
          <a:noFill/>
        </p:spPr>
      </p:pic>
      <p:sp>
        <p:nvSpPr>
          <p:cNvPr id="92162" name="Rectangle 2"/>
          <p:cNvSpPr>
            <a:spLocks noGrp="1" noChangeArrowheads="1"/>
          </p:cNvSpPr>
          <p:nvPr>
            <p:ph type="title"/>
          </p:nvPr>
        </p:nvSpPr>
        <p:spPr/>
        <p:txBody>
          <a:bodyPr/>
          <a:lstStyle/>
          <a:p>
            <a:r>
              <a:rPr lang="en-US">
                <a:latin typeface="Garamond" charset="0"/>
                <a:ea typeface="ＭＳ Ｐゴシック" charset="0"/>
                <a:cs typeface="ＭＳ Ｐゴシック" charset="0"/>
              </a:rPr>
              <a:t>Performance of AVD Prediction</a:t>
            </a:r>
          </a:p>
        </p:txBody>
      </p:sp>
      <p:sp>
        <p:nvSpPr>
          <p:cNvPr id="92163" name="Line 4"/>
          <p:cNvSpPr>
            <a:spLocks noChangeShapeType="1"/>
          </p:cNvSpPr>
          <p:nvPr/>
        </p:nvSpPr>
        <p:spPr bwMode="auto">
          <a:xfrm>
            <a:off x="1076325" y="1257300"/>
            <a:ext cx="7543800" cy="0"/>
          </a:xfrm>
          <a:prstGeom prst="line">
            <a:avLst/>
          </a:prstGeom>
          <a:noFill/>
          <a:ln w="254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2164" name="Text Box 5"/>
          <p:cNvSpPr txBox="1">
            <a:spLocks noChangeArrowheads="1"/>
          </p:cNvSpPr>
          <p:nvPr/>
        </p:nvSpPr>
        <p:spPr bwMode="auto">
          <a:xfrm>
            <a:off x="1727200" y="1052513"/>
            <a:ext cx="11493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runahead</a:t>
            </a:r>
          </a:p>
        </p:txBody>
      </p:sp>
      <p:sp>
        <p:nvSpPr>
          <p:cNvPr id="578566" name="Text Box 6"/>
          <p:cNvSpPr txBox="1">
            <a:spLocks noChangeArrowheads="1"/>
          </p:cNvSpPr>
          <p:nvPr/>
        </p:nvSpPr>
        <p:spPr bwMode="auto">
          <a:xfrm>
            <a:off x="8305800" y="1600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3333CC"/>
                </a:solidFill>
                <a:cs typeface="Arial" charset="0"/>
              </a:rPr>
              <a:t>14.3%</a:t>
            </a:r>
          </a:p>
        </p:txBody>
      </p:sp>
      <p:sp>
        <p:nvSpPr>
          <p:cNvPr id="578567" name="Text Box 7"/>
          <p:cNvSpPr txBox="1">
            <a:spLocks noChangeArrowheads="1"/>
          </p:cNvSpPr>
          <p:nvPr/>
        </p:nvSpPr>
        <p:spPr bwMode="auto">
          <a:xfrm>
            <a:off x="8305800" y="184308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FF0000"/>
                </a:solidFill>
                <a:cs typeface="Arial" charset="0"/>
              </a:rPr>
              <a:t>15.5%</a:t>
            </a:r>
          </a:p>
        </p:txBody>
      </p:sp>
    </p:spTree>
    <p:extLst>
      <p:ext uri="{BB962C8B-B14F-4D97-AF65-F5344CB8AC3E}">
        <p14:creationId xmlns:p14="http://schemas.microsoft.com/office/powerpoint/2010/main" val="398616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85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8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6" grpId="0"/>
      <p:bldP spid="5785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p:cNvSpPr>
            <a:spLocks noGrp="1" noChangeArrowheads="1"/>
          </p:cNvSpPr>
          <p:nvPr>
            <p:ph type="ctrTitle"/>
          </p:nvPr>
        </p:nvSpPr>
        <p:spPr>
          <a:xfrm>
            <a:off x="366713" y="1828800"/>
            <a:ext cx="8428037" cy="822325"/>
          </a:xfrm>
        </p:spPr>
        <p:txBody>
          <a:bodyPr/>
          <a:lstStyle/>
          <a:p>
            <a:pPr algn="ctr" eaLnBrk="1" hangingPunct="1"/>
            <a:r>
              <a:rPr lang="en-US" sz="4000">
                <a:latin typeface="Garamond" charset="0"/>
              </a:rPr>
              <a:t>Prefetching</a:t>
            </a:r>
          </a:p>
        </p:txBody>
      </p:sp>
      <p:sp>
        <p:nvSpPr>
          <p:cNvPr id="4608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6404052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228600" y="152400"/>
            <a:ext cx="8915400" cy="1066800"/>
          </a:xfrm>
        </p:spPr>
        <p:txBody>
          <a:bodyPr/>
          <a:lstStyle/>
          <a:p>
            <a:r>
              <a:rPr lang="en-US" dirty="0">
                <a:latin typeface="Garamond" charset="0"/>
              </a:rPr>
              <a:t>Outline of Prefetching </a:t>
            </a:r>
            <a:r>
              <a:rPr lang="en-US" dirty="0" smtClean="0">
                <a:latin typeface="Garamond" charset="0"/>
              </a:rPr>
              <a:t>Lecture(s)</a:t>
            </a:r>
            <a:endParaRPr lang="en-US" dirty="0">
              <a:latin typeface="Garamond" charset="0"/>
            </a:endParaRPr>
          </a:p>
        </p:txBody>
      </p:sp>
      <p:sp>
        <p:nvSpPr>
          <p:cNvPr id="48130" name="Content Placeholder 2"/>
          <p:cNvSpPr>
            <a:spLocks noGrp="1"/>
          </p:cNvSpPr>
          <p:nvPr>
            <p:ph idx="1"/>
          </p:nvPr>
        </p:nvSpPr>
        <p:spPr>
          <a:xfrm>
            <a:off x="228600" y="996950"/>
            <a:ext cx="8610600" cy="5194300"/>
          </a:xfrm>
        </p:spPr>
        <p:txBody>
          <a:bodyPr/>
          <a:lstStyle/>
          <a:p>
            <a:r>
              <a:rPr lang="en-US" dirty="0">
                <a:latin typeface="Tahoma" charset="0"/>
              </a:rPr>
              <a:t>Why prefetch? Why could/does it work?</a:t>
            </a:r>
          </a:p>
          <a:p>
            <a:r>
              <a:rPr lang="en-US" dirty="0">
                <a:latin typeface="Tahoma" charset="0"/>
              </a:rPr>
              <a:t>The four questions</a:t>
            </a:r>
          </a:p>
          <a:p>
            <a:pPr lvl="1"/>
            <a:r>
              <a:rPr lang="en-US" dirty="0">
                <a:latin typeface="Tahoma" charset="0"/>
                <a:ea typeface="ＭＳ Ｐゴシック" charset="0"/>
              </a:rPr>
              <a:t>What (to prefetch), when, where, how</a:t>
            </a:r>
          </a:p>
          <a:p>
            <a:r>
              <a:rPr lang="en-US" dirty="0">
                <a:latin typeface="Tahoma" charset="0"/>
              </a:rPr>
              <a:t>Software prefetching</a:t>
            </a:r>
          </a:p>
          <a:p>
            <a:r>
              <a:rPr lang="en-US" dirty="0">
                <a:latin typeface="Tahoma" charset="0"/>
              </a:rPr>
              <a:t>Hardware prefetching algorithms</a:t>
            </a:r>
          </a:p>
          <a:p>
            <a:r>
              <a:rPr lang="en-US" dirty="0">
                <a:latin typeface="Tahoma" charset="0"/>
              </a:rPr>
              <a:t>Execution-based prefetching</a:t>
            </a:r>
          </a:p>
          <a:p>
            <a:r>
              <a:rPr lang="en-US" dirty="0">
                <a:latin typeface="Tahoma" charset="0"/>
              </a:rPr>
              <a:t>Prefetching performance</a:t>
            </a:r>
          </a:p>
          <a:p>
            <a:pPr lvl="1"/>
            <a:r>
              <a:rPr lang="en-US" dirty="0">
                <a:latin typeface="Tahoma" charset="0"/>
                <a:ea typeface="ＭＳ Ｐゴシック" charset="0"/>
              </a:rPr>
              <a:t>Coverage, accuracy, timeliness</a:t>
            </a:r>
          </a:p>
          <a:p>
            <a:pPr lvl="1"/>
            <a:r>
              <a:rPr lang="en-US" dirty="0">
                <a:latin typeface="Tahoma" charset="0"/>
                <a:ea typeface="ＭＳ Ｐゴシック" charset="0"/>
              </a:rPr>
              <a:t>Bandwidth consumption, cache pollution</a:t>
            </a:r>
          </a:p>
          <a:p>
            <a:r>
              <a:rPr lang="en-US" dirty="0">
                <a:latin typeface="Tahoma" charset="0"/>
              </a:rPr>
              <a:t>Prefetcher throttling </a:t>
            </a:r>
            <a:endParaRPr lang="en-US" dirty="0" smtClean="0">
              <a:latin typeface="Tahoma" charset="0"/>
            </a:endParaRPr>
          </a:p>
          <a:p>
            <a:r>
              <a:rPr lang="en-US" dirty="0" smtClean="0">
                <a:latin typeface="Tahoma" charset="0"/>
              </a:rPr>
              <a:t>Issues </a:t>
            </a:r>
            <a:r>
              <a:rPr lang="en-US" dirty="0">
                <a:latin typeface="Tahoma" charset="0"/>
              </a:rPr>
              <a:t>in multi-core (if we get to it)</a:t>
            </a:r>
          </a:p>
          <a:p>
            <a:pPr lvl="1">
              <a:buFont typeface="Wingdings" charset="0"/>
              <a:buNone/>
            </a:pPr>
            <a:endParaRPr lang="en-US" dirty="0">
              <a:latin typeface="Tahoma" charset="0"/>
              <a:ea typeface="ＭＳ Ｐゴシック" charset="0"/>
            </a:endParaRPr>
          </a:p>
          <a:p>
            <a:endParaRPr lang="en-US" dirty="0">
              <a:latin typeface="Tahoma" charset="0"/>
            </a:endParaRPr>
          </a:p>
          <a:p>
            <a:endParaRPr lang="en-US" dirty="0">
              <a:latin typeface="Tahoma" charset="0"/>
            </a:endParaRPr>
          </a:p>
        </p:txBody>
      </p:sp>
      <p:sp>
        <p:nvSpPr>
          <p:cNvPr id="481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C37F0E-1384-8049-9101-2A19E363A356}" type="slidenum">
              <a:rPr lang="en-US" sz="1600">
                <a:solidFill>
                  <a:srgbClr val="000000"/>
                </a:solidFill>
                <a:latin typeface="Garamond" charset="0"/>
              </a:rPr>
              <a:pPr eaLnBrk="1" hangingPunct="1"/>
              <a:t>26</a:t>
            </a:fld>
            <a:endParaRPr lang="en-US" sz="1600">
              <a:solidFill>
                <a:srgbClr val="000000"/>
              </a:solidFill>
              <a:latin typeface="Garamond" charset="0"/>
            </a:endParaRPr>
          </a:p>
        </p:txBody>
      </p:sp>
    </p:spTree>
    <p:extLst>
      <p:ext uri="{BB962C8B-B14F-4D97-AF65-F5344CB8AC3E}">
        <p14:creationId xmlns:p14="http://schemas.microsoft.com/office/powerpoint/2010/main" val="3593294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Garamond" charset="0"/>
              </a:rPr>
              <a:t>Prefetching	</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Idea: </a:t>
            </a:r>
            <a:r>
              <a:rPr lang="en-US">
                <a:solidFill>
                  <a:srgbClr val="FF0000"/>
                </a:solidFill>
                <a:latin typeface="Tahoma" charset="0"/>
              </a:rPr>
              <a:t>Fetch the data before it is needed (i.e. pre-fetch) by the program</a:t>
            </a:r>
          </a:p>
          <a:p>
            <a:endParaRPr lang="en-US">
              <a:solidFill>
                <a:srgbClr val="FF0000"/>
              </a:solidFill>
              <a:latin typeface="Tahoma" charset="0"/>
            </a:endParaRPr>
          </a:p>
          <a:p>
            <a:r>
              <a:rPr lang="en-US">
                <a:latin typeface="Tahoma" charset="0"/>
              </a:rPr>
              <a:t>Why? </a:t>
            </a:r>
          </a:p>
          <a:p>
            <a:pPr lvl="1"/>
            <a:r>
              <a:rPr lang="en-US">
                <a:latin typeface="Tahoma" charset="0"/>
                <a:ea typeface="ＭＳ Ｐゴシック" charset="0"/>
              </a:rPr>
              <a:t>Memory latency is high. If we can prefetch </a:t>
            </a:r>
            <a:r>
              <a:rPr lang="en-US">
                <a:solidFill>
                  <a:srgbClr val="0000FF"/>
                </a:solidFill>
                <a:latin typeface="Tahoma" charset="0"/>
                <a:ea typeface="ＭＳ Ｐゴシック" charset="0"/>
              </a:rPr>
              <a:t>accurately</a:t>
            </a:r>
            <a:r>
              <a:rPr lang="en-US">
                <a:latin typeface="Tahoma" charset="0"/>
                <a:ea typeface="ＭＳ Ｐゴシック" charset="0"/>
              </a:rPr>
              <a:t> and </a:t>
            </a:r>
            <a:r>
              <a:rPr lang="en-US">
                <a:solidFill>
                  <a:srgbClr val="0000FF"/>
                </a:solidFill>
                <a:latin typeface="Tahoma" charset="0"/>
                <a:ea typeface="ＭＳ Ｐゴシック" charset="0"/>
              </a:rPr>
              <a:t>early enough </a:t>
            </a:r>
            <a:r>
              <a:rPr lang="en-US">
                <a:latin typeface="Tahoma" charset="0"/>
                <a:ea typeface="ＭＳ Ｐゴシック" charset="0"/>
              </a:rPr>
              <a:t>we can reduce/eliminate that latency.</a:t>
            </a:r>
          </a:p>
          <a:p>
            <a:pPr lvl="1"/>
            <a:r>
              <a:rPr lang="en-US">
                <a:latin typeface="Tahoma" charset="0"/>
                <a:ea typeface="ＭＳ Ｐゴシック" charset="0"/>
              </a:rPr>
              <a:t>Can eliminate </a:t>
            </a:r>
            <a:r>
              <a:rPr lang="en-US">
                <a:solidFill>
                  <a:srgbClr val="0000FF"/>
                </a:solidFill>
                <a:latin typeface="Tahoma" charset="0"/>
                <a:ea typeface="ＭＳ Ｐゴシック" charset="0"/>
              </a:rPr>
              <a:t>compulsory cache misses</a:t>
            </a:r>
          </a:p>
          <a:p>
            <a:pPr lvl="1"/>
            <a:r>
              <a:rPr lang="en-US">
                <a:latin typeface="Tahoma" charset="0"/>
                <a:ea typeface="ＭＳ Ｐゴシック" charset="0"/>
              </a:rPr>
              <a:t>Can it eliminate all cache misses? Capacity, conflict?</a:t>
            </a:r>
          </a:p>
          <a:p>
            <a:endParaRPr lang="en-US">
              <a:solidFill>
                <a:srgbClr val="FF0000"/>
              </a:solidFill>
              <a:latin typeface="Tahoma" charset="0"/>
            </a:endParaRPr>
          </a:p>
          <a:p>
            <a:r>
              <a:rPr lang="en-US">
                <a:latin typeface="Tahoma" charset="0"/>
              </a:rPr>
              <a:t>Involves predicting </a:t>
            </a:r>
            <a:r>
              <a:rPr lang="en-US">
                <a:solidFill>
                  <a:srgbClr val="0000FF"/>
                </a:solidFill>
                <a:latin typeface="Tahoma" charset="0"/>
              </a:rPr>
              <a:t>which address</a:t>
            </a:r>
            <a:r>
              <a:rPr lang="en-US">
                <a:latin typeface="Tahoma" charset="0"/>
              </a:rPr>
              <a:t> will be needed in the future</a:t>
            </a:r>
          </a:p>
          <a:p>
            <a:pPr lvl="1"/>
            <a:r>
              <a:rPr lang="en-US">
                <a:latin typeface="Tahoma" charset="0"/>
                <a:ea typeface="ＭＳ Ｐゴシック" charset="0"/>
              </a:rPr>
              <a:t>Works if programs have predictable miss address patterns</a:t>
            </a:r>
          </a:p>
        </p:txBody>
      </p:sp>
      <p:sp>
        <p:nvSpPr>
          <p:cNvPr id="491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A28434-ECAE-6E45-A6E0-C354DF3F3D4E}" type="slidenum">
              <a:rPr lang="en-US" sz="1600">
                <a:solidFill>
                  <a:srgbClr val="000000"/>
                </a:solidFill>
                <a:latin typeface="Garamond" charset="0"/>
              </a:rPr>
              <a:pPr eaLnBrk="1" hangingPunct="1"/>
              <a:t>27</a:t>
            </a:fld>
            <a:endParaRPr lang="en-US" sz="1600">
              <a:solidFill>
                <a:srgbClr val="000000"/>
              </a:solidFill>
              <a:latin typeface="Garamond" charset="0"/>
            </a:endParaRPr>
          </a:p>
        </p:txBody>
      </p:sp>
    </p:spTree>
    <p:extLst>
      <p:ext uri="{BB962C8B-B14F-4D97-AF65-F5344CB8AC3E}">
        <p14:creationId xmlns:p14="http://schemas.microsoft.com/office/powerpoint/2010/main" val="875424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atin typeface="Garamond" charset="0"/>
              </a:rPr>
              <a:t>Prefetching and Correctness</a:t>
            </a:r>
          </a:p>
        </p:txBody>
      </p:sp>
      <p:sp>
        <p:nvSpPr>
          <p:cNvPr id="3" name="Content Placeholder 2"/>
          <p:cNvSpPr>
            <a:spLocks noGrp="1"/>
          </p:cNvSpPr>
          <p:nvPr>
            <p:ph idx="1"/>
          </p:nvPr>
        </p:nvSpPr>
        <p:spPr>
          <a:xfrm>
            <a:off x="228600" y="996950"/>
            <a:ext cx="8610600" cy="5194300"/>
          </a:xfrm>
        </p:spPr>
        <p:txBody>
          <a:bodyPr/>
          <a:lstStyle/>
          <a:p>
            <a:r>
              <a:rPr lang="en-US" dirty="0">
                <a:latin typeface="Tahoma" charset="0"/>
              </a:rPr>
              <a:t>Does a misprediction in prefetching affect correctness?</a:t>
            </a:r>
          </a:p>
          <a:p>
            <a:endParaRPr lang="en-US" dirty="0">
              <a:latin typeface="Tahoma" charset="0"/>
            </a:endParaRPr>
          </a:p>
          <a:p>
            <a:r>
              <a:rPr lang="en-US" dirty="0">
                <a:latin typeface="Tahoma" charset="0"/>
              </a:rPr>
              <a:t>No, </a:t>
            </a:r>
            <a:r>
              <a:rPr lang="en-US" dirty="0" err="1">
                <a:latin typeface="Tahoma" charset="0"/>
              </a:rPr>
              <a:t>prefetched</a:t>
            </a:r>
            <a:r>
              <a:rPr lang="en-US" dirty="0">
                <a:latin typeface="Tahoma" charset="0"/>
              </a:rPr>
              <a:t> data at a </a:t>
            </a:r>
            <a:r>
              <a:rPr lang="ja-JP" altLang="en-US" dirty="0">
                <a:latin typeface="Tahoma" charset="0"/>
              </a:rPr>
              <a:t>“</a:t>
            </a:r>
            <a:r>
              <a:rPr lang="en-US" altLang="ja-JP" dirty="0" err="1">
                <a:latin typeface="Tahoma" charset="0"/>
              </a:rPr>
              <a:t>mispredicted</a:t>
            </a:r>
            <a:r>
              <a:rPr lang="ja-JP" altLang="en-US" dirty="0">
                <a:latin typeface="Tahoma" charset="0"/>
              </a:rPr>
              <a:t>”</a:t>
            </a:r>
            <a:r>
              <a:rPr lang="en-US" altLang="ja-JP" dirty="0">
                <a:latin typeface="Tahoma" charset="0"/>
              </a:rPr>
              <a:t> address is simply not used</a:t>
            </a:r>
          </a:p>
          <a:p>
            <a:r>
              <a:rPr lang="en-US" dirty="0">
                <a:latin typeface="Tahoma" charset="0"/>
              </a:rPr>
              <a:t>There is no need for state </a:t>
            </a:r>
            <a:r>
              <a:rPr lang="en-US" dirty="0" smtClean="0">
                <a:latin typeface="Tahoma" charset="0"/>
              </a:rPr>
              <a:t>recovery</a:t>
            </a:r>
          </a:p>
          <a:p>
            <a:pPr lvl="1"/>
            <a:r>
              <a:rPr lang="en-US" dirty="0" smtClean="0">
                <a:latin typeface="Tahoma" charset="0"/>
              </a:rPr>
              <a:t>In </a:t>
            </a:r>
            <a:r>
              <a:rPr lang="en-US" dirty="0">
                <a:latin typeface="Tahoma" charset="0"/>
              </a:rPr>
              <a:t>contrast to branch misprediction or value misprediction</a:t>
            </a:r>
          </a:p>
        </p:txBody>
      </p:sp>
      <p:sp>
        <p:nvSpPr>
          <p:cNvPr id="501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3351A8-DD5E-F04C-81D6-7F3589939D7E}" type="slidenum">
              <a:rPr lang="en-US" sz="1600">
                <a:solidFill>
                  <a:srgbClr val="000000"/>
                </a:solidFill>
                <a:latin typeface="Garamond" charset="0"/>
              </a:rPr>
              <a:pPr eaLnBrk="1" hangingPunct="1"/>
              <a:t>28</a:t>
            </a:fld>
            <a:endParaRPr lang="en-US" sz="1600">
              <a:solidFill>
                <a:srgbClr val="000000"/>
              </a:solidFill>
              <a:latin typeface="Garamond" charset="0"/>
            </a:endParaRPr>
          </a:p>
        </p:txBody>
      </p:sp>
    </p:spTree>
    <p:extLst>
      <p:ext uri="{BB962C8B-B14F-4D97-AF65-F5344CB8AC3E}">
        <p14:creationId xmlns:p14="http://schemas.microsoft.com/office/powerpoint/2010/main" val="12294417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atin typeface="Garamond" charset="0"/>
              </a:rPr>
              <a:t>Basics</a:t>
            </a:r>
          </a:p>
        </p:txBody>
      </p:sp>
      <p:sp>
        <p:nvSpPr>
          <p:cNvPr id="51202" name="Content Placeholder 2"/>
          <p:cNvSpPr>
            <a:spLocks noGrp="1"/>
          </p:cNvSpPr>
          <p:nvPr>
            <p:ph idx="1"/>
          </p:nvPr>
        </p:nvSpPr>
        <p:spPr>
          <a:xfrm>
            <a:off x="228600" y="996950"/>
            <a:ext cx="8610600" cy="5194300"/>
          </a:xfrm>
        </p:spPr>
        <p:txBody>
          <a:bodyPr/>
          <a:lstStyle/>
          <a:p>
            <a:r>
              <a:rPr lang="en-US" dirty="0">
                <a:latin typeface="Tahoma" charset="0"/>
              </a:rPr>
              <a:t>In modern systems, prefetching is usually done in </a:t>
            </a:r>
            <a:r>
              <a:rPr lang="en-US" dirty="0">
                <a:solidFill>
                  <a:srgbClr val="0000FF"/>
                </a:solidFill>
                <a:latin typeface="Tahoma" charset="0"/>
              </a:rPr>
              <a:t>cache block granularity</a:t>
            </a:r>
          </a:p>
          <a:p>
            <a:endParaRPr lang="en-US" dirty="0">
              <a:latin typeface="Tahoma" charset="0"/>
            </a:endParaRPr>
          </a:p>
          <a:p>
            <a:r>
              <a:rPr lang="en-US" dirty="0">
                <a:latin typeface="Tahoma" charset="0"/>
              </a:rPr>
              <a:t>Prefetching is a technique that can reduce both</a:t>
            </a:r>
          </a:p>
          <a:p>
            <a:pPr lvl="1"/>
            <a:r>
              <a:rPr lang="en-US" dirty="0">
                <a:latin typeface="Tahoma" charset="0"/>
                <a:ea typeface="ＭＳ Ｐゴシック" charset="0"/>
              </a:rPr>
              <a:t>Miss rate</a:t>
            </a:r>
          </a:p>
          <a:p>
            <a:pPr lvl="1"/>
            <a:r>
              <a:rPr lang="en-US" dirty="0">
                <a:latin typeface="Tahoma" charset="0"/>
                <a:ea typeface="ＭＳ Ｐゴシック" charset="0"/>
              </a:rPr>
              <a:t>Miss latency</a:t>
            </a:r>
          </a:p>
          <a:p>
            <a:endParaRPr lang="en-US" dirty="0">
              <a:latin typeface="Tahoma" charset="0"/>
            </a:endParaRPr>
          </a:p>
          <a:p>
            <a:r>
              <a:rPr lang="en-US" dirty="0">
                <a:latin typeface="Tahoma" charset="0"/>
              </a:rPr>
              <a:t>Prefetching can be done by </a:t>
            </a:r>
          </a:p>
          <a:p>
            <a:pPr lvl="1"/>
            <a:r>
              <a:rPr lang="en-US" dirty="0">
                <a:latin typeface="Tahoma" charset="0"/>
                <a:ea typeface="ＭＳ Ｐゴシック" charset="0"/>
              </a:rPr>
              <a:t>hardware</a:t>
            </a:r>
          </a:p>
          <a:p>
            <a:pPr lvl="1"/>
            <a:r>
              <a:rPr lang="en-US" dirty="0">
                <a:latin typeface="Tahoma" charset="0"/>
                <a:ea typeface="ＭＳ Ｐゴシック" charset="0"/>
              </a:rPr>
              <a:t>compiler</a:t>
            </a:r>
          </a:p>
          <a:p>
            <a:pPr lvl="1"/>
            <a:r>
              <a:rPr lang="en-US" dirty="0">
                <a:latin typeface="Tahoma" charset="0"/>
                <a:ea typeface="ＭＳ Ｐゴシック" charset="0"/>
              </a:rPr>
              <a:t>programmer</a:t>
            </a:r>
          </a:p>
        </p:txBody>
      </p:sp>
      <p:sp>
        <p:nvSpPr>
          <p:cNvPr id="512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5238EA-9C1A-1B4F-9FAD-9A5CFC5683A2}" type="slidenum">
              <a:rPr lang="en-US" sz="1600">
                <a:solidFill>
                  <a:srgbClr val="000000"/>
                </a:solidFill>
                <a:latin typeface="Garamond" charset="0"/>
              </a:rPr>
              <a:pPr eaLnBrk="1" hangingPunct="1"/>
              <a:t>29</a:t>
            </a:fld>
            <a:endParaRPr lang="en-US" sz="1600">
              <a:solidFill>
                <a:srgbClr val="000000"/>
              </a:solidFill>
              <a:latin typeface="Garamond" charset="0"/>
            </a:endParaRPr>
          </a:p>
        </p:txBody>
      </p:sp>
    </p:spTree>
    <p:extLst>
      <p:ext uri="{BB962C8B-B14F-4D97-AF65-F5344CB8AC3E}">
        <p14:creationId xmlns:p14="http://schemas.microsoft.com/office/powerpoint/2010/main" val="6032607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on Assignments</a:t>
            </a:r>
            <a:endParaRPr lang="en-US" dirty="0"/>
          </a:p>
        </p:txBody>
      </p:sp>
      <p:sp>
        <p:nvSpPr>
          <p:cNvPr id="3" name="Content Placeholder 2"/>
          <p:cNvSpPr>
            <a:spLocks noGrp="1"/>
          </p:cNvSpPr>
          <p:nvPr>
            <p:ph idx="1"/>
          </p:nvPr>
        </p:nvSpPr>
        <p:spPr/>
        <p:txBody>
          <a:bodyPr/>
          <a:lstStyle/>
          <a:p>
            <a:r>
              <a:rPr lang="en-US" dirty="0" smtClean="0">
                <a:solidFill>
                  <a:srgbClr val="0000FF"/>
                </a:solidFill>
              </a:rPr>
              <a:t>Lab 6 due this Friday (April 3)</a:t>
            </a:r>
          </a:p>
          <a:p>
            <a:pPr lvl="1"/>
            <a:r>
              <a:rPr lang="en-US" dirty="0" smtClean="0"/>
              <a:t>C-level simulation of data caches and branch prediction</a:t>
            </a:r>
          </a:p>
          <a:p>
            <a:pPr lvl="1"/>
            <a:endParaRPr lang="en-US" dirty="0"/>
          </a:p>
          <a:p>
            <a:r>
              <a:rPr lang="en-US" dirty="0" smtClean="0">
                <a:solidFill>
                  <a:srgbClr val="0000FF"/>
                </a:solidFill>
              </a:rPr>
              <a:t>Homework 6 will be due April 10</a:t>
            </a:r>
          </a:p>
          <a:p>
            <a:endParaRPr lang="en-US" dirty="0"/>
          </a:p>
          <a:p>
            <a:r>
              <a:rPr lang="en-US" dirty="0" smtClean="0">
                <a:solidFill>
                  <a:srgbClr val="0000FF"/>
                </a:solidFill>
              </a:rPr>
              <a:t>Tentative Midterm II date: April 22</a:t>
            </a:r>
            <a:endParaRPr lang="en-US" dirty="0" smtClean="0">
              <a:solidFill>
                <a:srgbClr val="0000FF"/>
              </a:solidFill>
            </a:endParaRPr>
          </a:p>
          <a:p>
            <a:endParaRPr lang="en-US" dirty="0"/>
          </a:p>
          <a:p>
            <a:r>
              <a:rPr lang="en-US" dirty="0">
                <a:latin typeface="Tahoma" charset="0"/>
              </a:rPr>
              <a:t>The course will </a:t>
            </a:r>
            <a:r>
              <a:rPr lang="en-US" dirty="0" smtClean="0">
                <a:latin typeface="Tahoma" charset="0"/>
              </a:rPr>
              <a:t>continue to move </a:t>
            </a:r>
            <a:r>
              <a:rPr lang="en-US" dirty="0">
                <a:latin typeface="Tahoma" charset="0"/>
              </a:rPr>
              <a:t>quickly… Keep your </a:t>
            </a:r>
            <a:r>
              <a:rPr lang="en-US" dirty="0" smtClean="0">
                <a:latin typeface="Tahoma" charset="0"/>
              </a:rPr>
              <a:t>pace.</a:t>
            </a:r>
          </a:p>
          <a:p>
            <a:r>
              <a:rPr lang="en-US" dirty="0" smtClean="0">
                <a:latin typeface="Tahoma" charset="0"/>
              </a:rPr>
              <a:t>Talk </a:t>
            </a:r>
            <a:r>
              <a:rPr lang="en-US" dirty="0">
                <a:latin typeface="Tahoma" charset="0"/>
              </a:rPr>
              <a:t>with the TAs and me if you </a:t>
            </a:r>
            <a:r>
              <a:rPr lang="en-US" dirty="0" smtClean="0">
                <a:latin typeface="Tahoma" charset="0"/>
              </a:rPr>
              <a:t>need any help.</a:t>
            </a:r>
          </a:p>
          <a:p>
            <a:pPr lvl="1"/>
            <a:r>
              <a:rPr lang="en-US" dirty="0" smtClean="0">
                <a:latin typeface="Tahoma" charset="0"/>
              </a:rPr>
              <a:t>We cannot do or debug the assignments for you but we can give you suggestions</a:t>
            </a:r>
          </a:p>
          <a:p>
            <a:pPr lvl="1"/>
            <a:r>
              <a:rPr lang="en-US" dirty="0" smtClean="0">
                <a:latin typeface="Tahoma" charset="0"/>
              </a:rPr>
              <a:t>My goal is to enable you learn the material</a:t>
            </a:r>
          </a:p>
          <a:p>
            <a:pPr lvl="2"/>
            <a:r>
              <a:rPr lang="en-US" dirty="0" smtClean="0">
                <a:latin typeface="Tahoma" charset="0"/>
              </a:rPr>
              <a:t>You never know when you will use the principles you learn</a:t>
            </a:r>
            <a:endParaRPr lang="en-US" dirty="0">
              <a:latin typeface="Tahoma" charset="0"/>
            </a:endParaRPr>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3</a:t>
            </a:fld>
            <a:endParaRPr lang="en-US"/>
          </a:p>
        </p:txBody>
      </p:sp>
    </p:spTree>
    <p:extLst>
      <p:ext uri="{BB962C8B-B14F-4D97-AF65-F5344CB8AC3E}">
        <p14:creationId xmlns:p14="http://schemas.microsoft.com/office/powerpoint/2010/main" val="41134612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228600" y="228600"/>
            <a:ext cx="8915400" cy="1066800"/>
          </a:xfrm>
        </p:spPr>
        <p:txBody>
          <a:bodyPr/>
          <a:lstStyle/>
          <a:p>
            <a:r>
              <a:rPr lang="en-US" sz="3500">
                <a:latin typeface="Garamond" charset="0"/>
              </a:rPr>
              <a:t>How a HW Prefetcher Fits in the Memory System</a:t>
            </a:r>
          </a:p>
        </p:txBody>
      </p:sp>
      <p:sp>
        <p:nvSpPr>
          <p:cNvPr id="52226"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522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6B28D0-0C16-4D4D-9C83-8C9385E4E3D9}" type="slidenum">
              <a:rPr lang="en-US" sz="1600">
                <a:solidFill>
                  <a:srgbClr val="000000"/>
                </a:solidFill>
                <a:latin typeface="Garamond" charset="0"/>
              </a:rPr>
              <a:pPr eaLnBrk="1" hangingPunct="1"/>
              <a:t>30</a:t>
            </a:fld>
            <a:endParaRPr lang="en-US" sz="1600">
              <a:solidFill>
                <a:srgbClr val="000000"/>
              </a:solidFill>
              <a:latin typeface="Garamond" charset="0"/>
            </a:endParaRP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016000"/>
            <a:ext cx="330835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950913"/>
            <a:ext cx="4545013"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0198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atin typeface="Garamond" charset="0"/>
              </a:rPr>
              <a:t>Prefetching: The Four Questions</a:t>
            </a:r>
            <a:br>
              <a:rPr lang="en-US">
                <a:latin typeface="Garamond" charset="0"/>
              </a:rPr>
            </a:br>
            <a:endParaRPr lang="en-US">
              <a:latin typeface="Garamond" charset="0"/>
            </a:endParaRPr>
          </a:p>
        </p:txBody>
      </p:sp>
      <p:sp>
        <p:nvSpPr>
          <p:cNvPr id="53250" name="Content Placeholder 2"/>
          <p:cNvSpPr>
            <a:spLocks noGrp="1"/>
          </p:cNvSpPr>
          <p:nvPr>
            <p:ph idx="1"/>
          </p:nvPr>
        </p:nvSpPr>
        <p:spPr>
          <a:xfrm>
            <a:off x="228600" y="996950"/>
            <a:ext cx="8610600" cy="5194300"/>
          </a:xfrm>
        </p:spPr>
        <p:txBody>
          <a:bodyPr/>
          <a:lstStyle/>
          <a:p>
            <a:r>
              <a:rPr lang="en-US">
                <a:latin typeface="Tahoma" charset="0"/>
              </a:rPr>
              <a:t>What</a:t>
            </a:r>
          </a:p>
          <a:p>
            <a:pPr lvl="1"/>
            <a:r>
              <a:rPr lang="en-US">
                <a:solidFill>
                  <a:srgbClr val="FF0000"/>
                </a:solidFill>
                <a:latin typeface="Tahoma" charset="0"/>
                <a:ea typeface="ＭＳ Ｐゴシック" charset="0"/>
              </a:rPr>
              <a:t>What</a:t>
            </a:r>
            <a:r>
              <a:rPr lang="en-US">
                <a:latin typeface="Tahoma" charset="0"/>
                <a:ea typeface="ＭＳ Ｐゴシック" charset="0"/>
              </a:rPr>
              <a:t> addresses to prefetch</a:t>
            </a:r>
          </a:p>
          <a:p>
            <a:endParaRPr lang="en-US">
              <a:latin typeface="Tahoma" charset="0"/>
            </a:endParaRPr>
          </a:p>
          <a:p>
            <a:r>
              <a:rPr lang="en-US">
                <a:latin typeface="Tahoma" charset="0"/>
              </a:rPr>
              <a:t>When</a:t>
            </a:r>
          </a:p>
          <a:p>
            <a:pPr lvl="1"/>
            <a:r>
              <a:rPr lang="en-US">
                <a:solidFill>
                  <a:srgbClr val="FF0000"/>
                </a:solidFill>
                <a:latin typeface="Tahoma" charset="0"/>
                <a:ea typeface="ＭＳ Ｐゴシック" charset="0"/>
              </a:rPr>
              <a:t>When</a:t>
            </a:r>
            <a:r>
              <a:rPr lang="en-US">
                <a:latin typeface="Tahoma" charset="0"/>
                <a:ea typeface="ＭＳ Ｐゴシック" charset="0"/>
              </a:rPr>
              <a:t> to initiate a prefetch request</a:t>
            </a:r>
          </a:p>
          <a:p>
            <a:endParaRPr lang="en-US">
              <a:latin typeface="Tahoma" charset="0"/>
            </a:endParaRPr>
          </a:p>
          <a:p>
            <a:r>
              <a:rPr lang="en-US">
                <a:latin typeface="Tahoma" charset="0"/>
              </a:rPr>
              <a:t>Where</a:t>
            </a:r>
          </a:p>
          <a:p>
            <a:pPr lvl="1"/>
            <a:r>
              <a:rPr lang="en-US">
                <a:solidFill>
                  <a:srgbClr val="FF0000"/>
                </a:solidFill>
                <a:latin typeface="Tahoma" charset="0"/>
                <a:ea typeface="ＭＳ Ｐゴシック" charset="0"/>
              </a:rPr>
              <a:t>Where</a:t>
            </a:r>
            <a:r>
              <a:rPr lang="en-US">
                <a:latin typeface="Tahoma" charset="0"/>
                <a:ea typeface="ＭＳ Ｐゴシック" charset="0"/>
              </a:rPr>
              <a:t> to place the prefetched data</a:t>
            </a:r>
          </a:p>
          <a:p>
            <a:endParaRPr lang="en-US">
              <a:latin typeface="Tahoma" charset="0"/>
            </a:endParaRPr>
          </a:p>
          <a:p>
            <a:r>
              <a:rPr lang="en-US">
                <a:latin typeface="Tahoma" charset="0"/>
              </a:rPr>
              <a:t>How</a:t>
            </a:r>
          </a:p>
          <a:p>
            <a:pPr lvl="1"/>
            <a:r>
              <a:rPr lang="en-US">
                <a:latin typeface="Tahoma" charset="0"/>
                <a:ea typeface="ＭＳ Ｐゴシック" charset="0"/>
              </a:rPr>
              <a:t>Software, hardware, execution-based, cooperative</a:t>
            </a:r>
          </a:p>
        </p:txBody>
      </p:sp>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88DCE8-EBC4-7B49-AF03-C34B96246282}" type="slidenum">
              <a:rPr lang="en-US" sz="1600">
                <a:solidFill>
                  <a:srgbClr val="000000"/>
                </a:solidFill>
                <a:latin typeface="Garamond" charset="0"/>
              </a:rPr>
              <a:pPr eaLnBrk="1" hangingPunct="1"/>
              <a:t>31</a:t>
            </a:fld>
            <a:endParaRPr lang="en-US" sz="1600">
              <a:solidFill>
                <a:srgbClr val="000000"/>
              </a:solidFill>
              <a:latin typeface="Garamond" charset="0"/>
            </a:endParaRPr>
          </a:p>
        </p:txBody>
      </p:sp>
    </p:spTree>
    <p:extLst>
      <p:ext uri="{BB962C8B-B14F-4D97-AF65-F5344CB8AC3E}">
        <p14:creationId xmlns:p14="http://schemas.microsoft.com/office/powerpoint/2010/main" val="5164696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Garamond" charset="0"/>
              </a:rPr>
              <a:t>Challenges in Prefetching: What</a:t>
            </a:r>
          </a:p>
        </p:txBody>
      </p:sp>
      <p:sp>
        <p:nvSpPr>
          <p:cNvPr id="3" name="Content Placeholder 2"/>
          <p:cNvSpPr>
            <a:spLocks noGrp="1"/>
          </p:cNvSpPr>
          <p:nvPr>
            <p:ph idx="1"/>
          </p:nvPr>
        </p:nvSpPr>
        <p:spPr>
          <a:xfrm>
            <a:off x="228600" y="996950"/>
            <a:ext cx="8610600" cy="5194300"/>
          </a:xfrm>
        </p:spPr>
        <p:txBody>
          <a:bodyPr/>
          <a:lstStyle/>
          <a:p>
            <a:r>
              <a:rPr lang="en-US">
                <a:solidFill>
                  <a:srgbClr val="FF0000"/>
                </a:solidFill>
                <a:latin typeface="Tahoma" charset="0"/>
              </a:rPr>
              <a:t>What</a:t>
            </a:r>
            <a:r>
              <a:rPr lang="en-US">
                <a:latin typeface="Tahoma" charset="0"/>
              </a:rPr>
              <a:t> addresses to prefetch</a:t>
            </a:r>
          </a:p>
          <a:p>
            <a:pPr lvl="1"/>
            <a:r>
              <a:rPr lang="en-US">
                <a:latin typeface="Tahoma" charset="0"/>
                <a:ea typeface="ＭＳ Ｐゴシック" charset="0"/>
              </a:rPr>
              <a:t>Prefetching useless data wastes resources</a:t>
            </a:r>
          </a:p>
          <a:p>
            <a:pPr lvl="2"/>
            <a:r>
              <a:rPr lang="en-US">
                <a:latin typeface="Tahoma" charset="0"/>
                <a:ea typeface="ＭＳ Ｐゴシック" charset="0"/>
              </a:rPr>
              <a:t>Memory bandwidth</a:t>
            </a:r>
          </a:p>
          <a:p>
            <a:pPr lvl="2"/>
            <a:r>
              <a:rPr lang="en-US">
                <a:latin typeface="Tahoma" charset="0"/>
                <a:ea typeface="ＭＳ Ｐゴシック" charset="0"/>
              </a:rPr>
              <a:t>Cache or prefetch buffer space</a:t>
            </a:r>
          </a:p>
          <a:p>
            <a:pPr lvl="2"/>
            <a:r>
              <a:rPr lang="en-US">
                <a:latin typeface="Tahoma" charset="0"/>
                <a:ea typeface="ＭＳ Ｐゴシック" charset="0"/>
              </a:rPr>
              <a:t>Energy consumption</a:t>
            </a:r>
          </a:p>
          <a:p>
            <a:pPr lvl="2"/>
            <a:r>
              <a:rPr lang="en-US">
                <a:latin typeface="Tahoma" charset="0"/>
                <a:ea typeface="ＭＳ Ｐゴシック" charset="0"/>
              </a:rPr>
              <a:t>These could all be utilized by demand requests or more accurate prefetch requests</a:t>
            </a:r>
          </a:p>
          <a:p>
            <a:pPr lvl="1"/>
            <a:r>
              <a:rPr lang="en-US">
                <a:solidFill>
                  <a:srgbClr val="FF0000"/>
                </a:solidFill>
                <a:latin typeface="Tahoma" charset="0"/>
                <a:ea typeface="ＭＳ Ｐゴシック" charset="0"/>
              </a:rPr>
              <a:t>Accurate</a:t>
            </a:r>
            <a:r>
              <a:rPr lang="en-US">
                <a:latin typeface="Tahoma" charset="0"/>
                <a:ea typeface="ＭＳ Ｐゴシック" charset="0"/>
              </a:rPr>
              <a:t> prediction of addresses to prefetch is important</a:t>
            </a:r>
          </a:p>
          <a:p>
            <a:pPr lvl="2"/>
            <a:r>
              <a:rPr lang="en-US">
                <a:latin typeface="Tahoma" charset="0"/>
                <a:ea typeface="ＭＳ Ｐゴシック" charset="0"/>
              </a:rPr>
              <a:t>Prefetch accuracy = used prefetches / sent prefetches</a:t>
            </a:r>
          </a:p>
          <a:p>
            <a:r>
              <a:rPr lang="en-US">
                <a:solidFill>
                  <a:srgbClr val="0033CC"/>
                </a:solidFill>
                <a:latin typeface="Tahoma" charset="0"/>
              </a:rPr>
              <a:t>How do we know what to prefetch</a:t>
            </a:r>
          </a:p>
          <a:p>
            <a:pPr lvl="1"/>
            <a:r>
              <a:rPr lang="en-US">
                <a:latin typeface="Tahoma" charset="0"/>
                <a:ea typeface="ＭＳ Ｐゴシック" charset="0"/>
              </a:rPr>
              <a:t>Predict based on past access patterns</a:t>
            </a:r>
          </a:p>
          <a:p>
            <a:pPr lvl="1"/>
            <a:r>
              <a:rPr lang="en-US">
                <a:latin typeface="Tahoma" charset="0"/>
                <a:ea typeface="ＭＳ Ｐゴシック" charset="0"/>
              </a:rPr>
              <a:t>Use the compiler</a:t>
            </a:r>
            <a:r>
              <a:rPr lang="ja-JP" altLang="en-US">
                <a:latin typeface="Tahoma" charset="0"/>
                <a:ea typeface="ＭＳ Ｐゴシック" charset="0"/>
              </a:rPr>
              <a:t>’</a:t>
            </a:r>
            <a:r>
              <a:rPr lang="en-US" altLang="ja-JP">
                <a:latin typeface="Tahoma" charset="0"/>
                <a:ea typeface="ＭＳ Ｐゴシック" charset="0"/>
              </a:rPr>
              <a:t>s knowledge of data structures</a:t>
            </a:r>
          </a:p>
          <a:p>
            <a:pPr lvl="1"/>
            <a:endParaRPr lang="en-US">
              <a:latin typeface="Tahoma" charset="0"/>
              <a:ea typeface="ＭＳ Ｐゴシック" charset="0"/>
            </a:endParaRPr>
          </a:p>
          <a:p>
            <a:r>
              <a:rPr lang="en-US">
                <a:solidFill>
                  <a:srgbClr val="0000FF"/>
                </a:solidFill>
                <a:latin typeface="Tahoma" charset="0"/>
              </a:rPr>
              <a:t>Prefetching algorithm </a:t>
            </a:r>
            <a:r>
              <a:rPr lang="en-US">
                <a:latin typeface="Tahoma" charset="0"/>
              </a:rPr>
              <a:t>determines what to prefetch</a:t>
            </a:r>
          </a:p>
        </p:txBody>
      </p:sp>
      <p:sp>
        <p:nvSpPr>
          <p:cNvPr id="542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BB7D2B1-1CB4-B646-954C-0FE51F86FF04}" type="slidenum">
              <a:rPr lang="en-US" sz="1600">
                <a:solidFill>
                  <a:srgbClr val="000000"/>
                </a:solidFill>
                <a:latin typeface="Garamond" charset="0"/>
              </a:rPr>
              <a:pPr eaLnBrk="1" hangingPunct="1"/>
              <a:t>32</a:t>
            </a:fld>
            <a:endParaRPr lang="en-US" sz="1600">
              <a:solidFill>
                <a:srgbClr val="000000"/>
              </a:solidFill>
              <a:latin typeface="Garamond" charset="0"/>
            </a:endParaRPr>
          </a:p>
        </p:txBody>
      </p:sp>
    </p:spTree>
    <p:extLst>
      <p:ext uri="{BB962C8B-B14F-4D97-AF65-F5344CB8AC3E}">
        <p14:creationId xmlns:p14="http://schemas.microsoft.com/office/powerpoint/2010/main" val="24302729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atin typeface="Garamond" charset="0"/>
              </a:rPr>
              <a:t>Challenges in Prefetching: When</a:t>
            </a:r>
          </a:p>
        </p:txBody>
      </p:sp>
      <p:sp>
        <p:nvSpPr>
          <p:cNvPr id="3" name="Content Placeholder 2"/>
          <p:cNvSpPr>
            <a:spLocks noGrp="1"/>
          </p:cNvSpPr>
          <p:nvPr>
            <p:ph idx="1"/>
          </p:nvPr>
        </p:nvSpPr>
        <p:spPr>
          <a:xfrm>
            <a:off x="228600" y="996950"/>
            <a:ext cx="8610600" cy="5194300"/>
          </a:xfrm>
        </p:spPr>
        <p:txBody>
          <a:bodyPr/>
          <a:lstStyle/>
          <a:p>
            <a:r>
              <a:rPr lang="en-US">
                <a:solidFill>
                  <a:srgbClr val="FF0000"/>
                </a:solidFill>
                <a:latin typeface="Tahoma" charset="0"/>
              </a:rPr>
              <a:t>When</a:t>
            </a:r>
            <a:r>
              <a:rPr lang="en-US">
                <a:latin typeface="Tahoma" charset="0"/>
              </a:rPr>
              <a:t> to initiate a prefetch request</a:t>
            </a:r>
          </a:p>
          <a:p>
            <a:pPr lvl="1"/>
            <a:r>
              <a:rPr lang="en-US">
                <a:latin typeface="Tahoma" charset="0"/>
                <a:ea typeface="ＭＳ Ｐゴシック" charset="0"/>
              </a:rPr>
              <a:t>Prefetching too early</a:t>
            </a:r>
          </a:p>
          <a:p>
            <a:pPr lvl="2"/>
            <a:r>
              <a:rPr lang="en-US">
                <a:latin typeface="Tahoma" charset="0"/>
                <a:ea typeface="ＭＳ Ｐゴシック" charset="0"/>
              </a:rPr>
              <a:t>Prefetched data might not be used before it is evicted from storage</a:t>
            </a:r>
          </a:p>
          <a:p>
            <a:pPr lvl="1"/>
            <a:r>
              <a:rPr lang="en-US">
                <a:latin typeface="Tahoma" charset="0"/>
                <a:ea typeface="ＭＳ Ｐゴシック" charset="0"/>
              </a:rPr>
              <a:t>Prefetching too late</a:t>
            </a:r>
          </a:p>
          <a:p>
            <a:pPr lvl="2"/>
            <a:r>
              <a:rPr lang="en-US">
                <a:latin typeface="Tahoma" charset="0"/>
                <a:ea typeface="ＭＳ Ｐゴシック" charset="0"/>
              </a:rPr>
              <a:t>Might not hide the whole memory latency</a:t>
            </a:r>
          </a:p>
          <a:p>
            <a:pPr lvl="2"/>
            <a:endParaRPr lang="en-US">
              <a:latin typeface="Tahoma" charset="0"/>
              <a:ea typeface="ＭＳ Ｐゴシック" charset="0"/>
            </a:endParaRPr>
          </a:p>
          <a:p>
            <a:r>
              <a:rPr lang="en-US">
                <a:latin typeface="Tahoma" charset="0"/>
              </a:rPr>
              <a:t>When a data item is prefetched affects the </a:t>
            </a:r>
            <a:r>
              <a:rPr lang="en-US">
                <a:solidFill>
                  <a:srgbClr val="0000FF"/>
                </a:solidFill>
                <a:latin typeface="Tahoma" charset="0"/>
              </a:rPr>
              <a:t>timeliness</a:t>
            </a:r>
            <a:r>
              <a:rPr lang="en-US">
                <a:latin typeface="Tahoma" charset="0"/>
              </a:rPr>
              <a:t> of the prefetcher</a:t>
            </a:r>
          </a:p>
          <a:p>
            <a:r>
              <a:rPr lang="en-US">
                <a:latin typeface="Tahoma" charset="0"/>
              </a:rPr>
              <a:t>Prefetcher can be made more timely by</a:t>
            </a:r>
          </a:p>
          <a:p>
            <a:pPr lvl="1"/>
            <a:r>
              <a:rPr lang="en-US">
                <a:latin typeface="Tahoma" charset="0"/>
                <a:ea typeface="ＭＳ Ｐゴシック" charset="0"/>
              </a:rPr>
              <a:t>Making it more </a:t>
            </a:r>
            <a:r>
              <a:rPr lang="en-US">
                <a:solidFill>
                  <a:srgbClr val="0000FF"/>
                </a:solidFill>
                <a:latin typeface="Tahoma" charset="0"/>
                <a:ea typeface="ＭＳ Ｐゴシック" charset="0"/>
              </a:rPr>
              <a:t>aggressive</a:t>
            </a:r>
            <a:r>
              <a:rPr lang="en-US">
                <a:latin typeface="Tahoma" charset="0"/>
                <a:ea typeface="ＭＳ Ｐゴシック" charset="0"/>
              </a:rPr>
              <a:t>: try to stay far ahead of the processor</a:t>
            </a:r>
            <a:r>
              <a:rPr lang="ja-JP" altLang="en-US">
                <a:latin typeface="Tahoma" charset="0"/>
                <a:ea typeface="ＭＳ Ｐゴシック" charset="0"/>
              </a:rPr>
              <a:t>’</a:t>
            </a:r>
            <a:r>
              <a:rPr lang="en-US" altLang="ja-JP">
                <a:latin typeface="Tahoma" charset="0"/>
                <a:ea typeface="ＭＳ Ｐゴシック" charset="0"/>
              </a:rPr>
              <a:t>s access stream (hardware)</a:t>
            </a:r>
          </a:p>
          <a:p>
            <a:pPr lvl="1"/>
            <a:r>
              <a:rPr lang="en-US">
                <a:latin typeface="Tahoma" charset="0"/>
                <a:ea typeface="ＭＳ Ｐゴシック" charset="0"/>
              </a:rPr>
              <a:t>Moving the </a:t>
            </a:r>
            <a:r>
              <a:rPr lang="en-US">
                <a:solidFill>
                  <a:srgbClr val="0033CC"/>
                </a:solidFill>
                <a:latin typeface="Tahoma" charset="0"/>
                <a:ea typeface="ＭＳ Ｐゴシック" charset="0"/>
              </a:rPr>
              <a:t>prefetch instructions earlier in the code </a:t>
            </a:r>
            <a:r>
              <a:rPr lang="en-US">
                <a:latin typeface="Tahoma" charset="0"/>
                <a:ea typeface="ＭＳ Ｐゴシック" charset="0"/>
              </a:rPr>
              <a:t>(software)</a:t>
            </a:r>
          </a:p>
        </p:txBody>
      </p:sp>
      <p:sp>
        <p:nvSpPr>
          <p:cNvPr id="552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E5E60BA-2695-CA49-B94E-629DFD821B85}" type="slidenum">
              <a:rPr lang="en-US" sz="1600">
                <a:solidFill>
                  <a:srgbClr val="000000"/>
                </a:solidFill>
                <a:latin typeface="Garamond" charset="0"/>
              </a:rPr>
              <a:pPr eaLnBrk="1" hangingPunct="1"/>
              <a:t>33</a:t>
            </a:fld>
            <a:endParaRPr lang="en-US" sz="1600">
              <a:solidFill>
                <a:srgbClr val="000000"/>
              </a:solidFill>
              <a:latin typeface="Garamond" charset="0"/>
            </a:endParaRPr>
          </a:p>
        </p:txBody>
      </p:sp>
    </p:spTree>
    <p:extLst>
      <p:ext uri="{BB962C8B-B14F-4D97-AF65-F5344CB8AC3E}">
        <p14:creationId xmlns:p14="http://schemas.microsoft.com/office/powerpoint/2010/main" val="29445696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Garamond" charset="0"/>
              </a:rPr>
              <a:t>Challenges in Prefetching: Where (I)</a:t>
            </a:r>
          </a:p>
        </p:txBody>
      </p:sp>
      <p:sp>
        <p:nvSpPr>
          <p:cNvPr id="3" name="Content Placeholder 2"/>
          <p:cNvSpPr>
            <a:spLocks noGrp="1"/>
          </p:cNvSpPr>
          <p:nvPr>
            <p:ph idx="1"/>
          </p:nvPr>
        </p:nvSpPr>
        <p:spPr>
          <a:xfrm>
            <a:off x="228600" y="838200"/>
            <a:ext cx="8915400" cy="5194300"/>
          </a:xfrm>
        </p:spPr>
        <p:txBody>
          <a:bodyPr/>
          <a:lstStyle/>
          <a:p>
            <a:r>
              <a:rPr lang="en-US">
                <a:solidFill>
                  <a:srgbClr val="FF0000"/>
                </a:solidFill>
                <a:latin typeface="Tahoma" charset="0"/>
              </a:rPr>
              <a:t>Where</a:t>
            </a:r>
            <a:r>
              <a:rPr lang="en-US">
                <a:latin typeface="Tahoma" charset="0"/>
              </a:rPr>
              <a:t> to place the prefetched data</a:t>
            </a:r>
          </a:p>
          <a:p>
            <a:pPr lvl="1"/>
            <a:r>
              <a:rPr lang="en-US">
                <a:latin typeface="Tahoma" charset="0"/>
                <a:ea typeface="ＭＳ Ｐゴシック" charset="0"/>
              </a:rPr>
              <a:t>In cache</a:t>
            </a:r>
          </a:p>
          <a:p>
            <a:pPr lvl="2">
              <a:buFont typeface="Wingdings" charset="0"/>
              <a:buNone/>
            </a:pPr>
            <a:r>
              <a:rPr lang="en-US">
                <a:latin typeface="Tahoma" charset="0"/>
                <a:ea typeface="ＭＳ Ｐゴシック" charset="0"/>
              </a:rPr>
              <a:t>+ Simple design, no need for separate buffers</a:t>
            </a:r>
          </a:p>
          <a:p>
            <a:pPr lvl="2">
              <a:buFont typeface="Wingdings" charset="0"/>
              <a:buNone/>
            </a:pPr>
            <a:r>
              <a:rPr lang="en-US">
                <a:latin typeface="Tahoma" charset="0"/>
                <a:ea typeface="ＭＳ Ｐゴシック" charset="0"/>
              </a:rPr>
              <a:t>-- Can evict useful demand data </a:t>
            </a:r>
            <a:r>
              <a:rPr lang="en-US">
                <a:latin typeface="Tahoma" charset="0"/>
                <a:ea typeface="ＭＳ Ｐゴシック" charset="0"/>
                <a:sym typeface="Wingdings" charset="0"/>
              </a:rPr>
              <a:t> cache pollution</a:t>
            </a:r>
            <a:endParaRPr lang="en-US">
              <a:latin typeface="Tahoma" charset="0"/>
              <a:ea typeface="ＭＳ Ｐゴシック" charset="0"/>
            </a:endParaRPr>
          </a:p>
          <a:p>
            <a:pPr lvl="1"/>
            <a:r>
              <a:rPr lang="en-US">
                <a:latin typeface="Tahoma" charset="0"/>
                <a:ea typeface="ＭＳ Ｐゴシック" charset="0"/>
              </a:rPr>
              <a:t>In a separate </a:t>
            </a:r>
            <a:r>
              <a:rPr lang="en-US">
                <a:solidFill>
                  <a:srgbClr val="0000FF"/>
                </a:solidFill>
                <a:latin typeface="Tahoma" charset="0"/>
                <a:ea typeface="ＭＳ Ｐゴシック" charset="0"/>
              </a:rPr>
              <a:t>prefetch buffer</a:t>
            </a:r>
          </a:p>
          <a:p>
            <a:pPr lvl="2">
              <a:buFont typeface="Wingdings" charset="0"/>
              <a:buNone/>
            </a:pPr>
            <a:r>
              <a:rPr lang="en-US">
                <a:latin typeface="Tahoma" charset="0"/>
                <a:ea typeface="ＭＳ Ｐゴシック" charset="0"/>
              </a:rPr>
              <a:t>+ Demand data protected from prefetches </a:t>
            </a:r>
            <a:r>
              <a:rPr lang="en-US">
                <a:latin typeface="Tahoma" charset="0"/>
                <a:ea typeface="ＭＳ Ｐゴシック" charset="0"/>
                <a:sym typeface="Wingdings" charset="0"/>
              </a:rPr>
              <a:t> no cache pollution</a:t>
            </a:r>
          </a:p>
          <a:p>
            <a:pPr lvl="2">
              <a:buFont typeface="Wingdings" charset="0"/>
              <a:buNone/>
            </a:pPr>
            <a:r>
              <a:rPr lang="en-US">
                <a:latin typeface="Tahoma" charset="0"/>
                <a:ea typeface="ＭＳ Ｐゴシック" charset="0"/>
                <a:sym typeface="Wingdings" charset="0"/>
              </a:rPr>
              <a:t>-- More complex memory system design</a:t>
            </a:r>
          </a:p>
          <a:p>
            <a:pPr lvl="2">
              <a:buFont typeface="Wingdings" charset="0"/>
              <a:buNone/>
            </a:pPr>
            <a:r>
              <a:rPr lang="en-US">
                <a:latin typeface="Tahoma" charset="0"/>
                <a:ea typeface="ＭＳ Ｐゴシック" charset="0"/>
                <a:sym typeface="Wingdings" charset="0"/>
              </a:rPr>
              <a:t>	- Where to place the prefetch buffer</a:t>
            </a:r>
          </a:p>
          <a:p>
            <a:pPr lvl="2">
              <a:buFont typeface="Wingdings" charset="0"/>
              <a:buNone/>
            </a:pPr>
            <a:r>
              <a:rPr lang="en-US">
                <a:latin typeface="Tahoma" charset="0"/>
                <a:ea typeface="ＭＳ Ｐゴシック" charset="0"/>
                <a:sym typeface="Wingdings" charset="0"/>
              </a:rPr>
              <a:t>	- When to access the prefetch buffer (parallel vs. serial with cache)</a:t>
            </a:r>
          </a:p>
          <a:p>
            <a:pPr lvl="2">
              <a:buFont typeface="Wingdings" charset="0"/>
              <a:buNone/>
            </a:pPr>
            <a:r>
              <a:rPr lang="en-US">
                <a:latin typeface="Tahoma" charset="0"/>
                <a:ea typeface="ＭＳ Ｐゴシック" charset="0"/>
                <a:sym typeface="Wingdings" charset="0"/>
              </a:rPr>
              <a:t>	- When to move the data from the prefetch buffer to cache</a:t>
            </a:r>
          </a:p>
          <a:p>
            <a:pPr lvl="2">
              <a:buFont typeface="Wingdings" charset="0"/>
              <a:buNone/>
            </a:pPr>
            <a:r>
              <a:rPr lang="en-US">
                <a:latin typeface="Tahoma" charset="0"/>
                <a:ea typeface="ＭＳ Ｐゴシック" charset="0"/>
                <a:sym typeface="Wingdings" charset="0"/>
              </a:rPr>
              <a:t>    - How to size the prefetch buffer</a:t>
            </a:r>
          </a:p>
          <a:p>
            <a:pPr lvl="2">
              <a:buFont typeface="Wingdings" charset="0"/>
              <a:buNone/>
            </a:pPr>
            <a:r>
              <a:rPr lang="en-US">
                <a:latin typeface="Tahoma" charset="0"/>
                <a:ea typeface="ＭＳ Ｐゴシック" charset="0"/>
                <a:sym typeface="Wingdings" charset="0"/>
              </a:rPr>
              <a:t>	- Keeping the prefetch buffer coherent</a:t>
            </a:r>
          </a:p>
          <a:p>
            <a:pPr lvl="2">
              <a:buFont typeface="Wingdings" charset="0"/>
              <a:buNone/>
            </a:pPr>
            <a:endParaRPr lang="en-US" sz="1200">
              <a:latin typeface="Tahoma" charset="0"/>
              <a:ea typeface="ＭＳ Ｐゴシック" charset="0"/>
              <a:sym typeface="Wingdings" charset="0"/>
            </a:endParaRPr>
          </a:p>
          <a:p>
            <a:r>
              <a:rPr lang="en-US">
                <a:latin typeface="Tahoma" charset="0"/>
                <a:sym typeface="Wingdings" charset="0"/>
              </a:rPr>
              <a:t>Many modern systems place prefetched data into the cache</a:t>
            </a:r>
          </a:p>
          <a:p>
            <a:pPr lvl="1"/>
            <a:r>
              <a:rPr lang="en-US">
                <a:latin typeface="Tahoma" charset="0"/>
                <a:ea typeface="ＭＳ Ｐゴシック" charset="0"/>
                <a:sym typeface="Wingdings" charset="0"/>
              </a:rPr>
              <a:t>Intel Pentium 4, Core2</a:t>
            </a:r>
            <a:r>
              <a:rPr lang="ja-JP" altLang="en-US">
                <a:latin typeface="Tahoma" charset="0"/>
                <a:ea typeface="ＭＳ Ｐゴシック" charset="0"/>
                <a:sym typeface="Wingdings" charset="0"/>
              </a:rPr>
              <a:t>’</a:t>
            </a:r>
            <a:r>
              <a:rPr lang="en-US" altLang="ja-JP">
                <a:latin typeface="Tahoma" charset="0"/>
                <a:ea typeface="ＭＳ Ｐゴシック" charset="0"/>
                <a:sym typeface="Wingdings" charset="0"/>
              </a:rPr>
              <a:t>s, AMD systems, IBM POWER4,5,6, …</a:t>
            </a:r>
            <a:endParaRPr lang="en-US" altLang="ja-JP">
              <a:latin typeface="Tahoma" charset="0"/>
              <a:ea typeface="ＭＳ Ｐゴシック" charset="0"/>
            </a:endParaRPr>
          </a:p>
          <a:p>
            <a:endParaRPr lang="en-US">
              <a:latin typeface="Tahoma" charset="0"/>
            </a:endParaRPr>
          </a:p>
        </p:txBody>
      </p:sp>
      <p:sp>
        <p:nvSpPr>
          <p:cNvPr id="563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C5CDA8-55F4-3C4E-975E-3DAB26AE221D}" type="slidenum">
              <a:rPr lang="en-US" sz="1600">
                <a:solidFill>
                  <a:srgbClr val="000000"/>
                </a:solidFill>
                <a:latin typeface="Garamond" charset="0"/>
              </a:rPr>
              <a:pPr eaLnBrk="1" hangingPunct="1"/>
              <a:t>34</a:t>
            </a:fld>
            <a:endParaRPr lang="en-US" sz="1600">
              <a:solidFill>
                <a:srgbClr val="000000"/>
              </a:solidFill>
              <a:latin typeface="Garamond" charset="0"/>
            </a:endParaRPr>
          </a:p>
        </p:txBody>
      </p:sp>
    </p:spTree>
    <p:extLst>
      <p:ext uri="{BB962C8B-B14F-4D97-AF65-F5344CB8AC3E}">
        <p14:creationId xmlns:p14="http://schemas.microsoft.com/office/powerpoint/2010/main" val="1777084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Garamond" charset="0"/>
              </a:rPr>
              <a:t>Challenges in Prefetching: Where (II)</a:t>
            </a:r>
          </a:p>
        </p:txBody>
      </p:sp>
      <p:sp>
        <p:nvSpPr>
          <p:cNvPr id="3" name="Content Placeholder 2"/>
          <p:cNvSpPr>
            <a:spLocks noGrp="1"/>
          </p:cNvSpPr>
          <p:nvPr>
            <p:ph idx="1"/>
          </p:nvPr>
        </p:nvSpPr>
        <p:spPr>
          <a:xfrm>
            <a:off x="228600" y="996950"/>
            <a:ext cx="8610600" cy="5194300"/>
          </a:xfrm>
        </p:spPr>
        <p:txBody>
          <a:bodyPr/>
          <a:lstStyle/>
          <a:p>
            <a:r>
              <a:rPr lang="en-US">
                <a:solidFill>
                  <a:srgbClr val="FF0000"/>
                </a:solidFill>
                <a:latin typeface="Tahoma" charset="0"/>
              </a:rPr>
              <a:t>Which level of cache </a:t>
            </a:r>
            <a:r>
              <a:rPr lang="en-US">
                <a:latin typeface="Tahoma" charset="0"/>
              </a:rPr>
              <a:t>to prefetch into?</a:t>
            </a:r>
          </a:p>
          <a:p>
            <a:pPr lvl="1"/>
            <a:r>
              <a:rPr lang="en-US">
                <a:latin typeface="Tahoma" charset="0"/>
                <a:ea typeface="ＭＳ Ｐゴシック" charset="0"/>
              </a:rPr>
              <a:t>Memory to L2, memory to L1. </a:t>
            </a:r>
            <a:r>
              <a:rPr lang="en-US">
                <a:solidFill>
                  <a:srgbClr val="0033CC"/>
                </a:solidFill>
                <a:latin typeface="Tahoma" charset="0"/>
                <a:ea typeface="ＭＳ Ｐゴシック" charset="0"/>
              </a:rPr>
              <a:t>Advantages/disadvantages?</a:t>
            </a:r>
          </a:p>
          <a:p>
            <a:pPr lvl="1"/>
            <a:r>
              <a:rPr lang="en-US">
                <a:latin typeface="Tahoma" charset="0"/>
                <a:ea typeface="ＭＳ Ｐゴシック" charset="0"/>
              </a:rPr>
              <a:t>L2 to L1? (</a:t>
            </a:r>
            <a:r>
              <a:rPr lang="en-US">
                <a:solidFill>
                  <a:srgbClr val="0033CC"/>
                </a:solidFill>
                <a:latin typeface="Tahoma" charset="0"/>
                <a:ea typeface="ＭＳ Ｐゴシック" charset="0"/>
              </a:rPr>
              <a:t>a separate prefetcher between levels</a:t>
            </a:r>
            <a:r>
              <a:rPr lang="en-US">
                <a:latin typeface="Tahoma" charset="0"/>
                <a:ea typeface="ＭＳ Ｐゴシック" charset="0"/>
              </a:rPr>
              <a:t>)</a:t>
            </a:r>
          </a:p>
          <a:p>
            <a:pPr lvl="1"/>
            <a:endParaRPr lang="en-US">
              <a:latin typeface="Tahoma" charset="0"/>
              <a:ea typeface="ＭＳ Ｐゴシック" charset="0"/>
            </a:endParaRPr>
          </a:p>
          <a:p>
            <a:r>
              <a:rPr lang="en-US">
                <a:solidFill>
                  <a:srgbClr val="FF0000"/>
                </a:solidFill>
                <a:latin typeface="Tahoma" charset="0"/>
              </a:rPr>
              <a:t>Where</a:t>
            </a:r>
            <a:r>
              <a:rPr lang="en-US">
                <a:latin typeface="Tahoma" charset="0"/>
              </a:rPr>
              <a:t> to place the prefetched data in the cache?</a:t>
            </a:r>
          </a:p>
          <a:p>
            <a:pPr lvl="1"/>
            <a:r>
              <a:rPr lang="en-US">
                <a:latin typeface="Tahoma" charset="0"/>
                <a:ea typeface="ＭＳ Ｐゴシック" charset="0"/>
              </a:rPr>
              <a:t>Do we treat prefetched blocks the </a:t>
            </a:r>
            <a:r>
              <a:rPr lang="en-US">
                <a:solidFill>
                  <a:srgbClr val="0033CC"/>
                </a:solidFill>
                <a:latin typeface="Tahoma" charset="0"/>
                <a:ea typeface="ＭＳ Ｐゴシック" charset="0"/>
              </a:rPr>
              <a:t>same as demand-fetched blocks</a:t>
            </a:r>
            <a:r>
              <a:rPr lang="en-US">
                <a:latin typeface="Tahoma" charset="0"/>
                <a:ea typeface="ＭＳ Ｐゴシック" charset="0"/>
              </a:rPr>
              <a:t>?</a:t>
            </a:r>
          </a:p>
          <a:p>
            <a:pPr lvl="1"/>
            <a:r>
              <a:rPr lang="en-US">
                <a:latin typeface="Tahoma" charset="0"/>
                <a:ea typeface="ＭＳ Ｐゴシック" charset="0"/>
              </a:rPr>
              <a:t>Prefetched blocks are not known to be needed</a:t>
            </a:r>
          </a:p>
          <a:p>
            <a:pPr lvl="2"/>
            <a:r>
              <a:rPr lang="en-US">
                <a:latin typeface="Tahoma" charset="0"/>
                <a:ea typeface="ＭＳ Ｐゴシック" charset="0"/>
              </a:rPr>
              <a:t>With LRU, a demand block is placed into the MRU position</a:t>
            </a:r>
          </a:p>
          <a:p>
            <a:pPr lvl="1"/>
            <a:endParaRPr lang="en-US">
              <a:latin typeface="Tahoma" charset="0"/>
              <a:ea typeface="ＭＳ Ｐゴシック" charset="0"/>
            </a:endParaRPr>
          </a:p>
          <a:p>
            <a:r>
              <a:rPr lang="en-US">
                <a:latin typeface="Tahoma" charset="0"/>
              </a:rPr>
              <a:t>Do we skew the replacement policy such that it favors the demand-fetched blocks?</a:t>
            </a:r>
          </a:p>
          <a:p>
            <a:pPr lvl="1"/>
            <a:r>
              <a:rPr lang="en-US">
                <a:latin typeface="Tahoma" charset="0"/>
                <a:ea typeface="ＭＳ Ｐゴシック" charset="0"/>
              </a:rPr>
              <a:t>E.g., place all prefetches into the LRU position in a way?</a:t>
            </a:r>
          </a:p>
          <a:p>
            <a:pPr lvl="1"/>
            <a:endParaRPr lang="en-US">
              <a:latin typeface="Tahoma" charset="0"/>
              <a:ea typeface="ＭＳ Ｐゴシック" charset="0"/>
            </a:endParaRPr>
          </a:p>
          <a:p>
            <a:endParaRPr lang="en-US">
              <a:latin typeface="Tahoma" charset="0"/>
            </a:endParaRPr>
          </a:p>
        </p:txBody>
      </p:sp>
      <p:sp>
        <p:nvSpPr>
          <p:cNvPr id="573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6C8462-FEBB-B643-99D5-A6F8C3BB5A02}" type="slidenum">
              <a:rPr lang="en-US" sz="1600">
                <a:solidFill>
                  <a:srgbClr val="000000"/>
                </a:solidFill>
                <a:latin typeface="Garamond" charset="0"/>
              </a:rPr>
              <a:pPr eaLnBrk="1" hangingPunct="1"/>
              <a:t>35</a:t>
            </a:fld>
            <a:endParaRPr lang="en-US" sz="1600">
              <a:solidFill>
                <a:srgbClr val="000000"/>
              </a:solidFill>
              <a:latin typeface="Garamond" charset="0"/>
            </a:endParaRPr>
          </a:p>
        </p:txBody>
      </p:sp>
    </p:spTree>
    <p:extLst>
      <p:ext uri="{BB962C8B-B14F-4D97-AF65-F5344CB8AC3E}">
        <p14:creationId xmlns:p14="http://schemas.microsoft.com/office/powerpoint/2010/main" val="21800366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Garamond" charset="0"/>
              </a:rPr>
              <a:t>Challenges in Prefetching: Where (III)</a:t>
            </a:r>
          </a:p>
        </p:txBody>
      </p:sp>
      <p:sp>
        <p:nvSpPr>
          <p:cNvPr id="3" name="Content Placeholder 2"/>
          <p:cNvSpPr>
            <a:spLocks noGrp="1"/>
          </p:cNvSpPr>
          <p:nvPr>
            <p:ph idx="1"/>
          </p:nvPr>
        </p:nvSpPr>
        <p:spPr>
          <a:xfrm>
            <a:off x="228600" y="996950"/>
            <a:ext cx="8610600" cy="5194300"/>
          </a:xfrm>
        </p:spPr>
        <p:txBody>
          <a:bodyPr/>
          <a:lstStyle/>
          <a:p>
            <a:r>
              <a:rPr lang="en-US" dirty="0">
                <a:solidFill>
                  <a:srgbClr val="FF0000"/>
                </a:solidFill>
                <a:latin typeface="Tahoma" charset="0"/>
              </a:rPr>
              <a:t>Where</a:t>
            </a:r>
            <a:r>
              <a:rPr lang="en-US" dirty="0">
                <a:latin typeface="Tahoma" charset="0"/>
              </a:rPr>
              <a:t> to place the hardware prefetcher in the memory hierarchy?</a:t>
            </a:r>
          </a:p>
          <a:p>
            <a:pPr lvl="1"/>
            <a:r>
              <a:rPr lang="en-US" dirty="0">
                <a:latin typeface="Tahoma" charset="0"/>
                <a:ea typeface="ＭＳ Ｐゴシック" charset="0"/>
              </a:rPr>
              <a:t>In other words, what access patterns does the prefetcher see?</a:t>
            </a:r>
          </a:p>
          <a:p>
            <a:pPr lvl="1"/>
            <a:r>
              <a:rPr lang="en-US" dirty="0">
                <a:latin typeface="Tahoma" charset="0"/>
                <a:ea typeface="ＭＳ Ｐゴシック" charset="0"/>
              </a:rPr>
              <a:t>L1 hits and misses</a:t>
            </a:r>
          </a:p>
          <a:p>
            <a:pPr lvl="1"/>
            <a:r>
              <a:rPr lang="en-US" dirty="0">
                <a:latin typeface="Tahoma" charset="0"/>
                <a:ea typeface="ＭＳ Ｐゴシック" charset="0"/>
              </a:rPr>
              <a:t>L1 misses only </a:t>
            </a:r>
          </a:p>
          <a:p>
            <a:pPr lvl="1"/>
            <a:r>
              <a:rPr lang="en-US" dirty="0">
                <a:latin typeface="Tahoma" charset="0"/>
                <a:ea typeface="ＭＳ Ｐゴシック" charset="0"/>
              </a:rPr>
              <a:t>L2 misses only </a:t>
            </a:r>
          </a:p>
          <a:p>
            <a:pPr lvl="1"/>
            <a:endParaRPr lang="en-US" dirty="0">
              <a:latin typeface="Tahoma" charset="0"/>
              <a:ea typeface="ＭＳ Ｐゴシック" charset="0"/>
            </a:endParaRPr>
          </a:p>
          <a:p>
            <a:r>
              <a:rPr lang="en-US" dirty="0">
                <a:latin typeface="Tahoma" charset="0"/>
              </a:rPr>
              <a:t>Seeing a more complete access pattern:</a:t>
            </a:r>
          </a:p>
          <a:p>
            <a:pPr lvl="1">
              <a:buFont typeface="Wingdings" charset="0"/>
              <a:buNone/>
            </a:pPr>
            <a:r>
              <a:rPr lang="en-US" dirty="0">
                <a:latin typeface="Tahoma" charset="0"/>
                <a:ea typeface="ＭＳ Ｐゴシック" charset="0"/>
              </a:rPr>
              <a:t>+ Potentially better </a:t>
            </a:r>
            <a:r>
              <a:rPr lang="en-US" dirty="0">
                <a:solidFill>
                  <a:srgbClr val="0033CC"/>
                </a:solidFill>
                <a:latin typeface="Tahoma" charset="0"/>
                <a:ea typeface="ＭＳ Ｐゴシック" charset="0"/>
              </a:rPr>
              <a:t>accuracy</a:t>
            </a:r>
            <a:r>
              <a:rPr lang="en-US" dirty="0">
                <a:latin typeface="Tahoma" charset="0"/>
                <a:ea typeface="ＭＳ Ｐゴシック" charset="0"/>
              </a:rPr>
              <a:t> and </a:t>
            </a:r>
            <a:r>
              <a:rPr lang="en-US" dirty="0">
                <a:solidFill>
                  <a:srgbClr val="0033CC"/>
                </a:solidFill>
                <a:latin typeface="Tahoma" charset="0"/>
                <a:ea typeface="ＭＳ Ｐゴシック" charset="0"/>
              </a:rPr>
              <a:t>coverage</a:t>
            </a:r>
            <a:r>
              <a:rPr lang="en-US" dirty="0">
                <a:latin typeface="Tahoma" charset="0"/>
                <a:ea typeface="ＭＳ Ｐゴシック" charset="0"/>
              </a:rPr>
              <a:t> in prefetching</a:t>
            </a:r>
          </a:p>
          <a:p>
            <a:pPr lvl="1">
              <a:buFont typeface="Wingdings" charset="0"/>
              <a:buNone/>
            </a:pPr>
            <a:r>
              <a:rPr lang="en-US" dirty="0">
                <a:latin typeface="Tahoma" charset="0"/>
                <a:ea typeface="ＭＳ Ｐゴシック" charset="0"/>
              </a:rPr>
              <a:t>-- Prefetcher needs to examine more requests (bandwidth intensive, more ports into the prefetcher?)</a:t>
            </a:r>
          </a:p>
        </p:txBody>
      </p:sp>
      <p:sp>
        <p:nvSpPr>
          <p:cNvPr id="583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68F3B45-C6E7-EA44-A7F1-141595C6EF88}" type="slidenum">
              <a:rPr lang="en-US" sz="1600">
                <a:solidFill>
                  <a:srgbClr val="000000"/>
                </a:solidFill>
                <a:latin typeface="Garamond" charset="0"/>
              </a:rPr>
              <a:pPr eaLnBrk="1" hangingPunct="1"/>
              <a:t>36</a:t>
            </a:fld>
            <a:endParaRPr lang="en-US" sz="1600">
              <a:solidFill>
                <a:srgbClr val="000000"/>
              </a:solidFill>
              <a:latin typeface="Garamond" charset="0"/>
            </a:endParaRPr>
          </a:p>
        </p:txBody>
      </p:sp>
    </p:spTree>
    <p:extLst>
      <p:ext uri="{BB962C8B-B14F-4D97-AF65-F5344CB8AC3E}">
        <p14:creationId xmlns:p14="http://schemas.microsoft.com/office/powerpoint/2010/main" val="1854486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atin typeface="Garamond" charset="0"/>
              </a:rPr>
              <a:t>Challenges in Prefetching: How</a:t>
            </a:r>
          </a:p>
        </p:txBody>
      </p:sp>
      <p:sp>
        <p:nvSpPr>
          <p:cNvPr id="3" name="Content Placeholder 2"/>
          <p:cNvSpPr>
            <a:spLocks noGrp="1"/>
          </p:cNvSpPr>
          <p:nvPr>
            <p:ph idx="1"/>
          </p:nvPr>
        </p:nvSpPr>
        <p:spPr>
          <a:xfrm>
            <a:off x="228600" y="996950"/>
            <a:ext cx="8610600" cy="5194300"/>
          </a:xfrm>
        </p:spPr>
        <p:txBody>
          <a:bodyPr/>
          <a:lstStyle/>
          <a:p>
            <a:r>
              <a:rPr lang="en-US">
                <a:solidFill>
                  <a:srgbClr val="0033CC"/>
                </a:solidFill>
                <a:latin typeface="Tahoma" charset="0"/>
              </a:rPr>
              <a:t>Software</a:t>
            </a:r>
            <a:r>
              <a:rPr lang="en-US">
                <a:latin typeface="Tahoma" charset="0"/>
              </a:rPr>
              <a:t> prefetching</a:t>
            </a:r>
          </a:p>
          <a:p>
            <a:pPr lvl="1"/>
            <a:r>
              <a:rPr lang="en-US">
                <a:latin typeface="Tahoma" charset="0"/>
                <a:ea typeface="ＭＳ Ｐゴシック" charset="0"/>
              </a:rPr>
              <a:t>ISA provides prefetch instructions</a:t>
            </a:r>
          </a:p>
          <a:p>
            <a:pPr lvl="1"/>
            <a:r>
              <a:rPr lang="en-US">
                <a:latin typeface="Tahoma" charset="0"/>
                <a:ea typeface="ＭＳ Ｐゴシック" charset="0"/>
              </a:rPr>
              <a:t>Programmer or compiler inserts prefetch instructions (effort)</a:t>
            </a:r>
          </a:p>
          <a:p>
            <a:pPr lvl="1"/>
            <a:r>
              <a:rPr lang="en-US">
                <a:latin typeface="Tahoma" charset="0"/>
                <a:ea typeface="ＭＳ Ｐゴシック" charset="0"/>
              </a:rPr>
              <a:t>Usually works well only for </a:t>
            </a:r>
            <a:r>
              <a:rPr lang="ja-JP" altLang="en-US">
                <a:latin typeface="Tahoma" charset="0"/>
                <a:ea typeface="ＭＳ Ｐゴシック" charset="0"/>
              </a:rPr>
              <a:t>“</a:t>
            </a:r>
            <a:r>
              <a:rPr lang="en-US" altLang="ja-JP">
                <a:latin typeface="Tahoma" charset="0"/>
                <a:ea typeface="ＭＳ Ｐゴシック" charset="0"/>
              </a:rPr>
              <a:t>regular access patterns</a:t>
            </a:r>
            <a:r>
              <a:rPr lang="ja-JP" altLang="en-US">
                <a:latin typeface="Tahoma" charset="0"/>
                <a:ea typeface="ＭＳ Ｐゴシック" charset="0"/>
              </a:rPr>
              <a:t>”</a:t>
            </a:r>
            <a:endParaRPr lang="en-US" altLang="ja-JP">
              <a:latin typeface="Tahoma" charset="0"/>
              <a:ea typeface="ＭＳ Ｐゴシック" charset="0"/>
            </a:endParaRPr>
          </a:p>
          <a:p>
            <a:pPr lvl="1"/>
            <a:endParaRPr lang="en-US">
              <a:latin typeface="Tahoma" charset="0"/>
              <a:ea typeface="ＭＳ Ｐゴシック" charset="0"/>
            </a:endParaRPr>
          </a:p>
          <a:p>
            <a:r>
              <a:rPr lang="en-US">
                <a:solidFill>
                  <a:srgbClr val="0033CC"/>
                </a:solidFill>
                <a:latin typeface="Tahoma" charset="0"/>
              </a:rPr>
              <a:t>Hardware</a:t>
            </a:r>
            <a:r>
              <a:rPr lang="en-US">
                <a:latin typeface="Tahoma" charset="0"/>
              </a:rPr>
              <a:t> prefetching</a:t>
            </a:r>
          </a:p>
          <a:p>
            <a:pPr lvl="1"/>
            <a:r>
              <a:rPr lang="en-US">
                <a:latin typeface="Tahoma" charset="0"/>
                <a:ea typeface="ＭＳ Ｐゴシック" charset="0"/>
              </a:rPr>
              <a:t>Hardware monitors processor accesses</a:t>
            </a:r>
          </a:p>
          <a:p>
            <a:pPr lvl="1"/>
            <a:r>
              <a:rPr lang="en-US">
                <a:latin typeface="Tahoma" charset="0"/>
                <a:ea typeface="ＭＳ Ｐゴシック" charset="0"/>
              </a:rPr>
              <a:t>Memorizes or finds patterns/strides</a:t>
            </a:r>
          </a:p>
          <a:p>
            <a:pPr lvl="1"/>
            <a:r>
              <a:rPr lang="en-US">
                <a:latin typeface="Tahoma" charset="0"/>
                <a:ea typeface="ＭＳ Ｐゴシック" charset="0"/>
              </a:rPr>
              <a:t>Generates prefetch addresses automatically</a:t>
            </a:r>
          </a:p>
          <a:p>
            <a:pPr lvl="1"/>
            <a:endParaRPr lang="en-US">
              <a:latin typeface="Tahoma" charset="0"/>
              <a:ea typeface="ＭＳ Ｐゴシック" charset="0"/>
            </a:endParaRPr>
          </a:p>
          <a:p>
            <a:r>
              <a:rPr lang="en-US">
                <a:solidFill>
                  <a:srgbClr val="0033CC"/>
                </a:solidFill>
                <a:latin typeface="Tahoma" charset="0"/>
              </a:rPr>
              <a:t>Execution-based</a:t>
            </a:r>
            <a:r>
              <a:rPr lang="en-US">
                <a:latin typeface="Tahoma" charset="0"/>
              </a:rPr>
              <a:t> prefetchers</a:t>
            </a:r>
          </a:p>
          <a:p>
            <a:pPr lvl="1"/>
            <a:r>
              <a:rPr lang="en-US">
                <a:latin typeface="Tahoma" charset="0"/>
                <a:ea typeface="ＭＳ Ｐゴシック" charset="0"/>
              </a:rPr>
              <a:t>A </a:t>
            </a:r>
            <a:r>
              <a:rPr lang="ja-JP" altLang="en-US">
                <a:latin typeface="Tahoma" charset="0"/>
                <a:ea typeface="ＭＳ Ｐゴシック" charset="0"/>
              </a:rPr>
              <a:t>“</a:t>
            </a:r>
            <a:r>
              <a:rPr lang="en-US" altLang="ja-JP">
                <a:latin typeface="Tahoma" charset="0"/>
                <a:ea typeface="ＭＳ Ｐゴシック" charset="0"/>
              </a:rPr>
              <a:t>thread</a:t>
            </a:r>
            <a:r>
              <a:rPr lang="ja-JP" altLang="en-US">
                <a:latin typeface="Tahoma" charset="0"/>
                <a:ea typeface="ＭＳ Ｐゴシック" charset="0"/>
              </a:rPr>
              <a:t>”</a:t>
            </a:r>
            <a:r>
              <a:rPr lang="en-US" altLang="ja-JP">
                <a:latin typeface="Tahoma" charset="0"/>
                <a:ea typeface="ＭＳ Ｐゴシック" charset="0"/>
              </a:rPr>
              <a:t> is executed to prefetch data for the main program</a:t>
            </a:r>
          </a:p>
          <a:p>
            <a:pPr lvl="1"/>
            <a:r>
              <a:rPr lang="en-US">
                <a:latin typeface="Tahoma" charset="0"/>
                <a:ea typeface="ＭＳ Ｐゴシック" charset="0"/>
              </a:rPr>
              <a:t>Can be generated by either software/programmer or hardware</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6E0C44-047F-9F4C-89C0-1F234B219879}" type="slidenum">
              <a:rPr lang="en-US" sz="1600">
                <a:solidFill>
                  <a:srgbClr val="000000"/>
                </a:solidFill>
                <a:latin typeface="Garamond" charset="0"/>
              </a:rPr>
              <a:pPr eaLnBrk="1" hangingPunct="1"/>
              <a:t>37</a:t>
            </a:fld>
            <a:endParaRPr lang="en-US" sz="1600">
              <a:solidFill>
                <a:srgbClr val="000000"/>
              </a:solidFill>
              <a:latin typeface="Garamond" charset="0"/>
            </a:endParaRPr>
          </a:p>
        </p:txBody>
      </p:sp>
    </p:spTree>
    <p:extLst>
      <p:ext uri="{BB962C8B-B14F-4D97-AF65-F5344CB8AC3E}">
        <p14:creationId xmlns:p14="http://schemas.microsoft.com/office/powerpoint/2010/main" val="2628324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Garamond" charset="0"/>
              </a:rPr>
              <a:t>Software Prefetching (I)</a:t>
            </a:r>
          </a:p>
        </p:txBody>
      </p:sp>
      <p:sp>
        <p:nvSpPr>
          <p:cNvPr id="3" name="Content Placeholder 2"/>
          <p:cNvSpPr>
            <a:spLocks noGrp="1"/>
          </p:cNvSpPr>
          <p:nvPr>
            <p:ph idx="1"/>
          </p:nvPr>
        </p:nvSpPr>
        <p:spPr>
          <a:xfrm>
            <a:off x="228600" y="996950"/>
            <a:ext cx="8915400" cy="5194300"/>
          </a:xfrm>
        </p:spPr>
        <p:txBody>
          <a:bodyPr/>
          <a:lstStyle/>
          <a:p>
            <a:r>
              <a:rPr lang="en-US">
                <a:latin typeface="Tahoma" charset="0"/>
              </a:rPr>
              <a:t>Idea: </a:t>
            </a:r>
            <a:r>
              <a:rPr lang="en-US">
                <a:solidFill>
                  <a:srgbClr val="0033CC"/>
                </a:solidFill>
                <a:latin typeface="Tahoma" charset="0"/>
              </a:rPr>
              <a:t>Compiler/programmer places prefetch instructions into appropriate places in code</a:t>
            </a:r>
          </a:p>
          <a:p>
            <a:endParaRPr lang="en-US">
              <a:solidFill>
                <a:srgbClr val="0033CC"/>
              </a:solidFill>
              <a:latin typeface="Tahoma" charset="0"/>
            </a:endParaRPr>
          </a:p>
          <a:p>
            <a:pPr marL="342900" lvl="1" indent="-342900">
              <a:buClr>
                <a:schemeClr val="accent1"/>
              </a:buClr>
              <a:buSzPct val="65000"/>
              <a:buFont typeface="Wingdings" charset="0"/>
              <a:buChar char="n"/>
            </a:pPr>
            <a:r>
              <a:rPr lang="en-US">
                <a:latin typeface="Tahoma" charset="0"/>
                <a:ea typeface="ＭＳ Ｐゴシック" charset="0"/>
              </a:rPr>
              <a:t>Mowry et al., </a:t>
            </a:r>
            <a:r>
              <a:rPr lang="ja-JP" altLang="en-US">
                <a:latin typeface="Tahoma" charset="0"/>
                <a:ea typeface="ＭＳ Ｐゴシック" charset="0"/>
              </a:rPr>
              <a:t>“</a:t>
            </a:r>
            <a:r>
              <a:rPr lang="en-US" altLang="ja-JP">
                <a:solidFill>
                  <a:srgbClr val="FF0000"/>
                </a:solidFill>
                <a:latin typeface="Tahoma" charset="0"/>
                <a:ea typeface="ＭＳ Ｐゴシック" charset="0"/>
              </a:rPr>
              <a:t>Design and Evaluation of a Compiler Algorithm for Prefetching</a:t>
            </a:r>
            <a:r>
              <a:rPr lang="en-US" altLang="ja-JP">
                <a:latin typeface="Tahoma" charset="0"/>
                <a:ea typeface="ＭＳ Ｐゴシック" charset="0"/>
              </a:rPr>
              <a:t>,</a:t>
            </a:r>
            <a:r>
              <a:rPr lang="ja-JP" altLang="en-US">
                <a:latin typeface="Tahoma" charset="0"/>
                <a:ea typeface="ＭＳ Ｐゴシック" charset="0"/>
              </a:rPr>
              <a:t>”</a:t>
            </a:r>
            <a:r>
              <a:rPr lang="en-US" altLang="ja-JP">
                <a:latin typeface="Tahoma" charset="0"/>
                <a:ea typeface="ＭＳ Ｐゴシック" charset="0"/>
              </a:rPr>
              <a:t> ASPLOS 1992.</a:t>
            </a:r>
          </a:p>
          <a:p>
            <a:endParaRPr lang="en-US">
              <a:solidFill>
                <a:srgbClr val="0033CC"/>
              </a:solidFill>
              <a:latin typeface="Tahoma" charset="0"/>
            </a:endParaRPr>
          </a:p>
          <a:p>
            <a:r>
              <a:rPr lang="en-US">
                <a:latin typeface="Tahoma" charset="0"/>
              </a:rPr>
              <a:t>Prefetch instructions prefetch data into caches</a:t>
            </a:r>
          </a:p>
          <a:p>
            <a:r>
              <a:rPr lang="en-US">
                <a:latin typeface="Tahoma" charset="0"/>
              </a:rPr>
              <a:t>Compiler or programmer can insert such instructions into the program</a:t>
            </a:r>
          </a:p>
        </p:txBody>
      </p:sp>
      <p:sp>
        <p:nvSpPr>
          <p:cNvPr id="604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CF36FD-D7FB-E74E-A59F-A02BE2B93DA2}" type="slidenum">
              <a:rPr lang="en-US" sz="1600">
                <a:solidFill>
                  <a:srgbClr val="000000"/>
                </a:solidFill>
                <a:latin typeface="Garamond" charset="0"/>
              </a:rPr>
              <a:pPr eaLnBrk="1" hangingPunct="1"/>
              <a:t>38</a:t>
            </a:fld>
            <a:endParaRPr lang="en-US" sz="1600">
              <a:solidFill>
                <a:srgbClr val="000000"/>
              </a:solidFill>
              <a:latin typeface="Garamond" charset="0"/>
            </a:endParaRPr>
          </a:p>
        </p:txBody>
      </p:sp>
    </p:spTree>
    <p:extLst>
      <p:ext uri="{BB962C8B-B14F-4D97-AF65-F5344CB8AC3E}">
        <p14:creationId xmlns:p14="http://schemas.microsoft.com/office/powerpoint/2010/main" val="41997334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Garamond" charset="0"/>
              </a:rPr>
              <a:t>X86 PREFETCH Instruction</a:t>
            </a:r>
          </a:p>
        </p:txBody>
      </p:sp>
      <p:sp>
        <p:nvSpPr>
          <p:cNvPr id="61442"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4EA163-7FE3-244C-934E-03ECBDE53B42}" type="slidenum">
              <a:rPr lang="en-US" sz="1600">
                <a:solidFill>
                  <a:srgbClr val="000000"/>
                </a:solidFill>
                <a:latin typeface="Garamond" charset="0"/>
              </a:rPr>
              <a:pPr eaLnBrk="1" hangingPunct="1"/>
              <a:t>39</a:t>
            </a:fld>
            <a:endParaRPr lang="en-US" sz="1600">
              <a:solidFill>
                <a:srgbClr val="000000"/>
              </a:solidFill>
              <a:latin typeface="Garamond" charset="0"/>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774700"/>
            <a:ext cx="5324475"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5"/>
          <p:cNvSpPr txBox="1">
            <a:spLocks noChangeArrowheads="1"/>
          </p:cNvSpPr>
          <p:nvPr/>
        </p:nvSpPr>
        <p:spPr bwMode="auto">
          <a:xfrm>
            <a:off x="228600" y="3565525"/>
            <a:ext cx="1816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microarchitecture </a:t>
            </a:r>
          </a:p>
          <a:p>
            <a:pPr eaLnBrk="1" hangingPunct="1"/>
            <a:r>
              <a:rPr lang="en-US" sz="1600">
                <a:solidFill>
                  <a:srgbClr val="0000FF"/>
                </a:solidFill>
              </a:rPr>
              <a:t>dependent</a:t>
            </a:r>
          </a:p>
          <a:p>
            <a:pPr eaLnBrk="1" hangingPunct="1"/>
            <a:r>
              <a:rPr lang="en-US" sz="1600">
                <a:solidFill>
                  <a:srgbClr val="0000FF"/>
                </a:solidFill>
              </a:rPr>
              <a:t>specification</a:t>
            </a:r>
          </a:p>
        </p:txBody>
      </p:sp>
      <p:cxnSp>
        <p:nvCxnSpPr>
          <p:cNvPr id="61446" name="Straight Arrow Connector 7"/>
          <p:cNvCxnSpPr>
            <a:cxnSpLocks noChangeShapeType="1"/>
            <a:stCxn id="61445" idx="3"/>
          </p:cNvCxnSpPr>
          <p:nvPr/>
        </p:nvCxnSpPr>
        <p:spPr bwMode="auto">
          <a:xfrm flipV="1">
            <a:off x="2044700" y="3943350"/>
            <a:ext cx="606425" cy="38100"/>
          </a:xfrm>
          <a:prstGeom prst="straightConnector1">
            <a:avLst/>
          </a:prstGeom>
          <a:noFill/>
          <a:ln w="19050">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61447" name="Straight Arrow Connector 9"/>
          <p:cNvCxnSpPr>
            <a:cxnSpLocks noChangeShapeType="1"/>
            <a:stCxn id="61445" idx="3"/>
          </p:cNvCxnSpPr>
          <p:nvPr/>
        </p:nvCxnSpPr>
        <p:spPr bwMode="auto">
          <a:xfrm>
            <a:off x="2044700" y="3981450"/>
            <a:ext cx="606425" cy="203200"/>
          </a:xfrm>
          <a:prstGeom prst="straightConnector1">
            <a:avLst/>
          </a:prstGeom>
          <a:noFill/>
          <a:ln w="19050">
            <a:solidFill>
              <a:srgbClr val="0033CC"/>
            </a:solidFill>
            <a:round/>
            <a:headEnd/>
            <a:tailEnd type="arrow" w="med" len="med"/>
          </a:ln>
          <a:extLst>
            <a:ext uri="{909E8E84-426E-40dd-AFC4-6F175D3DCCD1}">
              <a14:hiddenFill xmlns:a14="http://schemas.microsoft.com/office/drawing/2010/main">
                <a:noFill/>
              </a14:hiddenFill>
            </a:ext>
          </a:extLst>
        </p:spPr>
      </p:cxnSp>
      <p:sp>
        <p:nvSpPr>
          <p:cNvPr id="61448" name="TextBox 10"/>
          <p:cNvSpPr txBox="1">
            <a:spLocks noChangeArrowheads="1"/>
          </p:cNvSpPr>
          <p:nvPr/>
        </p:nvSpPr>
        <p:spPr bwMode="auto">
          <a:xfrm>
            <a:off x="228600" y="5191125"/>
            <a:ext cx="2017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FF"/>
                </a:solidFill>
              </a:rPr>
              <a:t>different instructions</a:t>
            </a:r>
          </a:p>
          <a:p>
            <a:pPr eaLnBrk="1" hangingPunct="1"/>
            <a:r>
              <a:rPr lang="en-US" sz="1600">
                <a:solidFill>
                  <a:srgbClr val="0000FF"/>
                </a:solidFill>
              </a:rPr>
              <a:t>for different cache</a:t>
            </a:r>
          </a:p>
          <a:p>
            <a:pPr eaLnBrk="1" hangingPunct="1"/>
            <a:r>
              <a:rPr lang="en-US" sz="1600">
                <a:solidFill>
                  <a:srgbClr val="0000FF"/>
                </a:solidFill>
              </a:rPr>
              <a:t>levels</a:t>
            </a:r>
          </a:p>
        </p:txBody>
      </p:sp>
      <p:cxnSp>
        <p:nvCxnSpPr>
          <p:cNvPr id="61449" name="Straight Arrow Connector 11"/>
          <p:cNvCxnSpPr>
            <a:cxnSpLocks noChangeShapeType="1"/>
          </p:cNvCxnSpPr>
          <p:nvPr/>
        </p:nvCxnSpPr>
        <p:spPr bwMode="auto">
          <a:xfrm flipV="1">
            <a:off x="2044700" y="5191125"/>
            <a:ext cx="495300" cy="457200"/>
          </a:xfrm>
          <a:prstGeom prst="straightConnector1">
            <a:avLst/>
          </a:prstGeom>
          <a:noFill/>
          <a:ln w="19050">
            <a:solidFill>
              <a:srgbClr val="0033CC"/>
            </a:solidFill>
            <a:round/>
            <a:headEnd/>
            <a:tailEnd type="arrow" w="med" len="med"/>
          </a:ln>
          <a:extLst>
            <a:ext uri="{909E8E84-426E-40dd-AFC4-6F175D3DCCD1}">
              <a14:hiddenFill xmlns:a14="http://schemas.microsoft.com/office/drawing/2010/main">
                <a:noFill/>
              </a14:hiddenFill>
            </a:ext>
          </a:extLst>
        </p:spPr>
      </p:cxnSp>
      <p:cxnSp>
        <p:nvCxnSpPr>
          <p:cNvPr id="61450" name="Straight Arrow Connector 13"/>
          <p:cNvCxnSpPr>
            <a:cxnSpLocks noChangeShapeType="1"/>
          </p:cNvCxnSpPr>
          <p:nvPr/>
        </p:nvCxnSpPr>
        <p:spPr bwMode="auto">
          <a:xfrm>
            <a:off x="2044700" y="5648325"/>
            <a:ext cx="495300" cy="373063"/>
          </a:xfrm>
          <a:prstGeom prst="straightConnector1">
            <a:avLst/>
          </a:prstGeom>
          <a:noFill/>
          <a:ln w="19050">
            <a:solidFill>
              <a:srgbClr val="0033CC"/>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87962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Late Days</a:t>
            </a:r>
            <a:endParaRPr lang="en-US" dirty="0"/>
          </a:p>
        </p:txBody>
      </p:sp>
      <p:sp>
        <p:nvSpPr>
          <p:cNvPr id="3" name="Content Placeholder 2"/>
          <p:cNvSpPr>
            <a:spLocks noGrp="1"/>
          </p:cNvSpPr>
          <p:nvPr>
            <p:ph idx="1"/>
          </p:nvPr>
        </p:nvSpPr>
        <p:spPr/>
        <p:txBody>
          <a:bodyPr/>
          <a:lstStyle/>
          <a:p>
            <a:r>
              <a:rPr lang="en-US" dirty="0" smtClean="0"/>
              <a:t>3 more late days you can use on Lab 6 &amp; 7</a:t>
            </a:r>
          </a:p>
          <a:p>
            <a:endParaRPr lang="en-US" dirty="0"/>
          </a:p>
          <a:p>
            <a:r>
              <a:rPr lang="en-US" dirty="0" smtClean="0"/>
              <a:t>Lab 8 will have special treatment</a:t>
            </a:r>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4</a:t>
            </a:fld>
            <a:endParaRPr lang="en-US"/>
          </a:p>
        </p:txBody>
      </p:sp>
    </p:spTree>
    <p:extLst>
      <p:ext uri="{BB962C8B-B14F-4D97-AF65-F5344CB8AC3E}">
        <p14:creationId xmlns:p14="http://schemas.microsoft.com/office/powerpoint/2010/main" val="4095686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atin typeface="Garamond" charset="0"/>
              </a:rPr>
              <a:t>Software Prefetching (II)</a:t>
            </a:r>
          </a:p>
        </p:txBody>
      </p:sp>
      <p:sp>
        <p:nvSpPr>
          <p:cNvPr id="3" name="Content Placeholder 2"/>
          <p:cNvSpPr>
            <a:spLocks noGrp="1"/>
          </p:cNvSpPr>
          <p:nvPr>
            <p:ph idx="1"/>
          </p:nvPr>
        </p:nvSpPr>
        <p:spPr>
          <a:xfrm>
            <a:off x="228600" y="996950"/>
            <a:ext cx="8915400" cy="5194300"/>
          </a:xfrm>
        </p:spPr>
        <p:txBody>
          <a:bodyPr/>
          <a:lstStyle/>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r>
              <a:rPr lang="en-US" sz="2200" dirty="0">
                <a:latin typeface="Tahoma" charset="0"/>
              </a:rPr>
              <a:t>Can work for very regular array-based access patterns. Issues:</a:t>
            </a:r>
          </a:p>
          <a:p>
            <a:pPr lvl="1">
              <a:buFont typeface="Wingdings" charset="0"/>
              <a:buNone/>
            </a:pPr>
            <a:r>
              <a:rPr lang="en-US" dirty="0">
                <a:latin typeface="Tahoma" charset="0"/>
                <a:ea typeface="ＭＳ Ｐゴシック" charset="0"/>
              </a:rPr>
              <a:t>-- </a:t>
            </a:r>
            <a:r>
              <a:rPr lang="en-US" sz="2000" dirty="0">
                <a:latin typeface="Tahoma" charset="0"/>
                <a:ea typeface="ＭＳ Ｐゴシック" charset="0"/>
              </a:rPr>
              <a:t>Prefetch instructions take up processing/execution bandwidth</a:t>
            </a:r>
          </a:p>
          <a:p>
            <a:pPr lvl="1"/>
            <a:r>
              <a:rPr lang="en-US" sz="2000" dirty="0">
                <a:solidFill>
                  <a:srgbClr val="0000FF"/>
                </a:solidFill>
                <a:latin typeface="Tahoma" charset="0"/>
                <a:ea typeface="ＭＳ Ｐゴシック" charset="0"/>
              </a:rPr>
              <a:t>How early to prefetch?</a:t>
            </a:r>
            <a:r>
              <a:rPr lang="en-US" sz="2000" dirty="0">
                <a:latin typeface="Tahoma" charset="0"/>
                <a:ea typeface="ＭＳ Ｐゴシック" charset="0"/>
              </a:rPr>
              <a:t> Determining this is difficult</a:t>
            </a:r>
          </a:p>
          <a:p>
            <a:pPr lvl="2">
              <a:buFont typeface="Wingdings" charset="0"/>
              <a:buNone/>
            </a:pPr>
            <a:r>
              <a:rPr lang="en-US" dirty="0">
                <a:latin typeface="Tahoma" charset="0"/>
                <a:ea typeface="ＭＳ Ｐゴシック" charset="0"/>
              </a:rPr>
              <a:t>-- </a:t>
            </a:r>
            <a:r>
              <a:rPr lang="en-US" sz="1800" dirty="0">
                <a:latin typeface="Tahoma" charset="0"/>
                <a:ea typeface="ＭＳ Ｐゴシック" charset="0"/>
              </a:rPr>
              <a:t>Prefetch distance depends on hardware implementation (memory latency, cache size, time between loop iterations) </a:t>
            </a:r>
            <a:r>
              <a:rPr lang="en-US" sz="1800" dirty="0">
                <a:latin typeface="Tahoma" charset="0"/>
                <a:ea typeface="ＭＳ Ｐゴシック" charset="0"/>
                <a:sym typeface="Wingdings" charset="0"/>
              </a:rPr>
              <a:t> portability?</a:t>
            </a:r>
          </a:p>
          <a:p>
            <a:pPr lvl="2">
              <a:buFont typeface="Wingdings" charset="0"/>
              <a:buNone/>
            </a:pPr>
            <a:r>
              <a:rPr lang="en-US" sz="1800" dirty="0">
                <a:latin typeface="Tahoma" charset="0"/>
                <a:ea typeface="ＭＳ Ｐゴシック" charset="0"/>
                <a:sym typeface="Wingdings" charset="0"/>
              </a:rPr>
              <a:t>-- Going too far back in code reduces accuracy (branches in between)</a:t>
            </a:r>
          </a:p>
          <a:p>
            <a:pPr lvl="1"/>
            <a:r>
              <a:rPr lang="en-US" sz="2000" dirty="0">
                <a:latin typeface="Tahoma" charset="0"/>
                <a:ea typeface="ＭＳ Ｐゴシック" charset="0"/>
                <a:sym typeface="Wingdings" charset="0"/>
              </a:rPr>
              <a:t>Need </a:t>
            </a:r>
            <a:r>
              <a:rPr lang="ja-JP" altLang="en-US" sz="2000" dirty="0">
                <a:latin typeface="Tahoma" charset="0"/>
                <a:ea typeface="ＭＳ Ｐゴシック" charset="0"/>
                <a:sym typeface="Wingdings" charset="0"/>
              </a:rPr>
              <a:t>“</a:t>
            </a:r>
            <a:r>
              <a:rPr lang="en-US" altLang="ja-JP" sz="2000" dirty="0">
                <a:latin typeface="Tahoma" charset="0"/>
                <a:ea typeface="ＭＳ Ｐゴシック" charset="0"/>
                <a:sym typeface="Wingdings" charset="0"/>
              </a:rPr>
              <a:t>special</a:t>
            </a:r>
            <a:r>
              <a:rPr lang="ja-JP" altLang="en-US" sz="2000" dirty="0">
                <a:latin typeface="Tahoma" charset="0"/>
                <a:ea typeface="ＭＳ Ｐゴシック" charset="0"/>
                <a:sym typeface="Wingdings" charset="0"/>
              </a:rPr>
              <a:t>”</a:t>
            </a:r>
            <a:r>
              <a:rPr lang="en-US" altLang="ja-JP" sz="2000" dirty="0">
                <a:latin typeface="Tahoma" charset="0"/>
                <a:ea typeface="ＭＳ Ｐゴシック" charset="0"/>
                <a:sym typeface="Wingdings" charset="0"/>
              </a:rPr>
              <a:t> prefetch instructions in ISA?</a:t>
            </a:r>
          </a:p>
          <a:p>
            <a:pPr lvl="2"/>
            <a:r>
              <a:rPr lang="en-US" sz="1800" dirty="0" smtClean="0">
                <a:latin typeface="Tahoma" charset="0"/>
                <a:ea typeface="ＭＳ Ｐゴシック" charset="0"/>
                <a:sym typeface="Wingdings" charset="0"/>
              </a:rPr>
              <a:t>Alpha </a:t>
            </a:r>
            <a:r>
              <a:rPr lang="en-US" sz="1800" dirty="0">
                <a:latin typeface="Tahoma" charset="0"/>
                <a:ea typeface="ＭＳ Ｐゴシック" charset="0"/>
                <a:sym typeface="Wingdings" charset="0"/>
              </a:rPr>
              <a:t>load into register 31 treated as prefetch (r31==0)</a:t>
            </a:r>
          </a:p>
          <a:p>
            <a:pPr lvl="2"/>
            <a:r>
              <a:rPr lang="en-US" sz="1800" dirty="0">
                <a:latin typeface="Tahoma" charset="0"/>
                <a:ea typeface="ＭＳ Ｐゴシック" charset="0"/>
                <a:sym typeface="Wingdings" charset="0"/>
              </a:rPr>
              <a:t>PowerPC </a:t>
            </a:r>
            <a:r>
              <a:rPr lang="en-US" sz="1800" i="1" dirty="0" err="1">
                <a:latin typeface="Tahoma" charset="0"/>
                <a:ea typeface="ＭＳ Ｐゴシック" charset="0"/>
                <a:sym typeface="Wingdings" charset="0"/>
              </a:rPr>
              <a:t>dcbt</a:t>
            </a:r>
            <a:r>
              <a:rPr lang="en-US" sz="1800" dirty="0">
                <a:latin typeface="Tahoma" charset="0"/>
                <a:ea typeface="ＭＳ Ｐゴシック" charset="0"/>
                <a:sym typeface="Wingdings" charset="0"/>
              </a:rPr>
              <a:t> (data cache block touch) instruction</a:t>
            </a:r>
          </a:p>
          <a:p>
            <a:pPr lvl="1">
              <a:buFont typeface="Wingdings" charset="0"/>
              <a:buNone/>
            </a:pPr>
            <a:r>
              <a:rPr lang="en-US" sz="2000" dirty="0">
                <a:latin typeface="Tahoma" charset="0"/>
                <a:ea typeface="ＭＳ Ｐゴシック" charset="0"/>
                <a:sym typeface="Wingdings" charset="0"/>
              </a:rPr>
              <a:t>-- Not easy to do for pointer-based data structures</a:t>
            </a:r>
          </a:p>
          <a:p>
            <a:pPr lvl="2"/>
            <a:endParaRPr lang="en-US" dirty="0">
              <a:latin typeface="Tahoma" charset="0"/>
              <a:ea typeface="ＭＳ Ｐゴシック" charset="0"/>
            </a:endParaRPr>
          </a:p>
        </p:txBody>
      </p:sp>
      <p:sp>
        <p:nvSpPr>
          <p:cNvPr id="624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2E8FEA-EF9B-E742-AE77-B77B382277E4}" type="slidenum">
              <a:rPr lang="en-US" sz="1600">
                <a:solidFill>
                  <a:srgbClr val="000000"/>
                </a:solidFill>
                <a:latin typeface="Garamond" charset="0"/>
              </a:rPr>
              <a:pPr eaLnBrk="1" hangingPunct="1"/>
              <a:t>40</a:t>
            </a:fld>
            <a:endParaRPr lang="en-US" sz="1600">
              <a:solidFill>
                <a:srgbClr val="000000"/>
              </a:solidFill>
              <a:latin typeface="Garamond" charset="0"/>
            </a:endParaRPr>
          </a:p>
        </p:txBody>
      </p:sp>
      <p:sp>
        <p:nvSpPr>
          <p:cNvPr id="62468" name="TextBox 4"/>
          <p:cNvSpPr txBox="1">
            <a:spLocks noChangeArrowheads="1"/>
          </p:cNvSpPr>
          <p:nvPr/>
        </p:nvSpPr>
        <p:spPr bwMode="auto">
          <a:xfrm>
            <a:off x="423863" y="1108075"/>
            <a:ext cx="2346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for (i=0; i&lt;N; i++) {</a:t>
            </a:r>
          </a:p>
          <a:p>
            <a:pPr eaLnBrk="1" hangingPunct="1"/>
            <a:r>
              <a:rPr lang="en-US" sz="1800">
                <a:solidFill>
                  <a:srgbClr val="000000"/>
                </a:solidFill>
              </a:rPr>
              <a:t>    </a:t>
            </a:r>
            <a:r>
              <a:rPr lang="en-US" sz="1800">
                <a:solidFill>
                  <a:srgbClr val="0000FF"/>
                </a:solidFill>
              </a:rPr>
              <a:t>__prefetch(a[i+8]);</a:t>
            </a:r>
          </a:p>
          <a:p>
            <a:pPr eaLnBrk="1" hangingPunct="1"/>
            <a:r>
              <a:rPr lang="en-US" sz="1800">
                <a:solidFill>
                  <a:srgbClr val="0000FF"/>
                </a:solidFill>
              </a:rPr>
              <a:t>    __prefetch(b[i+8]);</a:t>
            </a:r>
          </a:p>
          <a:p>
            <a:pPr eaLnBrk="1" hangingPunct="1"/>
            <a:r>
              <a:rPr lang="en-US" sz="1800">
                <a:solidFill>
                  <a:srgbClr val="000000"/>
                </a:solidFill>
              </a:rPr>
              <a:t>    sum += a[i]*b[i];</a:t>
            </a:r>
          </a:p>
          <a:p>
            <a:pPr eaLnBrk="1" hangingPunct="1"/>
            <a:r>
              <a:rPr lang="en-US" sz="1800">
                <a:solidFill>
                  <a:srgbClr val="000000"/>
                </a:solidFill>
              </a:rPr>
              <a:t>}</a:t>
            </a:r>
          </a:p>
        </p:txBody>
      </p:sp>
      <p:sp>
        <p:nvSpPr>
          <p:cNvPr id="62469" name="TextBox 5"/>
          <p:cNvSpPr txBox="1">
            <a:spLocks noChangeArrowheads="1"/>
          </p:cNvSpPr>
          <p:nvPr/>
        </p:nvSpPr>
        <p:spPr bwMode="auto">
          <a:xfrm>
            <a:off x="2792413" y="1127125"/>
            <a:ext cx="25177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000000"/>
                </a:solidFill>
              </a:rPr>
              <a:t>while (p) {</a:t>
            </a:r>
          </a:p>
          <a:p>
            <a:pPr eaLnBrk="1" hangingPunct="1"/>
            <a:r>
              <a:rPr lang="en-US" sz="1800" dirty="0">
                <a:solidFill>
                  <a:srgbClr val="000000"/>
                </a:solidFill>
              </a:rPr>
              <a:t>    </a:t>
            </a:r>
            <a:r>
              <a:rPr lang="en-US" sz="1800" dirty="0">
                <a:solidFill>
                  <a:srgbClr val="0000FF"/>
                </a:solidFill>
              </a:rPr>
              <a:t>__prefetch(</a:t>
            </a:r>
            <a:r>
              <a:rPr lang="en-US" sz="1800" dirty="0" err="1">
                <a:solidFill>
                  <a:srgbClr val="0000FF"/>
                </a:solidFill>
              </a:rPr>
              <a:t>p</a:t>
            </a:r>
            <a:r>
              <a:rPr lang="en-US" sz="1800" dirty="0" err="1">
                <a:solidFill>
                  <a:srgbClr val="0000FF"/>
                </a:solidFill>
                <a:sym typeface="Wingdings" charset="0"/>
              </a:rPr>
              <a:t>next</a:t>
            </a:r>
            <a:r>
              <a:rPr lang="en-US" sz="1800" dirty="0">
                <a:solidFill>
                  <a:srgbClr val="0000FF"/>
                </a:solidFill>
              </a:rPr>
              <a:t>);</a:t>
            </a:r>
          </a:p>
          <a:p>
            <a:pPr eaLnBrk="1" hangingPunct="1"/>
            <a:r>
              <a:rPr lang="en-US" sz="1800" dirty="0">
                <a:solidFill>
                  <a:srgbClr val="000000"/>
                </a:solidFill>
              </a:rPr>
              <a:t>    work(</a:t>
            </a:r>
            <a:r>
              <a:rPr lang="en-US" sz="1800" dirty="0" err="1">
                <a:solidFill>
                  <a:srgbClr val="000000"/>
                </a:solidFill>
              </a:rPr>
              <a:t>p</a:t>
            </a:r>
            <a:r>
              <a:rPr lang="en-US" sz="1800" dirty="0" err="1">
                <a:solidFill>
                  <a:srgbClr val="000000"/>
                </a:solidFill>
                <a:sym typeface="Wingdings" charset="0"/>
              </a:rPr>
              <a:t>data</a:t>
            </a:r>
            <a:r>
              <a:rPr lang="en-US" sz="1800" dirty="0">
                <a:solidFill>
                  <a:srgbClr val="000000"/>
                </a:solidFill>
                <a:sym typeface="Wingdings" charset="0"/>
              </a:rPr>
              <a:t>)</a:t>
            </a:r>
            <a:r>
              <a:rPr lang="en-US" sz="1800" dirty="0">
                <a:solidFill>
                  <a:srgbClr val="000000"/>
                </a:solidFill>
              </a:rPr>
              <a:t>;</a:t>
            </a:r>
          </a:p>
          <a:p>
            <a:pPr eaLnBrk="1" hangingPunct="1"/>
            <a:r>
              <a:rPr lang="en-US" sz="1800" dirty="0">
                <a:solidFill>
                  <a:srgbClr val="000000"/>
                </a:solidFill>
              </a:rPr>
              <a:t>    p = </a:t>
            </a:r>
            <a:r>
              <a:rPr lang="en-US" sz="1800" dirty="0" err="1">
                <a:solidFill>
                  <a:srgbClr val="000000"/>
                </a:solidFill>
              </a:rPr>
              <a:t>p</a:t>
            </a:r>
            <a:r>
              <a:rPr lang="en-US" sz="1800" dirty="0" err="1">
                <a:solidFill>
                  <a:srgbClr val="000000"/>
                </a:solidFill>
                <a:sym typeface="Wingdings" charset="0"/>
              </a:rPr>
              <a:t>next</a:t>
            </a:r>
            <a:r>
              <a:rPr lang="en-US" sz="1800" dirty="0">
                <a:solidFill>
                  <a:srgbClr val="000000"/>
                </a:solidFill>
                <a:sym typeface="Wingdings" charset="0"/>
              </a:rPr>
              <a:t>;</a:t>
            </a:r>
            <a:endParaRPr lang="en-US" sz="1800" dirty="0">
              <a:solidFill>
                <a:srgbClr val="000000"/>
              </a:solidFill>
            </a:endParaRPr>
          </a:p>
          <a:p>
            <a:pPr eaLnBrk="1" hangingPunct="1"/>
            <a:r>
              <a:rPr lang="en-US" sz="1800" dirty="0">
                <a:solidFill>
                  <a:srgbClr val="000000"/>
                </a:solidFill>
              </a:rPr>
              <a:t>}</a:t>
            </a:r>
          </a:p>
        </p:txBody>
      </p:sp>
      <p:sp>
        <p:nvSpPr>
          <p:cNvPr id="7" name="TextBox 6"/>
          <p:cNvSpPr txBox="1">
            <a:spLocks noChangeArrowheads="1"/>
          </p:cNvSpPr>
          <p:nvPr/>
        </p:nvSpPr>
        <p:spPr bwMode="auto">
          <a:xfrm>
            <a:off x="5310188" y="1117600"/>
            <a:ext cx="38338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while (p) {</a:t>
            </a:r>
          </a:p>
          <a:p>
            <a:pPr eaLnBrk="1" hangingPunct="1"/>
            <a:r>
              <a:rPr lang="en-US" sz="1800">
                <a:solidFill>
                  <a:srgbClr val="000000"/>
                </a:solidFill>
              </a:rPr>
              <a:t>    </a:t>
            </a:r>
            <a:r>
              <a:rPr lang="en-US" sz="1800">
                <a:solidFill>
                  <a:srgbClr val="0000FF"/>
                </a:solidFill>
              </a:rPr>
              <a:t>__prefetch(p</a:t>
            </a:r>
            <a:r>
              <a:rPr lang="en-US" sz="1800">
                <a:solidFill>
                  <a:srgbClr val="0000FF"/>
                </a:solidFill>
                <a:sym typeface="Wingdings" charset="0"/>
              </a:rPr>
              <a:t>nextnextnext</a:t>
            </a:r>
            <a:r>
              <a:rPr lang="en-US" sz="1800">
                <a:solidFill>
                  <a:srgbClr val="0000FF"/>
                </a:solidFill>
              </a:rPr>
              <a:t>);</a:t>
            </a:r>
          </a:p>
          <a:p>
            <a:pPr eaLnBrk="1" hangingPunct="1"/>
            <a:r>
              <a:rPr lang="en-US" sz="1800">
                <a:solidFill>
                  <a:srgbClr val="000000"/>
                </a:solidFill>
              </a:rPr>
              <a:t>    work(p</a:t>
            </a:r>
            <a:r>
              <a:rPr lang="en-US" sz="1800">
                <a:solidFill>
                  <a:srgbClr val="000000"/>
                </a:solidFill>
                <a:sym typeface="Wingdings" charset="0"/>
              </a:rPr>
              <a:t>data)</a:t>
            </a:r>
            <a:r>
              <a:rPr lang="en-US" sz="1800">
                <a:solidFill>
                  <a:srgbClr val="000000"/>
                </a:solidFill>
              </a:rPr>
              <a:t>;</a:t>
            </a:r>
          </a:p>
          <a:p>
            <a:pPr eaLnBrk="1" hangingPunct="1"/>
            <a:r>
              <a:rPr lang="en-US" sz="1800">
                <a:solidFill>
                  <a:srgbClr val="000000"/>
                </a:solidFill>
              </a:rPr>
              <a:t>    p = p</a:t>
            </a:r>
            <a:r>
              <a:rPr lang="en-US" sz="1800">
                <a:solidFill>
                  <a:srgbClr val="000000"/>
                </a:solidFill>
                <a:sym typeface="Wingdings" charset="0"/>
              </a:rPr>
              <a:t>next;</a:t>
            </a:r>
            <a:endParaRPr lang="en-US" sz="1800">
              <a:solidFill>
                <a:srgbClr val="000000"/>
              </a:solidFill>
            </a:endParaRPr>
          </a:p>
          <a:p>
            <a:pPr eaLnBrk="1" hangingPunct="1"/>
            <a:r>
              <a:rPr lang="en-US" sz="1800">
                <a:solidFill>
                  <a:srgbClr val="000000"/>
                </a:solidFill>
              </a:rPr>
              <a:t>}</a:t>
            </a:r>
          </a:p>
        </p:txBody>
      </p:sp>
      <p:sp>
        <p:nvSpPr>
          <p:cNvPr id="8" name="TextBox 7"/>
          <p:cNvSpPr txBox="1">
            <a:spLocks noChangeArrowheads="1"/>
          </p:cNvSpPr>
          <p:nvPr/>
        </p:nvSpPr>
        <p:spPr bwMode="auto">
          <a:xfrm>
            <a:off x="6856413" y="2400300"/>
            <a:ext cx="2287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rPr>
              <a:t>Which one is better?</a:t>
            </a:r>
          </a:p>
        </p:txBody>
      </p:sp>
      <p:cxnSp>
        <p:nvCxnSpPr>
          <p:cNvPr id="10" name="Straight Arrow Connector 9"/>
          <p:cNvCxnSpPr>
            <a:cxnSpLocks noChangeShapeType="1"/>
            <a:stCxn id="8" idx="1"/>
          </p:cNvCxnSpPr>
          <p:nvPr/>
        </p:nvCxnSpPr>
        <p:spPr bwMode="auto">
          <a:xfrm rot="10800000">
            <a:off x="4821238" y="1700213"/>
            <a:ext cx="2035175" cy="885825"/>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a:stCxn id="8" idx="0"/>
          </p:cNvCxnSpPr>
          <p:nvPr/>
        </p:nvCxnSpPr>
        <p:spPr bwMode="auto">
          <a:xfrm rot="16200000" flipV="1">
            <a:off x="7408863" y="1809750"/>
            <a:ext cx="700087" cy="481013"/>
          </a:xfrm>
          <a:prstGeom prst="straightConnector1">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642427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4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469"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latin typeface="Garamond" charset="0"/>
              </a:rPr>
              <a:t>Software Prefetching (III)</a:t>
            </a:r>
          </a:p>
        </p:txBody>
      </p:sp>
      <p:sp>
        <p:nvSpPr>
          <p:cNvPr id="3" name="Content Placeholder 2"/>
          <p:cNvSpPr>
            <a:spLocks noGrp="1"/>
          </p:cNvSpPr>
          <p:nvPr>
            <p:ph idx="1"/>
          </p:nvPr>
        </p:nvSpPr>
        <p:spPr>
          <a:xfrm>
            <a:off x="228600" y="996950"/>
            <a:ext cx="8915400" cy="5194300"/>
          </a:xfrm>
        </p:spPr>
        <p:txBody>
          <a:bodyPr/>
          <a:lstStyle/>
          <a:p>
            <a:r>
              <a:rPr lang="en-US">
                <a:latin typeface="Tahoma" charset="0"/>
              </a:rPr>
              <a:t>Where should a compiler insert prefetches?</a:t>
            </a:r>
          </a:p>
          <a:p>
            <a:pPr lvl="1"/>
            <a:endParaRPr lang="en-US">
              <a:latin typeface="Tahoma" charset="0"/>
              <a:ea typeface="ＭＳ Ｐゴシック" charset="0"/>
            </a:endParaRPr>
          </a:p>
          <a:p>
            <a:pPr lvl="1"/>
            <a:r>
              <a:rPr lang="en-US">
                <a:latin typeface="Tahoma" charset="0"/>
                <a:ea typeface="ＭＳ Ｐゴシック" charset="0"/>
              </a:rPr>
              <a:t>Prefetch for every load access? </a:t>
            </a:r>
          </a:p>
          <a:p>
            <a:pPr lvl="2"/>
            <a:r>
              <a:rPr lang="en-US">
                <a:latin typeface="Tahoma" charset="0"/>
                <a:ea typeface="ＭＳ Ｐゴシック" charset="0"/>
              </a:rPr>
              <a:t>Too bandwidth intensive (both memory and execution bandwidth)</a:t>
            </a:r>
          </a:p>
          <a:p>
            <a:pPr lvl="1"/>
            <a:endParaRPr lang="en-US">
              <a:latin typeface="Tahoma" charset="0"/>
              <a:ea typeface="ＭＳ Ｐゴシック" charset="0"/>
            </a:endParaRPr>
          </a:p>
          <a:p>
            <a:pPr lvl="1"/>
            <a:r>
              <a:rPr lang="en-US">
                <a:latin typeface="Tahoma" charset="0"/>
                <a:ea typeface="ＭＳ Ｐゴシック" charset="0"/>
              </a:rPr>
              <a:t>Profile the code and determine loads that are likely to miss</a:t>
            </a:r>
          </a:p>
          <a:p>
            <a:pPr lvl="2"/>
            <a:r>
              <a:rPr lang="en-US">
                <a:latin typeface="Tahoma" charset="0"/>
                <a:ea typeface="ＭＳ Ｐゴシック" charset="0"/>
              </a:rPr>
              <a:t>What if profile input set is not representative?</a:t>
            </a:r>
          </a:p>
          <a:p>
            <a:pPr lvl="2"/>
            <a:endParaRPr lang="en-US">
              <a:latin typeface="Tahoma" charset="0"/>
              <a:ea typeface="ＭＳ Ｐゴシック" charset="0"/>
            </a:endParaRPr>
          </a:p>
          <a:p>
            <a:pPr lvl="1"/>
            <a:r>
              <a:rPr lang="en-US">
                <a:latin typeface="Tahoma" charset="0"/>
                <a:ea typeface="ＭＳ Ｐゴシック" charset="0"/>
              </a:rPr>
              <a:t>How far ahead before the miss should the prefetch be inserted?</a:t>
            </a:r>
          </a:p>
          <a:p>
            <a:pPr lvl="2"/>
            <a:r>
              <a:rPr lang="en-US">
                <a:latin typeface="Tahoma" charset="0"/>
                <a:ea typeface="ＭＳ Ｐゴシック" charset="0"/>
              </a:rPr>
              <a:t>Profile and determine probability of use for various prefetch distances from the miss</a:t>
            </a:r>
          </a:p>
          <a:p>
            <a:pPr lvl="3"/>
            <a:r>
              <a:rPr lang="en-US">
                <a:latin typeface="Tahoma" charset="0"/>
                <a:ea typeface="ＭＳ Ｐゴシック" charset="0"/>
              </a:rPr>
              <a:t>What if profile input set is not representative?</a:t>
            </a:r>
          </a:p>
          <a:p>
            <a:pPr lvl="3"/>
            <a:r>
              <a:rPr lang="en-US">
                <a:latin typeface="Tahoma" charset="0"/>
                <a:ea typeface="ＭＳ Ｐゴシック" charset="0"/>
              </a:rPr>
              <a:t>Usually need to insert a prefetch far in advance to cover 100s of cycles of main memory latency </a:t>
            </a:r>
            <a:r>
              <a:rPr lang="en-US">
                <a:latin typeface="Tahoma" charset="0"/>
                <a:ea typeface="ＭＳ Ｐゴシック" charset="0"/>
                <a:sym typeface="Wingdings" charset="0"/>
              </a:rPr>
              <a:t> reduced accuracy</a:t>
            </a:r>
            <a:endParaRPr lang="en-US">
              <a:latin typeface="Tahoma" charset="0"/>
              <a:ea typeface="ＭＳ Ｐゴシック" charset="0"/>
            </a:endParaRPr>
          </a:p>
          <a:p>
            <a:pPr lvl="2"/>
            <a:endParaRPr lang="en-US">
              <a:latin typeface="Tahoma" charset="0"/>
              <a:ea typeface="ＭＳ Ｐゴシック" charset="0"/>
            </a:endParaRPr>
          </a:p>
          <a:p>
            <a:pPr lvl="2"/>
            <a:endParaRPr lang="en-US">
              <a:latin typeface="Tahoma" charset="0"/>
              <a:ea typeface="ＭＳ Ｐゴシック" charset="0"/>
            </a:endParaRPr>
          </a:p>
          <a:p>
            <a:pPr lvl="2"/>
            <a:endParaRPr lang="en-US">
              <a:latin typeface="Tahoma" charset="0"/>
              <a:ea typeface="ＭＳ Ｐゴシック" charset="0"/>
            </a:endParaRPr>
          </a:p>
          <a:p>
            <a:pPr lvl="2"/>
            <a:endParaRPr lang="en-US">
              <a:latin typeface="Tahoma" charset="0"/>
              <a:ea typeface="ＭＳ Ｐゴシック" charset="0"/>
            </a:endParaRPr>
          </a:p>
        </p:txBody>
      </p:sp>
      <p:sp>
        <p:nvSpPr>
          <p:cNvPr id="634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5438E0-DBB2-4A4F-BCF1-A3DE7158B44A}" type="slidenum">
              <a:rPr lang="en-US" sz="1600">
                <a:solidFill>
                  <a:srgbClr val="000000"/>
                </a:solidFill>
                <a:latin typeface="Garamond" charset="0"/>
              </a:rPr>
              <a:pPr eaLnBrk="1" hangingPunct="1"/>
              <a:t>41</a:t>
            </a:fld>
            <a:endParaRPr lang="en-US" sz="1600">
              <a:solidFill>
                <a:srgbClr val="000000"/>
              </a:solidFill>
              <a:latin typeface="Garamond" charset="0"/>
            </a:endParaRPr>
          </a:p>
        </p:txBody>
      </p:sp>
    </p:spTree>
    <p:extLst>
      <p:ext uri="{BB962C8B-B14F-4D97-AF65-F5344CB8AC3E}">
        <p14:creationId xmlns:p14="http://schemas.microsoft.com/office/powerpoint/2010/main" val="36128505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Garamond" charset="0"/>
              </a:rPr>
              <a:t>Hardware Prefetching (I)</a:t>
            </a:r>
          </a:p>
        </p:txBody>
      </p:sp>
      <p:sp>
        <p:nvSpPr>
          <p:cNvPr id="3" name="Content Placeholder 2"/>
          <p:cNvSpPr>
            <a:spLocks noGrp="1"/>
          </p:cNvSpPr>
          <p:nvPr>
            <p:ph idx="1"/>
          </p:nvPr>
        </p:nvSpPr>
        <p:spPr>
          <a:xfrm>
            <a:off x="228600" y="996950"/>
            <a:ext cx="8804275" cy="5194300"/>
          </a:xfrm>
        </p:spPr>
        <p:txBody>
          <a:bodyPr/>
          <a:lstStyle/>
          <a:p>
            <a:r>
              <a:rPr lang="en-US">
                <a:latin typeface="Tahoma" charset="0"/>
              </a:rPr>
              <a:t>Idea: </a:t>
            </a:r>
            <a:r>
              <a:rPr lang="en-US">
                <a:solidFill>
                  <a:srgbClr val="0000FF"/>
                </a:solidFill>
                <a:latin typeface="Tahoma" charset="0"/>
              </a:rPr>
              <a:t>Specialized hardware observes load/store access patterns and prefetches data based on past access behavior</a:t>
            </a:r>
          </a:p>
          <a:p>
            <a:endParaRPr lang="en-US">
              <a:solidFill>
                <a:srgbClr val="0000FF"/>
              </a:solidFill>
              <a:latin typeface="Tahoma" charset="0"/>
            </a:endParaRPr>
          </a:p>
          <a:p>
            <a:r>
              <a:rPr lang="en-US">
                <a:latin typeface="Tahoma" charset="0"/>
              </a:rPr>
              <a:t>Tradeoffs:</a:t>
            </a:r>
          </a:p>
          <a:p>
            <a:pPr lvl="1">
              <a:buFont typeface="Wingdings" charset="0"/>
              <a:buNone/>
            </a:pPr>
            <a:r>
              <a:rPr lang="en-US">
                <a:latin typeface="Tahoma" charset="0"/>
                <a:ea typeface="ＭＳ Ｐゴシック" charset="0"/>
              </a:rPr>
              <a:t>+ Can be tuned to system implementation</a:t>
            </a:r>
          </a:p>
          <a:p>
            <a:pPr lvl="1">
              <a:buFont typeface="Wingdings" charset="0"/>
              <a:buNone/>
            </a:pPr>
            <a:r>
              <a:rPr lang="en-US">
                <a:latin typeface="Tahoma" charset="0"/>
                <a:ea typeface="ＭＳ Ｐゴシック" charset="0"/>
              </a:rPr>
              <a:t>+ Does not waste instruction execution bandwidth</a:t>
            </a:r>
          </a:p>
          <a:p>
            <a:pPr lvl="1">
              <a:buFont typeface="Wingdings" charset="0"/>
              <a:buNone/>
            </a:pPr>
            <a:r>
              <a:rPr lang="en-US">
                <a:latin typeface="Tahoma" charset="0"/>
                <a:ea typeface="ＭＳ Ｐゴシック" charset="0"/>
              </a:rPr>
              <a:t>-- More hardware complexity to detect patterns</a:t>
            </a:r>
          </a:p>
          <a:p>
            <a:pPr lvl="1">
              <a:buFont typeface="Wingdings" charset="0"/>
              <a:buNone/>
            </a:pPr>
            <a:r>
              <a:rPr lang="en-US">
                <a:latin typeface="Tahoma" charset="0"/>
                <a:ea typeface="ＭＳ Ｐゴシック" charset="0"/>
              </a:rPr>
              <a:t>	- Software can be more efficient in some cases</a:t>
            </a:r>
          </a:p>
          <a:p>
            <a:pPr lvl="2">
              <a:buFont typeface="Wingdings" charset="0"/>
              <a:buNone/>
            </a:pPr>
            <a:endParaRPr lang="en-US">
              <a:latin typeface="Tahoma" charset="0"/>
              <a:ea typeface="ＭＳ Ｐゴシック" charset="0"/>
            </a:endParaRPr>
          </a:p>
        </p:txBody>
      </p:sp>
      <p:sp>
        <p:nvSpPr>
          <p:cNvPr id="645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D5C9AA5-CA09-0B4E-97EA-C2D3F305D1C2}" type="slidenum">
              <a:rPr lang="en-US" sz="1600">
                <a:solidFill>
                  <a:srgbClr val="000000"/>
                </a:solidFill>
                <a:latin typeface="Garamond" charset="0"/>
              </a:rPr>
              <a:pPr eaLnBrk="1" hangingPunct="1"/>
              <a:t>42</a:t>
            </a:fld>
            <a:endParaRPr lang="en-US" sz="1600">
              <a:solidFill>
                <a:srgbClr val="000000"/>
              </a:solidFill>
              <a:latin typeface="Garamond" charset="0"/>
            </a:endParaRPr>
          </a:p>
        </p:txBody>
      </p:sp>
    </p:spTree>
    <p:extLst>
      <p:ext uri="{BB962C8B-B14F-4D97-AF65-F5344CB8AC3E}">
        <p14:creationId xmlns:p14="http://schemas.microsoft.com/office/powerpoint/2010/main" val="21593303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atin typeface="Garamond" charset="0"/>
              </a:rPr>
              <a:t>Next-Line Prefetchers</a:t>
            </a:r>
          </a:p>
        </p:txBody>
      </p:sp>
      <p:sp>
        <p:nvSpPr>
          <p:cNvPr id="72707" name="Content Placeholder 2"/>
          <p:cNvSpPr>
            <a:spLocks noGrp="1"/>
          </p:cNvSpPr>
          <p:nvPr>
            <p:ph idx="1"/>
          </p:nvPr>
        </p:nvSpPr>
        <p:spPr>
          <a:xfrm>
            <a:off x="228600" y="996950"/>
            <a:ext cx="8915400" cy="5194300"/>
          </a:xfrm>
        </p:spPr>
        <p:txBody>
          <a:bodyPr/>
          <a:lstStyle/>
          <a:p>
            <a:r>
              <a:rPr lang="en-US">
                <a:latin typeface="Tahoma" charset="0"/>
              </a:rPr>
              <a:t>Simplest form of hardware prefetching: always prefetch next N cache lines after a demand access (or a demand miss)</a:t>
            </a:r>
          </a:p>
          <a:p>
            <a:pPr lvl="1"/>
            <a:r>
              <a:rPr lang="en-US">
                <a:solidFill>
                  <a:srgbClr val="0033CC"/>
                </a:solidFill>
                <a:latin typeface="Tahoma" charset="0"/>
                <a:ea typeface="ＭＳ Ｐゴシック" charset="0"/>
              </a:rPr>
              <a:t>Next-line prefetcher </a:t>
            </a:r>
            <a:r>
              <a:rPr lang="en-US">
                <a:latin typeface="Tahoma" charset="0"/>
                <a:ea typeface="ＭＳ Ｐゴシック" charset="0"/>
              </a:rPr>
              <a:t>(or next sequential prefetcher)</a:t>
            </a:r>
          </a:p>
          <a:p>
            <a:pPr lvl="1"/>
            <a:r>
              <a:rPr lang="en-US">
                <a:latin typeface="Tahoma" charset="0"/>
                <a:ea typeface="ＭＳ Ｐゴシック" charset="0"/>
              </a:rPr>
              <a:t>Tradeoffs:</a:t>
            </a:r>
          </a:p>
          <a:p>
            <a:pPr lvl="2">
              <a:buFont typeface="Wingdings" charset="0"/>
              <a:buNone/>
            </a:pPr>
            <a:r>
              <a:rPr lang="en-US">
                <a:latin typeface="Tahoma" charset="0"/>
                <a:ea typeface="ＭＳ Ｐゴシック" charset="0"/>
              </a:rPr>
              <a:t>+ Simple to implement. No need for sophisticated pattern detection</a:t>
            </a:r>
          </a:p>
          <a:p>
            <a:pPr lvl="2">
              <a:buFont typeface="Wingdings" charset="0"/>
              <a:buNone/>
            </a:pPr>
            <a:r>
              <a:rPr lang="en-US">
                <a:latin typeface="Tahoma" charset="0"/>
                <a:ea typeface="ＭＳ Ｐゴシック" charset="0"/>
              </a:rPr>
              <a:t>+ Works well for sequential/streaming access patterns (instructions?)</a:t>
            </a:r>
          </a:p>
          <a:p>
            <a:pPr lvl="2">
              <a:buFont typeface="Wingdings" charset="0"/>
              <a:buNone/>
            </a:pPr>
            <a:r>
              <a:rPr lang="en-US">
                <a:latin typeface="Tahoma" charset="0"/>
                <a:ea typeface="ＭＳ Ｐゴシック" charset="0"/>
              </a:rPr>
              <a:t>-- Can waste bandwidth with irregular patterns</a:t>
            </a:r>
          </a:p>
          <a:p>
            <a:pPr lvl="2">
              <a:buFont typeface="Wingdings" charset="0"/>
              <a:buNone/>
            </a:pPr>
            <a:r>
              <a:rPr lang="en-US">
                <a:latin typeface="Tahoma" charset="0"/>
                <a:ea typeface="ＭＳ Ｐゴシック" charset="0"/>
              </a:rPr>
              <a:t>-- And, even regular patterns:</a:t>
            </a:r>
          </a:p>
          <a:p>
            <a:pPr lvl="2">
              <a:buFont typeface="Wingdings" charset="0"/>
              <a:buNone/>
            </a:pPr>
            <a:r>
              <a:rPr lang="en-US">
                <a:latin typeface="Tahoma" charset="0"/>
                <a:ea typeface="ＭＳ Ｐゴシック" charset="0"/>
              </a:rPr>
              <a:t>	- What is the prefetch accuracy if access stride = 2 and N = 1?</a:t>
            </a:r>
          </a:p>
          <a:p>
            <a:pPr lvl="2">
              <a:buFont typeface="Wingdings" charset="0"/>
              <a:buNone/>
            </a:pPr>
            <a:r>
              <a:rPr lang="en-US">
                <a:latin typeface="Tahoma" charset="0"/>
                <a:ea typeface="ＭＳ Ｐゴシック" charset="0"/>
              </a:rPr>
              <a:t>	- What if the program is traversing memory from higher to lower addresses?</a:t>
            </a:r>
          </a:p>
          <a:p>
            <a:pPr lvl="2">
              <a:buFont typeface="Wingdings" charset="0"/>
              <a:buNone/>
            </a:pPr>
            <a:r>
              <a:rPr lang="en-US">
                <a:latin typeface="Tahoma" charset="0"/>
                <a:ea typeface="ＭＳ Ｐゴシック" charset="0"/>
              </a:rPr>
              <a:t>	- Also prefetch </a:t>
            </a:r>
            <a:r>
              <a:rPr lang="ja-JP" altLang="en-US">
                <a:latin typeface="Tahoma" charset="0"/>
                <a:ea typeface="ＭＳ Ｐゴシック" charset="0"/>
              </a:rPr>
              <a:t>“</a:t>
            </a:r>
            <a:r>
              <a:rPr lang="en-US" altLang="ja-JP">
                <a:latin typeface="Tahoma" charset="0"/>
                <a:ea typeface="ＭＳ Ｐゴシック" charset="0"/>
              </a:rPr>
              <a:t>previous</a:t>
            </a:r>
            <a:r>
              <a:rPr lang="ja-JP" altLang="en-US">
                <a:latin typeface="Tahoma" charset="0"/>
                <a:ea typeface="ＭＳ Ｐゴシック" charset="0"/>
              </a:rPr>
              <a:t>”</a:t>
            </a:r>
            <a:r>
              <a:rPr lang="en-US" altLang="ja-JP">
                <a:latin typeface="Tahoma" charset="0"/>
                <a:ea typeface="ＭＳ Ｐゴシック" charset="0"/>
              </a:rPr>
              <a:t> N cache lines?</a:t>
            </a:r>
          </a:p>
          <a:p>
            <a:endParaRPr lang="en-US">
              <a:latin typeface="Tahoma" charset="0"/>
            </a:endParaRPr>
          </a:p>
        </p:txBody>
      </p:sp>
      <p:sp>
        <p:nvSpPr>
          <p:cNvPr id="655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A88D78A-95F0-7742-8B18-536187F7620C}" type="slidenum">
              <a:rPr lang="en-US" sz="1600">
                <a:solidFill>
                  <a:srgbClr val="000000"/>
                </a:solidFill>
                <a:latin typeface="Garamond" charset="0"/>
              </a:rPr>
              <a:pPr eaLnBrk="1" hangingPunct="1"/>
              <a:t>43</a:t>
            </a:fld>
            <a:endParaRPr lang="en-US" sz="1600">
              <a:solidFill>
                <a:srgbClr val="000000"/>
              </a:solidFill>
              <a:latin typeface="Garamond" charset="0"/>
            </a:endParaRPr>
          </a:p>
        </p:txBody>
      </p:sp>
    </p:spTree>
    <p:extLst>
      <p:ext uri="{BB962C8B-B14F-4D97-AF65-F5344CB8AC3E}">
        <p14:creationId xmlns:p14="http://schemas.microsoft.com/office/powerpoint/2010/main" val="3778450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0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0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70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atin typeface="Garamond" charset="0"/>
              </a:rPr>
              <a:t>Stride Prefetchers</a:t>
            </a:r>
          </a:p>
        </p:txBody>
      </p:sp>
      <p:sp>
        <p:nvSpPr>
          <p:cNvPr id="66562" name="Content Placeholder 2"/>
          <p:cNvSpPr>
            <a:spLocks noGrp="1"/>
          </p:cNvSpPr>
          <p:nvPr>
            <p:ph idx="1"/>
          </p:nvPr>
        </p:nvSpPr>
        <p:spPr>
          <a:xfrm>
            <a:off x="228600" y="996950"/>
            <a:ext cx="8915400" cy="5194300"/>
          </a:xfrm>
        </p:spPr>
        <p:txBody>
          <a:bodyPr/>
          <a:lstStyle/>
          <a:p>
            <a:r>
              <a:rPr lang="en-US" dirty="0">
                <a:latin typeface="Tahoma" charset="0"/>
              </a:rPr>
              <a:t>Two kinds</a:t>
            </a:r>
          </a:p>
          <a:p>
            <a:pPr lvl="1"/>
            <a:r>
              <a:rPr lang="en-US" dirty="0">
                <a:latin typeface="Tahoma" charset="0"/>
                <a:ea typeface="ＭＳ Ｐゴシック" charset="0"/>
              </a:rPr>
              <a:t>Instruction program counter (PC) based</a:t>
            </a:r>
          </a:p>
          <a:p>
            <a:pPr lvl="1"/>
            <a:r>
              <a:rPr lang="en-US" dirty="0">
                <a:latin typeface="Tahoma" charset="0"/>
                <a:ea typeface="ＭＳ Ｐゴシック" charset="0"/>
              </a:rPr>
              <a:t>Cache block address based</a:t>
            </a:r>
          </a:p>
          <a:p>
            <a:pPr lvl="1"/>
            <a:endParaRPr lang="en-US" dirty="0">
              <a:latin typeface="Tahoma" charset="0"/>
              <a:ea typeface="ＭＳ Ｐゴシック" charset="0"/>
            </a:endParaRPr>
          </a:p>
          <a:p>
            <a:r>
              <a:rPr lang="en-US" dirty="0">
                <a:latin typeface="Tahoma" charset="0"/>
              </a:rPr>
              <a:t>Instruction based:</a:t>
            </a:r>
          </a:p>
          <a:p>
            <a:pPr lvl="1"/>
            <a:r>
              <a:rPr lang="en-US" dirty="0">
                <a:latin typeface="Tahoma" charset="0"/>
                <a:ea typeface="ＭＳ Ｐゴシック" charset="0"/>
              </a:rPr>
              <a:t>Baer and Chen, </a:t>
            </a:r>
            <a:r>
              <a:rPr lang="ja-JP" altLang="en-US" dirty="0">
                <a:latin typeface="Tahoma" charset="0"/>
                <a:ea typeface="ＭＳ Ｐゴシック" charset="0"/>
              </a:rPr>
              <a:t>“</a:t>
            </a:r>
            <a:r>
              <a:rPr lang="en-US" altLang="ja-JP" dirty="0">
                <a:solidFill>
                  <a:srgbClr val="FF0000"/>
                </a:solidFill>
                <a:latin typeface="Tahoma" charset="0"/>
                <a:ea typeface="ＭＳ Ｐゴシック" charset="0"/>
              </a:rPr>
              <a:t>An effective on-chip preloading scheme to reduce data access penalty</a:t>
            </a:r>
            <a:r>
              <a:rPr lang="en-US" altLang="ja-JP" dirty="0">
                <a:latin typeface="Tahoma" charset="0"/>
                <a:ea typeface="ＭＳ Ｐゴシック" charset="0"/>
              </a:rPr>
              <a:t>,</a:t>
            </a:r>
            <a:r>
              <a:rPr lang="ja-JP" altLang="en-US" dirty="0">
                <a:latin typeface="Tahoma" charset="0"/>
                <a:ea typeface="ＭＳ Ｐゴシック" charset="0"/>
              </a:rPr>
              <a:t>”</a:t>
            </a:r>
            <a:r>
              <a:rPr lang="en-US" altLang="ja-JP" dirty="0">
                <a:latin typeface="Tahoma" charset="0"/>
                <a:ea typeface="ＭＳ Ｐゴシック" charset="0"/>
              </a:rPr>
              <a:t> SC 1991.</a:t>
            </a:r>
          </a:p>
          <a:p>
            <a:pPr lvl="1"/>
            <a:r>
              <a:rPr lang="en-US" dirty="0">
                <a:latin typeface="Tahoma" charset="0"/>
                <a:ea typeface="ＭＳ Ｐゴシック" charset="0"/>
              </a:rPr>
              <a:t>Idea: </a:t>
            </a:r>
          </a:p>
          <a:p>
            <a:pPr lvl="2"/>
            <a:r>
              <a:rPr lang="en-US" dirty="0">
                <a:latin typeface="Tahoma" charset="0"/>
                <a:ea typeface="ＭＳ Ｐゴシック" charset="0"/>
              </a:rPr>
              <a:t>Record the distance between the memory addresses referenced by a load instruction (i.e. stride of the load) as well as the last address referenced by the load</a:t>
            </a:r>
          </a:p>
          <a:p>
            <a:pPr lvl="2"/>
            <a:r>
              <a:rPr lang="en-US" dirty="0">
                <a:latin typeface="Tahoma" charset="0"/>
                <a:ea typeface="ＭＳ Ｐゴシック" charset="0"/>
              </a:rPr>
              <a:t>Next time the same load instruction is fetched,                     prefetch </a:t>
            </a:r>
            <a:r>
              <a:rPr lang="en-US" dirty="0">
                <a:solidFill>
                  <a:srgbClr val="0033CC"/>
                </a:solidFill>
                <a:latin typeface="Tahoma" charset="0"/>
                <a:ea typeface="ＭＳ Ｐゴシック" charset="0"/>
              </a:rPr>
              <a:t>last address + stride</a:t>
            </a:r>
          </a:p>
          <a:p>
            <a:endParaRPr lang="en-US" dirty="0">
              <a:latin typeface="Tahoma"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endParaRPr lang="en-US" dirty="0">
              <a:latin typeface="Tahoma"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p:txBody>
      </p:sp>
      <p:sp>
        <p:nvSpPr>
          <p:cNvPr id="665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73D741-252E-A04C-A6C7-0BDDDD590F74}" type="slidenum">
              <a:rPr lang="en-US" sz="1600">
                <a:solidFill>
                  <a:srgbClr val="000000"/>
                </a:solidFill>
                <a:latin typeface="Garamond" charset="0"/>
              </a:rPr>
              <a:pPr eaLnBrk="1" hangingPunct="1"/>
              <a:t>44</a:t>
            </a:fld>
            <a:endParaRPr lang="en-US" sz="1600">
              <a:solidFill>
                <a:srgbClr val="000000"/>
              </a:solidFill>
              <a:latin typeface="Garamond" charset="0"/>
            </a:endParaRPr>
          </a:p>
        </p:txBody>
      </p:sp>
    </p:spTree>
    <p:extLst>
      <p:ext uri="{BB962C8B-B14F-4D97-AF65-F5344CB8AC3E}">
        <p14:creationId xmlns:p14="http://schemas.microsoft.com/office/powerpoint/2010/main" val="36814201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atin typeface="Garamond" charset="0"/>
              </a:rPr>
              <a:t>Instruction Based Stride Prefetching</a:t>
            </a:r>
          </a:p>
        </p:txBody>
      </p:sp>
      <p:sp>
        <p:nvSpPr>
          <p:cNvPr id="3" name="Content Placeholder 2"/>
          <p:cNvSpPr>
            <a:spLocks noGrp="1"/>
          </p:cNvSpPr>
          <p:nvPr>
            <p:ph idx="1"/>
          </p:nvPr>
        </p:nvSpPr>
        <p:spPr>
          <a:xfrm>
            <a:off x="228600" y="996950"/>
            <a:ext cx="8610600" cy="5194300"/>
          </a:xfrm>
        </p:spPr>
        <p:txBody>
          <a:bodyPr/>
          <a:lstStyle/>
          <a:p>
            <a:endParaRPr lang="en-US" dirty="0">
              <a:latin typeface="Tahoma" charset="0"/>
            </a:endParaRPr>
          </a:p>
          <a:p>
            <a:endParaRPr lang="en-US" dirty="0">
              <a:latin typeface="Tahoma" charset="0"/>
            </a:endParaRPr>
          </a:p>
          <a:p>
            <a:endParaRPr lang="en-US" dirty="0">
              <a:latin typeface="Tahoma" charset="0"/>
            </a:endParaRPr>
          </a:p>
          <a:p>
            <a:pPr>
              <a:buFont typeface="Wingdings" charset="0"/>
              <a:buNone/>
            </a:pPr>
            <a:endParaRPr lang="en-US" dirty="0">
              <a:latin typeface="Tahoma" charset="0"/>
            </a:endParaRPr>
          </a:p>
          <a:p>
            <a:r>
              <a:rPr lang="en-US" sz="2000" dirty="0">
                <a:latin typeface="Tahoma" charset="0"/>
              </a:rPr>
              <a:t>What is the problem with this?</a:t>
            </a:r>
          </a:p>
          <a:p>
            <a:pPr lvl="1"/>
            <a:r>
              <a:rPr lang="en-US" sz="2000" dirty="0">
                <a:latin typeface="Tahoma" charset="0"/>
                <a:ea typeface="ＭＳ Ｐゴシック" charset="0"/>
              </a:rPr>
              <a:t>H</a:t>
            </a:r>
            <a:r>
              <a:rPr lang="en-US" sz="2000" dirty="0" smtClean="0">
                <a:latin typeface="Tahoma" charset="0"/>
                <a:ea typeface="ＭＳ Ｐゴシック" charset="0"/>
              </a:rPr>
              <a:t>ow </a:t>
            </a:r>
            <a:r>
              <a:rPr lang="en-US" sz="2000" dirty="0">
                <a:latin typeface="Tahoma" charset="0"/>
                <a:ea typeface="ＭＳ Ｐゴシック" charset="0"/>
              </a:rPr>
              <a:t>far can </a:t>
            </a:r>
            <a:r>
              <a:rPr lang="en-US" sz="2000" dirty="0" smtClean="0">
                <a:latin typeface="Tahoma" charset="0"/>
                <a:ea typeface="ＭＳ Ｐゴシック" charset="0"/>
              </a:rPr>
              <a:t>the prefetcher get ahead of the demand access stream? </a:t>
            </a:r>
            <a:endParaRPr lang="en-US" sz="2000" dirty="0">
              <a:latin typeface="Tahoma" charset="0"/>
              <a:ea typeface="ＭＳ Ｐゴシック" charset="0"/>
            </a:endParaRPr>
          </a:p>
          <a:p>
            <a:pPr lvl="1"/>
            <a:r>
              <a:rPr lang="en-US" sz="2000" dirty="0">
                <a:latin typeface="Tahoma" charset="0"/>
                <a:ea typeface="ＭＳ Ｐゴシック" charset="0"/>
              </a:rPr>
              <a:t>Initiating the prefetch when the load is fetched the next time can be too late </a:t>
            </a:r>
          </a:p>
          <a:p>
            <a:pPr lvl="2"/>
            <a:r>
              <a:rPr lang="en-US" sz="1800" dirty="0">
                <a:latin typeface="Tahoma" charset="0"/>
                <a:ea typeface="ＭＳ Ｐゴシック" charset="0"/>
              </a:rPr>
              <a:t>Load will access the data cache soon after it is fetched!</a:t>
            </a:r>
          </a:p>
          <a:p>
            <a:pPr lvl="1"/>
            <a:r>
              <a:rPr lang="en-US" sz="2000" dirty="0">
                <a:latin typeface="Tahoma" charset="0"/>
                <a:ea typeface="ＭＳ Ｐゴシック" charset="0"/>
              </a:rPr>
              <a:t>Solutions:</a:t>
            </a:r>
          </a:p>
          <a:p>
            <a:pPr lvl="2"/>
            <a:r>
              <a:rPr lang="en-US" sz="1800" dirty="0">
                <a:latin typeface="Tahoma" charset="0"/>
                <a:ea typeface="ＭＳ Ｐゴシック" charset="0"/>
              </a:rPr>
              <a:t>Use </a:t>
            </a:r>
            <a:r>
              <a:rPr lang="en-US" sz="1800" dirty="0" err="1">
                <a:solidFill>
                  <a:srgbClr val="0000FF"/>
                </a:solidFill>
                <a:latin typeface="Tahoma" charset="0"/>
                <a:ea typeface="ＭＳ Ｐゴシック" charset="0"/>
              </a:rPr>
              <a:t>lookahead</a:t>
            </a:r>
            <a:r>
              <a:rPr lang="en-US" sz="1800" dirty="0">
                <a:solidFill>
                  <a:srgbClr val="0000FF"/>
                </a:solidFill>
                <a:latin typeface="Tahoma" charset="0"/>
                <a:ea typeface="ＭＳ Ｐゴシック" charset="0"/>
              </a:rPr>
              <a:t> PC </a:t>
            </a:r>
            <a:r>
              <a:rPr lang="en-US" sz="1800" dirty="0">
                <a:latin typeface="Tahoma" charset="0"/>
                <a:ea typeface="ＭＳ Ｐゴシック" charset="0"/>
              </a:rPr>
              <a:t>to index the prefetcher </a:t>
            </a:r>
            <a:r>
              <a:rPr lang="en-US" sz="1800" dirty="0" smtClean="0">
                <a:latin typeface="Tahoma" charset="0"/>
                <a:ea typeface="ＭＳ Ｐゴシック" charset="0"/>
              </a:rPr>
              <a:t>table (</a:t>
            </a:r>
            <a:r>
              <a:rPr lang="en-US" sz="1800" dirty="0" smtClean="0">
                <a:solidFill>
                  <a:srgbClr val="0000FF"/>
                </a:solidFill>
                <a:latin typeface="Tahoma" charset="0"/>
                <a:ea typeface="ＭＳ Ｐゴシック" charset="0"/>
              </a:rPr>
              <a:t>decouple frontend of the processor from backend</a:t>
            </a:r>
            <a:r>
              <a:rPr lang="en-US" sz="1800" dirty="0" smtClean="0">
                <a:latin typeface="Tahoma" charset="0"/>
                <a:ea typeface="ＭＳ Ｐゴシック" charset="0"/>
              </a:rPr>
              <a:t>)</a:t>
            </a:r>
            <a:endParaRPr lang="en-US" sz="1800" dirty="0">
              <a:latin typeface="Tahoma" charset="0"/>
              <a:ea typeface="ＭＳ Ｐゴシック" charset="0"/>
            </a:endParaRPr>
          </a:p>
          <a:p>
            <a:pPr lvl="2"/>
            <a:r>
              <a:rPr lang="en-US" sz="1800" dirty="0">
                <a:latin typeface="Tahoma" charset="0"/>
                <a:ea typeface="ＭＳ Ｐゴシック" charset="0"/>
              </a:rPr>
              <a:t>Prefetch ahead (</a:t>
            </a:r>
            <a:r>
              <a:rPr lang="en-US" sz="1800" dirty="0">
                <a:solidFill>
                  <a:srgbClr val="0033CC"/>
                </a:solidFill>
                <a:latin typeface="Tahoma" charset="0"/>
                <a:ea typeface="ＭＳ Ｐゴシック" charset="0"/>
              </a:rPr>
              <a:t>last address + N*stride</a:t>
            </a:r>
            <a:r>
              <a:rPr lang="en-US" sz="1800" dirty="0">
                <a:latin typeface="Tahoma" charset="0"/>
                <a:ea typeface="ＭＳ Ｐゴシック" charset="0"/>
              </a:rPr>
              <a:t>)</a:t>
            </a:r>
          </a:p>
          <a:p>
            <a:pPr lvl="2"/>
            <a:r>
              <a:rPr lang="en-US" sz="1800" dirty="0">
                <a:latin typeface="Tahoma" charset="0"/>
                <a:ea typeface="ＭＳ Ｐゴシック" charset="0"/>
              </a:rPr>
              <a:t>Generate </a:t>
            </a:r>
            <a:r>
              <a:rPr lang="en-US" sz="1800" dirty="0">
                <a:solidFill>
                  <a:srgbClr val="0000FF"/>
                </a:solidFill>
                <a:latin typeface="Tahoma" charset="0"/>
                <a:ea typeface="ＭＳ Ｐゴシック" charset="0"/>
              </a:rPr>
              <a:t>multiple prefetches</a:t>
            </a:r>
          </a:p>
          <a:p>
            <a:pPr lvl="2"/>
            <a:endParaRPr lang="en-US" dirty="0">
              <a:latin typeface="Tahoma" charset="0"/>
              <a:ea typeface="ＭＳ Ｐゴシック" charset="0"/>
            </a:endParaRPr>
          </a:p>
        </p:txBody>
      </p:sp>
      <p:sp>
        <p:nvSpPr>
          <p:cNvPr id="67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ED59DBA-67BD-6E47-A54A-F9F0DE5DD5C4}" type="slidenum">
              <a:rPr lang="en-US" sz="1600">
                <a:solidFill>
                  <a:srgbClr val="000000"/>
                </a:solidFill>
                <a:latin typeface="Garamond" charset="0"/>
              </a:rPr>
              <a:pPr eaLnBrk="1" hangingPunct="1"/>
              <a:t>45</a:t>
            </a:fld>
            <a:endParaRPr lang="en-US" sz="1600">
              <a:solidFill>
                <a:srgbClr val="000000"/>
              </a:solidFill>
              <a:latin typeface="Garamond" charset="0"/>
            </a:endParaRPr>
          </a:p>
        </p:txBody>
      </p:sp>
      <p:graphicFrame>
        <p:nvGraphicFramePr>
          <p:cNvPr id="5" name="Group 3"/>
          <p:cNvGraphicFramePr>
            <a:graphicFrameLocks noGrp="1"/>
          </p:cNvGraphicFramePr>
          <p:nvPr/>
        </p:nvGraphicFramePr>
        <p:xfrm>
          <a:off x="2039938" y="996950"/>
          <a:ext cx="6516687" cy="1758949"/>
        </p:xfrm>
        <a:graphic>
          <a:graphicData uri="http://schemas.openxmlformats.org/drawingml/2006/table">
            <a:tbl>
              <a:tblPr/>
              <a:tblGrid>
                <a:gridCol w="1995487"/>
                <a:gridCol w="2003425"/>
                <a:gridCol w="1419225"/>
                <a:gridCol w="1098550"/>
              </a:tblGrid>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Load Inst.</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Last Address</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Last</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Confidence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PC (tag)</a:t>
                      </a:r>
                      <a:endParaRPr kumimoji="0" lang="en-US" sz="12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Referenced</a:t>
                      </a:r>
                      <a:endParaRPr kumimoji="0" lang="en-US" sz="12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Stride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2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570016">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2400" b="0" i="0" u="none" strike="noStrike" cap="none" normalizeH="0" baseline="0">
                          <a:ln>
                            <a:noFill/>
                          </a:ln>
                          <a:solidFill>
                            <a:schemeClr val="tx1"/>
                          </a:solidFill>
                          <a:effectLst/>
                          <a:latin typeface="Arial Narrow" charset="0"/>
                          <a:ea typeface="ＭＳ Ｐゴシック" charset="0"/>
                          <a:cs typeface="Arial" charset="0"/>
                        </a:rPr>
                        <a:t>…….</a:t>
                      </a: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2400" b="0" i="0" u="none" strike="noStrike" cap="none" normalizeH="0" baseline="0">
                          <a:ln>
                            <a:noFill/>
                          </a:ln>
                          <a:solidFill>
                            <a:schemeClr val="tx1"/>
                          </a:solidFill>
                          <a:effectLst/>
                          <a:latin typeface="Arial Narrow" charset="0"/>
                          <a:ea typeface="ＭＳ Ｐゴシック" charset="0"/>
                          <a:cs typeface="Arial" charset="0"/>
                        </a:rPr>
                        <a:t>…….</a:t>
                      </a: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2400" b="0" i="0" u="none" strike="noStrike" cap="none" normalizeH="0" baseline="0">
                          <a:ln>
                            <a:noFill/>
                          </a:ln>
                          <a:solidFill>
                            <a:schemeClr val="tx1"/>
                          </a:solidFill>
                          <a:effectLst/>
                          <a:latin typeface="Arial Narrow" charset="0"/>
                          <a:ea typeface="ＭＳ Ｐゴシック" charset="0"/>
                          <a:cs typeface="Arial" charset="0"/>
                        </a:rPr>
                        <a:t>……</a:t>
                      </a: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2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15" name="Rectangle 32"/>
          <p:cNvSpPr>
            <a:spLocks noChangeArrowheads="1"/>
          </p:cNvSpPr>
          <p:nvPr/>
        </p:nvSpPr>
        <p:spPr bwMode="auto">
          <a:xfrm>
            <a:off x="3571875" y="2092325"/>
            <a:ext cx="11113"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16" name="Rectangle 34"/>
          <p:cNvSpPr>
            <a:spLocks noChangeArrowheads="1"/>
          </p:cNvSpPr>
          <p:nvPr/>
        </p:nvSpPr>
        <p:spPr bwMode="auto">
          <a:xfrm>
            <a:off x="4791075" y="2092325"/>
            <a:ext cx="12700"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17" name="Rectangle 35"/>
          <p:cNvSpPr>
            <a:spLocks noChangeArrowheads="1"/>
          </p:cNvSpPr>
          <p:nvPr/>
        </p:nvSpPr>
        <p:spPr bwMode="auto">
          <a:xfrm>
            <a:off x="2208213" y="993775"/>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18" name="Rectangle 36"/>
          <p:cNvSpPr>
            <a:spLocks noChangeArrowheads="1"/>
          </p:cNvSpPr>
          <p:nvPr/>
        </p:nvSpPr>
        <p:spPr bwMode="auto">
          <a:xfrm>
            <a:off x="6262688" y="984250"/>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19" name="Rectangle 37"/>
          <p:cNvSpPr>
            <a:spLocks noChangeArrowheads="1"/>
          </p:cNvSpPr>
          <p:nvPr/>
        </p:nvSpPr>
        <p:spPr bwMode="auto">
          <a:xfrm>
            <a:off x="2220913" y="1220788"/>
            <a:ext cx="1587"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20" name="Rectangle 38"/>
          <p:cNvSpPr>
            <a:spLocks noChangeArrowheads="1"/>
          </p:cNvSpPr>
          <p:nvPr/>
        </p:nvSpPr>
        <p:spPr bwMode="auto">
          <a:xfrm>
            <a:off x="6262688" y="1117600"/>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21" name="Rectangle 39"/>
          <p:cNvSpPr>
            <a:spLocks noChangeArrowheads="1"/>
          </p:cNvSpPr>
          <p:nvPr/>
        </p:nvSpPr>
        <p:spPr bwMode="auto">
          <a:xfrm>
            <a:off x="2220913" y="1852613"/>
            <a:ext cx="1587"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22" name="Rectangle 40"/>
          <p:cNvSpPr>
            <a:spLocks noChangeArrowheads="1"/>
          </p:cNvSpPr>
          <p:nvPr/>
        </p:nvSpPr>
        <p:spPr bwMode="auto">
          <a:xfrm>
            <a:off x="6262688" y="1749425"/>
            <a:ext cx="1587"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7623" name="AutoShape 41"/>
          <p:cNvSpPr>
            <a:spLocks noChangeArrowheads="1"/>
          </p:cNvSpPr>
          <p:nvPr/>
        </p:nvSpPr>
        <p:spPr bwMode="auto">
          <a:xfrm rot="5400000">
            <a:off x="1052513" y="1616075"/>
            <a:ext cx="1543050" cy="304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913 w 21600"/>
              <a:gd name="T13" fmla="*/ 2913 h 21600"/>
              <a:gd name="T14" fmla="*/ 18687 w 21600"/>
              <a:gd name="T15" fmla="*/ 18687 h 21600"/>
            </a:gdLst>
            <a:ahLst/>
            <a:cxnLst>
              <a:cxn ang="T8">
                <a:pos x="T0" y="T1"/>
              </a:cxn>
              <a:cxn ang="T9">
                <a:pos x="T2" y="T3"/>
              </a:cxn>
              <a:cxn ang="T10">
                <a:pos x="T4" y="T5"/>
              </a:cxn>
              <a:cxn ang="T11">
                <a:pos x="T6" y="T7"/>
              </a:cxn>
            </a:cxnLst>
            <a:rect l="T12" t="T13" r="T14" b="T15"/>
            <a:pathLst>
              <a:path w="21600" h="21600">
                <a:moveTo>
                  <a:pt x="0" y="0"/>
                </a:moveTo>
                <a:lnTo>
                  <a:pt x="2226" y="21600"/>
                </a:lnTo>
                <a:lnTo>
                  <a:pt x="19374"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solidFill>
                <a:srgbClr val="000000"/>
              </a:solidFill>
            </a:endParaRPr>
          </a:p>
        </p:txBody>
      </p:sp>
      <p:sp>
        <p:nvSpPr>
          <p:cNvPr id="67624" name="Line 42"/>
          <p:cNvSpPr>
            <a:spLocks noChangeShapeType="1"/>
          </p:cNvSpPr>
          <p:nvPr/>
        </p:nvSpPr>
        <p:spPr bwMode="auto">
          <a:xfrm>
            <a:off x="1290638" y="1711325"/>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solidFill>
                <a:srgbClr val="000000"/>
              </a:solidFill>
            </a:endParaRPr>
          </a:p>
        </p:txBody>
      </p:sp>
      <p:sp>
        <p:nvSpPr>
          <p:cNvPr id="67625" name="Text Box 43"/>
          <p:cNvSpPr txBox="1">
            <a:spLocks noChangeArrowheads="1"/>
          </p:cNvSpPr>
          <p:nvPr/>
        </p:nvSpPr>
        <p:spPr bwMode="auto">
          <a:xfrm>
            <a:off x="469900" y="1223963"/>
            <a:ext cx="863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solidFill>
                  <a:srgbClr val="5F5F5F"/>
                </a:solidFill>
              </a:rPr>
              <a:t>Load</a:t>
            </a:r>
          </a:p>
          <a:p>
            <a:pPr algn="ctr" eaLnBrk="1" hangingPunct="1"/>
            <a:r>
              <a:rPr lang="en-US">
                <a:solidFill>
                  <a:srgbClr val="5F5F5F"/>
                </a:solidFill>
              </a:rPr>
              <a:t>Inst</a:t>
            </a:r>
          </a:p>
          <a:p>
            <a:pPr algn="ctr" eaLnBrk="1" hangingPunct="1"/>
            <a:r>
              <a:rPr lang="en-US">
                <a:solidFill>
                  <a:srgbClr val="5F5F5F"/>
                </a:solidFill>
              </a:rPr>
              <a:t>PC</a:t>
            </a:r>
          </a:p>
        </p:txBody>
      </p:sp>
    </p:spTree>
    <p:extLst>
      <p:ext uri="{BB962C8B-B14F-4D97-AF65-F5344CB8AC3E}">
        <p14:creationId xmlns:p14="http://schemas.microsoft.com/office/powerpoint/2010/main" val="13169095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z="3600">
                <a:latin typeface="Garamond" charset="0"/>
              </a:rPr>
              <a:t>Cache-Block Address Based Stride Prefetching</a:t>
            </a:r>
          </a:p>
        </p:txBody>
      </p:sp>
      <p:sp>
        <p:nvSpPr>
          <p:cNvPr id="68610" name="Content Placeholder 2"/>
          <p:cNvSpPr>
            <a:spLocks noGrp="1"/>
          </p:cNvSpPr>
          <p:nvPr>
            <p:ph idx="1"/>
          </p:nvPr>
        </p:nvSpPr>
        <p:spPr>
          <a:xfrm>
            <a:off x="228600" y="996950"/>
            <a:ext cx="8610600" cy="5194300"/>
          </a:xfrm>
        </p:spPr>
        <p:txBody>
          <a:bodyPr/>
          <a:lstStyle/>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endParaRPr lang="en-US" dirty="0">
              <a:latin typeface="Tahoma" charset="0"/>
            </a:endParaRPr>
          </a:p>
          <a:p>
            <a:r>
              <a:rPr lang="en-US" dirty="0">
                <a:latin typeface="Tahoma" charset="0"/>
              </a:rPr>
              <a:t>Can detect</a:t>
            </a:r>
          </a:p>
          <a:p>
            <a:pPr lvl="1"/>
            <a:r>
              <a:rPr lang="en-US" dirty="0">
                <a:latin typeface="Tahoma" charset="0"/>
                <a:ea typeface="ＭＳ Ｐゴシック" charset="0"/>
              </a:rPr>
              <a:t>A, A+N, A+2N, A+3N, …</a:t>
            </a:r>
          </a:p>
          <a:p>
            <a:pPr lvl="1"/>
            <a:r>
              <a:rPr lang="en-US" dirty="0">
                <a:solidFill>
                  <a:srgbClr val="FF0000"/>
                </a:solidFill>
                <a:latin typeface="Tahoma" charset="0"/>
                <a:ea typeface="ＭＳ Ｐゴシック" charset="0"/>
              </a:rPr>
              <a:t>Stream buffers </a:t>
            </a:r>
            <a:r>
              <a:rPr lang="en-US" dirty="0">
                <a:latin typeface="Tahoma" charset="0"/>
                <a:ea typeface="ＭＳ Ｐゴシック" charset="0"/>
              </a:rPr>
              <a:t>are a special case of cache block address based stride prefetching where N = 1</a:t>
            </a:r>
          </a:p>
          <a:p>
            <a:pPr lvl="2"/>
            <a:endParaRPr lang="en-US" dirty="0">
              <a:latin typeface="Tahoma" charset="0"/>
              <a:ea typeface="ＭＳ Ｐゴシック" charset="0"/>
            </a:endParaRPr>
          </a:p>
        </p:txBody>
      </p:sp>
      <p:sp>
        <p:nvSpPr>
          <p:cNvPr id="686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7499CD-817D-9D49-BDB0-D3B667AB59E1}" type="slidenum">
              <a:rPr lang="en-US" sz="1600">
                <a:solidFill>
                  <a:srgbClr val="000000"/>
                </a:solidFill>
                <a:latin typeface="Garamond" charset="0"/>
              </a:rPr>
              <a:pPr eaLnBrk="1" hangingPunct="1"/>
              <a:t>46</a:t>
            </a:fld>
            <a:endParaRPr lang="en-US" sz="1600">
              <a:solidFill>
                <a:srgbClr val="000000"/>
              </a:solidFill>
              <a:latin typeface="Garamond" charset="0"/>
            </a:endParaRPr>
          </a:p>
        </p:txBody>
      </p:sp>
      <p:graphicFrame>
        <p:nvGraphicFramePr>
          <p:cNvPr id="5" name="Group 3"/>
          <p:cNvGraphicFramePr>
            <a:graphicFrameLocks noGrp="1"/>
          </p:cNvGraphicFramePr>
          <p:nvPr/>
        </p:nvGraphicFramePr>
        <p:xfrm>
          <a:off x="2039938" y="996950"/>
          <a:ext cx="4964112" cy="1758949"/>
        </p:xfrm>
        <a:graphic>
          <a:graphicData uri="http://schemas.openxmlformats.org/drawingml/2006/table">
            <a:tbl>
              <a:tblPr/>
              <a:tblGrid>
                <a:gridCol w="1822450"/>
                <a:gridCol w="1295400"/>
                <a:gridCol w="1846262"/>
              </a:tblGrid>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Address tag</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Stride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1600" b="1" i="0" u="none" strike="noStrike" cap="none" normalizeH="0" baseline="0">
                          <a:ln>
                            <a:noFill/>
                          </a:ln>
                          <a:solidFill>
                            <a:schemeClr val="bg2"/>
                          </a:solidFill>
                          <a:effectLst/>
                          <a:latin typeface="Arial Narrow" charset="0"/>
                          <a:ea typeface="ＭＳ Ｐゴシック" charset="0"/>
                          <a:cs typeface="Arial" charset="0"/>
                        </a:rPr>
                        <a:t>Control/Confidence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2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600" b="1" i="0" u="none" strike="noStrike" cap="none" normalizeH="0" baseline="0">
                        <a:ln>
                          <a:noFill/>
                        </a:ln>
                        <a:solidFill>
                          <a:schemeClr val="bg2"/>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2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570016">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2400" b="0" i="0" u="none" strike="noStrike" cap="none" normalizeH="0" baseline="0">
                          <a:ln>
                            <a:noFill/>
                          </a:ln>
                          <a:solidFill>
                            <a:schemeClr val="tx1"/>
                          </a:solidFill>
                          <a:effectLst/>
                          <a:latin typeface="Arial Narrow" charset="0"/>
                          <a:ea typeface="ＭＳ Ｐゴシック" charset="0"/>
                          <a:cs typeface="Arial" charset="0"/>
                        </a:rPr>
                        <a:t>…….</a:t>
                      </a: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r>
                        <a:rPr kumimoji="0" lang="en-US" sz="2400" b="0" i="0" u="none" strike="noStrike" cap="none" normalizeH="0" baseline="0">
                          <a:ln>
                            <a:noFill/>
                          </a:ln>
                          <a:solidFill>
                            <a:schemeClr val="tx1"/>
                          </a:solidFill>
                          <a:effectLst/>
                          <a:latin typeface="Arial Narrow" charset="0"/>
                          <a:ea typeface="ＭＳ Ｐゴシック" charset="0"/>
                          <a:cs typeface="Arial" charset="0"/>
                        </a:rPr>
                        <a:t>……</a:t>
                      </a: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2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lnTlToBr>
                      <a:noFill/>
                    </a:lnTlToBr>
                    <a:lnBlToTr>
                      <a:noFill/>
                    </a:lnBlToTr>
                    <a:noFill/>
                  </a:tcPr>
                </a:tc>
              </a:tr>
              <a:tr h="396311">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ts val="1500"/>
                        </a:spcBef>
                        <a:spcAft>
                          <a:spcPct val="0"/>
                        </a:spcAft>
                        <a:buClrTx/>
                        <a:buSzPct val="80000"/>
                        <a:buFontTx/>
                        <a:buNone/>
                        <a:tabLst/>
                      </a:pPr>
                      <a:endParaRPr kumimoji="0" lang="en-US" sz="1400" b="0" i="0" u="none" strike="noStrike" cap="none" normalizeH="0" baseline="0">
                        <a:ln>
                          <a:noFill/>
                        </a:ln>
                        <a:solidFill>
                          <a:schemeClr val="tx1"/>
                        </a:solidFill>
                        <a:effectLst/>
                        <a:latin typeface="Arial Narrow" charset="0"/>
                        <a:ea typeface="ＭＳ Ｐゴシック" charset="0"/>
                        <a:cs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34" name="Rectangle 32"/>
          <p:cNvSpPr>
            <a:spLocks noChangeArrowheads="1"/>
          </p:cNvSpPr>
          <p:nvPr/>
        </p:nvSpPr>
        <p:spPr bwMode="auto">
          <a:xfrm>
            <a:off x="3571875" y="2092325"/>
            <a:ext cx="11113"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35" name="Rectangle 34"/>
          <p:cNvSpPr>
            <a:spLocks noChangeArrowheads="1"/>
          </p:cNvSpPr>
          <p:nvPr/>
        </p:nvSpPr>
        <p:spPr bwMode="auto">
          <a:xfrm>
            <a:off x="4791075" y="2092325"/>
            <a:ext cx="12700" cy="1588"/>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36" name="Rectangle 35"/>
          <p:cNvSpPr>
            <a:spLocks noChangeArrowheads="1"/>
          </p:cNvSpPr>
          <p:nvPr/>
        </p:nvSpPr>
        <p:spPr bwMode="auto">
          <a:xfrm>
            <a:off x="2208213" y="993775"/>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37" name="Rectangle 36"/>
          <p:cNvSpPr>
            <a:spLocks noChangeArrowheads="1"/>
          </p:cNvSpPr>
          <p:nvPr/>
        </p:nvSpPr>
        <p:spPr bwMode="auto">
          <a:xfrm>
            <a:off x="6262688" y="984250"/>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38" name="Rectangle 37"/>
          <p:cNvSpPr>
            <a:spLocks noChangeArrowheads="1"/>
          </p:cNvSpPr>
          <p:nvPr/>
        </p:nvSpPr>
        <p:spPr bwMode="auto">
          <a:xfrm>
            <a:off x="2220913" y="1220788"/>
            <a:ext cx="1587"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39" name="Rectangle 38"/>
          <p:cNvSpPr>
            <a:spLocks noChangeArrowheads="1"/>
          </p:cNvSpPr>
          <p:nvPr/>
        </p:nvSpPr>
        <p:spPr bwMode="auto">
          <a:xfrm>
            <a:off x="6262688" y="1117600"/>
            <a:ext cx="1587"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40" name="Rectangle 39"/>
          <p:cNvSpPr>
            <a:spLocks noChangeArrowheads="1"/>
          </p:cNvSpPr>
          <p:nvPr/>
        </p:nvSpPr>
        <p:spPr bwMode="auto">
          <a:xfrm>
            <a:off x="2220913" y="1852613"/>
            <a:ext cx="1587"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41" name="Rectangle 40"/>
          <p:cNvSpPr>
            <a:spLocks noChangeArrowheads="1"/>
          </p:cNvSpPr>
          <p:nvPr/>
        </p:nvSpPr>
        <p:spPr bwMode="auto">
          <a:xfrm>
            <a:off x="6262688" y="1749425"/>
            <a:ext cx="1587"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68642" name="AutoShape 41"/>
          <p:cNvSpPr>
            <a:spLocks noChangeArrowheads="1"/>
          </p:cNvSpPr>
          <p:nvPr/>
        </p:nvSpPr>
        <p:spPr bwMode="auto">
          <a:xfrm rot="5400000">
            <a:off x="1052513" y="1616075"/>
            <a:ext cx="1543050" cy="304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913 w 21600"/>
              <a:gd name="T13" fmla="*/ 2913 h 21600"/>
              <a:gd name="T14" fmla="*/ 18687 w 21600"/>
              <a:gd name="T15" fmla="*/ 18687 h 21600"/>
            </a:gdLst>
            <a:ahLst/>
            <a:cxnLst>
              <a:cxn ang="T8">
                <a:pos x="T0" y="T1"/>
              </a:cxn>
              <a:cxn ang="T9">
                <a:pos x="T2" y="T3"/>
              </a:cxn>
              <a:cxn ang="T10">
                <a:pos x="T4" y="T5"/>
              </a:cxn>
              <a:cxn ang="T11">
                <a:pos x="T6" y="T7"/>
              </a:cxn>
            </a:cxnLst>
            <a:rect l="T12" t="T13" r="T14" b="T15"/>
            <a:pathLst>
              <a:path w="21600" h="21600">
                <a:moveTo>
                  <a:pt x="0" y="0"/>
                </a:moveTo>
                <a:lnTo>
                  <a:pt x="2226" y="21600"/>
                </a:lnTo>
                <a:lnTo>
                  <a:pt x="19374" y="21600"/>
                </a:lnTo>
                <a:lnTo>
                  <a:pt x="21600" y="0"/>
                </a:lnTo>
                <a:lnTo>
                  <a:pt x="0"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solidFill>
                <a:srgbClr val="000000"/>
              </a:solidFill>
            </a:endParaRPr>
          </a:p>
        </p:txBody>
      </p:sp>
      <p:sp>
        <p:nvSpPr>
          <p:cNvPr id="68643" name="Line 42"/>
          <p:cNvSpPr>
            <a:spLocks noChangeShapeType="1"/>
          </p:cNvSpPr>
          <p:nvPr/>
        </p:nvSpPr>
        <p:spPr bwMode="auto">
          <a:xfrm>
            <a:off x="1290638" y="1711325"/>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solidFill>
                <a:srgbClr val="000000"/>
              </a:solidFill>
            </a:endParaRPr>
          </a:p>
        </p:txBody>
      </p:sp>
      <p:sp>
        <p:nvSpPr>
          <p:cNvPr id="68644" name="Text Box 43"/>
          <p:cNvSpPr txBox="1">
            <a:spLocks noChangeArrowheads="1"/>
          </p:cNvSpPr>
          <p:nvPr/>
        </p:nvSpPr>
        <p:spPr bwMode="auto">
          <a:xfrm>
            <a:off x="293688" y="1262063"/>
            <a:ext cx="12811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solidFill>
                  <a:srgbClr val="5F5F5F"/>
                </a:solidFill>
              </a:rPr>
              <a:t>Block </a:t>
            </a:r>
          </a:p>
          <a:p>
            <a:pPr algn="ctr" eaLnBrk="1" hangingPunct="1"/>
            <a:r>
              <a:rPr lang="en-US">
                <a:solidFill>
                  <a:srgbClr val="5F5F5F"/>
                </a:solidFill>
              </a:rPr>
              <a:t>address</a:t>
            </a:r>
          </a:p>
        </p:txBody>
      </p:sp>
    </p:spTree>
    <p:extLst>
      <p:ext uri="{BB962C8B-B14F-4D97-AF65-F5344CB8AC3E}">
        <p14:creationId xmlns:p14="http://schemas.microsoft.com/office/powerpoint/2010/main" val="2848184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atin typeface="Garamond" charset="0"/>
              </a:rPr>
              <a:t>Stream Buffers (Jouppi, ISCA 1990)</a:t>
            </a:r>
          </a:p>
        </p:txBody>
      </p:sp>
      <p:sp>
        <p:nvSpPr>
          <p:cNvPr id="76803" name="Content Placeholder 2"/>
          <p:cNvSpPr>
            <a:spLocks noGrp="1"/>
          </p:cNvSpPr>
          <p:nvPr>
            <p:ph idx="1"/>
          </p:nvPr>
        </p:nvSpPr>
        <p:spPr>
          <a:xfrm>
            <a:off x="228600" y="979488"/>
            <a:ext cx="5332413" cy="5194300"/>
          </a:xfrm>
        </p:spPr>
        <p:txBody>
          <a:bodyPr/>
          <a:lstStyle/>
          <a:p>
            <a:r>
              <a:rPr lang="en-US" sz="2000" dirty="0">
                <a:latin typeface="Tahoma" charset="0"/>
              </a:rPr>
              <a:t>Each stream buffer holds one stream of sequentially </a:t>
            </a:r>
            <a:r>
              <a:rPr lang="en-US" sz="2000" dirty="0" err="1">
                <a:latin typeface="Tahoma" charset="0"/>
              </a:rPr>
              <a:t>prefetched</a:t>
            </a:r>
            <a:r>
              <a:rPr lang="en-US" sz="2000" dirty="0">
                <a:latin typeface="Tahoma" charset="0"/>
              </a:rPr>
              <a:t> cache lines </a:t>
            </a:r>
          </a:p>
          <a:p>
            <a:endParaRPr lang="en-US" sz="2000" dirty="0">
              <a:latin typeface="Tahoma" charset="0"/>
            </a:endParaRPr>
          </a:p>
          <a:p>
            <a:r>
              <a:rPr lang="en-US" sz="2000" dirty="0">
                <a:latin typeface="Tahoma" charset="0"/>
              </a:rPr>
              <a:t>On a load miss check the head of all stream buffers for an address match</a:t>
            </a:r>
          </a:p>
          <a:p>
            <a:pPr marL="742950" lvl="1" indent="-285750"/>
            <a:r>
              <a:rPr lang="en-US" sz="1600" dirty="0">
                <a:latin typeface="Tahoma" charset="0"/>
                <a:ea typeface="ＭＳ Ｐゴシック" charset="0"/>
              </a:rPr>
              <a:t>if hit, pop the entry from FIFO, update the cache with data </a:t>
            </a:r>
          </a:p>
          <a:p>
            <a:pPr marL="742950" lvl="1" indent="-285750"/>
            <a:r>
              <a:rPr lang="en-US" sz="1600" dirty="0">
                <a:latin typeface="Tahoma" charset="0"/>
                <a:ea typeface="ＭＳ Ｐゴシック" charset="0"/>
              </a:rPr>
              <a:t>if not, allocate a new stream buffer to the new miss address (may have to recycle a stream buffer following LRU policy)</a:t>
            </a:r>
          </a:p>
          <a:p>
            <a:endParaRPr lang="en-US" sz="2000" dirty="0">
              <a:latin typeface="Tahoma" charset="0"/>
            </a:endParaRPr>
          </a:p>
          <a:p>
            <a:r>
              <a:rPr lang="en-US" sz="2000" dirty="0">
                <a:latin typeface="Tahoma" charset="0"/>
              </a:rPr>
              <a:t>Stream buffer FIFOs are continuously topped-off with subsequent cache lines whenever there is room and the bus is not busy</a:t>
            </a:r>
          </a:p>
          <a:p>
            <a:endParaRPr lang="en-US" altLang="ja-JP" sz="1800" dirty="0">
              <a:latin typeface="Tahoma" charset="0"/>
            </a:endParaRPr>
          </a:p>
          <a:p>
            <a:endParaRPr lang="en-US" dirty="0">
              <a:latin typeface="Tahoma" charset="0"/>
            </a:endParaRPr>
          </a:p>
        </p:txBody>
      </p:sp>
      <p:sp>
        <p:nvSpPr>
          <p:cNvPr id="69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F0B5E4-AE51-6946-941C-83284784A9CD}" type="slidenum">
              <a:rPr lang="en-US" sz="1600">
                <a:solidFill>
                  <a:srgbClr val="000000"/>
                </a:solidFill>
                <a:latin typeface="Garamond" charset="0"/>
              </a:rPr>
              <a:pPr eaLnBrk="1" hangingPunct="1"/>
              <a:t>47</a:t>
            </a:fld>
            <a:endParaRPr lang="en-US" sz="1600">
              <a:solidFill>
                <a:srgbClr val="000000"/>
              </a:solidFill>
              <a:latin typeface="Garamond" charset="0"/>
            </a:endParaRPr>
          </a:p>
        </p:txBody>
      </p:sp>
      <p:grpSp>
        <p:nvGrpSpPr>
          <p:cNvPr id="69636" name="Group 4"/>
          <p:cNvGrpSpPr>
            <a:grpSpLocks/>
          </p:cNvGrpSpPr>
          <p:nvPr/>
        </p:nvGrpSpPr>
        <p:grpSpPr bwMode="auto">
          <a:xfrm>
            <a:off x="7191375" y="1028700"/>
            <a:ext cx="990600" cy="4800600"/>
            <a:chOff x="4608" y="960"/>
            <a:chExt cx="912" cy="3024"/>
          </a:xfrm>
        </p:grpSpPr>
        <p:sp>
          <p:nvSpPr>
            <p:cNvPr id="69654" name="Rectangle 5"/>
            <p:cNvSpPr>
              <a:spLocks noChangeArrowheads="1"/>
            </p:cNvSpPr>
            <p:nvPr/>
          </p:nvSpPr>
          <p:spPr bwMode="auto">
            <a:xfrm>
              <a:off x="4608" y="960"/>
              <a:ext cx="912" cy="480"/>
            </a:xfrm>
            <a:prstGeom prst="rect">
              <a:avLst/>
            </a:prstGeom>
            <a:solidFill>
              <a:srgbClr val="DDDDDD"/>
            </a:solidFill>
            <a:ln w="28575">
              <a:solidFill>
                <a:schemeClr val="tx1"/>
              </a:solidFill>
              <a:miter lim="800000"/>
              <a:headEnd/>
              <a:tailEnd/>
            </a:ln>
          </p:spPr>
          <p:txBody>
            <a:bodyPr wrap="none" anchor="ctr"/>
            <a:lstStyle/>
            <a:p>
              <a:pPr algn="ctr"/>
              <a:r>
                <a:rPr lang="en-US" sz="2800" i="1">
                  <a:solidFill>
                    <a:srgbClr val="CC9900"/>
                  </a:solidFill>
                </a:rPr>
                <a:t>FIFO</a:t>
              </a:r>
            </a:p>
          </p:txBody>
        </p:sp>
        <p:sp>
          <p:nvSpPr>
            <p:cNvPr id="69655" name="Line 6"/>
            <p:cNvSpPr>
              <a:spLocks noChangeShapeType="1"/>
            </p:cNvSpPr>
            <p:nvPr/>
          </p:nvSpPr>
          <p:spPr bwMode="auto">
            <a:xfrm>
              <a:off x="4722"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6" name="Line 7"/>
            <p:cNvSpPr>
              <a:spLocks noChangeShapeType="1"/>
            </p:cNvSpPr>
            <p:nvPr/>
          </p:nvSpPr>
          <p:spPr bwMode="auto">
            <a:xfrm>
              <a:off x="4836"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7" name="Line 8"/>
            <p:cNvSpPr>
              <a:spLocks noChangeShapeType="1"/>
            </p:cNvSpPr>
            <p:nvPr/>
          </p:nvSpPr>
          <p:spPr bwMode="auto">
            <a:xfrm>
              <a:off x="4950"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8" name="Line 9"/>
            <p:cNvSpPr>
              <a:spLocks noChangeShapeType="1"/>
            </p:cNvSpPr>
            <p:nvPr/>
          </p:nvSpPr>
          <p:spPr bwMode="auto">
            <a:xfrm>
              <a:off x="5064"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9" name="Line 10"/>
            <p:cNvSpPr>
              <a:spLocks noChangeShapeType="1"/>
            </p:cNvSpPr>
            <p:nvPr/>
          </p:nvSpPr>
          <p:spPr bwMode="auto">
            <a:xfrm>
              <a:off x="5178"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0" name="Line 11"/>
            <p:cNvSpPr>
              <a:spLocks noChangeShapeType="1"/>
            </p:cNvSpPr>
            <p:nvPr/>
          </p:nvSpPr>
          <p:spPr bwMode="auto">
            <a:xfrm>
              <a:off x="5292"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1" name="Line 12"/>
            <p:cNvSpPr>
              <a:spLocks noChangeShapeType="1"/>
            </p:cNvSpPr>
            <p:nvPr/>
          </p:nvSpPr>
          <p:spPr bwMode="auto">
            <a:xfrm>
              <a:off x="5406" y="960"/>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2" name="Rectangle 13"/>
            <p:cNvSpPr>
              <a:spLocks noChangeArrowheads="1"/>
            </p:cNvSpPr>
            <p:nvPr/>
          </p:nvSpPr>
          <p:spPr bwMode="auto">
            <a:xfrm>
              <a:off x="4608" y="1536"/>
              <a:ext cx="912" cy="480"/>
            </a:xfrm>
            <a:prstGeom prst="rect">
              <a:avLst/>
            </a:prstGeom>
            <a:solidFill>
              <a:srgbClr val="DDDDDD"/>
            </a:solidFill>
            <a:ln w="28575">
              <a:solidFill>
                <a:schemeClr val="tx1"/>
              </a:solidFill>
              <a:miter lim="800000"/>
              <a:headEnd/>
              <a:tailEnd/>
            </a:ln>
          </p:spPr>
          <p:txBody>
            <a:bodyPr wrap="none" anchor="ctr"/>
            <a:lstStyle/>
            <a:p>
              <a:pPr algn="ctr"/>
              <a:r>
                <a:rPr lang="en-US" sz="2800" i="1">
                  <a:solidFill>
                    <a:srgbClr val="CC9900"/>
                  </a:solidFill>
                </a:rPr>
                <a:t>FIFO</a:t>
              </a:r>
            </a:p>
          </p:txBody>
        </p:sp>
        <p:sp>
          <p:nvSpPr>
            <p:cNvPr id="69663" name="Line 14"/>
            <p:cNvSpPr>
              <a:spLocks noChangeShapeType="1"/>
            </p:cNvSpPr>
            <p:nvPr/>
          </p:nvSpPr>
          <p:spPr bwMode="auto">
            <a:xfrm>
              <a:off x="4722"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4" name="Line 15"/>
            <p:cNvSpPr>
              <a:spLocks noChangeShapeType="1"/>
            </p:cNvSpPr>
            <p:nvPr/>
          </p:nvSpPr>
          <p:spPr bwMode="auto">
            <a:xfrm>
              <a:off x="4836"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5" name="Line 16"/>
            <p:cNvSpPr>
              <a:spLocks noChangeShapeType="1"/>
            </p:cNvSpPr>
            <p:nvPr/>
          </p:nvSpPr>
          <p:spPr bwMode="auto">
            <a:xfrm>
              <a:off x="4950"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6" name="Line 17"/>
            <p:cNvSpPr>
              <a:spLocks noChangeShapeType="1"/>
            </p:cNvSpPr>
            <p:nvPr/>
          </p:nvSpPr>
          <p:spPr bwMode="auto">
            <a:xfrm>
              <a:off x="5064"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7" name="Line 18"/>
            <p:cNvSpPr>
              <a:spLocks noChangeShapeType="1"/>
            </p:cNvSpPr>
            <p:nvPr/>
          </p:nvSpPr>
          <p:spPr bwMode="auto">
            <a:xfrm>
              <a:off x="5178"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8" name="Line 19"/>
            <p:cNvSpPr>
              <a:spLocks noChangeShapeType="1"/>
            </p:cNvSpPr>
            <p:nvPr/>
          </p:nvSpPr>
          <p:spPr bwMode="auto">
            <a:xfrm>
              <a:off x="5292"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69" name="Line 20"/>
            <p:cNvSpPr>
              <a:spLocks noChangeShapeType="1"/>
            </p:cNvSpPr>
            <p:nvPr/>
          </p:nvSpPr>
          <p:spPr bwMode="auto">
            <a:xfrm>
              <a:off x="5406" y="1536"/>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0" name="Rectangle 21"/>
            <p:cNvSpPr>
              <a:spLocks noChangeArrowheads="1"/>
            </p:cNvSpPr>
            <p:nvPr/>
          </p:nvSpPr>
          <p:spPr bwMode="auto">
            <a:xfrm>
              <a:off x="4608" y="2928"/>
              <a:ext cx="912" cy="480"/>
            </a:xfrm>
            <a:prstGeom prst="rect">
              <a:avLst/>
            </a:prstGeom>
            <a:solidFill>
              <a:srgbClr val="DDDDDD"/>
            </a:solidFill>
            <a:ln w="28575">
              <a:solidFill>
                <a:schemeClr val="tx1"/>
              </a:solidFill>
              <a:miter lim="800000"/>
              <a:headEnd/>
              <a:tailEnd/>
            </a:ln>
          </p:spPr>
          <p:txBody>
            <a:bodyPr wrap="none" anchor="ctr"/>
            <a:lstStyle/>
            <a:p>
              <a:pPr algn="ctr"/>
              <a:r>
                <a:rPr lang="en-US" sz="2800" i="1">
                  <a:solidFill>
                    <a:srgbClr val="CC9900"/>
                  </a:solidFill>
                </a:rPr>
                <a:t>FIFO</a:t>
              </a:r>
            </a:p>
          </p:txBody>
        </p:sp>
        <p:sp>
          <p:nvSpPr>
            <p:cNvPr id="69671" name="Line 22"/>
            <p:cNvSpPr>
              <a:spLocks noChangeShapeType="1"/>
            </p:cNvSpPr>
            <p:nvPr/>
          </p:nvSpPr>
          <p:spPr bwMode="auto">
            <a:xfrm>
              <a:off x="4722"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2" name="Line 23"/>
            <p:cNvSpPr>
              <a:spLocks noChangeShapeType="1"/>
            </p:cNvSpPr>
            <p:nvPr/>
          </p:nvSpPr>
          <p:spPr bwMode="auto">
            <a:xfrm>
              <a:off x="4836"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3" name="Line 24"/>
            <p:cNvSpPr>
              <a:spLocks noChangeShapeType="1"/>
            </p:cNvSpPr>
            <p:nvPr/>
          </p:nvSpPr>
          <p:spPr bwMode="auto">
            <a:xfrm>
              <a:off x="4950"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4" name="Line 25"/>
            <p:cNvSpPr>
              <a:spLocks noChangeShapeType="1"/>
            </p:cNvSpPr>
            <p:nvPr/>
          </p:nvSpPr>
          <p:spPr bwMode="auto">
            <a:xfrm>
              <a:off x="5064"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5" name="Line 26"/>
            <p:cNvSpPr>
              <a:spLocks noChangeShapeType="1"/>
            </p:cNvSpPr>
            <p:nvPr/>
          </p:nvSpPr>
          <p:spPr bwMode="auto">
            <a:xfrm>
              <a:off x="5178"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6" name="Line 27"/>
            <p:cNvSpPr>
              <a:spLocks noChangeShapeType="1"/>
            </p:cNvSpPr>
            <p:nvPr/>
          </p:nvSpPr>
          <p:spPr bwMode="auto">
            <a:xfrm>
              <a:off x="5292"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7" name="Line 28"/>
            <p:cNvSpPr>
              <a:spLocks noChangeShapeType="1"/>
            </p:cNvSpPr>
            <p:nvPr/>
          </p:nvSpPr>
          <p:spPr bwMode="auto">
            <a:xfrm>
              <a:off x="5406" y="2928"/>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78" name="Rectangle 29"/>
            <p:cNvSpPr>
              <a:spLocks noChangeArrowheads="1"/>
            </p:cNvSpPr>
            <p:nvPr/>
          </p:nvSpPr>
          <p:spPr bwMode="auto">
            <a:xfrm>
              <a:off x="4608" y="3504"/>
              <a:ext cx="912" cy="480"/>
            </a:xfrm>
            <a:prstGeom prst="rect">
              <a:avLst/>
            </a:prstGeom>
            <a:solidFill>
              <a:srgbClr val="DDDDDD"/>
            </a:solidFill>
            <a:ln w="28575">
              <a:solidFill>
                <a:schemeClr val="tx1"/>
              </a:solidFill>
              <a:miter lim="800000"/>
              <a:headEnd/>
              <a:tailEnd/>
            </a:ln>
          </p:spPr>
          <p:txBody>
            <a:bodyPr wrap="none" anchor="ctr"/>
            <a:lstStyle/>
            <a:p>
              <a:pPr algn="ctr"/>
              <a:r>
                <a:rPr lang="en-US" sz="2800" i="1">
                  <a:solidFill>
                    <a:srgbClr val="CC9900"/>
                  </a:solidFill>
                </a:rPr>
                <a:t>FIFO</a:t>
              </a:r>
            </a:p>
          </p:txBody>
        </p:sp>
        <p:sp>
          <p:nvSpPr>
            <p:cNvPr id="69679" name="Line 30"/>
            <p:cNvSpPr>
              <a:spLocks noChangeShapeType="1"/>
            </p:cNvSpPr>
            <p:nvPr/>
          </p:nvSpPr>
          <p:spPr bwMode="auto">
            <a:xfrm>
              <a:off x="4722"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0" name="Line 31"/>
            <p:cNvSpPr>
              <a:spLocks noChangeShapeType="1"/>
            </p:cNvSpPr>
            <p:nvPr/>
          </p:nvSpPr>
          <p:spPr bwMode="auto">
            <a:xfrm>
              <a:off x="4836"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1" name="Line 32"/>
            <p:cNvSpPr>
              <a:spLocks noChangeShapeType="1"/>
            </p:cNvSpPr>
            <p:nvPr/>
          </p:nvSpPr>
          <p:spPr bwMode="auto">
            <a:xfrm>
              <a:off x="4950"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2" name="Line 33"/>
            <p:cNvSpPr>
              <a:spLocks noChangeShapeType="1"/>
            </p:cNvSpPr>
            <p:nvPr/>
          </p:nvSpPr>
          <p:spPr bwMode="auto">
            <a:xfrm>
              <a:off x="5064"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3" name="Line 34"/>
            <p:cNvSpPr>
              <a:spLocks noChangeShapeType="1"/>
            </p:cNvSpPr>
            <p:nvPr/>
          </p:nvSpPr>
          <p:spPr bwMode="auto">
            <a:xfrm>
              <a:off x="5178"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4" name="Line 35"/>
            <p:cNvSpPr>
              <a:spLocks noChangeShapeType="1"/>
            </p:cNvSpPr>
            <p:nvPr/>
          </p:nvSpPr>
          <p:spPr bwMode="auto">
            <a:xfrm>
              <a:off x="5292"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85" name="Line 36"/>
            <p:cNvSpPr>
              <a:spLocks noChangeShapeType="1"/>
            </p:cNvSpPr>
            <p:nvPr/>
          </p:nvSpPr>
          <p:spPr bwMode="auto">
            <a:xfrm>
              <a:off x="5406" y="3504"/>
              <a:ext cx="0" cy="4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grpSp>
        <p:nvGrpSpPr>
          <p:cNvPr id="69637" name="Group 37"/>
          <p:cNvGrpSpPr>
            <a:grpSpLocks/>
          </p:cNvGrpSpPr>
          <p:nvPr/>
        </p:nvGrpSpPr>
        <p:grpSpPr bwMode="auto">
          <a:xfrm>
            <a:off x="6810375" y="1333500"/>
            <a:ext cx="381000" cy="4191000"/>
            <a:chOff x="4176" y="1152"/>
            <a:chExt cx="432" cy="2640"/>
          </a:xfrm>
        </p:grpSpPr>
        <p:sp>
          <p:nvSpPr>
            <p:cNvPr id="69650" name="Freeform 38"/>
            <p:cNvSpPr>
              <a:spLocks/>
            </p:cNvSpPr>
            <p:nvPr/>
          </p:nvSpPr>
          <p:spPr bwMode="auto">
            <a:xfrm>
              <a:off x="4416" y="1152"/>
              <a:ext cx="192" cy="2640"/>
            </a:xfrm>
            <a:custGeom>
              <a:avLst/>
              <a:gdLst>
                <a:gd name="T0" fmla="*/ 192 w 192"/>
                <a:gd name="T1" fmla="*/ 0 h 1824"/>
                <a:gd name="T2" fmla="*/ 0 w 192"/>
                <a:gd name="T3" fmla="*/ 0 h 1824"/>
                <a:gd name="T4" fmla="*/ 0 w 192"/>
                <a:gd name="T5" fmla="*/ 73584 h 1824"/>
                <a:gd name="T6" fmla="*/ 192 w 192"/>
                <a:gd name="T7" fmla="*/ 73584 h 1824"/>
                <a:gd name="T8" fmla="*/ 0 60000 65536"/>
                <a:gd name="T9" fmla="*/ 0 60000 65536"/>
                <a:gd name="T10" fmla="*/ 0 60000 65536"/>
                <a:gd name="T11" fmla="*/ 0 60000 65536"/>
                <a:gd name="T12" fmla="*/ 0 w 192"/>
                <a:gd name="T13" fmla="*/ 0 h 1824"/>
                <a:gd name="T14" fmla="*/ 192 w 192"/>
                <a:gd name="T15" fmla="*/ 1824 h 1824"/>
              </a:gdLst>
              <a:ahLst/>
              <a:cxnLst>
                <a:cxn ang="T8">
                  <a:pos x="T0" y="T1"/>
                </a:cxn>
                <a:cxn ang="T9">
                  <a:pos x="T2" y="T3"/>
                </a:cxn>
                <a:cxn ang="T10">
                  <a:pos x="T4" y="T5"/>
                </a:cxn>
                <a:cxn ang="T11">
                  <a:pos x="T6" y="T7"/>
                </a:cxn>
              </a:cxnLst>
              <a:rect l="T12" t="T13" r="T14" b="T15"/>
              <a:pathLst>
                <a:path w="192" h="1824">
                  <a:moveTo>
                    <a:pt x="192" y="0"/>
                  </a:moveTo>
                  <a:lnTo>
                    <a:pt x="0" y="0"/>
                  </a:lnTo>
                  <a:lnTo>
                    <a:pt x="0" y="1824"/>
                  </a:lnTo>
                  <a:lnTo>
                    <a:pt x="192" y="182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69651" name="Line 39"/>
            <p:cNvSpPr>
              <a:spLocks noChangeShapeType="1"/>
            </p:cNvSpPr>
            <p:nvPr/>
          </p:nvSpPr>
          <p:spPr bwMode="auto">
            <a:xfrm>
              <a:off x="4416" y="31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2" name="Line 40"/>
            <p:cNvSpPr>
              <a:spLocks noChangeShapeType="1"/>
            </p:cNvSpPr>
            <p:nvPr/>
          </p:nvSpPr>
          <p:spPr bwMode="auto">
            <a:xfrm>
              <a:off x="4416" y="17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53" name="Line 41"/>
            <p:cNvSpPr>
              <a:spLocks noChangeShapeType="1"/>
            </p:cNvSpPr>
            <p:nvPr/>
          </p:nvSpPr>
          <p:spPr bwMode="auto">
            <a:xfrm flipH="1">
              <a:off x="4176" y="2448"/>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sp>
        <p:nvSpPr>
          <p:cNvPr id="69638" name="Rectangle 42"/>
          <p:cNvSpPr>
            <a:spLocks noChangeArrowheads="1"/>
          </p:cNvSpPr>
          <p:nvPr/>
        </p:nvSpPr>
        <p:spPr bwMode="auto">
          <a:xfrm>
            <a:off x="5591175" y="2628900"/>
            <a:ext cx="1219200" cy="1447800"/>
          </a:xfrm>
          <a:prstGeom prst="rect">
            <a:avLst/>
          </a:prstGeom>
          <a:solidFill>
            <a:srgbClr val="FFFFFF"/>
          </a:solidFill>
          <a:ln w="28575">
            <a:solidFill>
              <a:schemeClr val="tx1"/>
            </a:solidFill>
            <a:miter lim="800000"/>
            <a:headEnd/>
            <a:tailEnd/>
          </a:ln>
        </p:spPr>
        <p:txBody>
          <a:bodyPr wrap="none" anchor="ctr"/>
          <a:lstStyle/>
          <a:p>
            <a:pPr algn="ctr"/>
            <a:r>
              <a:rPr lang="en-US" sz="2400">
                <a:solidFill>
                  <a:srgbClr val="000000"/>
                </a:solidFill>
              </a:rPr>
              <a:t>DCache</a:t>
            </a:r>
          </a:p>
        </p:txBody>
      </p:sp>
      <p:sp>
        <p:nvSpPr>
          <p:cNvPr id="69639" name="Oval 43"/>
          <p:cNvSpPr>
            <a:spLocks noChangeArrowheads="1"/>
          </p:cNvSpPr>
          <p:nvPr/>
        </p:nvSpPr>
        <p:spPr bwMode="auto">
          <a:xfrm>
            <a:off x="7648575" y="2857500"/>
            <a:ext cx="76200" cy="76200"/>
          </a:xfrm>
          <a:prstGeom prst="ellipse">
            <a:avLst/>
          </a:prstGeom>
          <a:solidFill>
            <a:schemeClr val="tx1"/>
          </a:solidFill>
          <a:ln w="19050">
            <a:solidFill>
              <a:schemeClr val="tx1"/>
            </a:solidFill>
            <a:round/>
            <a:headEnd/>
            <a:tailEnd/>
          </a:ln>
        </p:spPr>
        <p:txBody>
          <a:bodyPr wrap="none" anchor="ctr"/>
          <a:lstStyle/>
          <a:p>
            <a:endParaRPr lang="en-US">
              <a:solidFill>
                <a:srgbClr val="000000"/>
              </a:solidFill>
            </a:endParaRPr>
          </a:p>
        </p:txBody>
      </p:sp>
      <p:sp>
        <p:nvSpPr>
          <p:cNvPr id="69640" name="Oval 44"/>
          <p:cNvSpPr>
            <a:spLocks noChangeArrowheads="1"/>
          </p:cNvSpPr>
          <p:nvPr/>
        </p:nvSpPr>
        <p:spPr bwMode="auto">
          <a:xfrm>
            <a:off x="7648575" y="3086100"/>
            <a:ext cx="76200" cy="76200"/>
          </a:xfrm>
          <a:prstGeom prst="ellipse">
            <a:avLst/>
          </a:prstGeom>
          <a:solidFill>
            <a:schemeClr val="tx1"/>
          </a:solidFill>
          <a:ln w="19050">
            <a:solidFill>
              <a:schemeClr val="tx1"/>
            </a:solidFill>
            <a:round/>
            <a:headEnd/>
            <a:tailEnd/>
          </a:ln>
        </p:spPr>
        <p:txBody>
          <a:bodyPr wrap="none" anchor="ctr"/>
          <a:lstStyle/>
          <a:p>
            <a:endParaRPr lang="en-US">
              <a:solidFill>
                <a:srgbClr val="000000"/>
              </a:solidFill>
            </a:endParaRPr>
          </a:p>
        </p:txBody>
      </p:sp>
      <p:sp>
        <p:nvSpPr>
          <p:cNvPr id="69641" name="Oval 45"/>
          <p:cNvSpPr>
            <a:spLocks noChangeArrowheads="1"/>
          </p:cNvSpPr>
          <p:nvPr/>
        </p:nvSpPr>
        <p:spPr bwMode="auto">
          <a:xfrm>
            <a:off x="7648575" y="3314700"/>
            <a:ext cx="76200" cy="76200"/>
          </a:xfrm>
          <a:prstGeom prst="ellipse">
            <a:avLst/>
          </a:prstGeom>
          <a:solidFill>
            <a:schemeClr val="tx1"/>
          </a:solidFill>
          <a:ln w="19050">
            <a:solidFill>
              <a:schemeClr val="tx1"/>
            </a:solidFill>
            <a:round/>
            <a:headEnd/>
            <a:tailEnd/>
          </a:ln>
        </p:spPr>
        <p:txBody>
          <a:bodyPr wrap="none" anchor="ctr"/>
          <a:lstStyle/>
          <a:p>
            <a:endParaRPr lang="en-US">
              <a:solidFill>
                <a:srgbClr val="000000"/>
              </a:solidFill>
            </a:endParaRPr>
          </a:p>
        </p:txBody>
      </p:sp>
      <p:sp>
        <p:nvSpPr>
          <p:cNvPr id="69642" name="Oval 46"/>
          <p:cNvSpPr>
            <a:spLocks noChangeArrowheads="1"/>
          </p:cNvSpPr>
          <p:nvPr/>
        </p:nvSpPr>
        <p:spPr bwMode="auto">
          <a:xfrm>
            <a:off x="7648575" y="3543300"/>
            <a:ext cx="76200" cy="76200"/>
          </a:xfrm>
          <a:prstGeom prst="ellipse">
            <a:avLst/>
          </a:prstGeom>
          <a:solidFill>
            <a:schemeClr val="tx1"/>
          </a:solidFill>
          <a:ln w="19050">
            <a:solidFill>
              <a:schemeClr val="tx1"/>
            </a:solidFill>
            <a:round/>
            <a:headEnd/>
            <a:tailEnd/>
          </a:ln>
        </p:spPr>
        <p:txBody>
          <a:bodyPr wrap="none" anchor="ctr"/>
          <a:lstStyle/>
          <a:p>
            <a:endParaRPr lang="en-US">
              <a:solidFill>
                <a:srgbClr val="000000"/>
              </a:solidFill>
            </a:endParaRPr>
          </a:p>
        </p:txBody>
      </p:sp>
      <p:sp>
        <p:nvSpPr>
          <p:cNvPr id="69643" name="Oval 47"/>
          <p:cNvSpPr>
            <a:spLocks noChangeArrowheads="1"/>
          </p:cNvSpPr>
          <p:nvPr/>
        </p:nvSpPr>
        <p:spPr bwMode="auto">
          <a:xfrm>
            <a:off x="7648575" y="3771900"/>
            <a:ext cx="76200" cy="76200"/>
          </a:xfrm>
          <a:prstGeom prst="ellipse">
            <a:avLst/>
          </a:prstGeom>
          <a:solidFill>
            <a:schemeClr val="tx1"/>
          </a:solidFill>
          <a:ln w="19050">
            <a:solidFill>
              <a:schemeClr val="tx1"/>
            </a:solidFill>
            <a:round/>
            <a:headEnd/>
            <a:tailEnd/>
          </a:ln>
        </p:spPr>
        <p:txBody>
          <a:bodyPr wrap="none" anchor="ctr"/>
          <a:lstStyle/>
          <a:p>
            <a:endParaRPr lang="en-US">
              <a:solidFill>
                <a:srgbClr val="000000"/>
              </a:solidFill>
            </a:endParaRPr>
          </a:p>
        </p:txBody>
      </p:sp>
      <p:grpSp>
        <p:nvGrpSpPr>
          <p:cNvPr id="69644" name="Group 48"/>
          <p:cNvGrpSpPr>
            <a:grpSpLocks/>
          </p:cNvGrpSpPr>
          <p:nvPr/>
        </p:nvGrpSpPr>
        <p:grpSpPr bwMode="auto">
          <a:xfrm flipH="1">
            <a:off x="8181975" y="1333500"/>
            <a:ext cx="381000" cy="4191000"/>
            <a:chOff x="4176" y="1152"/>
            <a:chExt cx="432" cy="2640"/>
          </a:xfrm>
        </p:grpSpPr>
        <p:sp>
          <p:nvSpPr>
            <p:cNvPr id="69646" name="Freeform 49"/>
            <p:cNvSpPr>
              <a:spLocks/>
            </p:cNvSpPr>
            <p:nvPr/>
          </p:nvSpPr>
          <p:spPr bwMode="auto">
            <a:xfrm>
              <a:off x="4416" y="1152"/>
              <a:ext cx="192" cy="2640"/>
            </a:xfrm>
            <a:custGeom>
              <a:avLst/>
              <a:gdLst>
                <a:gd name="T0" fmla="*/ 192 w 192"/>
                <a:gd name="T1" fmla="*/ 0 h 1824"/>
                <a:gd name="T2" fmla="*/ 0 w 192"/>
                <a:gd name="T3" fmla="*/ 0 h 1824"/>
                <a:gd name="T4" fmla="*/ 0 w 192"/>
                <a:gd name="T5" fmla="*/ 73584 h 1824"/>
                <a:gd name="T6" fmla="*/ 192 w 192"/>
                <a:gd name="T7" fmla="*/ 73584 h 1824"/>
                <a:gd name="T8" fmla="*/ 0 60000 65536"/>
                <a:gd name="T9" fmla="*/ 0 60000 65536"/>
                <a:gd name="T10" fmla="*/ 0 60000 65536"/>
                <a:gd name="T11" fmla="*/ 0 60000 65536"/>
                <a:gd name="T12" fmla="*/ 0 w 192"/>
                <a:gd name="T13" fmla="*/ 0 h 1824"/>
                <a:gd name="T14" fmla="*/ 192 w 192"/>
                <a:gd name="T15" fmla="*/ 1824 h 1824"/>
              </a:gdLst>
              <a:ahLst/>
              <a:cxnLst>
                <a:cxn ang="T8">
                  <a:pos x="T0" y="T1"/>
                </a:cxn>
                <a:cxn ang="T9">
                  <a:pos x="T2" y="T3"/>
                </a:cxn>
                <a:cxn ang="T10">
                  <a:pos x="T4" y="T5"/>
                </a:cxn>
                <a:cxn ang="T11">
                  <a:pos x="T6" y="T7"/>
                </a:cxn>
              </a:cxnLst>
              <a:rect l="T12" t="T13" r="T14" b="T15"/>
              <a:pathLst>
                <a:path w="192" h="1824">
                  <a:moveTo>
                    <a:pt x="192" y="0"/>
                  </a:moveTo>
                  <a:lnTo>
                    <a:pt x="0" y="0"/>
                  </a:lnTo>
                  <a:lnTo>
                    <a:pt x="0" y="1824"/>
                  </a:lnTo>
                  <a:lnTo>
                    <a:pt x="192" y="182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69647" name="Line 50"/>
            <p:cNvSpPr>
              <a:spLocks noChangeShapeType="1"/>
            </p:cNvSpPr>
            <p:nvPr/>
          </p:nvSpPr>
          <p:spPr bwMode="auto">
            <a:xfrm>
              <a:off x="4416" y="316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48" name="Line 51"/>
            <p:cNvSpPr>
              <a:spLocks noChangeShapeType="1"/>
            </p:cNvSpPr>
            <p:nvPr/>
          </p:nvSpPr>
          <p:spPr bwMode="auto">
            <a:xfrm>
              <a:off x="4416" y="17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9649" name="Line 52"/>
            <p:cNvSpPr>
              <a:spLocks noChangeShapeType="1"/>
            </p:cNvSpPr>
            <p:nvPr/>
          </p:nvSpPr>
          <p:spPr bwMode="auto">
            <a:xfrm flipH="1">
              <a:off x="4176"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grpSp>
      <p:sp>
        <p:nvSpPr>
          <p:cNvPr id="69645" name="Rectangle 53"/>
          <p:cNvSpPr>
            <a:spLocks noChangeArrowheads="1"/>
          </p:cNvSpPr>
          <p:nvPr/>
        </p:nvSpPr>
        <p:spPr bwMode="auto">
          <a:xfrm rot="-5400000">
            <a:off x="7443788" y="3189288"/>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lgn="ctr"/>
            <a:r>
              <a:rPr lang="en-US" sz="2400">
                <a:solidFill>
                  <a:srgbClr val="000000"/>
                </a:solidFill>
              </a:rPr>
              <a:t>Memory interface</a:t>
            </a:r>
          </a:p>
        </p:txBody>
      </p:sp>
      <p:sp>
        <p:nvSpPr>
          <p:cNvPr id="2" name="Rectangle 1"/>
          <p:cNvSpPr/>
          <p:nvPr/>
        </p:nvSpPr>
        <p:spPr>
          <a:xfrm>
            <a:off x="304800" y="5892224"/>
            <a:ext cx="6858000" cy="584776"/>
          </a:xfrm>
          <a:prstGeom prst="rect">
            <a:avLst/>
          </a:prstGeom>
        </p:spPr>
        <p:txBody>
          <a:bodyPr wrap="square">
            <a:spAutoFit/>
          </a:bodyPr>
          <a:lstStyle/>
          <a:p>
            <a:r>
              <a:rPr lang="en-US" sz="1600" dirty="0" err="1" smtClean="0"/>
              <a:t>Jouppi</a:t>
            </a:r>
            <a:r>
              <a:rPr lang="en-US" sz="1600" dirty="0" smtClean="0"/>
              <a:t>, “</a:t>
            </a:r>
            <a:r>
              <a:rPr lang="en-US" sz="1600" dirty="0" smtClean="0">
                <a:solidFill>
                  <a:srgbClr val="0000FF"/>
                </a:solidFill>
              </a:rPr>
              <a:t>Improving </a:t>
            </a:r>
            <a:r>
              <a:rPr lang="en-US" sz="1600" dirty="0">
                <a:solidFill>
                  <a:srgbClr val="0000FF"/>
                </a:solidFill>
              </a:rPr>
              <a:t>Direct-Mapped Cache Performance by the Addition of a Small Fully-Associative Cache and Prefetch </a:t>
            </a:r>
            <a:r>
              <a:rPr lang="en-US" sz="1600" dirty="0" smtClean="0">
                <a:solidFill>
                  <a:srgbClr val="0000FF"/>
                </a:solidFill>
              </a:rPr>
              <a:t>Buffers</a:t>
            </a:r>
            <a:r>
              <a:rPr lang="en-US" sz="1600" dirty="0" smtClean="0"/>
              <a:t>,” ISCA 1990.</a:t>
            </a:r>
            <a:endParaRPr lang="en-US" sz="1600" dirty="0"/>
          </a:p>
        </p:txBody>
      </p:sp>
    </p:spTree>
    <p:extLst>
      <p:ext uri="{BB962C8B-B14F-4D97-AF65-F5344CB8AC3E}">
        <p14:creationId xmlns:p14="http://schemas.microsoft.com/office/powerpoint/2010/main" val="30182433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atin typeface="Garamond" charset="0"/>
              </a:rPr>
              <a:t>Stream Buffer Design</a:t>
            </a:r>
          </a:p>
        </p:txBody>
      </p:sp>
      <p:sp>
        <p:nvSpPr>
          <p:cNvPr id="70658"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706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360BF2-048A-B549-8049-C57018D7D298}" type="slidenum">
              <a:rPr lang="en-US" sz="1600">
                <a:solidFill>
                  <a:srgbClr val="000000"/>
                </a:solidFill>
                <a:latin typeface="Garamond" charset="0"/>
              </a:rPr>
              <a:pPr eaLnBrk="1" hangingPunct="1"/>
              <a:t>48</a:t>
            </a:fld>
            <a:endParaRPr lang="en-US" sz="1600">
              <a:solidFill>
                <a:srgbClr val="000000"/>
              </a:solidFill>
              <a:latin typeface="Garamond" charset="0"/>
            </a:endParaRPr>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357313"/>
            <a:ext cx="862965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7052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Garamond" charset="0"/>
              </a:rPr>
              <a:t>Stream Buffer Design</a:t>
            </a:r>
          </a:p>
        </p:txBody>
      </p:sp>
      <p:sp>
        <p:nvSpPr>
          <p:cNvPr id="71682"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71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B5724E-99F3-F448-9B53-BC019DE0FCBA}" type="slidenum">
              <a:rPr lang="en-US" sz="1600">
                <a:solidFill>
                  <a:srgbClr val="000000"/>
                </a:solidFill>
                <a:latin typeface="Garamond" charset="0"/>
              </a:rPr>
              <a:pPr eaLnBrk="1" hangingPunct="1"/>
              <a:t>49</a:t>
            </a:fld>
            <a:endParaRPr lang="en-US" sz="1600">
              <a:solidFill>
                <a:srgbClr val="000000"/>
              </a:solidFill>
              <a:latin typeface="Garamond" charset="0"/>
            </a:endParaRP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879475"/>
            <a:ext cx="6276975"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339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itle 1"/>
          <p:cNvSpPr>
            <a:spLocks noGrp="1"/>
          </p:cNvSpPr>
          <p:nvPr>
            <p:ph type="title"/>
          </p:nvPr>
        </p:nvSpPr>
        <p:spPr/>
        <p:txBody>
          <a:bodyPr/>
          <a:lstStyle/>
          <a:p>
            <a:r>
              <a:rPr lang="en-US" dirty="0" smtClean="0">
                <a:latin typeface="Garamond" charset="0"/>
              </a:rPr>
              <a:t>Where We Are in Lecture Schedule</a:t>
            </a:r>
            <a:endParaRPr lang="en-US" dirty="0">
              <a:latin typeface="Garamond" charset="0"/>
            </a:endParaRPr>
          </a:p>
        </p:txBody>
      </p:sp>
      <p:sp>
        <p:nvSpPr>
          <p:cNvPr id="103426" name="Content Placeholder 2"/>
          <p:cNvSpPr>
            <a:spLocks noGrp="1"/>
          </p:cNvSpPr>
          <p:nvPr>
            <p:ph idx="1"/>
          </p:nvPr>
        </p:nvSpPr>
        <p:spPr>
          <a:xfrm>
            <a:off x="228600" y="996950"/>
            <a:ext cx="8915400" cy="5194300"/>
          </a:xfrm>
        </p:spPr>
        <p:txBody>
          <a:bodyPr/>
          <a:lstStyle/>
          <a:p>
            <a:pPr>
              <a:defRPr/>
            </a:pPr>
            <a:r>
              <a:rPr lang="en-US" dirty="0">
                <a:solidFill>
                  <a:schemeClr val="bg1">
                    <a:lumMod val="50000"/>
                  </a:schemeClr>
                </a:solidFill>
                <a:latin typeface="Tahoma" charset="0"/>
              </a:rPr>
              <a:t>The memory </a:t>
            </a:r>
            <a:r>
              <a:rPr lang="en-US" dirty="0" smtClean="0">
                <a:solidFill>
                  <a:schemeClr val="bg1">
                    <a:lumMod val="50000"/>
                  </a:schemeClr>
                </a:solidFill>
                <a:latin typeface="Tahoma" charset="0"/>
              </a:rPr>
              <a:t>hierarchy</a:t>
            </a:r>
          </a:p>
          <a:p>
            <a:pPr>
              <a:defRPr/>
            </a:pPr>
            <a:r>
              <a:rPr lang="en-US" dirty="0" smtClean="0">
                <a:solidFill>
                  <a:schemeClr val="bg1">
                    <a:lumMod val="50000"/>
                  </a:schemeClr>
                </a:solidFill>
                <a:latin typeface="Tahoma" charset="0"/>
              </a:rPr>
              <a:t>Caches, caches, more caches </a:t>
            </a:r>
          </a:p>
          <a:p>
            <a:pPr>
              <a:defRPr/>
            </a:pPr>
            <a:r>
              <a:rPr lang="en-US" dirty="0" smtClean="0">
                <a:solidFill>
                  <a:srgbClr val="7F7F7F"/>
                </a:solidFill>
                <a:latin typeface="Tahoma" charset="0"/>
              </a:rPr>
              <a:t>Virtualizing the memory hierarchy: Virtual Memory</a:t>
            </a:r>
          </a:p>
          <a:p>
            <a:pPr>
              <a:defRPr/>
            </a:pPr>
            <a:r>
              <a:rPr lang="en-US" dirty="0" smtClean="0">
                <a:solidFill>
                  <a:schemeClr val="bg1">
                    <a:lumMod val="50000"/>
                  </a:schemeClr>
                </a:solidFill>
                <a:latin typeface="Tahoma" charset="0"/>
              </a:rPr>
              <a:t>Main memory: DRAM</a:t>
            </a:r>
          </a:p>
          <a:p>
            <a:pPr>
              <a:defRPr/>
            </a:pPr>
            <a:r>
              <a:rPr lang="en-US" dirty="0" smtClean="0">
                <a:solidFill>
                  <a:schemeClr val="bg1">
                    <a:lumMod val="50000"/>
                  </a:schemeClr>
                </a:solidFill>
                <a:latin typeface="Tahoma" charset="0"/>
              </a:rPr>
              <a:t>Main memory control, scheduling</a:t>
            </a:r>
          </a:p>
          <a:p>
            <a:pPr>
              <a:defRPr/>
            </a:pPr>
            <a:r>
              <a:rPr lang="en-US" dirty="0" smtClean="0">
                <a:solidFill>
                  <a:srgbClr val="0000FF"/>
                </a:solidFill>
                <a:latin typeface="Tahoma" charset="0"/>
              </a:rPr>
              <a:t>Memory latency tolerance techniques</a:t>
            </a:r>
          </a:p>
          <a:p>
            <a:pPr>
              <a:defRPr/>
            </a:pPr>
            <a:r>
              <a:rPr lang="en-US" dirty="0" smtClean="0">
                <a:latin typeface="Tahoma" charset="0"/>
              </a:rPr>
              <a:t>Non-volatile memory</a:t>
            </a:r>
          </a:p>
          <a:p>
            <a:pPr>
              <a:defRPr/>
            </a:pPr>
            <a:endParaRPr lang="en-US" dirty="0">
              <a:latin typeface="Tahoma" charset="0"/>
            </a:endParaRPr>
          </a:p>
          <a:p>
            <a:pPr>
              <a:defRPr/>
            </a:pPr>
            <a:r>
              <a:rPr lang="en-US" dirty="0" smtClean="0">
                <a:latin typeface="Tahoma" charset="0"/>
              </a:rPr>
              <a:t>Multiprocessors</a:t>
            </a:r>
          </a:p>
          <a:p>
            <a:pPr>
              <a:defRPr/>
            </a:pPr>
            <a:r>
              <a:rPr lang="en-US" dirty="0" smtClean="0">
                <a:latin typeface="Tahoma" charset="0"/>
              </a:rPr>
              <a:t>Coherence and consistency</a:t>
            </a:r>
          </a:p>
          <a:p>
            <a:pPr>
              <a:defRPr/>
            </a:pPr>
            <a:r>
              <a:rPr lang="en-US" dirty="0" smtClean="0">
                <a:latin typeface="Tahoma" charset="0"/>
              </a:rPr>
              <a:t>Interconnection networks</a:t>
            </a:r>
          </a:p>
          <a:p>
            <a:pPr>
              <a:defRPr/>
            </a:pPr>
            <a:r>
              <a:rPr lang="en-US" dirty="0" smtClean="0">
                <a:latin typeface="Tahoma" charset="0"/>
              </a:rPr>
              <a:t>Multi-core issues (e.g., heterogeneous multi-core)</a:t>
            </a:r>
          </a:p>
          <a:p>
            <a:pPr>
              <a:defRPr/>
            </a:pPr>
            <a:endParaRPr lang="en-US" dirty="0" smtClean="0">
              <a:latin typeface="Tahoma" charset="0"/>
            </a:endParaRPr>
          </a:p>
          <a:p>
            <a:pPr marL="0" indent="0">
              <a:buFont typeface="Wingdings" charset="0"/>
              <a:buNone/>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a:defRPr/>
            </a:pPr>
            <a:endParaRPr lang="en-US" dirty="0">
              <a:latin typeface="Tahoma" charset="0"/>
            </a:endParaRPr>
          </a:p>
          <a:p>
            <a:pPr>
              <a:defRPr/>
            </a:pPr>
            <a:endParaRPr lang="en-US" dirty="0" smtClean="0">
              <a:latin typeface="Tahoma" charset="0"/>
            </a:endParaRPr>
          </a:p>
          <a:p>
            <a:pPr marL="0" indent="0">
              <a:buFont typeface="Wingdings" charset="0"/>
              <a:buNone/>
              <a:defRPr/>
            </a:pPr>
            <a:endParaRPr lang="en-US" dirty="0" smtClean="0">
              <a:latin typeface="Tahoma" charset="0"/>
            </a:endParaRPr>
          </a:p>
          <a:p>
            <a:pPr marL="0" indent="0">
              <a:buFont typeface="Wingdings" charset="0"/>
              <a:buNone/>
              <a:defRPr/>
            </a:pPr>
            <a:endParaRPr lang="en-US" dirty="0" smtClean="0">
              <a:latin typeface="Tahoma" charset="0"/>
            </a:endParaRPr>
          </a:p>
          <a:p>
            <a:pPr>
              <a:defRPr/>
            </a:pPr>
            <a:endParaRPr lang="en-US" dirty="0">
              <a:latin typeface="Tahoma" charset="0"/>
            </a:endParaRPr>
          </a:p>
          <a:p>
            <a:pPr>
              <a:defRPr/>
            </a:pPr>
            <a:endParaRPr lang="en-US" dirty="0">
              <a:latin typeface="Tahoma" charset="0"/>
            </a:endParaRPr>
          </a:p>
          <a:p>
            <a:pPr>
              <a:defRPr/>
            </a:pPr>
            <a:endParaRPr lang="en-US" dirty="0">
              <a:latin typeface="Tahoma" charset="0"/>
            </a:endParaRPr>
          </a:p>
        </p:txBody>
      </p:sp>
      <p:sp>
        <p:nvSpPr>
          <p:cNvPr id="336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5070F-D425-F443-8683-8104C27117B2}" type="slidenum">
              <a:rPr lang="en-US" sz="1600">
                <a:solidFill>
                  <a:srgbClr val="000000"/>
                </a:solidFill>
                <a:latin typeface="Garamond" charset="0"/>
                <a:cs typeface="Arial" charset="0"/>
              </a:rPr>
              <a:pPr eaLnBrk="1" hangingPunct="1"/>
              <a:t>5</a:t>
            </a:fld>
            <a:endParaRPr lang="en-US" sz="1600">
              <a:solidFill>
                <a:srgbClr val="000000"/>
              </a:solidFill>
              <a:latin typeface="Garamond" charset="0"/>
              <a:cs typeface="Arial" charset="0"/>
            </a:endParaRPr>
          </a:p>
        </p:txBody>
      </p:sp>
    </p:spTree>
    <p:extLst>
      <p:ext uri="{BB962C8B-B14F-4D97-AF65-F5344CB8AC3E}">
        <p14:creationId xmlns:p14="http://schemas.microsoft.com/office/powerpoint/2010/main" val="2453002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Garamond" charset="0"/>
              </a:rPr>
              <a:t>Prefetcher Performance (I)</a:t>
            </a:r>
          </a:p>
        </p:txBody>
      </p:sp>
      <p:sp>
        <p:nvSpPr>
          <p:cNvPr id="72706" name="Content Placeholder 2"/>
          <p:cNvSpPr>
            <a:spLocks noGrp="1"/>
          </p:cNvSpPr>
          <p:nvPr>
            <p:ph idx="1"/>
          </p:nvPr>
        </p:nvSpPr>
        <p:spPr>
          <a:xfrm>
            <a:off x="228600" y="996950"/>
            <a:ext cx="8610600" cy="5194300"/>
          </a:xfrm>
        </p:spPr>
        <p:txBody>
          <a:bodyPr/>
          <a:lstStyle/>
          <a:p>
            <a:r>
              <a:rPr lang="en-US" dirty="0">
                <a:solidFill>
                  <a:srgbClr val="0000FF"/>
                </a:solidFill>
                <a:latin typeface="Tahoma" charset="0"/>
              </a:rPr>
              <a:t>Accuracy</a:t>
            </a:r>
            <a:r>
              <a:rPr lang="en-US" dirty="0">
                <a:latin typeface="Tahoma" charset="0"/>
              </a:rPr>
              <a:t> (used prefetches / sent prefetches)</a:t>
            </a:r>
          </a:p>
          <a:p>
            <a:r>
              <a:rPr lang="en-US" dirty="0">
                <a:solidFill>
                  <a:srgbClr val="0000FF"/>
                </a:solidFill>
                <a:latin typeface="Tahoma" charset="0"/>
              </a:rPr>
              <a:t>Coverage</a:t>
            </a:r>
            <a:r>
              <a:rPr lang="en-US" dirty="0">
                <a:latin typeface="Tahoma" charset="0"/>
              </a:rPr>
              <a:t> (</a:t>
            </a:r>
            <a:r>
              <a:rPr lang="en-US" dirty="0" err="1">
                <a:latin typeface="Tahoma" charset="0"/>
              </a:rPr>
              <a:t>prefetched</a:t>
            </a:r>
            <a:r>
              <a:rPr lang="en-US" dirty="0">
                <a:latin typeface="Tahoma" charset="0"/>
              </a:rPr>
              <a:t> misses / all misses)</a:t>
            </a:r>
          </a:p>
          <a:p>
            <a:r>
              <a:rPr lang="en-US" dirty="0">
                <a:solidFill>
                  <a:srgbClr val="0000FF"/>
                </a:solidFill>
                <a:latin typeface="Tahoma" charset="0"/>
              </a:rPr>
              <a:t>Timeliness</a:t>
            </a:r>
            <a:r>
              <a:rPr lang="en-US" dirty="0">
                <a:latin typeface="Tahoma" charset="0"/>
              </a:rPr>
              <a:t> (on-time prefetches / used prefetches)</a:t>
            </a:r>
          </a:p>
          <a:p>
            <a:endParaRPr lang="en-US" dirty="0">
              <a:latin typeface="Tahoma" charset="0"/>
            </a:endParaRPr>
          </a:p>
          <a:p>
            <a:r>
              <a:rPr lang="en-US" dirty="0">
                <a:latin typeface="Tahoma" charset="0"/>
              </a:rPr>
              <a:t>Bandwidth consumption</a:t>
            </a:r>
          </a:p>
          <a:p>
            <a:pPr lvl="1"/>
            <a:r>
              <a:rPr lang="en-US" dirty="0">
                <a:latin typeface="Tahoma" charset="0"/>
                <a:ea typeface="ＭＳ Ｐゴシック" charset="0"/>
              </a:rPr>
              <a:t>Memory bandwidth consumed with prefetcher / without prefetcher</a:t>
            </a:r>
          </a:p>
          <a:p>
            <a:pPr lvl="1"/>
            <a:r>
              <a:rPr lang="en-US" dirty="0">
                <a:latin typeface="Tahoma" charset="0"/>
                <a:ea typeface="ＭＳ Ｐゴシック" charset="0"/>
              </a:rPr>
              <a:t>Good news: </a:t>
            </a:r>
            <a:r>
              <a:rPr lang="en-US" dirty="0">
                <a:solidFill>
                  <a:srgbClr val="0000FF"/>
                </a:solidFill>
                <a:latin typeface="Tahoma" charset="0"/>
                <a:ea typeface="ＭＳ Ｐゴシック" charset="0"/>
              </a:rPr>
              <a:t>Can utilize idle bus bandwidth (if available)</a:t>
            </a:r>
          </a:p>
          <a:p>
            <a:endParaRPr lang="en-US" dirty="0">
              <a:latin typeface="Tahoma" charset="0"/>
            </a:endParaRPr>
          </a:p>
          <a:p>
            <a:r>
              <a:rPr lang="en-US" dirty="0">
                <a:latin typeface="Tahoma" charset="0"/>
              </a:rPr>
              <a:t>Cache pollution</a:t>
            </a:r>
          </a:p>
          <a:p>
            <a:pPr lvl="1"/>
            <a:r>
              <a:rPr lang="en-US" dirty="0">
                <a:latin typeface="Tahoma" charset="0"/>
                <a:ea typeface="ＭＳ Ｐゴシック" charset="0"/>
              </a:rPr>
              <a:t>Extra demand misses due to prefetch placement in cache</a:t>
            </a:r>
          </a:p>
          <a:p>
            <a:pPr lvl="1"/>
            <a:r>
              <a:rPr lang="en-US" dirty="0">
                <a:latin typeface="Tahoma" charset="0"/>
                <a:ea typeface="ＭＳ Ｐゴシック" charset="0"/>
              </a:rPr>
              <a:t>More difficult to quantify but affects performance</a:t>
            </a:r>
          </a:p>
        </p:txBody>
      </p:sp>
      <p:sp>
        <p:nvSpPr>
          <p:cNvPr id="727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0DD14D3-06DF-2848-91AB-33732F5F7988}" type="slidenum">
              <a:rPr lang="en-US" sz="1600">
                <a:solidFill>
                  <a:srgbClr val="000000"/>
                </a:solidFill>
                <a:latin typeface="Garamond" charset="0"/>
              </a:rPr>
              <a:pPr eaLnBrk="1" hangingPunct="1"/>
              <a:t>50</a:t>
            </a:fld>
            <a:endParaRPr lang="en-US" sz="1600">
              <a:solidFill>
                <a:srgbClr val="000000"/>
              </a:solidFill>
              <a:latin typeface="Garamond" charset="0"/>
            </a:endParaRPr>
          </a:p>
        </p:txBody>
      </p:sp>
    </p:spTree>
    <p:extLst>
      <p:ext uri="{BB962C8B-B14F-4D97-AF65-F5344CB8AC3E}">
        <p14:creationId xmlns:p14="http://schemas.microsoft.com/office/powerpoint/2010/main" val="21077379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0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Garamond" charset="0"/>
              </a:rPr>
              <a:t>Prefetcher Performance (II)</a:t>
            </a:r>
          </a:p>
        </p:txBody>
      </p:sp>
      <p:sp>
        <p:nvSpPr>
          <p:cNvPr id="56322" name="Content Placeholder 2"/>
          <p:cNvSpPr>
            <a:spLocks noGrp="1"/>
          </p:cNvSpPr>
          <p:nvPr>
            <p:ph idx="1"/>
          </p:nvPr>
        </p:nvSpPr>
        <p:spPr>
          <a:xfrm>
            <a:off x="228600" y="996950"/>
            <a:ext cx="8610600" cy="5194300"/>
          </a:xfrm>
        </p:spPr>
        <p:txBody>
          <a:bodyPr/>
          <a:lstStyle/>
          <a:p>
            <a:r>
              <a:rPr lang="en-US">
                <a:latin typeface="Tahoma" charset="0"/>
              </a:rPr>
              <a:t>Prefetcher aggressiveness affects all performance metrics</a:t>
            </a:r>
          </a:p>
          <a:p>
            <a:r>
              <a:rPr lang="en-US">
                <a:latin typeface="Tahoma" charset="0"/>
              </a:rPr>
              <a:t>Aggressiveness dependent on prefetcher type</a:t>
            </a:r>
          </a:p>
          <a:p>
            <a:r>
              <a:rPr lang="en-US">
                <a:latin typeface="Tahoma" charset="0"/>
              </a:rPr>
              <a:t>For most hardware prefetchers:</a:t>
            </a:r>
          </a:p>
          <a:p>
            <a:pPr lvl="1"/>
            <a:r>
              <a:rPr lang="en-US">
                <a:solidFill>
                  <a:srgbClr val="0033CC"/>
                </a:solidFill>
                <a:latin typeface="Tahoma" charset="0"/>
                <a:ea typeface="ＭＳ Ｐゴシック" charset="0"/>
              </a:rPr>
              <a:t>Prefetch distance</a:t>
            </a:r>
            <a:r>
              <a:rPr lang="en-US">
                <a:latin typeface="Tahoma" charset="0"/>
                <a:ea typeface="ＭＳ Ｐゴシック" charset="0"/>
              </a:rPr>
              <a:t>: how far ahead of the demand stream </a:t>
            </a:r>
          </a:p>
          <a:p>
            <a:pPr lvl="1"/>
            <a:r>
              <a:rPr lang="en-US">
                <a:solidFill>
                  <a:srgbClr val="0033CC"/>
                </a:solidFill>
                <a:latin typeface="Tahoma" charset="0"/>
                <a:ea typeface="ＭＳ Ｐゴシック" charset="0"/>
              </a:rPr>
              <a:t>Prefetch degree</a:t>
            </a:r>
            <a:r>
              <a:rPr lang="en-US">
                <a:latin typeface="Tahoma" charset="0"/>
                <a:ea typeface="ＭＳ Ｐゴシック" charset="0"/>
              </a:rPr>
              <a:t>: how many prefetches per demand access</a:t>
            </a:r>
          </a:p>
        </p:txBody>
      </p:sp>
      <p:sp>
        <p:nvSpPr>
          <p:cNvPr id="563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FA51C0-0500-AB4A-99BC-F88735C4A7B6}" type="slidenum">
              <a:rPr lang="en-US" sz="1600">
                <a:solidFill>
                  <a:srgbClr val="000000"/>
                </a:solidFill>
                <a:latin typeface="Garamond" charset="0"/>
              </a:rPr>
              <a:pPr eaLnBrk="1" hangingPunct="1"/>
              <a:t>51</a:t>
            </a:fld>
            <a:endParaRPr lang="en-US" sz="1600">
              <a:solidFill>
                <a:srgbClr val="000000"/>
              </a:solidFill>
              <a:latin typeface="Garamond" charset="0"/>
            </a:endParaRPr>
          </a:p>
        </p:txBody>
      </p:sp>
      <p:sp>
        <p:nvSpPr>
          <p:cNvPr id="5" name="Rectangle 46"/>
          <p:cNvSpPr>
            <a:spLocks noChangeArrowheads="1"/>
          </p:cNvSpPr>
          <p:nvPr/>
        </p:nvSpPr>
        <p:spPr bwMode="auto">
          <a:xfrm>
            <a:off x="2743200" y="4676775"/>
            <a:ext cx="4114800" cy="609600"/>
          </a:xfrm>
          <a:prstGeom prst="rect">
            <a:avLst/>
          </a:prstGeom>
          <a:solidFill>
            <a:srgbClr val="FFFF99"/>
          </a:solidFill>
          <a:ln w="9525">
            <a:solidFill>
              <a:schemeClr val="tx1"/>
            </a:solidFill>
            <a:miter lim="800000"/>
            <a:headEnd/>
            <a:tailEnd/>
          </a:ln>
        </p:spPr>
        <p:txBody>
          <a:bodyPr wrap="none" anchor="ctr"/>
          <a:lstStyle/>
          <a:p>
            <a:pPr algn="ctr"/>
            <a:r>
              <a:rPr lang="en-US">
                <a:solidFill>
                  <a:srgbClr val="000000"/>
                </a:solidFill>
              </a:rPr>
              <a:t>Predicted Stream</a:t>
            </a:r>
          </a:p>
        </p:txBody>
      </p:sp>
      <p:sp>
        <p:nvSpPr>
          <p:cNvPr id="6" name="Rectangle 4"/>
          <p:cNvSpPr>
            <a:spLocks noChangeArrowheads="1"/>
          </p:cNvSpPr>
          <p:nvPr/>
        </p:nvSpPr>
        <p:spPr bwMode="auto">
          <a:xfrm>
            <a:off x="2743200" y="4676775"/>
            <a:ext cx="3657600" cy="609600"/>
          </a:xfrm>
          <a:prstGeom prst="rect">
            <a:avLst/>
          </a:prstGeom>
          <a:solidFill>
            <a:srgbClr val="FFFF99"/>
          </a:solidFill>
          <a:ln w="9525">
            <a:solidFill>
              <a:schemeClr val="tx1"/>
            </a:solidFill>
            <a:miter lim="800000"/>
            <a:headEnd/>
            <a:tailEnd/>
          </a:ln>
        </p:spPr>
        <p:txBody>
          <a:bodyPr wrap="none" anchor="ctr"/>
          <a:lstStyle/>
          <a:p>
            <a:pPr algn="ctr"/>
            <a:r>
              <a:rPr lang="en-US">
                <a:solidFill>
                  <a:srgbClr val="000000"/>
                </a:solidFill>
              </a:rPr>
              <a:t>Predicted Stream</a:t>
            </a:r>
          </a:p>
        </p:txBody>
      </p:sp>
      <p:sp>
        <p:nvSpPr>
          <p:cNvPr id="7" name="Rectangle 45"/>
          <p:cNvSpPr>
            <a:spLocks noChangeArrowheads="1"/>
          </p:cNvSpPr>
          <p:nvPr/>
        </p:nvSpPr>
        <p:spPr bwMode="auto">
          <a:xfrm>
            <a:off x="2743200" y="4676775"/>
            <a:ext cx="2057400" cy="609600"/>
          </a:xfrm>
          <a:prstGeom prst="rect">
            <a:avLst/>
          </a:prstGeom>
          <a:solidFill>
            <a:srgbClr val="FFFF99"/>
          </a:solidFill>
          <a:ln w="9525">
            <a:solidFill>
              <a:schemeClr val="tx1"/>
            </a:solidFill>
            <a:miter lim="800000"/>
            <a:headEnd/>
            <a:tailEnd/>
          </a:ln>
        </p:spPr>
        <p:txBody>
          <a:bodyPr wrap="none" anchor="ctr"/>
          <a:lstStyle/>
          <a:p>
            <a:endParaRPr lang="en-US">
              <a:solidFill>
                <a:srgbClr val="000000"/>
              </a:solidFill>
            </a:endParaRPr>
          </a:p>
        </p:txBody>
      </p:sp>
      <p:sp>
        <p:nvSpPr>
          <p:cNvPr id="8" name="Rectangle 44"/>
          <p:cNvSpPr>
            <a:spLocks noChangeArrowheads="1"/>
          </p:cNvSpPr>
          <p:nvPr/>
        </p:nvSpPr>
        <p:spPr bwMode="auto">
          <a:xfrm>
            <a:off x="2743200" y="4676775"/>
            <a:ext cx="533400" cy="609600"/>
          </a:xfrm>
          <a:prstGeom prst="rect">
            <a:avLst/>
          </a:prstGeom>
          <a:solidFill>
            <a:srgbClr val="FFFF99"/>
          </a:solidFill>
          <a:ln w="9525">
            <a:solidFill>
              <a:schemeClr val="tx1"/>
            </a:solidFill>
            <a:miter lim="800000"/>
            <a:headEnd/>
            <a:tailEnd/>
          </a:ln>
        </p:spPr>
        <p:txBody>
          <a:bodyPr wrap="none" anchor="ctr"/>
          <a:lstStyle/>
          <a:p>
            <a:endParaRPr lang="en-US">
              <a:solidFill>
                <a:srgbClr val="000000"/>
              </a:solidFill>
            </a:endParaRPr>
          </a:p>
        </p:txBody>
      </p:sp>
      <p:grpSp>
        <p:nvGrpSpPr>
          <p:cNvPr id="2" name="Group 18"/>
          <p:cNvGrpSpPr>
            <a:grpSpLocks/>
          </p:cNvGrpSpPr>
          <p:nvPr/>
        </p:nvGrpSpPr>
        <p:grpSpPr bwMode="auto">
          <a:xfrm>
            <a:off x="2514600" y="4219575"/>
            <a:ext cx="457200" cy="519113"/>
            <a:chOff x="1440" y="1584"/>
            <a:chExt cx="288" cy="327"/>
          </a:xfrm>
        </p:grpSpPr>
        <p:sp>
          <p:nvSpPr>
            <p:cNvPr id="56368" name="Line 6"/>
            <p:cNvSpPr>
              <a:spLocks noChangeShapeType="1"/>
            </p:cNvSpPr>
            <p:nvPr/>
          </p:nvSpPr>
          <p:spPr bwMode="auto">
            <a:xfrm flipV="1">
              <a:off x="1536" y="15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369" name="Text Box 8"/>
            <p:cNvSpPr txBox="1">
              <a:spLocks noChangeArrowheads="1"/>
            </p:cNvSpPr>
            <p:nvPr/>
          </p:nvSpPr>
          <p:spPr bwMode="auto">
            <a:xfrm>
              <a:off x="1440" y="168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X</a:t>
              </a:r>
            </a:p>
          </p:txBody>
        </p:sp>
      </p:grpSp>
      <p:sp>
        <p:nvSpPr>
          <p:cNvPr id="12" name="Rectangle 14"/>
          <p:cNvSpPr>
            <a:spLocks noChangeArrowheads="1"/>
          </p:cNvSpPr>
          <p:nvPr/>
        </p:nvSpPr>
        <p:spPr bwMode="auto">
          <a:xfrm>
            <a:off x="914400" y="3609975"/>
            <a:ext cx="1828800" cy="609600"/>
          </a:xfrm>
          <a:prstGeom prst="rect">
            <a:avLst/>
          </a:prstGeom>
          <a:solidFill>
            <a:srgbClr val="00FF00"/>
          </a:solidFill>
          <a:ln w="9525">
            <a:solidFill>
              <a:schemeClr val="tx1"/>
            </a:solidFill>
            <a:miter lim="800000"/>
            <a:headEnd/>
            <a:tailEnd/>
          </a:ln>
        </p:spPr>
        <p:txBody>
          <a:bodyPr wrap="none" anchor="ctr"/>
          <a:lstStyle/>
          <a:p>
            <a:pPr algn="ctr"/>
            <a:r>
              <a:rPr lang="en-US">
                <a:solidFill>
                  <a:srgbClr val="000000"/>
                </a:solidFill>
              </a:rPr>
              <a:t>Access Stream</a:t>
            </a:r>
          </a:p>
        </p:txBody>
      </p:sp>
      <p:grpSp>
        <p:nvGrpSpPr>
          <p:cNvPr id="3" name="Group 19"/>
          <p:cNvGrpSpPr>
            <a:grpSpLocks/>
          </p:cNvGrpSpPr>
          <p:nvPr/>
        </p:nvGrpSpPr>
        <p:grpSpPr bwMode="auto">
          <a:xfrm>
            <a:off x="6096000" y="5286375"/>
            <a:ext cx="685800" cy="519113"/>
            <a:chOff x="3936" y="2880"/>
            <a:chExt cx="288" cy="327"/>
          </a:xfrm>
        </p:grpSpPr>
        <p:sp>
          <p:nvSpPr>
            <p:cNvPr id="56366" name="Line 7"/>
            <p:cNvSpPr>
              <a:spLocks noChangeShapeType="1"/>
            </p:cNvSpPr>
            <p:nvPr/>
          </p:nvSpPr>
          <p:spPr bwMode="auto">
            <a:xfrm flipV="1">
              <a:off x="4032" y="28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367" name="Text Box 15"/>
            <p:cNvSpPr txBox="1">
              <a:spLocks noChangeArrowheads="1"/>
            </p:cNvSpPr>
            <p:nvPr/>
          </p:nvSpPr>
          <p:spPr bwMode="auto">
            <a:xfrm>
              <a:off x="3936"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a:t>
              </a:r>
              <a:r>
                <a:rPr lang="en-US" sz="1800" baseline="-25000">
                  <a:solidFill>
                    <a:srgbClr val="000000"/>
                  </a:solidFill>
                </a:rPr>
                <a:t>max</a:t>
              </a:r>
            </a:p>
          </p:txBody>
        </p:sp>
      </p:grpSp>
      <p:sp>
        <p:nvSpPr>
          <p:cNvPr id="16" name="Line 16"/>
          <p:cNvSpPr>
            <a:spLocks noChangeShapeType="1"/>
          </p:cNvSpPr>
          <p:nvPr/>
        </p:nvSpPr>
        <p:spPr bwMode="auto">
          <a:xfrm>
            <a:off x="2743200" y="5591175"/>
            <a:ext cx="3429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7" name="Text Box 17"/>
          <p:cNvSpPr txBox="1">
            <a:spLocks noChangeArrowheads="1"/>
          </p:cNvSpPr>
          <p:nvPr/>
        </p:nvSpPr>
        <p:spPr bwMode="auto">
          <a:xfrm>
            <a:off x="3581400" y="5667375"/>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Prefetch Distance</a:t>
            </a:r>
          </a:p>
        </p:txBody>
      </p:sp>
      <p:grpSp>
        <p:nvGrpSpPr>
          <p:cNvPr id="4" name="Group 20"/>
          <p:cNvGrpSpPr>
            <a:grpSpLocks/>
          </p:cNvGrpSpPr>
          <p:nvPr/>
        </p:nvGrpSpPr>
        <p:grpSpPr bwMode="auto">
          <a:xfrm>
            <a:off x="2971800" y="5286375"/>
            <a:ext cx="685800" cy="519113"/>
            <a:chOff x="3936" y="2880"/>
            <a:chExt cx="288" cy="327"/>
          </a:xfrm>
        </p:grpSpPr>
        <p:sp>
          <p:nvSpPr>
            <p:cNvPr id="56364" name="Line 21"/>
            <p:cNvSpPr>
              <a:spLocks noChangeShapeType="1"/>
            </p:cNvSpPr>
            <p:nvPr/>
          </p:nvSpPr>
          <p:spPr bwMode="auto">
            <a:xfrm flipV="1">
              <a:off x="4032" y="28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365" name="Text Box 22"/>
            <p:cNvSpPr txBox="1">
              <a:spLocks noChangeArrowheads="1"/>
            </p:cNvSpPr>
            <p:nvPr/>
          </p:nvSpPr>
          <p:spPr bwMode="auto">
            <a:xfrm>
              <a:off x="3936"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a:t>
              </a:r>
              <a:r>
                <a:rPr lang="en-US" sz="1800" baseline="-25000">
                  <a:solidFill>
                    <a:srgbClr val="000000"/>
                  </a:solidFill>
                </a:rPr>
                <a:t>max</a:t>
              </a:r>
            </a:p>
          </p:txBody>
        </p:sp>
      </p:grpSp>
      <p:sp>
        <p:nvSpPr>
          <p:cNvPr id="21" name="Line 23"/>
          <p:cNvSpPr>
            <a:spLocks noChangeShapeType="1"/>
          </p:cNvSpPr>
          <p:nvPr/>
        </p:nvSpPr>
        <p:spPr bwMode="auto">
          <a:xfrm>
            <a:off x="2743200" y="5591175"/>
            <a:ext cx="304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2" name="Text Box 24"/>
          <p:cNvSpPr txBox="1">
            <a:spLocks noChangeArrowheads="1"/>
          </p:cNvSpPr>
          <p:nvPr/>
        </p:nvSpPr>
        <p:spPr bwMode="auto">
          <a:xfrm>
            <a:off x="2133600" y="566737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Very Conservative</a:t>
            </a:r>
          </a:p>
        </p:txBody>
      </p:sp>
      <p:sp>
        <p:nvSpPr>
          <p:cNvPr id="23" name="Rectangle 26"/>
          <p:cNvSpPr>
            <a:spLocks noChangeArrowheads="1"/>
          </p:cNvSpPr>
          <p:nvPr/>
        </p:nvSpPr>
        <p:spPr bwMode="auto">
          <a:xfrm>
            <a:off x="2590800" y="3609975"/>
            <a:ext cx="152400" cy="609600"/>
          </a:xfrm>
          <a:prstGeom prst="rect">
            <a:avLst/>
          </a:prstGeom>
          <a:pattFill prst="pct70">
            <a:fgClr>
              <a:srgbClr val="008000"/>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24" name="Rectangle 27" descr="75%"/>
          <p:cNvSpPr>
            <a:spLocks noChangeArrowheads="1"/>
          </p:cNvSpPr>
          <p:nvPr/>
        </p:nvSpPr>
        <p:spPr bwMode="auto">
          <a:xfrm>
            <a:off x="3124200" y="4676775"/>
            <a:ext cx="152400" cy="609600"/>
          </a:xfrm>
          <a:prstGeom prst="rect">
            <a:avLst/>
          </a:prstGeom>
          <a:pattFill prst="pct75">
            <a:fgClr>
              <a:srgbClr val="FF9900"/>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25" name="Rectangle 28" descr="75%"/>
          <p:cNvSpPr>
            <a:spLocks noChangeArrowheads="1"/>
          </p:cNvSpPr>
          <p:nvPr/>
        </p:nvSpPr>
        <p:spPr bwMode="auto">
          <a:xfrm>
            <a:off x="6248400" y="4676775"/>
            <a:ext cx="152400" cy="609600"/>
          </a:xfrm>
          <a:prstGeom prst="rect">
            <a:avLst/>
          </a:prstGeom>
          <a:pattFill prst="pct75">
            <a:fgClr>
              <a:srgbClr val="FF9900"/>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grpSp>
        <p:nvGrpSpPr>
          <p:cNvPr id="9" name="Group 29"/>
          <p:cNvGrpSpPr>
            <a:grpSpLocks/>
          </p:cNvGrpSpPr>
          <p:nvPr/>
        </p:nvGrpSpPr>
        <p:grpSpPr bwMode="auto">
          <a:xfrm>
            <a:off x="4495800" y="5286375"/>
            <a:ext cx="685800" cy="519113"/>
            <a:chOff x="3936" y="2880"/>
            <a:chExt cx="288" cy="327"/>
          </a:xfrm>
        </p:grpSpPr>
        <p:sp>
          <p:nvSpPr>
            <p:cNvPr id="56362" name="Line 30"/>
            <p:cNvSpPr>
              <a:spLocks noChangeShapeType="1"/>
            </p:cNvSpPr>
            <p:nvPr/>
          </p:nvSpPr>
          <p:spPr bwMode="auto">
            <a:xfrm flipV="1">
              <a:off x="4032" y="28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363" name="Text Box 31"/>
            <p:cNvSpPr txBox="1">
              <a:spLocks noChangeArrowheads="1"/>
            </p:cNvSpPr>
            <p:nvPr/>
          </p:nvSpPr>
          <p:spPr bwMode="auto">
            <a:xfrm>
              <a:off x="3936"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a:t>
              </a:r>
              <a:r>
                <a:rPr lang="en-US" sz="1800" baseline="-25000">
                  <a:solidFill>
                    <a:srgbClr val="000000"/>
                  </a:solidFill>
                </a:rPr>
                <a:t>max</a:t>
              </a:r>
            </a:p>
          </p:txBody>
        </p:sp>
      </p:grpSp>
      <p:sp>
        <p:nvSpPr>
          <p:cNvPr id="29" name="Line 32"/>
          <p:cNvSpPr>
            <a:spLocks noChangeShapeType="1"/>
          </p:cNvSpPr>
          <p:nvPr/>
        </p:nvSpPr>
        <p:spPr bwMode="auto">
          <a:xfrm>
            <a:off x="2743200" y="5591175"/>
            <a:ext cx="1828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0" name="Text Box 33"/>
          <p:cNvSpPr txBox="1">
            <a:spLocks noChangeArrowheads="1"/>
          </p:cNvSpPr>
          <p:nvPr/>
        </p:nvSpPr>
        <p:spPr bwMode="auto">
          <a:xfrm>
            <a:off x="2819400" y="5667375"/>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Middle of the Road</a:t>
            </a:r>
          </a:p>
        </p:txBody>
      </p:sp>
      <p:sp>
        <p:nvSpPr>
          <p:cNvPr id="31" name="Rectangle 34" descr="75%"/>
          <p:cNvSpPr>
            <a:spLocks noChangeArrowheads="1"/>
          </p:cNvSpPr>
          <p:nvPr/>
        </p:nvSpPr>
        <p:spPr bwMode="auto">
          <a:xfrm>
            <a:off x="4648200" y="4676775"/>
            <a:ext cx="152400" cy="609600"/>
          </a:xfrm>
          <a:prstGeom prst="rect">
            <a:avLst/>
          </a:prstGeom>
          <a:pattFill prst="pct75">
            <a:fgClr>
              <a:srgbClr val="FF9900"/>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grpSp>
        <p:nvGrpSpPr>
          <p:cNvPr id="10" name="Group 42"/>
          <p:cNvGrpSpPr>
            <a:grpSpLocks/>
          </p:cNvGrpSpPr>
          <p:nvPr/>
        </p:nvGrpSpPr>
        <p:grpSpPr bwMode="auto">
          <a:xfrm>
            <a:off x="6553200" y="5286375"/>
            <a:ext cx="762000" cy="519113"/>
            <a:chOff x="4608" y="2832"/>
            <a:chExt cx="480" cy="327"/>
          </a:xfrm>
        </p:grpSpPr>
        <p:sp>
          <p:nvSpPr>
            <p:cNvPr id="56360" name="Line 36"/>
            <p:cNvSpPr>
              <a:spLocks noChangeShapeType="1"/>
            </p:cNvSpPr>
            <p:nvPr/>
          </p:nvSpPr>
          <p:spPr bwMode="auto">
            <a:xfrm flipV="1">
              <a:off x="4752" y="2832"/>
              <a:ext cx="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361" name="Text Box 37"/>
            <p:cNvSpPr txBox="1">
              <a:spLocks noChangeArrowheads="1"/>
            </p:cNvSpPr>
            <p:nvPr/>
          </p:nvSpPr>
          <p:spPr bwMode="auto">
            <a:xfrm>
              <a:off x="4608" y="29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a:t>
              </a:r>
              <a:r>
                <a:rPr lang="en-US" sz="1800" baseline="-25000">
                  <a:solidFill>
                    <a:srgbClr val="000000"/>
                  </a:solidFill>
                </a:rPr>
                <a:t>max</a:t>
              </a:r>
            </a:p>
          </p:txBody>
        </p:sp>
      </p:grpSp>
      <p:sp>
        <p:nvSpPr>
          <p:cNvPr id="35" name="Line 38"/>
          <p:cNvSpPr>
            <a:spLocks noChangeShapeType="1"/>
          </p:cNvSpPr>
          <p:nvPr/>
        </p:nvSpPr>
        <p:spPr bwMode="auto">
          <a:xfrm>
            <a:off x="2743200" y="5591175"/>
            <a:ext cx="3886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6" name="Text Box 39"/>
          <p:cNvSpPr txBox="1">
            <a:spLocks noChangeArrowheads="1"/>
          </p:cNvSpPr>
          <p:nvPr/>
        </p:nvSpPr>
        <p:spPr bwMode="auto">
          <a:xfrm>
            <a:off x="3962400" y="5667375"/>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Very Aggressive</a:t>
            </a:r>
          </a:p>
        </p:txBody>
      </p:sp>
      <p:sp>
        <p:nvSpPr>
          <p:cNvPr id="37" name="Rectangle 40" descr="75%"/>
          <p:cNvSpPr>
            <a:spLocks noChangeArrowheads="1"/>
          </p:cNvSpPr>
          <p:nvPr/>
        </p:nvSpPr>
        <p:spPr bwMode="auto">
          <a:xfrm>
            <a:off x="6705600" y="4676775"/>
            <a:ext cx="152400" cy="609600"/>
          </a:xfrm>
          <a:prstGeom prst="rect">
            <a:avLst/>
          </a:prstGeom>
          <a:pattFill prst="pct75">
            <a:fgClr>
              <a:srgbClr val="FF9900"/>
            </a:fgClr>
            <a:bgClr>
              <a:schemeClr val="bg1"/>
            </a:bgClr>
          </a:pattFill>
          <a:ln w="9525">
            <a:solidFill>
              <a:schemeClr val="tx1"/>
            </a:solidFill>
            <a:miter lim="800000"/>
            <a:headEnd/>
            <a:tailEnd/>
          </a:ln>
        </p:spPr>
        <p:txBody>
          <a:bodyPr wrap="none" anchor="ctr"/>
          <a:lstStyle/>
          <a:p>
            <a:endParaRPr lang="en-US">
              <a:solidFill>
                <a:srgbClr val="000000"/>
              </a:solidFill>
            </a:endParaRPr>
          </a:p>
        </p:txBody>
      </p:sp>
      <p:sp>
        <p:nvSpPr>
          <p:cNvPr id="38" name="Rectangle 43"/>
          <p:cNvSpPr>
            <a:spLocks noChangeArrowheads="1"/>
          </p:cNvSpPr>
          <p:nvPr/>
        </p:nvSpPr>
        <p:spPr bwMode="auto">
          <a:xfrm>
            <a:off x="3581400" y="4676775"/>
            <a:ext cx="152400" cy="609600"/>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39" name="Text Box 46"/>
          <p:cNvSpPr txBox="1">
            <a:spLocks noChangeArrowheads="1"/>
          </p:cNvSpPr>
          <p:nvPr/>
        </p:nvSpPr>
        <p:spPr bwMode="auto">
          <a:xfrm>
            <a:off x="3505200" y="54387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P</a:t>
            </a:r>
          </a:p>
        </p:txBody>
      </p:sp>
      <p:sp>
        <p:nvSpPr>
          <p:cNvPr id="40" name="Line 50"/>
          <p:cNvSpPr>
            <a:spLocks noChangeShapeType="1"/>
          </p:cNvSpPr>
          <p:nvPr/>
        </p:nvSpPr>
        <p:spPr bwMode="auto">
          <a:xfrm flipV="1">
            <a:off x="3657600" y="52863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1" name="Text Box 51"/>
          <p:cNvSpPr txBox="1">
            <a:spLocks noChangeArrowheads="1"/>
          </p:cNvSpPr>
          <p:nvPr/>
        </p:nvSpPr>
        <p:spPr bwMode="auto">
          <a:xfrm>
            <a:off x="3124200" y="4143375"/>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Prefetch Degree</a:t>
            </a:r>
          </a:p>
        </p:txBody>
      </p:sp>
      <p:sp>
        <p:nvSpPr>
          <p:cNvPr id="42" name="Line 52"/>
          <p:cNvSpPr>
            <a:spLocks noChangeShapeType="1"/>
          </p:cNvSpPr>
          <p:nvPr/>
        </p:nvSpPr>
        <p:spPr bwMode="auto">
          <a:xfrm>
            <a:off x="3733800" y="4524375"/>
            <a:ext cx="45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3" name="Rectangle 47"/>
          <p:cNvSpPr>
            <a:spLocks noChangeArrowheads="1"/>
          </p:cNvSpPr>
          <p:nvPr/>
        </p:nvSpPr>
        <p:spPr bwMode="auto">
          <a:xfrm>
            <a:off x="2743200" y="3609975"/>
            <a:ext cx="152400" cy="609600"/>
          </a:xfrm>
          <a:prstGeom prst="rect">
            <a:avLst/>
          </a:prstGeom>
          <a:solidFill>
            <a:srgbClr val="003300"/>
          </a:solidFill>
          <a:ln w="9525">
            <a:solidFill>
              <a:schemeClr val="tx1"/>
            </a:solidFill>
            <a:miter lim="800000"/>
            <a:headEnd/>
            <a:tailEnd/>
          </a:ln>
        </p:spPr>
        <p:txBody>
          <a:bodyPr wrap="none" anchor="ctr"/>
          <a:lstStyle/>
          <a:p>
            <a:endParaRPr lang="en-US">
              <a:solidFill>
                <a:srgbClr val="000000"/>
              </a:solidFill>
            </a:endParaRPr>
          </a:p>
        </p:txBody>
      </p:sp>
      <p:sp>
        <p:nvSpPr>
          <p:cNvPr id="44" name="Line 6"/>
          <p:cNvSpPr>
            <a:spLocks noChangeShapeType="1"/>
          </p:cNvSpPr>
          <p:nvPr/>
        </p:nvSpPr>
        <p:spPr bwMode="auto">
          <a:xfrm flipV="1">
            <a:off x="2819400" y="42195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5" name="Text Box 8"/>
          <p:cNvSpPr txBox="1">
            <a:spLocks noChangeArrowheads="1"/>
          </p:cNvSpPr>
          <p:nvPr/>
        </p:nvSpPr>
        <p:spPr bwMode="auto">
          <a:xfrm>
            <a:off x="2667000" y="4371975"/>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0000"/>
                </a:solidFill>
              </a:rPr>
              <a:t>X+1</a:t>
            </a:r>
          </a:p>
        </p:txBody>
      </p:sp>
      <p:sp>
        <p:nvSpPr>
          <p:cNvPr id="46" name="Rectangle 51"/>
          <p:cNvSpPr>
            <a:spLocks noChangeArrowheads="1"/>
          </p:cNvSpPr>
          <p:nvPr/>
        </p:nvSpPr>
        <p:spPr bwMode="auto">
          <a:xfrm>
            <a:off x="3733800" y="4676775"/>
            <a:ext cx="152400" cy="609600"/>
          </a:xfrm>
          <a:prstGeom prst="rect">
            <a:avLst/>
          </a:prstGeom>
          <a:solidFill>
            <a:srgbClr val="993300"/>
          </a:solidFill>
          <a:ln w="9525">
            <a:solidFill>
              <a:schemeClr val="tx1"/>
            </a:solidFill>
            <a:miter lim="800000"/>
            <a:headEnd/>
            <a:tailEnd/>
          </a:ln>
        </p:spPr>
        <p:txBody>
          <a:bodyPr wrap="none" anchor="ctr"/>
          <a:lstStyle/>
          <a:p>
            <a:endParaRPr lang="en-US">
              <a:solidFill>
                <a:srgbClr val="000000"/>
              </a:solidFill>
            </a:endParaRPr>
          </a:p>
        </p:txBody>
      </p:sp>
      <p:sp>
        <p:nvSpPr>
          <p:cNvPr id="47" name="Rectangle 52"/>
          <p:cNvSpPr>
            <a:spLocks noChangeArrowheads="1"/>
          </p:cNvSpPr>
          <p:nvPr/>
        </p:nvSpPr>
        <p:spPr bwMode="auto">
          <a:xfrm>
            <a:off x="3886200" y="4676775"/>
            <a:ext cx="152400" cy="609600"/>
          </a:xfrm>
          <a:prstGeom prst="rect">
            <a:avLst/>
          </a:prstGeom>
          <a:solidFill>
            <a:srgbClr val="993300"/>
          </a:solidFill>
          <a:ln w="9525">
            <a:solidFill>
              <a:schemeClr val="tx1"/>
            </a:solidFill>
            <a:miter lim="800000"/>
            <a:headEnd/>
            <a:tailEnd/>
          </a:ln>
        </p:spPr>
        <p:txBody>
          <a:bodyPr wrap="none" anchor="ctr"/>
          <a:lstStyle/>
          <a:p>
            <a:endParaRPr lang="en-US">
              <a:solidFill>
                <a:srgbClr val="000000"/>
              </a:solidFill>
            </a:endParaRPr>
          </a:p>
        </p:txBody>
      </p:sp>
      <p:sp>
        <p:nvSpPr>
          <p:cNvPr id="48" name="Rectangle 53"/>
          <p:cNvSpPr>
            <a:spLocks noChangeArrowheads="1"/>
          </p:cNvSpPr>
          <p:nvPr/>
        </p:nvSpPr>
        <p:spPr bwMode="auto">
          <a:xfrm>
            <a:off x="4038600" y="4676775"/>
            <a:ext cx="152400" cy="609600"/>
          </a:xfrm>
          <a:prstGeom prst="rect">
            <a:avLst/>
          </a:prstGeom>
          <a:solidFill>
            <a:srgbClr val="993300"/>
          </a:solidFill>
          <a:ln w="9525">
            <a:solidFill>
              <a:schemeClr val="tx1"/>
            </a:solidFill>
            <a:miter lim="800000"/>
            <a:headEnd/>
            <a:tailEnd/>
          </a:ln>
        </p:spPr>
        <p:txBody>
          <a:bodyPr wrap="none" anchor="ctr"/>
          <a:lstStyle/>
          <a:p>
            <a:endParaRPr lang="en-US">
              <a:solidFill>
                <a:srgbClr val="000000"/>
              </a:solidFill>
            </a:endParaRPr>
          </a:p>
        </p:txBody>
      </p:sp>
      <p:sp>
        <p:nvSpPr>
          <p:cNvPr id="49" name="Text Box 54"/>
          <p:cNvSpPr txBox="1">
            <a:spLocks noChangeArrowheads="1"/>
          </p:cNvSpPr>
          <p:nvPr/>
        </p:nvSpPr>
        <p:spPr bwMode="auto">
          <a:xfrm>
            <a:off x="3657600" y="5286375"/>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000000"/>
                </a:solidFill>
              </a:rPr>
              <a:t>1 2 3</a:t>
            </a:r>
          </a:p>
        </p:txBody>
      </p:sp>
      <p:sp>
        <p:nvSpPr>
          <p:cNvPr id="50" name="Rectangle 49"/>
          <p:cNvSpPr/>
          <p:nvPr/>
        </p:nvSpPr>
        <p:spPr>
          <a:xfrm>
            <a:off x="2743200" y="4676775"/>
            <a:ext cx="838200" cy="6096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latin typeface="Tahoma"/>
            </a:endParaRPr>
          </a:p>
        </p:txBody>
      </p:sp>
    </p:spTree>
    <p:extLst>
      <p:ext uri="{BB962C8B-B14F-4D97-AF65-F5344CB8AC3E}">
        <p14:creationId xmlns:p14="http://schemas.microsoft.com/office/powerpoint/2010/main" val="26835202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xit" presetSubtype="10" fill="hold" nodeType="clickEffect">
                                  <p:stCondLst>
                                    <p:cond delay="0"/>
                                  </p:stCondLst>
                                  <p:childTnLst>
                                    <p:animEffect transition="out" filter="blinds(horizontal)">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xit" presetSubtype="10" fill="hold" nodeType="clickEffect">
                                  <p:stCondLst>
                                    <p:cond delay="0"/>
                                  </p:stCondLst>
                                  <p:childTnLst>
                                    <p:animEffect transition="out" filter="blinds(horizontal)">
                                      <p:cBhvr>
                                        <p:cTn id="58" dur="500"/>
                                        <p:tgtEl>
                                          <p:spTgt spid="4"/>
                                        </p:tgtEl>
                                      </p:cBhvr>
                                    </p:animEffect>
                                    <p:set>
                                      <p:cBhvr>
                                        <p:cTn id="59" dur="1" fill="hold">
                                          <p:stCondLst>
                                            <p:cond delay="499"/>
                                          </p:stCondLst>
                                        </p:cTn>
                                        <p:tgtEl>
                                          <p:spTgt spid="4"/>
                                        </p:tgtEl>
                                        <p:attrNameLst>
                                          <p:attrName>style.visibility</p:attrName>
                                        </p:attrNameLst>
                                      </p:cBhvr>
                                      <p:to>
                                        <p:strVal val="hidden"/>
                                      </p:to>
                                    </p:set>
                                  </p:childTnLst>
                                </p:cTn>
                              </p:par>
                              <p:par>
                                <p:cTn id="60" presetID="3" presetClass="exit" presetSubtype="10" fill="hold" grpId="1" nodeType="withEffect">
                                  <p:stCondLst>
                                    <p:cond delay="0"/>
                                  </p:stCondLst>
                                  <p:childTnLst>
                                    <p:animEffect transition="out" filter="blinds(horizontal)">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3" presetClass="exit" presetSubtype="10" fill="hold" grpId="0" nodeType="withEffect">
                                  <p:stCondLst>
                                    <p:cond delay="0"/>
                                  </p:stCondLst>
                                  <p:childTnLst>
                                    <p:animEffect transition="out" filter="blinds(horizontal)">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xit" presetSubtype="10" fill="hold" grpId="1" nodeType="clickEffect">
                                  <p:stCondLst>
                                    <p:cond delay="0"/>
                                  </p:stCondLst>
                                  <p:childTnLst>
                                    <p:animEffect transition="out" filter="blinds(horizontal)">
                                      <p:cBhvr>
                                        <p:cTn id="87" dur="500"/>
                                        <p:tgtEl>
                                          <p:spTgt spid="30"/>
                                        </p:tgtEl>
                                      </p:cBhvr>
                                    </p:animEffect>
                                    <p:set>
                                      <p:cBhvr>
                                        <p:cTn id="88" dur="1" fill="hold">
                                          <p:stCondLst>
                                            <p:cond delay="499"/>
                                          </p:stCondLst>
                                        </p:cTn>
                                        <p:tgtEl>
                                          <p:spTgt spid="30"/>
                                        </p:tgtEl>
                                        <p:attrNameLst>
                                          <p:attrName>style.visibility</p:attrName>
                                        </p:attrNameLst>
                                      </p:cBhvr>
                                      <p:to>
                                        <p:strVal val="hidden"/>
                                      </p:to>
                                    </p:set>
                                  </p:childTnLst>
                                </p:cTn>
                              </p:par>
                              <p:par>
                                <p:cTn id="89" presetID="3" presetClass="exit" presetSubtype="10" fill="hold" grpId="1" nodeType="withEffect">
                                  <p:stCondLst>
                                    <p:cond delay="0"/>
                                  </p:stCondLst>
                                  <p:childTnLst>
                                    <p:animEffect transition="out" filter="blinds(horizontal)">
                                      <p:cBhvr>
                                        <p:cTn id="90" dur="500"/>
                                        <p:tgtEl>
                                          <p:spTgt spid="31"/>
                                        </p:tgtEl>
                                      </p:cBhvr>
                                    </p:animEffect>
                                    <p:set>
                                      <p:cBhvr>
                                        <p:cTn id="91" dur="1" fill="hold">
                                          <p:stCondLst>
                                            <p:cond delay="499"/>
                                          </p:stCondLst>
                                        </p:cTn>
                                        <p:tgtEl>
                                          <p:spTgt spid="31"/>
                                        </p:tgtEl>
                                        <p:attrNameLst>
                                          <p:attrName>style.visibility</p:attrName>
                                        </p:attrNameLst>
                                      </p:cBhvr>
                                      <p:to>
                                        <p:strVal val="hidden"/>
                                      </p:to>
                                    </p:set>
                                  </p:childTnLst>
                                </p:cTn>
                              </p:par>
                              <p:par>
                                <p:cTn id="92" presetID="3" presetClass="exit" presetSubtype="10" fill="hold" nodeType="withEffect">
                                  <p:stCondLst>
                                    <p:cond delay="0"/>
                                  </p:stCondLst>
                                  <p:childTnLst>
                                    <p:animEffect transition="out" filter="blinds(horizontal)">
                                      <p:cBhvr>
                                        <p:cTn id="93" dur="500"/>
                                        <p:tgtEl>
                                          <p:spTgt spid="9"/>
                                        </p:tgtEl>
                                      </p:cBhvr>
                                    </p:animEffect>
                                    <p:set>
                                      <p:cBhvr>
                                        <p:cTn id="94" dur="1" fill="hold">
                                          <p:stCondLst>
                                            <p:cond delay="499"/>
                                          </p:stCondLst>
                                        </p:cTn>
                                        <p:tgtEl>
                                          <p:spTgt spid="9"/>
                                        </p:tgtEl>
                                        <p:attrNameLst>
                                          <p:attrName>style.visibility</p:attrName>
                                        </p:attrNameLst>
                                      </p:cBhvr>
                                      <p:to>
                                        <p:strVal val="hidden"/>
                                      </p:to>
                                    </p:set>
                                  </p:childTnLst>
                                </p:cTn>
                              </p:par>
                              <p:par>
                                <p:cTn id="95" presetID="3" presetClass="exit" presetSubtype="10" fill="hold" grpId="1" nodeType="withEffect">
                                  <p:stCondLst>
                                    <p:cond delay="0"/>
                                  </p:stCondLst>
                                  <p:childTnLst>
                                    <p:animEffect transition="out" filter="blinds(horizontal)">
                                      <p:cBhvr>
                                        <p:cTn id="96" dur="500"/>
                                        <p:tgtEl>
                                          <p:spTgt spid="29"/>
                                        </p:tgtEl>
                                      </p:cBhvr>
                                    </p:animEffect>
                                    <p:set>
                                      <p:cBhvr>
                                        <p:cTn id="97" dur="1" fill="hold">
                                          <p:stCondLst>
                                            <p:cond delay="499"/>
                                          </p:stCondLst>
                                        </p:cTn>
                                        <p:tgtEl>
                                          <p:spTgt spid="29"/>
                                        </p:tgtEl>
                                        <p:attrNameLst>
                                          <p:attrName>style.visibility</p:attrName>
                                        </p:attrNameLst>
                                      </p:cBhvr>
                                      <p:to>
                                        <p:strVal val="hidden"/>
                                      </p:to>
                                    </p:set>
                                  </p:childTnLst>
                                </p:cTn>
                              </p:par>
                              <p:par>
                                <p:cTn id="98" presetID="3" presetClass="exit" presetSubtype="10" fill="hold" grpId="1" nodeType="withEffect">
                                  <p:stCondLst>
                                    <p:cond delay="0"/>
                                  </p:stCondLst>
                                  <p:childTnLst>
                                    <p:animEffect transition="out" filter="blinds(horizontal)">
                                      <p:cBhvr>
                                        <p:cTn id="99" dur="500"/>
                                        <p:tgtEl>
                                          <p:spTgt spid="7"/>
                                        </p:tgtEl>
                                      </p:cBhvr>
                                    </p:animEffect>
                                    <p:set>
                                      <p:cBhvr>
                                        <p:cTn id="100" dur="1" fill="hold">
                                          <p:stCondLst>
                                            <p:cond delay="499"/>
                                          </p:stCondLst>
                                        </p:cTn>
                                        <p:tgtEl>
                                          <p:spTgt spid="7"/>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3" presetClass="exit" presetSubtype="10" fill="hold" grpId="1" nodeType="withEffect">
                                  <p:stCondLst>
                                    <p:cond delay="0"/>
                                  </p:stCondLst>
                                  <p:childTnLst>
                                    <p:animEffect transition="out" filter="blinds(horizontal)">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3" presetClass="exit" presetSubtype="10" fill="hold" nodeType="withEffect">
                                  <p:stCondLst>
                                    <p:cond delay="0"/>
                                  </p:stCondLst>
                                  <p:childTnLst>
                                    <p:animEffect transition="out" filter="blinds(horizontal)">
                                      <p:cBhvr>
                                        <p:cTn id="125" dur="500"/>
                                        <p:tgtEl>
                                          <p:spTgt spid="10"/>
                                        </p:tgtEl>
                                      </p:cBhvr>
                                    </p:animEffect>
                                    <p:set>
                                      <p:cBhvr>
                                        <p:cTn id="126" dur="1" fill="hold">
                                          <p:stCondLst>
                                            <p:cond delay="499"/>
                                          </p:stCondLst>
                                        </p:cTn>
                                        <p:tgtEl>
                                          <p:spTgt spid="10"/>
                                        </p:tgtEl>
                                        <p:attrNameLst>
                                          <p:attrName>style.visibility</p:attrName>
                                        </p:attrNameLst>
                                      </p:cBhvr>
                                      <p:to>
                                        <p:strVal val="hidden"/>
                                      </p:to>
                                    </p:set>
                                  </p:childTnLst>
                                </p:cTn>
                              </p:par>
                              <p:par>
                                <p:cTn id="127" presetID="3" presetClass="exit" presetSubtype="10" fill="hold" grpId="1" nodeType="withEffect">
                                  <p:stCondLst>
                                    <p:cond delay="0"/>
                                  </p:stCondLst>
                                  <p:childTnLst>
                                    <p:animEffect transition="out" filter="blinds(horizontal)">
                                      <p:cBhvr>
                                        <p:cTn id="128" dur="500"/>
                                        <p:tgtEl>
                                          <p:spTgt spid="5"/>
                                        </p:tgtEl>
                                      </p:cBhvr>
                                    </p:animEffect>
                                    <p:set>
                                      <p:cBhvr>
                                        <p:cTn id="129" dur="1" fill="hold">
                                          <p:stCondLst>
                                            <p:cond delay="499"/>
                                          </p:stCondLst>
                                        </p:cTn>
                                        <p:tgtEl>
                                          <p:spTgt spid="5"/>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 presetClass="exit" presetSubtype="10" fill="hold" nodeType="clickEffect">
                                  <p:stCondLst>
                                    <p:cond delay="0"/>
                                  </p:stCondLst>
                                  <p:childTnLst>
                                    <p:animEffect transition="out" filter="blinds(horizontal)">
                                      <p:cBhvr>
                                        <p:cTn id="143" dur="500"/>
                                        <p:tgtEl>
                                          <p:spTgt spid="2"/>
                                        </p:tgtEl>
                                      </p:cBhvr>
                                    </p:animEffect>
                                    <p:set>
                                      <p:cBhvr>
                                        <p:cTn id="144" dur="1" fill="hold">
                                          <p:stCondLst>
                                            <p:cond delay="499"/>
                                          </p:stCondLst>
                                        </p:cTn>
                                        <p:tgtEl>
                                          <p:spTgt spid="2"/>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1"/>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12" grpId="0" animBg="1"/>
      <p:bldP spid="16" grpId="0" animBg="1"/>
      <p:bldP spid="16" grpId="1" animBg="1"/>
      <p:bldP spid="17" grpId="0"/>
      <p:bldP spid="17" grpId="1"/>
      <p:bldP spid="21" grpId="0" animBg="1"/>
      <p:bldP spid="21" grpId="1" animBg="1"/>
      <p:bldP spid="22" grpId="0"/>
      <p:bldP spid="22" grpId="1"/>
      <p:bldP spid="23" grpId="0" animBg="1"/>
      <p:bldP spid="24" grpId="0" animBg="1"/>
      <p:bldP spid="24" grpId="1" animBg="1"/>
      <p:bldP spid="25" grpId="0" animBg="1"/>
      <p:bldP spid="25" grpId="1" animBg="1"/>
      <p:bldP spid="29" grpId="0" animBg="1"/>
      <p:bldP spid="29" grpId="1" animBg="1"/>
      <p:bldP spid="30" grpId="0"/>
      <p:bldP spid="30" grpId="1"/>
      <p:bldP spid="31" grpId="0" animBg="1"/>
      <p:bldP spid="31" grpId="1" animBg="1"/>
      <p:bldP spid="35" grpId="0" animBg="1"/>
      <p:bldP spid="35" grpId="1" animBg="1"/>
      <p:bldP spid="36" grpId="0"/>
      <p:bldP spid="36" grpId="1"/>
      <p:bldP spid="37" grpId="0" animBg="1"/>
      <p:bldP spid="37" grpId="1" animBg="1"/>
      <p:bldP spid="38" grpId="0" animBg="1"/>
      <p:bldP spid="39" grpId="0"/>
      <p:bldP spid="40" grpId="0" animBg="1"/>
      <p:bldP spid="41" grpId="0"/>
      <p:bldP spid="42" grpId="0" animBg="1"/>
      <p:bldP spid="43" grpId="0" animBg="1"/>
      <p:bldP spid="44" grpId="0" animBg="1"/>
      <p:bldP spid="45" grpId="0"/>
      <p:bldP spid="46" grpId="0" animBg="1"/>
      <p:bldP spid="47" grpId="0" animBg="1"/>
      <p:bldP spid="48" grpId="0" animBg="1"/>
      <p:bldP spid="49" grpId="0"/>
      <p:bldP spid="5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atin typeface="Garamond" charset="0"/>
              </a:rPr>
              <a:t>Prefetcher Performance (III)</a:t>
            </a:r>
          </a:p>
        </p:txBody>
      </p:sp>
      <p:sp>
        <p:nvSpPr>
          <p:cNvPr id="55299" name="Content Placeholder 2"/>
          <p:cNvSpPr>
            <a:spLocks noGrp="1"/>
          </p:cNvSpPr>
          <p:nvPr>
            <p:ph idx="1"/>
          </p:nvPr>
        </p:nvSpPr>
        <p:spPr>
          <a:xfrm>
            <a:off x="228600" y="996950"/>
            <a:ext cx="8610600" cy="5194300"/>
          </a:xfrm>
        </p:spPr>
        <p:txBody>
          <a:bodyPr/>
          <a:lstStyle/>
          <a:p>
            <a:r>
              <a:rPr lang="en-US" sz="2200" dirty="0">
                <a:latin typeface="Tahoma" charset="0"/>
              </a:rPr>
              <a:t>How do these metrics interact?</a:t>
            </a:r>
          </a:p>
          <a:p>
            <a:r>
              <a:rPr lang="en-US" sz="2200" dirty="0">
                <a:solidFill>
                  <a:srgbClr val="0000FF"/>
                </a:solidFill>
                <a:latin typeface="Tahoma" charset="0"/>
              </a:rPr>
              <a:t>Very </a:t>
            </a:r>
            <a:r>
              <a:rPr lang="en-US" sz="2200" dirty="0" smtClean="0">
                <a:solidFill>
                  <a:srgbClr val="0000FF"/>
                </a:solidFill>
                <a:latin typeface="Tahoma" charset="0"/>
              </a:rPr>
              <a:t>Aggressive </a:t>
            </a:r>
            <a:r>
              <a:rPr lang="en-US" sz="2200" dirty="0" smtClean="0">
                <a:solidFill>
                  <a:srgbClr val="0000FF"/>
                </a:solidFill>
                <a:latin typeface="Tahoma" charset="0"/>
              </a:rPr>
              <a:t>Prefetcher </a:t>
            </a:r>
            <a:r>
              <a:rPr lang="en-US" sz="2200" dirty="0" smtClean="0">
                <a:latin typeface="Tahoma" charset="0"/>
              </a:rPr>
              <a:t>(large prefetch distance &amp; degree)</a:t>
            </a:r>
            <a:endParaRPr lang="en-US" sz="2200" dirty="0">
              <a:latin typeface="Tahoma" charset="0"/>
            </a:endParaRPr>
          </a:p>
          <a:p>
            <a:pPr lvl="1"/>
            <a:r>
              <a:rPr lang="en-US" sz="2000" dirty="0">
                <a:latin typeface="Tahoma" charset="0"/>
                <a:ea typeface="ＭＳ Ｐゴシック" charset="0"/>
              </a:rPr>
              <a:t>Well ahead of the load access </a:t>
            </a:r>
            <a:r>
              <a:rPr lang="en-US" sz="2000" dirty="0" smtClean="0">
                <a:latin typeface="Tahoma" charset="0"/>
                <a:ea typeface="ＭＳ Ｐゴシック" charset="0"/>
              </a:rPr>
              <a:t>stream </a:t>
            </a:r>
            <a:endParaRPr lang="en-US" sz="2000" dirty="0">
              <a:latin typeface="Tahoma" charset="0"/>
              <a:ea typeface="ＭＳ Ｐゴシック" charset="0"/>
            </a:endParaRPr>
          </a:p>
          <a:p>
            <a:pPr lvl="1"/>
            <a:r>
              <a:rPr lang="en-US" sz="2000" dirty="0">
                <a:latin typeface="Tahoma" charset="0"/>
                <a:ea typeface="ＭＳ Ｐゴシック" charset="0"/>
              </a:rPr>
              <a:t>Hides memory access latency better </a:t>
            </a:r>
          </a:p>
          <a:p>
            <a:pPr lvl="1"/>
            <a:r>
              <a:rPr lang="en-US" sz="2000" dirty="0">
                <a:latin typeface="Tahoma" charset="0"/>
                <a:ea typeface="ＭＳ Ｐゴシック" charset="0"/>
              </a:rPr>
              <a:t>More speculative</a:t>
            </a:r>
          </a:p>
          <a:p>
            <a:pPr lvl="1">
              <a:buFont typeface="Wingdings" charset="0"/>
              <a:buNone/>
            </a:pPr>
            <a:r>
              <a:rPr lang="en-US" sz="2000" dirty="0">
                <a:latin typeface="Tahoma" charset="0"/>
                <a:ea typeface="ＭＳ Ｐゴシック" charset="0"/>
              </a:rPr>
              <a:t>+ Higher coverage, better timeliness</a:t>
            </a:r>
          </a:p>
          <a:p>
            <a:pPr lvl="1">
              <a:buFont typeface="Wingdings" charset="0"/>
              <a:buNone/>
            </a:pPr>
            <a:r>
              <a:rPr lang="en-US" sz="2000" dirty="0">
                <a:latin typeface="Tahoma" charset="0"/>
                <a:ea typeface="ＭＳ Ｐゴシック" charset="0"/>
              </a:rPr>
              <a:t>-- Likely lower accuracy, higher bandwidth and pollution</a:t>
            </a:r>
          </a:p>
          <a:p>
            <a:r>
              <a:rPr lang="en-US" sz="2200" dirty="0">
                <a:solidFill>
                  <a:srgbClr val="0000FF"/>
                </a:solidFill>
                <a:latin typeface="Tahoma" charset="0"/>
              </a:rPr>
              <a:t>Very </a:t>
            </a:r>
            <a:r>
              <a:rPr lang="en-US" sz="2200" dirty="0" smtClean="0">
                <a:solidFill>
                  <a:srgbClr val="0000FF"/>
                </a:solidFill>
                <a:latin typeface="Tahoma" charset="0"/>
              </a:rPr>
              <a:t>Conservative </a:t>
            </a:r>
            <a:r>
              <a:rPr lang="en-US" sz="2200" dirty="0" smtClean="0">
                <a:solidFill>
                  <a:srgbClr val="0000FF"/>
                </a:solidFill>
                <a:latin typeface="Tahoma" charset="0"/>
              </a:rPr>
              <a:t>Prefetcher </a:t>
            </a:r>
            <a:r>
              <a:rPr lang="en-US" sz="2200" dirty="0" smtClean="0">
                <a:latin typeface="Tahoma" charset="0"/>
              </a:rPr>
              <a:t>(small prefetch distance &amp; degree)</a:t>
            </a:r>
            <a:endParaRPr lang="en-US" sz="2200" dirty="0">
              <a:latin typeface="Tahoma" charset="0"/>
            </a:endParaRPr>
          </a:p>
          <a:p>
            <a:pPr lvl="1"/>
            <a:r>
              <a:rPr lang="en-US" sz="2000" dirty="0">
                <a:latin typeface="Tahoma" charset="0"/>
                <a:ea typeface="ＭＳ Ｐゴシック" charset="0"/>
              </a:rPr>
              <a:t>Closer to the load access stream</a:t>
            </a:r>
          </a:p>
          <a:p>
            <a:pPr lvl="1"/>
            <a:r>
              <a:rPr lang="en-US" sz="2000" dirty="0">
                <a:latin typeface="Tahoma" charset="0"/>
                <a:ea typeface="ＭＳ Ｐゴシック" charset="0"/>
              </a:rPr>
              <a:t>Might not hide memory access latency completely</a:t>
            </a:r>
          </a:p>
          <a:p>
            <a:pPr lvl="1"/>
            <a:r>
              <a:rPr lang="en-US" sz="2000" dirty="0">
                <a:latin typeface="Tahoma" charset="0"/>
                <a:ea typeface="ＭＳ Ｐゴシック" charset="0"/>
              </a:rPr>
              <a:t>Reduces potential for cache pollution and bandwidth contention</a:t>
            </a:r>
          </a:p>
          <a:p>
            <a:pPr lvl="1">
              <a:buFont typeface="Wingdings" charset="0"/>
              <a:buNone/>
            </a:pPr>
            <a:r>
              <a:rPr lang="en-US" sz="2000" dirty="0">
                <a:latin typeface="Tahoma" charset="0"/>
                <a:ea typeface="ＭＳ Ｐゴシック" charset="0"/>
              </a:rPr>
              <a:t>+ Likely higher accuracy, lower bandwidth, less polluting</a:t>
            </a:r>
          </a:p>
          <a:p>
            <a:pPr lvl="1">
              <a:buFont typeface="Wingdings" charset="0"/>
              <a:buNone/>
            </a:pPr>
            <a:r>
              <a:rPr lang="en-US" sz="2000" dirty="0">
                <a:latin typeface="Tahoma" charset="0"/>
                <a:ea typeface="ＭＳ Ｐゴシック" charset="0"/>
              </a:rPr>
              <a:t>-- Likely lower coverage and less timely</a:t>
            </a:r>
          </a:p>
          <a:p>
            <a:endParaRPr lang="en-US" dirty="0">
              <a:latin typeface="Tahoma" charset="0"/>
            </a:endParaRPr>
          </a:p>
          <a:p>
            <a:pPr lvl="1"/>
            <a:endParaRPr lang="en-US" dirty="0">
              <a:latin typeface="Tahoma" charset="0"/>
              <a:ea typeface="ＭＳ Ｐゴシック" charset="0"/>
            </a:endParaRPr>
          </a:p>
        </p:txBody>
      </p:sp>
      <p:sp>
        <p:nvSpPr>
          <p:cNvPr id="573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9F74AE-8CCD-1342-A280-6FBD1C905C0D}" type="slidenum">
              <a:rPr lang="en-US" sz="1600">
                <a:solidFill>
                  <a:srgbClr val="000000"/>
                </a:solidFill>
                <a:latin typeface="Garamond" charset="0"/>
              </a:rPr>
              <a:pPr eaLnBrk="1" hangingPunct="1"/>
              <a:t>52</a:t>
            </a:fld>
            <a:endParaRPr lang="en-US" sz="1600">
              <a:solidFill>
                <a:srgbClr val="000000"/>
              </a:solidFill>
              <a:latin typeface="Garamond" charset="0"/>
            </a:endParaRPr>
          </a:p>
        </p:txBody>
      </p:sp>
    </p:spTree>
    <p:extLst>
      <p:ext uri="{BB962C8B-B14F-4D97-AF65-F5344CB8AC3E}">
        <p14:creationId xmlns:p14="http://schemas.microsoft.com/office/powerpoint/2010/main" val="2316876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29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299">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529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2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Garamond" charset="0"/>
              </a:rPr>
              <a:t>Prefetcher Performance (IV)</a:t>
            </a:r>
          </a:p>
        </p:txBody>
      </p:sp>
      <p:sp>
        <p:nvSpPr>
          <p:cNvPr id="58370"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583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162A4D7-6377-674E-A4B5-3DAB90EDC51D}" type="slidenum">
              <a:rPr lang="en-US" sz="1600">
                <a:solidFill>
                  <a:srgbClr val="000000"/>
                </a:solidFill>
                <a:latin typeface="Garamond" charset="0"/>
              </a:rPr>
              <a:pPr eaLnBrk="1" hangingPunct="1"/>
              <a:t>53</a:t>
            </a:fld>
            <a:endParaRPr lang="en-US" sz="1600">
              <a:solidFill>
                <a:srgbClr val="000000"/>
              </a:solidFill>
              <a:latin typeface="Garamond" charset="0"/>
            </a:endParaRPr>
          </a:p>
        </p:txBody>
      </p:sp>
      <p:graphicFrame>
        <p:nvGraphicFramePr>
          <p:cNvPr id="58372" name="Object 8"/>
          <p:cNvGraphicFramePr>
            <a:graphicFrameLocks noChangeAspect="1"/>
          </p:cNvGraphicFramePr>
          <p:nvPr/>
        </p:nvGraphicFramePr>
        <p:xfrm>
          <a:off x="541338" y="1514475"/>
          <a:ext cx="8297862" cy="4489450"/>
        </p:xfrm>
        <a:graphic>
          <a:graphicData uri="http://schemas.openxmlformats.org/presentationml/2006/ole">
            <mc:AlternateContent xmlns:mc="http://schemas.openxmlformats.org/markup-compatibility/2006">
              <mc:Choice xmlns:v="urn:schemas-microsoft-com:vml" Requires="v">
                <p:oleObj spid="_x0000_s315404" name="Worksheet" r:id="rId3" imgW="8305800" imgH="4483100" progId="Excel.Sheet.8">
                  <p:embed/>
                </p:oleObj>
              </mc:Choice>
              <mc:Fallback>
                <p:oleObj name="Worksheet" r:id="rId3" imgW="8305800" imgH="44831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514475"/>
                        <a:ext cx="8297862"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8373" name="Line 8"/>
          <p:cNvSpPr>
            <a:spLocks noChangeShapeType="1"/>
          </p:cNvSpPr>
          <p:nvPr/>
        </p:nvSpPr>
        <p:spPr bwMode="auto">
          <a:xfrm flipV="1">
            <a:off x="1346200" y="4652963"/>
            <a:ext cx="7239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 name="Oval 8"/>
          <p:cNvSpPr/>
          <p:nvPr/>
        </p:nvSpPr>
        <p:spPr>
          <a:xfrm>
            <a:off x="1422400" y="4516438"/>
            <a:ext cx="1905000" cy="7620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latin typeface="Tahoma"/>
            </a:endParaRPr>
          </a:p>
        </p:txBody>
      </p:sp>
    </p:spTree>
    <p:extLst>
      <p:ext uri="{BB962C8B-B14F-4D97-AF65-F5344CB8AC3E}">
        <p14:creationId xmlns:p14="http://schemas.microsoft.com/office/powerpoint/2010/main" val="2284458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atin typeface="Garamond" charset="0"/>
              </a:rPr>
              <a:t>Prefetcher Performance (V)</a:t>
            </a:r>
          </a:p>
        </p:txBody>
      </p:sp>
      <p:sp>
        <p:nvSpPr>
          <p:cNvPr id="59394" name="Content Placeholder 2"/>
          <p:cNvSpPr>
            <a:spLocks noGrp="1"/>
          </p:cNvSpPr>
          <p:nvPr>
            <p:ph idx="1"/>
          </p:nvPr>
        </p:nvSpPr>
        <p:spPr>
          <a:xfrm>
            <a:off x="228600" y="996950"/>
            <a:ext cx="8610600" cy="5194300"/>
          </a:xfrm>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pPr marL="342900" lvl="1" indent="-342900">
              <a:buClr>
                <a:schemeClr val="accent1"/>
              </a:buClr>
              <a:buSzPct val="65000"/>
              <a:buFont typeface="Wingdings" charset="0"/>
              <a:buChar char="n"/>
            </a:pPr>
            <a:r>
              <a:rPr lang="en-US">
                <a:latin typeface="Tahoma" charset="0"/>
                <a:ea typeface="ＭＳ Ｐゴシック" charset="0"/>
              </a:rPr>
              <a:t>Srinath et al., </a:t>
            </a:r>
            <a:r>
              <a:rPr lang="ja-JP" altLang="en-US">
                <a:latin typeface="Tahoma" charset="0"/>
                <a:ea typeface="ＭＳ Ｐゴシック" charset="0"/>
              </a:rPr>
              <a:t>“</a:t>
            </a:r>
            <a:r>
              <a:rPr lang="en-US" altLang="ja-JP">
                <a:solidFill>
                  <a:srgbClr val="FF0000"/>
                </a:solidFill>
                <a:latin typeface="Tahoma" charset="0"/>
                <a:ea typeface="ＭＳ Ｐゴシック" charset="0"/>
              </a:rPr>
              <a:t>Feedback Directed Prefetching: Improving the Performance and Bandwidth-Efficiency of Hardware Prefetchers</a:t>
            </a:r>
            <a:r>
              <a:rPr lang="ja-JP" altLang="en-US">
                <a:latin typeface="Tahoma" charset="0"/>
                <a:ea typeface="ＭＳ Ｐゴシック" charset="0"/>
              </a:rPr>
              <a:t>“</a:t>
            </a:r>
            <a:r>
              <a:rPr lang="en-US" altLang="ja-JP">
                <a:latin typeface="Tahoma" charset="0"/>
                <a:ea typeface="ＭＳ Ｐゴシック" charset="0"/>
              </a:rPr>
              <a:t>, HPCA 2007.</a:t>
            </a:r>
          </a:p>
          <a:p>
            <a:endParaRPr lang="en-US">
              <a:latin typeface="Tahoma" charset="0"/>
            </a:endParaRP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5B11A08-E6F3-CB44-BEF5-048EA61CED03}" type="slidenum">
              <a:rPr lang="en-US" sz="1600">
                <a:solidFill>
                  <a:srgbClr val="000000"/>
                </a:solidFill>
                <a:latin typeface="Garamond" charset="0"/>
              </a:rPr>
              <a:pPr eaLnBrk="1" hangingPunct="1"/>
              <a:t>54</a:t>
            </a:fld>
            <a:endParaRPr lang="en-US" sz="1600">
              <a:solidFill>
                <a:srgbClr val="000000"/>
              </a:solidFill>
              <a:latin typeface="Garamond" charset="0"/>
            </a:endParaRPr>
          </a:p>
        </p:txBody>
      </p:sp>
      <p:graphicFrame>
        <p:nvGraphicFramePr>
          <p:cNvPr id="59396" name="Object 4"/>
          <p:cNvGraphicFramePr>
            <a:graphicFrameLocks noChangeAspect="1"/>
          </p:cNvGraphicFramePr>
          <p:nvPr/>
        </p:nvGraphicFramePr>
        <p:xfrm>
          <a:off x="381000" y="1600200"/>
          <a:ext cx="8162925" cy="3451225"/>
        </p:xfrm>
        <a:graphic>
          <a:graphicData uri="http://schemas.openxmlformats.org/presentationml/2006/ole">
            <mc:AlternateContent xmlns:mc="http://schemas.openxmlformats.org/markup-compatibility/2006">
              <mc:Choice xmlns:v="urn:schemas-microsoft-com:vml" Requires="v">
                <p:oleObj spid="_x0000_s316428" name="Worksheet" r:id="rId3" imgW="8102600" imgH="3429000" progId="Excel.Sheet.8">
                  <p:embed/>
                </p:oleObj>
              </mc:Choice>
              <mc:Fallback>
                <p:oleObj name="Worksheet" r:id="rId3" imgW="8102600" imgH="34290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00200"/>
                        <a:ext cx="816292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Oval 8"/>
          <p:cNvSpPr>
            <a:spLocks noChangeArrowheads="1"/>
          </p:cNvSpPr>
          <p:nvPr/>
        </p:nvSpPr>
        <p:spPr bwMode="auto">
          <a:xfrm>
            <a:off x="7924800" y="3276600"/>
            <a:ext cx="457200" cy="990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8" name="Oval 11"/>
          <p:cNvSpPr>
            <a:spLocks noChangeArrowheads="1"/>
          </p:cNvSpPr>
          <p:nvPr/>
        </p:nvSpPr>
        <p:spPr bwMode="auto">
          <a:xfrm>
            <a:off x="3886200" y="3505200"/>
            <a:ext cx="381000" cy="762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 name="Oval 12"/>
          <p:cNvSpPr>
            <a:spLocks noChangeArrowheads="1"/>
          </p:cNvSpPr>
          <p:nvPr/>
        </p:nvSpPr>
        <p:spPr bwMode="auto">
          <a:xfrm>
            <a:off x="3505200" y="3505200"/>
            <a:ext cx="381000" cy="762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0" name="Text Box 13"/>
          <p:cNvSpPr txBox="1">
            <a:spLocks noChangeArrowheads="1"/>
          </p:cNvSpPr>
          <p:nvPr/>
        </p:nvSpPr>
        <p:spPr bwMode="auto">
          <a:xfrm>
            <a:off x="32766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FF0000"/>
                </a:solidFill>
                <a:sym typeface="Wingdings" charset="0"/>
              </a:rPr>
              <a:t></a:t>
            </a:r>
            <a:r>
              <a:rPr lang="en-US" sz="1800">
                <a:solidFill>
                  <a:srgbClr val="FF0000"/>
                </a:solidFill>
              </a:rPr>
              <a:t>48%</a:t>
            </a:r>
          </a:p>
        </p:txBody>
      </p:sp>
      <p:sp>
        <p:nvSpPr>
          <p:cNvPr id="11" name="Text Box 16"/>
          <p:cNvSpPr txBox="1">
            <a:spLocks noChangeArrowheads="1"/>
          </p:cNvSpPr>
          <p:nvPr/>
        </p:nvSpPr>
        <p:spPr bwMode="auto">
          <a:xfrm>
            <a:off x="3810000" y="32004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sym typeface="Wingdings" charset="0"/>
              </a:rPr>
              <a:t> </a:t>
            </a:r>
            <a:r>
              <a:rPr lang="en-US" sz="1800">
                <a:solidFill>
                  <a:srgbClr val="FF0000"/>
                </a:solidFill>
              </a:rPr>
              <a:t>29%</a:t>
            </a:r>
          </a:p>
        </p:txBody>
      </p:sp>
    </p:spTree>
    <p:extLst>
      <p:ext uri="{BB962C8B-B14F-4D97-AF65-F5344CB8AC3E}">
        <p14:creationId xmlns:p14="http://schemas.microsoft.com/office/powerpoint/2010/main" val="17526313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228600" y="152400"/>
            <a:ext cx="8915400" cy="1066800"/>
          </a:xfrm>
        </p:spPr>
        <p:txBody>
          <a:bodyPr/>
          <a:lstStyle/>
          <a:p>
            <a:r>
              <a:rPr lang="en-US">
                <a:latin typeface="Garamond" charset="0"/>
              </a:rPr>
              <a:t>Feedback-Directed Prefetcher Throttling (I)</a:t>
            </a:r>
          </a:p>
        </p:txBody>
      </p:sp>
      <p:sp>
        <p:nvSpPr>
          <p:cNvPr id="60418" name="Content Placeholder 2"/>
          <p:cNvSpPr>
            <a:spLocks noGrp="1"/>
          </p:cNvSpPr>
          <p:nvPr>
            <p:ph idx="1"/>
          </p:nvPr>
        </p:nvSpPr>
        <p:spPr>
          <a:xfrm>
            <a:off x="228600" y="996950"/>
            <a:ext cx="8610600" cy="5194300"/>
          </a:xfrm>
        </p:spPr>
        <p:txBody>
          <a:bodyPr/>
          <a:lstStyle/>
          <a:p>
            <a:r>
              <a:rPr lang="en-US">
                <a:latin typeface="Tahoma" charset="0"/>
              </a:rPr>
              <a:t>Idea: </a:t>
            </a:r>
          </a:p>
          <a:p>
            <a:pPr lvl="1"/>
            <a:r>
              <a:rPr lang="en-US">
                <a:solidFill>
                  <a:srgbClr val="0033CC"/>
                </a:solidFill>
                <a:latin typeface="Tahoma" charset="0"/>
                <a:ea typeface="ＭＳ Ｐゴシック" charset="0"/>
              </a:rPr>
              <a:t>Dynamically monitor prefetcher performance</a:t>
            </a:r>
            <a:r>
              <a:rPr lang="en-US">
                <a:latin typeface="Tahoma" charset="0"/>
                <a:ea typeface="ＭＳ Ｐゴシック" charset="0"/>
              </a:rPr>
              <a:t> metrics</a:t>
            </a:r>
          </a:p>
          <a:p>
            <a:pPr lvl="1"/>
            <a:r>
              <a:rPr lang="en-US">
                <a:solidFill>
                  <a:srgbClr val="0033CC"/>
                </a:solidFill>
                <a:latin typeface="Tahoma" charset="0"/>
                <a:ea typeface="ＭＳ Ｐゴシック" charset="0"/>
              </a:rPr>
              <a:t>Throttle the prefetcher aggressiveness </a:t>
            </a:r>
            <a:r>
              <a:rPr lang="en-US">
                <a:latin typeface="Tahoma" charset="0"/>
                <a:ea typeface="ＭＳ Ｐゴシック" charset="0"/>
              </a:rPr>
              <a:t>up/down based on past performance</a:t>
            </a:r>
          </a:p>
          <a:p>
            <a:pPr lvl="1"/>
            <a:r>
              <a:rPr lang="en-US">
                <a:solidFill>
                  <a:srgbClr val="0033CC"/>
                </a:solidFill>
                <a:latin typeface="Tahoma" charset="0"/>
                <a:ea typeface="ＭＳ Ｐゴシック" charset="0"/>
              </a:rPr>
              <a:t>Change the location prefetches are inserted </a:t>
            </a:r>
            <a:r>
              <a:rPr lang="en-US">
                <a:latin typeface="Tahoma" charset="0"/>
                <a:ea typeface="ＭＳ Ｐゴシック" charset="0"/>
              </a:rPr>
              <a:t>in cache based on past performance</a:t>
            </a:r>
          </a:p>
          <a:p>
            <a:pPr lvl="1"/>
            <a:endParaRPr lang="en-US">
              <a:latin typeface="Tahoma" charset="0"/>
              <a:ea typeface="ＭＳ Ｐゴシック" charset="0"/>
            </a:endParaRPr>
          </a:p>
          <a:p>
            <a:pPr lvl="1"/>
            <a:endParaRPr lang="en-US">
              <a:latin typeface="Tahoma" charset="0"/>
              <a:ea typeface="ＭＳ Ｐゴシック" charset="0"/>
            </a:endParaRPr>
          </a:p>
        </p:txBody>
      </p:sp>
      <p:sp>
        <p:nvSpPr>
          <p:cNvPr id="604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2F3CCD-0F05-8B47-ADCB-7FE78EA90BE6}" type="slidenum">
              <a:rPr lang="en-US" sz="1600">
                <a:solidFill>
                  <a:srgbClr val="000000"/>
                </a:solidFill>
                <a:latin typeface="Garamond" charset="0"/>
              </a:rPr>
              <a:pPr eaLnBrk="1" hangingPunct="1"/>
              <a:t>55</a:t>
            </a:fld>
            <a:endParaRPr lang="en-US" sz="1600">
              <a:solidFill>
                <a:srgbClr val="000000"/>
              </a:solidFill>
              <a:latin typeface="Garamond" charset="0"/>
            </a:endParaRPr>
          </a:p>
        </p:txBody>
      </p:sp>
      <p:sp>
        <p:nvSpPr>
          <p:cNvPr id="39" name="AutoShape 5"/>
          <p:cNvSpPr>
            <a:spLocks noChangeArrowheads="1"/>
          </p:cNvSpPr>
          <p:nvPr/>
        </p:nvSpPr>
        <p:spPr bwMode="auto">
          <a:xfrm>
            <a:off x="952500" y="3614738"/>
            <a:ext cx="1447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High Accuracy</a:t>
            </a:r>
          </a:p>
        </p:txBody>
      </p:sp>
      <p:sp>
        <p:nvSpPr>
          <p:cNvPr id="40" name="Line 6"/>
          <p:cNvSpPr>
            <a:spLocks noChangeShapeType="1"/>
          </p:cNvSpPr>
          <p:nvPr/>
        </p:nvSpPr>
        <p:spPr bwMode="auto">
          <a:xfrm flipH="1">
            <a:off x="1104900" y="4071938"/>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1" name="AutoShape 7"/>
          <p:cNvSpPr>
            <a:spLocks noChangeArrowheads="1"/>
          </p:cNvSpPr>
          <p:nvPr/>
        </p:nvSpPr>
        <p:spPr bwMode="auto">
          <a:xfrm>
            <a:off x="571500" y="43767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Not-Late</a:t>
            </a:r>
          </a:p>
        </p:txBody>
      </p:sp>
      <p:sp>
        <p:nvSpPr>
          <p:cNvPr id="42" name="AutoShape 8"/>
          <p:cNvSpPr>
            <a:spLocks noChangeArrowheads="1"/>
          </p:cNvSpPr>
          <p:nvPr/>
        </p:nvSpPr>
        <p:spPr bwMode="auto">
          <a:xfrm>
            <a:off x="571500" y="52149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Polluting</a:t>
            </a:r>
          </a:p>
        </p:txBody>
      </p:sp>
      <p:sp>
        <p:nvSpPr>
          <p:cNvPr id="43" name="Line 9"/>
          <p:cNvSpPr>
            <a:spLocks noChangeShapeType="1"/>
          </p:cNvSpPr>
          <p:nvPr/>
        </p:nvSpPr>
        <p:spPr bwMode="auto">
          <a:xfrm>
            <a:off x="1104900" y="48339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4" name="Line 10"/>
          <p:cNvSpPr>
            <a:spLocks noChangeShapeType="1"/>
          </p:cNvSpPr>
          <p:nvPr/>
        </p:nvSpPr>
        <p:spPr bwMode="auto">
          <a:xfrm>
            <a:off x="1104900" y="56721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5" name="Text Box 11"/>
          <p:cNvSpPr txBox="1">
            <a:spLocks noChangeArrowheads="1"/>
          </p:cNvSpPr>
          <p:nvPr/>
        </p:nvSpPr>
        <p:spPr bwMode="auto">
          <a:xfrm>
            <a:off x="495300" y="5824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Decrease</a:t>
            </a:r>
          </a:p>
        </p:txBody>
      </p:sp>
      <p:sp>
        <p:nvSpPr>
          <p:cNvPr id="46" name="AutoShape 12"/>
          <p:cNvSpPr>
            <a:spLocks noChangeArrowheads="1"/>
          </p:cNvSpPr>
          <p:nvPr/>
        </p:nvSpPr>
        <p:spPr bwMode="auto">
          <a:xfrm>
            <a:off x="1714500" y="43767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Late</a:t>
            </a:r>
          </a:p>
        </p:txBody>
      </p:sp>
      <p:sp>
        <p:nvSpPr>
          <p:cNvPr id="47" name="Line 13"/>
          <p:cNvSpPr>
            <a:spLocks noChangeShapeType="1"/>
          </p:cNvSpPr>
          <p:nvPr/>
        </p:nvSpPr>
        <p:spPr bwMode="auto">
          <a:xfrm>
            <a:off x="2095500" y="4071938"/>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8" name="Line 14"/>
          <p:cNvSpPr>
            <a:spLocks noChangeShapeType="1"/>
          </p:cNvSpPr>
          <p:nvPr/>
        </p:nvSpPr>
        <p:spPr bwMode="auto">
          <a:xfrm>
            <a:off x="2247900" y="48339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49" name="Text Box 15"/>
          <p:cNvSpPr txBox="1">
            <a:spLocks noChangeArrowheads="1"/>
          </p:cNvSpPr>
          <p:nvPr/>
        </p:nvSpPr>
        <p:spPr bwMode="auto">
          <a:xfrm>
            <a:off x="1638300" y="521493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Increase</a:t>
            </a:r>
          </a:p>
        </p:txBody>
      </p:sp>
      <p:sp>
        <p:nvSpPr>
          <p:cNvPr id="50" name="AutoShape 28"/>
          <p:cNvSpPr>
            <a:spLocks noChangeArrowheads="1"/>
          </p:cNvSpPr>
          <p:nvPr/>
        </p:nvSpPr>
        <p:spPr bwMode="auto">
          <a:xfrm>
            <a:off x="3314700" y="3614738"/>
            <a:ext cx="1447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Med Accuracy</a:t>
            </a:r>
          </a:p>
        </p:txBody>
      </p:sp>
      <p:sp>
        <p:nvSpPr>
          <p:cNvPr id="51" name="Line 29"/>
          <p:cNvSpPr>
            <a:spLocks noChangeShapeType="1"/>
          </p:cNvSpPr>
          <p:nvPr/>
        </p:nvSpPr>
        <p:spPr bwMode="auto">
          <a:xfrm flipH="1">
            <a:off x="3467100" y="4071938"/>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2" name="AutoShape 30"/>
          <p:cNvSpPr>
            <a:spLocks noChangeArrowheads="1"/>
          </p:cNvSpPr>
          <p:nvPr/>
        </p:nvSpPr>
        <p:spPr bwMode="auto">
          <a:xfrm>
            <a:off x="2933700" y="43767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Not-Poll</a:t>
            </a:r>
          </a:p>
        </p:txBody>
      </p:sp>
      <p:sp>
        <p:nvSpPr>
          <p:cNvPr id="53" name="AutoShape 31"/>
          <p:cNvSpPr>
            <a:spLocks noChangeArrowheads="1"/>
          </p:cNvSpPr>
          <p:nvPr/>
        </p:nvSpPr>
        <p:spPr bwMode="auto">
          <a:xfrm>
            <a:off x="2933700" y="52149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Late</a:t>
            </a:r>
          </a:p>
        </p:txBody>
      </p:sp>
      <p:sp>
        <p:nvSpPr>
          <p:cNvPr id="54" name="Line 32"/>
          <p:cNvSpPr>
            <a:spLocks noChangeShapeType="1"/>
          </p:cNvSpPr>
          <p:nvPr/>
        </p:nvSpPr>
        <p:spPr bwMode="auto">
          <a:xfrm>
            <a:off x="3467100" y="48339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5" name="Line 33"/>
          <p:cNvSpPr>
            <a:spLocks noChangeShapeType="1"/>
          </p:cNvSpPr>
          <p:nvPr/>
        </p:nvSpPr>
        <p:spPr bwMode="auto">
          <a:xfrm>
            <a:off x="3467100" y="56721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6" name="Text Box 34"/>
          <p:cNvSpPr txBox="1">
            <a:spLocks noChangeArrowheads="1"/>
          </p:cNvSpPr>
          <p:nvPr/>
        </p:nvSpPr>
        <p:spPr bwMode="auto">
          <a:xfrm>
            <a:off x="2857500" y="582453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Increase</a:t>
            </a:r>
          </a:p>
        </p:txBody>
      </p:sp>
      <p:sp>
        <p:nvSpPr>
          <p:cNvPr id="57" name="AutoShape 35"/>
          <p:cNvSpPr>
            <a:spLocks noChangeArrowheads="1"/>
          </p:cNvSpPr>
          <p:nvPr/>
        </p:nvSpPr>
        <p:spPr bwMode="auto">
          <a:xfrm>
            <a:off x="4076700" y="43767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Polluting</a:t>
            </a:r>
          </a:p>
        </p:txBody>
      </p:sp>
      <p:sp>
        <p:nvSpPr>
          <p:cNvPr id="58" name="Line 36"/>
          <p:cNvSpPr>
            <a:spLocks noChangeShapeType="1"/>
          </p:cNvSpPr>
          <p:nvPr/>
        </p:nvSpPr>
        <p:spPr bwMode="auto">
          <a:xfrm>
            <a:off x="4457700" y="4071938"/>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59" name="Line 37"/>
          <p:cNvSpPr>
            <a:spLocks noChangeShapeType="1"/>
          </p:cNvSpPr>
          <p:nvPr/>
        </p:nvSpPr>
        <p:spPr bwMode="auto">
          <a:xfrm>
            <a:off x="4610100" y="48339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0" name="Text Box 38"/>
          <p:cNvSpPr txBox="1">
            <a:spLocks noChangeArrowheads="1"/>
          </p:cNvSpPr>
          <p:nvPr/>
        </p:nvSpPr>
        <p:spPr bwMode="auto">
          <a:xfrm>
            <a:off x="4000500" y="52149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Decrease</a:t>
            </a:r>
          </a:p>
        </p:txBody>
      </p:sp>
      <p:sp>
        <p:nvSpPr>
          <p:cNvPr id="61" name="AutoShape 39"/>
          <p:cNvSpPr>
            <a:spLocks noChangeArrowheads="1"/>
          </p:cNvSpPr>
          <p:nvPr/>
        </p:nvSpPr>
        <p:spPr bwMode="auto">
          <a:xfrm>
            <a:off x="5676900" y="3614738"/>
            <a:ext cx="1447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Low Accuracy</a:t>
            </a:r>
          </a:p>
        </p:txBody>
      </p:sp>
      <p:sp>
        <p:nvSpPr>
          <p:cNvPr id="62" name="Line 40"/>
          <p:cNvSpPr>
            <a:spLocks noChangeShapeType="1"/>
          </p:cNvSpPr>
          <p:nvPr/>
        </p:nvSpPr>
        <p:spPr bwMode="auto">
          <a:xfrm flipH="1">
            <a:off x="5829300" y="4071938"/>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3" name="AutoShape 41"/>
          <p:cNvSpPr>
            <a:spLocks noChangeArrowheads="1"/>
          </p:cNvSpPr>
          <p:nvPr/>
        </p:nvSpPr>
        <p:spPr bwMode="auto">
          <a:xfrm>
            <a:off x="5295900" y="43767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Not-Poll</a:t>
            </a:r>
          </a:p>
        </p:txBody>
      </p:sp>
      <p:sp>
        <p:nvSpPr>
          <p:cNvPr id="64" name="AutoShape 42"/>
          <p:cNvSpPr>
            <a:spLocks noChangeArrowheads="1"/>
          </p:cNvSpPr>
          <p:nvPr/>
        </p:nvSpPr>
        <p:spPr bwMode="auto">
          <a:xfrm>
            <a:off x="5295900" y="5214938"/>
            <a:ext cx="1066800" cy="457200"/>
          </a:xfrm>
          <a:prstGeom prst="roundRect">
            <a:avLst>
              <a:gd name="adj" fmla="val 16667"/>
            </a:avLst>
          </a:prstGeom>
          <a:pattFill prst="pct50">
            <a:fgClr>
              <a:schemeClr val="accent1"/>
            </a:fgClr>
            <a:bgClr>
              <a:schemeClr val="bg1"/>
            </a:bgClr>
          </a:pattFill>
          <a:ln w="9525">
            <a:solidFill>
              <a:schemeClr val="tx1"/>
            </a:solidFill>
            <a:round/>
            <a:headEnd/>
            <a:tailEnd/>
          </a:ln>
        </p:spPr>
        <p:txBody>
          <a:bodyPr wrap="none" anchor="ctr"/>
          <a:lstStyle/>
          <a:p>
            <a:pPr algn="ctr"/>
            <a:r>
              <a:rPr lang="en-US">
                <a:solidFill>
                  <a:srgbClr val="000000"/>
                </a:solidFill>
              </a:rPr>
              <a:t>Not-Late</a:t>
            </a:r>
          </a:p>
        </p:txBody>
      </p:sp>
      <p:sp>
        <p:nvSpPr>
          <p:cNvPr id="65" name="Line 43"/>
          <p:cNvSpPr>
            <a:spLocks noChangeShapeType="1"/>
          </p:cNvSpPr>
          <p:nvPr/>
        </p:nvSpPr>
        <p:spPr bwMode="auto">
          <a:xfrm>
            <a:off x="5829300" y="48339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6" name="Line 44"/>
          <p:cNvSpPr>
            <a:spLocks noChangeShapeType="1"/>
          </p:cNvSpPr>
          <p:nvPr/>
        </p:nvSpPr>
        <p:spPr bwMode="auto">
          <a:xfrm>
            <a:off x="5829300" y="567213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7" name="Text Box 45"/>
          <p:cNvSpPr txBox="1">
            <a:spLocks noChangeArrowheads="1"/>
          </p:cNvSpPr>
          <p:nvPr/>
        </p:nvSpPr>
        <p:spPr bwMode="auto">
          <a:xfrm>
            <a:off x="5219700" y="5824538"/>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No Change</a:t>
            </a:r>
          </a:p>
        </p:txBody>
      </p:sp>
      <p:sp>
        <p:nvSpPr>
          <p:cNvPr id="68" name="Line 47"/>
          <p:cNvSpPr>
            <a:spLocks noChangeShapeType="1"/>
          </p:cNvSpPr>
          <p:nvPr/>
        </p:nvSpPr>
        <p:spPr bwMode="auto">
          <a:xfrm>
            <a:off x="6819900" y="4071938"/>
            <a:ext cx="76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9" name="Text Box 49"/>
          <p:cNvSpPr txBox="1">
            <a:spLocks noChangeArrowheads="1"/>
          </p:cNvSpPr>
          <p:nvPr/>
        </p:nvSpPr>
        <p:spPr bwMode="auto">
          <a:xfrm>
            <a:off x="6362700" y="44529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rPr>
              <a:t>Decrease</a:t>
            </a:r>
          </a:p>
        </p:txBody>
      </p:sp>
    </p:spTree>
    <p:extLst>
      <p:ext uri="{BB962C8B-B14F-4D97-AF65-F5344CB8AC3E}">
        <p14:creationId xmlns:p14="http://schemas.microsoft.com/office/powerpoint/2010/main" val="34673627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p:bldP spid="46" grpId="0" animBg="1"/>
      <p:bldP spid="47" grpId="0" animBg="1"/>
      <p:bldP spid="48" grpId="0" animBg="1"/>
      <p:bldP spid="49" grpId="0"/>
      <p:bldP spid="50" grpId="0" animBg="1"/>
      <p:bldP spid="51" grpId="0" animBg="1"/>
      <p:bldP spid="52" grpId="0" animBg="1"/>
      <p:bldP spid="53" grpId="0" animBg="1"/>
      <p:bldP spid="54" grpId="0" animBg="1"/>
      <p:bldP spid="55" grpId="0" animBg="1"/>
      <p:bldP spid="56" grpId="0"/>
      <p:bldP spid="57" grpId="0" animBg="1"/>
      <p:bldP spid="58" grpId="0" animBg="1"/>
      <p:bldP spid="59" grpId="0" animBg="1"/>
      <p:bldP spid="60" grpId="0"/>
      <p:bldP spid="61" grpId="0" animBg="1"/>
      <p:bldP spid="62" grpId="0" animBg="1"/>
      <p:bldP spid="63" grpId="0" animBg="1"/>
      <p:bldP spid="64" grpId="0" animBg="1"/>
      <p:bldP spid="65" grpId="0" animBg="1"/>
      <p:bldP spid="66" grpId="0" animBg="1"/>
      <p:bldP spid="67" grpId="0"/>
      <p:bldP spid="68" grpId="0" animBg="1"/>
      <p:bldP spid="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28600" y="152400"/>
            <a:ext cx="8915400" cy="1066800"/>
          </a:xfrm>
        </p:spPr>
        <p:txBody>
          <a:bodyPr/>
          <a:lstStyle/>
          <a:p>
            <a:r>
              <a:rPr lang="en-US" sz="3800">
                <a:latin typeface="Garamond" charset="0"/>
              </a:rPr>
              <a:t>Feedback-Directed Prefetcher Throttling (II)</a:t>
            </a:r>
          </a:p>
        </p:txBody>
      </p:sp>
      <p:sp>
        <p:nvSpPr>
          <p:cNvPr id="61442" name="Content Placeholder 2"/>
          <p:cNvSpPr>
            <a:spLocks noGrp="1"/>
          </p:cNvSpPr>
          <p:nvPr>
            <p:ph idx="1"/>
          </p:nvPr>
        </p:nvSpPr>
        <p:spPr>
          <a:xfrm>
            <a:off x="228600" y="1143000"/>
            <a:ext cx="8610600" cy="5194300"/>
          </a:xfrm>
        </p:spPr>
        <p:txBody>
          <a:bodyPr/>
          <a:lstStyle/>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endParaRPr lang="en-US">
              <a:latin typeface="Tahoma" charset="0"/>
            </a:endParaRPr>
          </a:p>
          <a:p>
            <a:pPr marL="342900" lvl="1" indent="-342900">
              <a:buClr>
                <a:schemeClr val="accent1"/>
              </a:buClr>
              <a:buSzPct val="65000"/>
              <a:buFont typeface="Wingdings" charset="0"/>
              <a:buChar char="n"/>
            </a:pPr>
            <a:r>
              <a:rPr lang="en-US">
                <a:latin typeface="Tahoma" charset="0"/>
                <a:ea typeface="ＭＳ Ｐゴシック" charset="0"/>
              </a:rPr>
              <a:t>Srinath et al., </a:t>
            </a:r>
            <a:r>
              <a:rPr lang="ja-JP" altLang="en-US">
                <a:latin typeface="Tahoma" charset="0"/>
                <a:ea typeface="ＭＳ Ｐゴシック" charset="0"/>
              </a:rPr>
              <a:t>“</a:t>
            </a:r>
            <a:r>
              <a:rPr lang="en-US" altLang="ja-JP">
                <a:solidFill>
                  <a:srgbClr val="FF0000"/>
                </a:solidFill>
                <a:latin typeface="Tahoma" charset="0"/>
                <a:ea typeface="ＭＳ Ｐゴシック" charset="0"/>
              </a:rPr>
              <a:t>Feedback Directed Prefetching: Improving the Performance and Bandwidth-Efficiency of Hardware Prefetchers</a:t>
            </a:r>
            <a:r>
              <a:rPr lang="ja-JP" altLang="en-US">
                <a:latin typeface="Tahoma" charset="0"/>
                <a:ea typeface="ＭＳ Ｐゴシック" charset="0"/>
              </a:rPr>
              <a:t>“</a:t>
            </a:r>
            <a:r>
              <a:rPr lang="en-US" altLang="ja-JP">
                <a:latin typeface="Tahoma" charset="0"/>
                <a:ea typeface="ＭＳ Ｐゴシック" charset="0"/>
              </a:rPr>
              <a:t>, HPCA 2007.</a:t>
            </a:r>
          </a:p>
          <a:p>
            <a:pPr marL="342900" lvl="1" indent="-342900">
              <a:buClr>
                <a:schemeClr val="accent1"/>
              </a:buClr>
              <a:buSzPct val="65000"/>
              <a:buFont typeface="Wingdings" charset="0"/>
              <a:buChar char="n"/>
            </a:pPr>
            <a:r>
              <a:rPr lang="en-US">
                <a:latin typeface="Tahoma" charset="0"/>
                <a:ea typeface="ＭＳ Ｐゴシック" charset="0"/>
              </a:rPr>
              <a:t>Srinath et al., </a:t>
            </a:r>
            <a:r>
              <a:rPr lang="ja-JP" altLang="en-US">
                <a:latin typeface="Tahoma" charset="0"/>
                <a:ea typeface="ＭＳ Ｐゴシック" charset="0"/>
              </a:rPr>
              <a:t>“</a:t>
            </a:r>
            <a:r>
              <a:rPr lang="en-US" altLang="ja-JP">
                <a:solidFill>
                  <a:srgbClr val="FF0000"/>
                </a:solidFill>
                <a:latin typeface="Tahoma" charset="0"/>
                <a:ea typeface="ＭＳ Ｐゴシック" charset="0"/>
              </a:rPr>
              <a:t>Feedback Directed Prefetching: Improving the Performance and Bandwidth-Efficiency of Hardware Prefetchers</a:t>
            </a:r>
            <a:r>
              <a:rPr lang="ja-JP" altLang="en-US">
                <a:latin typeface="Tahoma" charset="0"/>
                <a:ea typeface="ＭＳ Ｐゴシック" charset="0"/>
              </a:rPr>
              <a:t>“</a:t>
            </a:r>
            <a:r>
              <a:rPr lang="en-US" altLang="ja-JP">
                <a:latin typeface="Tahoma" charset="0"/>
                <a:ea typeface="ＭＳ Ｐゴシック" charset="0"/>
              </a:rPr>
              <a:t>, HPCA 2007.</a:t>
            </a:r>
          </a:p>
          <a:p>
            <a:endParaRPr lang="en-US">
              <a:latin typeface="Tahoma" charset="0"/>
            </a:endParaRP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CCE51E-34BF-1649-AC0C-D49F5E148817}" type="slidenum">
              <a:rPr lang="en-US" sz="1600">
                <a:solidFill>
                  <a:srgbClr val="000000"/>
                </a:solidFill>
                <a:latin typeface="Garamond" charset="0"/>
              </a:rPr>
              <a:pPr eaLnBrk="1" hangingPunct="1"/>
              <a:t>56</a:t>
            </a:fld>
            <a:endParaRPr lang="en-US" sz="1600">
              <a:solidFill>
                <a:srgbClr val="000000"/>
              </a:solidFill>
              <a:latin typeface="Garamond" charset="0"/>
            </a:endParaRPr>
          </a:p>
        </p:txBody>
      </p:sp>
      <p:graphicFrame>
        <p:nvGraphicFramePr>
          <p:cNvPr id="61444" name="Object 7"/>
          <p:cNvGraphicFramePr>
            <a:graphicFrameLocks noChangeAspect="1"/>
          </p:cNvGraphicFramePr>
          <p:nvPr/>
        </p:nvGraphicFramePr>
        <p:xfrm>
          <a:off x="147638" y="995363"/>
          <a:ext cx="8848725" cy="4262437"/>
        </p:xfrm>
        <a:graphic>
          <a:graphicData uri="http://schemas.openxmlformats.org/presentationml/2006/ole">
            <mc:AlternateContent xmlns:mc="http://schemas.openxmlformats.org/markup-compatibility/2006">
              <mc:Choice xmlns:v="urn:schemas-microsoft-com:vml" Requires="v">
                <p:oleObj spid="_x0000_s317452" name="Worksheet" r:id="rId3" imgW="8852159" imgH="4267570" progId="Excel.Sheet.8">
                  <p:embed/>
                </p:oleObj>
              </mc:Choice>
              <mc:Fallback>
                <p:oleObj name="Worksheet" r:id="rId3" imgW="8852159" imgH="426757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995363"/>
                        <a:ext cx="8848725"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Oval 8"/>
          <p:cNvSpPr>
            <a:spLocks noChangeArrowheads="1"/>
          </p:cNvSpPr>
          <p:nvPr/>
        </p:nvSpPr>
        <p:spPr bwMode="auto">
          <a:xfrm>
            <a:off x="3429000" y="3352800"/>
            <a:ext cx="457200" cy="1066800"/>
          </a:xfrm>
          <a:prstGeom prst="ellipse">
            <a:avLst/>
          </a:prstGeom>
          <a:noFill/>
          <a:ln w="1905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7" name="Oval 9"/>
          <p:cNvSpPr>
            <a:spLocks noChangeArrowheads="1"/>
          </p:cNvSpPr>
          <p:nvPr/>
        </p:nvSpPr>
        <p:spPr bwMode="auto">
          <a:xfrm>
            <a:off x="3886200" y="3276600"/>
            <a:ext cx="457200" cy="1066800"/>
          </a:xfrm>
          <a:prstGeom prst="ellipse">
            <a:avLst/>
          </a:prstGeom>
          <a:noFill/>
          <a:ln w="1905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61447" name="Oval 9"/>
          <p:cNvSpPr>
            <a:spLocks noChangeArrowheads="1"/>
          </p:cNvSpPr>
          <p:nvPr/>
        </p:nvSpPr>
        <p:spPr bwMode="auto">
          <a:xfrm>
            <a:off x="8458200" y="3124200"/>
            <a:ext cx="457200" cy="1143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 name="Text Box 13"/>
          <p:cNvSpPr txBox="1">
            <a:spLocks noChangeArrowheads="1"/>
          </p:cNvSpPr>
          <p:nvPr/>
        </p:nvSpPr>
        <p:spPr bwMode="auto">
          <a:xfrm>
            <a:off x="3124200" y="3048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CC00"/>
                </a:solidFill>
                <a:sym typeface="Wingdings" charset="0"/>
              </a:rPr>
              <a:t></a:t>
            </a:r>
            <a:r>
              <a:rPr lang="en-US" sz="1800">
                <a:solidFill>
                  <a:srgbClr val="00CC00"/>
                </a:solidFill>
              </a:rPr>
              <a:t>11%</a:t>
            </a:r>
          </a:p>
        </p:txBody>
      </p:sp>
      <p:sp>
        <p:nvSpPr>
          <p:cNvPr id="10" name="Text Box 13"/>
          <p:cNvSpPr txBox="1">
            <a:spLocks noChangeArrowheads="1"/>
          </p:cNvSpPr>
          <p:nvPr/>
        </p:nvSpPr>
        <p:spPr bwMode="auto">
          <a:xfrm>
            <a:off x="38100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solidFill>
                  <a:srgbClr val="00CC00"/>
                </a:solidFill>
                <a:sym typeface="Wingdings" charset="0"/>
              </a:rPr>
              <a:t></a:t>
            </a:r>
            <a:r>
              <a:rPr lang="en-US" sz="1800">
                <a:solidFill>
                  <a:srgbClr val="00CC00"/>
                </a:solidFill>
              </a:rPr>
              <a:t>13%</a:t>
            </a:r>
          </a:p>
        </p:txBody>
      </p:sp>
    </p:spTree>
    <p:extLst>
      <p:ext uri="{BB962C8B-B14F-4D97-AF65-F5344CB8AC3E}">
        <p14:creationId xmlns:p14="http://schemas.microsoft.com/office/powerpoint/2010/main" val="33020204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z="3300">
                <a:latin typeface="Garamond" charset="0"/>
              </a:rPr>
              <a:t>How to Prefetch More Irregular Access Patterns?</a:t>
            </a:r>
          </a:p>
        </p:txBody>
      </p:sp>
      <p:sp>
        <p:nvSpPr>
          <p:cNvPr id="62466" name="Content Placeholder 2"/>
          <p:cNvSpPr>
            <a:spLocks noGrp="1"/>
          </p:cNvSpPr>
          <p:nvPr>
            <p:ph idx="1"/>
          </p:nvPr>
        </p:nvSpPr>
        <p:spPr>
          <a:xfrm>
            <a:off x="228600" y="996950"/>
            <a:ext cx="8610600" cy="5194300"/>
          </a:xfrm>
        </p:spPr>
        <p:txBody>
          <a:bodyPr/>
          <a:lstStyle/>
          <a:p>
            <a:r>
              <a:rPr lang="en-US">
                <a:latin typeface="Tahoma" charset="0"/>
              </a:rPr>
              <a:t>Regular patterns: Stride, stream prefetchers do well</a:t>
            </a:r>
          </a:p>
          <a:p>
            <a:r>
              <a:rPr lang="en-US">
                <a:latin typeface="Tahoma" charset="0"/>
              </a:rPr>
              <a:t>More irregular access patterns</a:t>
            </a:r>
          </a:p>
          <a:p>
            <a:pPr lvl="1"/>
            <a:r>
              <a:rPr lang="en-US">
                <a:latin typeface="Tahoma" charset="0"/>
                <a:ea typeface="ＭＳ Ｐゴシック" charset="0"/>
              </a:rPr>
              <a:t>Indirect array accesses</a:t>
            </a:r>
          </a:p>
          <a:p>
            <a:pPr lvl="1"/>
            <a:r>
              <a:rPr lang="en-US">
                <a:latin typeface="Tahoma" charset="0"/>
                <a:ea typeface="ＭＳ Ｐゴシック" charset="0"/>
              </a:rPr>
              <a:t>Linked data structures</a:t>
            </a:r>
          </a:p>
          <a:p>
            <a:pPr lvl="1"/>
            <a:r>
              <a:rPr lang="en-US">
                <a:latin typeface="Tahoma" charset="0"/>
                <a:ea typeface="ＭＳ Ｐゴシック" charset="0"/>
              </a:rPr>
              <a:t>Multiple regular strides (1,2,3,1,2,3,1,2,3,…)</a:t>
            </a:r>
          </a:p>
          <a:p>
            <a:pPr lvl="1"/>
            <a:r>
              <a:rPr lang="en-US">
                <a:latin typeface="Tahoma" charset="0"/>
                <a:ea typeface="ＭＳ Ｐゴシック" charset="0"/>
              </a:rPr>
              <a:t>Random patterns?</a:t>
            </a:r>
          </a:p>
          <a:p>
            <a:pPr lvl="1"/>
            <a:r>
              <a:rPr lang="en-US">
                <a:latin typeface="Tahoma" charset="0"/>
                <a:ea typeface="ＭＳ Ｐゴシック" charset="0"/>
              </a:rPr>
              <a:t>Generalized prefetcher for all patterns?</a:t>
            </a:r>
          </a:p>
          <a:p>
            <a:endParaRPr lang="en-US">
              <a:latin typeface="Tahoma" charset="0"/>
            </a:endParaRPr>
          </a:p>
          <a:p>
            <a:r>
              <a:rPr lang="en-US">
                <a:latin typeface="Tahoma" charset="0"/>
              </a:rPr>
              <a:t>Correlation based prefetchers</a:t>
            </a:r>
          </a:p>
          <a:p>
            <a:r>
              <a:rPr lang="en-US">
                <a:latin typeface="Tahoma" charset="0"/>
              </a:rPr>
              <a:t>Content-directed prefetchers</a:t>
            </a:r>
          </a:p>
          <a:p>
            <a:r>
              <a:rPr lang="en-US">
                <a:latin typeface="Tahoma" charset="0"/>
              </a:rPr>
              <a:t>Precomputation or execution-based prefetchers</a:t>
            </a:r>
          </a:p>
        </p:txBody>
      </p:sp>
      <p:sp>
        <p:nvSpPr>
          <p:cNvPr id="624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5CB0CF-07CF-1E44-8D71-8051E7BDF70D}" type="slidenum">
              <a:rPr lang="en-US" sz="1600">
                <a:solidFill>
                  <a:srgbClr val="000000"/>
                </a:solidFill>
                <a:latin typeface="Garamond" charset="0"/>
              </a:rPr>
              <a:pPr eaLnBrk="1" hangingPunct="1"/>
              <a:t>57</a:t>
            </a:fld>
            <a:endParaRPr lang="en-US" sz="1600">
              <a:solidFill>
                <a:srgbClr val="000000"/>
              </a:solidFill>
              <a:latin typeface="Garamond" charset="0"/>
            </a:endParaRPr>
          </a:p>
        </p:txBody>
      </p:sp>
    </p:spTree>
    <p:extLst>
      <p:ext uri="{BB962C8B-B14F-4D97-AF65-F5344CB8AC3E}">
        <p14:creationId xmlns:p14="http://schemas.microsoft.com/office/powerpoint/2010/main" val="40656905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Seminar on DRAM (April 3)</a:t>
            </a:r>
            <a:endParaRPr lang="en-US" dirty="0"/>
          </a:p>
        </p:txBody>
      </p:sp>
      <p:sp>
        <p:nvSpPr>
          <p:cNvPr id="3" name="Content Placeholder 2"/>
          <p:cNvSpPr>
            <a:spLocks noGrp="1"/>
          </p:cNvSpPr>
          <p:nvPr>
            <p:ph idx="1"/>
          </p:nvPr>
        </p:nvSpPr>
        <p:spPr/>
        <p:txBody>
          <a:bodyPr/>
          <a:lstStyle/>
          <a:p>
            <a:r>
              <a:rPr lang="en-US" dirty="0" smtClean="0"/>
              <a:t>April 3, Friday, 11am-noon, GHC 8201</a:t>
            </a:r>
          </a:p>
          <a:p>
            <a:r>
              <a:rPr lang="en-US" dirty="0" smtClean="0"/>
              <a:t>Prof. </a:t>
            </a:r>
            <a:r>
              <a:rPr lang="en-US" dirty="0" err="1" smtClean="0"/>
              <a:t>Moinuddin</a:t>
            </a:r>
            <a:r>
              <a:rPr lang="en-US" dirty="0" smtClean="0"/>
              <a:t> </a:t>
            </a:r>
            <a:r>
              <a:rPr lang="en-US" dirty="0" err="1" smtClean="0"/>
              <a:t>Qureshi</a:t>
            </a:r>
            <a:r>
              <a:rPr lang="en-US" dirty="0" smtClean="0"/>
              <a:t>, Georgia Tech</a:t>
            </a:r>
          </a:p>
          <a:p>
            <a:pPr lvl="1"/>
            <a:r>
              <a:rPr lang="en-US" dirty="0" smtClean="0"/>
              <a:t>Lead author of “MLP-Aware Cache Replacement”</a:t>
            </a:r>
          </a:p>
          <a:p>
            <a:r>
              <a:rPr lang="en-US" dirty="0" smtClean="0">
                <a:solidFill>
                  <a:srgbClr val="0000FF"/>
                </a:solidFill>
              </a:rPr>
              <a:t>Architecting 3D Memory Systems</a:t>
            </a:r>
          </a:p>
          <a:p>
            <a:pPr lvl="1"/>
            <a:r>
              <a:rPr lang="en-US" sz="2000" dirty="0">
                <a:solidFill>
                  <a:srgbClr val="FF0000"/>
                </a:solidFill>
              </a:rPr>
              <a:t>Die stacked 3D DRAM technology can provide low-energy high-bandwidth memory module by vertically integrating several dies within the same chip. </a:t>
            </a:r>
            <a:r>
              <a:rPr lang="en-US" sz="2000" dirty="0" smtClean="0"/>
              <a:t>(…) In </a:t>
            </a:r>
            <a:r>
              <a:rPr lang="en-US" sz="2000" dirty="0"/>
              <a:t>this talk, I will discuss how </a:t>
            </a:r>
            <a:r>
              <a:rPr lang="en-US" sz="2000" dirty="0" smtClean="0"/>
              <a:t>memory </a:t>
            </a:r>
            <a:r>
              <a:rPr lang="en-US" sz="2000" dirty="0"/>
              <a:t>systems can efficiently architect 3D DRAM either as a cache or as main memory. First, I will show that some of the basic design decisions typically made for conventional caches (such as serialization of tag and data access, large associativity, and update of replacement state) are detrimental to the performance of DRAM caches, as they exacerbate hit latency. </a:t>
            </a:r>
            <a:r>
              <a:rPr lang="en-US" sz="2000" dirty="0" smtClean="0"/>
              <a:t>(…) Finally</a:t>
            </a:r>
            <a:r>
              <a:rPr lang="en-US" sz="2000" dirty="0"/>
              <a:t>, I will present a memory organization that allows 3D DRAM to be a part of the OS-visible memory address space, and yet relieves the OS from data migration duties. </a:t>
            </a:r>
            <a:r>
              <a:rPr lang="en-US" sz="2000" dirty="0" smtClean="0"/>
              <a:t>(…)”</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6</a:t>
            </a:fld>
            <a:endParaRPr lang="en-US"/>
          </a:p>
        </p:txBody>
      </p:sp>
    </p:spTree>
    <p:extLst>
      <p:ext uri="{BB962C8B-B14F-4D97-AF65-F5344CB8AC3E}">
        <p14:creationId xmlns:p14="http://schemas.microsoft.com/office/powerpoint/2010/main" val="1494429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066800"/>
          </a:xfrm>
        </p:spPr>
        <p:txBody>
          <a:bodyPr/>
          <a:lstStyle/>
          <a:p>
            <a:r>
              <a:rPr lang="en-US" sz="3800" dirty="0" smtClean="0"/>
              <a:t>Required Reading </a:t>
            </a:r>
            <a:endParaRPr lang="en-US" sz="3800" dirty="0"/>
          </a:p>
        </p:txBody>
      </p:sp>
      <p:sp>
        <p:nvSpPr>
          <p:cNvPr id="3" name="Content Placeholder 2"/>
          <p:cNvSpPr>
            <a:spLocks noGrp="1"/>
          </p:cNvSpPr>
          <p:nvPr>
            <p:ph idx="1"/>
          </p:nvPr>
        </p:nvSpPr>
        <p:spPr/>
        <p:txBody>
          <a:bodyPr/>
          <a:lstStyle/>
          <a:p>
            <a:r>
              <a:rPr lang="en-US" dirty="0"/>
              <a:t>Onur Mutlu, Justin Meza, and Lavanya Subramanian,</a:t>
            </a:r>
            <a:br>
              <a:rPr lang="en-US" dirty="0"/>
            </a:br>
            <a:r>
              <a:rPr lang="en-US" b="1" dirty="0">
                <a:solidFill>
                  <a:srgbClr val="0000FF"/>
                </a:solidFill>
              </a:rPr>
              <a:t>"The Main Memory System: Challenges and Opportunities"</a:t>
            </a:r>
            <a:r>
              <a:rPr lang="en-US" dirty="0">
                <a:solidFill>
                  <a:srgbClr val="0000FF"/>
                </a:solidFill>
              </a:rPr>
              <a:t/>
            </a:r>
            <a:br>
              <a:rPr lang="en-US" dirty="0">
                <a:solidFill>
                  <a:srgbClr val="0000FF"/>
                </a:solidFill>
              </a:rPr>
            </a:br>
            <a:r>
              <a:rPr lang="en-US" i="1" dirty="0"/>
              <a:t>Invited Article in </a:t>
            </a:r>
            <a:r>
              <a:rPr lang="en-US" i="1" dirty="0">
                <a:hlinkClick r:id="rId2"/>
              </a:rPr>
              <a:t>Communications of the Korean Institute of Information Scientists and Engineers</a:t>
            </a:r>
            <a:r>
              <a:rPr lang="en-US" i="1" dirty="0"/>
              <a:t> (</a:t>
            </a:r>
            <a:r>
              <a:rPr lang="en-US" b="1" i="1" dirty="0"/>
              <a:t>KIISE</a:t>
            </a:r>
            <a:r>
              <a:rPr lang="en-US" i="1" dirty="0"/>
              <a:t>)</a:t>
            </a:r>
            <a:r>
              <a:rPr lang="en-US" dirty="0"/>
              <a:t>, 2015. </a:t>
            </a:r>
            <a:endParaRPr lang="en-US" dirty="0" smtClean="0"/>
          </a:p>
          <a:p>
            <a:endParaRPr lang="en-US" dirty="0"/>
          </a:p>
          <a:p>
            <a:pPr marL="0" indent="0">
              <a:buNone/>
            </a:pPr>
            <a:r>
              <a:rPr lang="en-US" dirty="0"/>
              <a:t>   </a:t>
            </a:r>
            <a:r>
              <a:rPr lang="en-US" dirty="0">
                <a:hlinkClick r:id="rId3"/>
              </a:rPr>
              <a:t>http://users.ece.cmu.edu/~omutlu/pub/main-memory-system_kiise15.</a:t>
            </a:r>
            <a:r>
              <a:rPr lang="en-US" dirty="0" smtClean="0">
                <a:hlinkClick r:id="rId3"/>
              </a:rPr>
              <a:t>pdf</a:t>
            </a:r>
            <a:r>
              <a:rPr lang="en-US" dirty="0" smtClean="0"/>
              <a:t>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5A4FB91F-8620-9C4D-8A32-1AD02BFD54B1}" type="slidenum">
              <a:rPr lang="en-US" smtClean="0"/>
              <a:pPr>
                <a:defRPr/>
              </a:pPr>
              <a:t>7</a:t>
            </a:fld>
            <a:endParaRPr lang="en-US"/>
          </a:p>
        </p:txBody>
      </p:sp>
    </p:spTree>
    <p:extLst>
      <p:ext uri="{BB962C8B-B14F-4D97-AF65-F5344CB8AC3E}">
        <p14:creationId xmlns:p14="http://schemas.microsoft.com/office/powerpoint/2010/main" val="741540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ctrTitle"/>
          </p:nvPr>
        </p:nvSpPr>
        <p:spPr>
          <a:xfrm>
            <a:off x="366713" y="1828800"/>
            <a:ext cx="8428037" cy="822325"/>
          </a:xfrm>
        </p:spPr>
        <p:txBody>
          <a:bodyPr/>
          <a:lstStyle/>
          <a:p>
            <a:pPr algn="ctr" eaLnBrk="1" hangingPunct="1"/>
            <a:r>
              <a:rPr lang="en-US" sz="4000">
                <a:latin typeface="Garamond" charset="0"/>
              </a:rPr>
              <a:t>Tolerating Memory Latency</a:t>
            </a:r>
          </a:p>
        </p:txBody>
      </p:sp>
      <p:sp>
        <p:nvSpPr>
          <p:cNvPr id="41986"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40518010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A62CCF5-57B8-6948-8CD1-0404A1FD916B}" type="slidenum">
              <a:rPr lang="en-US" sz="1600">
                <a:solidFill>
                  <a:srgbClr val="000000"/>
                </a:solidFill>
                <a:latin typeface="Garamond" charset="0"/>
                <a:cs typeface="Arial" charset="0"/>
              </a:rPr>
              <a:pPr eaLnBrk="1" hangingPunct="1"/>
              <a:t>9</a:t>
            </a:fld>
            <a:endParaRPr lang="en-US" sz="1600">
              <a:solidFill>
                <a:srgbClr val="000000"/>
              </a:solidFill>
              <a:latin typeface="Garamond" charset="0"/>
              <a:cs typeface="Arial" charset="0"/>
            </a:endParaRPr>
          </a:p>
        </p:txBody>
      </p:sp>
      <p:sp>
        <p:nvSpPr>
          <p:cNvPr id="44034" name="Rectangle 2"/>
          <p:cNvSpPr>
            <a:spLocks noGrp="1" noChangeArrowheads="1"/>
          </p:cNvSpPr>
          <p:nvPr>
            <p:ph type="title"/>
          </p:nvPr>
        </p:nvSpPr>
        <p:spPr/>
        <p:txBody>
          <a:bodyPr/>
          <a:lstStyle/>
          <a:p>
            <a:r>
              <a:rPr lang="en-US">
                <a:latin typeface="Garamond" charset="0"/>
              </a:rPr>
              <a:t>Cache Misses Responsible for Many Stalls</a:t>
            </a:r>
          </a:p>
        </p:txBody>
      </p:sp>
      <p:graphicFrame>
        <p:nvGraphicFramePr>
          <p:cNvPr id="44035" name="Object 2"/>
          <p:cNvGraphicFramePr>
            <a:graphicFrameLocks noGrp="1" noChangeAspect="1"/>
          </p:cNvGraphicFramePr>
          <p:nvPr>
            <p:ph idx="1"/>
            <p:extLst>
              <p:ext uri="{D42A27DB-BD31-4B8C-83A1-F6EECF244321}">
                <p14:modId xmlns:p14="http://schemas.microsoft.com/office/powerpoint/2010/main" val="432040756"/>
              </p:ext>
            </p:extLst>
          </p:nvPr>
        </p:nvGraphicFramePr>
        <p:xfrm>
          <a:off x="166688" y="928688"/>
          <a:ext cx="8807450" cy="4902200"/>
        </p:xfrm>
        <a:graphic>
          <a:graphicData uri="http://schemas.openxmlformats.org/presentationml/2006/ole">
            <mc:AlternateContent xmlns:mc="http://schemas.openxmlformats.org/markup-compatibility/2006">
              <mc:Choice xmlns:v="urn:schemas-microsoft-com:vml" Requires="v">
                <p:oleObj spid="_x0000_s1036" name="Chart" r:id="rId3" imgW="8343900" imgH="4648200" progId="MSGraph.Chart.8">
                  <p:embed followColorScheme="full"/>
                </p:oleObj>
              </mc:Choice>
              <mc:Fallback>
                <p:oleObj name="Chart" r:id="rId3" imgW="8343900" imgH="4648200" progId="MSGraph.Chart.8">
                  <p:embed followColorScheme="full"/>
                  <p:pic>
                    <p:nvPicPr>
                      <p:cNvPr id="0" name=""/>
                      <p:cNvPicPr>
                        <a:picLocks noChangeAspect="1" noChangeArrowheads="1"/>
                      </p:cNvPicPr>
                      <p:nvPr/>
                    </p:nvPicPr>
                    <p:blipFill>
                      <a:blip r:embed="rId4"/>
                      <a:srcRect/>
                      <a:stretch>
                        <a:fillRect/>
                      </a:stretch>
                    </p:blipFill>
                    <p:spPr bwMode="auto">
                      <a:xfrm>
                        <a:off x="166688" y="928688"/>
                        <a:ext cx="880745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Text Box 4"/>
          <p:cNvSpPr txBox="1">
            <a:spLocks noChangeArrowheads="1"/>
          </p:cNvSpPr>
          <p:nvPr/>
        </p:nvSpPr>
        <p:spPr bwMode="auto">
          <a:xfrm>
            <a:off x="441325" y="5730875"/>
            <a:ext cx="74215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cs typeface="Arial" charset="0"/>
              </a:rPr>
              <a:t>512KB L2 cache, 500-cycle DRAM latency, aggressive stream-based prefetcher</a:t>
            </a:r>
          </a:p>
          <a:p>
            <a:pPr eaLnBrk="1" hangingPunct="1"/>
            <a:r>
              <a:rPr lang="en-US" sz="1400">
                <a:cs typeface="Arial" charset="0"/>
              </a:rPr>
              <a:t>Data averaged over 147 memory-intensive benchmarks on a high-end x86 processor model </a:t>
            </a:r>
          </a:p>
        </p:txBody>
      </p:sp>
      <p:sp>
        <p:nvSpPr>
          <p:cNvPr id="524293" name="Rectangle 5"/>
          <p:cNvSpPr>
            <a:spLocks noChangeArrowheads="1"/>
          </p:cNvSpPr>
          <p:nvPr/>
        </p:nvSpPr>
        <p:spPr bwMode="auto">
          <a:xfrm>
            <a:off x="2393950" y="3016250"/>
            <a:ext cx="1492250" cy="2165350"/>
          </a:xfrm>
          <a:prstGeom prst="rect">
            <a:avLst/>
          </a:prstGeom>
          <a:solidFill>
            <a:srgbClr val="800000"/>
          </a:solidFill>
          <a:ln w="9525">
            <a:solidFill>
              <a:schemeClr val="tx1"/>
            </a:solidFill>
            <a:miter lim="800000"/>
            <a:headEnd/>
            <a:tailEnd/>
          </a:ln>
        </p:spPr>
        <p:txBody>
          <a:bodyPr wrap="none" anchor="ctr"/>
          <a:lstStyle/>
          <a:p>
            <a:pPr algn="ctr"/>
            <a:endParaRPr lang="en-US">
              <a:solidFill>
                <a:schemeClr val="bg1"/>
              </a:solidFill>
            </a:endParaRPr>
          </a:p>
        </p:txBody>
      </p:sp>
      <p:sp>
        <p:nvSpPr>
          <p:cNvPr id="524294" name="Text Box 6"/>
          <p:cNvSpPr txBox="1">
            <a:spLocks noChangeArrowheads="1"/>
          </p:cNvSpPr>
          <p:nvPr/>
        </p:nvSpPr>
        <p:spPr bwMode="auto">
          <a:xfrm>
            <a:off x="2563813" y="3933825"/>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chemeClr val="bg1"/>
                </a:solidFill>
                <a:cs typeface="Arial" charset="0"/>
              </a:rPr>
              <a:t>L2 Misses</a:t>
            </a:r>
          </a:p>
        </p:txBody>
      </p:sp>
      <p:sp>
        <p:nvSpPr>
          <p:cNvPr id="524295" name="Line 7"/>
          <p:cNvSpPr>
            <a:spLocks noChangeShapeType="1"/>
          </p:cNvSpPr>
          <p:nvPr/>
        </p:nvSpPr>
        <p:spPr bwMode="auto">
          <a:xfrm flipV="1">
            <a:off x="3124200" y="3005138"/>
            <a:ext cx="0" cy="987425"/>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4296" name="Line 8"/>
          <p:cNvSpPr>
            <a:spLocks noChangeShapeType="1"/>
          </p:cNvSpPr>
          <p:nvPr/>
        </p:nvSpPr>
        <p:spPr bwMode="auto">
          <a:xfrm>
            <a:off x="3124200" y="4267200"/>
            <a:ext cx="0" cy="914400"/>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22699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42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24294"/>
                                        </p:tgtEl>
                                        <p:attrNameLst>
                                          <p:attrName>style.visibility</p:attrName>
                                        </p:attrNameLst>
                                      </p:cBhvr>
                                      <p:to>
                                        <p:strVal val="visible"/>
                                      </p:to>
                                    </p:set>
                                    <p:animEffect transition="in" filter="blinds(horizontal)">
                                      <p:cBhvr>
                                        <p:cTn id="11" dur="500"/>
                                        <p:tgtEl>
                                          <p:spTgt spid="524294"/>
                                        </p:tgtEl>
                                      </p:cBhvr>
                                    </p:animEffect>
                                  </p:childTnLst>
                                </p:cTn>
                              </p:par>
                              <p:par>
                                <p:cTn id="12" presetID="17" presetClass="entr" presetSubtype="4" fill="hold" grpId="0" nodeType="withEffect">
                                  <p:stCondLst>
                                    <p:cond delay="0"/>
                                  </p:stCondLst>
                                  <p:childTnLst>
                                    <p:set>
                                      <p:cBhvr>
                                        <p:cTn id="13" dur="1" fill="hold">
                                          <p:stCondLst>
                                            <p:cond delay="0"/>
                                          </p:stCondLst>
                                        </p:cTn>
                                        <p:tgtEl>
                                          <p:spTgt spid="524295"/>
                                        </p:tgtEl>
                                        <p:attrNameLst>
                                          <p:attrName>style.visibility</p:attrName>
                                        </p:attrNameLst>
                                      </p:cBhvr>
                                      <p:to>
                                        <p:strVal val="visible"/>
                                      </p:to>
                                    </p:set>
                                    <p:anim calcmode="lin" valueType="num">
                                      <p:cBhvr>
                                        <p:cTn id="14" dur="500" fill="hold"/>
                                        <p:tgtEl>
                                          <p:spTgt spid="524295"/>
                                        </p:tgtEl>
                                        <p:attrNameLst>
                                          <p:attrName>ppt_x</p:attrName>
                                        </p:attrNameLst>
                                      </p:cBhvr>
                                      <p:tavLst>
                                        <p:tav tm="0">
                                          <p:val>
                                            <p:strVal val="#ppt_x"/>
                                          </p:val>
                                        </p:tav>
                                        <p:tav tm="100000">
                                          <p:val>
                                            <p:strVal val="#ppt_x"/>
                                          </p:val>
                                        </p:tav>
                                      </p:tavLst>
                                    </p:anim>
                                    <p:anim calcmode="lin" valueType="num">
                                      <p:cBhvr>
                                        <p:cTn id="15" dur="500" fill="hold"/>
                                        <p:tgtEl>
                                          <p:spTgt spid="524295"/>
                                        </p:tgtEl>
                                        <p:attrNameLst>
                                          <p:attrName>ppt_y</p:attrName>
                                        </p:attrNameLst>
                                      </p:cBhvr>
                                      <p:tavLst>
                                        <p:tav tm="0">
                                          <p:val>
                                            <p:strVal val="#ppt_y+#ppt_h/2"/>
                                          </p:val>
                                        </p:tav>
                                        <p:tav tm="100000">
                                          <p:val>
                                            <p:strVal val="#ppt_y"/>
                                          </p:val>
                                        </p:tav>
                                      </p:tavLst>
                                    </p:anim>
                                    <p:anim calcmode="lin" valueType="num">
                                      <p:cBhvr>
                                        <p:cTn id="16" dur="500" fill="hold"/>
                                        <p:tgtEl>
                                          <p:spTgt spid="524295"/>
                                        </p:tgtEl>
                                        <p:attrNameLst>
                                          <p:attrName>ppt_w</p:attrName>
                                        </p:attrNameLst>
                                      </p:cBhvr>
                                      <p:tavLst>
                                        <p:tav tm="0">
                                          <p:val>
                                            <p:strVal val="#ppt_w"/>
                                          </p:val>
                                        </p:tav>
                                        <p:tav tm="100000">
                                          <p:val>
                                            <p:strVal val="#ppt_w"/>
                                          </p:val>
                                        </p:tav>
                                      </p:tavLst>
                                    </p:anim>
                                    <p:anim calcmode="lin" valueType="num">
                                      <p:cBhvr>
                                        <p:cTn id="17" dur="500" fill="hold"/>
                                        <p:tgtEl>
                                          <p:spTgt spid="524295"/>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524296"/>
                                        </p:tgtEl>
                                        <p:attrNameLst>
                                          <p:attrName>style.visibility</p:attrName>
                                        </p:attrNameLst>
                                      </p:cBhvr>
                                      <p:to>
                                        <p:strVal val="visible"/>
                                      </p:to>
                                    </p:set>
                                    <p:anim calcmode="lin" valueType="num">
                                      <p:cBhvr>
                                        <p:cTn id="20" dur="500" fill="hold"/>
                                        <p:tgtEl>
                                          <p:spTgt spid="524296"/>
                                        </p:tgtEl>
                                        <p:attrNameLst>
                                          <p:attrName>ppt_x</p:attrName>
                                        </p:attrNameLst>
                                      </p:cBhvr>
                                      <p:tavLst>
                                        <p:tav tm="0">
                                          <p:val>
                                            <p:strVal val="#ppt_x"/>
                                          </p:val>
                                        </p:tav>
                                        <p:tav tm="100000">
                                          <p:val>
                                            <p:strVal val="#ppt_x"/>
                                          </p:val>
                                        </p:tav>
                                      </p:tavLst>
                                    </p:anim>
                                    <p:anim calcmode="lin" valueType="num">
                                      <p:cBhvr>
                                        <p:cTn id="21" dur="500" fill="hold"/>
                                        <p:tgtEl>
                                          <p:spTgt spid="524296"/>
                                        </p:tgtEl>
                                        <p:attrNameLst>
                                          <p:attrName>ppt_y</p:attrName>
                                        </p:attrNameLst>
                                      </p:cBhvr>
                                      <p:tavLst>
                                        <p:tav tm="0">
                                          <p:val>
                                            <p:strVal val="#ppt_y-#ppt_h/2"/>
                                          </p:val>
                                        </p:tav>
                                        <p:tav tm="100000">
                                          <p:val>
                                            <p:strVal val="#ppt_y"/>
                                          </p:val>
                                        </p:tav>
                                      </p:tavLst>
                                    </p:anim>
                                    <p:anim calcmode="lin" valueType="num">
                                      <p:cBhvr>
                                        <p:cTn id="22" dur="500" fill="hold"/>
                                        <p:tgtEl>
                                          <p:spTgt spid="524296"/>
                                        </p:tgtEl>
                                        <p:attrNameLst>
                                          <p:attrName>ppt_w</p:attrName>
                                        </p:attrNameLst>
                                      </p:cBhvr>
                                      <p:tavLst>
                                        <p:tav tm="0">
                                          <p:val>
                                            <p:strVal val="#ppt_w"/>
                                          </p:val>
                                        </p:tav>
                                        <p:tav tm="100000">
                                          <p:val>
                                            <p:strVal val="#ppt_w"/>
                                          </p:val>
                                        </p:tav>
                                      </p:tavLst>
                                    </p:anim>
                                    <p:anim calcmode="lin" valueType="num">
                                      <p:cBhvr>
                                        <p:cTn id="23" dur="500" fill="hold"/>
                                        <p:tgtEl>
                                          <p:spTgt spid="5242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p:bldP spid="524295" grpId="0" animBg="1"/>
      <p:bldP spid="52429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0|0|0|0|0|0|0|0|0|0|0|0|0|0|0|0|0|0|0|0|0|0|0|0|0|0"/>
</p:tagLst>
</file>

<file path=ppt/tags/tag2.xml><?xml version="1.0" encoding="utf-8"?>
<p:tagLst xmlns:a="http://schemas.openxmlformats.org/drawingml/2006/main" xmlns:r="http://schemas.openxmlformats.org/officeDocument/2006/relationships" xmlns:p="http://schemas.openxmlformats.org/presentationml/2006/main">
  <p:tag name="TIMING" val="|6.1|2.4|3|14.3|2.5|2.1|2.4|11.5|5.8|0.9|0.9"/>
</p:tagLst>
</file>

<file path=ppt/tags/tag3.xml><?xml version="1.0" encoding="utf-8"?>
<p:tagLst xmlns:a="http://schemas.openxmlformats.org/drawingml/2006/main" xmlns:r="http://schemas.openxmlformats.org/officeDocument/2006/relationships" xmlns:p="http://schemas.openxmlformats.org/presentationml/2006/main">
  <p:tag name="TIMING" val="|15.2|2.7|6.7|2.6|3.2|3.5|0.8|1.7|6.1|5.8"/>
</p:tagLst>
</file>

<file path=ppt/tags/tag4.xml><?xml version="1.0" encoding="utf-8"?>
<p:tagLst xmlns:a="http://schemas.openxmlformats.org/drawingml/2006/main" xmlns:r="http://schemas.openxmlformats.org/officeDocument/2006/relationships" xmlns:p="http://schemas.openxmlformats.org/presentationml/2006/main">
  <p:tag name="TIMING" val="|23|6.1|6.2|5.4|6.6"/>
</p:tagLst>
</file>

<file path=ppt/tags/tag5.xml><?xml version="1.0" encoding="utf-8"?>
<p:tagLst xmlns:a="http://schemas.openxmlformats.org/drawingml/2006/main" xmlns:r="http://schemas.openxmlformats.org/officeDocument/2006/relationships" xmlns:p="http://schemas.openxmlformats.org/presentationml/2006/main">
  <p:tag name="TIMING" val="|9.1|26|3.3|18.4|4.9|10.2|0.9|12.5|0.5|0.4|0.4|0.4|0.5|0.5|0.5|6.5|27.5|13.9|8.3|9.7|4|4.5|2.8|0.5|7|4|1.3|0.4|1.2|0.8|1.5|0.8|10.8"/>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9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32500</TotalTime>
  <Words>3820</Words>
  <Application>Microsoft Macintosh PowerPoint</Application>
  <PresentationFormat>On-screen Show (4:3)</PresentationFormat>
  <Paragraphs>763</Paragraphs>
  <Slides>57</Slides>
  <Notes>7</Notes>
  <HiddenSlides>0</HiddenSlides>
  <MMClips>0</MMClips>
  <ScaleCrop>false</ScaleCrop>
  <HeadingPairs>
    <vt:vector size="6" baseType="variant">
      <vt:variant>
        <vt:lpstr>Theme</vt:lpstr>
      </vt:variant>
      <vt:variant>
        <vt:i4>11</vt:i4>
      </vt:variant>
      <vt:variant>
        <vt:lpstr>Embedded OLE Servers</vt:lpstr>
      </vt:variant>
      <vt:variant>
        <vt:i4>2</vt:i4>
      </vt:variant>
      <vt:variant>
        <vt:lpstr>Slide Titles</vt:lpstr>
      </vt:variant>
      <vt:variant>
        <vt:i4>57</vt:i4>
      </vt:variant>
    </vt:vector>
  </HeadingPairs>
  <TitlesOfParts>
    <vt:vector size="70" baseType="lpstr">
      <vt:lpstr>Edge</vt:lpstr>
      <vt:lpstr>1_Edge</vt:lpstr>
      <vt:lpstr>3_Edge</vt:lpstr>
      <vt:lpstr>19_Edge</vt:lpstr>
      <vt:lpstr>2_Edge</vt:lpstr>
      <vt:lpstr>4_Edge</vt:lpstr>
      <vt:lpstr>6_Edge</vt:lpstr>
      <vt:lpstr>11_Edge</vt:lpstr>
      <vt:lpstr>10_Edge</vt:lpstr>
      <vt:lpstr>1_Default Design</vt:lpstr>
      <vt:lpstr>12_Edge</vt:lpstr>
      <vt:lpstr>Microsoft Graph Chart</vt:lpstr>
      <vt:lpstr>Microsoft Excel 97 - 2004 Worksheet</vt:lpstr>
      <vt:lpstr>18-447  Computer Architecture Lecture 25: Memory Latency Tolerance II: Prefetching</vt:lpstr>
      <vt:lpstr>Announcements</vt:lpstr>
      <vt:lpstr>Reminder on Assignments</vt:lpstr>
      <vt:lpstr>Lab Late Days</vt:lpstr>
      <vt:lpstr>Where We Are in Lecture Schedule</vt:lpstr>
      <vt:lpstr>Upcoming Seminar on DRAM (April 3)</vt:lpstr>
      <vt:lpstr>Required Reading </vt:lpstr>
      <vt:lpstr>Tolerating Memory Latency</vt:lpstr>
      <vt:lpstr>Cache Misses Responsible for Many Stalls</vt:lpstr>
      <vt:lpstr>Memory Latency Tolerance Techniques</vt:lpstr>
      <vt:lpstr>Runahead Execution (I)</vt:lpstr>
      <vt:lpstr>Runahead Example</vt:lpstr>
      <vt:lpstr>Runahead Enhancements</vt:lpstr>
      <vt:lpstr>Readings</vt:lpstr>
      <vt:lpstr>Limitations of the Baseline Runahead Mechanism</vt:lpstr>
      <vt:lpstr>The Problem: Dependent Cache Misses</vt:lpstr>
      <vt:lpstr>Parallelizing Dependent Cache Misses</vt:lpstr>
      <vt:lpstr>Parallelizing Dependent Cache Misses</vt:lpstr>
      <vt:lpstr>AVD Prediction [MICRO’05]</vt:lpstr>
      <vt:lpstr>Why Do Stable AVDs Occur?</vt:lpstr>
      <vt:lpstr>Traversal Address Loads</vt:lpstr>
      <vt:lpstr>Leaf Address Loads</vt:lpstr>
      <vt:lpstr>Identifying Address Loads in Hardware</vt:lpstr>
      <vt:lpstr>Performance of AVD Prediction</vt:lpstr>
      <vt:lpstr>Prefetching</vt:lpstr>
      <vt:lpstr>Outline of Prefetching Lecture(s)</vt:lpstr>
      <vt:lpstr>Prefetching </vt:lpstr>
      <vt:lpstr>Prefetching and Correctness</vt:lpstr>
      <vt:lpstr>Basics</vt:lpstr>
      <vt:lpstr>How a HW Prefetcher Fits in the Memory System</vt:lpstr>
      <vt:lpstr>Prefetching: The Four Questions </vt:lpstr>
      <vt:lpstr>Challenges in Prefetching: What</vt:lpstr>
      <vt:lpstr>Challenges in Prefetching: When</vt:lpstr>
      <vt:lpstr>Challenges in Prefetching: Where (I)</vt:lpstr>
      <vt:lpstr>Challenges in Prefetching: Where (II)</vt:lpstr>
      <vt:lpstr>Challenges in Prefetching: Where (III)</vt:lpstr>
      <vt:lpstr>Challenges in Prefetching: How</vt:lpstr>
      <vt:lpstr>Software Prefetching (I)</vt:lpstr>
      <vt:lpstr>X86 PREFETCH Instruction</vt:lpstr>
      <vt:lpstr>Software Prefetching (II)</vt:lpstr>
      <vt:lpstr>Software Prefetching (III)</vt:lpstr>
      <vt:lpstr>Hardware Prefetching (I)</vt:lpstr>
      <vt:lpstr>Next-Line Prefetchers</vt:lpstr>
      <vt:lpstr>Stride Prefetchers</vt:lpstr>
      <vt:lpstr>Instruction Based Stride Prefetching</vt:lpstr>
      <vt:lpstr>Cache-Block Address Based Stride Prefetching</vt:lpstr>
      <vt:lpstr>Stream Buffers (Jouppi, ISCA 1990)</vt:lpstr>
      <vt:lpstr>Stream Buffer Design</vt:lpstr>
      <vt:lpstr>Stream Buffer Design</vt:lpstr>
      <vt:lpstr>Prefetcher Performance (I)</vt:lpstr>
      <vt:lpstr>Prefetcher Performance (II)</vt:lpstr>
      <vt:lpstr>Prefetcher Performance (III)</vt:lpstr>
      <vt:lpstr>Prefetcher Performance (IV)</vt:lpstr>
      <vt:lpstr>Prefetcher Performance (V)</vt:lpstr>
      <vt:lpstr>Feedback-Directed Prefetcher Throttling (I)</vt:lpstr>
      <vt:lpstr>Feedback-Directed Prefetcher Throttling (II)</vt:lpstr>
      <vt:lpstr>How to Prefetch More Irregular Access Patterns?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Onur Mutlu</cp:lastModifiedBy>
  <cp:revision>978</cp:revision>
  <cp:lastPrinted>2012-02-06T05:16:11Z</cp:lastPrinted>
  <dcterms:created xsi:type="dcterms:W3CDTF">2010-09-08T00:51:32Z</dcterms:created>
  <dcterms:modified xsi:type="dcterms:W3CDTF">2015-04-01T18:32:36Z</dcterms:modified>
</cp:coreProperties>
</file>