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7.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8.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9.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3.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4.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5.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6.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17.xml" ContentType="application/vnd.openxmlformats-officedocument.theme+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theme/theme18.xml" ContentType="application/vnd.openxmlformats-officedocument.theme+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charts/chart9.xml" ContentType="application/vnd.openxmlformats-officedocument.drawingml.chart+xml"/>
  <Override PartName="/ppt/theme/themeOverride9.xml" ContentType="application/vnd.openxmlformats-officedocument.themeOverride+xml"/>
  <Override PartName="/ppt/charts/chart10.xml" ContentType="application/vnd.openxmlformats-officedocument.drawingml.chart+xml"/>
  <Override PartName="/ppt/theme/themeOverride10.xml" ContentType="application/vnd.openxmlformats-officedocument.themeOverride+xml"/>
  <Override PartName="/ppt/charts/chart11.xml" ContentType="application/vnd.openxmlformats-officedocument.drawingml.chart+xml"/>
  <Override PartName="/ppt/theme/themeOverride11.xml" ContentType="application/vnd.openxmlformats-officedocument.themeOverride+xml"/>
  <Override PartName="/ppt/charts/chart12.xml" ContentType="application/vnd.openxmlformats-officedocument.drawingml.chart+xml"/>
  <Override PartName="/ppt/theme/themeOverride12.xml" ContentType="application/vnd.openxmlformats-officedocument.themeOverride+xml"/>
  <Override PartName="/ppt/charts/chart13.xml" ContentType="application/vnd.openxmlformats-officedocument.drawingml.chart+xml"/>
  <Override PartName="/ppt/theme/themeOverride13.xml" ContentType="application/vnd.openxmlformats-officedocument.themeOverride+xml"/>
  <Override PartName="/ppt/charts/chart14.xml" ContentType="application/vnd.openxmlformats-officedocument.drawingml.chart+xml"/>
  <Override PartName="/ppt/theme/themeOverride14.xml" ContentType="application/vnd.openxmlformats-officedocument.themeOverride+xml"/>
  <Override PartName="/ppt/charts/chart15.xml" ContentType="application/vnd.openxmlformats-officedocument.drawingml.chart+xml"/>
  <Override PartName="/ppt/theme/themeOverride15.xml" ContentType="application/vnd.openxmlformats-officedocument.themeOverride+xml"/>
  <Override PartName="/ppt/charts/chart16.xml" ContentType="application/vnd.openxmlformats-officedocument.drawingml.chart+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364" r:id="rId2"/>
    <p:sldMasterId id="2147484696" r:id="rId3"/>
    <p:sldMasterId id="2147485185" r:id="rId4"/>
    <p:sldMasterId id="2147485311" r:id="rId5"/>
    <p:sldMasterId id="2147485324" r:id="rId6"/>
    <p:sldMasterId id="2147485455" r:id="rId7"/>
    <p:sldMasterId id="2147485467" r:id="rId8"/>
    <p:sldMasterId id="2147485480" r:id="rId9"/>
    <p:sldMasterId id="2147485493" r:id="rId10"/>
    <p:sldMasterId id="2147485506" r:id="rId11"/>
    <p:sldMasterId id="2147485519" r:id="rId12"/>
    <p:sldMasterId id="2147485531" r:id="rId13"/>
    <p:sldMasterId id="2147485544" r:id="rId14"/>
    <p:sldMasterId id="2147485557" r:id="rId15"/>
    <p:sldMasterId id="2147485894" r:id="rId16"/>
    <p:sldMasterId id="2147486245" r:id="rId17"/>
    <p:sldMasterId id="2147486258" r:id="rId18"/>
    <p:sldMasterId id="2147486270" r:id="rId19"/>
  </p:sldMasterIdLst>
  <p:notesMasterIdLst>
    <p:notesMasterId r:id="rId95"/>
  </p:notesMasterIdLst>
  <p:sldIdLst>
    <p:sldId id="284" r:id="rId20"/>
    <p:sldId id="1887" r:id="rId21"/>
    <p:sldId id="1890" r:id="rId22"/>
    <p:sldId id="1891" r:id="rId23"/>
    <p:sldId id="1892" r:id="rId24"/>
    <p:sldId id="1882" r:id="rId25"/>
    <p:sldId id="1888" r:id="rId26"/>
    <p:sldId id="1889" r:id="rId27"/>
    <p:sldId id="1886" r:id="rId28"/>
    <p:sldId id="1898" r:id="rId29"/>
    <p:sldId id="1899" r:id="rId30"/>
    <p:sldId id="1900" r:id="rId31"/>
    <p:sldId id="1938" r:id="rId32"/>
    <p:sldId id="1366" r:id="rId33"/>
    <p:sldId id="1924" r:id="rId34"/>
    <p:sldId id="1922" r:id="rId35"/>
    <p:sldId id="1925" r:id="rId36"/>
    <p:sldId id="1926" r:id="rId37"/>
    <p:sldId id="1923" r:id="rId38"/>
    <p:sldId id="1928" r:id="rId39"/>
    <p:sldId id="1930" r:id="rId40"/>
    <p:sldId id="1935" r:id="rId41"/>
    <p:sldId id="1936" r:id="rId42"/>
    <p:sldId id="1937" r:id="rId43"/>
    <p:sldId id="1939" r:id="rId44"/>
    <p:sldId id="1932" r:id="rId45"/>
    <p:sldId id="1933" r:id="rId46"/>
    <p:sldId id="1931" r:id="rId47"/>
    <p:sldId id="1943" r:id="rId48"/>
    <p:sldId id="1940" r:id="rId49"/>
    <p:sldId id="1725" r:id="rId50"/>
    <p:sldId id="1727" r:id="rId51"/>
    <p:sldId id="1728" r:id="rId52"/>
    <p:sldId id="1729" r:id="rId53"/>
    <p:sldId id="1792" r:id="rId54"/>
    <p:sldId id="1793" r:id="rId55"/>
    <p:sldId id="1794" r:id="rId56"/>
    <p:sldId id="1731" r:id="rId57"/>
    <p:sldId id="1732" r:id="rId58"/>
    <p:sldId id="1735" r:id="rId59"/>
    <p:sldId id="1736" r:id="rId60"/>
    <p:sldId id="1737" r:id="rId61"/>
    <p:sldId id="1733" r:id="rId62"/>
    <p:sldId id="1734" r:id="rId63"/>
    <p:sldId id="1738" r:id="rId64"/>
    <p:sldId id="1746" r:id="rId65"/>
    <p:sldId id="1739" r:id="rId66"/>
    <p:sldId id="1740" r:id="rId67"/>
    <p:sldId id="1741" r:id="rId68"/>
    <p:sldId id="1809" r:id="rId69"/>
    <p:sldId id="1742" r:id="rId70"/>
    <p:sldId id="1743" r:id="rId71"/>
    <p:sldId id="1744" r:id="rId72"/>
    <p:sldId id="1745" r:id="rId73"/>
    <p:sldId id="1942" r:id="rId74"/>
    <p:sldId id="1748" r:id="rId75"/>
    <p:sldId id="1747" r:id="rId76"/>
    <p:sldId id="1810" r:id="rId77"/>
    <p:sldId id="1795" r:id="rId78"/>
    <p:sldId id="1796" r:id="rId79"/>
    <p:sldId id="1797" r:id="rId80"/>
    <p:sldId id="1798" r:id="rId81"/>
    <p:sldId id="1749" r:id="rId82"/>
    <p:sldId id="1752" r:id="rId83"/>
    <p:sldId id="1753" r:id="rId84"/>
    <p:sldId id="1799" r:id="rId85"/>
    <p:sldId id="1800" r:id="rId86"/>
    <p:sldId id="1801" r:id="rId87"/>
    <p:sldId id="1802" r:id="rId88"/>
    <p:sldId id="1803" r:id="rId89"/>
    <p:sldId id="1804" r:id="rId90"/>
    <p:sldId id="1805" r:id="rId91"/>
    <p:sldId id="1806" r:id="rId92"/>
    <p:sldId id="1807" r:id="rId93"/>
    <p:sldId id="1808" r:id="rId9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30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30" Type="http://schemas.openxmlformats.org/officeDocument/2006/relationships/slide" Target="slides/slide11.xml"/><Relationship Id="rId31" Type="http://schemas.openxmlformats.org/officeDocument/2006/relationships/slide" Target="slides/slide12.xml"/><Relationship Id="rId32" Type="http://schemas.openxmlformats.org/officeDocument/2006/relationships/slide" Target="slides/slide13.xml"/><Relationship Id="rId33" Type="http://schemas.openxmlformats.org/officeDocument/2006/relationships/slide" Target="slides/slide14.xml"/><Relationship Id="rId34" Type="http://schemas.openxmlformats.org/officeDocument/2006/relationships/slide" Target="slides/slide15.xml"/><Relationship Id="rId35" Type="http://schemas.openxmlformats.org/officeDocument/2006/relationships/slide" Target="slides/slide16.xml"/><Relationship Id="rId36" Type="http://schemas.openxmlformats.org/officeDocument/2006/relationships/slide" Target="slides/slide17.xml"/><Relationship Id="rId37" Type="http://schemas.openxmlformats.org/officeDocument/2006/relationships/slide" Target="slides/slide18.xml"/><Relationship Id="rId38" Type="http://schemas.openxmlformats.org/officeDocument/2006/relationships/slide" Target="slides/slide19.xml"/><Relationship Id="rId39" Type="http://schemas.openxmlformats.org/officeDocument/2006/relationships/slide" Target="slides/slide20.xml"/><Relationship Id="rId50" Type="http://schemas.openxmlformats.org/officeDocument/2006/relationships/slide" Target="slides/slide31.xml"/><Relationship Id="rId51" Type="http://schemas.openxmlformats.org/officeDocument/2006/relationships/slide" Target="slides/slide32.xml"/><Relationship Id="rId52" Type="http://schemas.openxmlformats.org/officeDocument/2006/relationships/slide" Target="slides/slide33.xml"/><Relationship Id="rId53" Type="http://schemas.openxmlformats.org/officeDocument/2006/relationships/slide" Target="slides/slide34.xml"/><Relationship Id="rId54" Type="http://schemas.openxmlformats.org/officeDocument/2006/relationships/slide" Target="slides/slide35.xml"/><Relationship Id="rId55" Type="http://schemas.openxmlformats.org/officeDocument/2006/relationships/slide" Target="slides/slide36.xml"/><Relationship Id="rId56" Type="http://schemas.openxmlformats.org/officeDocument/2006/relationships/slide" Target="slides/slide37.xml"/><Relationship Id="rId57" Type="http://schemas.openxmlformats.org/officeDocument/2006/relationships/slide" Target="slides/slide38.xml"/><Relationship Id="rId58" Type="http://schemas.openxmlformats.org/officeDocument/2006/relationships/slide" Target="slides/slide39.xml"/><Relationship Id="rId59" Type="http://schemas.openxmlformats.org/officeDocument/2006/relationships/slide" Target="slides/slide40.xml"/><Relationship Id="rId70" Type="http://schemas.openxmlformats.org/officeDocument/2006/relationships/slide" Target="slides/slide51.xml"/><Relationship Id="rId71" Type="http://schemas.openxmlformats.org/officeDocument/2006/relationships/slide" Target="slides/slide52.xml"/><Relationship Id="rId72" Type="http://schemas.openxmlformats.org/officeDocument/2006/relationships/slide" Target="slides/slide53.xml"/><Relationship Id="rId73" Type="http://schemas.openxmlformats.org/officeDocument/2006/relationships/slide" Target="slides/slide54.xml"/><Relationship Id="rId74" Type="http://schemas.openxmlformats.org/officeDocument/2006/relationships/slide" Target="slides/slide55.xml"/><Relationship Id="rId75" Type="http://schemas.openxmlformats.org/officeDocument/2006/relationships/slide" Target="slides/slide56.xml"/><Relationship Id="rId76" Type="http://schemas.openxmlformats.org/officeDocument/2006/relationships/slide" Target="slides/slide57.xml"/><Relationship Id="rId77" Type="http://schemas.openxmlformats.org/officeDocument/2006/relationships/slide" Target="slides/slide58.xml"/><Relationship Id="rId78" Type="http://schemas.openxmlformats.org/officeDocument/2006/relationships/slide" Target="slides/slide59.xml"/><Relationship Id="rId79" Type="http://schemas.openxmlformats.org/officeDocument/2006/relationships/slide" Target="slides/slide60.xml"/><Relationship Id="rId90" Type="http://schemas.openxmlformats.org/officeDocument/2006/relationships/slide" Target="slides/slide71.xml"/><Relationship Id="rId91" Type="http://schemas.openxmlformats.org/officeDocument/2006/relationships/slide" Target="slides/slide72.xml"/><Relationship Id="rId92" Type="http://schemas.openxmlformats.org/officeDocument/2006/relationships/slide" Target="slides/slide73.xml"/><Relationship Id="rId93" Type="http://schemas.openxmlformats.org/officeDocument/2006/relationships/slide" Target="slides/slide74.xml"/><Relationship Id="rId94" Type="http://schemas.openxmlformats.org/officeDocument/2006/relationships/slide" Target="slides/slide75.xml"/><Relationship Id="rId95" Type="http://schemas.openxmlformats.org/officeDocument/2006/relationships/notesMaster" Target="notesMasters/notesMaster1.xml"/><Relationship Id="rId96" Type="http://schemas.openxmlformats.org/officeDocument/2006/relationships/printerSettings" Target="printerSettings/printerSettings1.bin"/><Relationship Id="rId97" Type="http://schemas.openxmlformats.org/officeDocument/2006/relationships/presProps" Target="presProps.xml"/><Relationship Id="rId98" Type="http://schemas.openxmlformats.org/officeDocument/2006/relationships/viewProps" Target="viewProps.xml"/><Relationship Id="rId99" Type="http://schemas.openxmlformats.org/officeDocument/2006/relationships/theme" Target="theme/theme1.xml"/><Relationship Id="rId20" Type="http://schemas.openxmlformats.org/officeDocument/2006/relationships/slide" Target="slides/slide1.xml"/><Relationship Id="rId21" Type="http://schemas.openxmlformats.org/officeDocument/2006/relationships/slide" Target="slides/slide2.xml"/><Relationship Id="rId22" Type="http://schemas.openxmlformats.org/officeDocument/2006/relationships/slide" Target="slides/slide3.xml"/><Relationship Id="rId23" Type="http://schemas.openxmlformats.org/officeDocument/2006/relationships/slide" Target="slides/slide4.xml"/><Relationship Id="rId24" Type="http://schemas.openxmlformats.org/officeDocument/2006/relationships/slide" Target="slides/slide5.xml"/><Relationship Id="rId25" Type="http://schemas.openxmlformats.org/officeDocument/2006/relationships/slide" Target="slides/slide6.xml"/><Relationship Id="rId26" Type="http://schemas.openxmlformats.org/officeDocument/2006/relationships/slide" Target="slides/slide7.xml"/><Relationship Id="rId27" Type="http://schemas.openxmlformats.org/officeDocument/2006/relationships/slide" Target="slides/slide8.xml"/><Relationship Id="rId28" Type="http://schemas.openxmlformats.org/officeDocument/2006/relationships/slide" Target="slides/slide9.xml"/><Relationship Id="rId29" Type="http://schemas.openxmlformats.org/officeDocument/2006/relationships/slide" Target="slides/slide10.xml"/><Relationship Id="rId40" Type="http://schemas.openxmlformats.org/officeDocument/2006/relationships/slide" Target="slides/slide21.xml"/><Relationship Id="rId41" Type="http://schemas.openxmlformats.org/officeDocument/2006/relationships/slide" Target="slides/slide22.xml"/><Relationship Id="rId42" Type="http://schemas.openxmlformats.org/officeDocument/2006/relationships/slide" Target="slides/slide23.xml"/><Relationship Id="rId43" Type="http://schemas.openxmlformats.org/officeDocument/2006/relationships/slide" Target="slides/slide24.xml"/><Relationship Id="rId44" Type="http://schemas.openxmlformats.org/officeDocument/2006/relationships/slide" Target="slides/slide25.xml"/><Relationship Id="rId45" Type="http://schemas.openxmlformats.org/officeDocument/2006/relationships/slide" Target="slides/slide26.xml"/><Relationship Id="rId46" Type="http://schemas.openxmlformats.org/officeDocument/2006/relationships/slide" Target="slides/slide27.xml"/><Relationship Id="rId47" Type="http://schemas.openxmlformats.org/officeDocument/2006/relationships/slide" Target="slides/slide28.xml"/><Relationship Id="rId48" Type="http://schemas.openxmlformats.org/officeDocument/2006/relationships/slide" Target="slides/slide29.xml"/><Relationship Id="rId49" Type="http://schemas.openxmlformats.org/officeDocument/2006/relationships/slide" Target="slides/slide30.xml"/><Relationship Id="rId60" Type="http://schemas.openxmlformats.org/officeDocument/2006/relationships/slide" Target="slides/slide41.xml"/><Relationship Id="rId61" Type="http://schemas.openxmlformats.org/officeDocument/2006/relationships/slide" Target="slides/slide42.xml"/><Relationship Id="rId62" Type="http://schemas.openxmlformats.org/officeDocument/2006/relationships/slide" Target="slides/slide43.xml"/><Relationship Id="rId63" Type="http://schemas.openxmlformats.org/officeDocument/2006/relationships/slide" Target="slides/slide44.xml"/><Relationship Id="rId64" Type="http://schemas.openxmlformats.org/officeDocument/2006/relationships/slide" Target="slides/slide45.xml"/><Relationship Id="rId65" Type="http://schemas.openxmlformats.org/officeDocument/2006/relationships/slide" Target="slides/slide46.xml"/><Relationship Id="rId66" Type="http://schemas.openxmlformats.org/officeDocument/2006/relationships/slide" Target="slides/slide47.xml"/><Relationship Id="rId67" Type="http://schemas.openxmlformats.org/officeDocument/2006/relationships/slide" Target="slides/slide48.xml"/><Relationship Id="rId68" Type="http://schemas.openxmlformats.org/officeDocument/2006/relationships/slide" Target="slides/slide49.xml"/><Relationship Id="rId69" Type="http://schemas.openxmlformats.org/officeDocument/2006/relationships/slide" Target="slides/slide50.xml"/><Relationship Id="rId100" Type="http://schemas.openxmlformats.org/officeDocument/2006/relationships/tableStyles" Target="tableStyles.xml"/><Relationship Id="rId80" Type="http://schemas.openxmlformats.org/officeDocument/2006/relationships/slide" Target="slides/slide61.xml"/><Relationship Id="rId81" Type="http://schemas.openxmlformats.org/officeDocument/2006/relationships/slide" Target="slides/slide62.xml"/><Relationship Id="rId82" Type="http://schemas.openxmlformats.org/officeDocument/2006/relationships/slide" Target="slides/slide63.xml"/><Relationship Id="rId83" Type="http://schemas.openxmlformats.org/officeDocument/2006/relationships/slide" Target="slides/slide64.xml"/><Relationship Id="rId84" Type="http://schemas.openxmlformats.org/officeDocument/2006/relationships/slide" Target="slides/slide65.xml"/><Relationship Id="rId85" Type="http://schemas.openxmlformats.org/officeDocument/2006/relationships/slide" Target="slides/slide66.xml"/><Relationship Id="rId86" Type="http://schemas.openxmlformats.org/officeDocument/2006/relationships/slide" Target="slides/slide67.xml"/><Relationship Id="rId87" Type="http://schemas.openxmlformats.org/officeDocument/2006/relationships/slide" Target="slides/slide68.xml"/><Relationship Id="rId88" Type="http://schemas.openxmlformats.org/officeDocument/2006/relationships/slide" Target="slides/slide69.xml"/><Relationship Id="rId89" Type="http://schemas.openxmlformats.org/officeDocument/2006/relationships/slide" Target="slides/slide70.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Documents%20and%20Settings\Suleman\Desktop\Copy%20(10)%20of%20Copy%20of%20scale.xls" TargetMode="External"/></Relationships>
</file>

<file path=ppt/charts/_rels/chart10.xml.rels><?xml version="1.0" encoding="UTF-8" standalone="yes"?>
<Relationships xmlns="http://schemas.openxmlformats.org/package/2006/relationships"><Relationship Id="rId1" Type="http://schemas.openxmlformats.org/officeDocument/2006/relationships/themeOverride" Target="../theme/themeOverride10.xml"/><Relationship Id="rId2" Type="http://schemas.openxmlformats.org/officeDocument/2006/relationships/oleObject" Target="file:///C:\Documents%20and%20Settings\Suleman\Desktop\Copy%20(6)%20of%20Copy%20of%20scale.xls" TargetMode="External"/></Relationships>
</file>

<file path=ppt/charts/_rels/chart11.xml.rels><?xml version="1.0" encoding="UTF-8" standalone="yes"?>
<Relationships xmlns="http://schemas.openxmlformats.org/package/2006/relationships"><Relationship Id="rId1" Type="http://schemas.openxmlformats.org/officeDocument/2006/relationships/themeOverride" Target="../theme/themeOverride11.xml"/><Relationship Id="rId2" Type="http://schemas.openxmlformats.org/officeDocument/2006/relationships/oleObject" Target="file:///C:\Documents%20and%20Settings\Suleman\Desktop\Copy%20(7)%20of%20Copy%20of%20scale.xls" TargetMode="External"/></Relationships>
</file>

<file path=ppt/charts/_rels/chart12.xml.rels><?xml version="1.0" encoding="UTF-8" standalone="yes"?>
<Relationships xmlns="http://schemas.openxmlformats.org/package/2006/relationships"><Relationship Id="rId1" Type="http://schemas.openxmlformats.org/officeDocument/2006/relationships/themeOverride" Target="../theme/themeOverride12.xml"/><Relationship Id="rId2" Type="http://schemas.openxmlformats.org/officeDocument/2006/relationships/oleObject" Target="file:///C:\Documents%20and%20Settings\Suleman\Desktop\Copy%20(8)%20of%20Copy%20of%20scale.xls" TargetMode="External"/></Relationships>
</file>

<file path=ppt/charts/_rels/chart13.xml.rels><?xml version="1.0" encoding="UTF-8" standalone="yes"?>
<Relationships xmlns="http://schemas.openxmlformats.org/package/2006/relationships"><Relationship Id="rId1" Type="http://schemas.openxmlformats.org/officeDocument/2006/relationships/themeOverride" Target="../theme/themeOverride13.xml"/><Relationship Id="rId2" Type="http://schemas.openxmlformats.org/officeDocument/2006/relationships/oleObject" Target="file:///C:\Documents%20and%20Settings\Suleman\Desktop\Copy%20(10)%20of%20Copy%20of%20scale.xls" TargetMode="External"/></Relationships>
</file>

<file path=ppt/charts/_rels/chart14.xml.rels><?xml version="1.0" encoding="UTF-8" standalone="yes"?>
<Relationships xmlns="http://schemas.openxmlformats.org/package/2006/relationships"><Relationship Id="rId1" Type="http://schemas.openxmlformats.org/officeDocument/2006/relationships/themeOverride" Target="../theme/themeOverride14.xml"/><Relationship Id="rId2" Type="http://schemas.openxmlformats.org/officeDocument/2006/relationships/oleObject" Target="file:///C:\Documents%20and%20Settings\Suleman\Desktop\Copy%20(10)%20of%20Copy%20of%20scale.xls" TargetMode="External"/></Relationships>
</file>

<file path=ppt/charts/_rels/chart15.xml.rels><?xml version="1.0" encoding="UTF-8" standalone="yes"?>
<Relationships xmlns="http://schemas.openxmlformats.org/package/2006/relationships"><Relationship Id="rId1" Type="http://schemas.openxmlformats.org/officeDocument/2006/relationships/themeOverride" Target="../theme/themeOverride15.xml"/><Relationship Id="rId2" Type="http://schemas.openxmlformats.org/officeDocument/2006/relationships/oleObject" Target="file:///C:\Documents%20and%20Settings\Suleman\Desktop\Copy%20(11)%20of%20Copy%20of%20scale.xls" TargetMode="External"/></Relationships>
</file>

<file path=ppt/charts/_rels/chart16.xml.rels><?xml version="1.0" encoding="UTF-8" standalone="yes"?>
<Relationships xmlns="http://schemas.openxmlformats.org/package/2006/relationships"><Relationship Id="rId1" Type="http://schemas.openxmlformats.org/officeDocument/2006/relationships/themeOverride" Target="../theme/themeOverride16.xml"/><Relationship Id="rId2" Type="http://schemas.openxmlformats.org/officeDocument/2006/relationships/oleObject" Target="file:///C:\Documents%20and%20Settings\Suleman\Desktop\Copy%20(12)%20of%20Copy%20of%20scale.xls"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Documents%20and%20Settings\Suleman\Desktop\Copy%20(10)%20of%20Copy%20of%20scale.xls"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C:\Documents%20and%20Settings\Suleman\Desktop\Copy%20(10)%20of%20Copy%20of%20scale.xls" TargetMode="Externa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file:///C:\Documents%20and%20Settings\Suleman\Desktop\Copy%20(10)%20of%20Copy%20of%20scale.xls" TargetMode="Externa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oleObject" Target="file:///C:\Documents%20and%20Settings\Suleman\Desktop\Copy%20of%20Copy%20of%20scale.xls" TargetMode="Externa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oleObject" Target="file:///C:\Documents%20and%20Settings\Suleman\Desktop\Copy%20(2)%20of%20Copy%20of%20scale.xls" TargetMode="External"/></Relationships>
</file>

<file path=ppt/charts/_rels/chart7.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oleObject" Target="file:///C:\Documents%20and%20Settings\Suleman\Desktop\Copy%20(3)%20of%20Copy%20of%20scale.xls" TargetMode="External"/></Relationships>
</file>

<file path=ppt/charts/_rels/chart8.xml.rels><?xml version="1.0" encoding="UTF-8" standalone="yes"?>
<Relationships xmlns="http://schemas.openxmlformats.org/package/2006/relationships"><Relationship Id="rId1" Type="http://schemas.openxmlformats.org/officeDocument/2006/relationships/themeOverride" Target="../theme/themeOverride8.xml"/><Relationship Id="rId2" Type="http://schemas.openxmlformats.org/officeDocument/2006/relationships/oleObject" Target="file:///C:\Documents%20and%20Settings\Suleman\Desktop\Copy%20(4)%20of%20Copy%20of%20scale.xls" TargetMode="External"/></Relationships>
</file>

<file path=ppt/charts/_rels/chart9.xml.rels><?xml version="1.0" encoding="UTF-8" standalone="yes"?>
<Relationships xmlns="http://schemas.openxmlformats.org/package/2006/relationships"><Relationship Id="rId1" Type="http://schemas.openxmlformats.org/officeDocument/2006/relationships/themeOverride" Target="../theme/themeOverride9.xml"/><Relationship Id="rId2" Type="http://schemas.openxmlformats.org/officeDocument/2006/relationships/oleObject" Target="file:///C:\Documents%20and%20Settings\Suleman\Desktop\Copy%20(6)%20of%20Copy%20of%20scale.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5303532679074"/>
          <c:y val="0.0514005540974045"/>
          <c:w val="0.777754569305214"/>
          <c:h val="0.798225065616798"/>
        </c:manualLayout>
      </c:layout>
      <c:scatterChart>
        <c:scatterStyle val="smoothMarker"/>
        <c:varyColors val="0"/>
        <c:ser>
          <c:idx val="3"/>
          <c:order val="1"/>
          <c:tx>
            <c:strRef>
              <c:f>"SCMP"</c:f>
            </c:strRef>
          </c:tx>
          <c:spPr>
            <a:ln>
              <a:solidFill>
                <a:schemeClr val="tx2">
                  <a:lumMod val="50000"/>
                </a:schemeClr>
              </a:solidFill>
            </a:ln>
          </c:spPr>
          <c:xVal>
            <c:numRef>
              <c:f>scale!$I$1:$I$7</c:f>
            </c:numRef>
          </c:xVal>
          <c:yVal>
            <c:numRef>
              <c:f>scale!$J$1:$J$7</c:f>
            </c:numRef>
          </c:yVal>
          <c:smooth val="1"/>
        </c:ser>
        <c:ser>
          <c:idx val="4"/>
          <c:order val="2"/>
          <c:tx>
            <c:strRef>
              <c:f>"ACMP"</c:f>
            </c:strRef>
          </c:tx>
          <c:spPr>
            <a:ln>
              <a:solidFill>
                <a:srgbClr val="C00000"/>
              </a:solidFill>
            </a:ln>
          </c:spPr>
          <c:xVal>
            <c:numRef>
              <c:f>scale!$I$8:$I$14</c:f>
            </c:numRef>
          </c:xVal>
          <c:yVal>
            <c:numRef>
              <c:f>scale!$J$8:$J$14</c:f>
            </c:numRef>
          </c:yVal>
          <c:smooth val="1"/>
        </c:ser>
        <c:ser>
          <c:idx val="5"/>
          <c:order val="3"/>
          <c:tx>
            <c:strRef>
              <c:f>"ACS"</c:f>
            </c:strRef>
          </c:tx>
          <c:spPr>
            <a:ln>
              <a:solidFill>
                <a:schemeClr val="accent3">
                  <a:lumMod val="50000"/>
                </a:schemeClr>
              </a:solidFill>
            </a:ln>
          </c:spPr>
          <c:xVal>
            <c:numRef>
              <c:f>scale!$I$15:$I$21</c:f>
            </c:numRef>
          </c:xVal>
          <c:yVal>
            <c:numRef>
              <c:f>scale!$J$15:$J$21</c:f>
            </c:numRef>
          </c:yVal>
          <c:smooth val="1"/>
        </c:ser>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3.1009</c:v>
                </c:pt>
                <c:pt idx="2">
                  <c:v>4.5502</c:v>
                </c:pt>
                <c:pt idx="3">
                  <c:v>5.491200000000013</c:v>
                </c:pt>
                <c:pt idx="4">
                  <c:v>5.9668</c:v>
                </c:pt>
                <c:pt idx="5">
                  <c:v>5.399</c:v>
                </c:pt>
                <c:pt idx="6">
                  <c:v>3.9177</c:v>
                </c:pt>
              </c:numCache>
            </c:numRef>
          </c:yVal>
          <c:smooth val="1"/>
        </c:ser>
        <c:dLbls>
          <c:showLegendKey val="0"/>
          <c:showVal val="0"/>
          <c:showCatName val="0"/>
          <c:showSerName val="0"/>
          <c:showPercent val="0"/>
          <c:showBubbleSize val="0"/>
        </c:dLbls>
        <c:axId val="1535284024"/>
        <c:axId val="1535280664"/>
      </c:scatterChart>
      <c:valAx>
        <c:axId val="1535284024"/>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1535280664"/>
        <c:crosses val="autoZero"/>
        <c:crossBetween val="midCat"/>
        <c:majorUnit val="8.0"/>
      </c:valAx>
      <c:valAx>
        <c:axId val="1535280664"/>
        <c:scaling>
          <c:orientation val="minMax"/>
          <c:max val="8.0"/>
        </c:scaling>
        <c:delete val="0"/>
        <c:axPos val="l"/>
        <c:numFmt formatCode="General" sourceLinked="1"/>
        <c:majorTickMark val="out"/>
        <c:minorTickMark val="none"/>
        <c:tickLblPos val="nextTo"/>
        <c:crossAx val="1535284024"/>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303532679074"/>
          <c:y val="0.0514005540974045"/>
          <c:w val="0.777754569305214"/>
          <c:h val="0.798225065616798"/>
        </c:manualLayout>
      </c:layout>
      <c:scatterChart>
        <c:scatterStyle val="smoothMarker"/>
        <c:varyColors val="0"/>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3.4178</c:v>
                </c:pt>
                <c:pt idx="2">
                  <c:v>4.6398</c:v>
                </c:pt>
                <c:pt idx="3">
                  <c:v>5.3483</c:v>
                </c:pt>
                <c:pt idx="4">
                  <c:v>7.679300000000001</c:v>
                </c:pt>
                <c:pt idx="5">
                  <c:v>8.040600000000001</c:v>
                </c:pt>
                <c:pt idx="6">
                  <c:v>8.1884</c:v>
                </c:pt>
              </c:numCache>
            </c:numRef>
          </c:yVal>
          <c:smooth val="1"/>
        </c:ser>
        <c:ser>
          <c:idx val="1"/>
          <c:order val="1"/>
          <c:tx>
            <c:v>ACMP</c:v>
          </c:tx>
          <c:spPr>
            <a:ln>
              <a:solidFill>
                <a:srgbClr val="C00000"/>
              </a:solidFill>
            </a:ln>
          </c:spPr>
          <c:marker>
            <c:symbol val="square"/>
            <c:size val="7"/>
            <c:spPr>
              <a:solidFill>
                <a:srgbClr val="C00000"/>
              </a:solidFill>
              <a:ln>
                <a:solidFill>
                  <a:srgbClr val="C00000"/>
                </a:solidFill>
              </a:ln>
            </c:spPr>
          </c:marker>
          <c:xVal>
            <c:numRef>
              <c:f>scale!$I$8:$I$14</c:f>
              <c:numCache>
                <c:formatCode>General</c:formatCode>
                <c:ptCount val="7"/>
                <c:pt idx="0">
                  <c:v>4.0</c:v>
                </c:pt>
                <c:pt idx="1">
                  <c:v>6.0</c:v>
                </c:pt>
                <c:pt idx="2">
                  <c:v>10.0</c:v>
                </c:pt>
                <c:pt idx="3">
                  <c:v>14.0</c:v>
                </c:pt>
                <c:pt idx="4">
                  <c:v>18.0</c:v>
                </c:pt>
                <c:pt idx="5">
                  <c:v>26.0</c:v>
                </c:pt>
                <c:pt idx="6">
                  <c:v>34.0</c:v>
                </c:pt>
              </c:numCache>
            </c:numRef>
          </c:xVal>
          <c:yVal>
            <c:numRef>
              <c:f>scale!$J$8:$J$14</c:f>
              <c:numCache>
                <c:formatCode>General</c:formatCode>
                <c:ptCount val="7"/>
                <c:pt idx="0">
                  <c:v>1.9785</c:v>
                </c:pt>
                <c:pt idx="1">
                  <c:v>3.358099999999997</c:v>
                </c:pt>
                <c:pt idx="2">
                  <c:v>4.147899999999995</c:v>
                </c:pt>
                <c:pt idx="3">
                  <c:v>4.822999999999975</c:v>
                </c:pt>
                <c:pt idx="4">
                  <c:v>7.0395</c:v>
                </c:pt>
                <c:pt idx="5">
                  <c:v>7.8384</c:v>
                </c:pt>
                <c:pt idx="6">
                  <c:v>9.183000000000001</c:v>
                </c:pt>
              </c:numCache>
            </c:numRef>
          </c:yVal>
          <c:smooth val="1"/>
        </c:ser>
        <c:ser>
          <c:idx val="2"/>
          <c:order val="2"/>
          <c:tx>
            <c:v>ACS</c:v>
          </c:tx>
          <c:spPr>
            <a:ln>
              <a:solidFill>
                <a:schemeClr val="accent3">
                  <a:lumMod val="50000"/>
                </a:schemeClr>
              </a:solidFill>
            </a:ln>
          </c:spPr>
          <c:marker>
            <c:symbol val="triangle"/>
            <c:size val="7"/>
            <c:spPr>
              <a:solidFill>
                <a:schemeClr val="accent3">
                  <a:lumMod val="50000"/>
                </a:schemeClr>
              </a:solidFill>
              <a:ln>
                <a:solidFill>
                  <a:srgbClr val="9BBB59">
                    <a:lumMod val="50000"/>
                  </a:srgbClr>
                </a:solidFill>
              </a:ln>
            </c:spPr>
          </c:marker>
          <c:xVal>
            <c:numRef>
              <c:f>scale!$I$15:$I$21</c:f>
              <c:numCache>
                <c:formatCode>General</c:formatCode>
                <c:ptCount val="7"/>
                <c:pt idx="0">
                  <c:v>4.0</c:v>
                </c:pt>
                <c:pt idx="1">
                  <c:v>8.0</c:v>
                </c:pt>
                <c:pt idx="2">
                  <c:v>12.0</c:v>
                </c:pt>
                <c:pt idx="3">
                  <c:v>16.0</c:v>
                </c:pt>
                <c:pt idx="4">
                  <c:v>20.0</c:v>
                </c:pt>
                <c:pt idx="5">
                  <c:v>28.0</c:v>
                </c:pt>
                <c:pt idx="6">
                  <c:v>36.0</c:v>
                </c:pt>
              </c:numCache>
            </c:numRef>
          </c:xVal>
          <c:yVal>
            <c:numRef>
              <c:f>scale!$J$15:$J$21</c:f>
              <c:numCache>
                <c:formatCode>General</c:formatCode>
                <c:ptCount val="7"/>
                <c:pt idx="0">
                  <c:v>1.974100000000004</c:v>
                </c:pt>
                <c:pt idx="1">
                  <c:v>3.1079</c:v>
                </c:pt>
                <c:pt idx="2">
                  <c:v>4.5331</c:v>
                </c:pt>
                <c:pt idx="3">
                  <c:v>5.812499999999996</c:v>
                </c:pt>
                <c:pt idx="4">
                  <c:v>8.9718</c:v>
                </c:pt>
                <c:pt idx="5">
                  <c:v>10.4681</c:v>
                </c:pt>
                <c:pt idx="6">
                  <c:v>12.399</c:v>
                </c:pt>
              </c:numCache>
            </c:numRef>
          </c:yVal>
          <c:smooth val="1"/>
        </c:ser>
        <c:dLbls>
          <c:showLegendKey val="0"/>
          <c:showVal val="0"/>
          <c:showCatName val="0"/>
          <c:showSerName val="0"/>
          <c:showPercent val="0"/>
          <c:showBubbleSize val="0"/>
        </c:dLbls>
        <c:axId val="1911933608"/>
        <c:axId val="1918992888"/>
      </c:scatterChart>
      <c:valAx>
        <c:axId val="1911933608"/>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1918992888"/>
        <c:crosses val="autoZero"/>
        <c:crossBetween val="midCat"/>
        <c:majorUnit val="8.0"/>
      </c:valAx>
      <c:valAx>
        <c:axId val="1918992888"/>
        <c:scaling>
          <c:orientation val="minMax"/>
        </c:scaling>
        <c:delete val="0"/>
        <c:axPos val="l"/>
        <c:numFmt formatCode="General" sourceLinked="1"/>
        <c:majorTickMark val="out"/>
        <c:minorTickMark val="none"/>
        <c:tickLblPos val="nextTo"/>
        <c:crossAx val="1911933608"/>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303532679074"/>
          <c:y val="0.0514005540974045"/>
          <c:w val="0.777754569305214"/>
          <c:h val="0.798225065616798"/>
        </c:manualLayout>
      </c:layout>
      <c:scatterChart>
        <c:scatterStyle val="smoothMarker"/>
        <c:varyColors val="0"/>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2.74750000000001</c:v>
                </c:pt>
                <c:pt idx="2">
                  <c:v>2.7485</c:v>
                </c:pt>
                <c:pt idx="3">
                  <c:v>2.6792</c:v>
                </c:pt>
                <c:pt idx="4">
                  <c:v>2.6439</c:v>
                </c:pt>
                <c:pt idx="5">
                  <c:v>2.539799999999999</c:v>
                </c:pt>
                <c:pt idx="6">
                  <c:v>2.4472</c:v>
                </c:pt>
              </c:numCache>
            </c:numRef>
          </c:yVal>
          <c:smooth val="1"/>
        </c:ser>
        <c:ser>
          <c:idx val="1"/>
          <c:order val="1"/>
          <c:tx>
            <c:v>ACMP</c:v>
          </c:tx>
          <c:spPr>
            <a:ln>
              <a:solidFill>
                <a:srgbClr val="C00000"/>
              </a:solidFill>
            </a:ln>
          </c:spPr>
          <c:marker>
            <c:symbol val="square"/>
            <c:size val="7"/>
            <c:spPr>
              <a:solidFill>
                <a:srgbClr val="C00000"/>
              </a:solidFill>
              <a:ln>
                <a:solidFill>
                  <a:srgbClr val="C00000"/>
                </a:solidFill>
              </a:ln>
            </c:spPr>
          </c:marker>
          <c:xVal>
            <c:numRef>
              <c:f>scale!$I$8:$I$14</c:f>
              <c:numCache>
                <c:formatCode>General</c:formatCode>
                <c:ptCount val="7"/>
                <c:pt idx="0">
                  <c:v>4.0</c:v>
                </c:pt>
                <c:pt idx="1">
                  <c:v>6.0</c:v>
                </c:pt>
                <c:pt idx="2">
                  <c:v>10.0</c:v>
                </c:pt>
                <c:pt idx="3">
                  <c:v>14.0</c:v>
                </c:pt>
                <c:pt idx="4">
                  <c:v>18.0</c:v>
                </c:pt>
                <c:pt idx="5">
                  <c:v>26.0</c:v>
                </c:pt>
                <c:pt idx="6">
                  <c:v>34.0</c:v>
                </c:pt>
              </c:numCache>
            </c:numRef>
          </c:xVal>
          <c:yVal>
            <c:numRef>
              <c:f>scale!$J$8:$J$14</c:f>
              <c:numCache>
                <c:formatCode>General</c:formatCode>
                <c:ptCount val="7"/>
                <c:pt idx="0">
                  <c:v>1.061899999999995</c:v>
                </c:pt>
                <c:pt idx="1">
                  <c:v>2.366</c:v>
                </c:pt>
                <c:pt idx="2">
                  <c:v>2.833699999999998</c:v>
                </c:pt>
                <c:pt idx="3">
                  <c:v>2.7351</c:v>
                </c:pt>
                <c:pt idx="4">
                  <c:v>2.696699999999998</c:v>
                </c:pt>
                <c:pt idx="5">
                  <c:v>2.5574</c:v>
                </c:pt>
                <c:pt idx="6">
                  <c:v>2.4847</c:v>
                </c:pt>
              </c:numCache>
            </c:numRef>
          </c:yVal>
          <c:smooth val="1"/>
        </c:ser>
        <c:ser>
          <c:idx val="2"/>
          <c:order val="2"/>
          <c:tx>
            <c:v>ACS</c:v>
          </c:tx>
          <c:spPr>
            <a:ln>
              <a:solidFill>
                <a:schemeClr val="accent3">
                  <a:lumMod val="50000"/>
                </a:schemeClr>
              </a:solidFill>
            </a:ln>
          </c:spPr>
          <c:marker>
            <c:symbol val="triangle"/>
            <c:size val="7"/>
            <c:spPr>
              <a:solidFill>
                <a:schemeClr val="accent3">
                  <a:lumMod val="50000"/>
                </a:schemeClr>
              </a:solidFill>
              <a:ln>
                <a:solidFill>
                  <a:srgbClr val="9BBB59">
                    <a:lumMod val="50000"/>
                  </a:srgbClr>
                </a:solidFill>
              </a:ln>
            </c:spPr>
          </c:marker>
          <c:xVal>
            <c:numRef>
              <c:f>scale!$I$15:$I$21</c:f>
              <c:numCache>
                <c:formatCode>General</c:formatCode>
                <c:ptCount val="7"/>
                <c:pt idx="0">
                  <c:v>4.0</c:v>
                </c:pt>
                <c:pt idx="1">
                  <c:v>8.0</c:v>
                </c:pt>
                <c:pt idx="2">
                  <c:v>12.0</c:v>
                </c:pt>
                <c:pt idx="3">
                  <c:v>16.0</c:v>
                </c:pt>
                <c:pt idx="4">
                  <c:v>20.0</c:v>
                </c:pt>
                <c:pt idx="5">
                  <c:v>28.0</c:v>
                </c:pt>
                <c:pt idx="6">
                  <c:v>36.0</c:v>
                </c:pt>
              </c:numCache>
            </c:numRef>
          </c:xVal>
          <c:yVal>
            <c:numRef>
              <c:f>scale!$J$15:$J$21</c:f>
              <c:numCache>
                <c:formatCode>General</c:formatCode>
                <c:ptCount val="7"/>
                <c:pt idx="0">
                  <c:v>1.061899999999995</c:v>
                </c:pt>
                <c:pt idx="1">
                  <c:v>4.4602</c:v>
                </c:pt>
                <c:pt idx="2">
                  <c:v>5.1412</c:v>
                </c:pt>
                <c:pt idx="3">
                  <c:v>5.1328</c:v>
                </c:pt>
                <c:pt idx="4">
                  <c:v>5.124199999999965</c:v>
                </c:pt>
                <c:pt idx="5">
                  <c:v>5.1408</c:v>
                </c:pt>
                <c:pt idx="6">
                  <c:v>5.169099999999998</c:v>
                </c:pt>
              </c:numCache>
            </c:numRef>
          </c:yVal>
          <c:smooth val="1"/>
        </c:ser>
        <c:dLbls>
          <c:showLegendKey val="0"/>
          <c:showVal val="0"/>
          <c:showCatName val="0"/>
          <c:showSerName val="0"/>
          <c:showPercent val="0"/>
          <c:showBubbleSize val="0"/>
        </c:dLbls>
        <c:axId val="1942854312"/>
        <c:axId val="1942859240"/>
      </c:scatterChart>
      <c:valAx>
        <c:axId val="1942854312"/>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1942859240"/>
        <c:crosses val="autoZero"/>
        <c:crossBetween val="midCat"/>
        <c:majorUnit val="8.0"/>
      </c:valAx>
      <c:valAx>
        <c:axId val="1942859240"/>
        <c:scaling>
          <c:orientation val="minMax"/>
        </c:scaling>
        <c:delete val="0"/>
        <c:axPos val="l"/>
        <c:numFmt formatCode="General" sourceLinked="1"/>
        <c:majorTickMark val="out"/>
        <c:minorTickMark val="none"/>
        <c:tickLblPos val="nextTo"/>
        <c:crossAx val="1942854312"/>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303532679074"/>
          <c:y val="0.0514005540974045"/>
          <c:w val="0.777754569305214"/>
          <c:h val="0.798225065616798"/>
        </c:manualLayout>
      </c:layout>
      <c:scatterChart>
        <c:scatterStyle val="smoothMarker"/>
        <c:varyColors val="0"/>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3.2573</c:v>
                </c:pt>
                <c:pt idx="2">
                  <c:v>5.307599999999994</c:v>
                </c:pt>
                <c:pt idx="3">
                  <c:v>6.0964</c:v>
                </c:pt>
                <c:pt idx="4">
                  <c:v>7.0564</c:v>
                </c:pt>
                <c:pt idx="5">
                  <c:v>7.110999999999986</c:v>
                </c:pt>
                <c:pt idx="6">
                  <c:v>6.8937</c:v>
                </c:pt>
              </c:numCache>
            </c:numRef>
          </c:yVal>
          <c:smooth val="1"/>
        </c:ser>
        <c:ser>
          <c:idx val="1"/>
          <c:order val="1"/>
          <c:tx>
            <c:v>ACMP</c:v>
          </c:tx>
          <c:spPr>
            <a:ln>
              <a:solidFill>
                <a:srgbClr val="C00000"/>
              </a:solidFill>
            </a:ln>
          </c:spPr>
          <c:marker>
            <c:symbol val="square"/>
            <c:size val="7"/>
            <c:spPr>
              <a:solidFill>
                <a:srgbClr val="C00000"/>
              </a:solidFill>
              <a:ln>
                <a:solidFill>
                  <a:srgbClr val="C00000"/>
                </a:solidFill>
              </a:ln>
            </c:spPr>
          </c:marker>
          <c:xVal>
            <c:numRef>
              <c:f>scale!$I$8:$I$14</c:f>
              <c:numCache>
                <c:formatCode>General</c:formatCode>
                <c:ptCount val="7"/>
                <c:pt idx="0">
                  <c:v>4.0</c:v>
                </c:pt>
                <c:pt idx="1">
                  <c:v>6.0</c:v>
                </c:pt>
                <c:pt idx="2">
                  <c:v>10.0</c:v>
                </c:pt>
                <c:pt idx="3">
                  <c:v>14.0</c:v>
                </c:pt>
                <c:pt idx="4">
                  <c:v>18.0</c:v>
                </c:pt>
                <c:pt idx="5">
                  <c:v>26.0</c:v>
                </c:pt>
                <c:pt idx="6">
                  <c:v>34.0</c:v>
                </c:pt>
              </c:numCache>
            </c:numRef>
          </c:xVal>
          <c:yVal>
            <c:numRef>
              <c:f>scale!$J$8:$J$14</c:f>
              <c:numCache>
                <c:formatCode>General</c:formatCode>
                <c:ptCount val="7"/>
                <c:pt idx="0">
                  <c:v>1.1843</c:v>
                </c:pt>
                <c:pt idx="1">
                  <c:v>2.0748</c:v>
                </c:pt>
                <c:pt idx="2">
                  <c:v>3.875599999999998</c:v>
                </c:pt>
                <c:pt idx="3">
                  <c:v>5.5328</c:v>
                </c:pt>
                <c:pt idx="4">
                  <c:v>6.629899999999996</c:v>
                </c:pt>
                <c:pt idx="5">
                  <c:v>7.642999999999985</c:v>
                </c:pt>
                <c:pt idx="6">
                  <c:v>7.5889</c:v>
                </c:pt>
              </c:numCache>
            </c:numRef>
          </c:yVal>
          <c:smooth val="1"/>
        </c:ser>
        <c:ser>
          <c:idx val="2"/>
          <c:order val="2"/>
          <c:tx>
            <c:v>ACS</c:v>
          </c:tx>
          <c:spPr>
            <a:ln>
              <a:solidFill>
                <a:schemeClr val="accent3">
                  <a:lumMod val="50000"/>
                </a:schemeClr>
              </a:solidFill>
            </a:ln>
          </c:spPr>
          <c:marker>
            <c:symbol val="triangle"/>
            <c:size val="7"/>
            <c:spPr>
              <a:solidFill>
                <a:schemeClr val="accent3">
                  <a:lumMod val="50000"/>
                </a:schemeClr>
              </a:solidFill>
              <a:ln>
                <a:solidFill>
                  <a:srgbClr val="9BBB59">
                    <a:lumMod val="50000"/>
                  </a:srgbClr>
                </a:solidFill>
              </a:ln>
            </c:spPr>
          </c:marker>
          <c:xVal>
            <c:numRef>
              <c:f>scale!$I$15:$I$21</c:f>
              <c:numCache>
                <c:formatCode>General</c:formatCode>
                <c:ptCount val="7"/>
                <c:pt idx="0">
                  <c:v>4.0</c:v>
                </c:pt>
                <c:pt idx="1">
                  <c:v>8.0</c:v>
                </c:pt>
                <c:pt idx="2">
                  <c:v>12.0</c:v>
                </c:pt>
                <c:pt idx="3">
                  <c:v>16.0</c:v>
                </c:pt>
                <c:pt idx="4">
                  <c:v>20.0</c:v>
                </c:pt>
                <c:pt idx="5">
                  <c:v>28.0</c:v>
                </c:pt>
                <c:pt idx="6">
                  <c:v>36.0</c:v>
                </c:pt>
              </c:numCache>
            </c:numRef>
          </c:xVal>
          <c:yVal>
            <c:numRef>
              <c:f>scale!$J$15:$J$21</c:f>
              <c:numCache>
                <c:formatCode>General</c:formatCode>
                <c:ptCount val="7"/>
                <c:pt idx="0">
                  <c:v>1.1839</c:v>
                </c:pt>
                <c:pt idx="1">
                  <c:v>3.345899999999998</c:v>
                </c:pt>
                <c:pt idx="2">
                  <c:v>5.3486</c:v>
                </c:pt>
                <c:pt idx="3">
                  <c:v>7.3722</c:v>
                </c:pt>
                <c:pt idx="4">
                  <c:v>8.255600000000004</c:v>
                </c:pt>
                <c:pt idx="5">
                  <c:v>8.713500000000001</c:v>
                </c:pt>
                <c:pt idx="6">
                  <c:v>8.462900000000004</c:v>
                </c:pt>
              </c:numCache>
            </c:numRef>
          </c:yVal>
          <c:smooth val="1"/>
        </c:ser>
        <c:dLbls>
          <c:showLegendKey val="0"/>
          <c:showVal val="0"/>
          <c:showCatName val="0"/>
          <c:showSerName val="0"/>
          <c:showPercent val="0"/>
          <c:showBubbleSize val="0"/>
        </c:dLbls>
        <c:axId val="1536291576"/>
        <c:axId val="1536286680"/>
      </c:scatterChart>
      <c:valAx>
        <c:axId val="1536291576"/>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1536286680"/>
        <c:crosses val="autoZero"/>
        <c:crossBetween val="midCat"/>
        <c:majorUnit val="8.0"/>
      </c:valAx>
      <c:valAx>
        <c:axId val="1536286680"/>
        <c:scaling>
          <c:orientation val="minMax"/>
        </c:scaling>
        <c:delete val="0"/>
        <c:axPos val="l"/>
        <c:numFmt formatCode="General" sourceLinked="1"/>
        <c:majorTickMark val="out"/>
        <c:minorTickMark val="none"/>
        <c:tickLblPos val="nextTo"/>
        <c:crossAx val="1536291576"/>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303532679074"/>
          <c:y val="0.0514005540974045"/>
          <c:w val="0.777754569305214"/>
          <c:h val="0.798225065616798"/>
        </c:manualLayout>
      </c:layout>
      <c:scatterChart>
        <c:scatterStyle val="smoothMarker"/>
        <c:varyColors val="0"/>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3.1009</c:v>
                </c:pt>
                <c:pt idx="2">
                  <c:v>4.5502</c:v>
                </c:pt>
                <c:pt idx="3">
                  <c:v>5.491200000000013</c:v>
                </c:pt>
                <c:pt idx="4">
                  <c:v>5.9668</c:v>
                </c:pt>
                <c:pt idx="5">
                  <c:v>5.399</c:v>
                </c:pt>
                <c:pt idx="6">
                  <c:v>3.9177</c:v>
                </c:pt>
              </c:numCache>
            </c:numRef>
          </c:yVal>
          <c:smooth val="1"/>
        </c:ser>
        <c:ser>
          <c:idx val="1"/>
          <c:order val="1"/>
          <c:tx>
            <c:v>ACMP</c:v>
          </c:tx>
          <c:spPr>
            <a:ln>
              <a:solidFill>
                <a:srgbClr val="C00000"/>
              </a:solidFill>
            </a:ln>
          </c:spPr>
          <c:marker>
            <c:symbol val="square"/>
            <c:size val="7"/>
            <c:spPr>
              <a:solidFill>
                <a:srgbClr val="C00000"/>
              </a:solidFill>
              <a:ln>
                <a:solidFill>
                  <a:srgbClr val="C00000"/>
                </a:solidFill>
              </a:ln>
            </c:spPr>
          </c:marker>
          <c:xVal>
            <c:numRef>
              <c:f>scale!$I$8:$I$14</c:f>
              <c:numCache>
                <c:formatCode>General</c:formatCode>
                <c:ptCount val="7"/>
                <c:pt idx="0">
                  <c:v>4.0</c:v>
                </c:pt>
                <c:pt idx="1">
                  <c:v>6.0</c:v>
                </c:pt>
                <c:pt idx="2">
                  <c:v>10.0</c:v>
                </c:pt>
                <c:pt idx="3">
                  <c:v>14.0</c:v>
                </c:pt>
                <c:pt idx="4">
                  <c:v>18.0</c:v>
                </c:pt>
                <c:pt idx="5">
                  <c:v>26.0</c:v>
                </c:pt>
                <c:pt idx="6">
                  <c:v>34.0</c:v>
                </c:pt>
              </c:numCache>
            </c:numRef>
          </c:xVal>
          <c:yVal>
            <c:numRef>
              <c:f>scale!$J$8:$J$14</c:f>
              <c:numCache>
                <c:formatCode>General</c:formatCode>
                <c:ptCount val="7"/>
                <c:pt idx="0">
                  <c:v>1.841</c:v>
                </c:pt>
                <c:pt idx="1">
                  <c:v>3.28430000000001</c:v>
                </c:pt>
                <c:pt idx="2">
                  <c:v>4.4047</c:v>
                </c:pt>
                <c:pt idx="3">
                  <c:v>5.719700000000001</c:v>
                </c:pt>
                <c:pt idx="4">
                  <c:v>6.227199999999995</c:v>
                </c:pt>
                <c:pt idx="5">
                  <c:v>5.4377</c:v>
                </c:pt>
                <c:pt idx="6">
                  <c:v>4.604699999999997</c:v>
                </c:pt>
              </c:numCache>
            </c:numRef>
          </c:yVal>
          <c:smooth val="1"/>
        </c:ser>
        <c:ser>
          <c:idx val="2"/>
          <c:order val="2"/>
          <c:tx>
            <c:v>ACS</c:v>
          </c:tx>
          <c:spPr>
            <a:ln>
              <a:solidFill>
                <a:schemeClr val="accent3">
                  <a:lumMod val="50000"/>
                </a:schemeClr>
              </a:solidFill>
            </a:ln>
          </c:spPr>
          <c:marker>
            <c:symbol val="triangle"/>
            <c:size val="7"/>
            <c:spPr>
              <a:solidFill>
                <a:schemeClr val="accent3">
                  <a:lumMod val="50000"/>
                </a:schemeClr>
              </a:solidFill>
              <a:ln>
                <a:solidFill>
                  <a:srgbClr val="9BBB59">
                    <a:lumMod val="50000"/>
                  </a:srgbClr>
                </a:solidFill>
              </a:ln>
            </c:spPr>
          </c:marker>
          <c:xVal>
            <c:numRef>
              <c:f>scale!$I$15:$I$21</c:f>
              <c:numCache>
                <c:formatCode>General</c:formatCode>
                <c:ptCount val="7"/>
                <c:pt idx="0">
                  <c:v>4.0</c:v>
                </c:pt>
                <c:pt idx="1">
                  <c:v>8.0</c:v>
                </c:pt>
                <c:pt idx="2">
                  <c:v>12.0</c:v>
                </c:pt>
                <c:pt idx="3">
                  <c:v>16.0</c:v>
                </c:pt>
                <c:pt idx="4">
                  <c:v>20.0</c:v>
                </c:pt>
                <c:pt idx="5">
                  <c:v>28.0</c:v>
                </c:pt>
                <c:pt idx="6">
                  <c:v>36.0</c:v>
                </c:pt>
              </c:numCache>
            </c:numRef>
          </c:xVal>
          <c:yVal>
            <c:numRef>
              <c:f>scale!$J$15:$J$21</c:f>
              <c:numCache>
                <c:formatCode>General</c:formatCode>
                <c:ptCount val="7"/>
                <c:pt idx="0">
                  <c:v>1.841</c:v>
                </c:pt>
                <c:pt idx="1">
                  <c:v>3.1306</c:v>
                </c:pt>
                <c:pt idx="2">
                  <c:v>4.720099999999999</c:v>
                </c:pt>
                <c:pt idx="3">
                  <c:v>6.4589</c:v>
                </c:pt>
                <c:pt idx="4">
                  <c:v>6.973100000000001</c:v>
                </c:pt>
                <c:pt idx="5">
                  <c:v>7.445300000000001</c:v>
                </c:pt>
                <c:pt idx="6">
                  <c:v>7.475600000000013</c:v>
                </c:pt>
              </c:numCache>
            </c:numRef>
          </c:yVal>
          <c:smooth val="1"/>
        </c:ser>
        <c:dLbls>
          <c:showLegendKey val="0"/>
          <c:showVal val="0"/>
          <c:showCatName val="0"/>
          <c:showSerName val="0"/>
          <c:showPercent val="0"/>
          <c:showBubbleSize val="0"/>
        </c:dLbls>
        <c:axId val="1919612552"/>
        <c:axId val="2139242392"/>
      </c:scatterChart>
      <c:valAx>
        <c:axId val="1919612552"/>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2139242392"/>
        <c:crosses val="autoZero"/>
        <c:crossBetween val="midCat"/>
        <c:majorUnit val="8.0"/>
      </c:valAx>
      <c:valAx>
        <c:axId val="2139242392"/>
        <c:scaling>
          <c:orientation val="minMax"/>
        </c:scaling>
        <c:delete val="0"/>
        <c:axPos val="l"/>
        <c:numFmt formatCode="General" sourceLinked="1"/>
        <c:majorTickMark val="out"/>
        <c:minorTickMark val="none"/>
        <c:tickLblPos val="nextTo"/>
        <c:crossAx val="1919612552"/>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303532679074"/>
          <c:y val="0.0514005540974045"/>
          <c:w val="0.777754569305214"/>
          <c:h val="0.798225065616798"/>
        </c:manualLayout>
      </c:layout>
      <c:scatterChart>
        <c:scatterStyle val="smoothMarker"/>
        <c:varyColors val="0"/>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3.2331</c:v>
                </c:pt>
                <c:pt idx="2">
                  <c:v>5.5182</c:v>
                </c:pt>
                <c:pt idx="3">
                  <c:v>6.3488</c:v>
                </c:pt>
                <c:pt idx="4">
                  <c:v>7.4295</c:v>
                </c:pt>
                <c:pt idx="5">
                  <c:v>7.0684</c:v>
                </c:pt>
                <c:pt idx="6">
                  <c:v>5.0469</c:v>
                </c:pt>
              </c:numCache>
            </c:numRef>
          </c:yVal>
          <c:smooth val="1"/>
        </c:ser>
        <c:ser>
          <c:idx val="1"/>
          <c:order val="1"/>
          <c:tx>
            <c:v>ACMP</c:v>
          </c:tx>
          <c:spPr>
            <a:ln>
              <a:solidFill>
                <a:srgbClr val="C00000"/>
              </a:solidFill>
            </a:ln>
          </c:spPr>
          <c:marker>
            <c:symbol val="square"/>
            <c:size val="7"/>
            <c:spPr>
              <a:solidFill>
                <a:srgbClr val="C00000"/>
              </a:solidFill>
              <a:ln>
                <a:solidFill>
                  <a:srgbClr val="C00000"/>
                </a:solidFill>
              </a:ln>
            </c:spPr>
          </c:marker>
          <c:xVal>
            <c:numRef>
              <c:f>scale!$I$8:$I$14</c:f>
              <c:numCache>
                <c:formatCode>General</c:formatCode>
                <c:ptCount val="7"/>
                <c:pt idx="0">
                  <c:v>4.0</c:v>
                </c:pt>
                <c:pt idx="1">
                  <c:v>6.0</c:v>
                </c:pt>
                <c:pt idx="2">
                  <c:v>10.0</c:v>
                </c:pt>
                <c:pt idx="3">
                  <c:v>14.0</c:v>
                </c:pt>
                <c:pt idx="4">
                  <c:v>18.0</c:v>
                </c:pt>
                <c:pt idx="5">
                  <c:v>26.0</c:v>
                </c:pt>
                <c:pt idx="6">
                  <c:v>34.0</c:v>
                </c:pt>
              </c:numCache>
            </c:numRef>
          </c:xVal>
          <c:yVal>
            <c:numRef>
              <c:f>scale!$J$8:$J$14</c:f>
              <c:numCache>
                <c:formatCode>General</c:formatCode>
                <c:ptCount val="7"/>
                <c:pt idx="0">
                  <c:v>1.857399999999995</c:v>
                </c:pt>
                <c:pt idx="1">
                  <c:v>3.3207</c:v>
                </c:pt>
                <c:pt idx="2">
                  <c:v>5.3037</c:v>
                </c:pt>
                <c:pt idx="3">
                  <c:v>6.214399999999999</c:v>
                </c:pt>
                <c:pt idx="4">
                  <c:v>7.1436</c:v>
                </c:pt>
                <c:pt idx="5">
                  <c:v>6.813899999999998</c:v>
                </c:pt>
                <c:pt idx="6">
                  <c:v>6.4971</c:v>
                </c:pt>
              </c:numCache>
            </c:numRef>
          </c:yVal>
          <c:smooth val="1"/>
        </c:ser>
        <c:ser>
          <c:idx val="2"/>
          <c:order val="2"/>
          <c:tx>
            <c:v>ACS</c:v>
          </c:tx>
          <c:spPr>
            <a:ln>
              <a:solidFill>
                <a:schemeClr val="accent3">
                  <a:lumMod val="50000"/>
                </a:schemeClr>
              </a:solidFill>
            </a:ln>
          </c:spPr>
          <c:marker>
            <c:symbol val="triangle"/>
            <c:size val="7"/>
            <c:spPr>
              <a:solidFill>
                <a:schemeClr val="accent3">
                  <a:lumMod val="50000"/>
                </a:schemeClr>
              </a:solidFill>
              <a:ln>
                <a:solidFill>
                  <a:srgbClr val="9BBB59">
                    <a:lumMod val="50000"/>
                  </a:srgbClr>
                </a:solidFill>
              </a:ln>
            </c:spPr>
          </c:marker>
          <c:xVal>
            <c:numRef>
              <c:f>scale!$I$15:$I$21</c:f>
              <c:numCache>
                <c:formatCode>General</c:formatCode>
                <c:ptCount val="7"/>
                <c:pt idx="0">
                  <c:v>4.0</c:v>
                </c:pt>
                <c:pt idx="1">
                  <c:v>8.0</c:v>
                </c:pt>
                <c:pt idx="2">
                  <c:v>12.0</c:v>
                </c:pt>
                <c:pt idx="3">
                  <c:v>16.0</c:v>
                </c:pt>
                <c:pt idx="4">
                  <c:v>20.0</c:v>
                </c:pt>
                <c:pt idx="5">
                  <c:v>28.0</c:v>
                </c:pt>
                <c:pt idx="6">
                  <c:v>36.0</c:v>
                </c:pt>
              </c:numCache>
            </c:numRef>
          </c:xVal>
          <c:yVal>
            <c:numRef>
              <c:f>scale!$J$15:$J$21</c:f>
              <c:numCache>
                <c:formatCode>General</c:formatCode>
                <c:ptCount val="7"/>
                <c:pt idx="0">
                  <c:v>1.857399999999995</c:v>
                </c:pt>
                <c:pt idx="1">
                  <c:v>3.2783</c:v>
                </c:pt>
                <c:pt idx="2">
                  <c:v>5.746</c:v>
                </c:pt>
                <c:pt idx="3">
                  <c:v>7.2078</c:v>
                </c:pt>
                <c:pt idx="4">
                  <c:v>9.2149</c:v>
                </c:pt>
                <c:pt idx="5">
                  <c:v>9.531700000000001</c:v>
                </c:pt>
                <c:pt idx="6">
                  <c:v>7.9959</c:v>
                </c:pt>
              </c:numCache>
            </c:numRef>
          </c:yVal>
          <c:smooth val="1"/>
        </c:ser>
        <c:dLbls>
          <c:showLegendKey val="0"/>
          <c:showVal val="0"/>
          <c:showCatName val="0"/>
          <c:showSerName val="0"/>
          <c:showPercent val="0"/>
          <c:showBubbleSize val="0"/>
        </c:dLbls>
        <c:axId val="1536236264"/>
        <c:axId val="1536231368"/>
      </c:scatterChart>
      <c:valAx>
        <c:axId val="1536236264"/>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1536231368"/>
        <c:crosses val="autoZero"/>
        <c:crossBetween val="midCat"/>
        <c:majorUnit val="8.0"/>
      </c:valAx>
      <c:valAx>
        <c:axId val="1536231368"/>
        <c:scaling>
          <c:orientation val="minMax"/>
        </c:scaling>
        <c:delete val="0"/>
        <c:axPos val="l"/>
        <c:numFmt formatCode="General" sourceLinked="1"/>
        <c:majorTickMark val="out"/>
        <c:minorTickMark val="none"/>
        <c:tickLblPos val="nextTo"/>
        <c:crossAx val="1536236264"/>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303532679074"/>
          <c:y val="0.0514005540974045"/>
          <c:w val="0.777754569305214"/>
          <c:h val="0.798225065616798"/>
        </c:manualLayout>
      </c:layout>
      <c:scatterChart>
        <c:scatterStyle val="smoothMarker"/>
        <c:varyColors val="0"/>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1.0162</c:v>
                </c:pt>
                <c:pt idx="2">
                  <c:v>1.1798</c:v>
                </c:pt>
                <c:pt idx="3">
                  <c:v>1.6524</c:v>
                </c:pt>
                <c:pt idx="4">
                  <c:v>1.9567</c:v>
                </c:pt>
                <c:pt idx="5">
                  <c:v>2.1513</c:v>
                </c:pt>
                <c:pt idx="6">
                  <c:v>2.474699999999998</c:v>
                </c:pt>
              </c:numCache>
            </c:numRef>
          </c:yVal>
          <c:smooth val="1"/>
        </c:ser>
        <c:ser>
          <c:idx val="1"/>
          <c:order val="1"/>
          <c:tx>
            <c:v>ACMP</c:v>
          </c:tx>
          <c:spPr>
            <a:ln>
              <a:solidFill>
                <a:srgbClr val="C00000"/>
              </a:solidFill>
            </a:ln>
          </c:spPr>
          <c:marker>
            <c:symbol val="square"/>
            <c:size val="7"/>
            <c:spPr>
              <a:solidFill>
                <a:srgbClr val="C00000"/>
              </a:solidFill>
              <a:ln>
                <a:solidFill>
                  <a:srgbClr val="C00000"/>
                </a:solidFill>
              </a:ln>
            </c:spPr>
          </c:marker>
          <c:xVal>
            <c:numRef>
              <c:f>scale!$I$8:$I$14</c:f>
              <c:numCache>
                <c:formatCode>General</c:formatCode>
                <c:ptCount val="7"/>
                <c:pt idx="0">
                  <c:v>4.0</c:v>
                </c:pt>
                <c:pt idx="1">
                  <c:v>6.0</c:v>
                </c:pt>
                <c:pt idx="2">
                  <c:v>10.0</c:v>
                </c:pt>
                <c:pt idx="3">
                  <c:v>14.0</c:v>
                </c:pt>
                <c:pt idx="4">
                  <c:v>18.0</c:v>
                </c:pt>
                <c:pt idx="5">
                  <c:v>26.0</c:v>
                </c:pt>
                <c:pt idx="6">
                  <c:v>34.0</c:v>
                </c:pt>
              </c:numCache>
            </c:numRef>
          </c:xVal>
          <c:yVal>
            <c:numRef>
              <c:f>scale!$J$8:$J$14</c:f>
              <c:numCache>
                <c:formatCode>General</c:formatCode>
                <c:ptCount val="7"/>
                <c:pt idx="0">
                  <c:v>1.039799999999994</c:v>
                </c:pt>
                <c:pt idx="1">
                  <c:v>1.0484</c:v>
                </c:pt>
                <c:pt idx="2">
                  <c:v>1.208599999999995</c:v>
                </c:pt>
                <c:pt idx="3">
                  <c:v>1.5729</c:v>
                </c:pt>
                <c:pt idx="4">
                  <c:v>1.9212</c:v>
                </c:pt>
                <c:pt idx="5">
                  <c:v>2.1253</c:v>
                </c:pt>
                <c:pt idx="6">
                  <c:v>2.4374</c:v>
                </c:pt>
              </c:numCache>
            </c:numRef>
          </c:yVal>
          <c:smooth val="1"/>
        </c:ser>
        <c:ser>
          <c:idx val="2"/>
          <c:order val="2"/>
          <c:tx>
            <c:v>ACS</c:v>
          </c:tx>
          <c:spPr>
            <a:ln>
              <a:solidFill>
                <a:schemeClr val="accent3">
                  <a:lumMod val="50000"/>
                </a:schemeClr>
              </a:solidFill>
            </a:ln>
          </c:spPr>
          <c:marker>
            <c:symbol val="triangle"/>
            <c:size val="7"/>
            <c:spPr>
              <a:solidFill>
                <a:schemeClr val="accent3">
                  <a:lumMod val="50000"/>
                </a:schemeClr>
              </a:solidFill>
              <a:ln>
                <a:solidFill>
                  <a:srgbClr val="9BBB59">
                    <a:lumMod val="50000"/>
                  </a:srgbClr>
                </a:solidFill>
              </a:ln>
            </c:spPr>
          </c:marker>
          <c:xVal>
            <c:numRef>
              <c:f>scale!$I$15:$I$21</c:f>
              <c:numCache>
                <c:formatCode>General</c:formatCode>
                <c:ptCount val="7"/>
                <c:pt idx="0">
                  <c:v>4.0</c:v>
                </c:pt>
                <c:pt idx="1">
                  <c:v>8.0</c:v>
                </c:pt>
                <c:pt idx="2">
                  <c:v>12.0</c:v>
                </c:pt>
                <c:pt idx="3">
                  <c:v>16.0</c:v>
                </c:pt>
                <c:pt idx="4">
                  <c:v>20.0</c:v>
                </c:pt>
                <c:pt idx="5">
                  <c:v>28.0</c:v>
                </c:pt>
                <c:pt idx="6">
                  <c:v>36.0</c:v>
                </c:pt>
              </c:numCache>
            </c:numRef>
          </c:xVal>
          <c:yVal>
            <c:numRef>
              <c:f>scale!$J$15:$J$21</c:f>
              <c:numCache>
                <c:formatCode>General</c:formatCode>
                <c:ptCount val="7"/>
                <c:pt idx="0">
                  <c:v>1.039799999999994</c:v>
                </c:pt>
                <c:pt idx="1">
                  <c:v>1.0084</c:v>
                </c:pt>
                <c:pt idx="2">
                  <c:v>1.211199999999994</c:v>
                </c:pt>
                <c:pt idx="3">
                  <c:v>1.6315</c:v>
                </c:pt>
                <c:pt idx="4">
                  <c:v>2.1882</c:v>
                </c:pt>
                <c:pt idx="5">
                  <c:v>2.386099999999998</c:v>
                </c:pt>
                <c:pt idx="6">
                  <c:v>2.805299999999998</c:v>
                </c:pt>
              </c:numCache>
            </c:numRef>
          </c:yVal>
          <c:smooth val="1"/>
        </c:ser>
        <c:dLbls>
          <c:showLegendKey val="0"/>
          <c:showVal val="0"/>
          <c:showCatName val="0"/>
          <c:showSerName val="0"/>
          <c:showPercent val="0"/>
          <c:showBubbleSize val="0"/>
        </c:dLbls>
        <c:axId val="1913241928"/>
        <c:axId val="1919101896"/>
      </c:scatterChart>
      <c:valAx>
        <c:axId val="1913241928"/>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1919101896"/>
        <c:crosses val="autoZero"/>
        <c:crossBetween val="midCat"/>
        <c:majorUnit val="8.0"/>
      </c:valAx>
      <c:valAx>
        <c:axId val="1919101896"/>
        <c:scaling>
          <c:orientation val="minMax"/>
        </c:scaling>
        <c:delete val="0"/>
        <c:axPos val="l"/>
        <c:numFmt formatCode="General" sourceLinked="1"/>
        <c:majorTickMark val="out"/>
        <c:minorTickMark val="none"/>
        <c:tickLblPos val="nextTo"/>
        <c:crossAx val="1913241928"/>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303532679074"/>
          <c:y val="0.0514005540974045"/>
          <c:w val="0.777754569305214"/>
          <c:h val="0.798225065616798"/>
        </c:manualLayout>
      </c:layout>
      <c:scatterChart>
        <c:scatterStyle val="smoothMarker"/>
        <c:varyColors val="0"/>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3.011599999999999</c:v>
                </c:pt>
                <c:pt idx="2">
                  <c:v>4.387099999999997</c:v>
                </c:pt>
                <c:pt idx="3">
                  <c:v>5.9208</c:v>
                </c:pt>
                <c:pt idx="4">
                  <c:v>6.648099999999998</c:v>
                </c:pt>
                <c:pt idx="5">
                  <c:v>6.895999999999995</c:v>
                </c:pt>
                <c:pt idx="6">
                  <c:v>6.971100000000003</c:v>
                </c:pt>
              </c:numCache>
            </c:numRef>
          </c:yVal>
          <c:smooth val="1"/>
        </c:ser>
        <c:ser>
          <c:idx val="1"/>
          <c:order val="1"/>
          <c:tx>
            <c:v>ACMP</c:v>
          </c:tx>
          <c:spPr>
            <a:ln>
              <a:solidFill>
                <a:srgbClr val="C00000"/>
              </a:solidFill>
            </a:ln>
          </c:spPr>
          <c:marker>
            <c:symbol val="square"/>
            <c:size val="7"/>
            <c:spPr>
              <a:solidFill>
                <a:srgbClr val="C00000"/>
              </a:solidFill>
              <a:ln>
                <a:solidFill>
                  <a:srgbClr val="C00000"/>
                </a:solidFill>
              </a:ln>
            </c:spPr>
          </c:marker>
          <c:xVal>
            <c:numRef>
              <c:f>scale!$I$8:$I$14</c:f>
              <c:numCache>
                <c:formatCode>General</c:formatCode>
                <c:ptCount val="7"/>
                <c:pt idx="0">
                  <c:v>4.0</c:v>
                </c:pt>
                <c:pt idx="1">
                  <c:v>6.0</c:v>
                </c:pt>
                <c:pt idx="2">
                  <c:v>10.0</c:v>
                </c:pt>
                <c:pt idx="3">
                  <c:v>14.0</c:v>
                </c:pt>
                <c:pt idx="4">
                  <c:v>18.0</c:v>
                </c:pt>
                <c:pt idx="5">
                  <c:v>26.0</c:v>
                </c:pt>
                <c:pt idx="6">
                  <c:v>34.0</c:v>
                </c:pt>
              </c:numCache>
            </c:numRef>
          </c:xVal>
          <c:yVal>
            <c:numRef>
              <c:f>scale!$J$8:$J$14</c:f>
              <c:numCache>
                <c:formatCode>General</c:formatCode>
                <c:ptCount val="7"/>
                <c:pt idx="0">
                  <c:v>2.850299999999997</c:v>
                </c:pt>
                <c:pt idx="1">
                  <c:v>3.012199999999999</c:v>
                </c:pt>
                <c:pt idx="2">
                  <c:v>4.7865</c:v>
                </c:pt>
                <c:pt idx="3">
                  <c:v>6.8903</c:v>
                </c:pt>
                <c:pt idx="4">
                  <c:v>7.1032</c:v>
                </c:pt>
                <c:pt idx="5">
                  <c:v>8.228099999999997</c:v>
                </c:pt>
                <c:pt idx="6">
                  <c:v>9.0471</c:v>
                </c:pt>
              </c:numCache>
            </c:numRef>
          </c:yVal>
          <c:smooth val="1"/>
        </c:ser>
        <c:ser>
          <c:idx val="2"/>
          <c:order val="2"/>
          <c:tx>
            <c:v>ACS</c:v>
          </c:tx>
          <c:spPr>
            <a:ln>
              <a:solidFill>
                <a:schemeClr val="accent3">
                  <a:lumMod val="50000"/>
                </a:schemeClr>
              </a:solidFill>
            </a:ln>
          </c:spPr>
          <c:marker>
            <c:symbol val="triangle"/>
            <c:size val="7"/>
            <c:spPr>
              <a:solidFill>
                <a:schemeClr val="accent3">
                  <a:lumMod val="50000"/>
                </a:schemeClr>
              </a:solidFill>
              <a:ln>
                <a:solidFill>
                  <a:srgbClr val="9BBB59">
                    <a:lumMod val="50000"/>
                  </a:srgbClr>
                </a:solidFill>
              </a:ln>
            </c:spPr>
          </c:marker>
          <c:xVal>
            <c:numRef>
              <c:f>scale!$I$15:$I$21</c:f>
              <c:numCache>
                <c:formatCode>General</c:formatCode>
                <c:ptCount val="7"/>
                <c:pt idx="0">
                  <c:v>4.0</c:v>
                </c:pt>
                <c:pt idx="1">
                  <c:v>8.0</c:v>
                </c:pt>
                <c:pt idx="2">
                  <c:v>12.0</c:v>
                </c:pt>
                <c:pt idx="3">
                  <c:v>16.0</c:v>
                </c:pt>
                <c:pt idx="4">
                  <c:v>20.0</c:v>
                </c:pt>
                <c:pt idx="5">
                  <c:v>28.0</c:v>
                </c:pt>
                <c:pt idx="6">
                  <c:v>36.0</c:v>
                </c:pt>
              </c:numCache>
            </c:numRef>
          </c:xVal>
          <c:yVal>
            <c:numRef>
              <c:f>scale!$J$15:$J$21</c:f>
              <c:numCache>
                <c:formatCode>General</c:formatCode>
                <c:ptCount val="7"/>
                <c:pt idx="0">
                  <c:v>2.8477</c:v>
                </c:pt>
                <c:pt idx="1">
                  <c:v>3.0444</c:v>
                </c:pt>
                <c:pt idx="2">
                  <c:v>5.427999999999995</c:v>
                </c:pt>
                <c:pt idx="3">
                  <c:v>6.692199999999984</c:v>
                </c:pt>
                <c:pt idx="4">
                  <c:v>7.0494</c:v>
                </c:pt>
                <c:pt idx="5">
                  <c:v>8.754100000000001</c:v>
                </c:pt>
                <c:pt idx="6">
                  <c:v>9.5836</c:v>
                </c:pt>
              </c:numCache>
            </c:numRef>
          </c:yVal>
          <c:smooth val="1"/>
        </c:ser>
        <c:dLbls>
          <c:showLegendKey val="0"/>
          <c:showVal val="0"/>
          <c:showCatName val="0"/>
          <c:showSerName val="0"/>
          <c:showPercent val="0"/>
          <c:showBubbleSize val="0"/>
        </c:dLbls>
        <c:axId val="1917349688"/>
        <c:axId val="1919595464"/>
      </c:scatterChart>
      <c:valAx>
        <c:axId val="1917349688"/>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1919595464"/>
        <c:crosses val="autoZero"/>
        <c:crossBetween val="midCat"/>
        <c:majorUnit val="8.0"/>
      </c:valAx>
      <c:valAx>
        <c:axId val="1919595464"/>
        <c:scaling>
          <c:orientation val="minMax"/>
        </c:scaling>
        <c:delete val="0"/>
        <c:axPos val="l"/>
        <c:numFmt formatCode="General" sourceLinked="1"/>
        <c:majorTickMark val="out"/>
        <c:minorTickMark val="none"/>
        <c:tickLblPos val="nextTo"/>
        <c:crossAx val="1917349688"/>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303532679074"/>
          <c:y val="0.0514005540974045"/>
          <c:w val="0.777754569305214"/>
          <c:h val="0.798225065616798"/>
        </c:manualLayout>
      </c:layout>
      <c:scatterChart>
        <c:scatterStyle val="smoothMarker"/>
        <c:varyColors val="0"/>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3.1009</c:v>
                </c:pt>
                <c:pt idx="2">
                  <c:v>4.5502</c:v>
                </c:pt>
                <c:pt idx="3">
                  <c:v>5.491200000000013</c:v>
                </c:pt>
                <c:pt idx="4">
                  <c:v>5.9668</c:v>
                </c:pt>
                <c:pt idx="5">
                  <c:v>5.399</c:v>
                </c:pt>
                <c:pt idx="6">
                  <c:v>3.9177</c:v>
                </c:pt>
              </c:numCache>
            </c:numRef>
          </c:yVal>
          <c:smooth val="1"/>
        </c:ser>
        <c:ser>
          <c:idx val="2"/>
          <c:order val="1"/>
          <c:tx>
            <c:v>ACS</c:v>
          </c:tx>
          <c:spPr>
            <a:ln>
              <a:solidFill>
                <a:srgbClr val="FF0000"/>
              </a:solidFill>
            </a:ln>
          </c:spPr>
          <c:marker>
            <c:symbol val="triangle"/>
            <c:size val="7"/>
            <c:spPr>
              <a:solidFill>
                <a:srgbClr val="FF0000"/>
              </a:solidFill>
              <a:ln>
                <a:solidFill>
                  <a:srgbClr val="FF0000"/>
                </a:solidFill>
              </a:ln>
            </c:spPr>
          </c:marker>
          <c:xVal>
            <c:numRef>
              <c:f>scale!$I$15:$I$21</c:f>
              <c:numCache>
                <c:formatCode>General</c:formatCode>
                <c:ptCount val="7"/>
                <c:pt idx="0">
                  <c:v>4.0</c:v>
                </c:pt>
                <c:pt idx="1">
                  <c:v>8.0</c:v>
                </c:pt>
                <c:pt idx="2">
                  <c:v>12.0</c:v>
                </c:pt>
                <c:pt idx="3">
                  <c:v>16.0</c:v>
                </c:pt>
                <c:pt idx="4">
                  <c:v>20.0</c:v>
                </c:pt>
                <c:pt idx="5">
                  <c:v>28.0</c:v>
                </c:pt>
                <c:pt idx="6">
                  <c:v>36.0</c:v>
                </c:pt>
              </c:numCache>
            </c:numRef>
          </c:xVal>
          <c:yVal>
            <c:numRef>
              <c:f>scale!$J$15:$J$21</c:f>
              <c:numCache>
                <c:formatCode>General</c:formatCode>
                <c:ptCount val="7"/>
                <c:pt idx="0">
                  <c:v>1.841</c:v>
                </c:pt>
                <c:pt idx="1">
                  <c:v>3.1306</c:v>
                </c:pt>
                <c:pt idx="2">
                  <c:v>4.720099999999999</c:v>
                </c:pt>
                <c:pt idx="3">
                  <c:v>6.4589</c:v>
                </c:pt>
                <c:pt idx="4">
                  <c:v>6.973100000000001</c:v>
                </c:pt>
                <c:pt idx="5">
                  <c:v>7.445300000000001</c:v>
                </c:pt>
                <c:pt idx="6">
                  <c:v>7.475600000000013</c:v>
                </c:pt>
              </c:numCache>
            </c:numRef>
          </c:yVal>
          <c:smooth val="1"/>
        </c:ser>
        <c:dLbls>
          <c:showLegendKey val="0"/>
          <c:showVal val="0"/>
          <c:showCatName val="0"/>
          <c:showSerName val="0"/>
          <c:showPercent val="0"/>
          <c:showBubbleSize val="0"/>
        </c:dLbls>
        <c:axId val="1919559400"/>
        <c:axId val="1919564232"/>
      </c:scatterChart>
      <c:valAx>
        <c:axId val="1919559400"/>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1919564232"/>
        <c:crosses val="autoZero"/>
        <c:crossBetween val="midCat"/>
        <c:majorUnit val="8.0"/>
      </c:valAx>
      <c:valAx>
        <c:axId val="1919564232"/>
        <c:scaling>
          <c:orientation val="minMax"/>
        </c:scaling>
        <c:delete val="0"/>
        <c:axPos val="l"/>
        <c:numFmt formatCode="General" sourceLinked="1"/>
        <c:majorTickMark val="out"/>
        <c:minorTickMark val="none"/>
        <c:tickLblPos val="nextTo"/>
        <c:crossAx val="1919559400"/>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5303532679074"/>
          <c:y val="0.0514005540974045"/>
          <c:w val="0.777754569305214"/>
          <c:h val="0.798225065616798"/>
        </c:manualLayout>
      </c:layout>
      <c:scatterChart>
        <c:scatterStyle val="smoothMarker"/>
        <c:varyColors val="0"/>
        <c:ser>
          <c:idx val="3"/>
          <c:order val="1"/>
          <c:tx>
            <c:strRef>
              <c:f>"SCMP"</c:f>
            </c:strRef>
          </c:tx>
          <c:spPr>
            <a:ln>
              <a:solidFill>
                <a:schemeClr val="tx2">
                  <a:lumMod val="50000"/>
                </a:schemeClr>
              </a:solidFill>
            </a:ln>
          </c:spPr>
          <c:xVal>
            <c:numRef>
              <c:f>scale!$I$1:$I$7</c:f>
            </c:numRef>
          </c:xVal>
          <c:yVal>
            <c:numRef>
              <c:f>scale!$J$1:$J$7</c:f>
            </c:numRef>
          </c:yVal>
          <c:smooth val="1"/>
        </c:ser>
        <c:ser>
          <c:idx val="4"/>
          <c:order val="2"/>
          <c:tx>
            <c:strRef>
              <c:f>"ACMP"</c:f>
            </c:strRef>
          </c:tx>
          <c:spPr>
            <a:ln>
              <a:solidFill>
                <a:srgbClr val="C00000"/>
              </a:solidFill>
            </a:ln>
          </c:spPr>
          <c:xVal>
            <c:numRef>
              <c:f>scale!$I$8:$I$14</c:f>
            </c:numRef>
          </c:xVal>
          <c:yVal>
            <c:numRef>
              <c:f>scale!$J$8:$J$14</c:f>
            </c:numRef>
          </c:yVal>
          <c:smooth val="1"/>
        </c:ser>
        <c:ser>
          <c:idx val="5"/>
          <c:order val="3"/>
          <c:tx>
            <c:strRef>
              <c:f>"ACS"</c:f>
            </c:strRef>
          </c:tx>
          <c:spPr>
            <a:ln>
              <a:solidFill>
                <a:schemeClr val="accent3">
                  <a:lumMod val="50000"/>
                </a:schemeClr>
              </a:solidFill>
            </a:ln>
          </c:spPr>
          <c:xVal>
            <c:numRef>
              <c:f>scale!$I$15:$I$21</c:f>
            </c:numRef>
          </c:xVal>
          <c:yVal>
            <c:numRef>
              <c:f>scale!$J$15:$J$21</c:f>
            </c:numRef>
          </c:yVal>
          <c:smooth val="1"/>
        </c:ser>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3.1009</c:v>
                </c:pt>
                <c:pt idx="2">
                  <c:v>4.5502</c:v>
                </c:pt>
                <c:pt idx="3">
                  <c:v>5.491200000000013</c:v>
                </c:pt>
                <c:pt idx="4">
                  <c:v>5.9668</c:v>
                </c:pt>
                <c:pt idx="5">
                  <c:v>5.399</c:v>
                </c:pt>
                <c:pt idx="6">
                  <c:v>3.9177</c:v>
                </c:pt>
              </c:numCache>
            </c:numRef>
          </c:yVal>
          <c:smooth val="1"/>
        </c:ser>
        <c:dLbls>
          <c:showLegendKey val="0"/>
          <c:showVal val="0"/>
          <c:showCatName val="0"/>
          <c:showSerName val="0"/>
          <c:showPercent val="0"/>
          <c:showBubbleSize val="0"/>
        </c:dLbls>
        <c:axId val="1536821816"/>
        <c:axId val="1536843384"/>
      </c:scatterChart>
      <c:valAx>
        <c:axId val="1536821816"/>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1536843384"/>
        <c:crosses val="autoZero"/>
        <c:crossBetween val="midCat"/>
        <c:majorUnit val="8.0"/>
      </c:valAx>
      <c:valAx>
        <c:axId val="1536843384"/>
        <c:scaling>
          <c:orientation val="minMax"/>
          <c:max val="8.0"/>
        </c:scaling>
        <c:delete val="0"/>
        <c:axPos val="l"/>
        <c:numFmt formatCode="General" sourceLinked="1"/>
        <c:majorTickMark val="out"/>
        <c:minorTickMark val="none"/>
        <c:tickLblPos val="nextTo"/>
        <c:crossAx val="1536821816"/>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303532679074"/>
          <c:y val="0.0514005540974045"/>
          <c:w val="0.777754569305214"/>
          <c:h val="0.798225065616798"/>
        </c:manualLayout>
      </c:layout>
      <c:scatterChart>
        <c:scatterStyle val="smoothMarker"/>
        <c:varyColors val="0"/>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3.1009</c:v>
                </c:pt>
                <c:pt idx="2">
                  <c:v>4.5502</c:v>
                </c:pt>
                <c:pt idx="3">
                  <c:v>5.491200000000013</c:v>
                </c:pt>
                <c:pt idx="4">
                  <c:v>5.9668</c:v>
                </c:pt>
                <c:pt idx="5">
                  <c:v>5.399</c:v>
                </c:pt>
                <c:pt idx="6">
                  <c:v>3.9177</c:v>
                </c:pt>
              </c:numCache>
            </c:numRef>
          </c:yVal>
          <c:smooth val="1"/>
        </c:ser>
        <c:ser>
          <c:idx val="2"/>
          <c:order val="1"/>
          <c:tx>
            <c:v>ACS</c:v>
          </c:tx>
          <c:spPr>
            <a:ln>
              <a:solidFill>
                <a:srgbClr val="FF0000"/>
              </a:solidFill>
            </a:ln>
          </c:spPr>
          <c:marker>
            <c:symbol val="triangle"/>
            <c:size val="7"/>
            <c:spPr>
              <a:solidFill>
                <a:srgbClr val="FF0000"/>
              </a:solidFill>
              <a:ln>
                <a:solidFill>
                  <a:srgbClr val="FF0000"/>
                </a:solidFill>
              </a:ln>
            </c:spPr>
          </c:marker>
          <c:xVal>
            <c:numRef>
              <c:f>scale!$I$15:$I$21</c:f>
              <c:numCache>
                <c:formatCode>General</c:formatCode>
                <c:ptCount val="7"/>
                <c:pt idx="0">
                  <c:v>4.0</c:v>
                </c:pt>
                <c:pt idx="1">
                  <c:v>8.0</c:v>
                </c:pt>
                <c:pt idx="2">
                  <c:v>12.0</c:v>
                </c:pt>
                <c:pt idx="3">
                  <c:v>16.0</c:v>
                </c:pt>
                <c:pt idx="4">
                  <c:v>20.0</c:v>
                </c:pt>
                <c:pt idx="5">
                  <c:v>28.0</c:v>
                </c:pt>
                <c:pt idx="6">
                  <c:v>36.0</c:v>
                </c:pt>
              </c:numCache>
            </c:numRef>
          </c:xVal>
          <c:yVal>
            <c:numRef>
              <c:f>scale!$J$15:$J$21</c:f>
              <c:numCache>
                <c:formatCode>General</c:formatCode>
                <c:ptCount val="7"/>
                <c:pt idx="0">
                  <c:v>1.841</c:v>
                </c:pt>
                <c:pt idx="1">
                  <c:v>3.1306</c:v>
                </c:pt>
                <c:pt idx="2">
                  <c:v>4.720099999999999</c:v>
                </c:pt>
                <c:pt idx="3">
                  <c:v>6.4589</c:v>
                </c:pt>
                <c:pt idx="4">
                  <c:v>6.973100000000001</c:v>
                </c:pt>
                <c:pt idx="5">
                  <c:v>7.445300000000001</c:v>
                </c:pt>
                <c:pt idx="6">
                  <c:v>7.475600000000013</c:v>
                </c:pt>
              </c:numCache>
            </c:numRef>
          </c:yVal>
          <c:smooth val="1"/>
        </c:ser>
        <c:dLbls>
          <c:showLegendKey val="0"/>
          <c:showVal val="0"/>
          <c:showCatName val="0"/>
          <c:showSerName val="0"/>
          <c:showPercent val="0"/>
          <c:showBubbleSize val="0"/>
        </c:dLbls>
        <c:axId val="1537347368"/>
        <c:axId val="1537330392"/>
      </c:scatterChart>
      <c:valAx>
        <c:axId val="1537347368"/>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1537330392"/>
        <c:crosses val="autoZero"/>
        <c:crossBetween val="midCat"/>
        <c:majorUnit val="8.0"/>
      </c:valAx>
      <c:valAx>
        <c:axId val="1537330392"/>
        <c:scaling>
          <c:orientation val="minMax"/>
        </c:scaling>
        <c:delete val="0"/>
        <c:axPos val="l"/>
        <c:numFmt formatCode="General" sourceLinked="1"/>
        <c:majorTickMark val="out"/>
        <c:minorTickMark val="none"/>
        <c:tickLblPos val="nextTo"/>
        <c:crossAx val="1537347368"/>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303532679074"/>
          <c:y val="0.0514005540974045"/>
          <c:w val="0.777754569305214"/>
          <c:h val="0.798225065616798"/>
        </c:manualLayout>
      </c:layout>
      <c:scatterChart>
        <c:scatterStyle val="smoothMarker"/>
        <c:varyColors val="0"/>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2.787400000000001</c:v>
                </c:pt>
                <c:pt idx="2">
                  <c:v>2.369</c:v>
                </c:pt>
                <c:pt idx="3">
                  <c:v>2.0853</c:v>
                </c:pt>
                <c:pt idx="4">
                  <c:v>1.8461</c:v>
                </c:pt>
                <c:pt idx="5">
                  <c:v>1.448599999999995</c:v>
                </c:pt>
                <c:pt idx="6">
                  <c:v>1.208899999999995</c:v>
                </c:pt>
              </c:numCache>
            </c:numRef>
          </c:yVal>
          <c:smooth val="1"/>
        </c:ser>
        <c:ser>
          <c:idx val="1"/>
          <c:order val="1"/>
          <c:tx>
            <c:v>ACMP</c:v>
          </c:tx>
          <c:spPr>
            <a:ln>
              <a:solidFill>
                <a:srgbClr val="C00000"/>
              </a:solidFill>
            </a:ln>
          </c:spPr>
          <c:marker>
            <c:symbol val="square"/>
            <c:size val="7"/>
            <c:spPr>
              <a:solidFill>
                <a:srgbClr val="C00000"/>
              </a:solidFill>
              <a:ln>
                <a:solidFill>
                  <a:srgbClr val="C00000"/>
                </a:solidFill>
              </a:ln>
            </c:spPr>
          </c:marker>
          <c:xVal>
            <c:numRef>
              <c:f>scale!$I$8:$I$14</c:f>
              <c:numCache>
                <c:formatCode>General</c:formatCode>
                <c:ptCount val="7"/>
                <c:pt idx="0">
                  <c:v>4.0</c:v>
                </c:pt>
                <c:pt idx="1">
                  <c:v>6.0</c:v>
                </c:pt>
                <c:pt idx="2">
                  <c:v>10.0</c:v>
                </c:pt>
                <c:pt idx="3">
                  <c:v>14.0</c:v>
                </c:pt>
                <c:pt idx="4">
                  <c:v>18.0</c:v>
                </c:pt>
                <c:pt idx="5">
                  <c:v>26.0</c:v>
                </c:pt>
                <c:pt idx="6">
                  <c:v>34.0</c:v>
                </c:pt>
              </c:numCache>
            </c:numRef>
          </c:xVal>
          <c:yVal>
            <c:numRef>
              <c:f>scale!$J$8:$J$14</c:f>
              <c:numCache>
                <c:formatCode>General</c:formatCode>
                <c:ptCount val="7"/>
                <c:pt idx="0">
                  <c:v>1.609599999999995</c:v>
                </c:pt>
                <c:pt idx="1">
                  <c:v>2.768</c:v>
                </c:pt>
                <c:pt idx="2">
                  <c:v>2.345699999999998</c:v>
                </c:pt>
                <c:pt idx="3">
                  <c:v>2.0982</c:v>
                </c:pt>
                <c:pt idx="4">
                  <c:v>1.797199999999995</c:v>
                </c:pt>
                <c:pt idx="5">
                  <c:v>1.4721</c:v>
                </c:pt>
                <c:pt idx="6">
                  <c:v>1.275899999999994</c:v>
                </c:pt>
              </c:numCache>
            </c:numRef>
          </c:yVal>
          <c:smooth val="1"/>
        </c:ser>
        <c:ser>
          <c:idx val="2"/>
          <c:order val="2"/>
          <c:tx>
            <c:v>ACS</c:v>
          </c:tx>
          <c:spPr>
            <a:ln>
              <a:solidFill>
                <a:schemeClr val="accent3">
                  <a:lumMod val="50000"/>
                </a:schemeClr>
              </a:solidFill>
            </a:ln>
          </c:spPr>
          <c:marker>
            <c:symbol val="triangle"/>
            <c:size val="7"/>
            <c:spPr>
              <a:solidFill>
                <a:schemeClr val="accent3">
                  <a:lumMod val="50000"/>
                </a:schemeClr>
              </a:solidFill>
              <a:ln>
                <a:solidFill>
                  <a:srgbClr val="9BBB59">
                    <a:lumMod val="50000"/>
                  </a:srgbClr>
                </a:solidFill>
              </a:ln>
            </c:spPr>
          </c:marker>
          <c:xVal>
            <c:numRef>
              <c:f>scale!$I$15:$I$21</c:f>
              <c:numCache>
                <c:formatCode>General</c:formatCode>
                <c:ptCount val="7"/>
                <c:pt idx="0">
                  <c:v>4.0</c:v>
                </c:pt>
                <c:pt idx="1">
                  <c:v>8.0</c:v>
                </c:pt>
                <c:pt idx="2">
                  <c:v>12.0</c:v>
                </c:pt>
                <c:pt idx="3">
                  <c:v>16.0</c:v>
                </c:pt>
                <c:pt idx="4">
                  <c:v>20.0</c:v>
                </c:pt>
                <c:pt idx="5">
                  <c:v>28.0</c:v>
                </c:pt>
                <c:pt idx="6">
                  <c:v>36.0</c:v>
                </c:pt>
              </c:numCache>
            </c:numRef>
          </c:xVal>
          <c:yVal>
            <c:numRef>
              <c:f>scale!$J$15:$J$21</c:f>
              <c:numCache>
                <c:formatCode>General</c:formatCode>
                <c:ptCount val="7"/>
                <c:pt idx="0">
                  <c:v>1.606</c:v>
                </c:pt>
                <c:pt idx="1">
                  <c:v>2.9533</c:v>
                </c:pt>
                <c:pt idx="2">
                  <c:v>2.821299999999998</c:v>
                </c:pt>
                <c:pt idx="3">
                  <c:v>2.7064</c:v>
                </c:pt>
                <c:pt idx="4">
                  <c:v>2.5748</c:v>
                </c:pt>
                <c:pt idx="5">
                  <c:v>2.452599999999998</c:v>
                </c:pt>
                <c:pt idx="6">
                  <c:v>2.1977</c:v>
                </c:pt>
              </c:numCache>
            </c:numRef>
          </c:yVal>
          <c:smooth val="1"/>
        </c:ser>
        <c:dLbls>
          <c:showLegendKey val="0"/>
          <c:showVal val="0"/>
          <c:showCatName val="0"/>
          <c:showSerName val="0"/>
          <c:showPercent val="0"/>
          <c:showBubbleSize val="0"/>
        </c:dLbls>
        <c:axId val="1912744280"/>
        <c:axId val="1912749208"/>
      </c:scatterChart>
      <c:valAx>
        <c:axId val="1912744280"/>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1912749208"/>
        <c:crosses val="autoZero"/>
        <c:crossBetween val="midCat"/>
        <c:majorUnit val="8.0"/>
      </c:valAx>
      <c:valAx>
        <c:axId val="1912749208"/>
        <c:scaling>
          <c:orientation val="minMax"/>
        </c:scaling>
        <c:delete val="0"/>
        <c:axPos val="l"/>
        <c:numFmt formatCode="General" sourceLinked="1"/>
        <c:majorTickMark val="out"/>
        <c:minorTickMark val="none"/>
        <c:tickLblPos val="nextTo"/>
        <c:crossAx val="1912744280"/>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303532679074"/>
          <c:y val="0.0514005540974045"/>
          <c:w val="0.777754569305214"/>
          <c:h val="0.798225065616798"/>
        </c:manualLayout>
      </c:layout>
      <c:scatterChart>
        <c:scatterStyle val="smoothMarker"/>
        <c:varyColors val="0"/>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1.145799999999995</c:v>
                </c:pt>
                <c:pt idx="2">
                  <c:v>1.1471</c:v>
                </c:pt>
                <c:pt idx="3">
                  <c:v>1.1285</c:v>
                </c:pt>
                <c:pt idx="4">
                  <c:v>1.103899999999995</c:v>
                </c:pt>
                <c:pt idx="5">
                  <c:v>1.045099999999995</c:v>
                </c:pt>
                <c:pt idx="6">
                  <c:v>0.9879</c:v>
                </c:pt>
              </c:numCache>
            </c:numRef>
          </c:yVal>
          <c:smooth val="1"/>
        </c:ser>
        <c:ser>
          <c:idx val="1"/>
          <c:order val="1"/>
          <c:tx>
            <c:v>ACMP</c:v>
          </c:tx>
          <c:spPr>
            <a:ln>
              <a:solidFill>
                <a:srgbClr val="C00000"/>
              </a:solidFill>
            </a:ln>
          </c:spPr>
          <c:marker>
            <c:symbol val="square"/>
            <c:size val="7"/>
            <c:spPr>
              <a:solidFill>
                <a:srgbClr val="C00000"/>
              </a:solidFill>
              <a:ln>
                <a:solidFill>
                  <a:srgbClr val="C00000"/>
                </a:solidFill>
              </a:ln>
            </c:spPr>
          </c:marker>
          <c:xVal>
            <c:numRef>
              <c:f>scale!$I$8:$I$14</c:f>
              <c:numCache>
                <c:formatCode>General</c:formatCode>
                <c:ptCount val="7"/>
                <c:pt idx="0">
                  <c:v>4.0</c:v>
                </c:pt>
                <c:pt idx="1">
                  <c:v>6.0</c:v>
                </c:pt>
                <c:pt idx="2">
                  <c:v>10.0</c:v>
                </c:pt>
                <c:pt idx="3">
                  <c:v>14.0</c:v>
                </c:pt>
                <c:pt idx="4">
                  <c:v>18.0</c:v>
                </c:pt>
                <c:pt idx="5">
                  <c:v>26.0</c:v>
                </c:pt>
                <c:pt idx="6">
                  <c:v>34.0</c:v>
                </c:pt>
              </c:numCache>
            </c:numRef>
          </c:xVal>
          <c:yVal>
            <c:numRef>
              <c:f>scale!$J$8:$J$14</c:f>
              <c:numCache>
                <c:formatCode>General</c:formatCode>
                <c:ptCount val="7"/>
                <c:pt idx="0">
                  <c:v>2.2956</c:v>
                </c:pt>
                <c:pt idx="1">
                  <c:v>2.416299999999977</c:v>
                </c:pt>
                <c:pt idx="2">
                  <c:v>2.209</c:v>
                </c:pt>
                <c:pt idx="3">
                  <c:v>2.1294</c:v>
                </c:pt>
                <c:pt idx="4">
                  <c:v>2.0336</c:v>
                </c:pt>
                <c:pt idx="5">
                  <c:v>1.909899999999995</c:v>
                </c:pt>
                <c:pt idx="6">
                  <c:v>1.746999999999995</c:v>
                </c:pt>
              </c:numCache>
            </c:numRef>
          </c:yVal>
          <c:smooth val="1"/>
        </c:ser>
        <c:ser>
          <c:idx val="2"/>
          <c:order val="2"/>
          <c:tx>
            <c:v>ACS</c:v>
          </c:tx>
          <c:spPr>
            <a:ln>
              <a:solidFill>
                <a:schemeClr val="accent3">
                  <a:lumMod val="50000"/>
                </a:schemeClr>
              </a:solidFill>
            </a:ln>
          </c:spPr>
          <c:marker>
            <c:symbol val="triangle"/>
            <c:size val="7"/>
            <c:spPr>
              <a:solidFill>
                <a:schemeClr val="accent3">
                  <a:lumMod val="50000"/>
                </a:schemeClr>
              </a:solidFill>
              <a:ln>
                <a:solidFill>
                  <a:srgbClr val="9BBB59">
                    <a:lumMod val="50000"/>
                  </a:srgbClr>
                </a:solidFill>
              </a:ln>
            </c:spPr>
          </c:marker>
          <c:xVal>
            <c:numRef>
              <c:f>scale!$I$15:$I$21</c:f>
              <c:numCache>
                <c:formatCode>General</c:formatCode>
                <c:ptCount val="7"/>
                <c:pt idx="0">
                  <c:v>4.0</c:v>
                </c:pt>
                <c:pt idx="1">
                  <c:v>8.0</c:v>
                </c:pt>
                <c:pt idx="2">
                  <c:v>12.0</c:v>
                </c:pt>
                <c:pt idx="3">
                  <c:v>16.0</c:v>
                </c:pt>
                <c:pt idx="4">
                  <c:v>20.0</c:v>
                </c:pt>
                <c:pt idx="5">
                  <c:v>28.0</c:v>
                </c:pt>
                <c:pt idx="6">
                  <c:v>36.0</c:v>
                </c:pt>
              </c:numCache>
            </c:numRef>
          </c:xVal>
          <c:yVal>
            <c:numRef>
              <c:f>scale!$J$15:$J$21</c:f>
              <c:numCache>
                <c:formatCode>General</c:formatCode>
                <c:ptCount val="7"/>
                <c:pt idx="0">
                  <c:v>2.2925</c:v>
                </c:pt>
                <c:pt idx="1">
                  <c:v>2.552799999999998</c:v>
                </c:pt>
                <c:pt idx="2">
                  <c:v>2.6598</c:v>
                </c:pt>
                <c:pt idx="3">
                  <c:v>2.6737</c:v>
                </c:pt>
                <c:pt idx="4">
                  <c:v>2.6425</c:v>
                </c:pt>
                <c:pt idx="5">
                  <c:v>2.6232</c:v>
                </c:pt>
                <c:pt idx="6">
                  <c:v>2.5347</c:v>
                </c:pt>
              </c:numCache>
            </c:numRef>
          </c:yVal>
          <c:smooth val="1"/>
        </c:ser>
        <c:dLbls>
          <c:showLegendKey val="0"/>
          <c:showVal val="0"/>
          <c:showCatName val="0"/>
          <c:showSerName val="0"/>
          <c:showPercent val="0"/>
          <c:showBubbleSize val="0"/>
        </c:dLbls>
        <c:axId val="1912778984"/>
        <c:axId val="1912783912"/>
      </c:scatterChart>
      <c:valAx>
        <c:axId val="1912778984"/>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1912783912"/>
        <c:crosses val="autoZero"/>
        <c:crossBetween val="midCat"/>
        <c:majorUnit val="8.0"/>
      </c:valAx>
      <c:valAx>
        <c:axId val="1912783912"/>
        <c:scaling>
          <c:orientation val="minMax"/>
        </c:scaling>
        <c:delete val="0"/>
        <c:axPos val="l"/>
        <c:numFmt formatCode="General" sourceLinked="1"/>
        <c:majorTickMark val="out"/>
        <c:minorTickMark val="none"/>
        <c:tickLblPos val="nextTo"/>
        <c:crossAx val="1912778984"/>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303532679074"/>
          <c:y val="0.0514005540974045"/>
          <c:w val="0.777754569305214"/>
          <c:h val="0.798225065616798"/>
        </c:manualLayout>
      </c:layout>
      <c:scatterChart>
        <c:scatterStyle val="smoothMarker"/>
        <c:varyColors val="0"/>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2.6017</c:v>
                </c:pt>
                <c:pt idx="2">
                  <c:v>2.805899999999997</c:v>
                </c:pt>
                <c:pt idx="3">
                  <c:v>2.399499999999977</c:v>
                </c:pt>
                <c:pt idx="4">
                  <c:v>2.0104</c:v>
                </c:pt>
                <c:pt idx="5">
                  <c:v>1.323499999999995</c:v>
                </c:pt>
                <c:pt idx="6">
                  <c:v>1.0144</c:v>
                </c:pt>
              </c:numCache>
            </c:numRef>
          </c:yVal>
          <c:smooth val="1"/>
        </c:ser>
        <c:ser>
          <c:idx val="1"/>
          <c:order val="1"/>
          <c:tx>
            <c:v>ACMP</c:v>
          </c:tx>
          <c:spPr>
            <a:ln>
              <a:solidFill>
                <a:srgbClr val="C00000"/>
              </a:solidFill>
            </a:ln>
          </c:spPr>
          <c:marker>
            <c:symbol val="square"/>
            <c:size val="7"/>
            <c:spPr>
              <a:solidFill>
                <a:srgbClr val="C00000"/>
              </a:solidFill>
              <a:ln>
                <a:solidFill>
                  <a:srgbClr val="C00000"/>
                </a:solidFill>
              </a:ln>
            </c:spPr>
          </c:marker>
          <c:xVal>
            <c:numRef>
              <c:f>scale!$I$8:$I$14</c:f>
              <c:numCache>
                <c:formatCode>General</c:formatCode>
                <c:ptCount val="7"/>
                <c:pt idx="0">
                  <c:v>4.0</c:v>
                </c:pt>
                <c:pt idx="1">
                  <c:v>6.0</c:v>
                </c:pt>
                <c:pt idx="2">
                  <c:v>10.0</c:v>
                </c:pt>
                <c:pt idx="3">
                  <c:v>14.0</c:v>
                </c:pt>
                <c:pt idx="4">
                  <c:v>18.0</c:v>
                </c:pt>
                <c:pt idx="5">
                  <c:v>26.0</c:v>
                </c:pt>
                <c:pt idx="6">
                  <c:v>34.0</c:v>
                </c:pt>
              </c:numCache>
            </c:numRef>
          </c:xVal>
          <c:yVal>
            <c:numRef>
              <c:f>scale!$J$8:$J$14</c:f>
              <c:numCache>
                <c:formatCode>General</c:formatCode>
                <c:ptCount val="7"/>
                <c:pt idx="0">
                  <c:v>2.2644</c:v>
                </c:pt>
                <c:pt idx="1">
                  <c:v>2.5701</c:v>
                </c:pt>
                <c:pt idx="2">
                  <c:v>2.7652</c:v>
                </c:pt>
                <c:pt idx="3">
                  <c:v>2.2258</c:v>
                </c:pt>
                <c:pt idx="4">
                  <c:v>1.709799999999992</c:v>
                </c:pt>
                <c:pt idx="5">
                  <c:v>1.205299999999994</c:v>
                </c:pt>
                <c:pt idx="6">
                  <c:v>0.9084</c:v>
                </c:pt>
              </c:numCache>
            </c:numRef>
          </c:yVal>
          <c:smooth val="1"/>
        </c:ser>
        <c:ser>
          <c:idx val="2"/>
          <c:order val="2"/>
          <c:tx>
            <c:v>ACS</c:v>
          </c:tx>
          <c:spPr>
            <a:ln>
              <a:solidFill>
                <a:schemeClr val="accent3">
                  <a:lumMod val="50000"/>
                </a:schemeClr>
              </a:solidFill>
            </a:ln>
          </c:spPr>
          <c:marker>
            <c:symbol val="triangle"/>
            <c:size val="7"/>
            <c:spPr>
              <a:solidFill>
                <a:schemeClr val="accent3">
                  <a:lumMod val="50000"/>
                </a:schemeClr>
              </a:solidFill>
              <a:ln>
                <a:solidFill>
                  <a:srgbClr val="9BBB59">
                    <a:lumMod val="50000"/>
                  </a:srgbClr>
                </a:solidFill>
              </a:ln>
            </c:spPr>
          </c:marker>
          <c:xVal>
            <c:numRef>
              <c:f>scale!$I$15:$I$21</c:f>
              <c:numCache>
                <c:formatCode>General</c:formatCode>
                <c:ptCount val="7"/>
                <c:pt idx="0">
                  <c:v>4.0</c:v>
                </c:pt>
                <c:pt idx="1">
                  <c:v>8.0</c:v>
                </c:pt>
                <c:pt idx="2">
                  <c:v>12.0</c:v>
                </c:pt>
                <c:pt idx="3">
                  <c:v>16.0</c:v>
                </c:pt>
                <c:pt idx="4">
                  <c:v>20.0</c:v>
                </c:pt>
                <c:pt idx="5">
                  <c:v>28.0</c:v>
                </c:pt>
                <c:pt idx="6">
                  <c:v>36.0</c:v>
                </c:pt>
              </c:numCache>
            </c:numRef>
          </c:xVal>
          <c:yVal>
            <c:numRef>
              <c:f>scale!$J$15:$J$21</c:f>
              <c:numCache>
                <c:formatCode>General</c:formatCode>
                <c:ptCount val="7"/>
                <c:pt idx="0">
                  <c:v>2.2612</c:v>
                </c:pt>
                <c:pt idx="1">
                  <c:v>2.9495</c:v>
                </c:pt>
                <c:pt idx="2">
                  <c:v>3.9682</c:v>
                </c:pt>
                <c:pt idx="3">
                  <c:v>3.9855</c:v>
                </c:pt>
                <c:pt idx="4">
                  <c:v>3.655</c:v>
                </c:pt>
                <c:pt idx="5">
                  <c:v>2.9419</c:v>
                </c:pt>
                <c:pt idx="6">
                  <c:v>2.4096</c:v>
                </c:pt>
              </c:numCache>
            </c:numRef>
          </c:yVal>
          <c:smooth val="1"/>
        </c:ser>
        <c:dLbls>
          <c:showLegendKey val="0"/>
          <c:showVal val="0"/>
          <c:showCatName val="0"/>
          <c:showSerName val="0"/>
          <c:showPercent val="0"/>
          <c:showBubbleSize val="0"/>
        </c:dLbls>
        <c:axId val="1538856328"/>
        <c:axId val="1538663736"/>
      </c:scatterChart>
      <c:valAx>
        <c:axId val="1538856328"/>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1538663736"/>
        <c:crosses val="autoZero"/>
        <c:crossBetween val="midCat"/>
        <c:majorUnit val="8.0"/>
      </c:valAx>
      <c:valAx>
        <c:axId val="1538663736"/>
        <c:scaling>
          <c:orientation val="minMax"/>
        </c:scaling>
        <c:delete val="0"/>
        <c:axPos val="l"/>
        <c:numFmt formatCode="General" sourceLinked="1"/>
        <c:majorTickMark val="out"/>
        <c:minorTickMark val="none"/>
        <c:tickLblPos val="nextTo"/>
        <c:crossAx val="1538856328"/>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303532679074"/>
          <c:y val="0.0514005540974045"/>
          <c:w val="0.777754569305214"/>
          <c:h val="0.798225065616798"/>
        </c:manualLayout>
      </c:layout>
      <c:scatterChart>
        <c:scatterStyle val="smoothMarker"/>
        <c:varyColors val="0"/>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1.743499999999994</c:v>
                </c:pt>
                <c:pt idx="2">
                  <c:v>2.1047</c:v>
                </c:pt>
                <c:pt idx="3">
                  <c:v>1.9538</c:v>
                </c:pt>
                <c:pt idx="4">
                  <c:v>1.783299999999995</c:v>
                </c:pt>
                <c:pt idx="5">
                  <c:v>1.823</c:v>
                </c:pt>
                <c:pt idx="6">
                  <c:v>1.8924</c:v>
                </c:pt>
              </c:numCache>
            </c:numRef>
          </c:yVal>
          <c:smooth val="1"/>
        </c:ser>
        <c:ser>
          <c:idx val="1"/>
          <c:order val="1"/>
          <c:tx>
            <c:v>ACMP</c:v>
          </c:tx>
          <c:spPr>
            <a:ln>
              <a:solidFill>
                <a:srgbClr val="C00000"/>
              </a:solidFill>
            </a:ln>
          </c:spPr>
          <c:marker>
            <c:symbol val="square"/>
            <c:size val="7"/>
            <c:spPr>
              <a:solidFill>
                <a:srgbClr val="C00000"/>
              </a:solidFill>
              <a:ln>
                <a:solidFill>
                  <a:srgbClr val="C00000"/>
                </a:solidFill>
              </a:ln>
            </c:spPr>
          </c:marker>
          <c:xVal>
            <c:numRef>
              <c:f>scale!$I$8:$I$14</c:f>
              <c:numCache>
                <c:formatCode>General</c:formatCode>
                <c:ptCount val="7"/>
                <c:pt idx="0">
                  <c:v>4.0</c:v>
                </c:pt>
                <c:pt idx="1">
                  <c:v>6.0</c:v>
                </c:pt>
                <c:pt idx="2">
                  <c:v>10.0</c:v>
                </c:pt>
                <c:pt idx="3">
                  <c:v>14.0</c:v>
                </c:pt>
                <c:pt idx="4">
                  <c:v>18.0</c:v>
                </c:pt>
                <c:pt idx="5">
                  <c:v>26.0</c:v>
                </c:pt>
                <c:pt idx="6">
                  <c:v>34.0</c:v>
                </c:pt>
              </c:numCache>
            </c:numRef>
          </c:xVal>
          <c:yVal>
            <c:numRef>
              <c:f>scale!$J$8:$J$14</c:f>
              <c:numCache>
                <c:formatCode>General</c:formatCode>
                <c:ptCount val="7"/>
                <c:pt idx="0">
                  <c:v>1.722</c:v>
                </c:pt>
                <c:pt idx="1">
                  <c:v>2.1333</c:v>
                </c:pt>
                <c:pt idx="2">
                  <c:v>2.2717</c:v>
                </c:pt>
                <c:pt idx="3">
                  <c:v>2.1047</c:v>
                </c:pt>
                <c:pt idx="4">
                  <c:v>1.9538</c:v>
                </c:pt>
                <c:pt idx="5">
                  <c:v>1.782799999999996</c:v>
                </c:pt>
                <c:pt idx="6">
                  <c:v>1.862</c:v>
                </c:pt>
              </c:numCache>
            </c:numRef>
          </c:yVal>
          <c:smooth val="1"/>
        </c:ser>
        <c:ser>
          <c:idx val="2"/>
          <c:order val="2"/>
          <c:tx>
            <c:v>ACS</c:v>
          </c:tx>
          <c:spPr>
            <a:ln>
              <a:solidFill>
                <a:schemeClr val="accent3">
                  <a:lumMod val="50000"/>
                </a:schemeClr>
              </a:solidFill>
            </a:ln>
          </c:spPr>
          <c:marker>
            <c:symbol val="triangle"/>
            <c:size val="7"/>
            <c:spPr>
              <a:solidFill>
                <a:schemeClr val="accent3">
                  <a:lumMod val="50000"/>
                </a:schemeClr>
              </a:solidFill>
              <a:ln>
                <a:solidFill>
                  <a:srgbClr val="9BBB59">
                    <a:lumMod val="50000"/>
                  </a:srgbClr>
                </a:solidFill>
              </a:ln>
            </c:spPr>
          </c:marker>
          <c:xVal>
            <c:numRef>
              <c:f>scale!$I$15:$I$21</c:f>
              <c:numCache>
                <c:formatCode>General</c:formatCode>
                <c:ptCount val="7"/>
                <c:pt idx="0">
                  <c:v>4.0</c:v>
                </c:pt>
                <c:pt idx="1">
                  <c:v>8.0</c:v>
                </c:pt>
                <c:pt idx="2">
                  <c:v>12.0</c:v>
                </c:pt>
                <c:pt idx="3">
                  <c:v>16.0</c:v>
                </c:pt>
                <c:pt idx="4">
                  <c:v>20.0</c:v>
                </c:pt>
                <c:pt idx="5">
                  <c:v>28.0</c:v>
                </c:pt>
                <c:pt idx="6">
                  <c:v>36.0</c:v>
                </c:pt>
              </c:numCache>
            </c:numRef>
          </c:xVal>
          <c:yVal>
            <c:numRef>
              <c:f>scale!$J$15:$J$21</c:f>
              <c:numCache>
                <c:formatCode>General</c:formatCode>
                <c:ptCount val="7"/>
                <c:pt idx="0">
                  <c:v>1.719199999999995</c:v>
                </c:pt>
                <c:pt idx="1">
                  <c:v>3.011499999999997</c:v>
                </c:pt>
                <c:pt idx="2">
                  <c:v>3.4064</c:v>
                </c:pt>
                <c:pt idx="3">
                  <c:v>4.172499999999999</c:v>
                </c:pt>
                <c:pt idx="4">
                  <c:v>4.809</c:v>
                </c:pt>
                <c:pt idx="5">
                  <c:v>5.5459</c:v>
                </c:pt>
                <c:pt idx="6">
                  <c:v>6.0383</c:v>
                </c:pt>
              </c:numCache>
            </c:numRef>
          </c:yVal>
          <c:smooth val="1"/>
        </c:ser>
        <c:dLbls>
          <c:showLegendKey val="0"/>
          <c:showVal val="0"/>
          <c:showCatName val="0"/>
          <c:showSerName val="0"/>
          <c:showPercent val="0"/>
          <c:showBubbleSize val="0"/>
        </c:dLbls>
        <c:axId val="1912828168"/>
        <c:axId val="1912833096"/>
      </c:scatterChart>
      <c:valAx>
        <c:axId val="1912828168"/>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1912833096"/>
        <c:crosses val="autoZero"/>
        <c:crossBetween val="midCat"/>
        <c:majorUnit val="8.0"/>
      </c:valAx>
      <c:valAx>
        <c:axId val="1912833096"/>
        <c:scaling>
          <c:orientation val="minMax"/>
        </c:scaling>
        <c:delete val="0"/>
        <c:axPos val="l"/>
        <c:numFmt formatCode="General" sourceLinked="1"/>
        <c:majorTickMark val="out"/>
        <c:minorTickMark val="none"/>
        <c:tickLblPos val="nextTo"/>
        <c:crossAx val="1912828168"/>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303532679074"/>
          <c:y val="0.0514005540974045"/>
          <c:w val="0.777754569305214"/>
          <c:h val="0.798225065616798"/>
        </c:manualLayout>
      </c:layout>
      <c:scatterChart>
        <c:scatterStyle val="smoothMarker"/>
        <c:varyColors val="0"/>
        <c:ser>
          <c:idx val="0"/>
          <c:order val="0"/>
          <c:tx>
            <c:v>SCMP</c:v>
          </c:tx>
          <c:spPr>
            <a:ln>
              <a:solidFill>
                <a:schemeClr val="tx2">
                  <a:lumMod val="50000"/>
                </a:schemeClr>
              </a:solidFill>
            </a:ln>
          </c:spPr>
          <c:marker>
            <c:symbol val="diamond"/>
            <c:size val="7"/>
            <c:spPr>
              <a:solidFill>
                <a:schemeClr val="tx2">
                  <a:lumMod val="50000"/>
                </a:schemeClr>
              </a:solidFill>
              <a:ln>
                <a:solidFill>
                  <a:schemeClr val="tx2">
                    <a:lumMod val="50000"/>
                  </a:schemeClr>
                </a:solidFill>
              </a:ln>
            </c:spPr>
          </c:marker>
          <c:xVal>
            <c:numRef>
              <c:f>scale!$I$1:$I$7</c:f>
              <c:numCache>
                <c:formatCode>General</c:formatCode>
                <c:ptCount val="7"/>
                <c:pt idx="0">
                  <c:v>1.0</c:v>
                </c:pt>
                <c:pt idx="1">
                  <c:v>4.0</c:v>
                </c:pt>
                <c:pt idx="2">
                  <c:v>8.0</c:v>
                </c:pt>
                <c:pt idx="3">
                  <c:v>12.0</c:v>
                </c:pt>
                <c:pt idx="4">
                  <c:v>16.0</c:v>
                </c:pt>
                <c:pt idx="5">
                  <c:v>24.0</c:v>
                </c:pt>
                <c:pt idx="6">
                  <c:v>32.0</c:v>
                </c:pt>
              </c:numCache>
            </c:numRef>
          </c:xVal>
          <c:yVal>
            <c:numRef>
              <c:f>scale!$J$1:$J$7</c:f>
              <c:numCache>
                <c:formatCode>General</c:formatCode>
                <c:ptCount val="7"/>
                <c:pt idx="0">
                  <c:v>1.0</c:v>
                </c:pt>
                <c:pt idx="1">
                  <c:v>2.787400000000001</c:v>
                </c:pt>
                <c:pt idx="2">
                  <c:v>2.369</c:v>
                </c:pt>
                <c:pt idx="3">
                  <c:v>2.0853</c:v>
                </c:pt>
                <c:pt idx="4">
                  <c:v>1.8461</c:v>
                </c:pt>
                <c:pt idx="5">
                  <c:v>1.448599999999995</c:v>
                </c:pt>
                <c:pt idx="6">
                  <c:v>1.208899999999995</c:v>
                </c:pt>
              </c:numCache>
            </c:numRef>
          </c:yVal>
          <c:smooth val="1"/>
        </c:ser>
        <c:ser>
          <c:idx val="1"/>
          <c:order val="1"/>
          <c:tx>
            <c:v>ACMP</c:v>
          </c:tx>
          <c:spPr>
            <a:ln>
              <a:solidFill>
                <a:srgbClr val="C00000"/>
              </a:solidFill>
            </a:ln>
          </c:spPr>
          <c:marker>
            <c:symbol val="square"/>
            <c:size val="7"/>
            <c:spPr>
              <a:solidFill>
                <a:srgbClr val="C00000"/>
              </a:solidFill>
              <a:ln>
                <a:solidFill>
                  <a:srgbClr val="C00000"/>
                </a:solidFill>
              </a:ln>
            </c:spPr>
          </c:marker>
          <c:xVal>
            <c:numRef>
              <c:f>scale!$I$8:$I$14</c:f>
              <c:numCache>
                <c:formatCode>General</c:formatCode>
                <c:ptCount val="7"/>
                <c:pt idx="0">
                  <c:v>4.0</c:v>
                </c:pt>
                <c:pt idx="1">
                  <c:v>6.0</c:v>
                </c:pt>
                <c:pt idx="2">
                  <c:v>10.0</c:v>
                </c:pt>
                <c:pt idx="3">
                  <c:v>14.0</c:v>
                </c:pt>
                <c:pt idx="4">
                  <c:v>18.0</c:v>
                </c:pt>
                <c:pt idx="5">
                  <c:v>26.0</c:v>
                </c:pt>
                <c:pt idx="6">
                  <c:v>34.0</c:v>
                </c:pt>
              </c:numCache>
            </c:numRef>
          </c:xVal>
          <c:yVal>
            <c:numRef>
              <c:f>scale!$J$8:$J$14</c:f>
              <c:numCache>
                <c:formatCode>General</c:formatCode>
                <c:ptCount val="7"/>
                <c:pt idx="0">
                  <c:v>1.609599999999995</c:v>
                </c:pt>
                <c:pt idx="1">
                  <c:v>2.768</c:v>
                </c:pt>
                <c:pt idx="2">
                  <c:v>2.345699999999998</c:v>
                </c:pt>
                <c:pt idx="3">
                  <c:v>2.0982</c:v>
                </c:pt>
                <c:pt idx="4">
                  <c:v>1.797199999999995</c:v>
                </c:pt>
                <c:pt idx="5">
                  <c:v>1.4721</c:v>
                </c:pt>
                <c:pt idx="6">
                  <c:v>1.275899999999994</c:v>
                </c:pt>
              </c:numCache>
            </c:numRef>
          </c:yVal>
          <c:smooth val="1"/>
        </c:ser>
        <c:ser>
          <c:idx val="2"/>
          <c:order val="2"/>
          <c:tx>
            <c:v>ACS</c:v>
          </c:tx>
          <c:spPr>
            <a:ln>
              <a:solidFill>
                <a:schemeClr val="accent3">
                  <a:lumMod val="50000"/>
                </a:schemeClr>
              </a:solidFill>
            </a:ln>
          </c:spPr>
          <c:marker>
            <c:symbol val="triangle"/>
            <c:size val="7"/>
            <c:spPr>
              <a:solidFill>
                <a:schemeClr val="accent3">
                  <a:lumMod val="50000"/>
                </a:schemeClr>
              </a:solidFill>
              <a:ln>
                <a:solidFill>
                  <a:srgbClr val="9BBB59">
                    <a:lumMod val="50000"/>
                  </a:srgbClr>
                </a:solidFill>
              </a:ln>
            </c:spPr>
          </c:marker>
          <c:xVal>
            <c:numRef>
              <c:f>scale!$I$15:$I$21</c:f>
              <c:numCache>
                <c:formatCode>General</c:formatCode>
                <c:ptCount val="7"/>
                <c:pt idx="0">
                  <c:v>4.0</c:v>
                </c:pt>
                <c:pt idx="1">
                  <c:v>8.0</c:v>
                </c:pt>
                <c:pt idx="2">
                  <c:v>12.0</c:v>
                </c:pt>
                <c:pt idx="3">
                  <c:v>16.0</c:v>
                </c:pt>
                <c:pt idx="4">
                  <c:v>20.0</c:v>
                </c:pt>
                <c:pt idx="5">
                  <c:v>28.0</c:v>
                </c:pt>
                <c:pt idx="6">
                  <c:v>36.0</c:v>
                </c:pt>
              </c:numCache>
            </c:numRef>
          </c:xVal>
          <c:yVal>
            <c:numRef>
              <c:f>scale!$J$15:$J$21</c:f>
              <c:numCache>
                <c:formatCode>General</c:formatCode>
                <c:ptCount val="7"/>
                <c:pt idx="0">
                  <c:v>1.606</c:v>
                </c:pt>
                <c:pt idx="1">
                  <c:v>2.9533</c:v>
                </c:pt>
                <c:pt idx="2">
                  <c:v>2.821299999999998</c:v>
                </c:pt>
                <c:pt idx="3">
                  <c:v>2.7064</c:v>
                </c:pt>
                <c:pt idx="4">
                  <c:v>2.5748</c:v>
                </c:pt>
                <c:pt idx="5">
                  <c:v>2.452599999999998</c:v>
                </c:pt>
                <c:pt idx="6">
                  <c:v>2.1977</c:v>
                </c:pt>
              </c:numCache>
            </c:numRef>
          </c:yVal>
          <c:smooth val="1"/>
        </c:ser>
        <c:dLbls>
          <c:showLegendKey val="0"/>
          <c:showVal val="0"/>
          <c:showCatName val="0"/>
          <c:showSerName val="0"/>
          <c:showPercent val="0"/>
          <c:showBubbleSize val="0"/>
        </c:dLbls>
        <c:axId val="1537161928"/>
        <c:axId val="1537175896"/>
      </c:scatterChart>
      <c:valAx>
        <c:axId val="1537161928"/>
        <c:scaling>
          <c:orientation val="minMax"/>
          <c:max val="36.0"/>
          <c:min val="0.0"/>
        </c:scaling>
        <c:delete val="0"/>
        <c:axPos val="b"/>
        <c:numFmt formatCode="General" sourceLinked="1"/>
        <c:majorTickMark val="out"/>
        <c:minorTickMark val="none"/>
        <c:tickLblPos val="nextTo"/>
        <c:txPr>
          <a:bodyPr rot="0" vert="horz"/>
          <a:lstStyle/>
          <a:p>
            <a:pPr>
              <a:defRPr sz="1200" b="0" i="0" u="none" strike="noStrike" baseline="0">
                <a:solidFill>
                  <a:srgbClr val="000000"/>
                </a:solidFill>
                <a:latin typeface="Calibri"/>
                <a:ea typeface="Calibri"/>
                <a:cs typeface="Calibri"/>
              </a:defRPr>
            </a:pPr>
            <a:endParaRPr lang="en-US"/>
          </a:p>
        </c:txPr>
        <c:crossAx val="1537175896"/>
        <c:crosses val="autoZero"/>
        <c:crossBetween val="midCat"/>
        <c:majorUnit val="8.0"/>
      </c:valAx>
      <c:valAx>
        <c:axId val="1537175896"/>
        <c:scaling>
          <c:orientation val="minMax"/>
        </c:scaling>
        <c:delete val="0"/>
        <c:axPos val="l"/>
        <c:numFmt formatCode="General" sourceLinked="1"/>
        <c:majorTickMark val="out"/>
        <c:minorTickMark val="none"/>
        <c:tickLblPos val="nextTo"/>
        <c:crossAx val="1537161928"/>
        <c:crosses val="autoZero"/>
        <c:crossBetween val="midCat"/>
      </c:valAx>
    </c:plotArea>
    <c:plotVisOnly val="1"/>
    <c:dispBlanksAs val="gap"/>
    <c:showDLblsOverMax val="0"/>
  </c:chart>
  <c:spPr>
    <a:ln>
      <a:noFill/>
    </a:ln>
  </c:spPr>
  <c:txPr>
    <a:bodyPr/>
    <a:lstStyle/>
    <a:p>
      <a:pPr>
        <a:defRPr sz="1200" baseline="0"/>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Arial" charset="0"/>
              </a:defRPr>
            </a:lvl1pPr>
          </a:lstStyle>
          <a:p>
            <a:pPr>
              <a:defRPr/>
            </a:pPr>
            <a:fld id="{91251333-B172-214F-B681-E648C56D8F26}" type="datetime1">
              <a:rPr lang="en-US"/>
              <a:pPr>
                <a:defRPr/>
              </a:pPr>
              <a:t>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Arial" charset="0"/>
              </a:defRPr>
            </a:lvl1pPr>
          </a:lstStyle>
          <a:p>
            <a:pPr>
              <a:defRPr/>
            </a:pPr>
            <a:fld id="{C7EB2E37-50B3-B34E-9F3B-7D6F214C8EF4}" type="slidenum">
              <a:rPr lang="en-US"/>
              <a:pPr>
                <a:defRPr/>
              </a:pPr>
              <a:t>‹#›</a:t>
            </a:fld>
            <a:endParaRPr lang="en-US"/>
          </a:p>
        </p:txBody>
      </p:sp>
    </p:spTree>
    <p:extLst>
      <p:ext uri="{BB962C8B-B14F-4D97-AF65-F5344CB8AC3E}">
        <p14:creationId xmlns:p14="http://schemas.microsoft.com/office/powerpoint/2010/main" val="8007400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FF55CF8-4D69-C541-928E-C385CFE95BEE}" type="slidenum">
              <a:rPr lang="en-US" sz="1200">
                <a:solidFill>
                  <a:srgbClr val="000000"/>
                </a:solidFill>
              </a:rPr>
              <a:pPr eaLnBrk="1" hangingPunct="1"/>
              <a:t>1</a:t>
            </a:fld>
            <a:endParaRPr lang="en-US" sz="1200">
              <a:solidFill>
                <a:srgbClr val="000000"/>
              </a:solidFill>
            </a:endParaRPr>
          </a:p>
        </p:txBody>
      </p:sp>
      <p:sp>
        <p:nvSpPr>
          <p:cNvPr id="1904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04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85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US" sz="1000">
                <a:latin typeface="Arial" charset="0"/>
              </a:rPr>
              <a:t>ACS dedicates the large core for execution of critical sections which could otherwise be used for executing additional threads. This reduces peak parallel throughput. However, we find that in critical section intensive workloads this is not a problem since the benefit obtained by accelerating of critical sections offsets the loss in peak parallel throughput. </a:t>
            </a:r>
          </a:p>
          <a:p>
            <a:pPr eaLnBrk="1" hangingPunct="1">
              <a:lnSpc>
                <a:spcPct val="90000"/>
              </a:lnSpc>
            </a:pPr>
            <a:endParaRPr lang="en-US" sz="1000">
              <a:latin typeface="Arial" charset="0"/>
            </a:endParaRPr>
          </a:p>
          <a:p>
            <a:pPr eaLnBrk="1" hangingPunct="1">
              <a:lnSpc>
                <a:spcPct val="90000"/>
              </a:lnSpc>
            </a:pPr>
            <a:r>
              <a:rPr lang="en-US" sz="1000">
                <a:latin typeface="Arial" charset="0"/>
              </a:rPr>
              <a:t>Moreover, we observe that this problem will be further reduce as the number of cores on the chip increase for two reasons. </a:t>
            </a:r>
          </a:p>
          <a:p>
            <a:pPr eaLnBrk="1" hangingPunct="1">
              <a:lnSpc>
                <a:spcPct val="90000"/>
              </a:lnSpc>
            </a:pPr>
            <a:endParaRPr lang="en-US" sz="1000">
              <a:latin typeface="Arial" charset="0"/>
            </a:endParaRPr>
          </a:p>
          <a:p>
            <a:pPr eaLnBrk="1" hangingPunct="1">
              <a:lnSpc>
                <a:spcPct val="90000"/>
              </a:lnSpc>
            </a:pPr>
            <a:r>
              <a:rPr lang="en-US" sz="1000">
                <a:latin typeface="Arial" charset="0"/>
              </a:rPr>
              <a:t>First, the fraction of throughput lost due to ACS decreases. For example, loosing 4 cores in a 64-core system will be a much smaller loss than loosing 4 cores in a 8-core system. </a:t>
            </a:r>
          </a:p>
          <a:p>
            <a:pPr eaLnBrk="1" hangingPunct="1">
              <a:lnSpc>
                <a:spcPct val="90000"/>
              </a:lnSpc>
            </a:pPr>
            <a:endParaRPr lang="en-US" sz="1000">
              <a:latin typeface="Arial" charset="0"/>
            </a:endParaRPr>
          </a:p>
          <a:p>
            <a:pPr eaLnBrk="1" hangingPunct="1">
              <a:lnSpc>
                <a:spcPct val="90000"/>
              </a:lnSpc>
            </a:pPr>
            <a:r>
              <a:rPr lang="en-US" sz="1000">
                <a:latin typeface="Arial" charset="0"/>
              </a:rPr>
              <a:t>Second, contention for critical sections increases as the number of concurrent threads increase. When contention is high, accelerating the critical sections not only reduces the critical section execution time BUT also the waiting time for contending threads. Thereby making the acceleration even more beneficial.</a:t>
            </a:r>
          </a:p>
          <a:p>
            <a:pPr eaLnBrk="1" hangingPunct="1">
              <a:lnSpc>
                <a:spcPct val="90000"/>
              </a:lnSpc>
            </a:pPr>
            <a:endParaRPr lang="en-US" sz="1000">
              <a:latin typeface="Arial" charset="0"/>
            </a:endParaRPr>
          </a:p>
          <a:p>
            <a:pPr eaLnBrk="1" hangingPunct="1">
              <a:lnSpc>
                <a:spcPct val="90000"/>
              </a:lnSpc>
            </a:pPr>
            <a:r>
              <a:rPr lang="en-US" sz="1000">
                <a:latin typeface="Arial" charset="0"/>
              </a:rPr>
              <a:t>ACS also incurs the overhead of sending CSCALL and CSDONE signals. </a:t>
            </a:r>
          </a:p>
          <a:p>
            <a:pPr eaLnBrk="1" hangingPunct="1">
              <a:lnSpc>
                <a:spcPct val="90000"/>
              </a:lnSpc>
            </a:pPr>
            <a:endParaRPr lang="en-US" sz="1000">
              <a:latin typeface="Arial" charset="0"/>
            </a:endParaRPr>
          </a:p>
          <a:p>
            <a:pPr eaLnBrk="1" hangingPunct="1">
              <a:lnSpc>
                <a:spcPct val="90000"/>
              </a:lnSpc>
            </a:pPr>
            <a:r>
              <a:rPr lang="en-US" sz="1000">
                <a:latin typeface="Arial" charset="0"/>
              </a:rPr>
              <a:t>This overhead is similar to the conventional systems because in conventional systems lock acquire operations often generate a cache miss and the lock variable is brought from another core. In ACS, since all critical sections execute on one LARGE core, the lock variables stay resident in its cache which saves cache misses. Thus, overall, ACS has similar latency.</a:t>
            </a:r>
          </a:p>
          <a:p>
            <a:pPr eaLnBrk="1" hangingPunct="1">
              <a:lnSpc>
                <a:spcPct val="90000"/>
              </a:lnSpc>
            </a:pPr>
            <a:endParaRPr lang="en-US" sz="1000">
              <a:latin typeface="Arial" charset="0"/>
            </a:endParaRPr>
          </a:p>
          <a:p>
            <a:pPr eaLnBrk="1" hangingPunct="1">
              <a:lnSpc>
                <a:spcPct val="90000"/>
              </a:lnSpc>
            </a:pPr>
            <a:r>
              <a:rPr lang="en-US" sz="1000">
                <a:latin typeface="Arial" charset="0"/>
              </a:rPr>
              <a:t>In ACS the input arguments to the critical section must be transferred from the cache of the small core to the cache of the large core. Let me explain this trade-off with an example.</a:t>
            </a:r>
          </a:p>
          <a:p>
            <a:pPr>
              <a:lnSpc>
                <a:spcPct val="90000"/>
              </a:lnSpc>
            </a:pPr>
            <a:endParaRPr lang="en-US" sz="1000">
              <a:latin typeface="Calibri" charset="0"/>
            </a:endParaRPr>
          </a:p>
        </p:txBody>
      </p:sp>
      <p:sp>
        <p:nvSpPr>
          <p:cNvPr id="2385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5D34A6A-804A-0448-A6A5-8427A4B7B350}" type="slidenum">
              <a:rPr lang="en-US" sz="1200">
                <a:solidFill>
                  <a:srgbClr val="000000"/>
                </a:solidFill>
                <a:latin typeface="Calibri" charset="0"/>
                <a:cs typeface="Arial" charset="0"/>
              </a:rPr>
              <a:pPr eaLnBrk="1" hangingPunct="1"/>
              <a:t>68</a:t>
            </a:fld>
            <a:endParaRPr lang="en-US" sz="1200">
              <a:solidFill>
                <a:srgbClr val="000000"/>
              </a:solidFill>
              <a:latin typeface="Calibri"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06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Arial" charset="0"/>
              </a:rPr>
              <a:t>Consider this critical section from the puzzle benchmark. This critical sections protects a priority heap. The input argument is the node to be inserted on the heap.</a:t>
            </a:r>
          </a:p>
          <a:p>
            <a:pPr eaLnBrk="1" hangingPunct="1"/>
            <a:endParaRPr lang="en-US">
              <a:latin typeface="Arial" charset="0"/>
            </a:endParaRPr>
          </a:p>
          <a:p>
            <a:pPr eaLnBrk="1" hangingPunct="1"/>
            <a:r>
              <a:rPr lang="en-US">
                <a:latin typeface="Arial" charset="0"/>
              </a:rPr>
              <a:t>The priority heap is the Shared data which is data protected by the critical sections and private data is the incoming node to be inserted.</a:t>
            </a:r>
          </a:p>
          <a:p>
            <a:pPr eaLnBrk="1" hangingPunct="1"/>
            <a:r>
              <a:rPr lang="en-US">
                <a:latin typeface="Arial" charset="0"/>
              </a:rPr>
              <a:t> </a:t>
            </a:r>
          </a:p>
          <a:p>
            <a:pPr eaLnBrk="1" hangingPunct="1"/>
            <a:r>
              <a:rPr lang="en-US">
                <a:latin typeface="Arial" charset="0"/>
              </a:rPr>
              <a:t>During execution, multiple nodes of the heap are touched to find the right place to insert the incoming private data. In conventional systems, the shared data usually moves from cache-to-cache as different cores modify it inside critical sections. The private data is usually available locally.  In ACS,  since all critical sections execute on the large core, the shared data stays resident AT the large and does not move from cache to cache. However, private data has to be brought in from the small requesting core to execute the critical section. </a:t>
            </a:r>
          </a:p>
          <a:p>
            <a:endParaRPr lang="en-US">
              <a:latin typeface="Calibri" charset="0"/>
            </a:endParaRPr>
          </a:p>
        </p:txBody>
      </p:sp>
      <p:sp>
        <p:nvSpPr>
          <p:cNvPr id="2406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F5FE867-08F9-D246-B636-63BAAD0057B7}" type="slidenum">
              <a:rPr lang="en-US" sz="1200">
                <a:solidFill>
                  <a:srgbClr val="000000"/>
                </a:solidFill>
                <a:latin typeface="Calibri" charset="0"/>
                <a:cs typeface="Arial" charset="0"/>
              </a:rPr>
              <a:pPr eaLnBrk="1" hangingPunct="1"/>
              <a:t>69</a:t>
            </a:fld>
            <a:endParaRPr lang="en-US" sz="1200">
              <a:solidFill>
                <a:srgbClr val="000000"/>
              </a:solidFill>
              <a:latin typeface="Calibri"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37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US">
                <a:latin typeface="Arial" charset="0"/>
              </a:rPr>
              <a:t>In our experiments we simulated three configurations. </a:t>
            </a:r>
          </a:p>
          <a:p>
            <a:pPr eaLnBrk="1" hangingPunct="1">
              <a:lnSpc>
                <a:spcPct val="90000"/>
              </a:lnSpc>
            </a:pPr>
            <a:endParaRPr lang="en-US">
              <a:latin typeface="Arial" charset="0"/>
            </a:endParaRPr>
          </a:p>
          <a:p>
            <a:pPr eaLnBrk="1" hangingPunct="1">
              <a:lnSpc>
                <a:spcPct val="90000"/>
              </a:lnSpc>
            </a:pPr>
            <a:r>
              <a:rPr lang="en-US">
                <a:latin typeface="Arial" charset="0"/>
              </a:rPr>
              <a:t>First, A symmetric CMP or SCMP with all small cores. The numbers of cores is equal to the chip area and conventional locks are used for critical sections. </a:t>
            </a:r>
          </a:p>
          <a:p>
            <a:pPr eaLnBrk="1" hangingPunct="1">
              <a:lnSpc>
                <a:spcPct val="90000"/>
              </a:lnSpc>
            </a:pPr>
            <a:endParaRPr lang="en-US">
              <a:latin typeface="Arial" charset="0"/>
            </a:endParaRPr>
          </a:p>
          <a:p>
            <a:pPr eaLnBrk="1" hangingPunct="1">
              <a:lnSpc>
                <a:spcPct val="90000"/>
              </a:lnSpc>
            </a:pPr>
            <a:r>
              <a:rPr lang="en-US">
                <a:latin typeface="Arial" charset="0"/>
              </a:rPr>
              <a:t>Second, an ACMP with one large core and remaining small cores. The large core takes the area of 4 small cores. The large core is used to execute Amdahl</a:t>
            </a:r>
            <a:r>
              <a:rPr lang="ja-JP" altLang="en-US">
                <a:latin typeface="Arial" charset="0"/>
              </a:rPr>
              <a:t>’</a:t>
            </a:r>
            <a:r>
              <a:rPr lang="en-US" altLang="ja-JP">
                <a:latin typeface="Arial" charset="0"/>
              </a:rPr>
              <a:t>s bottleneck. Critical Sections are executed using conventional locking. </a:t>
            </a:r>
          </a:p>
          <a:p>
            <a:pPr eaLnBrk="1" hangingPunct="1">
              <a:lnSpc>
                <a:spcPct val="90000"/>
              </a:lnSpc>
            </a:pPr>
            <a:endParaRPr lang="en-US">
              <a:latin typeface="Arial" charset="0"/>
            </a:endParaRPr>
          </a:p>
          <a:p>
            <a:pPr eaLnBrk="1" hangingPunct="1">
              <a:lnSpc>
                <a:spcPct val="90000"/>
              </a:lnSpc>
            </a:pPr>
            <a:r>
              <a:rPr lang="en-US">
                <a:latin typeface="Arial" charset="0"/>
              </a:rPr>
              <a:t>Third,  ACS, which is an ACMP with a CSRB and support for accelerating critical sections. In ACS, the Amdahl</a:t>
            </a:r>
            <a:r>
              <a:rPr lang="ja-JP" altLang="en-US">
                <a:latin typeface="Arial" charset="0"/>
              </a:rPr>
              <a:t>’</a:t>
            </a:r>
            <a:r>
              <a:rPr lang="en-US" altLang="ja-JP">
                <a:latin typeface="Arial" charset="0"/>
              </a:rPr>
              <a:t>s bottleneck as well as the critical sections execute on the large core.</a:t>
            </a:r>
          </a:p>
          <a:p>
            <a:pPr eaLnBrk="1" hangingPunct="1">
              <a:lnSpc>
                <a:spcPct val="90000"/>
              </a:lnSpc>
            </a:pPr>
            <a:endParaRPr lang="en-US">
              <a:latin typeface="Arial" charset="0"/>
            </a:endParaRPr>
          </a:p>
          <a:p>
            <a:pPr eaLnBrk="1" hangingPunct="1">
              <a:lnSpc>
                <a:spcPct val="90000"/>
              </a:lnSpc>
            </a:pPr>
            <a:r>
              <a:rPr lang="en-US">
                <a:latin typeface="Arial" charset="0"/>
              </a:rPr>
              <a:t>The large core replceas four small cores. When chip area increases, we increase the number of small cores in all three confgiurations. At area 16, the SCMP has 16 small cores and the ACMP and ACS has 1 large core and 12 small cores. At area 32, the SCMP has 32 small cores and ACMP and ACS have 1 large core and 28 small cores. </a:t>
            </a:r>
          </a:p>
          <a:p>
            <a:pPr eaLnBrk="1" hangingPunct="1">
              <a:lnSpc>
                <a:spcPct val="90000"/>
              </a:lnSpc>
            </a:pPr>
            <a:endParaRPr lang="en-US">
              <a:latin typeface="Arial" charset="0"/>
            </a:endParaRPr>
          </a:p>
          <a:p>
            <a:pPr eaLnBrk="1" hangingPunct="1">
              <a:lnSpc>
                <a:spcPct val="90000"/>
              </a:lnSpc>
            </a:pPr>
            <a:r>
              <a:rPr lang="en-US">
                <a:latin typeface="Arial" charset="0"/>
              </a:rPr>
              <a:t>We use the ACMP as our baseline.</a:t>
            </a:r>
          </a:p>
          <a:p>
            <a:pPr>
              <a:lnSpc>
                <a:spcPct val="90000"/>
              </a:lnSpc>
            </a:pPr>
            <a:endParaRPr lang="en-US">
              <a:latin typeface="Calibri" charset="0"/>
            </a:endParaRPr>
          </a:p>
        </p:txBody>
      </p:sp>
      <p:sp>
        <p:nvSpPr>
          <p:cNvPr id="2437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96E281-6E57-F547-8482-B668DB014465}" type="slidenum">
              <a:rPr lang="en-US" sz="1200">
                <a:solidFill>
                  <a:srgbClr val="000000"/>
                </a:solidFill>
                <a:latin typeface="Calibri" charset="0"/>
                <a:cs typeface="Arial" charset="0"/>
              </a:rPr>
              <a:pPr eaLnBrk="1" hangingPunct="1"/>
              <a:t>71</a:t>
            </a:fld>
            <a:endParaRPr lang="en-US" sz="1200">
              <a:solidFill>
                <a:srgbClr val="000000"/>
              </a:solidFill>
              <a:latin typeface="Calibri"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78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Arial" charset="0"/>
              </a:rPr>
              <a:t>Now we will compare SCMP, ACMP, and ACS as the chip area increases. The X-axis is chip area and the Y-axis shows speedup over a SINGLE small core. The green line shows ACS, the red line shows the ACMP, and blue line shows the SCMP. Here we set the number of threads equal to the number of available cores. </a:t>
            </a:r>
          </a:p>
          <a:p>
            <a:pPr eaLnBrk="1" hangingPunct="1"/>
            <a:endParaRPr lang="en-US">
              <a:latin typeface="Arial" charset="0"/>
            </a:endParaRPr>
          </a:p>
          <a:p>
            <a:pPr eaLnBrk="1" hangingPunct="1"/>
            <a:r>
              <a:rPr lang="en-US">
                <a:latin typeface="Arial" charset="0"/>
              </a:rPr>
              <a:t>As you can see, critical sections severely limit the scalability of some benchmarks. For example, performance of PageMine saturates at only 8 threads. Notice that the peak speedup of ACS is higher than both ACMP and SCMP and ACS does not saturate until 12 threads. </a:t>
            </a:r>
          </a:p>
          <a:p>
            <a:pPr eaLnBrk="1" hangingPunct="1"/>
            <a:endParaRPr lang="en-US">
              <a:latin typeface="Arial" charset="0"/>
            </a:endParaRPr>
          </a:p>
          <a:p>
            <a:pPr eaLnBrk="1" hangingPunct="1"/>
            <a:r>
              <a:rPr lang="en-US">
                <a:latin typeface="Arial" charset="0"/>
              </a:rPr>
              <a:t>More importantly, In case of puzzle and oltp-1, while the ACMP and SCMP show poor scalability ACS significantly improves scalability as well as speedup. </a:t>
            </a:r>
          </a:p>
          <a:p>
            <a:pPr eaLnBrk="1" hangingPunct="1"/>
            <a:endParaRPr lang="en-US">
              <a:latin typeface="Arial" charset="0"/>
            </a:endParaRPr>
          </a:p>
          <a:p>
            <a:pPr eaLnBrk="1" hangingPunct="1"/>
            <a:r>
              <a:rPr lang="en-US">
                <a:latin typeface="Arial" charset="0"/>
              </a:rPr>
              <a:t>In all, ACS improves scalability in 7 out of the 12 workloads.</a:t>
            </a:r>
          </a:p>
          <a:p>
            <a:endParaRPr lang="en-US">
              <a:latin typeface="Arial" charset="0"/>
            </a:endParaRPr>
          </a:p>
        </p:txBody>
      </p:sp>
      <p:sp>
        <p:nvSpPr>
          <p:cNvPr id="2478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0C89E59-0F2A-F946-952F-DE6804A7D27C}" type="slidenum">
              <a:rPr lang="en-US" sz="1200">
                <a:solidFill>
                  <a:srgbClr val="000000"/>
                </a:solidFill>
                <a:latin typeface="Calibri" charset="0"/>
                <a:cs typeface="Arial" charset="0"/>
              </a:rPr>
              <a:pPr eaLnBrk="1" hangingPunct="1"/>
              <a:t>74</a:t>
            </a:fld>
            <a:endParaRPr lang="en-US" sz="1200">
              <a:solidFill>
                <a:srgbClr val="000000"/>
              </a:solidFill>
              <a:latin typeface="Calibri"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why do previous algorithms fail?</a:t>
            </a:r>
          </a:p>
          <a:p>
            <a:endParaRPr lang="en-US" dirty="0" smtClean="0"/>
          </a:p>
          <a:p>
            <a:r>
              <a:rPr lang="en-US" dirty="0" smtClean="0"/>
              <a:t>On the one hand there is the throughput biased approach</a:t>
            </a:r>
            <a:r>
              <a:rPr lang="en-US" baseline="0" dirty="0" smtClean="0"/>
              <a:t> that prioritizes less memory-intensive threads.</a:t>
            </a:r>
          </a:p>
          <a:p>
            <a:r>
              <a:rPr lang="en-US" baseline="0" dirty="0" smtClean="0"/>
              <a:t>Servicing memory requests from such threads allow them to make progress in the processor, increasing throughput.</a:t>
            </a:r>
          </a:p>
          <a:p>
            <a:r>
              <a:rPr lang="en-US" baseline="0" dirty="0" smtClean="0"/>
              <a:t>However, the most memory-intensive thread, thread C, remains persistently </a:t>
            </a:r>
            <a:r>
              <a:rPr lang="en-US" baseline="0" dirty="0" err="1" smtClean="0"/>
              <a:t>deprioritized</a:t>
            </a:r>
            <a:r>
              <a:rPr lang="en-US" baseline="0" dirty="0" smtClean="0"/>
              <a:t> and </a:t>
            </a:r>
            <a:r>
              <a:rPr lang="en-US" baseline="0" dirty="0" err="1" smtClean="0"/>
              <a:t>and</a:t>
            </a:r>
            <a:r>
              <a:rPr lang="en-US" baseline="0" dirty="0" smtClean="0"/>
              <a:t> becomes prone to starvation causing large slowdowns and, ultimately, unfairness.</a:t>
            </a:r>
          </a:p>
          <a:p>
            <a:endParaRPr lang="en-US" baseline="0" dirty="0" smtClean="0"/>
          </a:p>
          <a:p>
            <a:r>
              <a:rPr lang="en-US" baseline="0" dirty="0" smtClean="0"/>
              <a:t>On the other hand there is the fairness biased approach where threads take turns accessing the memory.</a:t>
            </a:r>
          </a:p>
          <a:p>
            <a:r>
              <a:rPr lang="en-US" baseline="0" dirty="0" smtClean="0"/>
              <a:t>In this case, the most memory-intensive thread does not starve.</a:t>
            </a:r>
          </a:p>
          <a:p>
            <a:r>
              <a:rPr lang="en-US" baseline="0" dirty="0" smtClean="0"/>
              <a:t>However, the least memory-intensive thread, thread A, is not prioritized, leading to reduced throughput.</a:t>
            </a:r>
          </a:p>
          <a:p>
            <a:endParaRPr lang="en-US" baseline="0" dirty="0" smtClean="0"/>
          </a:p>
          <a:p>
            <a:r>
              <a:rPr lang="en-US" baseline="0" dirty="0" smtClean="0"/>
              <a:t>As you can see, a single policy applied to all threads is insufficient since different threads have different memory access needs.</a:t>
            </a:r>
          </a:p>
        </p:txBody>
      </p:sp>
      <p:sp>
        <p:nvSpPr>
          <p:cNvPr id="4" name="Slide Number Placeholder 3"/>
          <p:cNvSpPr>
            <a:spLocks noGrp="1"/>
          </p:cNvSpPr>
          <p:nvPr>
            <p:ph type="sldNum" sz="quarter" idx="10"/>
          </p:nvPr>
        </p:nvSpPr>
        <p:spPr/>
        <p:txBody>
          <a:bodyPr/>
          <a:lstStyle/>
          <a:p>
            <a:fld id="{5A5CA9BF-FCAD-43FA-BC34-5806251F57CD}" type="slidenum">
              <a:rPr lang="en-US" smtClean="0">
                <a:solidFill>
                  <a:prstClr val="black"/>
                </a:solidFill>
                <a:latin typeface="Calibri"/>
              </a:rPr>
              <a:pPr/>
              <a:t>23</a:t>
            </a:fld>
            <a:endParaRPr lang="en-US" dirty="0">
              <a:solidFill>
                <a:prstClr val="black"/>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a:t>
            </a:r>
            <a:r>
              <a:rPr lang="en-US" dirty="0" smtClean="0"/>
              <a:t>how do we achieve the best of both worlds? Our</a:t>
            </a:r>
            <a:r>
              <a:rPr lang="en-US" baseline="0" dirty="0" smtClean="0"/>
              <a:t> algorithm is based on the following insights:</a:t>
            </a:r>
            <a:endParaRPr lang="en-US" dirty="0" smtClean="0"/>
          </a:p>
          <a:p>
            <a:endParaRPr lang="en-US" dirty="0" smtClean="0"/>
          </a:p>
          <a:p>
            <a:r>
              <a:rPr lang="en-US" dirty="0" smtClean="0"/>
              <a:t>First, </a:t>
            </a:r>
            <a:r>
              <a:rPr lang="en-US" baseline="0" dirty="0" smtClean="0"/>
              <a:t>we would like to prioritize the memory-non-intensive threads to increase system throughput. </a:t>
            </a:r>
          </a:p>
          <a:p>
            <a:r>
              <a:rPr lang="en-US" baseline="0" dirty="0" smtClean="0"/>
              <a:t>Doing so does not degrade unfairness, since memory-non-intensive threads are inherently “light” and rarely cause interference for the memory-intensive threads.</a:t>
            </a:r>
          </a:p>
          <a:p>
            <a:endParaRPr lang="en-US" baseline="0" dirty="0" smtClean="0"/>
          </a:p>
          <a:p>
            <a:r>
              <a:rPr lang="en-US" baseline="0" dirty="0" smtClean="0"/>
              <a:t>For fairness, we discovered that unfairness is usually caused when one memory-intensive thread is prioritized over another. </a:t>
            </a:r>
          </a:p>
          <a:p>
            <a:r>
              <a:rPr lang="en-US" baseline="0" dirty="0" smtClean="0"/>
              <a:t>As we’ve seen, the most </a:t>
            </a:r>
            <a:r>
              <a:rPr lang="en-US" baseline="0" dirty="0" err="1" smtClean="0"/>
              <a:t>deprioritized</a:t>
            </a:r>
            <a:r>
              <a:rPr lang="en-US" baseline="0" dirty="0" smtClean="0"/>
              <a:t> thread can starve.</a:t>
            </a:r>
          </a:p>
          <a:p>
            <a:r>
              <a:rPr lang="en-US" baseline="0" dirty="0" smtClean="0"/>
              <a:t>To address this problem, we would like to shuffle their priority so that no single thread is persistently prioritized over another thread.</a:t>
            </a:r>
          </a:p>
          <a:p>
            <a:endParaRPr lang="en-US" baseline="0" dirty="0" smtClean="0"/>
          </a:p>
          <a:p>
            <a:r>
              <a:rPr lang="en-US" baseline="0" dirty="0" smtClean="0"/>
              <a:t>However, memory-intensive threads are not created equal.</a:t>
            </a:r>
          </a:p>
          <a:p>
            <a:r>
              <a:rPr lang="en-US" baseline="0" dirty="0" smtClean="0"/>
              <a:t>They have different vulnerability to memory interference.</a:t>
            </a:r>
          </a:p>
          <a:p>
            <a:r>
              <a:rPr lang="en-US" baseline="0" dirty="0" smtClean="0"/>
              <a:t>To address their differences, shuffling should be performed in an asymmetric manner.</a:t>
            </a:r>
            <a:endParaRPr lang="en-US" dirty="0"/>
          </a:p>
        </p:txBody>
      </p:sp>
      <p:sp>
        <p:nvSpPr>
          <p:cNvPr id="4" name="Slide Number Placeholder 3"/>
          <p:cNvSpPr>
            <a:spLocks noGrp="1"/>
          </p:cNvSpPr>
          <p:nvPr>
            <p:ph type="sldNum" sz="quarter" idx="10"/>
          </p:nvPr>
        </p:nvSpPr>
        <p:spPr/>
        <p:txBody>
          <a:bodyPr/>
          <a:lstStyle/>
          <a:p>
            <a:fld id="{5A5CA9BF-FCAD-43FA-BC34-5806251F57CD}" type="slidenum">
              <a:rPr lang="en-US" smtClean="0">
                <a:solidFill>
                  <a:prstClr val="black"/>
                </a:solidFill>
                <a:latin typeface="Calibri"/>
              </a:rPr>
              <a:pPr/>
              <a:t>24</a:t>
            </a:fld>
            <a:endParaRPr lang="en-US" dirty="0">
              <a:solidFill>
                <a:prstClr val="black"/>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07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I show an example from the MySQL database. Each database thread first&gt;&gt;&gt;</a:t>
            </a:r>
          </a:p>
          <a:p>
            <a:r>
              <a:rPr lang="en-US">
                <a:latin typeface="Calibri" charset="0"/>
              </a:rPr>
              <a:t>opens the database tables it requires, and &gt;&gt;&gt;</a:t>
            </a:r>
          </a:p>
          <a:p>
            <a:r>
              <a:rPr lang="en-US">
                <a:latin typeface="Calibri" charset="0"/>
              </a:rPr>
              <a:t>then processes the transaction &gt;&gt;&gt;</a:t>
            </a:r>
          </a:p>
          <a:p>
            <a:r>
              <a:rPr lang="en-US">
                <a:latin typeface="Calibri" charset="0"/>
              </a:rPr>
              <a:t>While independent  transactions can proceed in parallel, opening the tables requires accessing a shared data structure called the Open Table Caches. The open tables cache is a 2-dimensional a linked data structure accesses to which are difficult to parallelize. &gt;&gt;&gt;</a:t>
            </a:r>
          </a:p>
          <a:p>
            <a:r>
              <a:rPr lang="en-US">
                <a:latin typeface="Calibri" charset="0"/>
              </a:rPr>
              <a:t>Thus the accesses  are encapsulated in a  critical section.&gt;&gt;&gt;</a:t>
            </a:r>
          </a:p>
          <a:p>
            <a:endParaRPr lang="en-US">
              <a:latin typeface="Calibri" charset="0"/>
            </a:endParaRPr>
          </a:p>
          <a:p>
            <a:endParaRPr lang="en-US">
              <a:latin typeface="Calibri" charset="0"/>
            </a:endParaRPr>
          </a:p>
        </p:txBody>
      </p:sp>
      <p:sp>
        <p:nvSpPr>
          <p:cNvPr id="2007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EDC3D8E-85BC-5941-9E50-B677DD21D76C}" type="slidenum">
              <a:rPr lang="en-US" sz="1200">
                <a:solidFill>
                  <a:srgbClr val="000000"/>
                </a:solidFill>
                <a:latin typeface="Calibri" charset="0"/>
                <a:cs typeface="Arial" charset="0"/>
              </a:rPr>
              <a:pPr eaLnBrk="1" hangingPunct="1"/>
              <a:t>36</a:t>
            </a:fld>
            <a:endParaRPr lang="en-US" sz="1200">
              <a:solidFill>
                <a:srgbClr val="000000"/>
              </a:solidFill>
              <a:latin typeface="Calibri"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42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For simplicity lets assume that when run as a single thread, each database transaction spends 33% of its time inside the critical section and 75% of its time executing the parallel portion. &gt;&gt;&gt;</a:t>
            </a:r>
          </a:p>
          <a:p>
            <a:pPr eaLnBrk="1" hangingPunct="1"/>
            <a:r>
              <a:rPr lang="en-US">
                <a:latin typeface="Calibri" charset="0"/>
              </a:rPr>
              <a:t>I show execution of 16 transactions on a single core. The red represent the critical sections and the grey represent the non-critical section code.&gt;&gt;&gt;</a:t>
            </a:r>
          </a:p>
          <a:p>
            <a:pPr eaLnBrk="1" hangingPunct="1"/>
            <a:r>
              <a:rPr lang="en-US">
                <a:latin typeface="Calibri" charset="0"/>
              </a:rPr>
              <a:t>With 2 cores, overall execution time is halved &gt;&gt;&gt;</a:t>
            </a:r>
          </a:p>
          <a:p>
            <a:pPr eaLnBrk="1" hangingPunct="1"/>
            <a:r>
              <a:rPr lang="en-US">
                <a:latin typeface="Calibri" charset="0"/>
              </a:rPr>
              <a:t>With 4 cores, the execution time is again halved however note that the critical section is being run at all times. Thus, performance has become critical section limited ..&gt;&gt;&gt;</a:t>
            </a:r>
          </a:p>
          <a:p>
            <a:pPr eaLnBrk="1" hangingPunct="1"/>
            <a:r>
              <a:rPr lang="en-US">
                <a:latin typeface="Calibri" charset="0"/>
              </a:rPr>
              <a:t>Further increasing the cores to 8, does not reduce execution time. &gt;&gt;&gt;</a:t>
            </a:r>
          </a:p>
          <a:p>
            <a:pPr eaLnBrk="1" hangingPunct="1"/>
            <a:r>
              <a:rPr lang="en-US">
                <a:latin typeface="Calibri" charset="0"/>
              </a:rPr>
              <a:t>Thus critical sections reduce performance and limit scalability. </a:t>
            </a:r>
          </a:p>
          <a:p>
            <a:endParaRPr lang="en-US">
              <a:latin typeface="Calibri" charset="0"/>
            </a:endParaRPr>
          </a:p>
        </p:txBody>
      </p:sp>
      <p:sp>
        <p:nvSpPr>
          <p:cNvPr id="2242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29BBB43-BC1B-7840-9382-6C6D9F2DAE76}" type="slidenum">
              <a:rPr lang="en-US" sz="1200">
                <a:solidFill>
                  <a:srgbClr val="000000"/>
                </a:solidFill>
                <a:latin typeface="Calibri" charset="0"/>
                <a:cs typeface="Arial" charset="0"/>
              </a:rPr>
              <a:pPr eaLnBrk="1" hangingPunct="1"/>
              <a:t>59</a:t>
            </a:fld>
            <a:endParaRPr lang="en-US" sz="1200">
              <a:solidFill>
                <a:srgbClr val="000000"/>
              </a:solidFill>
              <a:latin typeface="Calibri"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63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However, I can accelerate the critical section. When we accelerate the critical section execution by 2x, the time inside the critical section reduces to half. I use blue to show the accelerated critical section. At one core, the overall execution time reduces. &gt;&gt;&gt;</a:t>
            </a:r>
          </a:p>
          <a:p>
            <a:pPr eaLnBrk="1" hangingPunct="1"/>
            <a:endParaRPr lang="en-US">
              <a:latin typeface="Calibri" charset="0"/>
            </a:endParaRPr>
          </a:p>
          <a:p>
            <a:pPr eaLnBrk="1" hangingPunct="1"/>
            <a:r>
              <a:rPr lang="en-US">
                <a:latin typeface="Calibri" charset="0"/>
              </a:rPr>
              <a:t>Similarly execution time also reduces at 2, 3, and 4 cores. &gt;&gt;&gt;</a:t>
            </a:r>
          </a:p>
          <a:p>
            <a:pPr eaLnBrk="1" hangingPunct="1"/>
            <a:r>
              <a:rPr lang="en-US">
                <a:latin typeface="Calibri" charset="0"/>
              </a:rPr>
              <a:t>Most notably, due to the shorter critical sections, performance no longer saturates at 4 cores. Instead, execution time continues to reduce until 4 cores. </a:t>
            </a:r>
          </a:p>
        </p:txBody>
      </p:sp>
      <p:sp>
        <p:nvSpPr>
          <p:cNvPr id="2263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6DEFA19-8B7D-8049-9711-53E60E7FB297}" type="slidenum">
              <a:rPr lang="en-US" sz="1200">
                <a:solidFill>
                  <a:srgbClr val="000000"/>
                </a:solidFill>
                <a:latin typeface="Calibri" charset="0"/>
                <a:cs typeface="Arial" charset="0"/>
              </a:rPr>
              <a:pPr eaLnBrk="1" hangingPunct="1"/>
              <a:t>60</a:t>
            </a:fld>
            <a:endParaRPr lang="en-US" sz="1200">
              <a:solidFill>
                <a:srgbClr val="000000"/>
              </a:solidFill>
              <a:latin typeface="Calibri"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04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SHOW a picture of ACMP and shipping…</a:t>
            </a:r>
          </a:p>
          <a:p>
            <a:r>
              <a:rPr lang="en-US">
                <a:latin typeface="Calibri" charset="0"/>
              </a:rPr>
              <a:t>Aater</a:t>
            </a:r>
            <a:r>
              <a:rPr lang="ja-JP" altLang="en-US">
                <a:latin typeface="Calibri" charset="0"/>
              </a:rPr>
              <a:t>’</a:t>
            </a:r>
            <a:r>
              <a:rPr lang="en-US" altLang="ja-JP">
                <a:latin typeface="Calibri" charset="0"/>
              </a:rPr>
              <a:t>s picture…</a:t>
            </a:r>
            <a:endParaRPr lang="en-US">
              <a:latin typeface="Calibri" charset="0"/>
            </a:endParaRPr>
          </a:p>
        </p:txBody>
      </p:sp>
      <p:sp>
        <p:nvSpPr>
          <p:cNvPr id="2304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183737C-6D38-2348-BC23-A61D6099E4CA}" type="slidenum">
              <a:rPr lang="en-US" sz="1200">
                <a:solidFill>
                  <a:srgbClr val="000000"/>
                </a:solidFill>
                <a:latin typeface="Calibri" charset="0"/>
              </a:rPr>
              <a:pPr eaLnBrk="1" hangingPunct="1"/>
              <a:t>63</a:t>
            </a:fld>
            <a:endParaRPr lang="en-US" sz="1200">
              <a:solidFill>
                <a:srgbClr val="000000"/>
              </a:solidFill>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2450" name="Rectangle 3"/>
          <p:cNvSpPr>
            <a:spLocks noGrp="1" noChangeArrowheads="1"/>
          </p:cNvSpPr>
          <p:nvPr>
            <p:ph type="body" idx="1"/>
          </p:nvPr>
        </p:nvSpPr>
        <p:spPr bwMode="auto">
          <a:xfrm>
            <a:off x="685800" y="4343400"/>
            <a:ext cx="54879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697" tIns="45849" rIns="91697" bIns="45849" numCol="1" anchor="t" anchorCtr="0" compatLnSpc="1">
            <a:prstTxWarp prst="textNoShape">
              <a:avLst/>
            </a:prstTxWarp>
          </a:bodyPr>
          <a:lstStyle/>
          <a:p>
            <a:pPr eaLnBrk="1" hangingPunct="1"/>
            <a:r>
              <a:rPr lang="en-US">
                <a:latin typeface="Calibri" charset="0"/>
              </a:rPr>
              <a:t>To accelerate critical sections, the large core is augmented with a critical section request buffer or CSRB. &gt;&gt;&gt;</a:t>
            </a:r>
          </a:p>
          <a:p>
            <a:pPr eaLnBrk="1" hangingPunct="1"/>
            <a:r>
              <a:rPr lang="en-US">
                <a:latin typeface="Calibri" charset="0"/>
              </a:rPr>
              <a:t>When a small core encounters a critical section, it ships to the large core. The large core completes the ciritcal section and notifies the requesting core. </a:t>
            </a:r>
          </a:p>
          <a:p>
            <a:pPr eaLnBrk="1" hangingPunct="1"/>
            <a:r>
              <a:rPr lang="en-US">
                <a:latin typeface="Calibri" charset="0"/>
              </a:rPr>
              <a:t>For example, When P2 encounters a critical sections,&gt;&gt;&gt;</a:t>
            </a:r>
          </a:p>
          <a:p>
            <a:pPr eaLnBrk="1" hangingPunct="1"/>
            <a:r>
              <a:rPr lang="en-US">
                <a:latin typeface="Calibri" charset="0"/>
              </a:rPr>
              <a:t>its sends a request to the large core and becomes idle.&gt;&gt;&gt;</a:t>
            </a:r>
          </a:p>
          <a:p>
            <a:pPr eaLnBrk="1" hangingPunct="1"/>
            <a:r>
              <a:rPr lang="en-US">
                <a:latin typeface="Calibri" charset="0"/>
              </a:rPr>
              <a:t>The request is buffered at the CSRB and&gt;&gt;&gt;</a:t>
            </a:r>
          </a:p>
          <a:p>
            <a:pPr eaLnBrk="1" hangingPunct="1"/>
            <a:r>
              <a:rPr lang="en-US">
                <a:latin typeface="Calibri" charset="0"/>
              </a:rPr>
              <a:t> is serviced by the large core at the first opportunity.&gt;&gt;&gt;</a:t>
            </a:r>
          </a:p>
          <a:p>
            <a:pPr eaLnBrk="1" hangingPunct="1"/>
            <a:r>
              <a:rPr lang="en-US">
                <a:latin typeface="Calibri" charset="0"/>
              </a:rPr>
              <a:t>The large core sends a CSDONE signal when it has completed the critical section. At this point, P2 resumes execution.</a:t>
            </a:r>
          </a:p>
        </p:txBody>
      </p:sp>
      <p:sp>
        <p:nvSpPr>
          <p:cNvPr id="232451" name="Rectangle 7"/>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97" tIns="45849" rIns="91697" bIns="45849" anchor="b"/>
          <a:lstStyle>
            <a:lvl1pPr defTabSz="915988" eaLnBrk="0" hangingPunct="0">
              <a:defRPr sz="2400">
                <a:solidFill>
                  <a:schemeClr val="tx1"/>
                </a:solidFill>
                <a:latin typeface="Arial" charset="0"/>
                <a:ea typeface="ＭＳ Ｐゴシック" charset="0"/>
                <a:cs typeface="ＭＳ Ｐゴシック" charset="0"/>
              </a:defRPr>
            </a:lvl1pPr>
            <a:lvl2pPr marL="742950" indent="-285750" defTabSz="915988" eaLnBrk="0" hangingPunct="0">
              <a:defRPr sz="2400">
                <a:solidFill>
                  <a:schemeClr val="tx1"/>
                </a:solidFill>
                <a:latin typeface="Arial" charset="0"/>
                <a:ea typeface="ＭＳ Ｐゴシック" charset="0"/>
              </a:defRPr>
            </a:lvl2pPr>
            <a:lvl3pPr marL="1143000" indent="-228600" defTabSz="915988" eaLnBrk="0" hangingPunct="0">
              <a:defRPr sz="2400">
                <a:solidFill>
                  <a:schemeClr val="tx1"/>
                </a:solidFill>
                <a:latin typeface="Arial" charset="0"/>
                <a:ea typeface="ＭＳ Ｐゴシック" charset="0"/>
              </a:defRPr>
            </a:lvl3pPr>
            <a:lvl4pPr marL="1600200" indent="-228600" defTabSz="915988" eaLnBrk="0" hangingPunct="0">
              <a:defRPr sz="2400">
                <a:solidFill>
                  <a:schemeClr val="tx1"/>
                </a:solidFill>
                <a:latin typeface="Arial" charset="0"/>
                <a:ea typeface="ＭＳ Ｐゴシック" charset="0"/>
              </a:defRPr>
            </a:lvl4pPr>
            <a:lvl5pPr marL="2057400" indent="-228600" defTabSz="915988" eaLnBrk="0" hangingPunct="0">
              <a:defRPr sz="2400">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9C17017C-5643-6B4F-8649-8778C7859B8F}" type="slidenum">
              <a:rPr lang="en-US" sz="1100">
                <a:solidFill>
                  <a:srgbClr val="000000"/>
                </a:solidFill>
              </a:rPr>
              <a:pPr algn="r" eaLnBrk="1" hangingPunct="1"/>
              <a:t>64</a:t>
            </a:fld>
            <a:endParaRPr lang="en-US" sz="110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55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en-US" sz="800">
                <a:latin typeface="Arial" charset="0"/>
              </a:rPr>
              <a:t>While executing the critical sections on the large core accelerates their execution, ACS can serialize the execution of independent critical sections. Independent critical sections protect disjoint data and can execute concurrently in conventional systems. Since ACS sends all critical sections to the large core, their execution can get serialized. WE call this false serialization. To reduce the effect of false serialization, </a:t>
            </a:r>
          </a:p>
          <a:p>
            <a:pPr eaLnBrk="1" hangingPunct="1">
              <a:lnSpc>
                <a:spcPct val="80000"/>
              </a:lnSpc>
            </a:pPr>
            <a:endParaRPr lang="en-US" sz="800">
              <a:latin typeface="Arial" charset="0"/>
            </a:endParaRPr>
          </a:p>
          <a:p>
            <a:pPr eaLnBrk="1" hangingPunct="1">
              <a:lnSpc>
                <a:spcPct val="80000"/>
              </a:lnSpc>
            </a:pPr>
            <a:r>
              <a:rPr lang="en-US" sz="800">
                <a:latin typeface="Arial" charset="0"/>
              </a:rPr>
              <a:t>we implement a mechanism to selectively disable the acceleration of critical sections which are experiencing false serialization. We call it SEL. </a:t>
            </a:r>
          </a:p>
          <a:p>
            <a:pPr eaLnBrk="1" hangingPunct="1">
              <a:lnSpc>
                <a:spcPct val="80000"/>
              </a:lnSpc>
            </a:pPr>
            <a:endParaRPr lang="en-US" sz="800">
              <a:latin typeface="Arial" charset="0"/>
            </a:endParaRPr>
          </a:p>
          <a:p>
            <a:pPr eaLnBrk="1" hangingPunct="1">
              <a:lnSpc>
                <a:spcPct val="80000"/>
              </a:lnSpc>
            </a:pPr>
            <a:r>
              <a:rPr lang="en-US" sz="800">
                <a:latin typeface="Arial" charset="0"/>
              </a:rPr>
              <a:t>To implement SEL, we add a table of saturating counters to the CSRB which track false serialization. For simplicity, assume there is one counter for every independent critical section. A counter is incremented when the critical section experiences false serialization and decremented otherwise. </a:t>
            </a:r>
          </a:p>
          <a:p>
            <a:pPr eaLnBrk="1" hangingPunct="1">
              <a:lnSpc>
                <a:spcPct val="80000"/>
              </a:lnSpc>
            </a:pPr>
            <a:endParaRPr lang="en-US" sz="800">
              <a:latin typeface="Arial" charset="0"/>
            </a:endParaRPr>
          </a:p>
          <a:p>
            <a:pPr eaLnBrk="1" hangingPunct="1">
              <a:lnSpc>
                <a:spcPct val="80000"/>
              </a:lnSpc>
            </a:pPr>
            <a:r>
              <a:rPr lang="en-US" sz="800">
                <a:latin typeface="Arial" charset="0"/>
              </a:rPr>
              <a:t>For example, consider a system with two critical sections A and B and an empty CSRB.</a:t>
            </a:r>
          </a:p>
          <a:p>
            <a:pPr eaLnBrk="1" hangingPunct="1">
              <a:lnSpc>
                <a:spcPct val="80000"/>
              </a:lnSpc>
            </a:pPr>
            <a:endParaRPr lang="en-US" sz="800">
              <a:latin typeface="Arial" charset="0"/>
            </a:endParaRPr>
          </a:p>
          <a:p>
            <a:pPr eaLnBrk="1" hangingPunct="1">
              <a:lnSpc>
                <a:spcPct val="80000"/>
              </a:lnSpc>
            </a:pPr>
            <a:r>
              <a:rPr lang="en-US" sz="800">
                <a:latin typeface="Arial" charset="0"/>
              </a:rPr>
              <a:t>A CSCALL for critical section A arrives. Since there are no other entries, there is no false serialization, so </a:t>
            </a:r>
          </a:p>
          <a:p>
            <a:pPr eaLnBrk="1" hangingPunct="1">
              <a:lnSpc>
                <a:spcPct val="80000"/>
              </a:lnSpc>
            </a:pPr>
            <a:endParaRPr lang="en-US" sz="800">
              <a:latin typeface="Arial" charset="0"/>
            </a:endParaRPr>
          </a:p>
          <a:p>
            <a:pPr eaLnBrk="1" hangingPunct="1">
              <a:lnSpc>
                <a:spcPct val="80000"/>
              </a:lnSpc>
            </a:pPr>
            <a:r>
              <a:rPr lang="en-US" sz="800">
                <a:latin typeface="Arial" charset="0"/>
              </a:rPr>
              <a:t>the counter corresponding to critical section A is decremented. </a:t>
            </a:r>
          </a:p>
          <a:p>
            <a:pPr eaLnBrk="1" hangingPunct="1">
              <a:lnSpc>
                <a:spcPct val="80000"/>
              </a:lnSpc>
            </a:pPr>
            <a:endParaRPr lang="en-US" sz="800">
              <a:latin typeface="Arial" charset="0"/>
            </a:endParaRPr>
          </a:p>
          <a:p>
            <a:pPr eaLnBrk="1" hangingPunct="1">
              <a:lnSpc>
                <a:spcPct val="80000"/>
              </a:lnSpc>
            </a:pPr>
            <a:r>
              <a:rPr lang="en-US" sz="800">
                <a:latin typeface="Arial" charset="0"/>
              </a:rPr>
              <a:t>While the first call is still in progress, another CSCALL for A arrives. Again, there is NO false serialization since CSCALL for A would have waited for the first instance of critical section A even in the conventional system. </a:t>
            </a:r>
          </a:p>
          <a:p>
            <a:pPr eaLnBrk="1" hangingPunct="1">
              <a:lnSpc>
                <a:spcPct val="80000"/>
              </a:lnSpc>
            </a:pPr>
            <a:endParaRPr lang="en-US" sz="800">
              <a:latin typeface="Arial" charset="0"/>
            </a:endParaRPr>
          </a:p>
          <a:p>
            <a:pPr eaLnBrk="1" hangingPunct="1">
              <a:lnSpc>
                <a:spcPct val="80000"/>
              </a:lnSpc>
            </a:pPr>
            <a:r>
              <a:rPr lang="en-US" sz="800">
                <a:latin typeface="Arial" charset="0"/>
              </a:rPr>
              <a:t>Thus counter for A is again decremented. </a:t>
            </a:r>
          </a:p>
          <a:p>
            <a:pPr eaLnBrk="1" hangingPunct="1">
              <a:lnSpc>
                <a:spcPct val="80000"/>
              </a:lnSpc>
            </a:pPr>
            <a:endParaRPr lang="en-US" sz="800">
              <a:latin typeface="Arial" charset="0"/>
            </a:endParaRPr>
          </a:p>
          <a:p>
            <a:pPr eaLnBrk="1" hangingPunct="1">
              <a:lnSpc>
                <a:spcPct val="80000"/>
              </a:lnSpc>
            </a:pPr>
            <a:r>
              <a:rPr lang="en-US" sz="800">
                <a:latin typeface="Arial" charset="0"/>
              </a:rPr>
              <a:t>Now a CSCALL for B is enters the CSRB. Since B now has to wait for critical section A, which it should NOT. We say that B is experiencing false serialization and </a:t>
            </a:r>
          </a:p>
          <a:p>
            <a:pPr eaLnBrk="1" hangingPunct="1">
              <a:lnSpc>
                <a:spcPct val="80000"/>
              </a:lnSpc>
            </a:pPr>
            <a:endParaRPr lang="en-US" sz="800">
              <a:latin typeface="Arial" charset="0"/>
            </a:endParaRPr>
          </a:p>
          <a:p>
            <a:pPr eaLnBrk="1" hangingPunct="1">
              <a:lnSpc>
                <a:spcPct val="80000"/>
              </a:lnSpc>
            </a:pPr>
            <a:r>
              <a:rPr lang="en-US" sz="800">
                <a:latin typeface="Arial" charset="0"/>
              </a:rPr>
              <a:t>increment its counter. </a:t>
            </a:r>
          </a:p>
          <a:p>
            <a:pPr eaLnBrk="1" hangingPunct="1">
              <a:lnSpc>
                <a:spcPct val="80000"/>
              </a:lnSpc>
            </a:pPr>
            <a:endParaRPr lang="en-US" sz="800">
              <a:latin typeface="Arial" charset="0"/>
            </a:endParaRPr>
          </a:p>
          <a:p>
            <a:pPr eaLnBrk="1" hangingPunct="1">
              <a:lnSpc>
                <a:spcPct val="80000"/>
              </a:lnSpc>
            </a:pPr>
            <a:r>
              <a:rPr lang="en-US" sz="800">
                <a:latin typeface="Arial" charset="0"/>
              </a:rPr>
              <a:t>When a counter reaches its maximum value, acceleration for that critical section is disabled and conventional locking is used for its execution from there on. </a:t>
            </a:r>
          </a:p>
          <a:p>
            <a:pPr>
              <a:lnSpc>
                <a:spcPct val="80000"/>
              </a:lnSpc>
            </a:pPr>
            <a:endParaRPr lang="en-US" sz="800">
              <a:latin typeface="Calibri" charset="0"/>
            </a:endParaRPr>
          </a:p>
        </p:txBody>
      </p:sp>
      <p:sp>
        <p:nvSpPr>
          <p:cNvPr id="2355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EDAB1A7-E34C-9140-A395-1A6AD5434707}" type="slidenum">
              <a:rPr lang="en-US" sz="1200">
                <a:solidFill>
                  <a:srgbClr val="000000"/>
                </a:solidFill>
                <a:latin typeface="Calibri" charset="0"/>
                <a:cs typeface="Arial" charset="0"/>
              </a:rPr>
              <a:pPr eaLnBrk="1" hangingPunct="1"/>
              <a:t>66</a:t>
            </a:fld>
            <a:endParaRPr lang="en-US" sz="1200">
              <a:solidFill>
                <a:srgbClr val="000000"/>
              </a:solidFill>
              <a:latin typeface="Calibri"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z="1200"/>
            </a:lvl1pPr>
          </a:lstStyle>
          <a:p>
            <a:pPr>
              <a:defRPr/>
            </a:pPr>
            <a:fld id="{ECEC7E9F-F331-FF4E-A48E-DD470DC8EA08}" type="slidenum">
              <a:rPr lang="en-US"/>
              <a:pPr>
                <a:defRPr/>
              </a:pPr>
              <a:t>‹#›</a:t>
            </a:fld>
            <a:endParaRPr lang="en-US"/>
          </a:p>
        </p:txBody>
      </p:sp>
    </p:spTree>
    <p:extLst>
      <p:ext uri="{BB962C8B-B14F-4D97-AF65-F5344CB8AC3E}">
        <p14:creationId xmlns:p14="http://schemas.microsoft.com/office/powerpoint/2010/main" val="2801251986"/>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6CF8FF93-0437-3E4C-BC99-42B7CAAD7027}" type="slidenum">
              <a:rPr lang="en-US"/>
              <a:pPr>
                <a:defRPr/>
              </a:pPr>
              <a:t>‹#›</a:t>
            </a:fld>
            <a:endParaRPr lang="en-US"/>
          </a:p>
        </p:txBody>
      </p:sp>
    </p:spTree>
    <p:extLst>
      <p:ext uri="{BB962C8B-B14F-4D97-AF65-F5344CB8AC3E}">
        <p14:creationId xmlns:p14="http://schemas.microsoft.com/office/powerpoint/2010/main" val="2791147991"/>
      </p:ext>
    </p:extLst>
  </p:cSld>
  <p:clrMapOvr>
    <a:masterClrMapping/>
  </p:clrMapOvr>
  <p:transition xmlns:p14="http://schemas.microsoft.com/office/powerpoint/2010/main"/>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395288"/>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1C0B881-ADF0-D941-8783-8619E5158EE1}" type="slidenum">
              <a:rPr lang="en-US" altLang="en-US"/>
              <a:pPr>
                <a:defRPr/>
              </a:pPr>
              <a:t>‹#›</a:t>
            </a:fld>
            <a:endParaRPr lang="en-US" altLang="en-US"/>
          </a:p>
        </p:txBody>
      </p:sp>
    </p:spTree>
    <p:extLst>
      <p:ext uri="{BB962C8B-B14F-4D97-AF65-F5344CB8AC3E}">
        <p14:creationId xmlns:p14="http://schemas.microsoft.com/office/powerpoint/2010/main" val="4288383618"/>
      </p:ext>
    </p:extLst>
  </p:cSld>
  <p:clrMapOvr>
    <a:masterClrMapping/>
  </p:clrMapOvr>
  <p:transition xmlns:p14="http://schemas.microsoft.com/office/powerpoint/2010/main"/>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23B12D68-DD68-D242-92E6-DCB0F47E7712}" type="slidenum">
              <a:rPr lang="en-US" altLang="en-US"/>
              <a:pPr>
                <a:defRPr/>
              </a:pPr>
              <a:t>‹#›</a:t>
            </a:fld>
            <a:endParaRPr lang="en-US" altLang="en-US"/>
          </a:p>
        </p:txBody>
      </p:sp>
    </p:spTree>
    <p:extLst>
      <p:ext uri="{BB962C8B-B14F-4D97-AF65-F5344CB8AC3E}">
        <p14:creationId xmlns:p14="http://schemas.microsoft.com/office/powerpoint/2010/main" val="1205071402"/>
      </p:ext>
    </p:extLst>
  </p:cSld>
  <p:clrMapOvr>
    <a:masterClrMapping/>
  </p:clrMapOvr>
  <p:transition xmlns:p14="http://schemas.microsoft.com/office/powerpoint/2010/main"/>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CDDC27D-967E-9E4D-9CD9-601FC5D39D73}" type="slidenum">
              <a:rPr lang="en-US" altLang="en-US"/>
              <a:pPr>
                <a:defRPr/>
              </a:pPr>
              <a:t>‹#›</a:t>
            </a:fld>
            <a:endParaRPr lang="en-US" altLang="en-US"/>
          </a:p>
        </p:txBody>
      </p:sp>
    </p:spTree>
    <p:extLst>
      <p:ext uri="{BB962C8B-B14F-4D97-AF65-F5344CB8AC3E}">
        <p14:creationId xmlns:p14="http://schemas.microsoft.com/office/powerpoint/2010/main" val="2447489464"/>
      </p:ext>
    </p:extLst>
  </p:cSld>
  <p:clrMapOvr>
    <a:masterClrMapping/>
  </p:clrMapOvr>
  <p:transition xmlns:p14="http://schemas.microsoft.com/office/powerpoint/2010/main"/>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262F07F-B11A-3B41-8BFD-060598624637}" type="slidenum">
              <a:rPr lang="en-US" altLang="en-US"/>
              <a:pPr>
                <a:defRPr/>
              </a:pPr>
              <a:t>‹#›</a:t>
            </a:fld>
            <a:endParaRPr lang="en-US" altLang="en-US"/>
          </a:p>
        </p:txBody>
      </p:sp>
    </p:spTree>
    <p:extLst>
      <p:ext uri="{BB962C8B-B14F-4D97-AF65-F5344CB8AC3E}">
        <p14:creationId xmlns:p14="http://schemas.microsoft.com/office/powerpoint/2010/main" val="3030879580"/>
      </p:ext>
    </p:extLst>
  </p:cSld>
  <p:clrMapOvr>
    <a:masterClrMapping/>
  </p:clrMapOvr>
  <p:transition xmlns:p14="http://schemas.microsoft.com/office/powerpoint/2010/main"/>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7D810D3-DF3C-0241-909A-84DA7F52683D}" type="slidenum">
              <a:rPr lang="en-US" altLang="en-US"/>
              <a:pPr>
                <a:defRPr/>
              </a:pPr>
              <a:t>‹#›</a:t>
            </a:fld>
            <a:endParaRPr lang="en-US" altLang="en-US"/>
          </a:p>
        </p:txBody>
      </p:sp>
    </p:spTree>
    <p:extLst>
      <p:ext uri="{BB962C8B-B14F-4D97-AF65-F5344CB8AC3E}">
        <p14:creationId xmlns:p14="http://schemas.microsoft.com/office/powerpoint/2010/main" val="942494206"/>
      </p:ext>
    </p:extLst>
  </p:cSld>
  <p:clrMapOvr>
    <a:masterClrMapping/>
  </p:clrMapOvr>
  <p:transition xmlns:p14="http://schemas.microsoft.com/office/powerpoint/2010/main"/>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588C1F4F-E6A7-C54F-B63C-C0D8CC850004}" type="slidenum">
              <a:rPr lang="en-US" altLang="en-US"/>
              <a:pPr>
                <a:defRPr/>
              </a:pPr>
              <a:t>‹#›</a:t>
            </a:fld>
            <a:endParaRPr lang="en-US" altLang="en-US"/>
          </a:p>
        </p:txBody>
      </p:sp>
    </p:spTree>
    <p:extLst>
      <p:ext uri="{BB962C8B-B14F-4D97-AF65-F5344CB8AC3E}">
        <p14:creationId xmlns:p14="http://schemas.microsoft.com/office/powerpoint/2010/main" val="619582938"/>
      </p:ext>
    </p:extLst>
  </p:cSld>
  <p:clrMapOvr>
    <a:masterClrMapping/>
  </p:clrMapOvr>
  <p:transition xmlns:p14="http://schemas.microsoft.com/office/powerpoint/2010/main"/>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639D9A9-5645-BC43-907C-D307833F4CDD}" type="slidenum">
              <a:rPr lang="en-US" altLang="en-US"/>
              <a:pPr>
                <a:defRPr/>
              </a:pPr>
              <a:t>‹#›</a:t>
            </a:fld>
            <a:endParaRPr lang="en-US" altLang="en-US"/>
          </a:p>
        </p:txBody>
      </p:sp>
    </p:spTree>
    <p:extLst>
      <p:ext uri="{BB962C8B-B14F-4D97-AF65-F5344CB8AC3E}">
        <p14:creationId xmlns:p14="http://schemas.microsoft.com/office/powerpoint/2010/main" val="2346857615"/>
      </p:ext>
    </p:extLst>
  </p:cSld>
  <p:clrMapOvr>
    <a:masterClrMapping/>
  </p:clrMapOvr>
  <p:transition xmlns:p14="http://schemas.microsoft.com/office/powerpoint/2010/main"/>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EBB1593-3F10-4D4D-A50A-FDC966AB9013}" type="slidenum">
              <a:rPr lang="en-US" altLang="en-US"/>
              <a:pPr>
                <a:defRPr/>
              </a:pPr>
              <a:t>‹#›</a:t>
            </a:fld>
            <a:endParaRPr lang="en-US" altLang="en-US"/>
          </a:p>
        </p:txBody>
      </p:sp>
    </p:spTree>
    <p:extLst>
      <p:ext uri="{BB962C8B-B14F-4D97-AF65-F5344CB8AC3E}">
        <p14:creationId xmlns:p14="http://schemas.microsoft.com/office/powerpoint/2010/main" val="4256716055"/>
      </p:ext>
    </p:extLst>
  </p:cSld>
  <p:clrMapOvr>
    <a:masterClrMapping/>
  </p:clrMapOvr>
  <p:transition xmlns:p14="http://schemas.microsoft.com/office/powerpoint/2010/main"/>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12E0A3A-9546-5443-AC95-6893F5F3D931}" type="slidenum">
              <a:rPr lang="en-US" altLang="en-US"/>
              <a:pPr>
                <a:defRPr/>
              </a:pPr>
              <a:t>‹#›</a:t>
            </a:fld>
            <a:endParaRPr lang="en-US" altLang="en-US"/>
          </a:p>
        </p:txBody>
      </p:sp>
    </p:spTree>
    <p:extLst>
      <p:ext uri="{BB962C8B-B14F-4D97-AF65-F5344CB8AC3E}">
        <p14:creationId xmlns:p14="http://schemas.microsoft.com/office/powerpoint/2010/main" val="2519935277"/>
      </p:ext>
    </p:extLst>
  </p:cSld>
  <p:clrMapOvr>
    <a:masterClrMapping/>
  </p:clrMapOvr>
  <p:transition xmlns:p14="http://schemas.microsoft.com/office/powerpoint/2010/mai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8CDCC48-AEB4-4540-A651-B4F0BA76FFEE}" type="slidenum">
              <a:rPr lang="en-US" altLang="en-US"/>
              <a:pPr>
                <a:defRPr/>
              </a:pPr>
              <a:t>‹#›</a:t>
            </a:fld>
            <a:endParaRPr lang="en-US" altLang="en-US"/>
          </a:p>
        </p:txBody>
      </p:sp>
    </p:spTree>
    <p:extLst>
      <p:ext uri="{BB962C8B-B14F-4D97-AF65-F5344CB8AC3E}">
        <p14:creationId xmlns:p14="http://schemas.microsoft.com/office/powerpoint/2010/main" val="2079333397"/>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2152651"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6" y="152400"/>
            <a:ext cx="6305551"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A4D71C41-5285-AD40-BDF4-35C4AE7DD779}" type="slidenum">
              <a:rPr lang="en-US"/>
              <a:pPr>
                <a:defRPr/>
              </a:pPr>
              <a:t>‹#›</a:t>
            </a:fld>
            <a:endParaRPr lang="en-US"/>
          </a:p>
        </p:txBody>
      </p:sp>
    </p:spTree>
    <p:extLst>
      <p:ext uri="{BB962C8B-B14F-4D97-AF65-F5344CB8AC3E}">
        <p14:creationId xmlns:p14="http://schemas.microsoft.com/office/powerpoint/2010/main" val="673584693"/>
      </p:ext>
    </p:extLst>
  </p:cSld>
  <p:clrMapOvr>
    <a:masterClrMapping/>
  </p:clrMapOvr>
  <p:transition xmlns:p14="http://schemas.microsoft.com/office/powerpoint/2010/main"/>
</p:sldLayout>
</file>

<file path=ppt/slideLayouts/slideLayout1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10600" cy="4876800"/>
          </a:xfrm>
        </p:spPr>
        <p:txBody>
          <a:bodyPr/>
          <a:lstStyle/>
          <a:p>
            <a:pPr lvl="0"/>
            <a:endParaRPr lang="en-US" noProof="0" smtClean="0"/>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A4302E1-84E4-AB42-B47B-A093AE09B720}" type="slidenum">
              <a:rPr lang="en-US"/>
              <a:pPr>
                <a:defRPr/>
              </a:pPr>
              <a:t>‹#›</a:t>
            </a:fld>
            <a:endParaRPr lang="en-US"/>
          </a:p>
        </p:txBody>
      </p:sp>
    </p:spTree>
    <p:extLst>
      <p:ext uri="{BB962C8B-B14F-4D97-AF65-F5344CB8AC3E}">
        <p14:creationId xmlns:p14="http://schemas.microsoft.com/office/powerpoint/2010/main" val="3875850290"/>
      </p:ext>
    </p:extLst>
  </p:cSld>
  <p:clrMapOvr>
    <a:masterClrMapping/>
  </p:clrMapOvr>
  <p:transition xmlns:p14="http://schemas.microsoft.com/office/powerpoint/2010/mai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9144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DE872B39-7DE0-E048-A597-C2F23B8D4433}" type="slidenum">
              <a:rPr lang="en-US" altLang="en-US"/>
              <a:pPr>
                <a:defRPr/>
              </a:pPr>
              <a:t>‹#›</a:t>
            </a:fld>
            <a:endParaRPr lang="en-US" altLang="en-US"/>
          </a:p>
        </p:txBody>
      </p:sp>
    </p:spTree>
    <p:extLst>
      <p:ext uri="{BB962C8B-B14F-4D97-AF65-F5344CB8AC3E}">
        <p14:creationId xmlns:p14="http://schemas.microsoft.com/office/powerpoint/2010/main" val="682260564"/>
      </p:ext>
    </p:extLst>
  </p:cSld>
  <p:clrMapOvr>
    <a:masterClrMapping/>
  </p:clrMapOvr>
  <p:transition xmlns:p14="http://schemas.microsoft.com/office/powerpoint/2010/mai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395288"/>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019D519-B001-7544-9924-EFFC16FCB3EE}" type="slidenum">
              <a:rPr lang="en-US" altLang="en-US"/>
              <a:pPr>
                <a:defRPr/>
              </a:pPr>
              <a:t>‹#›</a:t>
            </a:fld>
            <a:endParaRPr lang="en-US" altLang="en-US"/>
          </a:p>
        </p:txBody>
      </p:sp>
    </p:spTree>
    <p:extLst>
      <p:ext uri="{BB962C8B-B14F-4D97-AF65-F5344CB8AC3E}">
        <p14:creationId xmlns:p14="http://schemas.microsoft.com/office/powerpoint/2010/main" val="2701240417"/>
      </p:ext>
    </p:extLst>
  </p:cSld>
  <p:clrMapOvr>
    <a:masterClrMapping/>
  </p:clrMapOvr>
  <p:transition xmlns:p14="http://schemas.microsoft.com/office/powerpoint/2010/mai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7564FC0-BC0F-D04F-BB6D-9A0EDAFEC3C6}" type="slidenum">
              <a:rPr lang="en-US" altLang="en-US"/>
              <a:pPr>
                <a:defRPr/>
              </a:pPr>
              <a:t>‹#›</a:t>
            </a:fld>
            <a:endParaRPr lang="en-US" altLang="en-US"/>
          </a:p>
        </p:txBody>
      </p:sp>
    </p:spTree>
    <p:extLst>
      <p:ext uri="{BB962C8B-B14F-4D97-AF65-F5344CB8AC3E}">
        <p14:creationId xmlns:p14="http://schemas.microsoft.com/office/powerpoint/2010/main" val="3311207428"/>
      </p:ext>
    </p:extLst>
  </p:cSld>
  <p:clrMapOvr>
    <a:masterClrMapping/>
  </p:clrMapOvr>
  <p:transition xmlns:p14="http://schemas.microsoft.com/office/powerpoint/2010/mai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2C5F66AA-59F3-924C-96BB-AD77FC2D9808}" type="slidenum">
              <a:rPr lang="en-US" altLang="en-US"/>
              <a:pPr>
                <a:defRPr/>
              </a:pPr>
              <a:t>‹#›</a:t>
            </a:fld>
            <a:endParaRPr lang="en-US" altLang="en-US"/>
          </a:p>
        </p:txBody>
      </p:sp>
    </p:spTree>
    <p:extLst>
      <p:ext uri="{BB962C8B-B14F-4D97-AF65-F5344CB8AC3E}">
        <p14:creationId xmlns:p14="http://schemas.microsoft.com/office/powerpoint/2010/main" val="556480069"/>
      </p:ext>
    </p:extLst>
  </p:cSld>
  <p:clrMapOvr>
    <a:masterClrMapping/>
  </p:clrMapOvr>
  <p:transition xmlns:p14="http://schemas.microsoft.com/office/powerpoint/2010/mai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5770266-F248-CF4F-8CDB-2C156D393948}" type="slidenum">
              <a:rPr lang="en-US" altLang="en-US"/>
              <a:pPr>
                <a:defRPr/>
              </a:pPr>
              <a:t>‹#›</a:t>
            </a:fld>
            <a:endParaRPr lang="en-US" altLang="en-US"/>
          </a:p>
        </p:txBody>
      </p:sp>
    </p:spTree>
    <p:extLst>
      <p:ext uri="{BB962C8B-B14F-4D97-AF65-F5344CB8AC3E}">
        <p14:creationId xmlns:p14="http://schemas.microsoft.com/office/powerpoint/2010/main" val="3887503988"/>
      </p:ext>
    </p:extLst>
  </p:cSld>
  <p:clrMapOvr>
    <a:masterClrMapping/>
  </p:clrMapOvr>
  <p:transition xmlns:p14="http://schemas.microsoft.com/office/powerpoint/2010/mai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2249D3E8-05BF-6B4E-BCA3-4AFE2CBD4A7A}" type="slidenum">
              <a:rPr lang="en-US" altLang="en-US"/>
              <a:pPr>
                <a:defRPr/>
              </a:pPr>
              <a:t>‹#›</a:t>
            </a:fld>
            <a:endParaRPr lang="en-US" altLang="en-US"/>
          </a:p>
        </p:txBody>
      </p:sp>
    </p:spTree>
    <p:extLst>
      <p:ext uri="{BB962C8B-B14F-4D97-AF65-F5344CB8AC3E}">
        <p14:creationId xmlns:p14="http://schemas.microsoft.com/office/powerpoint/2010/main" val="2336206917"/>
      </p:ext>
    </p:extLst>
  </p:cSld>
  <p:clrMapOvr>
    <a:masterClrMapping/>
  </p:clrMapOvr>
  <p:transition xmlns:p14="http://schemas.microsoft.com/office/powerpoint/2010/mai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5969DD7C-1B7B-DE4C-B998-CF4DD9BD3D0D}" type="slidenum">
              <a:rPr lang="en-US" altLang="en-US"/>
              <a:pPr>
                <a:defRPr/>
              </a:pPr>
              <a:t>‹#›</a:t>
            </a:fld>
            <a:endParaRPr lang="en-US" altLang="en-US"/>
          </a:p>
        </p:txBody>
      </p:sp>
    </p:spTree>
    <p:extLst>
      <p:ext uri="{BB962C8B-B14F-4D97-AF65-F5344CB8AC3E}">
        <p14:creationId xmlns:p14="http://schemas.microsoft.com/office/powerpoint/2010/main" val="3351154821"/>
      </p:ext>
    </p:extLst>
  </p:cSld>
  <p:clrMapOvr>
    <a:masterClrMapping/>
  </p:clrMapOvr>
  <p:transition xmlns:p14="http://schemas.microsoft.com/office/powerpoint/2010/mai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F03100D-AEAD-234F-A611-8E6D42A5B68B}" type="slidenum">
              <a:rPr lang="en-US" altLang="en-US"/>
              <a:pPr>
                <a:defRPr/>
              </a:pPr>
              <a:t>‹#›</a:t>
            </a:fld>
            <a:endParaRPr lang="en-US" altLang="en-US"/>
          </a:p>
        </p:txBody>
      </p:sp>
    </p:spTree>
    <p:extLst>
      <p:ext uri="{BB962C8B-B14F-4D97-AF65-F5344CB8AC3E}">
        <p14:creationId xmlns:p14="http://schemas.microsoft.com/office/powerpoint/2010/main" val="247976797"/>
      </p:ext>
    </p:extLst>
  </p:cSld>
  <p:clrMapOvr>
    <a:masterClrMapping/>
  </p:clrMapOvr>
  <p:transition xmlns:p14="http://schemas.microsoft.com/office/powerpoint/2010/mai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22B52BAA-51B0-F34B-8170-982B0CC02581}" type="slidenum">
              <a:rPr lang="en-US" altLang="en-US"/>
              <a:pPr>
                <a:defRPr/>
              </a:pPr>
              <a:t>‹#›</a:t>
            </a:fld>
            <a:endParaRPr lang="en-US" altLang="en-US"/>
          </a:p>
        </p:txBody>
      </p:sp>
    </p:spTree>
    <p:extLst>
      <p:ext uri="{BB962C8B-B14F-4D97-AF65-F5344CB8AC3E}">
        <p14:creationId xmlns:p14="http://schemas.microsoft.com/office/powerpoint/2010/main" val="2360538142"/>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3"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3"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28D8B86B-025F-5149-879A-8C16F73A96F8}" type="slidenum">
              <a:rPr lang="en-US"/>
              <a:pPr>
                <a:defRPr/>
              </a:pPr>
              <a:t>‹#›</a:t>
            </a:fld>
            <a:endParaRPr lang="en-US"/>
          </a:p>
        </p:txBody>
      </p:sp>
    </p:spTree>
    <p:extLst>
      <p:ext uri="{BB962C8B-B14F-4D97-AF65-F5344CB8AC3E}">
        <p14:creationId xmlns:p14="http://schemas.microsoft.com/office/powerpoint/2010/main" val="1117497261"/>
      </p:ext>
    </p:extLst>
  </p:cSld>
  <p:clrMapOvr>
    <a:masterClrMapping/>
  </p:clrMapOvr>
  <p:transition xmlns:p14="http://schemas.microsoft.com/office/powerpoint/2010/mai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0BBBF96-6CD6-064B-8DFA-402F71ED7AC7}" type="slidenum">
              <a:rPr lang="en-US" altLang="en-US"/>
              <a:pPr>
                <a:defRPr/>
              </a:pPr>
              <a:t>‹#›</a:t>
            </a:fld>
            <a:endParaRPr lang="en-US" altLang="en-US"/>
          </a:p>
        </p:txBody>
      </p:sp>
    </p:spTree>
    <p:extLst>
      <p:ext uri="{BB962C8B-B14F-4D97-AF65-F5344CB8AC3E}">
        <p14:creationId xmlns:p14="http://schemas.microsoft.com/office/powerpoint/2010/main" val="1251419694"/>
      </p:ext>
    </p:extLst>
  </p:cSld>
  <p:clrMapOvr>
    <a:masterClrMapping/>
  </p:clrMapOvr>
  <p:transition xmlns:p14="http://schemas.microsoft.com/office/powerpoint/2010/mai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267A1A0-7F04-1541-BA09-D1F9FE258D42}" type="slidenum">
              <a:rPr lang="en-US" altLang="en-US"/>
              <a:pPr>
                <a:defRPr/>
              </a:pPr>
              <a:t>‹#›</a:t>
            </a:fld>
            <a:endParaRPr lang="en-US" altLang="en-US"/>
          </a:p>
        </p:txBody>
      </p:sp>
    </p:spTree>
    <p:extLst>
      <p:ext uri="{BB962C8B-B14F-4D97-AF65-F5344CB8AC3E}">
        <p14:creationId xmlns:p14="http://schemas.microsoft.com/office/powerpoint/2010/main" val="1573405014"/>
      </p:ext>
    </p:extLst>
  </p:cSld>
  <p:clrMapOvr>
    <a:masterClrMapping/>
  </p:clrMapOvr>
  <p:transition xmlns:p14="http://schemas.microsoft.com/office/powerpoint/2010/main"/>
</p:sldLayout>
</file>

<file path=ppt/slideLayouts/slideLayout12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10600" cy="4876800"/>
          </a:xfrm>
        </p:spPr>
        <p:txBody>
          <a:bodyPr/>
          <a:lstStyle/>
          <a:p>
            <a:pPr lvl="0"/>
            <a:endParaRPr lang="en-US" noProof="0" smtClean="0"/>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54953807-4147-934A-A49C-EE6FBDE301EE}" type="slidenum">
              <a:rPr lang="en-US"/>
              <a:pPr>
                <a:defRPr/>
              </a:pPr>
              <a:t>‹#›</a:t>
            </a:fld>
            <a:endParaRPr lang="en-US"/>
          </a:p>
        </p:txBody>
      </p:sp>
    </p:spTree>
    <p:extLst>
      <p:ext uri="{BB962C8B-B14F-4D97-AF65-F5344CB8AC3E}">
        <p14:creationId xmlns:p14="http://schemas.microsoft.com/office/powerpoint/2010/main" val="4042409341"/>
      </p:ext>
    </p:extLst>
  </p:cSld>
  <p:clrMapOvr>
    <a:masterClrMapping/>
  </p:clrMapOvr>
  <p:transition xmlns:p14="http://schemas.microsoft.com/office/powerpoint/2010/mai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9144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D5076903-FD6D-404B-BB95-C921C97D8FD0}" type="slidenum">
              <a:rPr lang="en-US" altLang="en-US"/>
              <a:pPr>
                <a:defRPr/>
              </a:pPr>
              <a:t>‹#›</a:t>
            </a:fld>
            <a:endParaRPr lang="en-US" altLang="en-US"/>
          </a:p>
        </p:txBody>
      </p:sp>
    </p:spTree>
    <p:extLst>
      <p:ext uri="{BB962C8B-B14F-4D97-AF65-F5344CB8AC3E}">
        <p14:creationId xmlns:p14="http://schemas.microsoft.com/office/powerpoint/2010/main" val="1144430476"/>
      </p:ext>
    </p:extLst>
  </p:cSld>
  <p:clrMapOvr>
    <a:masterClrMapping/>
  </p:clrMapOvr>
  <p:transition xmlns:p14="http://schemas.microsoft.com/office/powerpoint/2010/main"/>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395288"/>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F6A4D95-3C55-0F45-9E9D-FA1A54484573}" type="slidenum">
              <a:rPr lang="en-US" altLang="en-US"/>
              <a:pPr>
                <a:defRPr/>
              </a:pPr>
              <a:t>‹#›</a:t>
            </a:fld>
            <a:endParaRPr lang="en-US" altLang="en-US"/>
          </a:p>
        </p:txBody>
      </p:sp>
    </p:spTree>
    <p:extLst>
      <p:ext uri="{BB962C8B-B14F-4D97-AF65-F5344CB8AC3E}">
        <p14:creationId xmlns:p14="http://schemas.microsoft.com/office/powerpoint/2010/main" val="82844338"/>
      </p:ext>
    </p:extLst>
  </p:cSld>
  <p:clrMapOvr>
    <a:masterClrMapping/>
  </p:clrMapOvr>
  <p:transition xmlns:p14="http://schemas.microsoft.com/office/powerpoint/2010/main"/>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CAE4859-E51D-D544-B4DE-6F17025ABAB5}" type="slidenum">
              <a:rPr lang="en-US" altLang="en-US"/>
              <a:pPr>
                <a:defRPr/>
              </a:pPr>
              <a:t>‹#›</a:t>
            </a:fld>
            <a:endParaRPr lang="en-US" altLang="en-US"/>
          </a:p>
        </p:txBody>
      </p:sp>
    </p:spTree>
    <p:extLst>
      <p:ext uri="{BB962C8B-B14F-4D97-AF65-F5344CB8AC3E}">
        <p14:creationId xmlns:p14="http://schemas.microsoft.com/office/powerpoint/2010/main" val="70785475"/>
      </p:ext>
    </p:extLst>
  </p:cSld>
  <p:clrMapOvr>
    <a:masterClrMapping/>
  </p:clrMapOvr>
  <p:transition xmlns:p14="http://schemas.microsoft.com/office/powerpoint/2010/main"/>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9979566-1FFD-B946-9AD9-C549C6860D3A}" type="slidenum">
              <a:rPr lang="en-US" altLang="en-US"/>
              <a:pPr>
                <a:defRPr/>
              </a:pPr>
              <a:t>‹#›</a:t>
            </a:fld>
            <a:endParaRPr lang="en-US" altLang="en-US"/>
          </a:p>
        </p:txBody>
      </p:sp>
    </p:spTree>
    <p:extLst>
      <p:ext uri="{BB962C8B-B14F-4D97-AF65-F5344CB8AC3E}">
        <p14:creationId xmlns:p14="http://schemas.microsoft.com/office/powerpoint/2010/main" val="3051339656"/>
      </p:ext>
    </p:extLst>
  </p:cSld>
  <p:clrMapOvr>
    <a:masterClrMapping/>
  </p:clrMapOvr>
  <p:transition xmlns:p14="http://schemas.microsoft.com/office/powerpoint/2010/main"/>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7E6776C-3C0C-3647-B428-E5CDEB85B7F2}" type="slidenum">
              <a:rPr lang="en-US" altLang="en-US"/>
              <a:pPr>
                <a:defRPr/>
              </a:pPr>
              <a:t>‹#›</a:t>
            </a:fld>
            <a:endParaRPr lang="en-US" altLang="en-US"/>
          </a:p>
        </p:txBody>
      </p:sp>
    </p:spTree>
    <p:extLst>
      <p:ext uri="{BB962C8B-B14F-4D97-AF65-F5344CB8AC3E}">
        <p14:creationId xmlns:p14="http://schemas.microsoft.com/office/powerpoint/2010/main" val="869033676"/>
      </p:ext>
    </p:extLst>
  </p:cSld>
  <p:clrMapOvr>
    <a:masterClrMapping/>
  </p:clrMapOvr>
  <p:transition xmlns:p14="http://schemas.microsoft.com/office/powerpoint/2010/main"/>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FAAFDE9-BD1F-BF48-83B3-03D36883ED1F}" type="slidenum">
              <a:rPr lang="en-US" altLang="en-US"/>
              <a:pPr>
                <a:defRPr/>
              </a:pPr>
              <a:t>‹#›</a:t>
            </a:fld>
            <a:endParaRPr lang="en-US" altLang="en-US"/>
          </a:p>
        </p:txBody>
      </p:sp>
    </p:spTree>
    <p:extLst>
      <p:ext uri="{BB962C8B-B14F-4D97-AF65-F5344CB8AC3E}">
        <p14:creationId xmlns:p14="http://schemas.microsoft.com/office/powerpoint/2010/main" val="3205149727"/>
      </p:ext>
    </p:extLst>
  </p:cSld>
  <p:clrMapOvr>
    <a:masterClrMapping/>
  </p:clrMapOvr>
  <p:transition xmlns:p14="http://schemas.microsoft.com/office/powerpoint/2010/main"/>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5C5B125-DD0A-0B44-AF19-095DF3AB90B8}" type="slidenum">
              <a:rPr lang="en-US" altLang="en-US"/>
              <a:pPr>
                <a:defRPr/>
              </a:pPr>
              <a:t>‹#›</a:t>
            </a:fld>
            <a:endParaRPr lang="en-US" altLang="en-US"/>
          </a:p>
        </p:txBody>
      </p:sp>
    </p:spTree>
    <p:extLst>
      <p:ext uri="{BB962C8B-B14F-4D97-AF65-F5344CB8AC3E}">
        <p14:creationId xmlns:p14="http://schemas.microsoft.com/office/powerpoint/2010/main" val="748889234"/>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B337A166-2F25-6B41-BDA9-84B515C3AB49}" type="slidenum">
              <a:rPr lang="en-US" altLang="en-US"/>
              <a:pPr>
                <a:defRPr/>
              </a:pPr>
              <a:t>‹#›</a:t>
            </a:fld>
            <a:endParaRPr lang="en-US" altLang="en-US"/>
          </a:p>
        </p:txBody>
      </p:sp>
    </p:spTree>
    <p:extLst>
      <p:ext uri="{BB962C8B-B14F-4D97-AF65-F5344CB8AC3E}">
        <p14:creationId xmlns:p14="http://schemas.microsoft.com/office/powerpoint/2010/main" val="2789895317"/>
      </p:ext>
    </p:extLst>
  </p:cSld>
  <p:clrMapOvr>
    <a:masterClrMapping/>
  </p:clrMapOvr>
  <p:transition xmlns:p14="http://schemas.microsoft.com/office/powerpoint/2010/main"/>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9FB9A72-6337-8246-993E-EA51F6CA5EEC}" type="slidenum">
              <a:rPr lang="en-US" altLang="en-US"/>
              <a:pPr>
                <a:defRPr/>
              </a:pPr>
              <a:t>‹#›</a:t>
            </a:fld>
            <a:endParaRPr lang="en-US" altLang="en-US"/>
          </a:p>
        </p:txBody>
      </p:sp>
    </p:spTree>
    <p:extLst>
      <p:ext uri="{BB962C8B-B14F-4D97-AF65-F5344CB8AC3E}">
        <p14:creationId xmlns:p14="http://schemas.microsoft.com/office/powerpoint/2010/main" val="715524135"/>
      </p:ext>
    </p:extLst>
  </p:cSld>
  <p:clrMapOvr>
    <a:masterClrMapping/>
  </p:clrMapOvr>
  <p:transition xmlns:p14="http://schemas.microsoft.com/office/powerpoint/2010/main"/>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E302EDE-7187-3547-AD0E-950033356140}" type="slidenum">
              <a:rPr lang="en-US" altLang="en-US"/>
              <a:pPr>
                <a:defRPr/>
              </a:pPr>
              <a:t>‹#›</a:t>
            </a:fld>
            <a:endParaRPr lang="en-US" altLang="en-US"/>
          </a:p>
        </p:txBody>
      </p:sp>
    </p:spTree>
    <p:extLst>
      <p:ext uri="{BB962C8B-B14F-4D97-AF65-F5344CB8AC3E}">
        <p14:creationId xmlns:p14="http://schemas.microsoft.com/office/powerpoint/2010/main" val="896282313"/>
      </p:ext>
    </p:extLst>
  </p:cSld>
  <p:clrMapOvr>
    <a:masterClrMapping/>
  </p:clrMapOvr>
  <p:transition xmlns:p14="http://schemas.microsoft.com/office/powerpoint/2010/mai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54A0AA4-E6E8-A241-9424-D4769A753EA1}" type="slidenum">
              <a:rPr lang="en-US" altLang="en-US"/>
              <a:pPr>
                <a:defRPr/>
              </a:pPr>
              <a:t>‹#›</a:t>
            </a:fld>
            <a:endParaRPr lang="en-US" altLang="en-US"/>
          </a:p>
        </p:txBody>
      </p:sp>
    </p:spTree>
    <p:extLst>
      <p:ext uri="{BB962C8B-B14F-4D97-AF65-F5344CB8AC3E}">
        <p14:creationId xmlns:p14="http://schemas.microsoft.com/office/powerpoint/2010/main" val="1468178405"/>
      </p:ext>
    </p:extLst>
  </p:cSld>
  <p:clrMapOvr>
    <a:masterClrMapping/>
  </p:clrMapOvr>
  <p:transition xmlns:p14="http://schemas.microsoft.com/office/powerpoint/2010/main"/>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0DD29B0-14B9-BA4A-BE8E-538D3F939DBF}" type="slidenum">
              <a:rPr lang="en-US" altLang="en-US"/>
              <a:pPr>
                <a:defRPr/>
              </a:pPr>
              <a:t>‹#›</a:t>
            </a:fld>
            <a:endParaRPr lang="en-US" altLang="en-US"/>
          </a:p>
        </p:txBody>
      </p:sp>
    </p:spTree>
    <p:extLst>
      <p:ext uri="{BB962C8B-B14F-4D97-AF65-F5344CB8AC3E}">
        <p14:creationId xmlns:p14="http://schemas.microsoft.com/office/powerpoint/2010/main" val="1649446487"/>
      </p:ext>
    </p:extLst>
  </p:cSld>
  <p:clrMapOvr>
    <a:masterClrMapping/>
  </p:clrMapOvr>
  <p:transition xmlns:p14="http://schemas.microsoft.com/office/powerpoint/2010/main"/>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9144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9555BB6E-D8CE-5C46-B0EF-D984ADFEFFAB}" type="slidenum">
              <a:rPr lang="en-US" altLang="en-US"/>
              <a:pPr>
                <a:defRPr/>
              </a:pPr>
              <a:t>‹#›</a:t>
            </a:fld>
            <a:endParaRPr lang="en-US" altLang="en-US"/>
          </a:p>
        </p:txBody>
      </p:sp>
    </p:spTree>
    <p:extLst>
      <p:ext uri="{BB962C8B-B14F-4D97-AF65-F5344CB8AC3E}">
        <p14:creationId xmlns:p14="http://schemas.microsoft.com/office/powerpoint/2010/main" val="43563220"/>
      </p:ext>
    </p:extLst>
  </p:cSld>
  <p:clrMapOvr>
    <a:masterClrMapping/>
  </p:clrMapOvr>
  <p:transition xmlns:p14="http://schemas.microsoft.com/office/powerpoint/2010/main"/>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395288"/>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57E0EB4-6252-BC4A-BC5B-C0877F3F85FC}" type="slidenum">
              <a:rPr lang="en-US" altLang="en-US"/>
              <a:pPr>
                <a:defRPr/>
              </a:pPr>
              <a:t>‹#›</a:t>
            </a:fld>
            <a:endParaRPr lang="en-US" altLang="en-US"/>
          </a:p>
        </p:txBody>
      </p:sp>
    </p:spTree>
    <p:extLst>
      <p:ext uri="{BB962C8B-B14F-4D97-AF65-F5344CB8AC3E}">
        <p14:creationId xmlns:p14="http://schemas.microsoft.com/office/powerpoint/2010/main" val="606268465"/>
      </p:ext>
    </p:extLst>
  </p:cSld>
  <p:clrMapOvr>
    <a:masterClrMapping/>
  </p:clrMapOvr>
  <p:transition xmlns:p14="http://schemas.microsoft.com/office/powerpoint/2010/main"/>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F8F8B89-D313-3A44-B71A-6C926E784BC0}" type="slidenum">
              <a:rPr lang="en-US" altLang="en-US"/>
              <a:pPr>
                <a:defRPr/>
              </a:pPr>
              <a:t>‹#›</a:t>
            </a:fld>
            <a:endParaRPr lang="en-US" altLang="en-US"/>
          </a:p>
        </p:txBody>
      </p:sp>
    </p:spTree>
    <p:extLst>
      <p:ext uri="{BB962C8B-B14F-4D97-AF65-F5344CB8AC3E}">
        <p14:creationId xmlns:p14="http://schemas.microsoft.com/office/powerpoint/2010/main" val="439142984"/>
      </p:ext>
    </p:extLst>
  </p:cSld>
  <p:clrMapOvr>
    <a:masterClrMapping/>
  </p:clrMapOvr>
  <p:transition xmlns:p14="http://schemas.microsoft.com/office/powerpoint/2010/main"/>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BD78679-5452-664F-8E1C-8FDC272D0C99}" type="slidenum">
              <a:rPr lang="en-US" altLang="en-US"/>
              <a:pPr>
                <a:defRPr/>
              </a:pPr>
              <a:t>‹#›</a:t>
            </a:fld>
            <a:endParaRPr lang="en-US" altLang="en-US"/>
          </a:p>
        </p:txBody>
      </p:sp>
    </p:spTree>
    <p:extLst>
      <p:ext uri="{BB962C8B-B14F-4D97-AF65-F5344CB8AC3E}">
        <p14:creationId xmlns:p14="http://schemas.microsoft.com/office/powerpoint/2010/main" val="125885419"/>
      </p:ext>
    </p:extLst>
  </p:cSld>
  <p:clrMapOvr>
    <a:masterClrMapping/>
  </p:clrMapOvr>
  <p:transition xmlns:p14="http://schemas.microsoft.com/office/powerpoint/2010/main"/>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5E4B91F-0A42-3D44-B196-AEC9CDDC5B81}" type="slidenum">
              <a:rPr lang="en-US" altLang="en-US"/>
              <a:pPr>
                <a:defRPr/>
              </a:pPr>
              <a:t>‹#›</a:t>
            </a:fld>
            <a:endParaRPr lang="en-US" altLang="en-US"/>
          </a:p>
        </p:txBody>
      </p:sp>
    </p:spTree>
    <p:extLst>
      <p:ext uri="{BB962C8B-B14F-4D97-AF65-F5344CB8AC3E}">
        <p14:creationId xmlns:p14="http://schemas.microsoft.com/office/powerpoint/2010/main" val="109814289"/>
      </p:ext>
    </p:extLst>
  </p:cSld>
  <p:clrMapOvr>
    <a:masterClrMapping/>
  </p:clrMapOvr>
  <p:transition xmlns:p14="http://schemas.microsoft.com/office/powerpoint/2010/main"/>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2E1C7FD-08EB-1D40-898B-AA7EDCDD29F3}" type="slidenum">
              <a:rPr lang="en-US" altLang="en-US"/>
              <a:pPr>
                <a:defRPr/>
              </a:pPr>
              <a:t>‹#›</a:t>
            </a:fld>
            <a:endParaRPr lang="en-US" altLang="en-US"/>
          </a:p>
        </p:txBody>
      </p:sp>
    </p:spTree>
    <p:extLst>
      <p:ext uri="{BB962C8B-B14F-4D97-AF65-F5344CB8AC3E}">
        <p14:creationId xmlns:p14="http://schemas.microsoft.com/office/powerpoint/2010/main" val="148659851"/>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CD75E97-CA1D-EA4A-B201-115C7316FB62}" type="slidenum">
              <a:rPr lang="en-US" altLang="en-US"/>
              <a:pPr>
                <a:defRPr/>
              </a:pPr>
              <a:t>‹#›</a:t>
            </a:fld>
            <a:endParaRPr lang="en-US" altLang="en-US"/>
          </a:p>
        </p:txBody>
      </p:sp>
    </p:spTree>
    <p:extLst>
      <p:ext uri="{BB962C8B-B14F-4D97-AF65-F5344CB8AC3E}">
        <p14:creationId xmlns:p14="http://schemas.microsoft.com/office/powerpoint/2010/main" val="1669547665"/>
      </p:ext>
    </p:extLst>
  </p:cSld>
  <p:clrMapOvr>
    <a:masterClrMapping/>
  </p:clrMapOvr>
  <p:transition xmlns:p14="http://schemas.microsoft.com/office/powerpoint/2010/main"/>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2D14668-8662-9B46-9E5C-F3240D7DA69F}" type="slidenum">
              <a:rPr lang="en-US" altLang="en-US"/>
              <a:pPr>
                <a:defRPr/>
              </a:pPr>
              <a:t>‹#›</a:t>
            </a:fld>
            <a:endParaRPr lang="en-US" altLang="en-US"/>
          </a:p>
        </p:txBody>
      </p:sp>
    </p:spTree>
    <p:extLst>
      <p:ext uri="{BB962C8B-B14F-4D97-AF65-F5344CB8AC3E}">
        <p14:creationId xmlns:p14="http://schemas.microsoft.com/office/powerpoint/2010/main" val="1050722143"/>
      </p:ext>
    </p:extLst>
  </p:cSld>
  <p:clrMapOvr>
    <a:masterClrMapping/>
  </p:clrMapOvr>
  <p:transition xmlns:p14="http://schemas.microsoft.com/office/powerpoint/2010/main"/>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BC026DB-C46D-5544-8191-4498E9DA7700}" type="slidenum">
              <a:rPr lang="en-US" altLang="en-US"/>
              <a:pPr>
                <a:defRPr/>
              </a:pPr>
              <a:t>‹#›</a:t>
            </a:fld>
            <a:endParaRPr lang="en-US" altLang="en-US"/>
          </a:p>
        </p:txBody>
      </p:sp>
    </p:spTree>
    <p:extLst>
      <p:ext uri="{BB962C8B-B14F-4D97-AF65-F5344CB8AC3E}">
        <p14:creationId xmlns:p14="http://schemas.microsoft.com/office/powerpoint/2010/main" val="1036669796"/>
      </p:ext>
    </p:extLst>
  </p:cSld>
  <p:clrMapOvr>
    <a:masterClrMapping/>
  </p:clrMapOvr>
  <p:transition xmlns:p14="http://schemas.microsoft.com/office/powerpoint/2010/main"/>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59B5C369-F7AC-3041-9785-1FFDF5C8F1DC}" type="slidenum">
              <a:rPr lang="en-US" altLang="en-US"/>
              <a:pPr>
                <a:defRPr/>
              </a:pPr>
              <a:t>‹#›</a:t>
            </a:fld>
            <a:endParaRPr lang="en-US" altLang="en-US"/>
          </a:p>
        </p:txBody>
      </p:sp>
    </p:spTree>
    <p:extLst>
      <p:ext uri="{BB962C8B-B14F-4D97-AF65-F5344CB8AC3E}">
        <p14:creationId xmlns:p14="http://schemas.microsoft.com/office/powerpoint/2010/main" val="4106287289"/>
      </p:ext>
    </p:extLst>
  </p:cSld>
  <p:clrMapOvr>
    <a:masterClrMapping/>
  </p:clrMapOvr>
  <p:transition xmlns:p14="http://schemas.microsoft.com/office/powerpoint/2010/mai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B7E9580-1F5B-ED48-9C7E-CB8A8B1319EF}" type="slidenum">
              <a:rPr lang="en-US" altLang="en-US"/>
              <a:pPr>
                <a:defRPr/>
              </a:pPr>
              <a:t>‹#›</a:t>
            </a:fld>
            <a:endParaRPr lang="en-US" altLang="en-US"/>
          </a:p>
        </p:txBody>
      </p:sp>
    </p:spTree>
    <p:extLst>
      <p:ext uri="{BB962C8B-B14F-4D97-AF65-F5344CB8AC3E}">
        <p14:creationId xmlns:p14="http://schemas.microsoft.com/office/powerpoint/2010/main" val="1152907944"/>
      </p:ext>
    </p:extLst>
  </p:cSld>
  <p:clrMapOvr>
    <a:masterClrMapping/>
  </p:clrMapOvr>
  <p:transition xmlns:p14="http://schemas.microsoft.com/office/powerpoint/2010/main"/>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5333422-9571-8544-9C7F-9D28CC1786CA}" type="slidenum">
              <a:rPr lang="en-US" altLang="en-US"/>
              <a:pPr>
                <a:defRPr/>
              </a:pPr>
              <a:t>‹#›</a:t>
            </a:fld>
            <a:endParaRPr lang="en-US" altLang="en-US"/>
          </a:p>
        </p:txBody>
      </p:sp>
    </p:spTree>
    <p:extLst>
      <p:ext uri="{BB962C8B-B14F-4D97-AF65-F5344CB8AC3E}">
        <p14:creationId xmlns:p14="http://schemas.microsoft.com/office/powerpoint/2010/main" val="2248668579"/>
      </p:ext>
    </p:extLst>
  </p:cSld>
  <p:clrMapOvr>
    <a:masterClrMapping/>
  </p:clrMapOvr>
  <p:transition xmlns:p14="http://schemas.microsoft.com/office/powerpoint/2010/main"/>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9144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lvl1pPr>
          </a:lstStyle>
          <a:p>
            <a:pPr>
              <a:defRPr/>
            </a:pPr>
            <a:r>
              <a:rPr lang="en-US" altLang="en-US"/>
              <a:t>CHIPPER: HPCA 2011</a:t>
            </a:r>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lvl1pPr>
          </a:lstStyle>
          <a:p>
            <a:pPr>
              <a:defRPr/>
            </a:pPr>
            <a:fld id="{61590E65-07EE-3343-9D5E-3D77CE62793C}" type="slidenum">
              <a:rPr lang="en-US" altLang="en-US"/>
              <a:pPr>
                <a:defRPr/>
              </a:pPr>
              <a:t>‹#›</a:t>
            </a:fld>
            <a:endParaRPr lang="en-US" altLang="en-US"/>
          </a:p>
        </p:txBody>
      </p:sp>
    </p:spTree>
    <p:extLst>
      <p:ext uri="{BB962C8B-B14F-4D97-AF65-F5344CB8AC3E}">
        <p14:creationId xmlns:p14="http://schemas.microsoft.com/office/powerpoint/2010/main" val="238003831"/>
      </p:ext>
    </p:extLst>
  </p:cSld>
  <p:clrMapOvr>
    <a:masterClrMapping/>
  </p:clrMapOvr>
  <p:transition xmlns:p14="http://schemas.microsoft.com/office/powerpoint/2010/main"/>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395288"/>
          </a:xfrm>
        </p:spPr>
        <p:txBody>
          <a:bodyPr/>
          <a:lstStyle>
            <a:lvl1pPr fontAlgn="base">
              <a:spcBef>
                <a:spcPct val="0"/>
              </a:spcBef>
              <a:spcAft>
                <a:spcPct val="0"/>
              </a:spcAft>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lvl1pPr>
          </a:lstStyle>
          <a:p>
            <a:pPr>
              <a:defRPr/>
            </a:pPr>
            <a:fld id="{E63D00EA-EC4F-364A-995B-6A1B3FD75CB9}" type="slidenum">
              <a:rPr lang="en-US" altLang="en-US"/>
              <a:pPr>
                <a:defRPr/>
              </a:pPr>
              <a:t>‹#›</a:t>
            </a:fld>
            <a:endParaRPr lang="en-US" altLang="en-US"/>
          </a:p>
        </p:txBody>
      </p:sp>
    </p:spTree>
    <p:extLst>
      <p:ext uri="{BB962C8B-B14F-4D97-AF65-F5344CB8AC3E}">
        <p14:creationId xmlns:p14="http://schemas.microsoft.com/office/powerpoint/2010/main" val="2582131993"/>
      </p:ext>
    </p:extLst>
  </p:cSld>
  <p:clrMapOvr>
    <a:masterClrMapping/>
  </p:clrMapOvr>
  <p:transition xmlns:p14="http://schemas.microsoft.com/office/powerpoint/2010/main"/>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lvl1pPr>
          </a:lstStyle>
          <a:p>
            <a:pPr>
              <a:defRPr/>
            </a:pPr>
            <a:fld id="{7BB9F876-4AEB-064A-B153-4BD58FB506BE}" type="slidenum">
              <a:rPr lang="en-US" altLang="en-US"/>
              <a:pPr>
                <a:defRPr/>
              </a:pPr>
              <a:t>‹#›</a:t>
            </a:fld>
            <a:endParaRPr lang="en-US" altLang="en-US"/>
          </a:p>
        </p:txBody>
      </p:sp>
    </p:spTree>
    <p:extLst>
      <p:ext uri="{BB962C8B-B14F-4D97-AF65-F5344CB8AC3E}">
        <p14:creationId xmlns:p14="http://schemas.microsoft.com/office/powerpoint/2010/main" val="1215178520"/>
      </p:ext>
    </p:extLst>
  </p:cSld>
  <p:clrMapOvr>
    <a:masterClrMapping/>
  </p:clrMapOvr>
  <p:transition xmlns:p14="http://schemas.microsoft.com/office/powerpoint/2010/main"/>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lvl1pPr>
          </a:lstStyle>
          <a:p>
            <a:pPr>
              <a:defRPr/>
            </a:pPr>
            <a:r>
              <a:rPr lang="en-US" altLang="en-US"/>
              <a:t>CHIPPER: HPCA 2011</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lvl1pPr>
          </a:lstStyle>
          <a:p>
            <a:pPr>
              <a:defRPr/>
            </a:pPr>
            <a:fld id="{A8043B79-ED33-554C-A188-D3DFE8641D2A}" type="slidenum">
              <a:rPr lang="en-US" altLang="en-US"/>
              <a:pPr>
                <a:defRPr/>
              </a:pPr>
              <a:t>‹#›</a:t>
            </a:fld>
            <a:endParaRPr lang="en-US" altLang="en-US"/>
          </a:p>
        </p:txBody>
      </p:sp>
    </p:spTree>
    <p:extLst>
      <p:ext uri="{BB962C8B-B14F-4D97-AF65-F5344CB8AC3E}">
        <p14:creationId xmlns:p14="http://schemas.microsoft.com/office/powerpoint/2010/main" val="2763853640"/>
      </p:ext>
    </p:extLst>
  </p:cSld>
  <p:clrMapOvr>
    <a:masterClrMapping/>
  </p:clrMapOvr>
  <p:transition xmlns:p14="http://schemas.microsoft.com/office/powerpoint/2010/main"/>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lvl1pPr>
          </a:lstStyle>
          <a:p>
            <a:pPr>
              <a:defRPr/>
            </a:pPr>
            <a:r>
              <a:rPr lang="en-US" altLang="en-US"/>
              <a:t>CHIPPER: HPCA 2011</a:t>
            </a:r>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lvl1pPr>
          </a:lstStyle>
          <a:p>
            <a:pPr>
              <a:defRPr/>
            </a:pPr>
            <a:fld id="{D36F7D21-1128-754C-A107-2B9714E6E52B}" type="slidenum">
              <a:rPr lang="en-US" altLang="en-US"/>
              <a:pPr>
                <a:defRPr/>
              </a:pPr>
              <a:t>‹#›</a:t>
            </a:fld>
            <a:endParaRPr lang="en-US" altLang="en-US"/>
          </a:p>
        </p:txBody>
      </p:sp>
    </p:spTree>
    <p:extLst>
      <p:ext uri="{BB962C8B-B14F-4D97-AF65-F5344CB8AC3E}">
        <p14:creationId xmlns:p14="http://schemas.microsoft.com/office/powerpoint/2010/main" val="2382591243"/>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CAF2D13-D62B-F846-B9E1-0AC88ACAAE51}" type="slidenum">
              <a:rPr lang="en-US" altLang="en-US"/>
              <a:pPr>
                <a:defRPr/>
              </a:pPr>
              <a:t>‹#›</a:t>
            </a:fld>
            <a:endParaRPr lang="en-US" altLang="en-US"/>
          </a:p>
        </p:txBody>
      </p:sp>
    </p:spTree>
    <p:extLst>
      <p:ext uri="{BB962C8B-B14F-4D97-AF65-F5344CB8AC3E}">
        <p14:creationId xmlns:p14="http://schemas.microsoft.com/office/powerpoint/2010/main" val="3373641203"/>
      </p:ext>
    </p:extLst>
  </p:cSld>
  <p:clrMapOvr>
    <a:masterClrMapping/>
  </p:clrMapOvr>
  <p:transition xmlns:p14="http://schemas.microsoft.com/office/powerpoint/2010/main"/>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lvl1pPr>
          </a:lstStyle>
          <a:p>
            <a:pPr>
              <a:defRPr/>
            </a:pPr>
            <a:fld id="{AD514895-1EAB-8041-96B5-239CC3C5CB7C}" type="slidenum">
              <a:rPr lang="en-US" altLang="en-US"/>
              <a:pPr>
                <a:defRPr/>
              </a:pPr>
              <a:t>‹#›</a:t>
            </a:fld>
            <a:endParaRPr lang="en-US" altLang="en-US"/>
          </a:p>
        </p:txBody>
      </p:sp>
    </p:spTree>
    <p:extLst>
      <p:ext uri="{BB962C8B-B14F-4D97-AF65-F5344CB8AC3E}">
        <p14:creationId xmlns:p14="http://schemas.microsoft.com/office/powerpoint/2010/main" val="3103595328"/>
      </p:ext>
    </p:extLst>
  </p:cSld>
  <p:clrMapOvr>
    <a:masterClrMapping/>
  </p:clrMapOvr>
  <p:transition xmlns:p14="http://schemas.microsoft.com/office/powerpoint/2010/main"/>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lvl1pPr>
          </a:lstStyle>
          <a:p>
            <a:pPr>
              <a:defRPr/>
            </a:pPr>
            <a:fld id="{D3713840-92D2-3243-9523-E5C8955258FA}" type="slidenum">
              <a:rPr lang="en-US" altLang="en-US"/>
              <a:pPr>
                <a:defRPr/>
              </a:pPr>
              <a:t>‹#›</a:t>
            </a:fld>
            <a:endParaRPr lang="en-US" altLang="en-US"/>
          </a:p>
        </p:txBody>
      </p:sp>
    </p:spTree>
    <p:extLst>
      <p:ext uri="{BB962C8B-B14F-4D97-AF65-F5344CB8AC3E}">
        <p14:creationId xmlns:p14="http://schemas.microsoft.com/office/powerpoint/2010/main" val="1931028458"/>
      </p:ext>
    </p:extLst>
  </p:cSld>
  <p:clrMapOvr>
    <a:masterClrMapping/>
  </p:clrMapOvr>
  <p:transition xmlns:p14="http://schemas.microsoft.com/office/powerpoint/2010/main"/>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lvl1pPr>
          </a:lstStyle>
          <a:p>
            <a:pPr>
              <a:defRPr/>
            </a:pPr>
            <a:fld id="{5FEE8551-035B-C54A-8469-CE601B4581EB}" type="slidenum">
              <a:rPr lang="en-US" altLang="en-US"/>
              <a:pPr>
                <a:defRPr/>
              </a:pPr>
              <a:t>‹#›</a:t>
            </a:fld>
            <a:endParaRPr lang="en-US" altLang="en-US"/>
          </a:p>
        </p:txBody>
      </p:sp>
    </p:spTree>
    <p:extLst>
      <p:ext uri="{BB962C8B-B14F-4D97-AF65-F5344CB8AC3E}">
        <p14:creationId xmlns:p14="http://schemas.microsoft.com/office/powerpoint/2010/main" val="1677290795"/>
      </p:ext>
    </p:extLst>
  </p:cSld>
  <p:clrMapOvr>
    <a:masterClrMapping/>
  </p:clrMapOvr>
  <p:transition xmlns:p14="http://schemas.microsoft.com/office/powerpoint/2010/main"/>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lvl1pPr>
          </a:lstStyle>
          <a:p>
            <a:pPr>
              <a:defRPr/>
            </a:pPr>
            <a:fld id="{7DAE3683-ABD6-344D-9B50-10DD0983A1CC}" type="slidenum">
              <a:rPr lang="en-US" altLang="en-US"/>
              <a:pPr>
                <a:defRPr/>
              </a:pPr>
              <a:t>‹#›</a:t>
            </a:fld>
            <a:endParaRPr lang="en-US" altLang="en-US"/>
          </a:p>
        </p:txBody>
      </p:sp>
    </p:spTree>
    <p:extLst>
      <p:ext uri="{BB962C8B-B14F-4D97-AF65-F5344CB8AC3E}">
        <p14:creationId xmlns:p14="http://schemas.microsoft.com/office/powerpoint/2010/main" val="1991023598"/>
      </p:ext>
    </p:extLst>
  </p:cSld>
  <p:clrMapOvr>
    <a:masterClrMapping/>
  </p:clrMapOvr>
  <p:transition xmlns:p14="http://schemas.microsoft.com/office/powerpoint/2010/mai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lvl1pPr>
          </a:lstStyle>
          <a:p>
            <a:pPr>
              <a:defRPr/>
            </a:pPr>
            <a:fld id="{9C86942E-6191-B743-8B78-A89F806C09E6}" type="slidenum">
              <a:rPr lang="en-US" altLang="en-US"/>
              <a:pPr>
                <a:defRPr/>
              </a:pPr>
              <a:t>‹#›</a:t>
            </a:fld>
            <a:endParaRPr lang="en-US" altLang="en-US"/>
          </a:p>
        </p:txBody>
      </p:sp>
    </p:spTree>
    <p:extLst>
      <p:ext uri="{BB962C8B-B14F-4D97-AF65-F5344CB8AC3E}">
        <p14:creationId xmlns:p14="http://schemas.microsoft.com/office/powerpoint/2010/main" val="579412035"/>
      </p:ext>
    </p:extLst>
  </p:cSld>
  <p:clrMapOvr>
    <a:masterClrMapping/>
  </p:clrMapOvr>
  <p:transition xmlns:p14="http://schemas.microsoft.com/office/powerpoint/2010/main"/>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lvl1pPr>
          </a:lstStyle>
          <a:p>
            <a:pPr>
              <a:defRPr/>
            </a:pPr>
            <a:fld id="{395B5A38-DE2A-BF4C-8ADC-BE44806C5F90}" type="slidenum">
              <a:rPr lang="en-US" altLang="en-US"/>
              <a:pPr>
                <a:defRPr/>
              </a:pPr>
              <a:t>‹#›</a:t>
            </a:fld>
            <a:endParaRPr lang="en-US" altLang="en-US"/>
          </a:p>
        </p:txBody>
      </p:sp>
    </p:spTree>
    <p:extLst>
      <p:ext uri="{BB962C8B-B14F-4D97-AF65-F5344CB8AC3E}">
        <p14:creationId xmlns:p14="http://schemas.microsoft.com/office/powerpoint/2010/main" val="2552837791"/>
      </p:ext>
    </p:extLst>
  </p:cSld>
  <p:clrMapOvr>
    <a:masterClrMapping/>
  </p:clrMapOvr>
  <p:transition xmlns:p14="http://schemas.microsoft.com/office/powerpoint/2010/main"/>
</p:sldLayout>
</file>

<file path=ppt/slideLayouts/slideLayout15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10600" cy="4876800"/>
          </a:xfrm>
        </p:spPr>
        <p:txBody>
          <a:bodyPr/>
          <a:lstStyle/>
          <a:p>
            <a:pPr lvl="0"/>
            <a:endParaRPr lang="en-US" noProof="0" smtClean="0"/>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lvl1pPr>
          </a:lstStyle>
          <a:p>
            <a:pPr>
              <a:defRPr/>
            </a:pPr>
            <a:fld id="{54EF5D99-07A6-BC45-898C-BD41A03F2D55}" type="slidenum">
              <a:rPr lang="en-US"/>
              <a:pPr>
                <a:defRPr/>
              </a:pPr>
              <a:t>‹#›</a:t>
            </a:fld>
            <a:endParaRPr lang="en-US"/>
          </a:p>
        </p:txBody>
      </p:sp>
    </p:spTree>
    <p:extLst>
      <p:ext uri="{BB962C8B-B14F-4D97-AF65-F5344CB8AC3E}">
        <p14:creationId xmlns:p14="http://schemas.microsoft.com/office/powerpoint/2010/main" val="2877899293"/>
      </p:ext>
    </p:extLst>
  </p:cSld>
  <p:clrMapOvr>
    <a:masterClrMapping/>
  </p:clrMapOvr>
  <p:transition xmlns:p14="http://schemas.microsoft.com/office/powerpoint/2010/main"/>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9144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027A4E0D-571B-8347-9B87-734499EC077A}" type="slidenum">
              <a:rPr lang="en-US" altLang="en-US"/>
              <a:pPr>
                <a:defRPr/>
              </a:pPr>
              <a:t>‹#›</a:t>
            </a:fld>
            <a:endParaRPr lang="en-US" altLang="en-US"/>
          </a:p>
        </p:txBody>
      </p:sp>
    </p:spTree>
    <p:extLst>
      <p:ext uri="{BB962C8B-B14F-4D97-AF65-F5344CB8AC3E}">
        <p14:creationId xmlns:p14="http://schemas.microsoft.com/office/powerpoint/2010/main" val="587757223"/>
      </p:ext>
    </p:extLst>
  </p:cSld>
  <p:clrMapOvr>
    <a:masterClrMapping/>
  </p:clrMapOvr>
  <p:transition xmlns:p14="http://schemas.microsoft.com/office/powerpoint/2010/main"/>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395288"/>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89EB1CF-74EE-0A4B-BCC5-F4F4897FD1BB}" type="slidenum">
              <a:rPr lang="en-US" altLang="en-US"/>
              <a:pPr>
                <a:defRPr/>
              </a:pPr>
              <a:t>‹#›</a:t>
            </a:fld>
            <a:endParaRPr lang="en-US" altLang="en-US"/>
          </a:p>
        </p:txBody>
      </p:sp>
    </p:spTree>
    <p:extLst>
      <p:ext uri="{BB962C8B-B14F-4D97-AF65-F5344CB8AC3E}">
        <p14:creationId xmlns:p14="http://schemas.microsoft.com/office/powerpoint/2010/main" val="3550621975"/>
      </p:ext>
    </p:extLst>
  </p:cSld>
  <p:clrMapOvr>
    <a:masterClrMapping/>
  </p:clrMapOvr>
  <p:transition xmlns:p14="http://schemas.microsoft.com/office/powerpoint/2010/main"/>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EB319A7-57F2-8744-81C0-B38FAC1C2326}" type="slidenum">
              <a:rPr lang="en-US" altLang="en-US"/>
              <a:pPr>
                <a:defRPr/>
              </a:pPr>
              <a:t>‹#›</a:t>
            </a:fld>
            <a:endParaRPr lang="en-US" altLang="en-US"/>
          </a:p>
        </p:txBody>
      </p:sp>
    </p:spTree>
    <p:extLst>
      <p:ext uri="{BB962C8B-B14F-4D97-AF65-F5344CB8AC3E}">
        <p14:creationId xmlns:p14="http://schemas.microsoft.com/office/powerpoint/2010/main" val="1770794773"/>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DE24010-4C74-2F40-8D5A-C828773EA876}" type="slidenum">
              <a:rPr lang="en-US" altLang="en-US"/>
              <a:pPr>
                <a:defRPr/>
              </a:pPr>
              <a:t>‹#›</a:t>
            </a:fld>
            <a:endParaRPr lang="en-US" altLang="en-US"/>
          </a:p>
        </p:txBody>
      </p:sp>
    </p:spTree>
    <p:extLst>
      <p:ext uri="{BB962C8B-B14F-4D97-AF65-F5344CB8AC3E}">
        <p14:creationId xmlns:p14="http://schemas.microsoft.com/office/powerpoint/2010/main" val="915704570"/>
      </p:ext>
    </p:extLst>
  </p:cSld>
  <p:clrMapOvr>
    <a:masterClrMapping/>
  </p:clrMapOvr>
  <p:transition xmlns:p14="http://schemas.microsoft.com/office/powerpoint/2010/main"/>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7AEDD21-F15C-7047-8CD3-E491B708E9A1}" type="slidenum">
              <a:rPr lang="en-US" altLang="en-US"/>
              <a:pPr>
                <a:defRPr/>
              </a:pPr>
              <a:t>‹#›</a:t>
            </a:fld>
            <a:endParaRPr lang="en-US" altLang="en-US"/>
          </a:p>
        </p:txBody>
      </p:sp>
    </p:spTree>
    <p:extLst>
      <p:ext uri="{BB962C8B-B14F-4D97-AF65-F5344CB8AC3E}">
        <p14:creationId xmlns:p14="http://schemas.microsoft.com/office/powerpoint/2010/main" val="2684978364"/>
      </p:ext>
    </p:extLst>
  </p:cSld>
  <p:clrMapOvr>
    <a:masterClrMapping/>
  </p:clrMapOvr>
  <p:transition xmlns:p14="http://schemas.microsoft.com/office/powerpoint/2010/main"/>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5EC5E1E-F9BA-2A4F-896C-87A333770C27}" type="slidenum">
              <a:rPr lang="en-US" altLang="en-US"/>
              <a:pPr>
                <a:defRPr/>
              </a:pPr>
              <a:t>‹#›</a:t>
            </a:fld>
            <a:endParaRPr lang="en-US" altLang="en-US"/>
          </a:p>
        </p:txBody>
      </p:sp>
    </p:spTree>
    <p:extLst>
      <p:ext uri="{BB962C8B-B14F-4D97-AF65-F5344CB8AC3E}">
        <p14:creationId xmlns:p14="http://schemas.microsoft.com/office/powerpoint/2010/main" val="3169079020"/>
      </p:ext>
    </p:extLst>
  </p:cSld>
  <p:clrMapOvr>
    <a:masterClrMapping/>
  </p:clrMapOvr>
  <p:transition xmlns:p14="http://schemas.microsoft.com/office/powerpoint/2010/main"/>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8D5E4AC-70ED-634E-84EB-2629ABE57E2A}" type="slidenum">
              <a:rPr lang="en-US" altLang="en-US"/>
              <a:pPr>
                <a:defRPr/>
              </a:pPr>
              <a:t>‹#›</a:t>
            </a:fld>
            <a:endParaRPr lang="en-US" altLang="en-US"/>
          </a:p>
        </p:txBody>
      </p:sp>
    </p:spTree>
    <p:extLst>
      <p:ext uri="{BB962C8B-B14F-4D97-AF65-F5344CB8AC3E}">
        <p14:creationId xmlns:p14="http://schemas.microsoft.com/office/powerpoint/2010/main" val="2010239772"/>
      </p:ext>
    </p:extLst>
  </p:cSld>
  <p:clrMapOvr>
    <a:masterClrMapping/>
  </p:clrMapOvr>
  <p:transition xmlns:p14="http://schemas.microsoft.com/office/powerpoint/2010/main"/>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3E326FA-1B1B-C349-9EC4-62AA6BF0E5D9}" type="slidenum">
              <a:rPr lang="en-US" altLang="en-US"/>
              <a:pPr>
                <a:defRPr/>
              </a:pPr>
              <a:t>‹#›</a:t>
            </a:fld>
            <a:endParaRPr lang="en-US" altLang="en-US"/>
          </a:p>
        </p:txBody>
      </p:sp>
    </p:spTree>
    <p:extLst>
      <p:ext uri="{BB962C8B-B14F-4D97-AF65-F5344CB8AC3E}">
        <p14:creationId xmlns:p14="http://schemas.microsoft.com/office/powerpoint/2010/main" val="4215465689"/>
      </p:ext>
    </p:extLst>
  </p:cSld>
  <p:clrMapOvr>
    <a:masterClrMapping/>
  </p:clrMapOvr>
  <p:transition xmlns:p14="http://schemas.microsoft.com/office/powerpoint/2010/main"/>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CE4C3DD-1254-8243-A0DA-493102AD231A}" type="slidenum">
              <a:rPr lang="en-US" altLang="en-US"/>
              <a:pPr>
                <a:defRPr/>
              </a:pPr>
              <a:t>‹#›</a:t>
            </a:fld>
            <a:endParaRPr lang="en-US" altLang="en-US"/>
          </a:p>
        </p:txBody>
      </p:sp>
    </p:spTree>
    <p:extLst>
      <p:ext uri="{BB962C8B-B14F-4D97-AF65-F5344CB8AC3E}">
        <p14:creationId xmlns:p14="http://schemas.microsoft.com/office/powerpoint/2010/main" val="184088701"/>
      </p:ext>
    </p:extLst>
  </p:cSld>
  <p:clrMapOvr>
    <a:masterClrMapping/>
  </p:clrMapOvr>
  <p:transition xmlns:p14="http://schemas.microsoft.com/office/powerpoint/2010/main"/>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6D9D873-9BF7-E141-A871-6ADF0C926B76}" type="slidenum">
              <a:rPr lang="en-US" altLang="en-US"/>
              <a:pPr>
                <a:defRPr/>
              </a:pPr>
              <a:t>‹#›</a:t>
            </a:fld>
            <a:endParaRPr lang="en-US" altLang="en-US"/>
          </a:p>
        </p:txBody>
      </p:sp>
    </p:spTree>
    <p:extLst>
      <p:ext uri="{BB962C8B-B14F-4D97-AF65-F5344CB8AC3E}">
        <p14:creationId xmlns:p14="http://schemas.microsoft.com/office/powerpoint/2010/main" val="911630922"/>
      </p:ext>
    </p:extLst>
  </p:cSld>
  <p:clrMapOvr>
    <a:masterClrMapping/>
  </p:clrMapOvr>
  <p:transition xmlns:p14="http://schemas.microsoft.com/office/powerpoint/2010/mai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7A22331-42CF-6340-8CCD-ADB9D187E62F}" type="slidenum">
              <a:rPr lang="en-US" altLang="en-US"/>
              <a:pPr>
                <a:defRPr/>
              </a:pPr>
              <a:t>‹#›</a:t>
            </a:fld>
            <a:endParaRPr lang="en-US" altLang="en-US"/>
          </a:p>
        </p:txBody>
      </p:sp>
    </p:spTree>
    <p:extLst>
      <p:ext uri="{BB962C8B-B14F-4D97-AF65-F5344CB8AC3E}">
        <p14:creationId xmlns:p14="http://schemas.microsoft.com/office/powerpoint/2010/main" val="1669944293"/>
      </p:ext>
    </p:extLst>
  </p:cSld>
  <p:clrMapOvr>
    <a:masterClrMapping/>
  </p:clrMapOvr>
  <p:transition xmlns:p14="http://schemas.microsoft.com/office/powerpoint/2010/main"/>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F5AB040-9078-0F46-8CFF-8FA98BED4D92}" type="slidenum">
              <a:rPr lang="en-US" altLang="en-US"/>
              <a:pPr>
                <a:defRPr/>
              </a:pPr>
              <a:t>‹#›</a:t>
            </a:fld>
            <a:endParaRPr lang="en-US" altLang="en-US"/>
          </a:p>
        </p:txBody>
      </p:sp>
    </p:spTree>
    <p:extLst>
      <p:ext uri="{BB962C8B-B14F-4D97-AF65-F5344CB8AC3E}">
        <p14:creationId xmlns:p14="http://schemas.microsoft.com/office/powerpoint/2010/main" val="2563393434"/>
      </p:ext>
    </p:extLst>
  </p:cSld>
  <p:clrMapOvr>
    <a:masterClrMapping/>
  </p:clrMapOvr>
  <p:transition xmlns:p14="http://schemas.microsoft.com/office/powerpoint/2010/main"/>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z="1200"/>
            </a:lvl1pPr>
          </a:lstStyle>
          <a:p>
            <a:pPr>
              <a:defRPr/>
            </a:pPr>
            <a:fld id="{C9BBE315-A1F9-5C45-89FC-C1891CA9B6E5}" type="slidenum">
              <a:rPr lang="en-US"/>
              <a:pPr>
                <a:defRPr/>
              </a:pPr>
              <a:t>‹#›</a:t>
            </a:fld>
            <a:endParaRPr lang="en-US"/>
          </a:p>
        </p:txBody>
      </p:sp>
    </p:spTree>
    <p:extLst>
      <p:ext uri="{BB962C8B-B14F-4D97-AF65-F5344CB8AC3E}">
        <p14:creationId xmlns:p14="http://schemas.microsoft.com/office/powerpoint/2010/main" val="41372982"/>
      </p:ext>
    </p:extLst>
  </p:cSld>
  <p:clrMapOvr>
    <a:masterClrMapping/>
  </p:clrMapOvr>
  <p:transition xmlns:p14="http://schemas.microsoft.com/office/powerpoint/2010/main"/>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9"/>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40A268F1-3AC9-F44A-978C-83D33880AAA6}" type="slidenum">
              <a:rPr lang="en-US"/>
              <a:pPr>
                <a:defRPr/>
              </a:pPr>
              <a:t>‹#›</a:t>
            </a:fld>
            <a:endParaRPr lang="en-US"/>
          </a:p>
        </p:txBody>
      </p:sp>
    </p:spTree>
    <p:extLst>
      <p:ext uri="{BB962C8B-B14F-4D97-AF65-F5344CB8AC3E}">
        <p14:creationId xmlns:p14="http://schemas.microsoft.com/office/powerpoint/2010/main" val="3466682717"/>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809FE0C-E9D5-0049-8E9A-FCC325C05D82}" type="slidenum">
              <a:rPr lang="en-US" altLang="en-US"/>
              <a:pPr>
                <a:defRPr/>
              </a:pPr>
              <a:t>‹#›</a:t>
            </a:fld>
            <a:endParaRPr lang="en-US" altLang="en-US"/>
          </a:p>
        </p:txBody>
      </p:sp>
    </p:spTree>
    <p:extLst>
      <p:ext uri="{BB962C8B-B14F-4D97-AF65-F5344CB8AC3E}">
        <p14:creationId xmlns:p14="http://schemas.microsoft.com/office/powerpoint/2010/main" val="2798099415"/>
      </p:ext>
    </p:extLst>
  </p:cSld>
  <p:clrMapOvr>
    <a:masterClrMapping/>
  </p:clrMapOvr>
  <p:transition xmlns:p14="http://schemas.microsoft.com/office/powerpoint/2010/main"/>
</p:sldLayout>
</file>

<file path=ppt/slideLayouts/slideLayout1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A23D90AF-E1DD-3C4C-A966-6399D1FC5AB6}" type="slidenum">
              <a:rPr lang="en-US"/>
              <a:pPr>
                <a:defRPr/>
              </a:pPr>
              <a:t>‹#›</a:t>
            </a:fld>
            <a:endParaRPr lang="en-US"/>
          </a:p>
        </p:txBody>
      </p:sp>
    </p:spTree>
    <p:extLst>
      <p:ext uri="{BB962C8B-B14F-4D97-AF65-F5344CB8AC3E}">
        <p14:creationId xmlns:p14="http://schemas.microsoft.com/office/powerpoint/2010/main" val="534186222"/>
      </p:ext>
    </p:extLst>
  </p:cSld>
  <p:clrMapOvr>
    <a:masterClrMapping/>
  </p:clrMapOvr>
  <p:transition xmlns:p14="http://schemas.microsoft.com/office/powerpoint/2010/main"/>
</p:sldLayout>
</file>

<file path=ppt/slideLayouts/slideLayout1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3CE6F150-5CF5-A44A-B77F-5A0DEA3881D4}" type="slidenum">
              <a:rPr lang="en-US"/>
              <a:pPr>
                <a:defRPr/>
              </a:pPr>
              <a:t>‹#›</a:t>
            </a:fld>
            <a:endParaRPr lang="en-US"/>
          </a:p>
        </p:txBody>
      </p:sp>
    </p:spTree>
    <p:extLst>
      <p:ext uri="{BB962C8B-B14F-4D97-AF65-F5344CB8AC3E}">
        <p14:creationId xmlns:p14="http://schemas.microsoft.com/office/powerpoint/2010/main" val="3221783413"/>
      </p:ext>
    </p:extLst>
  </p:cSld>
  <p:clrMapOvr>
    <a:masterClrMapping/>
  </p:clrMapOvr>
  <p:transition xmlns:p14="http://schemas.microsoft.com/office/powerpoint/2010/main"/>
</p:sldLayout>
</file>

<file path=ppt/slideLayouts/slideLayout1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E8470E92-8780-8A4F-977D-6650956D1818}" type="slidenum">
              <a:rPr lang="en-US"/>
              <a:pPr>
                <a:defRPr/>
              </a:pPr>
              <a:t>‹#›</a:t>
            </a:fld>
            <a:endParaRPr lang="en-US"/>
          </a:p>
        </p:txBody>
      </p:sp>
    </p:spTree>
    <p:extLst>
      <p:ext uri="{BB962C8B-B14F-4D97-AF65-F5344CB8AC3E}">
        <p14:creationId xmlns:p14="http://schemas.microsoft.com/office/powerpoint/2010/main" val="2194007111"/>
      </p:ext>
    </p:extLst>
  </p:cSld>
  <p:clrMapOvr>
    <a:masterClrMapping/>
  </p:clrMapOvr>
  <p:transition xmlns:p14="http://schemas.microsoft.com/office/powerpoint/2010/main"/>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p:cNvSpPr>
            <a:spLocks noGrp="1" noChangeArrowheads="1"/>
          </p:cNvSpPr>
          <p:nvPr>
            <p:ph type="sldNum" sz="quarter" idx="11"/>
          </p:nvPr>
        </p:nvSpPr>
        <p:spPr>
          <a:ln/>
        </p:spPr>
        <p:txBody>
          <a:bodyPr/>
          <a:lstStyle>
            <a:lvl1pPr>
              <a:defRPr/>
            </a:lvl1pPr>
          </a:lstStyle>
          <a:p>
            <a:pPr>
              <a:defRPr/>
            </a:pPr>
            <a:fld id="{1E84D8B5-D2B8-7946-8D08-B1CA693215E4}" type="slidenum">
              <a:rPr lang="en-US"/>
              <a:pPr>
                <a:defRPr/>
              </a:pPr>
              <a:t>‹#›</a:t>
            </a:fld>
            <a:endParaRPr lang="en-US"/>
          </a:p>
        </p:txBody>
      </p:sp>
    </p:spTree>
    <p:extLst>
      <p:ext uri="{BB962C8B-B14F-4D97-AF65-F5344CB8AC3E}">
        <p14:creationId xmlns:p14="http://schemas.microsoft.com/office/powerpoint/2010/main" val="2500997680"/>
      </p:ext>
    </p:extLst>
  </p:cSld>
  <p:clrMapOvr>
    <a:masterClrMapping/>
  </p:clrMapOvr>
  <p:transition xmlns:p14="http://schemas.microsoft.com/office/powerpoint/2010/main"/>
</p:sldLayout>
</file>

<file path=ppt/slideLayouts/slideLayout1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p:cNvSpPr>
            <a:spLocks noGrp="1" noChangeArrowheads="1"/>
          </p:cNvSpPr>
          <p:nvPr>
            <p:ph type="sldNum" sz="quarter" idx="11"/>
          </p:nvPr>
        </p:nvSpPr>
        <p:spPr>
          <a:ln/>
        </p:spPr>
        <p:txBody>
          <a:bodyPr/>
          <a:lstStyle>
            <a:lvl1pPr>
              <a:defRPr/>
            </a:lvl1pPr>
          </a:lstStyle>
          <a:p>
            <a:pPr>
              <a:defRPr/>
            </a:pPr>
            <a:fld id="{B9F7BA14-AF1C-B740-B2C1-86F8783A63D7}" type="slidenum">
              <a:rPr lang="en-US"/>
              <a:pPr>
                <a:defRPr/>
              </a:pPr>
              <a:t>‹#›</a:t>
            </a:fld>
            <a:endParaRPr lang="en-US"/>
          </a:p>
        </p:txBody>
      </p:sp>
    </p:spTree>
    <p:extLst>
      <p:ext uri="{BB962C8B-B14F-4D97-AF65-F5344CB8AC3E}">
        <p14:creationId xmlns:p14="http://schemas.microsoft.com/office/powerpoint/2010/main" val="2869371515"/>
      </p:ext>
    </p:extLst>
  </p:cSld>
  <p:clrMapOvr>
    <a:masterClrMapping/>
  </p:clrMapOvr>
  <p:transition xmlns:p14="http://schemas.microsoft.com/office/powerpoint/2010/main"/>
</p:sldLayout>
</file>

<file path=ppt/slideLayouts/slideLayout1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4B8EAF04-322A-5347-A7A5-4BB2D09C3EF0}" type="slidenum">
              <a:rPr lang="en-US"/>
              <a:pPr>
                <a:defRPr/>
              </a:pPr>
              <a:t>‹#›</a:t>
            </a:fld>
            <a:endParaRPr lang="en-US"/>
          </a:p>
        </p:txBody>
      </p:sp>
    </p:spTree>
    <p:extLst>
      <p:ext uri="{BB962C8B-B14F-4D97-AF65-F5344CB8AC3E}">
        <p14:creationId xmlns:p14="http://schemas.microsoft.com/office/powerpoint/2010/main" val="2815055197"/>
      </p:ext>
    </p:extLst>
  </p:cSld>
  <p:clrMapOvr>
    <a:masterClrMapping/>
  </p:clrMapOvr>
  <p:transition xmlns:p14="http://schemas.microsoft.com/office/powerpoint/2010/main"/>
</p:sldLayout>
</file>

<file path=ppt/slideLayouts/slideLayout1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FF25D136-4062-A44A-8202-BB23E4BB05B8}" type="slidenum">
              <a:rPr lang="en-US"/>
              <a:pPr>
                <a:defRPr/>
              </a:pPr>
              <a:t>‹#›</a:t>
            </a:fld>
            <a:endParaRPr lang="en-US"/>
          </a:p>
        </p:txBody>
      </p:sp>
    </p:spTree>
    <p:extLst>
      <p:ext uri="{BB962C8B-B14F-4D97-AF65-F5344CB8AC3E}">
        <p14:creationId xmlns:p14="http://schemas.microsoft.com/office/powerpoint/2010/main" val="1269396993"/>
      </p:ext>
    </p:extLst>
  </p:cSld>
  <p:clrMapOvr>
    <a:masterClrMapping/>
  </p:clrMapOvr>
  <p:transition xmlns:p14="http://schemas.microsoft.com/office/powerpoint/2010/main"/>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42D46BD9-FE1D-3244-A455-9C68C921D7B2}" type="slidenum">
              <a:rPr lang="en-US"/>
              <a:pPr>
                <a:defRPr/>
              </a:pPr>
              <a:t>‹#›</a:t>
            </a:fld>
            <a:endParaRPr lang="en-US"/>
          </a:p>
        </p:txBody>
      </p:sp>
    </p:spTree>
    <p:extLst>
      <p:ext uri="{BB962C8B-B14F-4D97-AF65-F5344CB8AC3E}">
        <p14:creationId xmlns:p14="http://schemas.microsoft.com/office/powerpoint/2010/main" val="2968152719"/>
      </p:ext>
    </p:extLst>
  </p:cSld>
  <p:clrMapOvr>
    <a:masterClrMapping/>
  </p:clrMapOvr>
  <p:transition xmlns:p14="http://schemas.microsoft.com/office/powerpoint/2010/main"/>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2152651"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6" y="152400"/>
            <a:ext cx="6305551"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7A00226C-65DB-734D-93FC-A9C09DF03479}" type="slidenum">
              <a:rPr lang="en-US"/>
              <a:pPr>
                <a:defRPr/>
              </a:pPr>
              <a:t>‹#›</a:t>
            </a:fld>
            <a:endParaRPr lang="en-US"/>
          </a:p>
        </p:txBody>
      </p:sp>
    </p:spTree>
    <p:extLst>
      <p:ext uri="{BB962C8B-B14F-4D97-AF65-F5344CB8AC3E}">
        <p14:creationId xmlns:p14="http://schemas.microsoft.com/office/powerpoint/2010/main" val="3451762935"/>
      </p:ext>
    </p:extLst>
  </p:cSld>
  <p:clrMapOvr>
    <a:masterClrMapping/>
  </p:clrMapOvr>
  <p:transition xmlns:p14="http://schemas.microsoft.com/office/powerpoint/2010/main"/>
</p:sldLayout>
</file>

<file path=ppt/slideLayouts/slideLayout17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3"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3"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7FA1FD8C-F445-3D4C-8BF8-20123DED3383}" type="slidenum">
              <a:rPr lang="en-US"/>
              <a:pPr>
                <a:defRPr/>
              </a:pPr>
              <a:t>‹#›</a:t>
            </a:fld>
            <a:endParaRPr lang="en-US"/>
          </a:p>
        </p:txBody>
      </p:sp>
    </p:spTree>
    <p:extLst>
      <p:ext uri="{BB962C8B-B14F-4D97-AF65-F5344CB8AC3E}">
        <p14:creationId xmlns:p14="http://schemas.microsoft.com/office/powerpoint/2010/main" val="3047537103"/>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4D8D713-A580-3D45-BCDC-64E044ECA9E5}" type="slidenum">
              <a:rPr lang="en-US" altLang="en-US"/>
              <a:pPr>
                <a:defRPr/>
              </a:pPr>
              <a:t>‹#›</a:t>
            </a:fld>
            <a:endParaRPr lang="en-US" altLang="en-US"/>
          </a:p>
        </p:txBody>
      </p:sp>
    </p:spTree>
    <p:extLst>
      <p:ext uri="{BB962C8B-B14F-4D97-AF65-F5344CB8AC3E}">
        <p14:creationId xmlns:p14="http://schemas.microsoft.com/office/powerpoint/2010/main" val="1608148043"/>
      </p:ext>
    </p:extLst>
  </p:cSld>
  <p:clrMapOvr>
    <a:masterClrMapping/>
  </p:clrMapOvr>
  <p:transition xmlns:p14="http://schemas.microsoft.com/office/powerpoint/2010/main"/>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98EEF7C4-8639-2A41-8560-B69FAEA96AAD}" type="slidenum">
              <a:rPr lang="en-US" altLang="en-US"/>
              <a:pPr>
                <a:defRPr/>
              </a:pPr>
              <a:t>‹#›</a:t>
            </a:fld>
            <a:endParaRPr lang="en-US" altLang="en-US"/>
          </a:p>
        </p:txBody>
      </p:sp>
    </p:spTree>
    <p:extLst>
      <p:ext uri="{BB962C8B-B14F-4D97-AF65-F5344CB8AC3E}">
        <p14:creationId xmlns:p14="http://schemas.microsoft.com/office/powerpoint/2010/main" val="1509817378"/>
      </p:ext>
    </p:extLst>
  </p:cSld>
  <p:clrMapOvr>
    <a:masterClrMapping/>
  </p:clrMapOvr>
  <p:transition xmlns:p14="http://schemas.microsoft.com/office/powerpoint/2010/main"/>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395288"/>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47506E6-4811-C243-B068-1C22F879B5EB}" type="slidenum">
              <a:rPr lang="en-US" altLang="en-US"/>
              <a:pPr>
                <a:defRPr/>
              </a:pPr>
              <a:t>‹#›</a:t>
            </a:fld>
            <a:endParaRPr lang="en-US" altLang="en-US"/>
          </a:p>
        </p:txBody>
      </p:sp>
    </p:spTree>
    <p:extLst>
      <p:ext uri="{BB962C8B-B14F-4D97-AF65-F5344CB8AC3E}">
        <p14:creationId xmlns:p14="http://schemas.microsoft.com/office/powerpoint/2010/main" val="4193474292"/>
      </p:ext>
    </p:extLst>
  </p:cSld>
  <p:clrMapOvr>
    <a:masterClrMapping/>
  </p:clrMapOvr>
  <p:transition xmlns:p14="http://schemas.microsoft.com/office/powerpoint/2010/main"/>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8B4C424-1346-DB4F-9A30-10CB0F10C150}" type="slidenum">
              <a:rPr lang="en-US" altLang="en-US"/>
              <a:pPr>
                <a:defRPr/>
              </a:pPr>
              <a:t>‹#›</a:t>
            </a:fld>
            <a:endParaRPr lang="en-US" altLang="en-US"/>
          </a:p>
        </p:txBody>
      </p:sp>
    </p:spTree>
    <p:extLst>
      <p:ext uri="{BB962C8B-B14F-4D97-AF65-F5344CB8AC3E}">
        <p14:creationId xmlns:p14="http://schemas.microsoft.com/office/powerpoint/2010/main" val="2214118507"/>
      </p:ext>
    </p:extLst>
  </p:cSld>
  <p:clrMapOvr>
    <a:masterClrMapping/>
  </p:clrMapOvr>
  <p:transition xmlns:p14="http://schemas.microsoft.com/office/powerpoint/2010/main"/>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F363379-2E1B-194A-A935-B9CA6C9D2292}" type="slidenum">
              <a:rPr lang="en-US" altLang="en-US"/>
              <a:pPr>
                <a:defRPr/>
              </a:pPr>
              <a:t>‹#›</a:t>
            </a:fld>
            <a:endParaRPr lang="en-US" altLang="en-US"/>
          </a:p>
        </p:txBody>
      </p:sp>
    </p:spTree>
    <p:extLst>
      <p:ext uri="{BB962C8B-B14F-4D97-AF65-F5344CB8AC3E}">
        <p14:creationId xmlns:p14="http://schemas.microsoft.com/office/powerpoint/2010/main" val="2272004845"/>
      </p:ext>
    </p:extLst>
  </p:cSld>
  <p:clrMapOvr>
    <a:masterClrMapping/>
  </p:clrMapOvr>
  <p:transition xmlns:p14="http://schemas.microsoft.com/office/powerpoint/2010/main"/>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200B3B8-9CE1-A748-88C4-F70AEB676C69}" type="slidenum">
              <a:rPr lang="en-US" altLang="en-US"/>
              <a:pPr>
                <a:defRPr/>
              </a:pPr>
              <a:t>‹#›</a:t>
            </a:fld>
            <a:endParaRPr lang="en-US" altLang="en-US"/>
          </a:p>
        </p:txBody>
      </p:sp>
    </p:spTree>
    <p:extLst>
      <p:ext uri="{BB962C8B-B14F-4D97-AF65-F5344CB8AC3E}">
        <p14:creationId xmlns:p14="http://schemas.microsoft.com/office/powerpoint/2010/main" val="3487772678"/>
      </p:ext>
    </p:extLst>
  </p:cSld>
  <p:clrMapOvr>
    <a:masterClrMapping/>
  </p:clrMapOvr>
  <p:transition xmlns:p14="http://schemas.microsoft.com/office/powerpoint/2010/main"/>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6A616A1-66FE-B444-A7DE-A149919AEF3F}" type="slidenum">
              <a:rPr lang="en-US" altLang="en-US"/>
              <a:pPr>
                <a:defRPr/>
              </a:pPr>
              <a:t>‹#›</a:t>
            </a:fld>
            <a:endParaRPr lang="en-US" altLang="en-US"/>
          </a:p>
        </p:txBody>
      </p:sp>
    </p:spTree>
    <p:extLst>
      <p:ext uri="{BB962C8B-B14F-4D97-AF65-F5344CB8AC3E}">
        <p14:creationId xmlns:p14="http://schemas.microsoft.com/office/powerpoint/2010/main" val="4223924677"/>
      </p:ext>
    </p:extLst>
  </p:cSld>
  <p:clrMapOvr>
    <a:masterClrMapping/>
  </p:clrMapOvr>
  <p:transition xmlns:p14="http://schemas.microsoft.com/office/powerpoint/2010/main"/>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8D5EE94-2E8B-DF4A-A741-273F856EA7CA}" type="slidenum">
              <a:rPr lang="en-US" altLang="en-US"/>
              <a:pPr>
                <a:defRPr/>
              </a:pPr>
              <a:t>‹#›</a:t>
            </a:fld>
            <a:endParaRPr lang="en-US" altLang="en-US"/>
          </a:p>
        </p:txBody>
      </p:sp>
    </p:spTree>
    <p:extLst>
      <p:ext uri="{BB962C8B-B14F-4D97-AF65-F5344CB8AC3E}">
        <p14:creationId xmlns:p14="http://schemas.microsoft.com/office/powerpoint/2010/main" val="2275369115"/>
      </p:ext>
    </p:extLst>
  </p:cSld>
  <p:clrMapOvr>
    <a:masterClrMapping/>
  </p:clrMapOvr>
  <p:transition xmlns:p14="http://schemas.microsoft.com/office/powerpoint/2010/main"/>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AF60A44-9973-8A42-A7CE-64C25789A6C5}" type="slidenum">
              <a:rPr lang="en-US" altLang="en-US"/>
              <a:pPr>
                <a:defRPr/>
              </a:pPr>
              <a:t>‹#›</a:t>
            </a:fld>
            <a:endParaRPr lang="en-US" altLang="en-US"/>
          </a:p>
        </p:txBody>
      </p:sp>
    </p:spTree>
    <p:extLst>
      <p:ext uri="{BB962C8B-B14F-4D97-AF65-F5344CB8AC3E}">
        <p14:creationId xmlns:p14="http://schemas.microsoft.com/office/powerpoint/2010/main" val="2269976917"/>
      </p:ext>
    </p:extLst>
  </p:cSld>
  <p:clrMapOvr>
    <a:masterClrMapping/>
  </p:clrMapOvr>
  <p:transition xmlns:p14="http://schemas.microsoft.com/office/powerpoint/2010/main"/>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C2F4507-DA6C-9946-A2EF-C08AE28388C6}" type="slidenum">
              <a:rPr lang="en-US" altLang="en-US"/>
              <a:pPr>
                <a:defRPr/>
              </a:pPr>
              <a:t>‹#›</a:t>
            </a:fld>
            <a:endParaRPr lang="en-US" altLang="en-US"/>
          </a:p>
        </p:txBody>
      </p:sp>
    </p:spTree>
    <p:extLst>
      <p:ext uri="{BB962C8B-B14F-4D97-AF65-F5344CB8AC3E}">
        <p14:creationId xmlns:p14="http://schemas.microsoft.com/office/powerpoint/2010/main" val="1978950795"/>
      </p:ext>
    </p:extLst>
  </p:cSld>
  <p:clrMapOvr>
    <a:masterClrMapping/>
  </p:clrMapOvr>
  <p:transition xmlns:p14="http://schemas.microsoft.com/office/powerpoint/2010/main"/>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AE047FA-4A2A-4844-8ED4-11ACCF7A2F5A}" type="slidenum">
              <a:rPr lang="en-US" altLang="en-US"/>
              <a:pPr>
                <a:defRPr/>
              </a:pPr>
              <a:t>‹#›</a:t>
            </a:fld>
            <a:endParaRPr lang="en-US" altLang="en-US"/>
          </a:p>
        </p:txBody>
      </p:sp>
    </p:spTree>
    <p:extLst>
      <p:ext uri="{BB962C8B-B14F-4D97-AF65-F5344CB8AC3E}">
        <p14:creationId xmlns:p14="http://schemas.microsoft.com/office/powerpoint/2010/main" val="2459898875"/>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2DC1E4E-5971-CA4C-B6CB-19CCED975FC0}" type="slidenum">
              <a:rPr lang="en-US" altLang="en-US"/>
              <a:pPr>
                <a:defRPr/>
              </a:pPr>
              <a:t>‹#›</a:t>
            </a:fld>
            <a:endParaRPr lang="en-US" altLang="en-US"/>
          </a:p>
        </p:txBody>
      </p:sp>
    </p:spTree>
    <p:extLst>
      <p:ext uri="{BB962C8B-B14F-4D97-AF65-F5344CB8AC3E}">
        <p14:creationId xmlns:p14="http://schemas.microsoft.com/office/powerpoint/2010/main" val="1682244166"/>
      </p:ext>
    </p:extLst>
  </p:cSld>
  <p:clrMapOvr>
    <a:masterClrMapping/>
  </p:clrMapOvr>
  <p:transition xmlns:p14="http://schemas.microsoft.com/office/powerpoint/2010/main"/>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9475FFB-8285-EB45-A043-A8BB7D2CF4F6}" type="slidenum">
              <a:rPr lang="en-US" altLang="en-US"/>
              <a:pPr>
                <a:defRPr/>
              </a:pPr>
              <a:t>‹#›</a:t>
            </a:fld>
            <a:endParaRPr lang="en-US" altLang="en-US"/>
          </a:p>
        </p:txBody>
      </p:sp>
    </p:spTree>
    <p:extLst>
      <p:ext uri="{BB962C8B-B14F-4D97-AF65-F5344CB8AC3E}">
        <p14:creationId xmlns:p14="http://schemas.microsoft.com/office/powerpoint/2010/main" val="4111880530"/>
      </p:ext>
    </p:extLst>
  </p:cSld>
  <p:clrMapOvr>
    <a:masterClrMapping/>
  </p:clrMapOvr>
  <p:transition xmlns:p14="http://schemas.microsoft.com/office/powerpoint/2010/main"/>
</p:sldLayout>
</file>

<file path=ppt/slideLayouts/slideLayout19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10600" cy="4876800"/>
          </a:xfrm>
        </p:spPr>
        <p:txBody>
          <a:bodyPr/>
          <a:lstStyle/>
          <a:p>
            <a:pPr lvl="0"/>
            <a:endParaRPr lang="en-US" noProof="0" smtClean="0"/>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8C91B7C-767C-9149-80FF-8B9ECEFA9732}" type="slidenum">
              <a:rPr lang="en-US"/>
              <a:pPr>
                <a:defRPr/>
              </a:pPr>
              <a:t>‹#›</a:t>
            </a:fld>
            <a:endParaRPr lang="en-US"/>
          </a:p>
        </p:txBody>
      </p:sp>
    </p:spTree>
    <p:extLst>
      <p:ext uri="{BB962C8B-B14F-4D97-AF65-F5344CB8AC3E}">
        <p14:creationId xmlns:p14="http://schemas.microsoft.com/office/powerpoint/2010/main" val="2903567923"/>
      </p:ext>
    </p:extLst>
  </p:cSld>
  <p:clrMapOvr>
    <a:masterClrMapping/>
  </p:clrMapOvr>
  <p:transition xmlns:p14="http://schemas.microsoft.com/office/powerpoint/2010/main"/>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837084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527903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38157927"/>
      </p:ext>
    </p:extLst>
  </p:cSld>
  <p:clrMapOvr>
    <a:masterClrMapping/>
  </p:clrMapOvr>
  <p:transition xmlns:p14="http://schemas.microsoft.com/office/powerpoint/2010/main"/>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78590205"/>
      </p:ext>
    </p:extLst>
  </p:cSld>
  <p:clrMapOvr>
    <a:masterClrMapping/>
  </p:clrMapOvr>
  <p:transition xmlns:p14="http://schemas.microsoft.com/office/powerpoint/2010/main"/>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90735263"/>
      </p:ext>
    </p:extLst>
  </p:cSld>
  <p:clrMapOvr>
    <a:masterClrMapping/>
  </p:clrMapOvr>
  <p:transition xmlns:p14="http://schemas.microsoft.com/office/powerpoint/2010/main"/>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57753230"/>
      </p:ext>
    </p:extLst>
  </p:cSld>
  <p:clrMapOvr>
    <a:masterClrMapping/>
  </p:clrMapOvr>
  <p:transition xmlns:p14="http://schemas.microsoft.com/office/powerpoint/2010/main"/>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85417369"/>
      </p:ext>
    </p:extLst>
  </p:cSld>
  <p:clrMapOvr>
    <a:masterClrMapping/>
  </p:clrMapOvr>
  <p:transition xmlns:p14="http://schemas.microsoft.com/office/powerpoint/2010/main"/>
</p:sldLayout>
</file>

<file path=ppt/slideLayouts/slideLayout1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6456472"/>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9"/>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37B5C049-F3BE-984F-A3E0-79C422D89CF3}" type="slidenum">
              <a:rPr lang="en-US"/>
              <a:pPr>
                <a:defRPr/>
              </a:pPr>
              <a:t>‹#›</a:t>
            </a:fld>
            <a:endParaRPr lang="en-US"/>
          </a:p>
        </p:txBody>
      </p:sp>
    </p:spTree>
    <p:extLst>
      <p:ext uri="{BB962C8B-B14F-4D97-AF65-F5344CB8AC3E}">
        <p14:creationId xmlns:p14="http://schemas.microsoft.com/office/powerpoint/2010/main" val="3259338208"/>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2012C82-DA71-FF4D-AC22-606232826DBF}" type="slidenum">
              <a:rPr lang="en-US" altLang="en-US"/>
              <a:pPr>
                <a:defRPr/>
              </a:pPr>
              <a:t>‹#›</a:t>
            </a:fld>
            <a:endParaRPr lang="en-US" altLang="en-US"/>
          </a:p>
        </p:txBody>
      </p:sp>
    </p:spTree>
    <p:extLst>
      <p:ext uri="{BB962C8B-B14F-4D97-AF65-F5344CB8AC3E}">
        <p14:creationId xmlns:p14="http://schemas.microsoft.com/office/powerpoint/2010/main" val="976127963"/>
      </p:ext>
    </p:extLst>
  </p:cSld>
  <p:clrMapOvr>
    <a:masterClrMapping/>
  </p:clrMapOvr>
  <p:transition xmlns:p14="http://schemas.microsoft.com/office/powerpoint/2010/main"/>
</p:sldLayout>
</file>

<file path=ppt/slideLayouts/slideLayout2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75440103"/>
      </p:ext>
    </p:extLst>
  </p:cSld>
  <p:clrMapOvr>
    <a:masterClrMapping/>
  </p:clrMapOvr>
  <p:transition xmlns:p14="http://schemas.microsoft.com/office/powerpoint/2010/main"/>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14745383"/>
      </p:ext>
    </p:extLst>
  </p:cSld>
  <p:clrMapOvr>
    <a:masterClrMapping/>
  </p:clrMapOvr>
  <p:transition xmlns:p14="http://schemas.microsoft.com/office/powerpoint/2010/main"/>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44445208"/>
      </p:ext>
    </p:extLst>
  </p:cSld>
  <p:clrMapOvr>
    <a:masterClrMapping/>
  </p:clrMapOvr>
  <p:transition xmlns:p14="http://schemas.microsoft.com/office/powerpoint/2010/main"/>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lvl1pPr>
              <a:defRPr>
                <a:solidFill>
                  <a:srgbClr val="006633"/>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733800"/>
            <a:ext cx="6400800" cy="1752600"/>
          </a:xfrm>
        </p:spPr>
        <p:txBody>
          <a:bodyPr/>
          <a:lstStyle>
            <a:lvl1pPr marL="0" indent="0" algn="ctr">
              <a:buNone/>
              <a:defRPr b="0">
                <a:solidFill>
                  <a:schemeClr val="tx1"/>
                </a:solidFill>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90" indent="0" algn="ctr">
              <a:buNone/>
              <a:defRPr>
                <a:solidFill>
                  <a:schemeClr val="tx1">
                    <a:tint val="75000"/>
                  </a:schemeClr>
                </a:solidFill>
              </a:defRPr>
            </a:lvl4pPr>
            <a:lvl5pPr marL="1828519" indent="0" algn="ctr">
              <a:buNone/>
              <a:defRPr>
                <a:solidFill>
                  <a:schemeClr val="tx1">
                    <a:tint val="75000"/>
                  </a:schemeClr>
                </a:solidFill>
              </a:defRPr>
            </a:lvl5pPr>
            <a:lvl6pPr marL="2285649" indent="0" algn="ctr">
              <a:buNone/>
              <a:defRPr>
                <a:solidFill>
                  <a:schemeClr val="tx1">
                    <a:tint val="75000"/>
                  </a:schemeClr>
                </a:solidFill>
              </a:defRPr>
            </a:lvl6pPr>
            <a:lvl7pPr marL="2742780" indent="0" algn="ctr">
              <a:buNone/>
              <a:defRPr>
                <a:solidFill>
                  <a:schemeClr val="tx1">
                    <a:tint val="75000"/>
                  </a:schemeClr>
                </a:solidFill>
              </a:defRPr>
            </a:lvl7pPr>
            <a:lvl8pPr marL="3199908"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A3A06C-693C-4ED2-95EF-255773BCAD58}" type="datetime1">
              <a:rPr lang="en-US" smtClean="0">
                <a:solidFill>
                  <a:prstClr val="black">
                    <a:tint val="75000"/>
                  </a:prstClr>
                </a:solidFill>
                <a:latin typeface="Calibri"/>
              </a:rPr>
              <a:pPr/>
              <a:t>4/20/15</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11" name="Freeform 10"/>
          <p:cNvSpPr>
            <a:spLocks noChangeArrowheads="1"/>
          </p:cNvSpPr>
          <p:nvPr userDrawn="1"/>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rgbClr val="CC9900"/>
            </a:solidFill>
            <a:prstDash val="solid"/>
            <a:miter lim="800000"/>
            <a:headEnd/>
            <a:tailEnd/>
          </a:ln>
        </p:spPr>
        <p:txBody>
          <a:bodyPr lIns="91425" tIns="45713" rIns="91425" bIns="45713"/>
          <a:lstStyle/>
          <a:p>
            <a:pPr defTabSz="914259" fontAlgn="auto">
              <a:spcBef>
                <a:spcPts val="0"/>
              </a:spcBef>
              <a:spcAft>
                <a:spcPts val="0"/>
              </a:spcAft>
              <a:defRPr/>
            </a:pPr>
            <a:endParaRPr lang="en-US" kern="0">
              <a:solidFill>
                <a:sysClr val="windowText" lastClr="000000"/>
              </a:solidFill>
              <a:latin typeface="Calibri"/>
            </a:endParaRPr>
          </a:p>
        </p:txBody>
      </p:sp>
      <p:sp>
        <p:nvSpPr>
          <p:cNvPr id="12" name="Line 8"/>
          <p:cNvSpPr>
            <a:spLocks noChangeShapeType="1"/>
          </p:cNvSpPr>
          <p:nvPr userDrawn="1"/>
        </p:nvSpPr>
        <p:spPr bwMode="auto">
          <a:xfrm>
            <a:off x="457200" y="3371850"/>
            <a:ext cx="8229600" cy="0"/>
          </a:xfrm>
          <a:prstGeom prst="line">
            <a:avLst/>
          </a:prstGeom>
          <a:noFill/>
          <a:ln w="19050">
            <a:solidFill>
              <a:srgbClr val="CC9900"/>
            </a:solidFill>
            <a:round/>
            <a:headEnd/>
            <a:tailEnd/>
          </a:ln>
          <a:effectLst/>
        </p:spPr>
        <p:txBody>
          <a:bodyPr lIns="91425" tIns="45713" rIns="91425" bIns="45713"/>
          <a:lstStyle/>
          <a:p>
            <a:pPr defTabSz="914259" fontAlgn="auto">
              <a:spcBef>
                <a:spcPts val="0"/>
              </a:spcBef>
              <a:spcAft>
                <a:spcPts val="0"/>
              </a:spcAft>
              <a:defRPr/>
            </a:pPr>
            <a:endParaRPr lang="en-US" kern="0">
              <a:solidFill>
                <a:sysClr val="windowText" lastClr="000000"/>
              </a:solidFill>
              <a:latin typeface="Calibri"/>
            </a:endParaRPr>
          </a:p>
        </p:txBody>
      </p:sp>
    </p:spTree>
    <p:extLst>
      <p:ext uri="{BB962C8B-B14F-4D97-AF65-F5344CB8AC3E}">
        <p14:creationId xmlns:p14="http://schemas.microsoft.com/office/powerpoint/2010/main" val="1282955729"/>
      </p:ext>
    </p:extLst>
  </p:cSld>
  <p:clrMapOvr>
    <a:masterClrMapping/>
  </p:clrMapOvr>
  <p:timing>
    <p:tnLst>
      <p:par>
        <p:cTn xmlns:p14="http://schemas.microsoft.com/office/powerpoint/2010/mai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006633"/>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4FA49-31CB-44F0-BF7A-C8EA1D21A89D}" type="datetime1">
              <a:rPr lang="en-US" smtClean="0">
                <a:solidFill>
                  <a:prstClr val="black">
                    <a:tint val="75000"/>
                  </a:prstClr>
                </a:solidFill>
                <a:latin typeface="Calibri"/>
              </a:rPr>
              <a:pPr/>
              <a:t>4/20/15</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705601" y="6416678"/>
            <a:ext cx="2133600" cy="365125"/>
          </a:xfrm>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cxnSp>
        <p:nvCxnSpPr>
          <p:cNvPr id="7" name="Straight Connector 6"/>
          <p:cNvCxnSpPr/>
          <p:nvPr userDrawn="1"/>
        </p:nvCxnSpPr>
        <p:spPr>
          <a:xfrm>
            <a:off x="457200" y="1065212"/>
            <a:ext cx="8229600" cy="1588"/>
          </a:xfrm>
          <a:prstGeom prst="line">
            <a:avLst/>
          </a:prstGeom>
          <a:ln w="28575">
            <a:solidFill>
              <a:srgbClr val="CC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698427"/>
      </p:ext>
    </p:extLst>
  </p:cSld>
  <p:clrMapOvr>
    <a:masterClrMapping/>
  </p:clrMapOvr>
  <p:timing>
    <p:tnLst>
      <p:par>
        <p:cTn xmlns:p14="http://schemas.microsoft.com/office/powerpoint/2010/mai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130" indent="0">
              <a:buNone/>
              <a:defRPr sz="1800">
                <a:solidFill>
                  <a:schemeClr val="tx1">
                    <a:tint val="75000"/>
                  </a:schemeClr>
                </a:solidFill>
              </a:defRPr>
            </a:lvl2pPr>
            <a:lvl3pPr marL="914259" indent="0">
              <a:buNone/>
              <a:defRPr sz="1600">
                <a:solidFill>
                  <a:schemeClr val="tx1">
                    <a:tint val="75000"/>
                  </a:schemeClr>
                </a:solidFill>
              </a:defRPr>
            </a:lvl3pPr>
            <a:lvl4pPr marL="1371390" indent="0">
              <a:buNone/>
              <a:defRPr sz="1400">
                <a:solidFill>
                  <a:schemeClr val="tx1">
                    <a:tint val="75000"/>
                  </a:schemeClr>
                </a:solidFill>
              </a:defRPr>
            </a:lvl4pPr>
            <a:lvl5pPr marL="1828519" indent="0">
              <a:buNone/>
              <a:defRPr sz="1400">
                <a:solidFill>
                  <a:schemeClr val="tx1">
                    <a:tint val="75000"/>
                  </a:schemeClr>
                </a:solidFill>
              </a:defRPr>
            </a:lvl5pPr>
            <a:lvl6pPr marL="2285649" indent="0">
              <a:buNone/>
              <a:defRPr sz="1400">
                <a:solidFill>
                  <a:schemeClr val="tx1">
                    <a:tint val="75000"/>
                  </a:schemeClr>
                </a:solidFill>
              </a:defRPr>
            </a:lvl6pPr>
            <a:lvl7pPr marL="2742780" indent="0">
              <a:buNone/>
              <a:defRPr sz="1400">
                <a:solidFill>
                  <a:schemeClr val="tx1">
                    <a:tint val="75000"/>
                  </a:schemeClr>
                </a:solidFill>
              </a:defRPr>
            </a:lvl7pPr>
            <a:lvl8pPr marL="3199908" indent="0">
              <a:buNone/>
              <a:defRPr sz="1400">
                <a:solidFill>
                  <a:schemeClr val="tx1">
                    <a:tint val="75000"/>
                  </a:schemeClr>
                </a:solidFill>
              </a:defRPr>
            </a:lvl8pPr>
            <a:lvl9pPr marL="365703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FFD313-7920-4F06-A6D0-3C19690ECE7D}" type="datetime1">
              <a:rPr lang="en-US" smtClean="0">
                <a:solidFill>
                  <a:prstClr val="black">
                    <a:tint val="75000"/>
                  </a:prstClr>
                </a:solidFill>
                <a:latin typeface="Calibri"/>
              </a:rPr>
              <a:pPr/>
              <a:t>4/20/15</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851172422"/>
      </p:ext>
    </p:extLst>
  </p:cSld>
  <p:clrMapOvr>
    <a:masterClrMapping/>
  </p:clrMapOvr>
  <p:timing>
    <p:tnLst>
      <p:par>
        <p:cTn xmlns:p14="http://schemas.microsoft.com/office/powerpoint/2010/mai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EEF7B-93B0-4E62-B111-0252FD01AA4B}" type="datetime1">
              <a:rPr lang="en-US" smtClean="0">
                <a:solidFill>
                  <a:prstClr val="black">
                    <a:tint val="75000"/>
                  </a:prstClr>
                </a:solidFill>
                <a:latin typeface="Calibri"/>
              </a:rPr>
              <a:pPr/>
              <a:t>4/20/15</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50948118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AB5FDA-4F98-4389-8566-B14958C03211}" type="datetime1">
              <a:rPr lang="en-US" smtClean="0">
                <a:solidFill>
                  <a:prstClr val="black">
                    <a:tint val="75000"/>
                  </a:prstClr>
                </a:solidFill>
                <a:latin typeface="Calibri"/>
              </a:rPr>
              <a:pPr/>
              <a:t>4/20/15</a:t>
            </a:fld>
            <a:endParaRPr lang="en-US" dirty="0">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70765718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263DB2-0046-4542-AE22-CA66F1A4F7EE}" type="datetime1">
              <a:rPr lang="en-US" smtClean="0">
                <a:solidFill>
                  <a:prstClr val="black">
                    <a:tint val="75000"/>
                  </a:prstClr>
                </a:solidFill>
                <a:latin typeface="Calibri"/>
              </a:rPr>
              <a:pPr/>
              <a:t>4/20/15</a:t>
            </a:fld>
            <a:endParaRPr lang="en-US" dirty="0">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045237258"/>
      </p:ext>
    </p:extLst>
  </p:cSld>
  <p:clrMapOvr>
    <a:masterClrMapping/>
  </p:clrMapOvr>
  <p:timing>
    <p:tnLst>
      <p:par>
        <p:cTn xmlns:p14="http://schemas.microsoft.com/office/powerpoint/2010/mai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54C46-F80B-4604-9EE3-DF69E27D49AC}" type="datetime1">
              <a:rPr lang="en-US" smtClean="0">
                <a:solidFill>
                  <a:prstClr val="black">
                    <a:tint val="75000"/>
                  </a:prstClr>
                </a:solidFill>
                <a:latin typeface="Calibri"/>
              </a:rPr>
              <a:pPr/>
              <a:t>4/20/15</a:t>
            </a:fld>
            <a:endParaRPr lang="en-US"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841731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1B4C39D-B85A-1140-B6AC-6996A63046B0}" type="slidenum">
              <a:rPr lang="en-US" altLang="en-US"/>
              <a:pPr>
                <a:defRPr/>
              </a:pPr>
              <a:t>‹#›</a:t>
            </a:fld>
            <a:endParaRPr lang="en-US" altLang="en-US"/>
          </a:p>
        </p:txBody>
      </p:sp>
    </p:spTree>
    <p:extLst>
      <p:ext uri="{BB962C8B-B14F-4D97-AF65-F5344CB8AC3E}">
        <p14:creationId xmlns:p14="http://schemas.microsoft.com/office/powerpoint/2010/main" val="769188833"/>
      </p:ext>
    </p:extLst>
  </p:cSld>
  <p:clrMapOvr>
    <a:masterClrMapping/>
  </p:clrMapOvr>
  <p:transition xmlns:p14="http://schemas.microsoft.com/office/powerpoint/2010/main"/>
</p:sldLayout>
</file>

<file path=ppt/slideLayouts/slideLayout2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7B10F-A704-4DD8-B083-7B66EF592834}" type="datetime1">
              <a:rPr lang="en-US" smtClean="0">
                <a:solidFill>
                  <a:prstClr val="black">
                    <a:tint val="75000"/>
                  </a:prstClr>
                </a:solidFill>
                <a:latin typeface="Calibri"/>
              </a:rPr>
              <a:pPr/>
              <a:t>4/20/15</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6423958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11CCE-E131-4E89-91CD-8BA1EB18E1F8}" type="datetime1">
              <a:rPr lang="en-US" smtClean="0">
                <a:solidFill>
                  <a:prstClr val="black">
                    <a:tint val="75000"/>
                  </a:prstClr>
                </a:solidFill>
                <a:latin typeface="Calibri"/>
              </a:rPr>
              <a:pPr/>
              <a:t>4/20/15</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893170210"/>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50418-BFB1-424A-8AB3-4D3BB39EF886}" type="datetime1">
              <a:rPr lang="en-US" smtClean="0">
                <a:solidFill>
                  <a:prstClr val="black">
                    <a:tint val="75000"/>
                  </a:prstClr>
                </a:solidFill>
                <a:latin typeface="Calibri"/>
              </a:rPr>
              <a:pPr/>
              <a:t>4/20/15</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415148829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3A514-2B3B-497F-86B0-9831E991DD5F}" type="datetime1">
              <a:rPr lang="en-US" smtClean="0">
                <a:solidFill>
                  <a:prstClr val="black">
                    <a:tint val="75000"/>
                  </a:prstClr>
                </a:solidFill>
                <a:latin typeface="Calibri"/>
              </a:rPr>
              <a:pPr/>
              <a:t>4/20/15</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414877045"/>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9F3F979-C980-D04F-ACF4-C07350D49BE2}" type="slidenum">
              <a:rPr lang="en-US" altLang="en-US"/>
              <a:pPr>
                <a:defRPr/>
              </a:pPr>
              <a:t>‹#›</a:t>
            </a:fld>
            <a:endParaRPr lang="en-US" altLang="en-US"/>
          </a:p>
        </p:txBody>
      </p:sp>
    </p:spTree>
    <p:extLst>
      <p:ext uri="{BB962C8B-B14F-4D97-AF65-F5344CB8AC3E}">
        <p14:creationId xmlns:p14="http://schemas.microsoft.com/office/powerpoint/2010/main" val="3519771304"/>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22D71847-0806-504C-B31D-DA4A9FF538AE}" type="slidenum">
              <a:rPr lang="en-US" altLang="en-US"/>
              <a:pPr>
                <a:defRPr/>
              </a:pPr>
              <a:t>‹#›</a:t>
            </a:fld>
            <a:endParaRPr lang="en-US" altLang="en-US"/>
          </a:p>
        </p:txBody>
      </p:sp>
    </p:spTree>
    <p:extLst>
      <p:ext uri="{BB962C8B-B14F-4D97-AF65-F5344CB8AC3E}">
        <p14:creationId xmlns:p14="http://schemas.microsoft.com/office/powerpoint/2010/main" val="2152755166"/>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CA281824-146A-6B45-9E9C-6A2B1F5AF949}" type="slidenum">
              <a:rPr lang="en-US" altLang="en-US"/>
              <a:pPr>
                <a:defRPr/>
              </a:pPr>
              <a:t>‹#›</a:t>
            </a:fld>
            <a:endParaRPr lang="en-US" altLang="en-US"/>
          </a:p>
        </p:txBody>
      </p:sp>
    </p:spTree>
    <p:extLst>
      <p:ext uri="{BB962C8B-B14F-4D97-AF65-F5344CB8AC3E}">
        <p14:creationId xmlns:p14="http://schemas.microsoft.com/office/powerpoint/2010/main" val="1551879787"/>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62E49B6-BFF8-1D45-BF9E-D1E1A74F5EF8}" type="slidenum">
              <a:rPr lang="en-US" altLang="en-US"/>
              <a:pPr>
                <a:defRPr/>
              </a:pPr>
              <a:t>‹#›</a:t>
            </a:fld>
            <a:endParaRPr lang="en-US" altLang="en-US"/>
          </a:p>
        </p:txBody>
      </p:sp>
    </p:spTree>
    <p:extLst>
      <p:ext uri="{BB962C8B-B14F-4D97-AF65-F5344CB8AC3E}">
        <p14:creationId xmlns:p14="http://schemas.microsoft.com/office/powerpoint/2010/main" val="3361277786"/>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3F4781E-60E5-8048-BC31-626E13EDF0A9}" type="slidenum">
              <a:rPr lang="en-US" altLang="en-US"/>
              <a:pPr>
                <a:defRPr/>
              </a:pPr>
              <a:t>‹#›</a:t>
            </a:fld>
            <a:endParaRPr lang="en-US" altLang="en-US"/>
          </a:p>
        </p:txBody>
      </p:sp>
    </p:spTree>
    <p:extLst>
      <p:ext uri="{BB962C8B-B14F-4D97-AF65-F5344CB8AC3E}">
        <p14:creationId xmlns:p14="http://schemas.microsoft.com/office/powerpoint/2010/main" val="3625739807"/>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709AB82-76F8-544D-8FF2-193CFD631F4D}" type="slidenum">
              <a:rPr lang="en-US" altLang="en-US"/>
              <a:pPr>
                <a:defRPr/>
              </a:pPr>
              <a:t>‹#›</a:t>
            </a:fld>
            <a:endParaRPr lang="en-US" altLang="en-US"/>
          </a:p>
        </p:txBody>
      </p:sp>
    </p:spTree>
    <p:extLst>
      <p:ext uri="{BB962C8B-B14F-4D97-AF65-F5344CB8AC3E}">
        <p14:creationId xmlns:p14="http://schemas.microsoft.com/office/powerpoint/2010/main" val="3811248963"/>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CA3CAD0-C215-A448-A68E-7B578FA0BE4C}" type="slidenum">
              <a:rPr lang="en-US" altLang="en-US"/>
              <a:pPr>
                <a:defRPr/>
              </a:pPr>
              <a:t>‹#›</a:t>
            </a:fld>
            <a:endParaRPr lang="en-US" altLang="en-US"/>
          </a:p>
        </p:txBody>
      </p:sp>
    </p:spTree>
    <p:extLst>
      <p:ext uri="{BB962C8B-B14F-4D97-AF65-F5344CB8AC3E}">
        <p14:creationId xmlns:p14="http://schemas.microsoft.com/office/powerpoint/2010/main" val="99519692"/>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71B9E38-B735-6B4D-95E3-F3CD6C78CDA7}" type="slidenum">
              <a:rPr lang="en-US" altLang="en-US"/>
              <a:pPr>
                <a:defRPr/>
              </a:pPr>
              <a:t>‹#›</a:t>
            </a:fld>
            <a:endParaRPr lang="en-US" altLang="en-US"/>
          </a:p>
        </p:txBody>
      </p:sp>
    </p:spTree>
    <p:extLst>
      <p:ext uri="{BB962C8B-B14F-4D97-AF65-F5344CB8AC3E}">
        <p14:creationId xmlns:p14="http://schemas.microsoft.com/office/powerpoint/2010/main" val="238053038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4331E200-9E26-BA4F-AACC-659DEEDAC326}" type="slidenum">
              <a:rPr lang="en-US"/>
              <a:pPr>
                <a:defRPr/>
              </a:pPr>
              <a:t>‹#›</a:t>
            </a:fld>
            <a:endParaRPr lang="en-US"/>
          </a:p>
        </p:txBody>
      </p:sp>
    </p:spTree>
    <p:extLst>
      <p:ext uri="{BB962C8B-B14F-4D97-AF65-F5344CB8AC3E}">
        <p14:creationId xmlns:p14="http://schemas.microsoft.com/office/powerpoint/2010/main" val="3039420079"/>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61375C9-DCA1-4341-83C9-A0361751BA6A}" type="slidenum">
              <a:rPr lang="en-US" altLang="en-US"/>
              <a:pPr>
                <a:defRPr/>
              </a:pPr>
              <a:t>‹#›</a:t>
            </a:fld>
            <a:endParaRPr lang="en-US" altLang="en-US"/>
          </a:p>
        </p:txBody>
      </p:sp>
    </p:spTree>
    <p:extLst>
      <p:ext uri="{BB962C8B-B14F-4D97-AF65-F5344CB8AC3E}">
        <p14:creationId xmlns:p14="http://schemas.microsoft.com/office/powerpoint/2010/main" val="279679658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D702D9B-DA5F-DB41-A70A-105FE73BE3A3}" type="slidenum">
              <a:rPr lang="en-US" altLang="en-US"/>
              <a:pPr>
                <a:defRPr/>
              </a:pPr>
              <a:t>‹#›</a:t>
            </a:fld>
            <a:endParaRPr lang="en-US" altLang="en-US"/>
          </a:p>
        </p:txBody>
      </p:sp>
    </p:spTree>
    <p:extLst>
      <p:ext uri="{BB962C8B-B14F-4D97-AF65-F5344CB8AC3E}">
        <p14:creationId xmlns:p14="http://schemas.microsoft.com/office/powerpoint/2010/main" val="221917866"/>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8005D30-07EF-1F42-8FCF-00B64A7F604E}" type="slidenum">
              <a:rPr lang="en-US" altLang="en-US"/>
              <a:pPr>
                <a:defRPr/>
              </a:pPr>
              <a:t>‹#›</a:t>
            </a:fld>
            <a:endParaRPr lang="en-US" altLang="en-US"/>
          </a:p>
        </p:txBody>
      </p:sp>
    </p:spTree>
    <p:extLst>
      <p:ext uri="{BB962C8B-B14F-4D97-AF65-F5344CB8AC3E}">
        <p14:creationId xmlns:p14="http://schemas.microsoft.com/office/powerpoint/2010/main" val="3889210341"/>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13B906A-FF7E-D547-811C-42902ED74D34}" type="slidenum">
              <a:rPr lang="en-US" altLang="en-US"/>
              <a:pPr>
                <a:defRPr/>
              </a:pPr>
              <a:t>‹#›</a:t>
            </a:fld>
            <a:endParaRPr lang="en-US" altLang="en-US"/>
          </a:p>
        </p:txBody>
      </p:sp>
    </p:spTree>
    <p:extLst>
      <p:ext uri="{BB962C8B-B14F-4D97-AF65-F5344CB8AC3E}">
        <p14:creationId xmlns:p14="http://schemas.microsoft.com/office/powerpoint/2010/main" val="3256344007"/>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731F37E-1786-ED41-B6B9-69D0D88B7F61}" type="slidenum">
              <a:rPr lang="en-US" altLang="en-US"/>
              <a:pPr>
                <a:defRPr/>
              </a:pPr>
              <a:t>‹#›</a:t>
            </a:fld>
            <a:endParaRPr lang="en-US" altLang="en-US"/>
          </a:p>
        </p:txBody>
      </p:sp>
    </p:spTree>
    <p:extLst>
      <p:ext uri="{BB962C8B-B14F-4D97-AF65-F5344CB8AC3E}">
        <p14:creationId xmlns:p14="http://schemas.microsoft.com/office/powerpoint/2010/main" val="2993856696"/>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7"/>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a:defRPr>
                <a:cs typeface="ＭＳ Ｐゴシック" charset="0"/>
              </a:defRPr>
            </a:lvl1pPr>
          </a:lstStyle>
          <a:p>
            <a:pPr>
              <a:defRPr/>
            </a:pPr>
            <a:fld id="{B9F504FB-CB9A-4840-82C1-754690180AC8}" type="slidenum">
              <a:rPr lang="en-US"/>
              <a:pPr>
                <a:defRPr/>
              </a:pPr>
              <a:t>‹#›</a:t>
            </a:fld>
            <a:endParaRPr lang="en-US"/>
          </a:p>
        </p:txBody>
      </p:sp>
    </p:spTree>
    <p:extLst>
      <p:ext uri="{BB962C8B-B14F-4D97-AF65-F5344CB8AC3E}">
        <p14:creationId xmlns:p14="http://schemas.microsoft.com/office/powerpoint/2010/main" val="1142170404"/>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z="1200"/>
            </a:lvl1pPr>
          </a:lstStyle>
          <a:p>
            <a:pPr>
              <a:defRPr/>
            </a:pPr>
            <a:fld id="{FEECFDE4-47BE-654D-A1E2-34FFB6D1458E}" type="slidenum">
              <a:rPr lang="en-US"/>
              <a:pPr>
                <a:defRPr/>
              </a:pPr>
              <a:t>‹#›</a:t>
            </a:fld>
            <a:endParaRPr lang="en-US"/>
          </a:p>
        </p:txBody>
      </p:sp>
    </p:spTree>
    <p:extLst>
      <p:ext uri="{BB962C8B-B14F-4D97-AF65-F5344CB8AC3E}">
        <p14:creationId xmlns:p14="http://schemas.microsoft.com/office/powerpoint/2010/main" val="347866363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z="1200">
                <a:cs typeface="ＭＳ Ｐゴシック" charset="0"/>
              </a:defRPr>
            </a:lvl1pPr>
          </a:lstStyle>
          <a:p>
            <a:pPr>
              <a:defRPr/>
            </a:pPr>
            <a:fld id="{F96D2E17-37BE-5343-B827-ECC9F86F33D9}" type="slidenum">
              <a:rPr lang="en-US"/>
              <a:pPr>
                <a:defRPr/>
              </a:pPr>
              <a:t>‹#›</a:t>
            </a:fld>
            <a:endParaRPr lang="en-US"/>
          </a:p>
        </p:txBody>
      </p:sp>
    </p:spTree>
    <p:extLst>
      <p:ext uri="{BB962C8B-B14F-4D97-AF65-F5344CB8AC3E}">
        <p14:creationId xmlns:p14="http://schemas.microsoft.com/office/powerpoint/2010/main" val="1334674722"/>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7"/>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a:defRPr>
                <a:cs typeface="ＭＳ Ｐゴシック" charset="0"/>
              </a:defRPr>
            </a:lvl1pPr>
          </a:lstStyle>
          <a:p>
            <a:pPr>
              <a:defRPr/>
            </a:pPr>
            <a:fld id="{BB5A6F13-A843-5343-9B84-83B0C61CE1D2}" type="slidenum">
              <a:rPr lang="en-US"/>
              <a:pPr>
                <a:defRPr/>
              </a:pPr>
              <a:t>‹#›</a:t>
            </a:fld>
            <a:endParaRPr lang="en-US"/>
          </a:p>
        </p:txBody>
      </p:sp>
    </p:spTree>
    <p:extLst>
      <p:ext uri="{BB962C8B-B14F-4D97-AF65-F5344CB8AC3E}">
        <p14:creationId xmlns:p14="http://schemas.microsoft.com/office/powerpoint/2010/main" val="3437438382"/>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a:defRPr>
                <a:cs typeface="ＭＳ Ｐゴシック" charset="0"/>
              </a:defRPr>
            </a:lvl1pPr>
          </a:lstStyle>
          <a:p>
            <a:pPr>
              <a:defRPr/>
            </a:pPr>
            <a:fld id="{CFEEB487-FE3B-2149-B6C9-5E3C6AD4E6CB}" type="slidenum">
              <a:rPr lang="en-US"/>
              <a:pPr>
                <a:defRPr/>
              </a:pPr>
              <a:t>‹#›</a:t>
            </a:fld>
            <a:endParaRPr lang="en-US"/>
          </a:p>
        </p:txBody>
      </p:sp>
    </p:spTree>
    <p:extLst>
      <p:ext uri="{BB962C8B-B14F-4D97-AF65-F5344CB8AC3E}">
        <p14:creationId xmlns:p14="http://schemas.microsoft.com/office/powerpoint/2010/main" val="321180722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80EA87CD-D074-854C-9A06-A362DD15B640}" type="slidenum">
              <a:rPr lang="en-US"/>
              <a:pPr>
                <a:defRPr/>
              </a:pPr>
              <a:t>‹#›</a:t>
            </a:fld>
            <a:endParaRPr lang="en-US"/>
          </a:p>
        </p:txBody>
      </p:sp>
    </p:spTree>
    <p:extLst>
      <p:ext uri="{BB962C8B-B14F-4D97-AF65-F5344CB8AC3E}">
        <p14:creationId xmlns:p14="http://schemas.microsoft.com/office/powerpoint/2010/main" val="3192015090"/>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a:defRPr>
                <a:cs typeface="ＭＳ Ｐゴシック" charset="0"/>
              </a:defRPr>
            </a:lvl1pPr>
          </a:lstStyle>
          <a:p>
            <a:pPr>
              <a:defRPr/>
            </a:pPr>
            <a:fld id="{E1C4F3DA-BC9B-2641-8814-D58C45034164}" type="slidenum">
              <a:rPr lang="en-US"/>
              <a:pPr>
                <a:defRPr/>
              </a:pPr>
              <a:t>‹#›</a:t>
            </a:fld>
            <a:endParaRPr lang="en-US"/>
          </a:p>
        </p:txBody>
      </p:sp>
    </p:spTree>
    <p:extLst>
      <p:ext uri="{BB962C8B-B14F-4D97-AF65-F5344CB8AC3E}">
        <p14:creationId xmlns:p14="http://schemas.microsoft.com/office/powerpoint/2010/main" val="3023591771"/>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a:defRPr>
                <a:cs typeface="ＭＳ Ｐゴシック" charset="0"/>
              </a:defRPr>
            </a:lvl1pPr>
          </a:lstStyle>
          <a:p>
            <a:pPr>
              <a:defRPr/>
            </a:pPr>
            <a:fld id="{DF485267-ED73-2847-88D1-7F4A0820DA9F}" type="slidenum">
              <a:rPr lang="en-US"/>
              <a:pPr>
                <a:defRPr/>
              </a:pPr>
              <a:t>‹#›</a:t>
            </a:fld>
            <a:endParaRPr lang="en-US"/>
          </a:p>
        </p:txBody>
      </p:sp>
    </p:spTree>
    <p:extLst>
      <p:ext uri="{BB962C8B-B14F-4D97-AF65-F5344CB8AC3E}">
        <p14:creationId xmlns:p14="http://schemas.microsoft.com/office/powerpoint/2010/main" val="303697789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a:defRPr>
                <a:cs typeface="ＭＳ Ｐゴシック" charset="0"/>
              </a:defRPr>
            </a:lvl1pPr>
          </a:lstStyle>
          <a:p>
            <a:pPr>
              <a:defRPr/>
            </a:pPr>
            <a:fld id="{0B94E3F4-4124-EF44-A249-5FB60C1FCAB4}" type="slidenum">
              <a:rPr lang="en-US"/>
              <a:pPr>
                <a:defRPr/>
              </a:pPr>
              <a:t>‹#›</a:t>
            </a:fld>
            <a:endParaRPr lang="en-US"/>
          </a:p>
        </p:txBody>
      </p:sp>
    </p:spTree>
    <p:extLst>
      <p:ext uri="{BB962C8B-B14F-4D97-AF65-F5344CB8AC3E}">
        <p14:creationId xmlns:p14="http://schemas.microsoft.com/office/powerpoint/2010/main" val="1351722162"/>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a:defRPr>
                <a:cs typeface="ＭＳ Ｐゴシック" charset="0"/>
              </a:defRPr>
            </a:lvl1pPr>
          </a:lstStyle>
          <a:p>
            <a:pPr>
              <a:defRPr/>
            </a:pPr>
            <a:fld id="{82289B28-60C9-8046-BC49-5C8905915488}" type="slidenum">
              <a:rPr lang="en-US"/>
              <a:pPr>
                <a:defRPr/>
              </a:pPr>
              <a:t>‹#›</a:t>
            </a:fld>
            <a:endParaRPr lang="en-US"/>
          </a:p>
        </p:txBody>
      </p:sp>
    </p:spTree>
    <p:extLst>
      <p:ext uri="{BB962C8B-B14F-4D97-AF65-F5344CB8AC3E}">
        <p14:creationId xmlns:p14="http://schemas.microsoft.com/office/powerpoint/2010/main" val="3746587386"/>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a:defRPr>
                <a:cs typeface="ＭＳ Ｐゴシック" charset="0"/>
              </a:defRPr>
            </a:lvl1pPr>
          </a:lstStyle>
          <a:p>
            <a:pPr>
              <a:defRPr/>
            </a:pPr>
            <a:fld id="{F639B8CA-9772-7D46-BDA2-DD4A6008A513}" type="slidenum">
              <a:rPr lang="en-US"/>
              <a:pPr>
                <a:defRPr/>
              </a:pPr>
              <a:t>‹#›</a:t>
            </a:fld>
            <a:endParaRPr lang="en-US"/>
          </a:p>
        </p:txBody>
      </p:sp>
    </p:spTree>
    <p:extLst>
      <p:ext uri="{BB962C8B-B14F-4D97-AF65-F5344CB8AC3E}">
        <p14:creationId xmlns:p14="http://schemas.microsoft.com/office/powerpoint/2010/main" val="70168022"/>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a:defRPr>
                <a:cs typeface="ＭＳ Ｐゴシック" charset="0"/>
              </a:defRPr>
            </a:lvl1pPr>
          </a:lstStyle>
          <a:p>
            <a:pPr>
              <a:defRPr/>
            </a:pPr>
            <a:fld id="{3CEBB40A-DCF8-4C4C-907A-CC677AF8EDA3}" type="slidenum">
              <a:rPr lang="en-US"/>
              <a:pPr>
                <a:defRPr/>
              </a:pPr>
              <a:t>‹#›</a:t>
            </a:fld>
            <a:endParaRPr lang="en-US"/>
          </a:p>
        </p:txBody>
      </p:sp>
    </p:spTree>
    <p:extLst>
      <p:ext uri="{BB962C8B-B14F-4D97-AF65-F5344CB8AC3E}">
        <p14:creationId xmlns:p14="http://schemas.microsoft.com/office/powerpoint/2010/main" val="3159487379"/>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a:defRPr>
                <a:cs typeface="ＭＳ Ｐゴシック" charset="0"/>
              </a:defRPr>
            </a:lvl1pPr>
          </a:lstStyle>
          <a:p>
            <a:pPr>
              <a:defRPr/>
            </a:pPr>
            <a:fld id="{CF7B808E-8EC8-0A42-8EF2-EADF86FEB17A}" type="slidenum">
              <a:rPr lang="en-US"/>
              <a:pPr>
                <a:defRPr/>
              </a:pPr>
              <a:t>‹#›</a:t>
            </a:fld>
            <a:endParaRPr lang="en-US"/>
          </a:p>
        </p:txBody>
      </p:sp>
    </p:spTree>
    <p:extLst>
      <p:ext uri="{BB962C8B-B14F-4D97-AF65-F5344CB8AC3E}">
        <p14:creationId xmlns:p14="http://schemas.microsoft.com/office/powerpoint/2010/main" val="4000942032"/>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a:defRPr>
                <a:cs typeface="ＭＳ Ｐゴシック" charset="0"/>
              </a:defRPr>
            </a:lvl1pPr>
          </a:lstStyle>
          <a:p>
            <a:pPr>
              <a:defRPr/>
            </a:pPr>
            <a:fld id="{D9C7E47D-84D0-6041-BC3C-0FA0CE16A5C9}" type="slidenum">
              <a:rPr lang="en-US"/>
              <a:pPr>
                <a:defRPr/>
              </a:pPr>
              <a:t>‹#›</a:t>
            </a:fld>
            <a:endParaRPr lang="en-US"/>
          </a:p>
        </p:txBody>
      </p:sp>
    </p:spTree>
    <p:extLst>
      <p:ext uri="{BB962C8B-B14F-4D97-AF65-F5344CB8AC3E}">
        <p14:creationId xmlns:p14="http://schemas.microsoft.com/office/powerpoint/2010/main" val="3997715829"/>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0"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0"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a:defRPr>
                <a:cs typeface="ＭＳ Ｐゴシック" charset="0"/>
              </a:defRPr>
            </a:lvl1pPr>
          </a:lstStyle>
          <a:p>
            <a:pPr>
              <a:defRPr/>
            </a:pPr>
            <a:fld id="{8FB70C79-D671-5749-92E3-86BAC05ED124}" type="slidenum">
              <a:rPr lang="en-US"/>
              <a:pPr>
                <a:defRPr/>
              </a:pPr>
              <a:t>‹#›</a:t>
            </a:fld>
            <a:endParaRPr lang="en-US"/>
          </a:p>
        </p:txBody>
      </p:sp>
    </p:spTree>
    <p:extLst>
      <p:ext uri="{BB962C8B-B14F-4D97-AF65-F5344CB8AC3E}">
        <p14:creationId xmlns:p14="http://schemas.microsoft.com/office/powerpoint/2010/main" val="2121841635"/>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3400582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6E4B4C02-AD93-6D46-9EE3-38540E69D99E}" type="slidenum">
              <a:rPr lang="en-US"/>
              <a:pPr>
                <a:defRPr/>
              </a:pPr>
              <a:t>‹#›</a:t>
            </a:fld>
            <a:endParaRPr lang="en-US"/>
          </a:p>
        </p:txBody>
      </p:sp>
    </p:spTree>
    <p:extLst>
      <p:ext uri="{BB962C8B-B14F-4D97-AF65-F5344CB8AC3E}">
        <p14:creationId xmlns:p14="http://schemas.microsoft.com/office/powerpoint/2010/main" val="833770727"/>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03626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527764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779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779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23905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48894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077191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5085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34901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079466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6114660"/>
      </p:ext>
    </p:extLst>
  </p:cSld>
  <p:clrMapOvr>
    <a:masterClrMapping/>
  </p:clrMapOvr>
  <p:timing>
    <p:tnLst>
      <p:par>
        <p:cTn xmlns:p14="http://schemas.microsoft.com/office/powerpoint/2010/mai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580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580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257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p:cNvSpPr>
            <a:spLocks noGrp="1" noChangeArrowheads="1"/>
          </p:cNvSpPr>
          <p:nvPr>
            <p:ph type="sldNum" sz="quarter" idx="11"/>
          </p:nvPr>
        </p:nvSpPr>
        <p:spPr>
          <a:ln/>
        </p:spPr>
        <p:txBody>
          <a:bodyPr/>
          <a:lstStyle>
            <a:lvl1pPr>
              <a:defRPr/>
            </a:lvl1pPr>
          </a:lstStyle>
          <a:p>
            <a:pPr>
              <a:defRPr/>
            </a:pPr>
            <a:fld id="{A8CDA94A-9FDD-EC4B-817D-2D7E5BEFD744}" type="slidenum">
              <a:rPr lang="en-US"/>
              <a:pPr>
                <a:defRPr/>
              </a:pPr>
              <a:t>‹#›</a:t>
            </a:fld>
            <a:endParaRPr lang="en-US"/>
          </a:p>
        </p:txBody>
      </p:sp>
    </p:spTree>
    <p:extLst>
      <p:ext uri="{BB962C8B-B14F-4D97-AF65-F5344CB8AC3E}">
        <p14:creationId xmlns:p14="http://schemas.microsoft.com/office/powerpoint/2010/main" val="3715261897"/>
      </p:ext>
    </p:extLst>
  </p:cSld>
  <p:clrMapOvr>
    <a:masterClrMapping/>
  </p:clrMapOvr>
  <p:transition xmlns:p14="http://schemas.microsoft.com/office/powerpoint/2010/main"/>
</p:sldLayout>
</file>

<file path=ppt/slideLayouts/slideLayout6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779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77938"/>
            <a:ext cx="4038600" cy="2185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16325"/>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10050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779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779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62731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779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77938"/>
            <a:ext cx="4038600" cy="2185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16325"/>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245597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77938"/>
            <a:ext cx="8229600" cy="4525962"/>
          </a:xfrm>
        </p:spPr>
        <p:txBody>
          <a:bodyPr/>
          <a:lstStyle/>
          <a:p>
            <a:pPr lvl="0"/>
            <a:endParaRPr lang="en-US" noProof="0"/>
          </a:p>
        </p:txBody>
      </p:sp>
    </p:spTree>
    <p:extLst>
      <p:ext uri="{BB962C8B-B14F-4D97-AF65-F5344CB8AC3E}">
        <p14:creationId xmlns:p14="http://schemas.microsoft.com/office/powerpoint/2010/main" val="8036124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9144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8AF35FDA-6C19-7A45-81EB-EB76F4E93B5D}" type="slidenum">
              <a:rPr lang="en-US" altLang="en-US"/>
              <a:pPr>
                <a:defRPr/>
              </a:pPr>
              <a:t>‹#›</a:t>
            </a:fld>
            <a:endParaRPr lang="en-US" altLang="en-US"/>
          </a:p>
        </p:txBody>
      </p:sp>
    </p:spTree>
    <p:extLst>
      <p:ext uri="{BB962C8B-B14F-4D97-AF65-F5344CB8AC3E}">
        <p14:creationId xmlns:p14="http://schemas.microsoft.com/office/powerpoint/2010/main" val="3454036355"/>
      </p:ext>
    </p:extLst>
  </p:cSld>
  <p:clrMapOvr>
    <a:masterClrMapping/>
  </p:clrMapOvr>
  <p:transition xmlns:p14="http://schemas.microsoft.com/office/powerpoint/2010/main"/>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D8CEC23-8BA2-2140-B3CD-6A2F5EB2BF0C}" type="slidenum">
              <a:rPr lang="en-US" altLang="en-US"/>
              <a:pPr>
                <a:defRPr/>
              </a:pPr>
              <a:t>‹#›</a:t>
            </a:fld>
            <a:endParaRPr lang="en-US" altLang="en-US"/>
          </a:p>
        </p:txBody>
      </p:sp>
    </p:spTree>
    <p:extLst>
      <p:ext uri="{BB962C8B-B14F-4D97-AF65-F5344CB8AC3E}">
        <p14:creationId xmlns:p14="http://schemas.microsoft.com/office/powerpoint/2010/main" val="3225026766"/>
      </p:ext>
    </p:extLst>
  </p:cSld>
  <p:clrMapOvr>
    <a:masterClrMapping/>
  </p:clrMapOvr>
  <p:transition xmlns:p14="http://schemas.microsoft.com/office/powerpoint/2010/main"/>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512DADA-BBBE-4649-B084-2211D281199C}" type="slidenum">
              <a:rPr lang="en-US" altLang="en-US"/>
              <a:pPr>
                <a:defRPr/>
              </a:pPr>
              <a:t>‹#›</a:t>
            </a:fld>
            <a:endParaRPr lang="en-US" altLang="en-US"/>
          </a:p>
        </p:txBody>
      </p:sp>
    </p:spTree>
    <p:extLst>
      <p:ext uri="{BB962C8B-B14F-4D97-AF65-F5344CB8AC3E}">
        <p14:creationId xmlns:p14="http://schemas.microsoft.com/office/powerpoint/2010/main" val="1208856852"/>
      </p:ext>
    </p:extLst>
  </p:cSld>
  <p:clrMapOvr>
    <a:masterClrMapping/>
  </p:clrMapOvr>
  <p:transition xmlns:p14="http://schemas.microsoft.com/office/powerpoint/2010/main"/>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559F86A5-913C-AE45-8D98-D3E2FFD90DD7}" type="slidenum">
              <a:rPr lang="en-US" altLang="en-US"/>
              <a:pPr>
                <a:defRPr/>
              </a:pPr>
              <a:t>‹#›</a:t>
            </a:fld>
            <a:endParaRPr lang="en-US" altLang="en-US"/>
          </a:p>
        </p:txBody>
      </p:sp>
    </p:spTree>
    <p:extLst>
      <p:ext uri="{BB962C8B-B14F-4D97-AF65-F5344CB8AC3E}">
        <p14:creationId xmlns:p14="http://schemas.microsoft.com/office/powerpoint/2010/main" val="945794352"/>
      </p:ext>
    </p:extLst>
  </p:cSld>
  <p:clrMapOvr>
    <a:masterClrMapping/>
  </p:clrMapOvr>
  <p:transition xmlns:p14="http://schemas.microsoft.com/office/powerpoint/2010/main"/>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240FC33-2BC8-D446-BBDF-4910B452F921}" type="slidenum">
              <a:rPr lang="en-US" altLang="en-US"/>
              <a:pPr>
                <a:defRPr/>
              </a:pPr>
              <a:t>‹#›</a:t>
            </a:fld>
            <a:endParaRPr lang="en-US" altLang="en-US"/>
          </a:p>
        </p:txBody>
      </p:sp>
    </p:spTree>
    <p:extLst>
      <p:ext uri="{BB962C8B-B14F-4D97-AF65-F5344CB8AC3E}">
        <p14:creationId xmlns:p14="http://schemas.microsoft.com/office/powerpoint/2010/main" val="252838195"/>
      </p:ext>
    </p:extLst>
  </p:cSld>
  <p:clrMapOvr>
    <a:masterClrMapping/>
  </p:clrMapOvr>
  <p:transition xmlns:p14="http://schemas.microsoft.com/office/powerpoint/2010/main"/>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72184A1-A6F1-2A4F-9E84-D4F5AA33EE10}" type="slidenum">
              <a:rPr lang="en-US" altLang="en-US"/>
              <a:pPr>
                <a:defRPr/>
              </a:pPr>
              <a:t>‹#›</a:t>
            </a:fld>
            <a:endParaRPr lang="en-US" altLang="en-US"/>
          </a:p>
        </p:txBody>
      </p:sp>
    </p:spTree>
    <p:extLst>
      <p:ext uri="{BB962C8B-B14F-4D97-AF65-F5344CB8AC3E}">
        <p14:creationId xmlns:p14="http://schemas.microsoft.com/office/powerpoint/2010/main" val="3595918880"/>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p:cNvSpPr>
            <a:spLocks noGrp="1" noChangeArrowheads="1"/>
          </p:cNvSpPr>
          <p:nvPr>
            <p:ph type="sldNum" sz="quarter" idx="11"/>
          </p:nvPr>
        </p:nvSpPr>
        <p:spPr>
          <a:ln/>
        </p:spPr>
        <p:txBody>
          <a:bodyPr/>
          <a:lstStyle>
            <a:lvl1pPr>
              <a:defRPr/>
            </a:lvl1pPr>
          </a:lstStyle>
          <a:p>
            <a:pPr>
              <a:defRPr/>
            </a:pPr>
            <a:fld id="{A1D4A318-4788-9545-A62C-50838194DCD0}" type="slidenum">
              <a:rPr lang="en-US"/>
              <a:pPr>
                <a:defRPr/>
              </a:pPr>
              <a:t>‹#›</a:t>
            </a:fld>
            <a:endParaRPr lang="en-US"/>
          </a:p>
        </p:txBody>
      </p:sp>
    </p:spTree>
    <p:extLst>
      <p:ext uri="{BB962C8B-B14F-4D97-AF65-F5344CB8AC3E}">
        <p14:creationId xmlns:p14="http://schemas.microsoft.com/office/powerpoint/2010/main" val="3714259387"/>
      </p:ext>
    </p:extLst>
  </p:cSld>
  <p:clrMapOvr>
    <a:masterClrMapping/>
  </p:clrMapOvr>
  <p:transition xmlns:p14="http://schemas.microsoft.com/office/powerpoint/2010/main"/>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C10ED23-3F4C-8F4D-8C50-75EDFDA34AD0}" type="slidenum">
              <a:rPr lang="en-US" altLang="en-US"/>
              <a:pPr>
                <a:defRPr/>
              </a:pPr>
              <a:t>‹#›</a:t>
            </a:fld>
            <a:endParaRPr lang="en-US" altLang="en-US"/>
          </a:p>
        </p:txBody>
      </p:sp>
    </p:spTree>
    <p:extLst>
      <p:ext uri="{BB962C8B-B14F-4D97-AF65-F5344CB8AC3E}">
        <p14:creationId xmlns:p14="http://schemas.microsoft.com/office/powerpoint/2010/main" val="4223812272"/>
      </p:ext>
    </p:extLst>
  </p:cSld>
  <p:clrMapOvr>
    <a:masterClrMapping/>
  </p:clrMapOvr>
  <p:transition xmlns:p14="http://schemas.microsoft.com/office/powerpoint/2010/main"/>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D6B469C-6F4C-6946-AB52-7C8EA265FE4B}" type="slidenum">
              <a:rPr lang="en-US" altLang="en-US"/>
              <a:pPr>
                <a:defRPr/>
              </a:pPr>
              <a:t>‹#›</a:t>
            </a:fld>
            <a:endParaRPr lang="en-US" altLang="en-US"/>
          </a:p>
        </p:txBody>
      </p:sp>
    </p:spTree>
    <p:extLst>
      <p:ext uri="{BB962C8B-B14F-4D97-AF65-F5344CB8AC3E}">
        <p14:creationId xmlns:p14="http://schemas.microsoft.com/office/powerpoint/2010/main" val="3449097790"/>
      </p:ext>
    </p:extLst>
  </p:cSld>
  <p:clrMapOvr>
    <a:masterClrMapping/>
  </p:clrMapOvr>
  <p:transition xmlns:p14="http://schemas.microsoft.com/office/powerpoint/2010/main"/>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C32CB1F-9362-2D43-92F2-0C89BEE38A8A}" type="slidenum">
              <a:rPr lang="en-US" altLang="en-US"/>
              <a:pPr>
                <a:defRPr/>
              </a:pPr>
              <a:t>‹#›</a:t>
            </a:fld>
            <a:endParaRPr lang="en-US" altLang="en-US"/>
          </a:p>
        </p:txBody>
      </p:sp>
    </p:spTree>
    <p:extLst>
      <p:ext uri="{BB962C8B-B14F-4D97-AF65-F5344CB8AC3E}">
        <p14:creationId xmlns:p14="http://schemas.microsoft.com/office/powerpoint/2010/main" val="2493959806"/>
      </p:ext>
    </p:extLst>
  </p:cSld>
  <p:clrMapOvr>
    <a:masterClrMapping/>
  </p:clrMapOvr>
  <p:transition xmlns:p14="http://schemas.microsoft.com/office/powerpoint/2010/main"/>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B5F5B98-49E4-7C42-9716-BCB57E39F210}" type="slidenum">
              <a:rPr lang="en-US" altLang="en-US"/>
              <a:pPr>
                <a:defRPr/>
              </a:pPr>
              <a:t>‹#›</a:t>
            </a:fld>
            <a:endParaRPr lang="en-US" altLang="en-US"/>
          </a:p>
        </p:txBody>
      </p:sp>
    </p:spTree>
    <p:extLst>
      <p:ext uri="{BB962C8B-B14F-4D97-AF65-F5344CB8AC3E}">
        <p14:creationId xmlns:p14="http://schemas.microsoft.com/office/powerpoint/2010/main" val="1350230349"/>
      </p:ext>
    </p:extLst>
  </p:cSld>
  <p:clrMapOvr>
    <a:masterClrMapping/>
  </p:clrMapOvr>
  <p:transition xmlns:p14="http://schemas.microsoft.com/office/powerpoint/2010/main"/>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32C4B17-4517-9347-BFAC-1B3D2BB35356}" type="slidenum">
              <a:rPr lang="en-US" altLang="en-US"/>
              <a:pPr>
                <a:defRPr/>
              </a:pPr>
              <a:t>‹#›</a:t>
            </a:fld>
            <a:endParaRPr lang="en-US" altLang="en-US"/>
          </a:p>
        </p:txBody>
      </p:sp>
    </p:spTree>
    <p:extLst>
      <p:ext uri="{BB962C8B-B14F-4D97-AF65-F5344CB8AC3E}">
        <p14:creationId xmlns:p14="http://schemas.microsoft.com/office/powerpoint/2010/main" val="3636833878"/>
      </p:ext>
    </p:extLst>
  </p:cSld>
  <p:clrMapOvr>
    <a:masterClrMapping/>
  </p:clrMapOvr>
  <p:transition xmlns:p14="http://schemas.microsoft.com/office/powerpoint/2010/mai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9144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83835BBF-FF98-3E4E-9E8E-31972EBBB19D}" type="slidenum">
              <a:rPr lang="en-US" altLang="en-US"/>
              <a:pPr>
                <a:defRPr/>
              </a:pPr>
              <a:t>‹#›</a:t>
            </a:fld>
            <a:endParaRPr lang="en-US" altLang="en-US"/>
          </a:p>
        </p:txBody>
      </p:sp>
    </p:spTree>
    <p:extLst>
      <p:ext uri="{BB962C8B-B14F-4D97-AF65-F5344CB8AC3E}">
        <p14:creationId xmlns:p14="http://schemas.microsoft.com/office/powerpoint/2010/main" val="2408405365"/>
      </p:ext>
    </p:extLst>
  </p:cSld>
  <p:clrMapOvr>
    <a:masterClrMapping/>
  </p:clrMapOvr>
  <p:transition xmlns:p14="http://schemas.microsoft.com/office/powerpoint/2010/main"/>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395288"/>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8315DFD-10F0-C747-834B-CEECD8E0E747}" type="slidenum">
              <a:rPr lang="en-US" altLang="en-US"/>
              <a:pPr>
                <a:defRPr/>
              </a:pPr>
              <a:t>‹#›</a:t>
            </a:fld>
            <a:endParaRPr lang="en-US" altLang="en-US"/>
          </a:p>
        </p:txBody>
      </p:sp>
    </p:spTree>
    <p:extLst>
      <p:ext uri="{BB962C8B-B14F-4D97-AF65-F5344CB8AC3E}">
        <p14:creationId xmlns:p14="http://schemas.microsoft.com/office/powerpoint/2010/main" val="3552329881"/>
      </p:ext>
    </p:extLst>
  </p:cSld>
  <p:clrMapOvr>
    <a:masterClrMapping/>
  </p:clrMapOvr>
  <p:transition xmlns:p14="http://schemas.microsoft.com/office/powerpoint/2010/main"/>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EE3F55F-617B-7247-B758-B02CC29FAF57}" type="slidenum">
              <a:rPr lang="en-US" altLang="en-US"/>
              <a:pPr>
                <a:defRPr/>
              </a:pPr>
              <a:t>‹#›</a:t>
            </a:fld>
            <a:endParaRPr lang="en-US" altLang="en-US"/>
          </a:p>
        </p:txBody>
      </p:sp>
    </p:spTree>
    <p:extLst>
      <p:ext uri="{BB962C8B-B14F-4D97-AF65-F5344CB8AC3E}">
        <p14:creationId xmlns:p14="http://schemas.microsoft.com/office/powerpoint/2010/main" val="2575076633"/>
      </p:ext>
    </p:extLst>
  </p:cSld>
  <p:clrMapOvr>
    <a:masterClrMapping/>
  </p:clrMapOvr>
  <p:transition xmlns:p14="http://schemas.microsoft.com/office/powerpoint/2010/main"/>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AEEC460-D0BE-0840-9C55-13960116AD0E}" type="slidenum">
              <a:rPr lang="en-US" altLang="en-US"/>
              <a:pPr>
                <a:defRPr/>
              </a:pPr>
              <a:t>‹#›</a:t>
            </a:fld>
            <a:endParaRPr lang="en-US" altLang="en-US"/>
          </a:p>
        </p:txBody>
      </p:sp>
    </p:spTree>
    <p:extLst>
      <p:ext uri="{BB962C8B-B14F-4D97-AF65-F5344CB8AC3E}">
        <p14:creationId xmlns:p14="http://schemas.microsoft.com/office/powerpoint/2010/main" val="1495234299"/>
      </p:ext>
    </p:extLst>
  </p:cSld>
  <p:clrMapOvr>
    <a:masterClrMapping/>
  </p:clrMapOvr>
  <p:transition xmlns:p14="http://schemas.microsoft.com/office/powerpoint/2010/main"/>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91AFA4E-BD43-B142-B10A-D2B2348795B0}" type="slidenum">
              <a:rPr lang="en-US" altLang="en-US"/>
              <a:pPr>
                <a:defRPr/>
              </a:pPr>
              <a:t>‹#›</a:t>
            </a:fld>
            <a:endParaRPr lang="en-US" altLang="en-US"/>
          </a:p>
        </p:txBody>
      </p:sp>
    </p:spTree>
    <p:extLst>
      <p:ext uri="{BB962C8B-B14F-4D97-AF65-F5344CB8AC3E}">
        <p14:creationId xmlns:p14="http://schemas.microsoft.com/office/powerpoint/2010/main" val="40841665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E483CF22-CAC5-4D42-92B0-F33C8D926BE8}" type="slidenum">
              <a:rPr lang="en-US"/>
              <a:pPr>
                <a:defRPr/>
              </a:pPr>
              <a:t>‹#›</a:t>
            </a:fld>
            <a:endParaRPr lang="en-US"/>
          </a:p>
        </p:txBody>
      </p:sp>
    </p:spTree>
    <p:extLst>
      <p:ext uri="{BB962C8B-B14F-4D97-AF65-F5344CB8AC3E}">
        <p14:creationId xmlns:p14="http://schemas.microsoft.com/office/powerpoint/2010/main" val="3630074754"/>
      </p:ext>
    </p:extLst>
  </p:cSld>
  <p:clrMapOvr>
    <a:masterClrMapping/>
  </p:clrMapOvr>
  <p:transition xmlns:p14="http://schemas.microsoft.com/office/powerpoint/2010/mai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0D010A0-9AC6-5144-971A-FE84034C22EA}" type="slidenum">
              <a:rPr lang="en-US" altLang="en-US"/>
              <a:pPr>
                <a:defRPr/>
              </a:pPr>
              <a:t>‹#›</a:t>
            </a:fld>
            <a:endParaRPr lang="en-US" altLang="en-US"/>
          </a:p>
        </p:txBody>
      </p:sp>
    </p:spTree>
    <p:extLst>
      <p:ext uri="{BB962C8B-B14F-4D97-AF65-F5344CB8AC3E}">
        <p14:creationId xmlns:p14="http://schemas.microsoft.com/office/powerpoint/2010/main" val="2044415895"/>
      </p:ext>
    </p:extLst>
  </p:cSld>
  <p:clrMapOvr>
    <a:masterClrMapping/>
  </p:clrMapOvr>
  <p:transition xmlns:p14="http://schemas.microsoft.com/office/powerpoint/2010/main"/>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222E5D7D-3E63-274F-923E-EE51D160C976}" type="slidenum">
              <a:rPr lang="en-US" altLang="en-US"/>
              <a:pPr>
                <a:defRPr/>
              </a:pPr>
              <a:t>‹#›</a:t>
            </a:fld>
            <a:endParaRPr lang="en-US" altLang="en-US"/>
          </a:p>
        </p:txBody>
      </p:sp>
    </p:spTree>
    <p:extLst>
      <p:ext uri="{BB962C8B-B14F-4D97-AF65-F5344CB8AC3E}">
        <p14:creationId xmlns:p14="http://schemas.microsoft.com/office/powerpoint/2010/main" val="1257835985"/>
      </p:ext>
    </p:extLst>
  </p:cSld>
  <p:clrMapOvr>
    <a:masterClrMapping/>
  </p:clrMapOvr>
  <p:transition xmlns:p14="http://schemas.microsoft.com/office/powerpoint/2010/main"/>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5D856C5-A87F-0D42-91C8-15E381FA51BC}" type="slidenum">
              <a:rPr lang="en-US" altLang="en-US"/>
              <a:pPr>
                <a:defRPr/>
              </a:pPr>
              <a:t>‹#›</a:t>
            </a:fld>
            <a:endParaRPr lang="en-US" altLang="en-US"/>
          </a:p>
        </p:txBody>
      </p:sp>
    </p:spTree>
    <p:extLst>
      <p:ext uri="{BB962C8B-B14F-4D97-AF65-F5344CB8AC3E}">
        <p14:creationId xmlns:p14="http://schemas.microsoft.com/office/powerpoint/2010/main" val="340906177"/>
      </p:ext>
    </p:extLst>
  </p:cSld>
  <p:clrMapOvr>
    <a:masterClrMapping/>
  </p:clrMapOvr>
  <p:transition xmlns:p14="http://schemas.microsoft.com/office/powerpoint/2010/main"/>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69A20AB-E584-5941-B622-B683A7847F16}" type="slidenum">
              <a:rPr lang="en-US" altLang="en-US"/>
              <a:pPr>
                <a:defRPr/>
              </a:pPr>
              <a:t>‹#›</a:t>
            </a:fld>
            <a:endParaRPr lang="en-US" altLang="en-US"/>
          </a:p>
        </p:txBody>
      </p:sp>
    </p:spTree>
    <p:extLst>
      <p:ext uri="{BB962C8B-B14F-4D97-AF65-F5344CB8AC3E}">
        <p14:creationId xmlns:p14="http://schemas.microsoft.com/office/powerpoint/2010/main" val="835924849"/>
      </p:ext>
    </p:extLst>
  </p:cSld>
  <p:clrMapOvr>
    <a:masterClrMapping/>
  </p:clrMapOvr>
  <p:transition xmlns:p14="http://schemas.microsoft.com/office/powerpoint/2010/main"/>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BE4CA89-FED5-2A4B-9D46-2598C09E7000}" type="slidenum">
              <a:rPr lang="en-US" altLang="en-US"/>
              <a:pPr>
                <a:defRPr/>
              </a:pPr>
              <a:t>‹#›</a:t>
            </a:fld>
            <a:endParaRPr lang="en-US" altLang="en-US"/>
          </a:p>
        </p:txBody>
      </p:sp>
    </p:spTree>
    <p:extLst>
      <p:ext uri="{BB962C8B-B14F-4D97-AF65-F5344CB8AC3E}">
        <p14:creationId xmlns:p14="http://schemas.microsoft.com/office/powerpoint/2010/main" val="644054185"/>
      </p:ext>
    </p:extLst>
  </p:cSld>
  <p:clrMapOvr>
    <a:masterClrMapping/>
  </p:clrMapOvr>
  <p:transition xmlns:p14="http://schemas.microsoft.com/office/powerpoint/2010/main"/>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0C6C545-8DCC-2B44-8C0A-5AEEA75CC2F9}" type="slidenum">
              <a:rPr lang="en-US" altLang="en-US"/>
              <a:pPr>
                <a:defRPr/>
              </a:pPr>
              <a:t>‹#›</a:t>
            </a:fld>
            <a:endParaRPr lang="en-US" altLang="en-US"/>
          </a:p>
        </p:txBody>
      </p:sp>
    </p:spTree>
    <p:extLst>
      <p:ext uri="{BB962C8B-B14F-4D97-AF65-F5344CB8AC3E}">
        <p14:creationId xmlns:p14="http://schemas.microsoft.com/office/powerpoint/2010/main" val="2192239537"/>
      </p:ext>
    </p:extLst>
  </p:cSld>
  <p:clrMapOvr>
    <a:masterClrMapping/>
  </p:clrMapOvr>
  <p:transition xmlns:p14="http://schemas.microsoft.com/office/powerpoint/2010/main"/>
</p:sldLayout>
</file>

<file path=ppt/slideLayouts/slideLayout8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10600" cy="4876800"/>
          </a:xfrm>
        </p:spPr>
        <p:txBody>
          <a:bodyPr/>
          <a:lstStyle/>
          <a:p>
            <a:pPr lvl="0"/>
            <a:endParaRPr lang="en-US" noProof="0" smtClean="0"/>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9A9C44A-E8EA-3942-B90D-508DE08D5C8C}" type="slidenum">
              <a:rPr lang="en-US"/>
              <a:pPr>
                <a:defRPr/>
              </a:pPr>
              <a:t>‹#›</a:t>
            </a:fld>
            <a:endParaRPr lang="en-US"/>
          </a:p>
        </p:txBody>
      </p:sp>
    </p:spTree>
    <p:extLst>
      <p:ext uri="{BB962C8B-B14F-4D97-AF65-F5344CB8AC3E}">
        <p14:creationId xmlns:p14="http://schemas.microsoft.com/office/powerpoint/2010/main" val="221244044"/>
      </p:ext>
    </p:extLst>
  </p:cSld>
  <p:clrMapOvr>
    <a:masterClrMapping/>
  </p:clrMapOvr>
  <p:transition xmlns:p14="http://schemas.microsoft.com/office/powerpoint/2010/mai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9144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E38E836F-34FB-CA4E-893D-A180F231EABD}" type="slidenum">
              <a:rPr lang="en-US" altLang="en-US"/>
              <a:pPr>
                <a:defRPr/>
              </a:pPr>
              <a:t>‹#›</a:t>
            </a:fld>
            <a:endParaRPr lang="en-US" altLang="en-US"/>
          </a:p>
        </p:txBody>
      </p:sp>
    </p:spTree>
    <p:extLst>
      <p:ext uri="{BB962C8B-B14F-4D97-AF65-F5344CB8AC3E}">
        <p14:creationId xmlns:p14="http://schemas.microsoft.com/office/powerpoint/2010/main" val="2777064822"/>
      </p:ext>
    </p:extLst>
  </p:cSld>
  <p:clrMapOvr>
    <a:masterClrMapping/>
  </p:clrMapOvr>
  <p:transition xmlns:p14="http://schemas.microsoft.com/office/powerpoint/2010/main"/>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395288"/>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582A8C0-7759-EF4C-AD54-436059D1F945}" type="slidenum">
              <a:rPr lang="en-US" altLang="en-US"/>
              <a:pPr>
                <a:defRPr/>
              </a:pPr>
              <a:t>‹#›</a:t>
            </a:fld>
            <a:endParaRPr lang="en-US" altLang="en-US"/>
          </a:p>
        </p:txBody>
      </p:sp>
    </p:spTree>
    <p:extLst>
      <p:ext uri="{BB962C8B-B14F-4D97-AF65-F5344CB8AC3E}">
        <p14:creationId xmlns:p14="http://schemas.microsoft.com/office/powerpoint/2010/main" val="2986765094"/>
      </p:ext>
    </p:extLst>
  </p:cSld>
  <p:clrMapOvr>
    <a:masterClrMapping/>
  </p:clrMapOvr>
  <p:transition xmlns:p14="http://schemas.microsoft.com/office/powerpoint/2010/main"/>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BBB8F4A-4BC7-FB45-B2F9-F3E319F33C2A}" type="slidenum">
              <a:rPr lang="en-US" altLang="en-US"/>
              <a:pPr>
                <a:defRPr/>
              </a:pPr>
              <a:t>‹#›</a:t>
            </a:fld>
            <a:endParaRPr lang="en-US" altLang="en-US"/>
          </a:p>
        </p:txBody>
      </p:sp>
    </p:spTree>
    <p:extLst>
      <p:ext uri="{BB962C8B-B14F-4D97-AF65-F5344CB8AC3E}">
        <p14:creationId xmlns:p14="http://schemas.microsoft.com/office/powerpoint/2010/main" val="390555925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F8C9FD26-A6CD-0847-BE7E-19D0576C8FD6}" type="slidenum">
              <a:rPr lang="en-US"/>
              <a:pPr>
                <a:defRPr/>
              </a:pPr>
              <a:t>‹#›</a:t>
            </a:fld>
            <a:endParaRPr lang="en-US"/>
          </a:p>
        </p:txBody>
      </p:sp>
    </p:spTree>
    <p:extLst>
      <p:ext uri="{BB962C8B-B14F-4D97-AF65-F5344CB8AC3E}">
        <p14:creationId xmlns:p14="http://schemas.microsoft.com/office/powerpoint/2010/main" val="3509180919"/>
      </p:ext>
    </p:extLst>
  </p:cSld>
  <p:clrMapOvr>
    <a:masterClrMapping/>
  </p:clrMapOvr>
  <p:transition xmlns:p14="http://schemas.microsoft.com/office/powerpoint/2010/main"/>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9F1C362-8C1A-3648-B661-5CE74A88A579}" type="slidenum">
              <a:rPr lang="en-US" altLang="en-US"/>
              <a:pPr>
                <a:defRPr/>
              </a:pPr>
              <a:t>‹#›</a:t>
            </a:fld>
            <a:endParaRPr lang="en-US" altLang="en-US"/>
          </a:p>
        </p:txBody>
      </p:sp>
    </p:spTree>
    <p:extLst>
      <p:ext uri="{BB962C8B-B14F-4D97-AF65-F5344CB8AC3E}">
        <p14:creationId xmlns:p14="http://schemas.microsoft.com/office/powerpoint/2010/main" val="1758440333"/>
      </p:ext>
    </p:extLst>
  </p:cSld>
  <p:clrMapOvr>
    <a:masterClrMapping/>
  </p:clrMapOvr>
  <p:transition xmlns:p14="http://schemas.microsoft.com/office/powerpoint/2010/main"/>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4E61EDF-A685-FE4A-9010-883DD711DE64}" type="slidenum">
              <a:rPr lang="en-US" altLang="en-US"/>
              <a:pPr>
                <a:defRPr/>
              </a:pPr>
              <a:t>‹#›</a:t>
            </a:fld>
            <a:endParaRPr lang="en-US" altLang="en-US"/>
          </a:p>
        </p:txBody>
      </p:sp>
    </p:spTree>
    <p:extLst>
      <p:ext uri="{BB962C8B-B14F-4D97-AF65-F5344CB8AC3E}">
        <p14:creationId xmlns:p14="http://schemas.microsoft.com/office/powerpoint/2010/main" val="1639870917"/>
      </p:ext>
    </p:extLst>
  </p:cSld>
  <p:clrMapOvr>
    <a:masterClrMapping/>
  </p:clrMapOvr>
  <p:transition xmlns:p14="http://schemas.microsoft.com/office/powerpoint/2010/mai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3EBC434-A13A-014A-BB40-7788B7160619}" type="slidenum">
              <a:rPr lang="en-US" altLang="en-US"/>
              <a:pPr>
                <a:defRPr/>
              </a:pPr>
              <a:t>‹#›</a:t>
            </a:fld>
            <a:endParaRPr lang="en-US" altLang="en-US"/>
          </a:p>
        </p:txBody>
      </p:sp>
    </p:spTree>
    <p:extLst>
      <p:ext uri="{BB962C8B-B14F-4D97-AF65-F5344CB8AC3E}">
        <p14:creationId xmlns:p14="http://schemas.microsoft.com/office/powerpoint/2010/main" val="1461762777"/>
      </p:ext>
    </p:extLst>
  </p:cSld>
  <p:clrMapOvr>
    <a:masterClrMapping/>
  </p:clrMapOvr>
  <p:transition xmlns:p14="http://schemas.microsoft.com/office/powerpoint/2010/mai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D48A310-997A-1248-A594-E339141E32EA}" type="slidenum">
              <a:rPr lang="en-US" altLang="en-US"/>
              <a:pPr>
                <a:defRPr/>
              </a:pPr>
              <a:t>‹#›</a:t>
            </a:fld>
            <a:endParaRPr lang="en-US" altLang="en-US"/>
          </a:p>
        </p:txBody>
      </p:sp>
    </p:spTree>
    <p:extLst>
      <p:ext uri="{BB962C8B-B14F-4D97-AF65-F5344CB8AC3E}">
        <p14:creationId xmlns:p14="http://schemas.microsoft.com/office/powerpoint/2010/main" val="3837036385"/>
      </p:ext>
    </p:extLst>
  </p:cSld>
  <p:clrMapOvr>
    <a:masterClrMapping/>
  </p:clrMapOvr>
  <p:transition xmlns:p14="http://schemas.microsoft.com/office/powerpoint/2010/main"/>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F412F4D-30DD-1446-A93B-41275FB70B8D}" type="slidenum">
              <a:rPr lang="en-US" altLang="en-US"/>
              <a:pPr>
                <a:defRPr/>
              </a:pPr>
              <a:t>‹#›</a:t>
            </a:fld>
            <a:endParaRPr lang="en-US" altLang="en-US"/>
          </a:p>
        </p:txBody>
      </p:sp>
    </p:spTree>
    <p:extLst>
      <p:ext uri="{BB962C8B-B14F-4D97-AF65-F5344CB8AC3E}">
        <p14:creationId xmlns:p14="http://schemas.microsoft.com/office/powerpoint/2010/main" val="701195433"/>
      </p:ext>
    </p:extLst>
  </p:cSld>
  <p:clrMapOvr>
    <a:masterClrMapping/>
  </p:clrMapOvr>
  <p:transition xmlns:p14="http://schemas.microsoft.com/office/powerpoint/2010/main"/>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2DFAE138-39FB-2B41-851E-981CEB1FEC49}" type="slidenum">
              <a:rPr lang="en-US" altLang="en-US"/>
              <a:pPr>
                <a:defRPr/>
              </a:pPr>
              <a:t>‹#›</a:t>
            </a:fld>
            <a:endParaRPr lang="en-US" altLang="en-US"/>
          </a:p>
        </p:txBody>
      </p:sp>
    </p:spTree>
    <p:extLst>
      <p:ext uri="{BB962C8B-B14F-4D97-AF65-F5344CB8AC3E}">
        <p14:creationId xmlns:p14="http://schemas.microsoft.com/office/powerpoint/2010/main" val="2261444496"/>
      </p:ext>
    </p:extLst>
  </p:cSld>
  <p:clrMapOvr>
    <a:masterClrMapping/>
  </p:clrMapOvr>
  <p:transition xmlns:p14="http://schemas.microsoft.com/office/powerpoint/2010/main"/>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97B234C-858F-4F4F-B039-1B42104BA3AC}" type="slidenum">
              <a:rPr lang="en-US" altLang="en-US"/>
              <a:pPr>
                <a:defRPr/>
              </a:pPr>
              <a:t>‹#›</a:t>
            </a:fld>
            <a:endParaRPr lang="en-US" altLang="en-US"/>
          </a:p>
        </p:txBody>
      </p:sp>
    </p:spTree>
    <p:extLst>
      <p:ext uri="{BB962C8B-B14F-4D97-AF65-F5344CB8AC3E}">
        <p14:creationId xmlns:p14="http://schemas.microsoft.com/office/powerpoint/2010/main" val="3157563808"/>
      </p:ext>
    </p:extLst>
  </p:cSld>
  <p:clrMapOvr>
    <a:masterClrMapping/>
  </p:clrMapOvr>
  <p:transition xmlns:p14="http://schemas.microsoft.com/office/powerpoint/2010/main"/>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823FC11-1476-8142-942F-C63ED330DFFF}" type="slidenum">
              <a:rPr lang="en-US" altLang="en-US"/>
              <a:pPr>
                <a:defRPr/>
              </a:pPr>
              <a:t>‹#›</a:t>
            </a:fld>
            <a:endParaRPr lang="en-US" altLang="en-US"/>
          </a:p>
        </p:txBody>
      </p:sp>
    </p:spTree>
    <p:extLst>
      <p:ext uri="{BB962C8B-B14F-4D97-AF65-F5344CB8AC3E}">
        <p14:creationId xmlns:p14="http://schemas.microsoft.com/office/powerpoint/2010/main" val="3922885076"/>
      </p:ext>
    </p:extLst>
  </p:cSld>
  <p:clrMapOvr>
    <a:masterClrMapping/>
  </p:clrMapOvr>
  <p:transition xmlns:p14="http://schemas.microsoft.com/office/powerpoint/2010/main"/>
</p:sldLayout>
</file>

<file path=ppt/slideLayouts/slideLayout9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10600" cy="4876800"/>
          </a:xfrm>
        </p:spPr>
        <p:txBody>
          <a:bodyPr/>
          <a:lstStyle/>
          <a:p>
            <a:pPr lvl="0"/>
            <a:endParaRPr lang="en-US" noProof="0" smtClean="0"/>
          </a:p>
        </p:txBody>
      </p:sp>
      <p:sp>
        <p:nvSpPr>
          <p:cNvPr id="4" name="Rectangle 1029"/>
          <p:cNvSpPr>
            <a:spLocks noGrp="1" noChangeArrowheads="1"/>
          </p:cNvSpPr>
          <p:nvPr>
            <p:ph type="ftr" sz="quarter" idx="10"/>
          </p:nvPr>
        </p:nvSpPr>
        <p:spPr>
          <a:xfrm>
            <a:off x="3124200" y="6248400"/>
            <a:ext cx="2895600" cy="457200"/>
          </a:xfrm>
          <a:prstGeom prst="rect">
            <a:avLst/>
          </a:prstGeo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492A56E-0E71-BA44-8CEA-DD5CB1EFBB1F}" type="slidenum">
              <a:rPr lang="en-US"/>
              <a:pPr>
                <a:defRPr/>
              </a:pPr>
              <a:t>‹#›</a:t>
            </a:fld>
            <a:endParaRPr lang="en-US"/>
          </a:p>
        </p:txBody>
      </p:sp>
    </p:spTree>
    <p:extLst>
      <p:ext uri="{BB962C8B-B14F-4D97-AF65-F5344CB8AC3E}">
        <p14:creationId xmlns:p14="http://schemas.microsoft.com/office/powerpoint/2010/main" val="630392484"/>
      </p:ext>
    </p:extLst>
  </p:cSld>
  <p:clrMapOvr>
    <a:masterClrMapping/>
  </p:clrMapOvr>
  <p:transition xmlns:p14="http://schemas.microsoft.com/office/powerpoint/2010/mai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9144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ltLang="en-US"/>
              <a:t>CHIPPER: HPCA 2011</a:t>
            </a:r>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D5417A14-EFCD-8641-9C53-79DD5258A8C5}" type="slidenum">
              <a:rPr lang="en-US" altLang="en-US"/>
              <a:pPr>
                <a:defRPr/>
              </a:pPr>
              <a:t>‹#›</a:t>
            </a:fld>
            <a:endParaRPr lang="en-US" altLang="en-US"/>
          </a:p>
        </p:txBody>
      </p:sp>
    </p:spTree>
    <p:extLst>
      <p:ext uri="{BB962C8B-B14F-4D97-AF65-F5344CB8AC3E}">
        <p14:creationId xmlns:p14="http://schemas.microsoft.com/office/powerpoint/2010/main" val="2956545453"/>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09.xml"/><Relationship Id="rId12" Type="http://schemas.openxmlformats.org/officeDocument/2006/relationships/slideLayout" Target="../slideLayouts/slideLayout110.xml"/><Relationship Id="rId13" Type="http://schemas.openxmlformats.org/officeDocument/2006/relationships/theme" Target="../theme/theme10.xml"/><Relationship Id="rId1" Type="http://schemas.openxmlformats.org/officeDocument/2006/relationships/slideLayout" Target="../slideLayouts/slideLayout99.xml"/><Relationship Id="rId2" Type="http://schemas.openxmlformats.org/officeDocument/2006/relationships/slideLayout" Target="../slideLayouts/slideLayout100.xml"/><Relationship Id="rId3" Type="http://schemas.openxmlformats.org/officeDocument/2006/relationships/slideLayout" Target="../slideLayouts/slideLayout101.xml"/><Relationship Id="rId4" Type="http://schemas.openxmlformats.org/officeDocument/2006/relationships/slideLayout" Target="../slideLayouts/slideLayout102.xml"/><Relationship Id="rId5" Type="http://schemas.openxmlformats.org/officeDocument/2006/relationships/slideLayout" Target="../slideLayouts/slideLayout103.xml"/><Relationship Id="rId6" Type="http://schemas.openxmlformats.org/officeDocument/2006/relationships/slideLayout" Target="../slideLayouts/slideLayout104.xml"/><Relationship Id="rId7" Type="http://schemas.openxmlformats.org/officeDocument/2006/relationships/slideLayout" Target="../slideLayouts/slideLayout105.xml"/><Relationship Id="rId8" Type="http://schemas.openxmlformats.org/officeDocument/2006/relationships/slideLayout" Target="../slideLayouts/slideLayout106.xml"/><Relationship Id="rId9" Type="http://schemas.openxmlformats.org/officeDocument/2006/relationships/slideLayout" Target="../slideLayouts/slideLayout107.xml"/><Relationship Id="rId10"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slideLayout" Target="../slideLayouts/slideLayout122.xml"/><Relationship Id="rId13"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3.xml"/><Relationship Id="rId12" Type="http://schemas.openxmlformats.org/officeDocument/2006/relationships/theme" Target="../theme/theme12.xml"/><Relationship Id="rId1" Type="http://schemas.openxmlformats.org/officeDocument/2006/relationships/slideLayout" Target="../slideLayouts/slideLayout123.xml"/><Relationship Id="rId2" Type="http://schemas.openxmlformats.org/officeDocument/2006/relationships/slideLayout" Target="../slideLayouts/slideLayout124.xml"/><Relationship Id="rId3" Type="http://schemas.openxmlformats.org/officeDocument/2006/relationships/slideLayout" Target="../slideLayouts/slideLayout125.xml"/><Relationship Id="rId4" Type="http://schemas.openxmlformats.org/officeDocument/2006/relationships/slideLayout" Target="../slideLayouts/slideLayout126.xml"/><Relationship Id="rId5" Type="http://schemas.openxmlformats.org/officeDocument/2006/relationships/slideLayout" Target="../slideLayouts/slideLayout127.xml"/><Relationship Id="rId6" Type="http://schemas.openxmlformats.org/officeDocument/2006/relationships/slideLayout" Target="../slideLayouts/slideLayout128.xml"/><Relationship Id="rId7" Type="http://schemas.openxmlformats.org/officeDocument/2006/relationships/slideLayout" Target="../slideLayouts/slideLayout129.xml"/><Relationship Id="rId8" Type="http://schemas.openxmlformats.org/officeDocument/2006/relationships/slideLayout" Target="../slideLayouts/slideLayout130.xml"/><Relationship Id="rId9" Type="http://schemas.openxmlformats.org/officeDocument/2006/relationships/slideLayout" Target="../slideLayouts/slideLayout131.xml"/><Relationship Id="rId10" Type="http://schemas.openxmlformats.org/officeDocument/2006/relationships/slideLayout" Target="../slideLayouts/slideLayout132.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4.xml"/><Relationship Id="rId12" Type="http://schemas.openxmlformats.org/officeDocument/2006/relationships/theme" Target="../theme/theme13.xml"/><Relationship Id="rId1" Type="http://schemas.openxmlformats.org/officeDocument/2006/relationships/slideLayout" Target="../slideLayouts/slideLayout134.xml"/><Relationship Id="rId2" Type="http://schemas.openxmlformats.org/officeDocument/2006/relationships/slideLayout" Target="../slideLayouts/slideLayout135.xml"/><Relationship Id="rId3" Type="http://schemas.openxmlformats.org/officeDocument/2006/relationships/slideLayout" Target="../slideLayouts/slideLayout136.xml"/><Relationship Id="rId4" Type="http://schemas.openxmlformats.org/officeDocument/2006/relationships/slideLayout" Target="../slideLayouts/slideLayout137.xml"/><Relationship Id="rId5" Type="http://schemas.openxmlformats.org/officeDocument/2006/relationships/slideLayout" Target="../slideLayouts/slideLayout138.xml"/><Relationship Id="rId6" Type="http://schemas.openxmlformats.org/officeDocument/2006/relationships/slideLayout" Target="../slideLayouts/slideLayout139.xml"/><Relationship Id="rId7" Type="http://schemas.openxmlformats.org/officeDocument/2006/relationships/slideLayout" Target="../slideLayouts/slideLayout140.xml"/><Relationship Id="rId8" Type="http://schemas.openxmlformats.org/officeDocument/2006/relationships/slideLayout" Target="../slideLayouts/slideLayout141.xml"/><Relationship Id="rId9" Type="http://schemas.openxmlformats.org/officeDocument/2006/relationships/slideLayout" Target="../slideLayouts/slideLayout142.xml"/><Relationship Id="rId10" Type="http://schemas.openxmlformats.org/officeDocument/2006/relationships/slideLayout" Target="../slideLayouts/slideLayout143.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55.xml"/><Relationship Id="rId12" Type="http://schemas.openxmlformats.org/officeDocument/2006/relationships/slideLayout" Target="../slideLayouts/slideLayout156.xml"/><Relationship Id="rId13" Type="http://schemas.openxmlformats.org/officeDocument/2006/relationships/theme" Target="../theme/theme14.xml"/><Relationship Id="rId1" Type="http://schemas.openxmlformats.org/officeDocument/2006/relationships/slideLayout" Target="../slideLayouts/slideLayout145.xml"/><Relationship Id="rId2" Type="http://schemas.openxmlformats.org/officeDocument/2006/relationships/slideLayout" Target="../slideLayouts/slideLayout146.xml"/><Relationship Id="rId3" Type="http://schemas.openxmlformats.org/officeDocument/2006/relationships/slideLayout" Target="../slideLayouts/slideLayout147.xml"/><Relationship Id="rId4" Type="http://schemas.openxmlformats.org/officeDocument/2006/relationships/slideLayout" Target="../slideLayouts/slideLayout148.xml"/><Relationship Id="rId5" Type="http://schemas.openxmlformats.org/officeDocument/2006/relationships/slideLayout" Target="../slideLayouts/slideLayout149.xml"/><Relationship Id="rId6" Type="http://schemas.openxmlformats.org/officeDocument/2006/relationships/slideLayout" Target="../slideLayouts/slideLayout150.xml"/><Relationship Id="rId7" Type="http://schemas.openxmlformats.org/officeDocument/2006/relationships/slideLayout" Target="../slideLayouts/slideLayout151.xml"/><Relationship Id="rId8" Type="http://schemas.openxmlformats.org/officeDocument/2006/relationships/slideLayout" Target="../slideLayouts/slideLayout152.xml"/><Relationship Id="rId9" Type="http://schemas.openxmlformats.org/officeDocument/2006/relationships/slideLayout" Target="../slideLayouts/slideLayout153.xml"/><Relationship Id="rId10" Type="http://schemas.openxmlformats.org/officeDocument/2006/relationships/slideLayout" Target="../slideLayouts/slideLayout154.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67.xml"/><Relationship Id="rId12" Type="http://schemas.openxmlformats.org/officeDocument/2006/relationships/theme" Target="../theme/theme15.xml"/><Relationship Id="rId1" Type="http://schemas.openxmlformats.org/officeDocument/2006/relationships/slideLayout" Target="../slideLayouts/slideLayout157.xml"/><Relationship Id="rId2" Type="http://schemas.openxmlformats.org/officeDocument/2006/relationships/slideLayout" Target="../slideLayouts/slideLayout158.xml"/><Relationship Id="rId3" Type="http://schemas.openxmlformats.org/officeDocument/2006/relationships/slideLayout" Target="../slideLayouts/slideLayout159.xml"/><Relationship Id="rId4" Type="http://schemas.openxmlformats.org/officeDocument/2006/relationships/slideLayout" Target="../slideLayouts/slideLayout160.xml"/><Relationship Id="rId5" Type="http://schemas.openxmlformats.org/officeDocument/2006/relationships/slideLayout" Target="../slideLayouts/slideLayout161.xml"/><Relationship Id="rId6" Type="http://schemas.openxmlformats.org/officeDocument/2006/relationships/slideLayout" Target="../slideLayouts/slideLayout162.xml"/><Relationship Id="rId7" Type="http://schemas.openxmlformats.org/officeDocument/2006/relationships/slideLayout" Target="../slideLayouts/slideLayout163.xml"/><Relationship Id="rId8" Type="http://schemas.openxmlformats.org/officeDocument/2006/relationships/slideLayout" Target="../slideLayouts/slideLayout164.xml"/><Relationship Id="rId9" Type="http://schemas.openxmlformats.org/officeDocument/2006/relationships/slideLayout" Target="../slideLayouts/slideLayout165.xml"/><Relationship Id="rId10" Type="http://schemas.openxmlformats.org/officeDocument/2006/relationships/slideLayout" Target="../slideLayouts/slideLayout166.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theme" Target="../theme/theme16.xml"/><Relationship Id="rId1" Type="http://schemas.openxmlformats.org/officeDocument/2006/relationships/slideLayout" Target="../slideLayouts/slideLayout168.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theme" Target="../theme/theme17.xml"/><Relationship Id="rId1" Type="http://schemas.openxmlformats.org/officeDocument/2006/relationships/slideLayout" Target="../slideLayouts/slideLayout180.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s>
</file>

<file path=ppt/slideMasters/_rels/slideMaster18.xml.rels><?xml version="1.0" encoding="UTF-8" standalone="yes"?>
<Relationships xmlns="http://schemas.openxmlformats.org/package/2006/relationships"><Relationship Id="rId11" Type="http://schemas.openxmlformats.org/officeDocument/2006/relationships/slideLayout" Target="../slideLayouts/slideLayout202.xml"/><Relationship Id="rId12" Type="http://schemas.openxmlformats.org/officeDocument/2006/relationships/theme" Target="../theme/theme18.xml"/><Relationship Id="rId1" Type="http://schemas.openxmlformats.org/officeDocument/2006/relationships/slideLayout" Target="../slideLayouts/slideLayout192.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s>
</file>

<file path=ppt/slideMasters/_rels/slideMaster19.xml.rels><?xml version="1.0" encoding="UTF-8" standalone="yes"?>
<Relationships xmlns="http://schemas.openxmlformats.org/package/2006/relationships"><Relationship Id="rId11" Type="http://schemas.openxmlformats.org/officeDocument/2006/relationships/slideLayout" Target="../slideLayouts/slideLayout213.xml"/><Relationship Id="rId12" Type="http://schemas.openxmlformats.org/officeDocument/2006/relationships/theme" Target="../theme/theme19.xml"/><Relationship Id="rId1" Type="http://schemas.openxmlformats.org/officeDocument/2006/relationships/slideLayout" Target="../slideLayouts/slideLayout203.xml"/><Relationship Id="rId2" Type="http://schemas.openxmlformats.org/officeDocument/2006/relationships/slideLayout" Target="../slideLayouts/slideLayout204.xml"/><Relationship Id="rId3" Type="http://schemas.openxmlformats.org/officeDocument/2006/relationships/slideLayout" Target="../slideLayouts/slideLayout205.xml"/><Relationship Id="rId4" Type="http://schemas.openxmlformats.org/officeDocument/2006/relationships/slideLayout" Target="../slideLayouts/slideLayout206.xml"/><Relationship Id="rId5" Type="http://schemas.openxmlformats.org/officeDocument/2006/relationships/slideLayout" Target="../slideLayouts/slideLayout207.xml"/><Relationship Id="rId6" Type="http://schemas.openxmlformats.org/officeDocument/2006/relationships/slideLayout" Target="../slideLayouts/slideLayout208.xml"/><Relationship Id="rId7" Type="http://schemas.openxmlformats.org/officeDocument/2006/relationships/slideLayout" Target="../slideLayouts/slideLayout209.xml"/><Relationship Id="rId8" Type="http://schemas.openxmlformats.org/officeDocument/2006/relationships/slideLayout" Target="../slideLayouts/slideLayout210.xml"/><Relationship Id="rId9" Type="http://schemas.openxmlformats.org/officeDocument/2006/relationships/slideLayout" Target="../slideLayouts/slideLayout211.xml"/><Relationship Id="rId10" Type="http://schemas.openxmlformats.org/officeDocument/2006/relationships/slideLayout" Target="../slideLayouts/slideLayout21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5.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slideLayout" Target="../slideLayouts/slideLayout61.xml"/><Relationship Id="rId14" Type="http://schemas.openxmlformats.org/officeDocument/2006/relationships/slideLayout" Target="../slideLayouts/slideLayout62.xml"/><Relationship Id="rId15" Type="http://schemas.openxmlformats.org/officeDocument/2006/relationships/slideLayout" Target="../slideLayouts/slideLayout63.xml"/><Relationship Id="rId16" Type="http://schemas.openxmlformats.org/officeDocument/2006/relationships/theme" Target="../theme/theme6.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4.xml"/><Relationship Id="rId12" Type="http://schemas.openxmlformats.org/officeDocument/2006/relationships/theme" Target="../theme/theme7.xml"/><Relationship Id="rId1" Type="http://schemas.openxmlformats.org/officeDocument/2006/relationships/slideLayout" Target="../slideLayouts/slideLayout64.xml"/><Relationship Id="rId2" Type="http://schemas.openxmlformats.org/officeDocument/2006/relationships/slideLayout" Target="../slideLayouts/slideLayout65.xml"/><Relationship Id="rId3" Type="http://schemas.openxmlformats.org/officeDocument/2006/relationships/slideLayout" Target="../slideLayouts/slideLayout66.xml"/><Relationship Id="rId4" Type="http://schemas.openxmlformats.org/officeDocument/2006/relationships/slideLayout" Target="../slideLayouts/slideLayout67.xml"/><Relationship Id="rId5" Type="http://schemas.openxmlformats.org/officeDocument/2006/relationships/slideLayout" Target="../slideLayouts/slideLayout68.xml"/><Relationship Id="rId6" Type="http://schemas.openxmlformats.org/officeDocument/2006/relationships/slideLayout" Target="../slideLayouts/slideLayout69.xml"/><Relationship Id="rId7" Type="http://schemas.openxmlformats.org/officeDocument/2006/relationships/slideLayout" Target="../slideLayouts/slideLayout70.xml"/><Relationship Id="rId8" Type="http://schemas.openxmlformats.org/officeDocument/2006/relationships/slideLayout" Target="../slideLayouts/slideLayout71.xml"/><Relationship Id="rId9" Type="http://schemas.openxmlformats.org/officeDocument/2006/relationships/slideLayout" Target="../slideLayouts/slideLayout72.xml"/><Relationship Id="rId10"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5.xml"/><Relationship Id="rId12" Type="http://schemas.openxmlformats.org/officeDocument/2006/relationships/slideLayout" Target="../slideLayouts/slideLayout86.xml"/><Relationship Id="rId13" Type="http://schemas.openxmlformats.org/officeDocument/2006/relationships/theme" Target="../theme/theme8.xml"/><Relationship Id="rId1" Type="http://schemas.openxmlformats.org/officeDocument/2006/relationships/slideLayout" Target="../slideLayouts/slideLayout75.xml"/><Relationship Id="rId2" Type="http://schemas.openxmlformats.org/officeDocument/2006/relationships/slideLayout" Target="../slideLayouts/slideLayout76.xml"/><Relationship Id="rId3" Type="http://schemas.openxmlformats.org/officeDocument/2006/relationships/slideLayout" Target="../slideLayouts/slideLayout77.xml"/><Relationship Id="rId4" Type="http://schemas.openxmlformats.org/officeDocument/2006/relationships/slideLayout" Target="../slideLayouts/slideLayout78.xml"/><Relationship Id="rId5" Type="http://schemas.openxmlformats.org/officeDocument/2006/relationships/slideLayout" Target="../slideLayouts/slideLayout79.xml"/><Relationship Id="rId6" Type="http://schemas.openxmlformats.org/officeDocument/2006/relationships/slideLayout" Target="../slideLayouts/slideLayout80.xml"/><Relationship Id="rId7" Type="http://schemas.openxmlformats.org/officeDocument/2006/relationships/slideLayout" Target="../slideLayouts/slideLayout81.xml"/><Relationship Id="rId8" Type="http://schemas.openxmlformats.org/officeDocument/2006/relationships/slideLayout" Target="../slideLayouts/slideLayout82.xml"/><Relationship Id="rId9" Type="http://schemas.openxmlformats.org/officeDocument/2006/relationships/slideLayout" Target="../slideLayouts/slideLayout83.xml"/><Relationship Id="rId10"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7.xml"/><Relationship Id="rId12" Type="http://schemas.openxmlformats.org/officeDocument/2006/relationships/slideLayout" Target="../slideLayouts/slideLayout98.xml"/><Relationship Id="rId13" Type="http://schemas.openxmlformats.org/officeDocument/2006/relationships/theme" Target="../theme/theme9.xml"/><Relationship Id="rId1" Type="http://schemas.openxmlformats.org/officeDocument/2006/relationships/slideLayout" Target="../slideLayouts/slideLayout87.xml"/><Relationship Id="rId2" Type="http://schemas.openxmlformats.org/officeDocument/2006/relationships/slideLayout" Target="../slideLayouts/slideLayout88.xml"/><Relationship Id="rId3" Type="http://schemas.openxmlformats.org/officeDocument/2006/relationships/slideLayout" Target="../slideLayouts/slideLayout89.xml"/><Relationship Id="rId4" Type="http://schemas.openxmlformats.org/officeDocument/2006/relationships/slideLayout" Target="../slideLayouts/slideLayout90.xml"/><Relationship Id="rId5" Type="http://schemas.openxmlformats.org/officeDocument/2006/relationships/slideLayout" Target="../slideLayouts/slideLayout91.xml"/><Relationship Id="rId6" Type="http://schemas.openxmlformats.org/officeDocument/2006/relationships/slideLayout" Target="../slideLayouts/slideLayout92.xml"/><Relationship Id="rId7" Type="http://schemas.openxmlformats.org/officeDocument/2006/relationships/slideLayout" Target="../slideLayouts/slideLayout93.xml"/><Relationship Id="rId8" Type="http://schemas.openxmlformats.org/officeDocument/2006/relationships/slideLayout" Target="../slideLayouts/slideLayout94.xml"/><Relationship Id="rId9" Type="http://schemas.openxmlformats.org/officeDocument/2006/relationships/slideLayout" Target="../slideLayouts/slideLayout95.xml"/><Relationship Id="rId10" Type="http://schemas.openxmlformats.org/officeDocument/2006/relationships/slideLayout" Target="../slideLayouts/slideLayout9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j-lt"/>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cs typeface="Arial" charset="0"/>
              </a:defRPr>
            </a:lvl1pPr>
          </a:lstStyle>
          <a:p>
            <a:pPr>
              <a:defRPr/>
            </a:pPr>
            <a:fld id="{50311928-425B-2E43-8759-6430F7907A8F}" type="slidenum">
              <a:rPr lang="en-US"/>
              <a:pPr>
                <a:defRPr/>
              </a:pPr>
              <a:t>‹#›</a:t>
            </a:fld>
            <a:endParaRPr lang="en-US"/>
          </a:p>
        </p:txBody>
      </p:sp>
      <p:sp>
        <p:nvSpPr>
          <p:cNvPr id="1030"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087" r:id="rId1"/>
    <p:sldLayoutId id="2147486065" r:id="rId2"/>
    <p:sldLayoutId id="2147486066" r:id="rId3"/>
    <p:sldLayoutId id="2147486067" r:id="rId4"/>
    <p:sldLayoutId id="2147486068" r:id="rId5"/>
    <p:sldLayoutId id="2147486069" r:id="rId6"/>
    <p:sldLayoutId id="2147486070" r:id="rId7"/>
    <p:sldLayoutId id="2147486071" r:id="rId8"/>
    <p:sldLayoutId id="2147486072" r:id="rId9"/>
    <p:sldLayoutId id="2147486073" r:id="rId10"/>
    <p:sldLayoutId id="2147486074" r:id="rId11"/>
    <p:sldLayoutId id="2147486075"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10595"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r>
              <a:rPr lang="en-US" altLang="en-US"/>
              <a:t>CHIPPER: HPCA 2011</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2D97C151-2FB7-D445-B560-E7F09E5FC56B}" type="slidenum">
              <a:rPr lang="en-US" altLang="en-US"/>
              <a:pPr>
                <a:defRPr/>
              </a:pPr>
              <a:t>‹#›</a:t>
            </a:fld>
            <a:endParaRPr lang="en-US" altLang="en-US"/>
          </a:p>
        </p:txBody>
      </p:sp>
      <p:sp>
        <p:nvSpPr>
          <p:cNvPr id="110598"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599"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174" r:id="rId1"/>
    <p:sldLayoutId id="2147486175" r:id="rId2"/>
    <p:sldLayoutId id="2147486176" r:id="rId3"/>
    <p:sldLayoutId id="2147486177" r:id="rId4"/>
    <p:sldLayoutId id="2147486178" r:id="rId5"/>
    <p:sldLayoutId id="2147486179" r:id="rId6"/>
    <p:sldLayoutId id="2147486180" r:id="rId7"/>
    <p:sldLayoutId id="2147486181" r:id="rId8"/>
    <p:sldLayoutId id="2147486182" r:id="rId9"/>
    <p:sldLayoutId id="2147486183" r:id="rId10"/>
    <p:sldLayoutId id="2147486184" r:id="rId11"/>
    <p:sldLayoutId id="2147486185"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906"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23907"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r>
              <a:rPr lang="en-US" altLang="en-US"/>
              <a:t>CHIPPER: HPCA 2011</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3753F71C-2419-A94F-BAE4-6D87C3F8BE78}" type="slidenum">
              <a:rPr lang="en-US" altLang="en-US"/>
              <a:pPr>
                <a:defRPr/>
              </a:pPr>
              <a:t>‹#›</a:t>
            </a:fld>
            <a:endParaRPr lang="en-US" altLang="en-US"/>
          </a:p>
        </p:txBody>
      </p:sp>
      <p:sp>
        <p:nvSpPr>
          <p:cNvPr id="123910"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1"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186" r:id="rId1"/>
    <p:sldLayoutId id="2147486187" r:id="rId2"/>
    <p:sldLayoutId id="2147486188" r:id="rId3"/>
    <p:sldLayoutId id="2147486189" r:id="rId4"/>
    <p:sldLayoutId id="2147486190" r:id="rId5"/>
    <p:sldLayoutId id="2147486191" r:id="rId6"/>
    <p:sldLayoutId id="2147486192" r:id="rId7"/>
    <p:sldLayoutId id="2147486193" r:id="rId8"/>
    <p:sldLayoutId id="2147486194" r:id="rId9"/>
    <p:sldLayoutId id="2147486195" r:id="rId10"/>
    <p:sldLayoutId id="2147486196" r:id="rId11"/>
    <p:sldLayoutId id="2147486197"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37219"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r>
              <a:rPr lang="en-US" altLang="en-US"/>
              <a:t>CHIPPER: HPCA 2011</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E0200D35-475D-0848-9303-6961C08984E2}" type="slidenum">
              <a:rPr lang="en-US" altLang="en-US"/>
              <a:pPr>
                <a:defRPr/>
              </a:pPr>
              <a:t>‹#›</a:t>
            </a:fld>
            <a:endParaRPr lang="en-US" altLang="en-US"/>
          </a:p>
        </p:txBody>
      </p:sp>
      <p:sp>
        <p:nvSpPr>
          <p:cNvPr id="137222"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3"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198" r:id="rId1"/>
    <p:sldLayoutId id="2147486199" r:id="rId2"/>
    <p:sldLayoutId id="2147486200" r:id="rId3"/>
    <p:sldLayoutId id="2147486201" r:id="rId4"/>
    <p:sldLayoutId id="2147486202" r:id="rId5"/>
    <p:sldLayoutId id="2147486203" r:id="rId6"/>
    <p:sldLayoutId id="2147486204" r:id="rId7"/>
    <p:sldLayoutId id="2147486205" r:id="rId8"/>
    <p:sldLayoutId id="2147486206" r:id="rId9"/>
    <p:sldLayoutId id="2147486207" r:id="rId10"/>
    <p:sldLayoutId id="2147486208"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9506"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49507"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2A0F716A-121A-A74E-B5B4-5FE723A339F7}" type="slidenum">
              <a:rPr lang="en-US" altLang="en-US"/>
              <a:pPr>
                <a:defRPr/>
              </a:pPr>
              <a:t>‹#›</a:t>
            </a:fld>
            <a:endParaRPr lang="en-US" altLang="en-US"/>
          </a:p>
        </p:txBody>
      </p:sp>
      <p:sp>
        <p:nvSpPr>
          <p:cNvPr id="149510"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11"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209" r:id="rId1"/>
    <p:sldLayoutId id="2147486210" r:id="rId2"/>
    <p:sldLayoutId id="2147486211" r:id="rId3"/>
    <p:sldLayoutId id="2147486212" r:id="rId4"/>
    <p:sldLayoutId id="2147486213" r:id="rId5"/>
    <p:sldLayoutId id="2147486214" r:id="rId6"/>
    <p:sldLayoutId id="2147486215" r:id="rId7"/>
    <p:sldLayoutId id="2147486216" r:id="rId8"/>
    <p:sldLayoutId id="2147486217" r:id="rId9"/>
    <p:sldLayoutId id="2147486218" r:id="rId10"/>
    <p:sldLayoutId id="2147486219"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2818"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62819"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defRPr>
            </a:lvl1pPr>
          </a:lstStyle>
          <a:p>
            <a:pPr>
              <a:defRPr/>
            </a:pPr>
            <a:r>
              <a:rPr lang="en-US" altLang="en-US"/>
              <a:t>CHIPPER: HPCA 2011</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defRPr>
            </a:lvl1pPr>
          </a:lstStyle>
          <a:p>
            <a:pPr>
              <a:defRPr/>
            </a:pPr>
            <a:fld id="{BD72816C-A5C8-5C4F-9BE1-2437492A3AD4}" type="slidenum">
              <a:rPr lang="en-US" altLang="en-US"/>
              <a:pPr>
                <a:defRPr/>
              </a:pPr>
              <a:t>‹#›</a:t>
            </a:fld>
            <a:endParaRPr lang="en-US" altLang="en-US"/>
          </a:p>
        </p:txBody>
      </p:sp>
      <p:sp>
        <p:nvSpPr>
          <p:cNvPr id="162822"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823"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221" r:id="rId1"/>
    <p:sldLayoutId id="2147486222" r:id="rId2"/>
    <p:sldLayoutId id="2147486223" r:id="rId3"/>
    <p:sldLayoutId id="2147486224" r:id="rId4"/>
    <p:sldLayoutId id="2147486225" r:id="rId5"/>
    <p:sldLayoutId id="2147486226" r:id="rId6"/>
    <p:sldLayoutId id="2147486227" r:id="rId7"/>
    <p:sldLayoutId id="2147486228" r:id="rId8"/>
    <p:sldLayoutId id="2147486229" r:id="rId9"/>
    <p:sldLayoutId id="2147486230" r:id="rId10"/>
    <p:sldLayoutId id="2147486231" r:id="rId11"/>
    <p:sldLayoutId id="2147486232"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6130"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76131"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2982BE21-AC4F-1449-8FF2-F134639B12DF}" type="slidenum">
              <a:rPr lang="en-US" altLang="en-US"/>
              <a:pPr>
                <a:defRPr/>
              </a:pPr>
              <a:t>‹#›</a:t>
            </a:fld>
            <a:endParaRPr lang="en-US" altLang="en-US"/>
          </a:p>
        </p:txBody>
      </p:sp>
      <p:sp>
        <p:nvSpPr>
          <p:cNvPr id="176134"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35"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233" r:id="rId1"/>
    <p:sldLayoutId id="2147486234" r:id="rId2"/>
    <p:sldLayoutId id="2147486235" r:id="rId3"/>
    <p:sldLayoutId id="2147486236" r:id="rId4"/>
    <p:sldLayoutId id="2147486237" r:id="rId5"/>
    <p:sldLayoutId id="2147486238" r:id="rId6"/>
    <p:sldLayoutId id="2147486239" r:id="rId7"/>
    <p:sldLayoutId id="2147486240" r:id="rId8"/>
    <p:sldLayoutId id="2147486241" r:id="rId9"/>
    <p:sldLayoutId id="2147486242" r:id="rId10"/>
    <p:sldLayoutId id="2147486243"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0434"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530435"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Garamond"/>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cs typeface="Arial" charset="0"/>
              </a:defRPr>
            </a:lvl1pPr>
          </a:lstStyle>
          <a:p>
            <a:pPr>
              <a:defRPr/>
            </a:pPr>
            <a:fld id="{F5DC5C00-AD2F-A044-8626-601111ACDD86}" type="slidenum">
              <a:rPr lang="en-US"/>
              <a:pPr>
                <a:defRPr/>
              </a:pPr>
              <a:t>‹#›</a:t>
            </a:fld>
            <a:endParaRPr lang="en-US"/>
          </a:p>
        </p:txBody>
      </p:sp>
      <p:sp>
        <p:nvSpPr>
          <p:cNvPr id="530438"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0439"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244" r:id="rId1"/>
    <p:sldLayoutId id="2147486076" r:id="rId2"/>
    <p:sldLayoutId id="2147486077" r:id="rId3"/>
    <p:sldLayoutId id="2147486078" r:id="rId4"/>
    <p:sldLayoutId id="2147486079" r:id="rId5"/>
    <p:sldLayoutId id="2147486080" r:id="rId6"/>
    <p:sldLayoutId id="2147486081" r:id="rId7"/>
    <p:sldLayoutId id="2147486082" r:id="rId8"/>
    <p:sldLayoutId id="2147486083" r:id="rId9"/>
    <p:sldLayoutId id="2147486084" r:id="rId10"/>
    <p:sldLayoutId id="2147486085" r:id="rId11"/>
    <p:sldLayoutId id="2147486086"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80227"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r>
              <a:rPr lang="en-US" altLang="en-US"/>
              <a:t>CHIPPER: HPCA 2011</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326214A4-BEFE-B64F-8EDD-BB4D1617A9A5}" type="slidenum">
              <a:rPr lang="en-US" altLang="en-US"/>
              <a:pPr>
                <a:defRPr/>
              </a:pPr>
              <a:t>‹#›</a:t>
            </a:fld>
            <a:endParaRPr lang="en-US" altLang="en-US"/>
          </a:p>
        </p:txBody>
      </p:sp>
      <p:sp>
        <p:nvSpPr>
          <p:cNvPr id="180230"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80231"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Tree>
    <p:extLst>
      <p:ext uri="{BB962C8B-B14F-4D97-AF65-F5344CB8AC3E}">
        <p14:creationId xmlns:p14="http://schemas.microsoft.com/office/powerpoint/2010/main" val="1658438044"/>
      </p:ext>
    </p:extLst>
  </p:cSld>
  <p:clrMap bg1="lt1" tx1="dk1" bg2="lt2" tx2="dk2" accent1="accent1" accent2="accent2" accent3="accent3" accent4="accent4" accent5="accent5" accent6="accent6" hlink="hlink" folHlink="folHlink"/>
  <p:sldLayoutIdLst>
    <p:sldLayoutId id="2147486246" r:id="rId1"/>
    <p:sldLayoutId id="2147486247" r:id="rId2"/>
    <p:sldLayoutId id="2147486248" r:id="rId3"/>
    <p:sldLayoutId id="2147486249" r:id="rId4"/>
    <p:sldLayoutId id="2147486250" r:id="rId5"/>
    <p:sldLayoutId id="2147486251" r:id="rId6"/>
    <p:sldLayoutId id="2147486252" r:id="rId7"/>
    <p:sldLayoutId id="2147486253" r:id="rId8"/>
    <p:sldLayoutId id="2147486254" r:id="rId9"/>
    <p:sldLayoutId id="2147486255" r:id="rId10"/>
    <p:sldLayoutId id="2147486256" r:id="rId11"/>
    <p:sldLayoutId id="2147486257"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rPr>
              <a:pPr fontAlgn="auto">
                <a:spcBef>
                  <a:spcPts val="0"/>
                </a:spcBef>
                <a:spcAft>
                  <a:spcPts val="0"/>
                </a:spcAft>
              </a:pPr>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Tree>
    <p:extLst>
      <p:ext uri="{BB962C8B-B14F-4D97-AF65-F5344CB8AC3E}">
        <p14:creationId xmlns:p14="http://schemas.microsoft.com/office/powerpoint/2010/main" val="2016201917"/>
      </p:ext>
    </p:extLst>
  </p:cSld>
  <p:clrMap bg1="lt1" tx1="dk1" bg2="lt2" tx2="dk2" accent1="accent1" accent2="accent2" accent3="accent3" accent4="accent4" accent5="accent5" accent6="accent6" hlink="hlink" folHlink="folHlink"/>
  <p:sldLayoutIdLst>
    <p:sldLayoutId id="2147486259" r:id="rId1"/>
    <p:sldLayoutId id="2147486260" r:id="rId2"/>
    <p:sldLayoutId id="2147486261" r:id="rId3"/>
    <p:sldLayoutId id="2147486262" r:id="rId4"/>
    <p:sldLayoutId id="2147486263" r:id="rId5"/>
    <p:sldLayoutId id="2147486264" r:id="rId6"/>
    <p:sldLayoutId id="2147486265" r:id="rId7"/>
    <p:sldLayoutId id="2147486266" r:id="rId8"/>
    <p:sldLayoutId id="2147486267" r:id="rId9"/>
    <p:sldLayoutId id="2147486268" r:id="rId10"/>
    <p:sldLayoutId id="2147486269"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92162"/>
          </a:xfrm>
          <a:prstGeom prst="rect">
            <a:avLst/>
          </a:prstGeom>
        </p:spPr>
        <p:txBody>
          <a:bodyPr vert="horz" lIns="0" tIns="45713" rIns="0" bIns="4571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95401"/>
            <a:ext cx="8229600" cy="4830763"/>
          </a:xfrm>
          <a:prstGeom prst="rect">
            <a:avLst/>
          </a:prstGeom>
        </p:spPr>
        <p:txBody>
          <a:bodyPr vert="horz" lIns="91425" tIns="45713" rIns="91425"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3"/>
            <a:ext cx="2133600" cy="365125"/>
          </a:xfrm>
          <a:prstGeom prst="rect">
            <a:avLst/>
          </a:prstGeom>
        </p:spPr>
        <p:txBody>
          <a:bodyPr vert="horz" lIns="91425" tIns="45713" rIns="91425" bIns="45713" rtlCol="0" anchor="ctr"/>
          <a:lstStyle>
            <a:lvl1pPr algn="l">
              <a:defRPr sz="1200">
                <a:solidFill>
                  <a:schemeClr val="tx1">
                    <a:tint val="75000"/>
                  </a:schemeClr>
                </a:solidFill>
              </a:defRPr>
            </a:lvl1pPr>
          </a:lstStyle>
          <a:p>
            <a:pPr defTabSz="914259" fontAlgn="auto">
              <a:spcBef>
                <a:spcPts val="0"/>
              </a:spcBef>
              <a:spcAft>
                <a:spcPts val="0"/>
              </a:spcAft>
            </a:pPr>
            <a:fld id="{EFCD136B-938C-4ABE-A595-3497154215A9}" type="datetime1">
              <a:rPr lang="en-US" smtClean="0">
                <a:solidFill>
                  <a:prstClr val="black">
                    <a:tint val="75000"/>
                  </a:prstClr>
                </a:solidFill>
                <a:latin typeface="Calibri"/>
              </a:rPr>
              <a:pPr defTabSz="914259" fontAlgn="auto">
                <a:spcBef>
                  <a:spcPts val="0"/>
                </a:spcBef>
                <a:spcAft>
                  <a:spcPts val="0"/>
                </a:spcAft>
              </a:pPr>
              <a:t>4/20/15</a:t>
            </a:fld>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124201" y="6356353"/>
            <a:ext cx="2895600" cy="365125"/>
          </a:xfrm>
          <a:prstGeom prst="rect">
            <a:avLst/>
          </a:prstGeom>
        </p:spPr>
        <p:txBody>
          <a:bodyPr vert="horz" lIns="91425" tIns="45713" rIns="91425" bIns="45713" rtlCol="0" anchor="ctr"/>
          <a:lstStyle>
            <a:lvl1pPr algn="ctr">
              <a:defRPr sz="1200">
                <a:solidFill>
                  <a:schemeClr val="tx1">
                    <a:tint val="75000"/>
                  </a:schemeClr>
                </a:solidFill>
              </a:defRPr>
            </a:lvl1pPr>
          </a:lstStyle>
          <a:p>
            <a:pPr defTabSz="914259" fontAlgn="auto">
              <a:spcBef>
                <a:spcPts val="0"/>
              </a:spcBef>
              <a:spcAft>
                <a:spcPts val="0"/>
              </a:spcAft>
            </a:pPr>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25" tIns="45713" rIns="91425" bIns="45713" rtlCol="0" anchor="ctr"/>
          <a:lstStyle>
            <a:lvl1pPr algn="r">
              <a:defRPr sz="1200">
                <a:solidFill>
                  <a:schemeClr val="tx1">
                    <a:tint val="75000"/>
                  </a:schemeClr>
                </a:solidFill>
              </a:defRPr>
            </a:lvl1pPr>
          </a:lstStyle>
          <a:p>
            <a:pPr defTabSz="914259" fontAlgn="auto">
              <a:spcBef>
                <a:spcPts val="0"/>
              </a:spcBef>
              <a:spcAft>
                <a:spcPts val="0"/>
              </a:spcAft>
            </a:pPr>
            <a:fld id="{58161B50-6D0B-48B4-A1D4-BAD8C599CC84}" type="slidenum">
              <a:rPr lang="en-US" smtClean="0">
                <a:solidFill>
                  <a:prstClr val="black">
                    <a:tint val="75000"/>
                  </a:prstClr>
                </a:solidFill>
                <a:latin typeface="Calibri"/>
              </a:rPr>
              <a:pPr defTabSz="914259" fontAlgn="auto">
                <a:spcBef>
                  <a:spcPts val="0"/>
                </a:spcBef>
                <a:spcAft>
                  <a:spcPts val="0"/>
                </a:spcAft>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642588502"/>
      </p:ext>
    </p:extLst>
  </p:cSld>
  <p:clrMap bg1="lt1" tx1="dk1" bg2="lt2" tx2="dk2" accent1="accent1" accent2="accent2" accent3="accent3" accent4="accent4" accent5="accent5" accent6="accent6" hlink="hlink" folHlink="folHlink"/>
  <p:sldLayoutIdLst>
    <p:sldLayoutId id="2147486271" r:id="rId1"/>
    <p:sldLayoutId id="2147486272" r:id="rId2"/>
    <p:sldLayoutId id="2147486273" r:id="rId3"/>
    <p:sldLayoutId id="2147486274" r:id="rId4"/>
    <p:sldLayoutId id="2147486275" r:id="rId5"/>
    <p:sldLayoutId id="2147486276" r:id="rId6"/>
    <p:sldLayoutId id="2147486277" r:id="rId7"/>
    <p:sldLayoutId id="2147486278" r:id="rId8"/>
    <p:sldLayoutId id="2147486279" r:id="rId9"/>
    <p:sldLayoutId id="2147486280" r:id="rId10"/>
    <p:sldLayoutId id="2147486281" r:id="rId11"/>
  </p:sldLayoutIdLst>
  <p:timing>
    <p:tnLst>
      <p:par>
        <p:cTn xmlns:p14="http://schemas.microsoft.com/office/powerpoint/2010/main" id="1" dur="indefinite" restart="never" nodeType="tmRoot"/>
      </p:par>
    </p:tnLst>
  </p:timing>
  <p:hf hdr="0" ftr="0" dt="0"/>
  <p:txStyles>
    <p:titleStyle>
      <a:lvl1pPr algn="ctr" defTabSz="914259"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p:titleStyle>
    <p:bodyStyle>
      <a:lvl1pPr marL="342848" indent="-342848" algn="l" defTabSz="914259"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36" indent="-285707" algn="l" defTabSz="914259"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24" indent="-228564" algn="l" defTabSz="914259"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54"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85"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15"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44"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75"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03"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4339"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DD2012E4-024E-5649-887B-40785D893E1D}" type="slidenum">
              <a:rPr lang="en-US" altLang="en-US"/>
              <a:pPr>
                <a:defRPr/>
              </a:pPr>
              <a:t>‹#›</a:t>
            </a:fld>
            <a:endParaRPr lang="en-US" altLang="en-US"/>
          </a:p>
        </p:txBody>
      </p:sp>
      <p:sp>
        <p:nvSpPr>
          <p:cNvPr id="14342"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088" r:id="rId1"/>
    <p:sldLayoutId id="2147486089" r:id="rId2"/>
    <p:sldLayoutId id="2147486090" r:id="rId3"/>
    <p:sldLayoutId id="2147486091" r:id="rId4"/>
    <p:sldLayoutId id="2147486092" r:id="rId5"/>
    <p:sldLayoutId id="2147486093" r:id="rId6"/>
    <p:sldLayoutId id="2147486094" r:id="rId7"/>
    <p:sldLayoutId id="2147486095" r:id="rId8"/>
    <p:sldLayoutId id="2147486096" r:id="rId9"/>
    <p:sldLayoutId id="2147486097" r:id="rId10"/>
    <p:sldLayoutId id="2147486098"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6627" name="Rectangle 1027"/>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1F6D51D7-B0A4-1D4B-96D9-63392589AC12}" type="slidenum">
              <a:rPr lang="en-US" altLang="en-US"/>
              <a:pPr>
                <a:defRPr/>
              </a:pPr>
              <a:t>‹#›</a:t>
            </a:fld>
            <a:endParaRPr lang="en-US" altLang="en-US"/>
          </a:p>
        </p:txBody>
      </p:sp>
      <p:sp>
        <p:nvSpPr>
          <p:cNvPr id="26630"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099" r:id="rId1"/>
    <p:sldLayoutId id="2147486100" r:id="rId2"/>
    <p:sldLayoutId id="2147486101" r:id="rId3"/>
    <p:sldLayoutId id="2147486102" r:id="rId4"/>
    <p:sldLayoutId id="2147486103" r:id="rId5"/>
    <p:sldLayoutId id="2147486104" r:id="rId6"/>
    <p:sldLayoutId id="2147486105" r:id="rId7"/>
    <p:sldLayoutId id="2147486106" r:id="rId8"/>
    <p:sldLayoutId id="2147486107" r:id="rId9"/>
    <p:sldLayoutId id="2147486108" r:id="rId10"/>
    <p:sldLayoutId id="2147486109"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8915"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Garamond"/>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cs typeface="Arial" charset="0"/>
              </a:defRPr>
            </a:lvl1pPr>
          </a:lstStyle>
          <a:p>
            <a:pPr>
              <a:defRPr/>
            </a:pPr>
            <a:fld id="{1A62B958-527A-2743-8D42-D6AFB14E3486}" type="slidenum">
              <a:rPr lang="en-US"/>
              <a:pPr>
                <a:defRPr/>
              </a:pPr>
              <a:t>‹#›</a:t>
            </a:fld>
            <a:endParaRPr lang="en-US"/>
          </a:p>
        </p:txBody>
      </p:sp>
      <p:sp>
        <p:nvSpPr>
          <p:cNvPr id="38918"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9" name="Line 1033"/>
          <p:cNvSpPr>
            <a:spLocks noChangeShapeType="1"/>
          </p:cNvSpPr>
          <p:nvPr/>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110" r:id="rId1"/>
    <p:sldLayoutId id="2147486111" r:id="rId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4000">
          <a:solidFill>
            <a:schemeClr val="tx2"/>
          </a:solidFill>
          <a:latin typeface="Garamond" pitchFamily="18" charset="0"/>
          <a:ea typeface="ＭＳ Ｐゴシック" pitchFamily="-107" charset="-128"/>
          <a:cs typeface="ＭＳ Ｐゴシック" pitchFamily="-107" charset="-128"/>
        </a:defRPr>
      </a:lvl2pPr>
      <a:lvl3pPr algn="l" rtl="0" eaLnBrk="0" fontAlgn="base" hangingPunct="0">
        <a:spcBef>
          <a:spcPct val="0"/>
        </a:spcBef>
        <a:spcAft>
          <a:spcPct val="0"/>
        </a:spcAft>
        <a:defRPr sz="4000">
          <a:solidFill>
            <a:schemeClr val="tx2"/>
          </a:solidFill>
          <a:latin typeface="Garamond" pitchFamily="18" charset="0"/>
          <a:ea typeface="ＭＳ Ｐゴシック" pitchFamily="-107" charset="-128"/>
          <a:cs typeface="ＭＳ Ｐゴシック" pitchFamily="-107" charset="-128"/>
        </a:defRPr>
      </a:lvl3pPr>
      <a:lvl4pPr algn="l" rtl="0" eaLnBrk="0" fontAlgn="base" hangingPunct="0">
        <a:spcBef>
          <a:spcPct val="0"/>
        </a:spcBef>
        <a:spcAft>
          <a:spcPct val="0"/>
        </a:spcAft>
        <a:defRPr sz="4000">
          <a:solidFill>
            <a:schemeClr val="tx2"/>
          </a:solidFill>
          <a:latin typeface="Garamond" pitchFamily="18" charset="0"/>
          <a:ea typeface="ＭＳ Ｐゴシック" pitchFamily="-107" charset="-128"/>
          <a:cs typeface="ＭＳ Ｐゴシック" pitchFamily="-107" charset="-128"/>
        </a:defRPr>
      </a:lvl4pPr>
      <a:lvl5pPr algn="l" rtl="0" eaLnBrk="0" fontAlgn="base" hangingPunct="0">
        <a:spcBef>
          <a:spcPct val="0"/>
        </a:spcBef>
        <a:spcAft>
          <a:spcPct val="0"/>
        </a:spcAft>
        <a:defRPr sz="4000">
          <a:solidFill>
            <a:schemeClr val="tx2"/>
          </a:solidFill>
          <a:latin typeface="Garamond" pitchFamily="18" charset="0"/>
          <a:ea typeface="ＭＳ Ｐゴシック" pitchFamily="-107" charset="-128"/>
          <a:cs typeface="ＭＳ Ｐゴシック" pitchFamily="-107" charset="-128"/>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pitchFamily="-107" charset="-128"/>
          <a:cs typeface="ＭＳ Ｐゴシック" pitchFamily="-107" charset="-128"/>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7"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7"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7"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7"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41987"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Garamond"/>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cs typeface="Arial" charset="0"/>
              </a:defRPr>
            </a:lvl1pPr>
          </a:lstStyle>
          <a:p>
            <a:pPr>
              <a:defRPr/>
            </a:pPr>
            <a:fld id="{5EC1CA3B-B0DF-4B48-A468-DDC79C91A664}" type="slidenum">
              <a:rPr lang="en-US"/>
              <a:pPr>
                <a:defRPr/>
              </a:pPr>
              <a:t>‹#›</a:t>
            </a:fld>
            <a:endParaRPr lang="en-US"/>
          </a:p>
        </p:txBody>
      </p:sp>
      <p:sp>
        <p:nvSpPr>
          <p:cNvPr id="41990"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1"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112" r:id="rId1"/>
    <p:sldLayoutId id="2147486113" r:id="rId2"/>
    <p:sldLayoutId id="2147486114" r:id="rId3"/>
    <p:sldLayoutId id="2147486115" r:id="rId4"/>
    <p:sldLayoutId id="2147486116" r:id="rId5"/>
    <p:sldLayoutId id="2147486117" r:id="rId6"/>
    <p:sldLayoutId id="2147486118" r:id="rId7"/>
    <p:sldLayoutId id="2147486119" r:id="rId8"/>
    <p:sldLayoutId id="2147486120" r:id="rId9"/>
    <p:sldLayoutId id="2147486121" r:id="rId10"/>
    <p:sldLayoutId id="2147486122" r:id="rId11"/>
    <p:sldLayoutId id="2147486123"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4000">
          <a:solidFill>
            <a:schemeClr val="tx2"/>
          </a:solidFill>
          <a:latin typeface="Garamond" pitchFamily="18" charset="0"/>
          <a:ea typeface="ＭＳ Ｐゴシック" pitchFamily="-106" charset="-128"/>
          <a:cs typeface="ＭＳ Ｐゴシック" pitchFamily="-106" charset="-128"/>
        </a:defRPr>
      </a:lvl2pPr>
      <a:lvl3pPr algn="l" rtl="0" eaLnBrk="0" fontAlgn="base" hangingPunct="0">
        <a:spcBef>
          <a:spcPct val="0"/>
        </a:spcBef>
        <a:spcAft>
          <a:spcPct val="0"/>
        </a:spcAft>
        <a:defRPr sz="4000">
          <a:solidFill>
            <a:schemeClr val="tx2"/>
          </a:solidFill>
          <a:latin typeface="Garamond" pitchFamily="18" charset="0"/>
          <a:ea typeface="ＭＳ Ｐゴシック" pitchFamily="-106" charset="-128"/>
          <a:cs typeface="ＭＳ Ｐゴシック" pitchFamily="-106" charset="-128"/>
        </a:defRPr>
      </a:lvl3pPr>
      <a:lvl4pPr algn="l" rtl="0" eaLnBrk="0" fontAlgn="base" hangingPunct="0">
        <a:spcBef>
          <a:spcPct val="0"/>
        </a:spcBef>
        <a:spcAft>
          <a:spcPct val="0"/>
        </a:spcAft>
        <a:defRPr sz="4000">
          <a:solidFill>
            <a:schemeClr val="tx2"/>
          </a:solidFill>
          <a:latin typeface="Garamond" pitchFamily="18" charset="0"/>
          <a:ea typeface="ＭＳ Ｐゴシック" pitchFamily="-106" charset="-128"/>
          <a:cs typeface="ＭＳ Ｐゴシック" pitchFamily="-106" charset="-128"/>
        </a:defRPr>
      </a:lvl4pPr>
      <a:lvl5pPr algn="l" rtl="0" eaLnBrk="0" fontAlgn="base" hangingPunct="0">
        <a:spcBef>
          <a:spcPct val="0"/>
        </a:spcBef>
        <a:spcAft>
          <a:spcPct val="0"/>
        </a:spcAft>
        <a:defRPr sz="4000">
          <a:solidFill>
            <a:schemeClr val="tx2"/>
          </a:solidFill>
          <a:latin typeface="Garamond" pitchFamily="18" charset="0"/>
          <a:ea typeface="ＭＳ Ｐゴシック" pitchFamily="-106" charset="-128"/>
          <a:cs typeface="ＭＳ Ｐゴシック" pitchFamily="-106" charset="-128"/>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pitchFamily="-106" charset="-128"/>
          <a:cs typeface="ＭＳ Ｐゴシック" pitchFamily="-106" charset="-128"/>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5299" name="Rectangle 3"/>
          <p:cNvSpPr>
            <a:spLocks noGrp="1" noChangeArrowheads="1"/>
          </p:cNvSpPr>
          <p:nvPr>
            <p:ph type="body" idx="1"/>
          </p:nvPr>
        </p:nvSpPr>
        <p:spPr bwMode="auto">
          <a:xfrm>
            <a:off x="457200" y="12779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300" name="Line 7"/>
          <p:cNvSpPr>
            <a:spLocks noChangeShapeType="1"/>
          </p:cNvSpPr>
          <p:nvPr/>
        </p:nvSpPr>
        <p:spPr bwMode="auto">
          <a:xfrm>
            <a:off x="0" y="6400800"/>
            <a:ext cx="9144000" cy="0"/>
          </a:xfrm>
          <a:prstGeom prst="line">
            <a:avLst/>
          </a:prstGeom>
          <a:noFill/>
          <a:ln w="38100">
            <a:solidFill>
              <a:srgbClr val="DC5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5" name="Text Box 5"/>
          <p:cNvSpPr txBox="1">
            <a:spLocks noChangeArrowheads="1"/>
          </p:cNvSpPr>
          <p:nvPr/>
        </p:nvSpPr>
        <p:spPr bwMode="auto">
          <a:xfrm>
            <a:off x="152400" y="1752600"/>
            <a:ext cx="830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defRPr/>
            </a:pPr>
            <a:endParaRPr lang="en-US" sz="1800" smtClean="0">
              <a:solidFill>
                <a:srgbClr val="000000"/>
              </a:solidFill>
            </a:endParaRPr>
          </a:p>
        </p:txBody>
      </p:sp>
      <p:sp>
        <p:nvSpPr>
          <p:cNvPr id="55303" name="Line 7"/>
          <p:cNvSpPr>
            <a:spLocks noChangeShapeType="1"/>
          </p:cNvSpPr>
          <p:nvPr/>
        </p:nvSpPr>
        <p:spPr bwMode="auto">
          <a:xfrm>
            <a:off x="0" y="1143000"/>
            <a:ext cx="9144000" cy="0"/>
          </a:xfrm>
          <a:prstGeom prst="line">
            <a:avLst/>
          </a:prstGeom>
          <a:noFill/>
          <a:ln w="38100">
            <a:solidFill>
              <a:srgbClr val="DC59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124" r:id="rId1"/>
    <p:sldLayoutId id="2147486125" r:id="rId2"/>
    <p:sldLayoutId id="2147486126" r:id="rId3"/>
    <p:sldLayoutId id="2147486127" r:id="rId4"/>
    <p:sldLayoutId id="2147486128" r:id="rId5"/>
    <p:sldLayoutId id="2147486129" r:id="rId6"/>
    <p:sldLayoutId id="2147486130" r:id="rId7"/>
    <p:sldLayoutId id="2147486131" r:id="rId8"/>
    <p:sldLayoutId id="2147486132" r:id="rId9"/>
    <p:sldLayoutId id="2147486133" r:id="rId10"/>
    <p:sldLayoutId id="2147486134" r:id="rId11"/>
    <p:sldLayoutId id="2147486135" r:id="rId12"/>
    <p:sldLayoutId id="2147486136" r:id="rId13"/>
    <p:sldLayoutId id="2147486137" r:id="rId14"/>
    <p:sldLayoutId id="2147486138" r:id="rId15"/>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3600">
          <a:solidFill>
            <a:srgbClr val="DC5900"/>
          </a:solidFill>
          <a:latin typeface="+mj-lt"/>
          <a:ea typeface="ＭＳ Ｐゴシック" charset="0"/>
          <a:cs typeface="ＭＳ Ｐゴシック" charset="0"/>
        </a:defRPr>
      </a:lvl1pPr>
      <a:lvl2pPr algn="l" rtl="0" eaLnBrk="0" fontAlgn="base" hangingPunct="0">
        <a:spcBef>
          <a:spcPct val="0"/>
        </a:spcBef>
        <a:spcAft>
          <a:spcPct val="0"/>
        </a:spcAft>
        <a:defRPr sz="3600">
          <a:solidFill>
            <a:srgbClr val="DC5900"/>
          </a:solidFill>
          <a:latin typeface="Arial" charset="0"/>
          <a:ea typeface="ＭＳ Ｐゴシック" charset="0"/>
          <a:cs typeface="ＭＳ Ｐゴシック" charset="0"/>
        </a:defRPr>
      </a:lvl2pPr>
      <a:lvl3pPr algn="l" rtl="0" eaLnBrk="0" fontAlgn="base" hangingPunct="0">
        <a:spcBef>
          <a:spcPct val="0"/>
        </a:spcBef>
        <a:spcAft>
          <a:spcPct val="0"/>
        </a:spcAft>
        <a:defRPr sz="3600">
          <a:solidFill>
            <a:srgbClr val="DC5900"/>
          </a:solidFill>
          <a:latin typeface="Arial" charset="0"/>
          <a:ea typeface="ＭＳ Ｐゴシック" charset="0"/>
          <a:cs typeface="ＭＳ Ｐゴシック" charset="0"/>
        </a:defRPr>
      </a:lvl3pPr>
      <a:lvl4pPr algn="l" rtl="0" eaLnBrk="0" fontAlgn="base" hangingPunct="0">
        <a:spcBef>
          <a:spcPct val="0"/>
        </a:spcBef>
        <a:spcAft>
          <a:spcPct val="0"/>
        </a:spcAft>
        <a:defRPr sz="3600">
          <a:solidFill>
            <a:srgbClr val="DC5900"/>
          </a:solidFill>
          <a:latin typeface="Arial" charset="0"/>
          <a:ea typeface="ＭＳ Ｐゴシック" charset="0"/>
          <a:cs typeface="ＭＳ Ｐゴシック" charset="0"/>
        </a:defRPr>
      </a:lvl4pPr>
      <a:lvl5pPr algn="l" rtl="0" eaLnBrk="0" fontAlgn="base" hangingPunct="0">
        <a:spcBef>
          <a:spcPct val="0"/>
        </a:spcBef>
        <a:spcAft>
          <a:spcPct val="0"/>
        </a:spcAft>
        <a:defRPr sz="3600">
          <a:solidFill>
            <a:srgbClr val="DC5900"/>
          </a:solidFill>
          <a:latin typeface="Arial" charset="0"/>
          <a:ea typeface="ＭＳ Ｐゴシック" charset="0"/>
          <a:cs typeface="ＭＳ Ｐゴシック" charset="0"/>
        </a:defRPr>
      </a:lvl5pPr>
      <a:lvl6pPr marL="457200" algn="l" rtl="0" fontAlgn="base">
        <a:spcBef>
          <a:spcPct val="0"/>
        </a:spcBef>
        <a:spcAft>
          <a:spcPct val="0"/>
        </a:spcAft>
        <a:defRPr sz="3600">
          <a:solidFill>
            <a:srgbClr val="DC5900"/>
          </a:solidFill>
          <a:latin typeface="Arial" charset="0"/>
        </a:defRPr>
      </a:lvl6pPr>
      <a:lvl7pPr marL="914400" algn="l" rtl="0" fontAlgn="base">
        <a:spcBef>
          <a:spcPct val="0"/>
        </a:spcBef>
        <a:spcAft>
          <a:spcPct val="0"/>
        </a:spcAft>
        <a:defRPr sz="3600">
          <a:solidFill>
            <a:srgbClr val="DC5900"/>
          </a:solidFill>
          <a:latin typeface="Arial" charset="0"/>
        </a:defRPr>
      </a:lvl7pPr>
      <a:lvl8pPr marL="1371600" algn="l" rtl="0" fontAlgn="base">
        <a:spcBef>
          <a:spcPct val="0"/>
        </a:spcBef>
        <a:spcAft>
          <a:spcPct val="0"/>
        </a:spcAft>
        <a:defRPr sz="3600">
          <a:solidFill>
            <a:srgbClr val="DC5900"/>
          </a:solidFill>
          <a:latin typeface="Arial" charset="0"/>
        </a:defRPr>
      </a:lvl8pPr>
      <a:lvl9pPr marL="1828800" algn="l" rtl="0" fontAlgn="base">
        <a:spcBef>
          <a:spcPct val="0"/>
        </a:spcBef>
        <a:spcAft>
          <a:spcPct val="0"/>
        </a:spcAft>
        <a:defRPr sz="3600">
          <a:solidFill>
            <a:srgbClr val="DC5900"/>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682"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71683"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ED7144B6-3A41-EA4A-9B12-C85BB250E559}" type="slidenum">
              <a:rPr lang="en-US" altLang="en-US"/>
              <a:pPr>
                <a:defRPr/>
              </a:pPr>
              <a:t>‹#›</a:t>
            </a:fld>
            <a:endParaRPr lang="en-US" altLang="en-US"/>
          </a:p>
        </p:txBody>
      </p:sp>
      <p:sp>
        <p:nvSpPr>
          <p:cNvPr id="71686"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87"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139" r:id="rId1"/>
    <p:sldLayoutId id="2147486140" r:id="rId2"/>
    <p:sldLayoutId id="2147486141" r:id="rId3"/>
    <p:sldLayoutId id="2147486142" r:id="rId4"/>
    <p:sldLayoutId id="2147486143" r:id="rId5"/>
    <p:sldLayoutId id="2147486144" r:id="rId6"/>
    <p:sldLayoutId id="2147486145" r:id="rId7"/>
    <p:sldLayoutId id="2147486146" r:id="rId8"/>
    <p:sldLayoutId id="2147486147" r:id="rId9"/>
    <p:sldLayoutId id="2147486148" r:id="rId10"/>
    <p:sldLayoutId id="2147486149"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83971"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121DFC2F-AF9F-D749-9EE1-3EC9386BBA80}" type="slidenum">
              <a:rPr lang="en-US" altLang="en-US"/>
              <a:pPr>
                <a:defRPr/>
              </a:pPr>
              <a:t>‹#›</a:t>
            </a:fld>
            <a:endParaRPr lang="en-US" altLang="en-US"/>
          </a:p>
        </p:txBody>
      </p:sp>
      <p:sp>
        <p:nvSpPr>
          <p:cNvPr id="83974"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5"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150" r:id="rId1"/>
    <p:sldLayoutId id="2147486151" r:id="rId2"/>
    <p:sldLayoutId id="2147486152" r:id="rId3"/>
    <p:sldLayoutId id="2147486153" r:id="rId4"/>
    <p:sldLayoutId id="2147486154" r:id="rId5"/>
    <p:sldLayoutId id="2147486155" r:id="rId6"/>
    <p:sldLayoutId id="2147486156" r:id="rId7"/>
    <p:sldLayoutId id="2147486157" r:id="rId8"/>
    <p:sldLayoutId id="2147486158" r:id="rId9"/>
    <p:sldLayoutId id="2147486159" r:id="rId10"/>
    <p:sldLayoutId id="2147486160" r:id="rId11"/>
    <p:sldLayoutId id="2147486161"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97283"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56484F88-EF82-2D47-8CC3-5B6E56CAAB92}" type="slidenum">
              <a:rPr lang="en-US" altLang="en-US"/>
              <a:pPr>
                <a:defRPr/>
              </a:pPr>
              <a:t>‹#›</a:t>
            </a:fld>
            <a:endParaRPr lang="en-US" altLang="en-US"/>
          </a:p>
        </p:txBody>
      </p:sp>
      <p:sp>
        <p:nvSpPr>
          <p:cNvPr id="97286"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87"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162" r:id="rId1"/>
    <p:sldLayoutId id="2147486163" r:id="rId2"/>
    <p:sldLayoutId id="2147486164" r:id="rId3"/>
    <p:sldLayoutId id="2147486165" r:id="rId4"/>
    <p:sldLayoutId id="2147486166" r:id="rId5"/>
    <p:sldLayoutId id="2147486167" r:id="rId6"/>
    <p:sldLayoutId id="2147486168" r:id="rId7"/>
    <p:sldLayoutId id="2147486169" r:id="rId8"/>
    <p:sldLayoutId id="2147486170" r:id="rId9"/>
    <p:sldLayoutId id="2147486171" r:id="rId10"/>
    <p:sldLayoutId id="2147486172" r:id="rId11"/>
    <p:sldLayoutId id="2147486173"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image" Target="../media/image2.png"/><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1.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4.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1.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png"/><Relationship Id="rId8" Type="http://schemas.openxmlformats.org/officeDocument/2006/relationships/image" Target="../media/image13.jpeg"/><Relationship Id="rId9" Type="http://schemas.openxmlformats.org/officeDocument/2006/relationships/image" Target="../media/image14.png"/><Relationship Id="rId1" Type="http://schemas.openxmlformats.org/officeDocument/2006/relationships/slideLayout" Target="../slideLayouts/slideLayout35.xml"/><Relationship Id="rId2" Type="http://schemas.openxmlformats.org/officeDocument/2006/relationships/image" Target="../media/image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65.xml"/><Relationship Id="rId2" Type="http://schemas.openxmlformats.org/officeDocument/2006/relationships/notesSlide" Target="../notesSlides/notesSlid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6.png"/><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e.cmu.edu/~ece447/s15/doku.php?id=exams" TargetMode="External"/><Relationship Id="rId3" Type="http://schemas.openxmlformats.org/officeDocument/2006/relationships/hyperlink" Target="https://piazza.com/class/i3540xiz8ku40a?cid=335"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hyperlink" Target="http://users.ece.cmu.edu/~omutlu/pub/acs_asplos09.pdf" TargetMode="External"/><Relationship Id="rId3" Type="http://schemas.openxmlformats.org/officeDocument/2006/relationships/hyperlink" Target="http://www.cs.virginia.edu/asplos09/"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chart" Target="../charts/chart3.xml"/><Relationship Id="rId3" Type="http://schemas.openxmlformats.org/officeDocument/2006/relationships/chart" Target="../charts/char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s>
</file>

<file path=ppt/slides/_rels/slide64.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55.xml"/><Relationship Id="rId3" Type="http://schemas.openxmlformats.org/officeDocument/2006/relationships/notesSlide" Target="../notesSlides/notesSlide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21.emf"/><Relationship Id="rId1" Type="http://schemas.openxmlformats.org/officeDocument/2006/relationships/vmlDrawing" Target="../drawings/vmlDrawing1.vml"/><Relationship Id="rId2" Type="http://schemas.openxmlformats.org/officeDocument/2006/relationships/slideLayout" Target="../slideLayouts/slideLayout100.xml"/></Relationships>
</file>

<file path=ppt/slides/_rels/slide74.xml.rels><?xml version="1.0" encoding="UTF-8" standalone="yes"?>
<Relationships xmlns="http://schemas.openxmlformats.org/package/2006/relationships"><Relationship Id="rId11" Type="http://schemas.openxmlformats.org/officeDocument/2006/relationships/chart" Target="../charts/chart12.xml"/><Relationship Id="rId12" Type="http://schemas.openxmlformats.org/officeDocument/2006/relationships/chart" Target="../charts/chart13.xml"/><Relationship Id="rId13" Type="http://schemas.openxmlformats.org/officeDocument/2006/relationships/chart" Target="../charts/chart14.xml"/><Relationship Id="rId14" Type="http://schemas.openxmlformats.org/officeDocument/2006/relationships/chart" Target="../charts/chart15.xml"/><Relationship Id="rId15" Type="http://schemas.openxmlformats.org/officeDocument/2006/relationships/chart" Target="../charts/chart16.xml"/><Relationship Id="rId1" Type="http://schemas.openxmlformats.org/officeDocument/2006/relationships/tags" Target="../tags/tag2.xml"/><Relationship Id="rId2" Type="http://schemas.openxmlformats.org/officeDocument/2006/relationships/slideLayout" Target="../slideLayouts/slideLayout100.xml"/><Relationship Id="rId3" Type="http://schemas.openxmlformats.org/officeDocument/2006/relationships/notesSlide" Target="../notesSlides/notesSlide13.xml"/><Relationship Id="rId4" Type="http://schemas.openxmlformats.org/officeDocument/2006/relationships/chart" Target="../charts/chart5.xml"/><Relationship Id="rId5" Type="http://schemas.openxmlformats.org/officeDocument/2006/relationships/chart" Target="../charts/chart6.xml"/><Relationship Id="rId6" Type="http://schemas.openxmlformats.org/officeDocument/2006/relationships/chart" Target="../charts/chart7.xml"/><Relationship Id="rId7" Type="http://schemas.openxmlformats.org/officeDocument/2006/relationships/chart" Target="../charts/chart8.xml"/><Relationship Id="rId8" Type="http://schemas.openxmlformats.org/officeDocument/2006/relationships/chart" Target="../charts/chart9.xml"/><Relationship Id="rId9" Type="http://schemas.openxmlformats.org/officeDocument/2006/relationships/chart" Target="../charts/chart10.xml"/><Relationship Id="rId10" Type="http://schemas.openxmlformats.org/officeDocument/2006/relationships/chart" Target="../charts/char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4"/>
          <p:cNvSpPr>
            <a:spLocks noGrp="1" noChangeArrowheads="1"/>
          </p:cNvSpPr>
          <p:nvPr>
            <p:ph type="ctrTitle"/>
          </p:nvPr>
        </p:nvSpPr>
        <p:spPr>
          <a:xfrm>
            <a:off x="366713" y="1143000"/>
            <a:ext cx="8428037" cy="1720850"/>
          </a:xfrm>
        </p:spPr>
        <p:txBody>
          <a:bodyPr/>
          <a:lstStyle/>
          <a:p>
            <a:pPr algn="ctr" eaLnBrk="1" hangingPunct="1"/>
            <a:r>
              <a:rPr lang="en-US" sz="4000" dirty="0">
                <a:latin typeface="Garamond" charset="0"/>
              </a:rPr>
              <a:t>18-447 </a:t>
            </a:r>
            <a:br>
              <a:rPr lang="en-US" sz="4000" dirty="0">
                <a:latin typeface="Garamond" charset="0"/>
              </a:rPr>
            </a:br>
            <a:r>
              <a:rPr lang="en-US" sz="4000" dirty="0">
                <a:latin typeface="Garamond" charset="0"/>
              </a:rPr>
              <a:t>Computer Architecture</a:t>
            </a:r>
            <a:br>
              <a:rPr lang="en-US" sz="4000" dirty="0">
                <a:latin typeface="Garamond" charset="0"/>
              </a:rPr>
            </a:br>
            <a:r>
              <a:rPr lang="en-US" sz="4000" dirty="0">
                <a:latin typeface="Garamond" charset="0"/>
              </a:rPr>
              <a:t>Lecture </a:t>
            </a:r>
            <a:r>
              <a:rPr lang="en-US" sz="4000" dirty="0" smtClean="0">
                <a:latin typeface="Garamond" charset="0"/>
              </a:rPr>
              <a:t>32: Heterogeneous Systems</a:t>
            </a:r>
            <a:endParaRPr lang="en-US" sz="4000" dirty="0">
              <a:latin typeface="Garamond" charset="0"/>
            </a:endParaRPr>
          </a:p>
        </p:txBody>
      </p:sp>
      <p:sp>
        <p:nvSpPr>
          <p:cNvPr id="189442"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r>
              <a:rPr lang="en-US" dirty="0">
                <a:solidFill>
                  <a:srgbClr val="003399"/>
                </a:solidFill>
                <a:latin typeface="Tahoma" charset="0"/>
              </a:rPr>
              <a:t>Prof. Onur Mutlu</a:t>
            </a:r>
          </a:p>
          <a:p>
            <a:pPr eaLnBrk="1" hangingPunct="1">
              <a:buFont typeface="Wingdings" charset="0"/>
              <a:buNone/>
            </a:pPr>
            <a:r>
              <a:rPr lang="en-US" dirty="0">
                <a:latin typeface="Tahoma" charset="0"/>
              </a:rPr>
              <a:t>Carnegie Mellon University</a:t>
            </a:r>
          </a:p>
          <a:p>
            <a:pPr eaLnBrk="1" hangingPunct="1">
              <a:buFont typeface="Wingdings" charset="0"/>
              <a:buNone/>
            </a:pPr>
            <a:r>
              <a:rPr lang="en-US" dirty="0">
                <a:latin typeface="Tahoma" charset="0"/>
              </a:rPr>
              <a:t>Spring 2014, 4</a:t>
            </a:r>
            <a:r>
              <a:rPr lang="en-US" dirty="0" smtClean="0">
                <a:latin typeface="Tahoma" charset="0"/>
              </a:rPr>
              <a:t>/20</a:t>
            </a:r>
            <a:r>
              <a:rPr lang="en-US" dirty="0">
                <a:latin typeface="Tahoma" charset="0"/>
              </a:rPr>
              <a:t>/</a:t>
            </a:r>
            <a:r>
              <a:rPr lang="en-US" dirty="0" smtClean="0">
                <a:latin typeface="Tahoma" charset="0"/>
              </a:rPr>
              <a:t>2015</a:t>
            </a:r>
            <a:endParaRPr lang="en-US"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6 Grade Distribution</a:t>
            </a:r>
            <a:endParaRPr lang="en-US" dirty="0"/>
          </a:p>
        </p:txBody>
      </p:sp>
      <p:sp>
        <p:nvSpPr>
          <p:cNvPr id="4" name="Slide Number Placeholder 3"/>
          <p:cNvSpPr>
            <a:spLocks noGrp="1"/>
          </p:cNvSpPr>
          <p:nvPr>
            <p:ph type="sldNum" sz="quarter" idx="11"/>
          </p:nvPr>
        </p:nvSpPr>
        <p:spPr/>
        <p:txBody>
          <a:bodyPr/>
          <a:lstStyle/>
          <a:p>
            <a:pPr>
              <a:defRPr/>
            </a:pPr>
            <a:fld id="{40A268F1-3AC9-F44A-978C-83D33880AAA6}" type="slidenum">
              <a:rPr lang="en-US" smtClean="0"/>
              <a:pPr>
                <a:defRPr/>
              </a:pPr>
              <a:t>10</a:t>
            </a:fld>
            <a:endParaRPr lang="en-US"/>
          </a:p>
        </p:txBody>
      </p:sp>
      <p:pic>
        <p:nvPicPr>
          <p:cNvPr id="6" name="Picture 5"/>
          <p:cNvPicPr>
            <a:picLocks noChangeAspect="1"/>
          </p:cNvPicPr>
          <p:nvPr/>
        </p:nvPicPr>
        <p:blipFill>
          <a:blip r:embed="rId2"/>
          <a:stretch>
            <a:fillRect/>
          </a:stretch>
        </p:blipFill>
        <p:spPr>
          <a:xfrm>
            <a:off x="0" y="1092102"/>
            <a:ext cx="9144000" cy="5613498"/>
          </a:xfrm>
          <a:prstGeom prst="rect">
            <a:avLst/>
          </a:prstGeom>
        </p:spPr>
      </p:pic>
      <p:pic>
        <p:nvPicPr>
          <p:cNvPr id="7" name="Picture 6"/>
          <p:cNvPicPr>
            <a:picLocks noChangeAspect="1"/>
          </p:cNvPicPr>
          <p:nvPr/>
        </p:nvPicPr>
        <p:blipFill>
          <a:blip r:embed="rId3"/>
          <a:stretch>
            <a:fillRect/>
          </a:stretch>
        </p:blipFill>
        <p:spPr>
          <a:xfrm>
            <a:off x="3048000" y="2133600"/>
            <a:ext cx="3302000" cy="1778000"/>
          </a:xfrm>
          <a:prstGeom prst="rect">
            <a:avLst/>
          </a:prstGeom>
        </p:spPr>
      </p:pic>
    </p:spTree>
    <p:extLst>
      <p:ext uri="{BB962C8B-B14F-4D97-AF65-F5344CB8AC3E}">
        <p14:creationId xmlns:p14="http://schemas.microsoft.com/office/powerpoint/2010/main" val="12570197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6 Extra Credit Recognitions </a:t>
            </a:r>
            <a:endParaRPr lang="en-US" dirty="0"/>
          </a:p>
        </p:txBody>
      </p:sp>
      <p:sp>
        <p:nvSpPr>
          <p:cNvPr id="3" name="Content Placeholder 2"/>
          <p:cNvSpPr>
            <a:spLocks noGrp="1"/>
          </p:cNvSpPr>
          <p:nvPr>
            <p:ph idx="1"/>
          </p:nvPr>
        </p:nvSpPr>
        <p:spPr>
          <a:xfrm>
            <a:off x="228600" y="1054677"/>
            <a:ext cx="8610600" cy="5193723"/>
          </a:xfrm>
        </p:spPr>
        <p:txBody>
          <a:bodyPr/>
          <a:lstStyle/>
          <a:p>
            <a:r>
              <a:rPr lang="en-US" dirty="0" smtClean="0"/>
              <a:t>Stay tuned…</a:t>
            </a:r>
            <a:endParaRPr lang="en-US" dirty="0"/>
          </a:p>
        </p:txBody>
      </p:sp>
      <p:sp>
        <p:nvSpPr>
          <p:cNvPr id="4" name="Slide Number Placeholder 3"/>
          <p:cNvSpPr>
            <a:spLocks noGrp="1"/>
          </p:cNvSpPr>
          <p:nvPr>
            <p:ph type="sldNum" sz="quarter" idx="11"/>
          </p:nvPr>
        </p:nvSpPr>
        <p:spPr/>
        <p:txBody>
          <a:bodyPr/>
          <a:lstStyle/>
          <a:p>
            <a:pPr>
              <a:defRPr/>
            </a:pPr>
            <a:fld id="{40A268F1-3AC9-F44A-978C-83D33880AAA6}" type="slidenum">
              <a:rPr lang="en-US" smtClean="0"/>
              <a:pPr>
                <a:defRPr/>
              </a:pPr>
              <a:t>11</a:t>
            </a:fld>
            <a:endParaRPr lang="en-US"/>
          </a:p>
        </p:txBody>
      </p:sp>
    </p:spTree>
    <p:extLst>
      <p:ext uri="{BB962C8B-B14F-4D97-AF65-F5344CB8AC3E}">
        <p14:creationId xmlns:p14="http://schemas.microsoft.com/office/powerpoint/2010/main" val="20316698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4-5 Special Recognition</a:t>
            </a:r>
            <a:endParaRPr lang="en-US" dirty="0"/>
          </a:p>
        </p:txBody>
      </p:sp>
      <p:sp>
        <p:nvSpPr>
          <p:cNvPr id="3" name="Content Placeholder 2"/>
          <p:cNvSpPr>
            <a:spLocks noGrp="1"/>
          </p:cNvSpPr>
          <p:nvPr>
            <p:ph idx="1"/>
          </p:nvPr>
        </p:nvSpPr>
        <p:spPr>
          <a:xfrm>
            <a:off x="228600" y="1054677"/>
            <a:ext cx="8610600" cy="5193723"/>
          </a:xfrm>
        </p:spPr>
        <p:txBody>
          <a:bodyPr/>
          <a:lstStyle/>
          <a:p>
            <a:r>
              <a:rPr lang="en-US" dirty="0" smtClean="0"/>
              <a:t>Limited out-of-order execution</a:t>
            </a:r>
          </a:p>
          <a:p>
            <a:pPr lvl="1"/>
            <a:r>
              <a:rPr lang="en-US" dirty="0" smtClean="0"/>
              <a:t>Terence An</a:t>
            </a:r>
            <a:endParaRPr lang="en-US" dirty="0"/>
          </a:p>
        </p:txBody>
      </p:sp>
      <p:sp>
        <p:nvSpPr>
          <p:cNvPr id="4" name="Slide Number Placeholder 3"/>
          <p:cNvSpPr>
            <a:spLocks noGrp="1"/>
          </p:cNvSpPr>
          <p:nvPr>
            <p:ph type="sldNum" sz="quarter" idx="11"/>
          </p:nvPr>
        </p:nvSpPr>
        <p:spPr/>
        <p:txBody>
          <a:bodyPr/>
          <a:lstStyle/>
          <a:p>
            <a:pPr>
              <a:defRPr/>
            </a:pPr>
            <a:fld id="{40A268F1-3AC9-F44A-978C-83D33880AAA6}" type="slidenum">
              <a:rPr lang="en-US" smtClean="0"/>
              <a:pPr>
                <a:defRPr/>
              </a:pPr>
              <a:t>12</a:t>
            </a:fld>
            <a:endParaRPr lang="en-US"/>
          </a:p>
        </p:txBody>
      </p:sp>
    </p:spTree>
    <p:extLst>
      <p:ext uri="{BB962C8B-B14F-4D97-AF65-F5344CB8AC3E}">
        <p14:creationId xmlns:p14="http://schemas.microsoft.com/office/powerpoint/2010/main" val="16616383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r>
              <a:rPr lang="en-US">
                <a:latin typeface="Garamond" charset="0"/>
              </a:rPr>
              <a:t>Where We Are in Lecture Schedule</a:t>
            </a:r>
          </a:p>
        </p:txBody>
      </p:sp>
      <p:sp>
        <p:nvSpPr>
          <p:cNvPr id="103426" name="Content Placeholder 2"/>
          <p:cNvSpPr>
            <a:spLocks noGrp="1"/>
          </p:cNvSpPr>
          <p:nvPr>
            <p:ph idx="1"/>
          </p:nvPr>
        </p:nvSpPr>
        <p:spPr>
          <a:xfrm>
            <a:off x="228600" y="996950"/>
            <a:ext cx="8915400" cy="5194300"/>
          </a:xfrm>
        </p:spPr>
        <p:txBody>
          <a:bodyPr/>
          <a:lstStyle/>
          <a:p>
            <a:pPr>
              <a:defRPr/>
            </a:pPr>
            <a:r>
              <a:rPr lang="en-US" dirty="0">
                <a:solidFill>
                  <a:schemeClr val="bg1">
                    <a:lumMod val="50000"/>
                  </a:schemeClr>
                </a:solidFill>
                <a:latin typeface="Tahoma" charset="0"/>
              </a:rPr>
              <a:t>The memory </a:t>
            </a:r>
            <a:r>
              <a:rPr lang="en-US" dirty="0" smtClean="0">
                <a:solidFill>
                  <a:schemeClr val="bg1">
                    <a:lumMod val="50000"/>
                  </a:schemeClr>
                </a:solidFill>
                <a:latin typeface="Tahoma" charset="0"/>
              </a:rPr>
              <a:t>hierarchy</a:t>
            </a:r>
          </a:p>
          <a:p>
            <a:pPr>
              <a:defRPr/>
            </a:pPr>
            <a:r>
              <a:rPr lang="en-US" dirty="0" smtClean="0">
                <a:solidFill>
                  <a:schemeClr val="bg1">
                    <a:lumMod val="50000"/>
                  </a:schemeClr>
                </a:solidFill>
                <a:latin typeface="Tahoma" charset="0"/>
              </a:rPr>
              <a:t>Caches, caches, more caches </a:t>
            </a:r>
          </a:p>
          <a:p>
            <a:pPr>
              <a:defRPr/>
            </a:pPr>
            <a:r>
              <a:rPr lang="en-US" dirty="0" smtClean="0">
                <a:solidFill>
                  <a:srgbClr val="7F7F7F"/>
                </a:solidFill>
                <a:latin typeface="Tahoma" charset="0"/>
              </a:rPr>
              <a:t>Virtualizing the memory hierarchy: Virtual Memory</a:t>
            </a:r>
          </a:p>
          <a:p>
            <a:pPr>
              <a:defRPr/>
            </a:pPr>
            <a:r>
              <a:rPr lang="en-US" dirty="0" smtClean="0">
                <a:solidFill>
                  <a:schemeClr val="bg1">
                    <a:lumMod val="50000"/>
                  </a:schemeClr>
                </a:solidFill>
                <a:latin typeface="Tahoma" charset="0"/>
              </a:rPr>
              <a:t>Main memory: DRAM</a:t>
            </a:r>
          </a:p>
          <a:p>
            <a:pPr>
              <a:defRPr/>
            </a:pPr>
            <a:r>
              <a:rPr lang="en-US" dirty="0" smtClean="0">
                <a:solidFill>
                  <a:schemeClr val="bg1">
                    <a:lumMod val="50000"/>
                  </a:schemeClr>
                </a:solidFill>
                <a:latin typeface="Tahoma" charset="0"/>
              </a:rPr>
              <a:t>Main memory control, scheduling</a:t>
            </a:r>
          </a:p>
          <a:p>
            <a:pPr>
              <a:defRPr/>
            </a:pPr>
            <a:r>
              <a:rPr lang="en-US" dirty="0" smtClean="0">
                <a:solidFill>
                  <a:srgbClr val="7F7F7F"/>
                </a:solidFill>
                <a:latin typeface="Tahoma" charset="0"/>
              </a:rPr>
              <a:t>Memory latency tolerance techniques</a:t>
            </a:r>
          </a:p>
          <a:p>
            <a:pPr>
              <a:defRPr/>
            </a:pPr>
            <a:r>
              <a:rPr lang="en-US" dirty="0" smtClean="0">
                <a:solidFill>
                  <a:srgbClr val="7F7F7F"/>
                </a:solidFill>
                <a:latin typeface="Tahoma" charset="0"/>
              </a:rPr>
              <a:t>Non-volatile memory</a:t>
            </a:r>
          </a:p>
          <a:p>
            <a:pPr>
              <a:defRPr/>
            </a:pPr>
            <a:endParaRPr lang="en-US" sz="1400" dirty="0">
              <a:latin typeface="Tahoma" charset="0"/>
            </a:endParaRPr>
          </a:p>
          <a:p>
            <a:pPr>
              <a:defRPr/>
            </a:pPr>
            <a:r>
              <a:rPr lang="en-US" dirty="0" smtClean="0">
                <a:solidFill>
                  <a:schemeClr val="bg1">
                    <a:lumMod val="50000"/>
                  </a:schemeClr>
                </a:solidFill>
                <a:latin typeface="Tahoma" charset="0"/>
              </a:rPr>
              <a:t>Multiprocessors</a:t>
            </a:r>
          </a:p>
          <a:p>
            <a:pPr>
              <a:defRPr/>
            </a:pPr>
            <a:r>
              <a:rPr lang="en-US" dirty="0" smtClean="0">
                <a:solidFill>
                  <a:schemeClr val="bg1">
                    <a:lumMod val="50000"/>
                  </a:schemeClr>
                </a:solidFill>
                <a:latin typeface="Tahoma" charset="0"/>
              </a:rPr>
              <a:t>Coherence and </a:t>
            </a:r>
            <a:r>
              <a:rPr lang="en-US" dirty="0" smtClean="0">
                <a:solidFill>
                  <a:schemeClr val="bg1">
                    <a:lumMod val="50000"/>
                  </a:schemeClr>
                </a:solidFill>
                <a:latin typeface="Tahoma" charset="0"/>
              </a:rPr>
              <a:t>consistency</a:t>
            </a:r>
          </a:p>
          <a:p>
            <a:pPr>
              <a:defRPr/>
            </a:pPr>
            <a:r>
              <a:rPr lang="en-US" dirty="0" smtClean="0">
                <a:solidFill>
                  <a:schemeClr val="bg1">
                    <a:lumMod val="50000"/>
                  </a:schemeClr>
                </a:solidFill>
                <a:latin typeface="Tahoma" charset="0"/>
              </a:rPr>
              <a:t>In-memory computation and predictable performance</a:t>
            </a:r>
            <a:endParaRPr lang="en-US" dirty="0" smtClean="0">
              <a:solidFill>
                <a:schemeClr val="bg1">
                  <a:lumMod val="50000"/>
                </a:schemeClr>
              </a:solidFill>
              <a:latin typeface="Tahoma" charset="0"/>
            </a:endParaRPr>
          </a:p>
          <a:p>
            <a:pPr>
              <a:defRPr/>
            </a:pPr>
            <a:r>
              <a:rPr lang="en-US" dirty="0" smtClean="0">
                <a:latin typeface="Tahoma" charset="0"/>
              </a:rPr>
              <a:t>Multi</a:t>
            </a:r>
            <a:r>
              <a:rPr lang="en-US" dirty="0" smtClean="0">
                <a:latin typeface="Tahoma" charset="0"/>
              </a:rPr>
              <a:t>-core issues (e.g., </a:t>
            </a:r>
            <a:r>
              <a:rPr lang="en-US" dirty="0" smtClean="0">
                <a:solidFill>
                  <a:srgbClr val="0000FF"/>
                </a:solidFill>
                <a:latin typeface="Tahoma" charset="0"/>
              </a:rPr>
              <a:t>heterogeneous multi-core</a:t>
            </a:r>
            <a:r>
              <a:rPr lang="en-US" dirty="0" smtClean="0">
                <a:latin typeface="Tahoma" charset="0"/>
              </a:rPr>
              <a:t>)</a:t>
            </a:r>
          </a:p>
          <a:p>
            <a:pPr>
              <a:defRPr/>
            </a:pPr>
            <a:r>
              <a:rPr lang="en-US" dirty="0">
                <a:latin typeface="Tahoma" charset="0"/>
              </a:rPr>
              <a:t>Interconnection networks</a:t>
            </a:r>
          </a:p>
          <a:p>
            <a:pPr>
              <a:defRPr/>
            </a:pPr>
            <a:endParaRPr lang="en-US" dirty="0" smtClean="0">
              <a:latin typeface="Tahoma" charset="0"/>
            </a:endParaRPr>
          </a:p>
          <a:p>
            <a:pPr>
              <a:defRPr/>
            </a:pPr>
            <a:endParaRPr lang="en-US" dirty="0" smtClean="0">
              <a:latin typeface="Tahoma" charset="0"/>
            </a:endParaRPr>
          </a:p>
          <a:p>
            <a:pPr marL="0" indent="0">
              <a:buFont typeface="Wingdings" charset="0"/>
              <a:buNone/>
              <a:defRPr/>
            </a:pPr>
            <a:endParaRPr lang="en-US" dirty="0">
              <a:latin typeface="Tahoma" charset="0"/>
            </a:endParaRPr>
          </a:p>
          <a:p>
            <a:pPr>
              <a:defRPr/>
            </a:pPr>
            <a:endParaRPr lang="en-US" dirty="0" smtClean="0">
              <a:latin typeface="Tahoma" charset="0"/>
            </a:endParaRPr>
          </a:p>
          <a:p>
            <a:pPr>
              <a:defRPr/>
            </a:pPr>
            <a:endParaRPr lang="en-US" dirty="0">
              <a:latin typeface="Tahoma" charset="0"/>
            </a:endParaRPr>
          </a:p>
          <a:p>
            <a:pPr>
              <a:defRPr/>
            </a:pPr>
            <a:endParaRPr lang="en-US" dirty="0" smtClean="0">
              <a:latin typeface="Tahoma" charset="0"/>
            </a:endParaRPr>
          </a:p>
          <a:p>
            <a:pPr>
              <a:defRPr/>
            </a:pPr>
            <a:endParaRPr lang="en-US" dirty="0">
              <a:latin typeface="Tahoma" charset="0"/>
            </a:endParaRPr>
          </a:p>
          <a:p>
            <a:pPr>
              <a:defRPr/>
            </a:pPr>
            <a:endParaRPr lang="en-US" dirty="0" smtClean="0">
              <a:latin typeface="Tahoma" charset="0"/>
            </a:endParaRPr>
          </a:p>
          <a:p>
            <a:pPr marL="0" indent="0">
              <a:buFont typeface="Wingdings" charset="0"/>
              <a:buNone/>
              <a:defRPr/>
            </a:pPr>
            <a:endParaRPr lang="en-US" dirty="0" smtClean="0">
              <a:latin typeface="Tahoma" charset="0"/>
            </a:endParaRPr>
          </a:p>
          <a:p>
            <a:pPr marL="0" indent="0">
              <a:buFont typeface="Wingdings" charset="0"/>
              <a:buNone/>
              <a:defRPr/>
            </a:pPr>
            <a:endParaRPr lang="en-US" dirty="0" smtClean="0">
              <a:latin typeface="Tahoma" charset="0"/>
            </a:endParaRPr>
          </a:p>
          <a:p>
            <a:pPr>
              <a:defRPr/>
            </a:pPr>
            <a:endParaRPr lang="en-US" dirty="0">
              <a:latin typeface="Tahoma" charset="0"/>
            </a:endParaRPr>
          </a:p>
          <a:p>
            <a:pPr>
              <a:defRPr/>
            </a:pPr>
            <a:endParaRPr lang="en-US" dirty="0">
              <a:latin typeface="Tahoma" charset="0"/>
            </a:endParaRPr>
          </a:p>
          <a:p>
            <a:pPr>
              <a:defRPr/>
            </a:pPr>
            <a:endParaRPr lang="en-US" dirty="0">
              <a:latin typeface="Tahoma" charset="0"/>
            </a:endParaRPr>
          </a:p>
        </p:txBody>
      </p:sp>
      <p:sp>
        <p:nvSpPr>
          <p:cNvPr id="7885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F7A89F-48E2-E042-9B2C-7E4E44108D6C}" type="slidenum">
              <a:rPr lang="en-US" sz="1600">
                <a:solidFill>
                  <a:srgbClr val="000000"/>
                </a:solidFill>
                <a:latin typeface="Garamond" charset="0"/>
                <a:cs typeface="Arial" charset="0"/>
              </a:rPr>
              <a:pPr eaLnBrk="1" hangingPunct="1"/>
              <a:t>13</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5615772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le 1"/>
          <p:cNvSpPr>
            <a:spLocks noGrp="1"/>
          </p:cNvSpPr>
          <p:nvPr>
            <p:ph type="title"/>
          </p:nvPr>
        </p:nvSpPr>
        <p:spPr/>
        <p:txBody>
          <a:bodyPr/>
          <a:lstStyle/>
          <a:p>
            <a:r>
              <a:rPr lang="en-US">
                <a:latin typeface="Garamond" charset="0"/>
              </a:rPr>
              <a:t>Today</a:t>
            </a:r>
          </a:p>
        </p:txBody>
      </p:sp>
      <p:sp>
        <p:nvSpPr>
          <p:cNvPr id="193538" name="Content Placeholder 2"/>
          <p:cNvSpPr>
            <a:spLocks noGrp="1"/>
          </p:cNvSpPr>
          <p:nvPr>
            <p:ph idx="1"/>
          </p:nvPr>
        </p:nvSpPr>
        <p:spPr>
          <a:xfrm>
            <a:off x="228600" y="996950"/>
            <a:ext cx="8610600" cy="5194300"/>
          </a:xfrm>
        </p:spPr>
        <p:txBody>
          <a:bodyPr/>
          <a:lstStyle/>
          <a:p>
            <a:r>
              <a:rPr lang="en-US" dirty="0" smtClean="0">
                <a:latin typeface="Tahoma" charset="0"/>
              </a:rPr>
              <a:t>Heterogeneity (asymmetry) in system design</a:t>
            </a:r>
          </a:p>
          <a:p>
            <a:endParaRPr lang="en-US" dirty="0">
              <a:latin typeface="Tahoma" charset="0"/>
            </a:endParaRPr>
          </a:p>
          <a:p>
            <a:r>
              <a:rPr lang="en-US" dirty="0" smtClean="0">
                <a:latin typeface="Tahoma" charset="0"/>
              </a:rPr>
              <a:t>Evolution </a:t>
            </a:r>
            <a:r>
              <a:rPr lang="en-US" dirty="0">
                <a:latin typeface="Tahoma" charset="0"/>
              </a:rPr>
              <a:t>of multi-core systems</a:t>
            </a:r>
          </a:p>
          <a:p>
            <a:endParaRPr lang="en-US" dirty="0">
              <a:latin typeface="Tahoma" charset="0"/>
            </a:endParaRPr>
          </a:p>
          <a:p>
            <a:r>
              <a:rPr lang="en-US" dirty="0">
                <a:latin typeface="Tahoma" charset="0"/>
              </a:rPr>
              <a:t>Handling serial and parallel bottlenecks better</a:t>
            </a:r>
          </a:p>
          <a:p>
            <a:endParaRPr lang="en-US" dirty="0">
              <a:latin typeface="Tahoma" charset="0"/>
            </a:endParaRPr>
          </a:p>
          <a:p>
            <a:r>
              <a:rPr lang="en-US" dirty="0">
                <a:latin typeface="Tahoma" charset="0"/>
              </a:rPr>
              <a:t>Heterogeneous multi-core </a:t>
            </a:r>
            <a:r>
              <a:rPr lang="en-US" dirty="0" smtClean="0">
                <a:latin typeface="Tahoma" charset="0"/>
              </a:rPr>
              <a:t>systems</a:t>
            </a:r>
          </a:p>
          <a:p>
            <a:endParaRPr lang="en-US" dirty="0">
              <a:latin typeface="Tahoma" charset="0"/>
            </a:endParaRPr>
          </a:p>
          <a:p>
            <a:endParaRPr lang="en-US" dirty="0">
              <a:latin typeface="Tahoma" charset="0"/>
            </a:endParaRPr>
          </a:p>
        </p:txBody>
      </p:sp>
      <p:sp>
        <p:nvSpPr>
          <p:cNvPr id="19353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53ACE90-3EAA-DD4E-BB4D-964138FE31B3}" type="slidenum">
              <a:rPr lang="en-US" sz="1600">
                <a:solidFill>
                  <a:srgbClr val="000000"/>
                </a:solidFill>
                <a:latin typeface="Garamond" charset="0"/>
                <a:cs typeface="Arial" charset="0"/>
              </a:rPr>
              <a:pPr eaLnBrk="1" hangingPunct="1"/>
              <a:t>14</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le 4"/>
          <p:cNvSpPr>
            <a:spLocks noGrp="1"/>
          </p:cNvSpPr>
          <p:nvPr>
            <p:ph type="ctrTitle"/>
          </p:nvPr>
        </p:nvSpPr>
        <p:spPr/>
        <p:txBody>
          <a:bodyPr/>
          <a:lstStyle/>
          <a:p>
            <a:r>
              <a:rPr lang="en-US" dirty="0" smtClean="0">
                <a:latin typeface="Garamond" charset="0"/>
                <a:ea typeface="ＭＳ Ｐゴシック" charset="0"/>
                <a:cs typeface="ＭＳ Ｐゴシック" charset="0"/>
              </a:rPr>
              <a:t>Heterogeneity (Asymmetry)</a:t>
            </a:r>
            <a:endParaRPr lang="en-US" dirty="0">
              <a:latin typeface="Garamond" charset="0"/>
              <a:ea typeface="ＭＳ Ｐゴシック" charset="0"/>
              <a:cs typeface="ＭＳ Ｐゴシック" charset="0"/>
            </a:endParaRPr>
          </a:p>
        </p:txBody>
      </p:sp>
      <p:sp>
        <p:nvSpPr>
          <p:cNvPr id="194562" name="Subtitle 5"/>
          <p:cNvSpPr>
            <a:spLocks noGrp="1"/>
          </p:cNvSpPr>
          <p:nvPr>
            <p:ph type="subTitle" idx="1"/>
          </p:nvPr>
        </p:nvSpPr>
        <p:spPr/>
        <p:txBody>
          <a:bodyPr/>
          <a:lstStyle/>
          <a:p>
            <a:pPr>
              <a:buFont typeface="Wingdings" charset="0"/>
              <a:buNone/>
            </a:pPr>
            <a:endParaRPr lang="en-US">
              <a:latin typeface="Tahoma" charset="0"/>
              <a:ea typeface="ＭＳ Ｐゴシック" charset="0"/>
              <a:cs typeface="ＭＳ Ｐゴシック" charset="0"/>
            </a:endParaRPr>
          </a:p>
        </p:txBody>
      </p:sp>
      <p:sp>
        <p:nvSpPr>
          <p:cNvPr id="1945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3E819A6-5E83-3E4E-8138-9F0E405A65CF}" type="slidenum">
              <a:rPr lang="en-US" sz="1200">
                <a:solidFill>
                  <a:srgbClr val="000000"/>
                </a:solidFill>
                <a:latin typeface="Garamond" charset="0"/>
              </a:rPr>
              <a:pPr eaLnBrk="1" hangingPunct="1"/>
              <a:t>15</a:t>
            </a:fld>
            <a:endParaRPr lang="en-US" sz="1200">
              <a:solidFill>
                <a:srgbClr val="000000"/>
              </a:solidFill>
              <a:latin typeface="Garamond" charset="0"/>
            </a:endParaRPr>
          </a:p>
        </p:txBody>
      </p:sp>
    </p:spTree>
    <p:extLst>
      <p:ext uri="{BB962C8B-B14F-4D97-AF65-F5344CB8AC3E}">
        <p14:creationId xmlns:p14="http://schemas.microsoft.com/office/powerpoint/2010/main" val="15080849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1066800"/>
          </a:xfrm>
        </p:spPr>
        <p:txBody>
          <a:bodyPr/>
          <a:lstStyle/>
          <a:p>
            <a:r>
              <a:rPr lang="en-US" sz="3800" dirty="0" smtClean="0"/>
              <a:t>Heterogeneity (Asymmetry) </a:t>
            </a:r>
            <a:r>
              <a:rPr lang="en-US" sz="3800" dirty="0" smtClean="0">
                <a:sym typeface="Wingdings"/>
              </a:rPr>
              <a:t></a:t>
            </a:r>
            <a:r>
              <a:rPr lang="en-US" sz="3800" dirty="0" smtClean="0"/>
              <a:t> Specialization</a:t>
            </a:r>
            <a:endParaRPr lang="en-US" sz="3800" dirty="0"/>
          </a:p>
        </p:txBody>
      </p:sp>
      <p:sp>
        <p:nvSpPr>
          <p:cNvPr id="3" name="Content Placeholder 2"/>
          <p:cNvSpPr>
            <a:spLocks noGrp="1"/>
          </p:cNvSpPr>
          <p:nvPr>
            <p:ph idx="1"/>
          </p:nvPr>
        </p:nvSpPr>
        <p:spPr>
          <a:xfrm>
            <a:off x="228600" y="1066800"/>
            <a:ext cx="8915400" cy="5193723"/>
          </a:xfrm>
        </p:spPr>
        <p:txBody>
          <a:bodyPr/>
          <a:lstStyle/>
          <a:p>
            <a:r>
              <a:rPr lang="en-US" dirty="0" smtClean="0"/>
              <a:t>Heterogeneity and asymmetry have the same meaning</a:t>
            </a:r>
          </a:p>
          <a:p>
            <a:pPr lvl="1"/>
            <a:r>
              <a:rPr lang="en-US" dirty="0" smtClean="0"/>
              <a:t>Contrast with homogeneity and symmetry</a:t>
            </a:r>
          </a:p>
          <a:p>
            <a:r>
              <a:rPr lang="en-US" dirty="0" smtClean="0"/>
              <a:t>Heterogeneity is a very general system design concept (and </a:t>
            </a:r>
            <a:r>
              <a:rPr lang="en-US" i="1" dirty="0" smtClean="0"/>
              <a:t>life</a:t>
            </a:r>
            <a:r>
              <a:rPr lang="en-US" dirty="0" smtClean="0"/>
              <a:t> concept, as well)</a:t>
            </a:r>
          </a:p>
          <a:p>
            <a:endParaRPr lang="en-US" sz="1500" dirty="0"/>
          </a:p>
          <a:p>
            <a:r>
              <a:rPr lang="en-US" dirty="0" smtClean="0"/>
              <a:t>Idea: </a:t>
            </a:r>
            <a:r>
              <a:rPr lang="en-US" dirty="0" smtClean="0">
                <a:solidFill>
                  <a:srgbClr val="0000FF"/>
                </a:solidFill>
              </a:rPr>
              <a:t>Instead of having multiple instances of the same “resource” to be the same (i.e., homogeneous or symmetric), design some instances to be different (i.e., heterogeneous or asymmetric)</a:t>
            </a:r>
          </a:p>
          <a:p>
            <a:pPr lvl="1"/>
            <a:endParaRPr lang="en-US" dirty="0" smtClean="0">
              <a:solidFill>
                <a:srgbClr val="000000"/>
              </a:solidFill>
            </a:endParaRPr>
          </a:p>
          <a:p>
            <a:r>
              <a:rPr lang="en-US" dirty="0" smtClean="0">
                <a:solidFill>
                  <a:srgbClr val="000000"/>
                </a:solidFill>
              </a:rPr>
              <a:t>Different instances can be optimized to be more efficient in executing different types of workloads or satisfying different requirements/goals</a:t>
            </a:r>
          </a:p>
          <a:p>
            <a:pPr lvl="1"/>
            <a:r>
              <a:rPr lang="en-US" dirty="0" smtClean="0">
                <a:solidFill>
                  <a:srgbClr val="000000"/>
                </a:solidFill>
              </a:rPr>
              <a:t>Heterogeneity enables specialization/customization</a:t>
            </a:r>
          </a:p>
          <a:p>
            <a:endParaRPr lang="en-US" sz="1500" dirty="0">
              <a:solidFill>
                <a:srgbClr val="0000FF"/>
              </a:solidFill>
            </a:endParaRPr>
          </a:p>
        </p:txBody>
      </p:sp>
      <p:sp>
        <p:nvSpPr>
          <p:cNvPr id="4" name="Slide Number Placeholder 3"/>
          <p:cNvSpPr>
            <a:spLocks noGrp="1"/>
          </p:cNvSpPr>
          <p:nvPr>
            <p:ph type="sldNum" sz="quarter" idx="11"/>
          </p:nvPr>
        </p:nvSpPr>
        <p:spPr/>
        <p:txBody>
          <a:bodyPr/>
          <a:lstStyle/>
          <a:p>
            <a:pPr>
              <a:defRPr/>
            </a:pPr>
            <a:fld id="{37B5C049-F3BE-984F-A3E0-79C422D89CF3}" type="slidenum">
              <a:rPr lang="en-US" smtClean="0"/>
              <a:pPr>
                <a:defRPr/>
              </a:pPr>
              <a:t>16</a:t>
            </a:fld>
            <a:endParaRPr lang="en-US"/>
          </a:p>
        </p:txBody>
      </p:sp>
    </p:spTree>
    <p:extLst>
      <p:ext uri="{BB962C8B-B14F-4D97-AF65-F5344CB8AC3E}">
        <p14:creationId xmlns:p14="http://schemas.microsoft.com/office/powerpoint/2010/main" val="7435776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Asymmetry in Design? (I)</a:t>
            </a:r>
            <a:endParaRPr lang="en-US" dirty="0"/>
          </a:p>
        </p:txBody>
      </p:sp>
      <p:sp>
        <p:nvSpPr>
          <p:cNvPr id="3" name="Content Placeholder 2"/>
          <p:cNvSpPr>
            <a:spLocks noGrp="1"/>
          </p:cNvSpPr>
          <p:nvPr>
            <p:ph idx="1"/>
          </p:nvPr>
        </p:nvSpPr>
        <p:spPr>
          <a:xfrm>
            <a:off x="76200" y="1054677"/>
            <a:ext cx="9067800" cy="5193723"/>
          </a:xfrm>
        </p:spPr>
        <p:txBody>
          <a:bodyPr/>
          <a:lstStyle/>
          <a:p>
            <a:r>
              <a:rPr lang="en-US" sz="2300" dirty="0" smtClean="0">
                <a:solidFill>
                  <a:srgbClr val="0000FF"/>
                </a:solidFill>
              </a:rPr>
              <a:t>Different workloads executing in a system can have different behavior</a:t>
            </a:r>
          </a:p>
          <a:p>
            <a:pPr lvl="1"/>
            <a:r>
              <a:rPr lang="en-US" sz="2000" dirty="0" smtClean="0"/>
              <a:t>Different applications can have different behavior </a:t>
            </a:r>
          </a:p>
          <a:p>
            <a:pPr lvl="1"/>
            <a:r>
              <a:rPr lang="en-US" sz="2000" dirty="0" smtClean="0"/>
              <a:t>Different execution phases of an application can have different behavior </a:t>
            </a:r>
          </a:p>
          <a:p>
            <a:pPr lvl="1"/>
            <a:r>
              <a:rPr lang="en-US" sz="2000" dirty="0" smtClean="0"/>
              <a:t>The same application executing at different times can have different behavior (due to input set changes and dynamic events)</a:t>
            </a:r>
          </a:p>
          <a:p>
            <a:pPr lvl="1"/>
            <a:r>
              <a:rPr lang="en-US" sz="2000" dirty="0" smtClean="0"/>
              <a:t>E.g., locality, predictability of branches, instruction-level parallelism, data dependencies, serial fraction, bottlenecks in parallel portion, interference characteristics, …</a:t>
            </a:r>
          </a:p>
          <a:p>
            <a:endParaRPr lang="en-US" dirty="0" smtClean="0"/>
          </a:p>
          <a:p>
            <a:r>
              <a:rPr lang="en-US" sz="2300" dirty="0" smtClean="0">
                <a:solidFill>
                  <a:srgbClr val="0000FF"/>
                </a:solidFill>
              </a:rPr>
              <a:t>Systems are designed to satisfy different metrics at the same time</a:t>
            </a:r>
          </a:p>
          <a:p>
            <a:pPr lvl="1"/>
            <a:r>
              <a:rPr lang="en-US" sz="2000" dirty="0" smtClean="0"/>
              <a:t>There is almost never a single goal in design, depending on design point</a:t>
            </a:r>
          </a:p>
          <a:p>
            <a:pPr lvl="1"/>
            <a:r>
              <a:rPr lang="en-US" sz="2000" dirty="0"/>
              <a:t>E</a:t>
            </a:r>
            <a:r>
              <a:rPr lang="en-US" sz="2000" dirty="0" smtClean="0"/>
              <a:t>.g., Performance, energy efficiency, fairness, predictability, reliability, availability, cost, memory capacity, latency, bandwidth, …</a:t>
            </a:r>
          </a:p>
          <a:p>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37B5C049-F3BE-984F-A3E0-79C422D89CF3}" type="slidenum">
              <a:rPr lang="en-US" smtClean="0"/>
              <a:pPr>
                <a:defRPr/>
              </a:pPr>
              <a:t>17</a:t>
            </a:fld>
            <a:endParaRPr lang="en-US"/>
          </a:p>
        </p:txBody>
      </p:sp>
    </p:spTree>
    <p:extLst>
      <p:ext uri="{BB962C8B-B14F-4D97-AF65-F5344CB8AC3E}">
        <p14:creationId xmlns:p14="http://schemas.microsoft.com/office/powerpoint/2010/main" val="34416186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Asymmetry in Design? (II)</a:t>
            </a:r>
            <a:endParaRPr lang="en-US" dirty="0"/>
          </a:p>
        </p:txBody>
      </p:sp>
      <p:sp>
        <p:nvSpPr>
          <p:cNvPr id="3" name="Content Placeholder 2"/>
          <p:cNvSpPr>
            <a:spLocks noGrp="1"/>
          </p:cNvSpPr>
          <p:nvPr>
            <p:ph idx="1"/>
          </p:nvPr>
        </p:nvSpPr>
        <p:spPr>
          <a:xfrm>
            <a:off x="228600" y="1066800"/>
            <a:ext cx="8610600" cy="5124452"/>
          </a:xfrm>
        </p:spPr>
        <p:txBody>
          <a:bodyPr/>
          <a:lstStyle/>
          <a:p>
            <a:r>
              <a:rPr lang="en-US" dirty="0" smtClean="0"/>
              <a:t>Problem: </a:t>
            </a:r>
            <a:r>
              <a:rPr lang="en-US" dirty="0" smtClean="0">
                <a:solidFill>
                  <a:srgbClr val="0000FF"/>
                </a:solidFill>
              </a:rPr>
              <a:t>Symmetric </a:t>
            </a:r>
            <a:r>
              <a:rPr lang="en-US" dirty="0">
                <a:solidFill>
                  <a:srgbClr val="0000FF"/>
                </a:solidFill>
              </a:rPr>
              <a:t>design </a:t>
            </a:r>
            <a:r>
              <a:rPr lang="en-US" dirty="0" smtClean="0">
                <a:solidFill>
                  <a:srgbClr val="0000FF"/>
                </a:solidFill>
              </a:rPr>
              <a:t>is one-size-fits-all</a:t>
            </a:r>
          </a:p>
          <a:p>
            <a:r>
              <a:rPr lang="en-US" dirty="0" smtClean="0"/>
              <a:t>It tries </a:t>
            </a:r>
            <a:r>
              <a:rPr lang="en-US" dirty="0"/>
              <a:t>to </a:t>
            </a:r>
            <a:r>
              <a:rPr lang="en-US" dirty="0" smtClean="0"/>
              <a:t>fit a single-size design to all </a:t>
            </a:r>
            <a:r>
              <a:rPr lang="en-US" dirty="0"/>
              <a:t>workloads </a:t>
            </a:r>
            <a:r>
              <a:rPr lang="en-US" dirty="0" smtClean="0"/>
              <a:t>and metrics</a:t>
            </a:r>
          </a:p>
          <a:p>
            <a:pPr marL="0" indent="0">
              <a:buNone/>
            </a:pPr>
            <a:endParaRPr lang="en-US" dirty="0"/>
          </a:p>
          <a:p>
            <a:r>
              <a:rPr lang="en-US" dirty="0"/>
              <a:t>It is very difficult to come up with a single design </a:t>
            </a:r>
          </a:p>
          <a:p>
            <a:pPr lvl="1"/>
            <a:r>
              <a:rPr lang="en-US" dirty="0"/>
              <a:t>that satisfies all workloads even for a single metric</a:t>
            </a:r>
          </a:p>
          <a:p>
            <a:pPr lvl="1"/>
            <a:r>
              <a:rPr lang="en-US" dirty="0"/>
              <a:t>that satisfies all </a:t>
            </a:r>
            <a:r>
              <a:rPr lang="en-US" dirty="0" smtClean="0"/>
              <a:t>design metrics </a:t>
            </a:r>
            <a:r>
              <a:rPr lang="en-US" dirty="0"/>
              <a:t>at the same </a:t>
            </a:r>
            <a:r>
              <a:rPr lang="en-US" dirty="0" smtClean="0"/>
              <a:t>time</a:t>
            </a:r>
          </a:p>
          <a:p>
            <a:pPr lvl="1"/>
            <a:endParaRPr lang="en-US" dirty="0"/>
          </a:p>
          <a:p>
            <a:r>
              <a:rPr lang="en-US" dirty="0" smtClean="0"/>
              <a:t>This holds true for different system components, or resources</a:t>
            </a:r>
          </a:p>
          <a:p>
            <a:pPr lvl="1"/>
            <a:r>
              <a:rPr lang="en-US" dirty="0" smtClean="0"/>
              <a:t>Cores, caches, memory, controllers, interconnect, disks, servers, …</a:t>
            </a:r>
          </a:p>
          <a:p>
            <a:pPr lvl="1"/>
            <a:r>
              <a:rPr lang="en-US" dirty="0" smtClean="0"/>
              <a:t>Algorithms, policies, …</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37B5C049-F3BE-984F-A3E0-79C422D89CF3}" type="slidenum">
              <a:rPr lang="en-US" smtClean="0"/>
              <a:pPr>
                <a:defRPr/>
              </a:pPr>
              <a:t>18</a:t>
            </a:fld>
            <a:endParaRPr lang="en-US"/>
          </a:p>
        </p:txBody>
      </p:sp>
    </p:spTree>
    <p:extLst>
      <p:ext uri="{BB962C8B-B14F-4D97-AF65-F5344CB8AC3E}">
        <p14:creationId xmlns:p14="http://schemas.microsoft.com/office/powerpoint/2010/main" val="42907753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Title 1"/>
          <p:cNvSpPr>
            <a:spLocks noGrp="1"/>
          </p:cNvSpPr>
          <p:nvPr>
            <p:ph type="title"/>
          </p:nvPr>
        </p:nvSpPr>
        <p:spPr/>
        <p:txBody>
          <a:bodyPr/>
          <a:lstStyle/>
          <a:p>
            <a:r>
              <a:rPr lang="en-US">
                <a:latin typeface="Garamond" charset="0"/>
              </a:rPr>
              <a:t>Asymmetry Enables Customization</a:t>
            </a:r>
          </a:p>
        </p:txBody>
      </p:sp>
      <p:sp>
        <p:nvSpPr>
          <p:cNvPr id="21507" name="Content Placeholder 2"/>
          <p:cNvSpPr>
            <a:spLocks noGrp="1"/>
          </p:cNvSpPr>
          <p:nvPr>
            <p:ph idx="1"/>
          </p:nvPr>
        </p:nvSpPr>
        <p:spPr>
          <a:xfrm>
            <a:off x="0" y="1143000"/>
            <a:ext cx="9144000" cy="4876800"/>
          </a:xfrm>
        </p:spPr>
        <p:txBody>
          <a:bodyPr/>
          <a:lstStyle/>
          <a:p>
            <a:endParaRPr lang="en-US" dirty="0">
              <a:latin typeface="Tahoma" charset="0"/>
            </a:endParaRPr>
          </a:p>
          <a:p>
            <a:endParaRPr lang="en-US" dirty="0">
              <a:latin typeface="Tahoma" charset="0"/>
            </a:endParaRPr>
          </a:p>
          <a:p>
            <a:endParaRPr lang="en-US" dirty="0">
              <a:latin typeface="Tahoma" charset="0"/>
            </a:endParaRPr>
          </a:p>
          <a:p>
            <a:endParaRPr lang="en-US" dirty="0">
              <a:latin typeface="Tahoma" charset="0"/>
            </a:endParaRPr>
          </a:p>
          <a:p>
            <a:endParaRPr lang="en-US" dirty="0">
              <a:latin typeface="Tahoma" charset="0"/>
            </a:endParaRPr>
          </a:p>
          <a:p>
            <a:endParaRPr lang="en-US" dirty="0">
              <a:latin typeface="Tahoma" charset="0"/>
            </a:endParaRPr>
          </a:p>
          <a:p>
            <a:endParaRPr lang="en-US" dirty="0">
              <a:latin typeface="Tahoma" charset="0"/>
            </a:endParaRPr>
          </a:p>
          <a:p>
            <a:r>
              <a:rPr lang="en-US" dirty="0">
                <a:latin typeface="Tahoma" charset="0"/>
              </a:rPr>
              <a:t>Symmetric: One size fits all</a:t>
            </a:r>
          </a:p>
          <a:p>
            <a:pPr lvl="1"/>
            <a:r>
              <a:rPr lang="en-US" sz="2000" dirty="0">
                <a:latin typeface="Tahoma" charset="0"/>
              </a:rPr>
              <a:t>Energy and performance suboptimal for different </a:t>
            </a:r>
            <a:r>
              <a:rPr lang="en-US" sz="2000" dirty="0" smtClean="0">
                <a:latin typeface="Tahoma" charset="0"/>
              </a:rPr>
              <a:t>“workload” </a:t>
            </a:r>
            <a:r>
              <a:rPr lang="en-US" sz="2000" dirty="0">
                <a:latin typeface="Tahoma" charset="0"/>
              </a:rPr>
              <a:t>behaviors</a:t>
            </a:r>
          </a:p>
          <a:p>
            <a:r>
              <a:rPr lang="en-US" dirty="0">
                <a:solidFill>
                  <a:srgbClr val="0000FF"/>
                </a:solidFill>
                <a:latin typeface="Tahoma" charset="0"/>
              </a:rPr>
              <a:t>Asymmetric: Enables </a:t>
            </a:r>
            <a:r>
              <a:rPr lang="en-US" dirty="0" smtClean="0">
                <a:solidFill>
                  <a:srgbClr val="0000FF"/>
                </a:solidFill>
                <a:latin typeface="Tahoma" charset="0"/>
              </a:rPr>
              <a:t>customization and adaptation</a:t>
            </a:r>
            <a:endParaRPr lang="en-US" dirty="0">
              <a:solidFill>
                <a:srgbClr val="0000FF"/>
              </a:solidFill>
              <a:latin typeface="Tahoma" charset="0"/>
            </a:endParaRPr>
          </a:p>
          <a:p>
            <a:pPr lvl="1"/>
            <a:r>
              <a:rPr lang="en-US" sz="2000" dirty="0">
                <a:solidFill>
                  <a:srgbClr val="000000"/>
                </a:solidFill>
                <a:latin typeface="Tahoma" charset="0"/>
              </a:rPr>
              <a:t>Processing requirements vary across </a:t>
            </a:r>
            <a:r>
              <a:rPr lang="en-US" sz="2000" dirty="0" smtClean="0">
                <a:solidFill>
                  <a:srgbClr val="000000"/>
                </a:solidFill>
                <a:latin typeface="Tahoma" charset="0"/>
              </a:rPr>
              <a:t>workloads (applications </a:t>
            </a:r>
            <a:r>
              <a:rPr lang="en-US" sz="2000" dirty="0">
                <a:solidFill>
                  <a:srgbClr val="000000"/>
                </a:solidFill>
                <a:latin typeface="Tahoma" charset="0"/>
              </a:rPr>
              <a:t>and </a:t>
            </a:r>
            <a:r>
              <a:rPr lang="en-US" sz="2000" dirty="0" smtClean="0">
                <a:solidFill>
                  <a:srgbClr val="000000"/>
                </a:solidFill>
                <a:latin typeface="Tahoma" charset="0"/>
              </a:rPr>
              <a:t>phases)</a:t>
            </a:r>
            <a:endParaRPr lang="en-US" sz="2000" dirty="0">
              <a:solidFill>
                <a:srgbClr val="000000"/>
              </a:solidFill>
              <a:latin typeface="Tahoma" charset="0"/>
            </a:endParaRPr>
          </a:p>
          <a:p>
            <a:pPr lvl="1"/>
            <a:r>
              <a:rPr lang="en-US" sz="2000" dirty="0">
                <a:solidFill>
                  <a:srgbClr val="FF0000"/>
                </a:solidFill>
                <a:latin typeface="Tahoma" charset="0"/>
              </a:rPr>
              <a:t>Execute code on best-fit resources (minimal energy, adequate </a:t>
            </a:r>
            <a:r>
              <a:rPr lang="en-US" sz="2000" dirty="0" err="1">
                <a:solidFill>
                  <a:srgbClr val="FF0000"/>
                </a:solidFill>
                <a:latin typeface="Tahoma" charset="0"/>
              </a:rPr>
              <a:t>perf</a:t>
            </a:r>
            <a:r>
              <a:rPr lang="en-US" sz="2000" dirty="0">
                <a:solidFill>
                  <a:srgbClr val="FF0000"/>
                </a:solidFill>
                <a:latin typeface="Tahoma" charset="0"/>
              </a:rPr>
              <a:t>.)</a:t>
            </a:r>
          </a:p>
        </p:txBody>
      </p:sp>
      <p:sp>
        <p:nvSpPr>
          <p:cNvPr id="1996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99F04B-28CD-9D46-B4CF-9C5A4AA8DF05}" type="slidenum">
              <a:rPr lang="en-US" sz="1600">
                <a:solidFill>
                  <a:srgbClr val="000000"/>
                </a:solidFill>
                <a:latin typeface="Garamond" charset="0"/>
              </a:rPr>
              <a:pPr eaLnBrk="1" hangingPunct="1"/>
              <a:t>19</a:t>
            </a:fld>
            <a:endParaRPr lang="en-US" sz="1600">
              <a:solidFill>
                <a:srgbClr val="000000"/>
              </a:solidFill>
              <a:latin typeface="Garamond" charset="0"/>
            </a:endParaRPr>
          </a:p>
        </p:txBody>
      </p:sp>
      <p:grpSp>
        <p:nvGrpSpPr>
          <p:cNvPr id="21509" name="Group 4"/>
          <p:cNvGrpSpPr>
            <a:grpSpLocks/>
          </p:cNvGrpSpPr>
          <p:nvPr/>
        </p:nvGrpSpPr>
        <p:grpSpPr bwMode="auto">
          <a:xfrm>
            <a:off x="6248400" y="1143000"/>
            <a:ext cx="2133600" cy="2711450"/>
            <a:chOff x="3936" y="864"/>
            <a:chExt cx="1344" cy="1708"/>
          </a:xfrm>
        </p:grpSpPr>
        <p:grpSp>
          <p:nvGrpSpPr>
            <p:cNvPr id="199707" name="Group 47"/>
            <p:cNvGrpSpPr>
              <a:grpSpLocks/>
            </p:cNvGrpSpPr>
            <p:nvPr/>
          </p:nvGrpSpPr>
          <p:grpSpPr bwMode="auto">
            <a:xfrm>
              <a:off x="3936" y="1536"/>
              <a:ext cx="672" cy="672"/>
              <a:chOff x="3648" y="3120"/>
              <a:chExt cx="672" cy="672"/>
            </a:xfrm>
          </p:grpSpPr>
          <p:sp>
            <p:nvSpPr>
              <p:cNvPr id="199718" name="Rectangle 4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C4</a:t>
                </a:r>
              </a:p>
            </p:txBody>
          </p:sp>
          <p:sp>
            <p:nvSpPr>
              <p:cNvPr id="199719" name="Rectangle 4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C4</a:t>
                </a:r>
              </a:p>
            </p:txBody>
          </p:sp>
          <p:sp>
            <p:nvSpPr>
              <p:cNvPr id="199720" name="Rectangle 5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C5</a:t>
                </a:r>
              </a:p>
            </p:txBody>
          </p:sp>
          <p:sp>
            <p:nvSpPr>
              <p:cNvPr id="199721" name="Rectangle 5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C5</a:t>
                </a:r>
              </a:p>
            </p:txBody>
          </p:sp>
        </p:grpSp>
        <p:grpSp>
          <p:nvGrpSpPr>
            <p:cNvPr id="199708" name="Group 52"/>
            <p:cNvGrpSpPr>
              <a:grpSpLocks/>
            </p:cNvGrpSpPr>
            <p:nvPr/>
          </p:nvGrpSpPr>
          <p:grpSpPr bwMode="auto">
            <a:xfrm>
              <a:off x="4608" y="1536"/>
              <a:ext cx="672" cy="672"/>
              <a:chOff x="3648" y="3120"/>
              <a:chExt cx="672" cy="672"/>
            </a:xfrm>
          </p:grpSpPr>
          <p:sp>
            <p:nvSpPr>
              <p:cNvPr id="199714" name="Rectangle 5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C4</a:t>
                </a:r>
              </a:p>
            </p:txBody>
          </p:sp>
          <p:sp>
            <p:nvSpPr>
              <p:cNvPr id="199715" name="Rectangle 5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C4</a:t>
                </a:r>
              </a:p>
            </p:txBody>
          </p:sp>
          <p:sp>
            <p:nvSpPr>
              <p:cNvPr id="199716" name="Rectangle 5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C5</a:t>
                </a:r>
              </a:p>
            </p:txBody>
          </p:sp>
          <p:sp>
            <p:nvSpPr>
              <p:cNvPr id="199717" name="Rectangle 5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C5</a:t>
                </a:r>
              </a:p>
            </p:txBody>
          </p:sp>
        </p:grpSp>
        <p:grpSp>
          <p:nvGrpSpPr>
            <p:cNvPr id="199709" name="Group 57"/>
            <p:cNvGrpSpPr>
              <a:grpSpLocks/>
            </p:cNvGrpSpPr>
            <p:nvPr/>
          </p:nvGrpSpPr>
          <p:grpSpPr bwMode="auto">
            <a:xfrm>
              <a:off x="4608" y="864"/>
              <a:ext cx="672" cy="672"/>
              <a:chOff x="3648" y="3120"/>
              <a:chExt cx="672" cy="672"/>
            </a:xfrm>
          </p:grpSpPr>
          <p:sp>
            <p:nvSpPr>
              <p:cNvPr id="199712" name="Rectangle 58"/>
              <p:cNvSpPr>
                <a:spLocks noChangeArrowheads="1"/>
              </p:cNvSpPr>
              <p:nvPr/>
            </p:nvSpPr>
            <p:spPr bwMode="auto">
              <a:xfrm>
                <a:off x="3648" y="3120"/>
                <a:ext cx="672"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C2</a:t>
                </a:r>
              </a:p>
            </p:txBody>
          </p:sp>
          <p:sp>
            <p:nvSpPr>
              <p:cNvPr id="199713" name="Rectangle 60"/>
              <p:cNvSpPr>
                <a:spLocks noChangeArrowheads="1"/>
              </p:cNvSpPr>
              <p:nvPr/>
            </p:nvSpPr>
            <p:spPr bwMode="auto">
              <a:xfrm>
                <a:off x="3648" y="3456"/>
                <a:ext cx="672"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C3</a:t>
                </a:r>
              </a:p>
            </p:txBody>
          </p:sp>
        </p:grpSp>
        <p:sp>
          <p:nvSpPr>
            <p:cNvPr id="199710" name="Rectangle 67"/>
            <p:cNvSpPr>
              <a:spLocks noChangeArrowheads="1"/>
            </p:cNvSpPr>
            <p:nvPr/>
          </p:nvSpPr>
          <p:spPr bwMode="auto">
            <a:xfrm>
              <a:off x="3936" y="864"/>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1" smtClean="0">
                  <a:solidFill>
                    <a:srgbClr val="000000"/>
                  </a:solidFill>
                </a:rPr>
                <a:t>C1</a:t>
              </a:r>
            </a:p>
          </p:txBody>
        </p:sp>
        <p:sp>
          <p:nvSpPr>
            <p:cNvPr id="199711" name="Text Box 70"/>
            <p:cNvSpPr txBox="1">
              <a:spLocks noChangeArrowheads="1"/>
            </p:cNvSpPr>
            <p:nvPr/>
          </p:nvSpPr>
          <p:spPr bwMode="auto">
            <a:xfrm>
              <a:off x="3936" y="2341"/>
              <a:ext cx="1344"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smtClean="0">
                  <a:solidFill>
                    <a:srgbClr val="000000"/>
                  </a:solidFill>
                  <a:latin typeface="Times New Roman" charset="0"/>
                </a:rPr>
                <a:t>Asymmetric</a:t>
              </a:r>
            </a:p>
          </p:txBody>
        </p:sp>
      </p:grpSp>
      <p:grpSp>
        <p:nvGrpSpPr>
          <p:cNvPr id="199685" name="Group 74"/>
          <p:cNvGrpSpPr>
            <a:grpSpLocks/>
          </p:cNvGrpSpPr>
          <p:nvPr/>
        </p:nvGrpSpPr>
        <p:grpSpPr bwMode="auto">
          <a:xfrm>
            <a:off x="1295400" y="1143000"/>
            <a:ext cx="2133600" cy="2728913"/>
            <a:chOff x="624" y="1056"/>
            <a:chExt cx="1344" cy="1719"/>
          </a:xfrm>
        </p:grpSpPr>
        <p:grpSp>
          <p:nvGrpSpPr>
            <p:cNvPr id="199686" name="Group 27"/>
            <p:cNvGrpSpPr>
              <a:grpSpLocks/>
            </p:cNvGrpSpPr>
            <p:nvPr/>
          </p:nvGrpSpPr>
          <p:grpSpPr bwMode="auto">
            <a:xfrm>
              <a:off x="624" y="1056"/>
              <a:ext cx="672" cy="672"/>
              <a:chOff x="3648" y="3120"/>
              <a:chExt cx="672" cy="672"/>
            </a:xfrm>
          </p:grpSpPr>
          <p:sp>
            <p:nvSpPr>
              <p:cNvPr id="199703" name="Rectangle 2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sp>
            <p:nvSpPr>
              <p:cNvPr id="199704" name="Rectangle 2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sp>
            <p:nvSpPr>
              <p:cNvPr id="199705" name="Rectangle 3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sp>
            <p:nvSpPr>
              <p:cNvPr id="199706" name="Rectangle 3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grpSp>
        <p:grpSp>
          <p:nvGrpSpPr>
            <p:cNvPr id="199687" name="Group 32"/>
            <p:cNvGrpSpPr>
              <a:grpSpLocks/>
            </p:cNvGrpSpPr>
            <p:nvPr/>
          </p:nvGrpSpPr>
          <p:grpSpPr bwMode="auto">
            <a:xfrm>
              <a:off x="624" y="1728"/>
              <a:ext cx="672" cy="672"/>
              <a:chOff x="3648" y="3120"/>
              <a:chExt cx="672" cy="672"/>
            </a:xfrm>
          </p:grpSpPr>
          <p:sp>
            <p:nvSpPr>
              <p:cNvPr id="199699" name="Rectangle 3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sp>
            <p:nvSpPr>
              <p:cNvPr id="199700" name="Rectangle 3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sp>
            <p:nvSpPr>
              <p:cNvPr id="199701" name="Rectangle 3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sp>
            <p:nvSpPr>
              <p:cNvPr id="199702" name="Rectangle 3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grpSp>
        <p:grpSp>
          <p:nvGrpSpPr>
            <p:cNvPr id="199688" name="Group 37"/>
            <p:cNvGrpSpPr>
              <a:grpSpLocks/>
            </p:cNvGrpSpPr>
            <p:nvPr/>
          </p:nvGrpSpPr>
          <p:grpSpPr bwMode="auto">
            <a:xfrm>
              <a:off x="1296" y="1056"/>
              <a:ext cx="672" cy="672"/>
              <a:chOff x="3648" y="3120"/>
              <a:chExt cx="672" cy="672"/>
            </a:xfrm>
          </p:grpSpPr>
          <p:sp>
            <p:nvSpPr>
              <p:cNvPr id="199695" name="Rectangle 3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sp>
            <p:nvSpPr>
              <p:cNvPr id="199696" name="Rectangle 3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sp>
            <p:nvSpPr>
              <p:cNvPr id="199697" name="Rectangle 4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sp>
            <p:nvSpPr>
              <p:cNvPr id="199698" name="Rectangle 4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grpSp>
        <p:grpSp>
          <p:nvGrpSpPr>
            <p:cNvPr id="199689" name="Group 42"/>
            <p:cNvGrpSpPr>
              <a:grpSpLocks/>
            </p:cNvGrpSpPr>
            <p:nvPr/>
          </p:nvGrpSpPr>
          <p:grpSpPr bwMode="auto">
            <a:xfrm>
              <a:off x="1296" y="1728"/>
              <a:ext cx="672" cy="672"/>
              <a:chOff x="3648" y="3120"/>
              <a:chExt cx="672" cy="672"/>
            </a:xfrm>
          </p:grpSpPr>
          <p:sp>
            <p:nvSpPr>
              <p:cNvPr id="199691" name="Rectangle 4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sp>
            <p:nvSpPr>
              <p:cNvPr id="199692" name="Rectangle 4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sp>
            <p:nvSpPr>
              <p:cNvPr id="199693" name="Rectangle 4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sp>
            <p:nvSpPr>
              <p:cNvPr id="199694" name="Rectangle 4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smtClean="0">
                    <a:solidFill>
                      <a:srgbClr val="000000"/>
                    </a:solidFill>
                  </a:rPr>
                  <a:t>C</a:t>
                </a:r>
              </a:p>
            </p:txBody>
          </p:sp>
        </p:grpSp>
        <p:sp>
          <p:nvSpPr>
            <p:cNvPr id="199690" name="Text Box 69"/>
            <p:cNvSpPr txBox="1">
              <a:spLocks noChangeArrowheads="1"/>
            </p:cNvSpPr>
            <p:nvPr/>
          </p:nvSpPr>
          <p:spPr bwMode="auto">
            <a:xfrm>
              <a:off x="624" y="2544"/>
              <a:ext cx="1344"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smtClean="0">
                  <a:solidFill>
                    <a:srgbClr val="000000"/>
                  </a:solidFill>
                  <a:latin typeface="Times New Roman" charset="0"/>
                </a:rPr>
                <a:t>Symmetric</a:t>
              </a:r>
            </a:p>
          </p:txBody>
        </p:sp>
      </p:grpSp>
    </p:spTree>
    <p:extLst>
      <p:ext uri="{BB962C8B-B14F-4D97-AF65-F5344CB8AC3E}">
        <p14:creationId xmlns:p14="http://schemas.microsoft.com/office/powerpoint/2010/main" val="18025173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r>
              <a:rPr lang="en-US">
                <a:latin typeface="Garamond" charset="0"/>
              </a:rPr>
              <a:t>Where We Are in Lecture Schedule</a:t>
            </a:r>
          </a:p>
        </p:txBody>
      </p:sp>
      <p:sp>
        <p:nvSpPr>
          <p:cNvPr id="103426" name="Content Placeholder 2"/>
          <p:cNvSpPr>
            <a:spLocks noGrp="1"/>
          </p:cNvSpPr>
          <p:nvPr>
            <p:ph idx="1"/>
          </p:nvPr>
        </p:nvSpPr>
        <p:spPr>
          <a:xfrm>
            <a:off x="228600" y="996950"/>
            <a:ext cx="8915400" cy="5194300"/>
          </a:xfrm>
        </p:spPr>
        <p:txBody>
          <a:bodyPr/>
          <a:lstStyle/>
          <a:p>
            <a:pPr>
              <a:defRPr/>
            </a:pPr>
            <a:r>
              <a:rPr lang="en-US" dirty="0">
                <a:solidFill>
                  <a:schemeClr val="bg1">
                    <a:lumMod val="50000"/>
                  </a:schemeClr>
                </a:solidFill>
                <a:latin typeface="Tahoma" charset="0"/>
              </a:rPr>
              <a:t>The memory </a:t>
            </a:r>
            <a:r>
              <a:rPr lang="en-US" dirty="0" smtClean="0">
                <a:solidFill>
                  <a:schemeClr val="bg1">
                    <a:lumMod val="50000"/>
                  </a:schemeClr>
                </a:solidFill>
                <a:latin typeface="Tahoma" charset="0"/>
              </a:rPr>
              <a:t>hierarchy</a:t>
            </a:r>
          </a:p>
          <a:p>
            <a:pPr>
              <a:defRPr/>
            </a:pPr>
            <a:r>
              <a:rPr lang="en-US" dirty="0" smtClean="0">
                <a:solidFill>
                  <a:schemeClr val="bg1">
                    <a:lumMod val="50000"/>
                  </a:schemeClr>
                </a:solidFill>
                <a:latin typeface="Tahoma" charset="0"/>
              </a:rPr>
              <a:t>Caches, caches, more caches </a:t>
            </a:r>
          </a:p>
          <a:p>
            <a:pPr>
              <a:defRPr/>
            </a:pPr>
            <a:r>
              <a:rPr lang="en-US" dirty="0" smtClean="0">
                <a:solidFill>
                  <a:srgbClr val="7F7F7F"/>
                </a:solidFill>
                <a:latin typeface="Tahoma" charset="0"/>
              </a:rPr>
              <a:t>Virtualizing the memory hierarchy: Virtual Memory</a:t>
            </a:r>
          </a:p>
          <a:p>
            <a:pPr>
              <a:defRPr/>
            </a:pPr>
            <a:r>
              <a:rPr lang="en-US" dirty="0" smtClean="0">
                <a:solidFill>
                  <a:schemeClr val="bg1">
                    <a:lumMod val="50000"/>
                  </a:schemeClr>
                </a:solidFill>
                <a:latin typeface="Tahoma" charset="0"/>
              </a:rPr>
              <a:t>Main memory: DRAM</a:t>
            </a:r>
          </a:p>
          <a:p>
            <a:pPr>
              <a:defRPr/>
            </a:pPr>
            <a:r>
              <a:rPr lang="en-US" dirty="0" smtClean="0">
                <a:solidFill>
                  <a:schemeClr val="bg1">
                    <a:lumMod val="50000"/>
                  </a:schemeClr>
                </a:solidFill>
                <a:latin typeface="Tahoma" charset="0"/>
              </a:rPr>
              <a:t>Main memory control, scheduling</a:t>
            </a:r>
          </a:p>
          <a:p>
            <a:pPr>
              <a:defRPr/>
            </a:pPr>
            <a:r>
              <a:rPr lang="en-US" dirty="0" smtClean="0">
                <a:solidFill>
                  <a:srgbClr val="7F7F7F"/>
                </a:solidFill>
                <a:latin typeface="Tahoma" charset="0"/>
              </a:rPr>
              <a:t>Memory latency tolerance techniques</a:t>
            </a:r>
          </a:p>
          <a:p>
            <a:pPr>
              <a:defRPr/>
            </a:pPr>
            <a:r>
              <a:rPr lang="en-US" dirty="0" smtClean="0">
                <a:solidFill>
                  <a:srgbClr val="7F7F7F"/>
                </a:solidFill>
                <a:latin typeface="Tahoma" charset="0"/>
              </a:rPr>
              <a:t>Non-volatile memory</a:t>
            </a:r>
          </a:p>
          <a:p>
            <a:pPr>
              <a:defRPr/>
            </a:pPr>
            <a:endParaRPr lang="en-US" sz="1400" dirty="0">
              <a:latin typeface="Tahoma" charset="0"/>
            </a:endParaRPr>
          </a:p>
          <a:p>
            <a:pPr>
              <a:defRPr/>
            </a:pPr>
            <a:r>
              <a:rPr lang="en-US" dirty="0" smtClean="0">
                <a:solidFill>
                  <a:schemeClr val="bg1">
                    <a:lumMod val="50000"/>
                  </a:schemeClr>
                </a:solidFill>
                <a:latin typeface="Tahoma" charset="0"/>
              </a:rPr>
              <a:t>Multiprocessors</a:t>
            </a:r>
          </a:p>
          <a:p>
            <a:pPr>
              <a:defRPr/>
            </a:pPr>
            <a:r>
              <a:rPr lang="en-US" dirty="0" smtClean="0">
                <a:solidFill>
                  <a:schemeClr val="bg1">
                    <a:lumMod val="50000"/>
                  </a:schemeClr>
                </a:solidFill>
                <a:latin typeface="Tahoma" charset="0"/>
              </a:rPr>
              <a:t>Coherence and </a:t>
            </a:r>
            <a:r>
              <a:rPr lang="en-US" dirty="0" smtClean="0">
                <a:solidFill>
                  <a:schemeClr val="bg1">
                    <a:lumMod val="50000"/>
                  </a:schemeClr>
                </a:solidFill>
                <a:latin typeface="Tahoma" charset="0"/>
              </a:rPr>
              <a:t>consistency</a:t>
            </a:r>
          </a:p>
          <a:p>
            <a:pPr>
              <a:defRPr/>
            </a:pPr>
            <a:r>
              <a:rPr lang="en-US" dirty="0" smtClean="0">
                <a:solidFill>
                  <a:schemeClr val="bg1">
                    <a:lumMod val="50000"/>
                  </a:schemeClr>
                </a:solidFill>
                <a:latin typeface="Tahoma" charset="0"/>
              </a:rPr>
              <a:t>In-memory computation and predictable performance</a:t>
            </a:r>
            <a:endParaRPr lang="en-US" dirty="0" smtClean="0">
              <a:solidFill>
                <a:schemeClr val="bg1">
                  <a:lumMod val="50000"/>
                </a:schemeClr>
              </a:solidFill>
              <a:latin typeface="Tahoma" charset="0"/>
            </a:endParaRPr>
          </a:p>
          <a:p>
            <a:pPr>
              <a:defRPr/>
            </a:pPr>
            <a:r>
              <a:rPr lang="en-US" dirty="0" smtClean="0">
                <a:latin typeface="Tahoma" charset="0"/>
              </a:rPr>
              <a:t>Multi</a:t>
            </a:r>
            <a:r>
              <a:rPr lang="en-US" dirty="0" smtClean="0">
                <a:latin typeface="Tahoma" charset="0"/>
              </a:rPr>
              <a:t>-core issues (e.g., </a:t>
            </a:r>
            <a:r>
              <a:rPr lang="en-US" dirty="0" smtClean="0">
                <a:solidFill>
                  <a:srgbClr val="0000FF"/>
                </a:solidFill>
                <a:latin typeface="Tahoma" charset="0"/>
              </a:rPr>
              <a:t>heterogeneous multi-core</a:t>
            </a:r>
            <a:r>
              <a:rPr lang="en-US" dirty="0" smtClean="0">
                <a:latin typeface="Tahoma" charset="0"/>
              </a:rPr>
              <a:t>)</a:t>
            </a:r>
          </a:p>
          <a:p>
            <a:pPr>
              <a:defRPr/>
            </a:pPr>
            <a:r>
              <a:rPr lang="en-US" dirty="0">
                <a:latin typeface="Tahoma" charset="0"/>
              </a:rPr>
              <a:t>Interconnection networks</a:t>
            </a:r>
          </a:p>
          <a:p>
            <a:pPr>
              <a:defRPr/>
            </a:pPr>
            <a:endParaRPr lang="en-US" dirty="0" smtClean="0">
              <a:latin typeface="Tahoma" charset="0"/>
            </a:endParaRPr>
          </a:p>
          <a:p>
            <a:pPr>
              <a:defRPr/>
            </a:pPr>
            <a:endParaRPr lang="en-US" dirty="0" smtClean="0">
              <a:latin typeface="Tahoma" charset="0"/>
            </a:endParaRPr>
          </a:p>
          <a:p>
            <a:pPr marL="0" indent="0">
              <a:buFont typeface="Wingdings" charset="0"/>
              <a:buNone/>
              <a:defRPr/>
            </a:pPr>
            <a:endParaRPr lang="en-US" dirty="0">
              <a:latin typeface="Tahoma" charset="0"/>
            </a:endParaRPr>
          </a:p>
          <a:p>
            <a:pPr>
              <a:defRPr/>
            </a:pPr>
            <a:endParaRPr lang="en-US" dirty="0" smtClean="0">
              <a:latin typeface="Tahoma" charset="0"/>
            </a:endParaRPr>
          </a:p>
          <a:p>
            <a:pPr>
              <a:defRPr/>
            </a:pPr>
            <a:endParaRPr lang="en-US" dirty="0">
              <a:latin typeface="Tahoma" charset="0"/>
            </a:endParaRPr>
          </a:p>
          <a:p>
            <a:pPr>
              <a:defRPr/>
            </a:pPr>
            <a:endParaRPr lang="en-US" dirty="0" smtClean="0">
              <a:latin typeface="Tahoma" charset="0"/>
            </a:endParaRPr>
          </a:p>
          <a:p>
            <a:pPr>
              <a:defRPr/>
            </a:pPr>
            <a:endParaRPr lang="en-US" dirty="0">
              <a:latin typeface="Tahoma" charset="0"/>
            </a:endParaRPr>
          </a:p>
          <a:p>
            <a:pPr>
              <a:defRPr/>
            </a:pPr>
            <a:endParaRPr lang="en-US" dirty="0" smtClean="0">
              <a:latin typeface="Tahoma" charset="0"/>
            </a:endParaRPr>
          </a:p>
          <a:p>
            <a:pPr marL="0" indent="0">
              <a:buFont typeface="Wingdings" charset="0"/>
              <a:buNone/>
              <a:defRPr/>
            </a:pPr>
            <a:endParaRPr lang="en-US" dirty="0" smtClean="0">
              <a:latin typeface="Tahoma" charset="0"/>
            </a:endParaRPr>
          </a:p>
          <a:p>
            <a:pPr marL="0" indent="0">
              <a:buFont typeface="Wingdings" charset="0"/>
              <a:buNone/>
              <a:defRPr/>
            </a:pPr>
            <a:endParaRPr lang="en-US" dirty="0" smtClean="0">
              <a:latin typeface="Tahoma" charset="0"/>
            </a:endParaRPr>
          </a:p>
          <a:p>
            <a:pPr>
              <a:defRPr/>
            </a:pPr>
            <a:endParaRPr lang="en-US" dirty="0">
              <a:latin typeface="Tahoma" charset="0"/>
            </a:endParaRPr>
          </a:p>
          <a:p>
            <a:pPr>
              <a:defRPr/>
            </a:pPr>
            <a:endParaRPr lang="en-US" dirty="0">
              <a:latin typeface="Tahoma" charset="0"/>
            </a:endParaRPr>
          </a:p>
          <a:p>
            <a:pPr>
              <a:defRPr/>
            </a:pPr>
            <a:endParaRPr lang="en-US" dirty="0">
              <a:latin typeface="Tahoma" charset="0"/>
            </a:endParaRPr>
          </a:p>
        </p:txBody>
      </p:sp>
      <p:sp>
        <p:nvSpPr>
          <p:cNvPr id="7885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F7A89F-48E2-E042-9B2C-7E4E44108D6C}" type="slidenum">
              <a:rPr lang="en-US" sz="1600">
                <a:solidFill>
                  <a:srgbClr val="000000"/>
                </a:solidFill>
                <a:latin typeface="Garamond" charset="0"/>
                <a:cs typeface="Arial" charset="0"/>
              </a:rPr>
              <a:pPr eaLnBrk="1" hangingPunct="1"/>
              <a:t>2</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6215271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755650"/>
          </a:xfrm>
        </p:spPr>
        <p:txBody>
          <a:bodyPr/>
          <a:lstStyle/>
          <a:p>
            <a:r>
              <a:rPr lang="en-US" sz="3600" dirty="0" smtClean="0"/>
              <a:t>We Have Already Seen Examples Before (in 447) </a:t>
            </a:r>
            <a:endParaRPr lang="en-US" sz="3600" dirty="0"/>
          </a:p>
        </p:txBody>
      </p:sp>
      <p:sp>
        <p:nvSpPr>
          <p:cNvPr id="3" name="Content Placeholder 2"/>
          <p:cNvSpPr>
            <a:spLocks noGrp="1"/>
          </p:cNvSpPr>
          <p:nvPr>
            <p:ph idx="1"/>
          </p:nvPr>
        </p:nvSpPr>
        <p:spPr>
          <a:xfrm>
            <a:off x="228600" y="914400"/>
            <a:ext cx="8839200" cy="5340350"/>
          </a:xfrm>
        </p:spPr>
        <p:txBody>
          <a:bodyPr/>
          <a:lstStyle/>
          <a:p>
            <a:r>
              <a:rPr lang="en-US" dirty="0" smtClean="0"/>
              <a:t>CRAY-1 design: scalar + vector pipelines</a:t>
            </a:r>
          </a:p>
          <a:p>
            <a:r>
              <a:rPr lang="en-US" dirty="0" smtClean="0"/>
              <a:t>Modern processors: scalar instructions + SIMD extensions</a:t>
            </a:r>
          </a:p>
          <a:p>
            <a:r>
              <a:rPr lang="en-US" dirty="0" smtClean="0"/>
              <a:t>Decoupled Access Execute: access + execute processors</a:t>
            </a:r>
          </a:p>
          <a:p>
            <a:endParaRPr lang="en-US" dirty="0" smtClean="0"/>
          </a:p>
          <a:p>
            <a:r>
              <a:rPr lang="en-US" dirty="0" smtClean="0"/>
              <a:t>Thread Cluster Memory Scheduling: different memory scheduling policies for different thread clusters </a:t>
            </a:r>
          </a:p>
          <a:p>
            <a:r>
              <a:rPr lang="en-US" dirty="0" smtClean="0"/>
              <a:t>RAIDR: Heterogeneous refresh rate</a:t>
            </a:r>
          </a:p>
          <a:p>
            <a:r>
              <a:rPr lang="en-US" dirty="0" smtClean="0"/>
              <a:t>Hybrid memory systems</a:t>
            </a:r>
          </a:p>
          <a:p>
            <a:pPr lvl="1"/>
            <a:r>
              <a:rPr lang="en-US" dirty="0" smtClean="0"/>
              <a:t>DRAM + Phase Change Memory</a:t>
            </a:r>
          </a:p>
          <a:p>
            <a:pPr lvl="1"/>
            <a:r>
              <a:rPr lang="en-US" dirty="0" smtClean="0"/>
              <a:t>Fast, Costly DRAM + Slow, Cheap DRAM</a:t>
            </a:r>
          </a:p>
          <a:p>
            <a:pPr lvl="1"/>
            <a:r>
              <a:rPr lang="en-US" dirty="0" smtClean="0"/>
              <a:t>Reliable, Costly DRAM + Unreliable, Cheap DRAM</a:t>
            </a:r>
          </a:p>
          <a:p>
            <a:pPr lvl="1"/>
            <a:endParaRPr lang="en-US" sz="1600" dirty="0" smtClean="0"/>
          </a:p>
          <a:p>
            <a:r>
              <a:rPr lang="en-US" dirty="0" smtClean="0"/>
              <a:t>…</a:t>
            </a:r>
            <a:endParaRPr lang="en-US" dirty="0"/>
          </a:p>
        </p:txBody>
      </p:sp>
      <p:sp>
        <p:nvSpPr>
          <p:cNvPr id="4" name="Slide Number Placeholder 3"/>
          <p:cNvSpPr>
            <a:spLocks noGrp="1"/>
          </p:cNvSpPr>
          <p:nvPr>
            <p:ph type="sldNum" sz="quarter" idx="11"/>
          </p:nvPr>
        </p:nvSpPr>
        <p:spPr/>
        <p:txBody>
          <a:bodyPr/>
          <a:lstStyle/>
          <a:p>
            <a:pPr>
              <a:defRPr/>
            </a:pPr>
            <a:fld id="{D47506E6-4811-C243-B068-1C22F879B5EB}" type="slidenum">
              <a:rPr lang="en-US" altLang="en-US" smtClean="0"/>
              <a:pPr>
                <a:defRPr/>
              </a:pPr>
              <a:t>20</a:t>
            </a:fld>
            <a:endParaRPr lang="en-US" altLang="en-US"/>
          </a:p>
        </p:txBody>
      </p:sp>
    </p:spTree>
    <p:extLst>
      <p:ext uri="{BB962C8B-B14F-4D97-AF65-F5344CB8AC3E}">
        <p14:creationId xmlns:p14="http://schemas.microsoft.com/office/powerpoint/2010/main" val="290862686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228600" y="152400"/>
            <a:ext cx="8915400" cy="755650"/>
          </a:xfrm>
        </p:spPr>
        <p:txBody>
          <a:bodyPr/>
          <a:lstStyle/>
          <a:p>
            <a:r>
              <a:rPr lang="en-US" dirty="0" smtClean="0">
                <a:latin typeface="Garamond" charset="0"/>
              </a:rPr>
              <a:t>An Example Asymmetric Design: CRAY-1</a:t>
            </a:r>
            <a:endParaRPr lang="en-US" dirty="0">
              <a:latin typeface="Garamond" charset="0"/>
            </a:endParaRPr>
          </a:p>
        </p:txBody>
      </p:sp>
      <p:sp>
        <p:nvSpPr>
          <p:cNvPr id="59394" name="Content Placeholder 2"/>
          <p:cNvSpPr>
            <a:spLocks noGrp="1"/>
          </p:cNvSpPr>
          <p:nvPr>
            <p:ph idx="1"/>
          </p:nvPr>
        </p:nvSpPr>
        <p:spPr>
          <a:xfrm>
            <a:off x="5024438" y="996950"/>
            <a:ext cx="3814762" cy="5194300"/>
          </a:xfrm>
        </p:spPr>
        <p:txBody>
          <a:bodyPr/>
          <a:lstStyle/>
          <a:p>
            <a:r>
              <a:rPr lang="en-US">
                <a:latin typeface="Tahoma" charset="0"/>
              </a:rPr>
              <a:t>CRAY-1</a:t>
            </a:r>
          </a:p>
          <a:p>
            <a:r>
              <a:rPr lang="en-US">
                <a:latin typeface="Tahoma" charset="0"/>
              </a:rPr>
              <a:t>Russell, </a:t>
            </a:r>
            <a:r>
              <a:rPr lang="ja-JP" altLang="en-US">
                <a:latin typeface="Tahoma" charset="0"/>
              </a:rPr>
              <a:t>“</a:t>
            </a:r>
            <a:r>
              <a:rPr lang="en-US" altLang="ja-JP">
                <a:solidFill>
                  <a:srgbClr val="FF0000"/>
                </a:solidFill>
                <a:latin typeface="Tahoma" charset="0"/>
              </a:rPr>
              <a:t>The CRAY-1 computer system</a:t>
            </a:r>
            <a:r>
              <a:rPr lang="en-US" altLang="ja-JP">
                <a:latin typeface="Tahoma" charset="0"/>
              </a:rPr>
              <a:t>,</a:t>
            </a:r>
            <a:r>
              <a:rPr lang="ja-JP" altLang="en-US">
                <a:latin typeface="Tahoma" charset="0"/>
              </a:rPr>
              <a:t>”</a:t>
            </a:r>
            <a:r>
              <a:rPr lang="en-US" altLang="ja-JP">
                <a:latin typeface="Tahoma" charset="0"/>
              </a:rPr>
              <a:t> CACM 1978.</a:t>
            </a:r>
          </a:p>
          <a:p>
            <a:endParaRPr lang="en-US">
              <a:latin typeface="Tahoma" charset="0"/>
            </a:endParaRPr>
          </a:p>
          <a:p>
            <a:r>
              <a:rPr lang="en-US" sz="2200">
                <a:latin typeface="Tahoma" charset="0"/>
              </a:rPr>
              <a:t>Scalar and vector modes</a:t>
            </a:r>
          </a:p>
          <a:p>
            <a:r>
              <a:rPr lang="en-US" sz="2200">
                <a:latin typeface="Tahoma" charset="0"/>
              </a:rPr>
              <a:t>8 64-element vector registers</a:t>
            </a:r>
          </a:p>
          <a:p>
            <a:r>
              <a:rPr lang="en-US" sz="2200">
                <a:latin typeface="Tahoma" charset="0"/>
              </a:rPr>
              <a:t>64 bits per element</a:t>
            </a:r>
          </a:p>
          <a:p>
            <a:r>
              <a:rPr lang="en-US" sz="2200">
                <a:latin typeface="Tahoma" charset="0"/>
              </a:rPr>
              <a:t>16 memory banks</a:t>
            </a:r>
          </a:p>
          <a:p>
            <a:r>
              <a:rPr lang="en-US" sz="2200">
                <a:latin typeface="Tahoma" charset="0"/>
              </a:rPr>
              <a:t>8 64-bit scalar registers</a:t>
            </a:r>
          </a:p>
          <a:p>
            <a:r>
              <a:rPr lang="en-US" sz="2200">
                <a:latin typeface="Tahoma" charset="0"/>
              </a:rPr>
              <a:t>8 24-bit address registers</a:t>
            </a:r>
          </a:p>
        </p:txBody>
      </p:sp>
      <p:sp>
        <p:nvSpPr>
          <p:cNvPr id="593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DBCE92-0020-FE45-A9F1-029835BBC452}" type="slidenum">
              <a:rPr lang="en-US" sz="1600">
                <a:solidFill>
                  <a:srgbClr val="000000"/>
                </a:solidFill>
                <a:latin typeface="Garamond" charset="0"/>
              </a:rPr>
              <a:pPr eaLnBrk="1" hangingPunct="1"/>
              <a:t>21</a:t>
            </a:fld>
            <a:endParaRPr lang="en-US" sz="1600">
              <a:solidFill>
                <a:srgbClr val="000000"/>
              </a:solidFill>
              <a:latin typeface="Garamond" charset="0"/>
            </a:endParaRPr>
          </a:p>
        </p:txBody>
      </p:sp>
      <p:pic>
        <p:nvPicPr>
          <p:cNvPr id="593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31863"/>
            <a:ext cx="4681538"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a:spLocks noChangeArrowheads="1"/>
          </p:cNvSpPr>
          <p:nvPr/>
        </p:nvSpPr>
        <p:spPr bwMode="auto">
          <a:xfrm>
            <a:off x="152400" y="3276600"/>
            <a:ext cx="4572000" cy="1219200"/>
          </a:xfrm>
          <a:prstGeom prst="roundRect">
            <a:avLst>
              <a:gd name="adj" fmla="val 16667"/>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7" name="Rounded Rectangle 6"/>
          <p:cNvSpPr>
            <a:spLocks noChangeArrowheads="1"/>
          </p:cNvSpPr>
          <p:nvPr/>
        </p:nvSpPr>
        <p:spPr bwMode="auto">
          <a:xfrm>
            <a:off x="152400" y="914400"/>
            <a:ext cx="4572000" cy="1981200"/>
          </a:xfrm>
          <a:prstGeom prst="roundRect">
            <a:avLst>
              <a:gd name="adj" fmla="val 16667"/>
            </a:avLst>
          </a:prstGeom>
          <a:noFill/>
          <a:ln w="6350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Tree>
    <p:extLst>
      <p:ext uri="{BB962C8B-B14F-4D97-AF65-F5344CB8AC3E}">
        <p14:creationId xmlns:p14="http://schemas.microsoft.com/office/powerpoint/2010/main" val="143796405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Hybrid </a:t>
            </a:r>
            <a:r>
              <a:rPr lang="en-US" dirty="0" smtClean="0"/>
              <a:t>Memory </a:t>
            </a:r>
            <a:r>
              <a:rPr lang="en-US" dirty="0"/>
              <a:t>Systems</a:t>
            </a:r>
          </a:p>
        </p:txBody>
      </p:sp>
      <p:sp>
        <p:nvSpPr>
          <p:cNvPr id="3" name="Content Placeholder 2"/>
          <p:cNvSpPr>
            <a:spLocks noGrp="1"/>
          </p:cNvSpPr>
          <p:nvPr>
            <p:ph idx="1"/>
          </p:nvPr>
        </p:nvSpPr>
        <p:spPr>
          <a:xfrm>
            <a:off x="228600" y="1124744"/>
            <a:ext cx="8610600" cy="4807737"/>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endParaRPr lang="en-US" dirty="0" smtClean="0"/>
          </a:p>
          <a:p>
            <a:pPr marL="0" indent="0">
              <a:buNone/>
            </a:pPr>
            <a:endParaRPr lang="en-US" dirty="0" smtClean="0"/>
          </a:p>
          <a:p>
            <a:pPr marL="0" indent="0">
              <a:buNone/>
            </a:pPr>
            <a:r>
              <a:rPr lang="en-US" sz="1600" dirty="0" smtClean="0"/>
              <a:t>Meza</a:t>
            </a:r>
            <a:r>
              <a:rPr lang="en-US" sz="1600" dirty="0"/>
              <a:t>+</a:t>
            </a:r>
            <a:r>
              <a:rPr lang="en-US" sz="1600" dirty="0" smtClean="0"/>
              <a:t>, “</a:t>
            </a:r>
            <a:r>
              <a:rPr lang="en-US" sz="1600" dirty="0" smtClean="0">
                <a:solidFill>
                  <a:srgbClr val="0000FF"/>
                </a:solidFill>
              </a:rPr>
              <a:t>Enabling Efficient and Scalable Hybrid Memories</a:t>
            </a:r>
            <a:r>
              <a:rPr lang="en-US" sz="1600" dirty="0" smtClean="0"/>
              <a:t>,” IEEE Comp. Arch. Letters, 2012.</a:t>
            </a:r>
          </a:p>
          <a:p>
            <a:pPr marL="0" indent="0">
              <a:buNone/>
            </a:pPr>
            <a:r>
              <a:rPr lang="en-US" sz="1600" dirty="0"/>
              <a:t>Yoon, Meza et al., “</a:t>
            </a:r>
            <a:r>
              <a:rPr lang="en-US" sz="1600" dirty="0">
                <a:solidFill>
                  <a:srgbClr val="0000FF"/>
                </a:solidFill>
              </a:rPr>
              <a:t>Row Buffer Locality Aware Caching Policies for Hybrid Memories</a:t>
            </a:r>
            <a:r>
              <a:rPr lang="en-US" sz="1600" dirty="0"/>
              <a:t>,” ICCD 2012 Best Paper Award.</a:t>
            </a:r>
          </a:p>
          <a:p>
            <a:pPr marL="0" indent="0">
              <a:buNone/>
            </a:pPr>
            <a:endParaRPr lang="en-US" sz="1600"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Rectangle 3"/>
          <p:cNvSpPr/>
          <p:nvPr/>
        </p:nvSpPr>
        <p:spPr>
          <a:xfrm>
            <a:off x="3000210" y="1052736"/>
            <a:ext cx="1512168" cy="15121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FFFFFF"/>
                </a:solidFill>
                <a:latin typeface="Tahoma"/>
              </a:rPr>
              <a:t>CPU</a:t>
            </a:r>
            <a:endParaRPr lang="en-US" sz="2400" dirty="0">
              <a:solidFill>
                <a:srgbClr val="FFFFFF"/>
              </a:solidFill>
              <a:latin typeface="Tahoma"/>
            </a:endParaRPr>
          </a:p>
        </p:txBody>
      </p:sp>
      <p:sp>
        <p:nvSpPr>
          <p:cNvPr id="5" name="Rectangle 4"/>
          <p:cNvSpPr/>
          <p:nvPr/>
        </p:nvSpPr>
        <p:spPr>
          <a:xfrm>
            <a:off x="3000210" y="2047067"/>
            <a:ext cx="792087" cy="504056"/>
          </a:xfrm>
          <a:prstGeom prst="rect">
            <a:avLst/>
          </a:prstGeom>
          <a:solidFill>
            <a:schemeClr val="accent6">
              <a:lumMod val="20000"/>
              <a:lumOff val="80000"/>
            </a:schemeClr>
          </a:solidFill>
          <a:ln>
            <a:solidFill>
              <a:schemeClr val="accent6">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rgbClr val="000000"/>
                </a:solidFill>
                <a:latin typeface="Tahoma"/>
              </a:rPr>
              <a:t>DRAMCtrl</a:t>
            </a:r>
            <a:endParaRPr lang="en-US" dirty="0">
              <a:solidFill>
                <a:srgbClr val="000000"/>
              </a:solidFill>
              <a:latin typeface="Tahoma"/>
            </a:endParaRPr>
          </a:p>
        </p:txBody>
      </p:sp>
      <p:cxnSp>
        <p:nvCxnSpPr>
          <p:cNvPr id="6" name="Straight Connector 5"/>
          <p:cNvCxnSpPr/>
          <p:nvPr/>
        </p:nvCxnSpPr>
        <p:spPr>
          <a:xfrm>
            <a:off x="3440385" y="2601190"/>
            <a:ext cx="0" cy="539778"/>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3144226" y="3140968"/>
            <a:ext cx="296159"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403648" y="2744642"/>
            <a:ext cx="1740577" cy="11558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6633">
                    <a:lumMod val="75000"/>
                  </a:srgbClr>
                </a:solidFill>
                <a:latin typeface="Tahoma"/>
              </a:rPr>
              <a:t>Fast, </a:t>
            </a:r>
            <a:r>
              <a:rPr lang="en-US" b="1" dirty="0" smtClean="0">
                <a:solidFill>
                  <a:srgbClr val="006633">
                    <a:lumMod val="75000"/>
                  </a:srgbClr>
                </a:solidFill>
                <a:latin typeface="Tahoma"/>
              </a:rPr>
              <a:t>durable</a:t>
            </a:r>
          </a:p>
          <a:p>
            <a:pPr algn="ctr"/>
            <a:r>
              <a:rPr lang="en-US" dirty="0" smtClean="0">
                <a:solidFill>
                  <a:srgbClr val="8C0000"/>
                </a:solidFill>
                <a:latin typeface="Tahoma"/>
              </a:rPr>
              <a:t>Small, </a:t>
            </a:r>
          </a:p>
          <a:p>
            <a:pPr algn="ctr"/>
            <a:r>
              <a:rPr lang="en-US" dirty="0" smtClean="0">
                <a:solidFill>
                  <a:srgbClr val="8C0000"/>
                </a:solidFill>
                <a:latin typeface="Tahoma"/>
              </a:rPr>
              <a:t>leaky, volatile, </a:t>
            </a:r>
          </a:p>
          <a:p>
            <a:pPr algn="ctr"/>
            <a:r>
              <a:rPr lang="en-US" dirty="0" smtClean="0">
                <a:solidFill>
                  <a:srgbClr val="8C0000"/>
                </a:solidFill>
                <a:latin typeface="Tahoma"/>
              </a:rPr>
              <a:t>high-cost</a:t>
            </a:r>
            <a:endParaRPr lang="en-US" dirty="0">
              <a:solidFill>
                <a:srgbClr val="8C0000"/>
              </a:solidFill>
              <a:latin typeface="Tahoma"/>
            </a:endParaRPr>
          </a:p>
        </p:txBody>
      </p:sp>
      <p:sp>
        <p:nvSpPr>
          <p:cNvPr id="9" name="Rectangle 8"/>
          <p:cNvSpPr/>
          <p:nvPr/>
        </p:nvSpPr>
        <p:spPr>
          <a:xfrm>
            <a:off x="4440369" y="2744642"/>
            <a:ext cx="4070409" cy="11558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4D26"/>
                </a:solidFill>
                <a:latin typeface="Tahoma"/>
              </a:rPr>
              <a:t>Large, non-volatile, </a:t>
            </a:r>
            <a:r>
              <a:rPr lang="en-US" dirty="0">
                <a:solidFill>
                  <a:srgbClr val="004D26"/>
                </a:solidFill>
                <a:latin typeface="Tahoma"/>
              </a:rPr>
              <a:t>low</a:t>
            </a:r>
            <a:r>
              <a:rPr lang="en-US" dirty="0" smtClean="0">
                <a:solidFill>
                  <a:srgbClr val="004D26"/>
                </a:solidFill>
                <a:latin typeface="Tahoma"/>
              </a:rPr>
              <a:t>-cost</a:t>
            </a:r>
          </a:p>
          <a:p>
            <a:pPr algn="ctr"/>
            <a:r>
              <a:rPr lang="en-US" dirty="0" smtClean="0">
                <a:solidFill>
                  <a:srgbClr val="8C0000"/>
                </a:solidFill>
                <a:latin typeface="Tahoma"/>
              </a:rPr>
              <a:t>Slow, </a:t>
            </a:r>
            <a:r>
              <a:rPr lang="en-US" b="1" dirty="0" smtClean="0">
                <a:solidFill>
                  <a:srgbClr val="8C0000"/>
                </a:solidFill>
                <a:latin typeface="Tahoma"/>
              </a:rPr>
              <a:t>wears out, </a:t>
            </a:r>
            <a:r>
              <a:rPr lang="en-US" dirty="0" smtClean="0">
                <a:solidFill>
                  <a:srgbClr val="8C0000"/>
                </a:solidFill>
                <a:latin typeface="Tahoma"/>
              </a:rPr>
              <a:t>high active energy</a:t>
            </a:r>
            <a:endParaRPr lang="en-US" dirty="0">
              <a:solidFill>
                <a:srgbClr val="8C0000"/>
              </a:solidFill>
              <a:latin typeface="Tahoma"/>
            </a:endParaRPr>
          </a:p>
        </p:txBody>
      </p:sp>
      <p:cxnSp>
        <p:nvCxnSpPr>
          <p:cNvPr id="10" name="Straight Connector 9"/>
          <p:cNvCxnSpPr/>
          <p:nvPr/>
        </p:nvCxnSpPr>
        <p:spPr>
          <a:xfrm flipH="1">
            <a:off x="4113004" y="3140968"/>
            <a:ext cx="32736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792298" y="2045549"/>
            <a:ext cx="735381" cy="504056"/>
          </a:xfrm>
          <a:prstGeom prst="rect">
            <a:avLst/>
          </a:prstGeom>
          <a:solidFill>
            <a:schemeClr val="accent6">
              <a:lumMod val="40000"/>
              <a:lumOff val="60000"/>
            </a:schemeClr>
          </a:solidFill>
          <a:ln>
            <a:solidFill>
              <a:schemeClr val="accent6">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rgbClr val="303030"/>
                </a:solidFill>
                <a:latin typeface="Tahoma"/>
              </a:rPr>
              <a:t>PCM Ctrl</a:t>
            </a:r>
            <a:endParaRPr lang="en-US" dirty="0">
              <a:solidFill>
                <a:srgbClr val="303030"/>
              </a:solidFill>
              <a:latin typeface="Tahoma"/>
            </a:endParaRPr>
          </a:p>
        </p:txBody>
      </p:sp>
      <p:cxnSp>
        <p:nvCxnSpPr>
          <p:cNvPr id="12" name="Straight Connector 11"/>
          <p:cNvCxnSpPr/>
          <p:nvPr/>
        </p:nvCxnSpPr>
        <p:spPr>
          <a:xfrm>
            <a:off x="4113004" y="2564904"/>
            <a:ext cx="0" cy="539778"/>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844847" y="2353804"/>
            <a:ext cx="782937" cy="369332"/>
          </a:xfrm>
          <a:prstGeom prst="rect">
            <a:avLst/>
          </a:prstGeom>
          <a:noFill/>
        </p:spPr>
        <p:txBody>
          <a:bodyPr wrap="none" rtlCol="0">
            <a:spAutoFit/>
          </a:bodyPr>
          <a:lstStyle/>
          <a:p>
            <a:r>
              <a:rPr lang="en-US" dirty="0" smtClean="0">
                <a:solidFill>
                  <a:srgbClr val="303030"/>
                </a:solidFill>
                <a:latin typeface="Tahoma"/>
              </a:rPr>
              <a:t>DRAM</a:t>
            </a:r>
            <a:endParaRPr lang="en-US" dirty="0">
              <a:solidFill>
                <a:srgbClr val="303030"/>
              </a:solidFill>
              <a:latin typeface="Tahoma"/>
            </a:endParaRPr>
          </a:p>
        </p:txBody>
      </p:sp>
      <p:sp>
        <p:nvSpPr>
          <p:cNvPr id="14" name="TextBox 13"/>
          <p:cNvSpPr txBox="1"/>
          <p:nvPr/>
        </p:nvSpPr>
        <p:spPr>
          <a:xfrm>
            <a:off x="4876146" y="2364939"/>
            <a:ext cx="3471323" cy="369332"/>
          </a:xfrm>
          <a:prstGeom prst="rect">
            <a:avLst/>
          </a:prstGeom>
          <a:noFill/>
        </p:spPr>
        <p:txBody>
          <a:bodyPr wrap="none" rtlCol="0">
            <a:spAutoFit/>
          </a:bodyPr>
          <a:lstStyle/>
          <a:p>
            <a:r>
              <a:rPr lang="en-US" dirty="0" smtClean="0">
                <a:solidFill>
                  <a:srgbClr val="303030"/>
                </a:solidFill>
                <a:latin typeface="Tahoma"/>
              </a:rPr>
              <a:t>Phase Change Memory (or Tech. X)</a:t>
            </a:r>
            <a:endParaRPr lang="en-US" dirty="0">
              <a:solidFill>
                <a:srgbClr val="303030"/>
              </a:solidFill>
              <a:latin typeface="Tahoma"/>
            </a:endParaRPr>
          </a:p>
        </p:txBody>
      </p:sp>
      <p:sp>
        <p:nvSpPr>
          <p:cNvPr id="15" name="TextBox 14"/>
          <p:cNvSpPr txBox="1"/>
          <p:nvPr/>
        </p:nvSpPr>
        <p:spPr>
          <a:xfrm>
            <a:off x="459985" y="4365104"/>
            <a:ext cx="8161209" cy="830997"/>
          </a:xfrm>
          <a:prstGeom prst="rect">
            <a:avLst/>
          </a:prstGeom>
          <a:noFill/>
        </p:spPr>
        <p:txBody>
          <a:bodyPr wrap="none" rtlCol="0">
            <a:spAutoFit/>
          </a:bodyPr>
          <a:lstStyle/>
          <a:p>
            <a:pPr algn="ctr"/>
            <a:r>
              <a:rPr lang="en-US" sz="2400" dirty="0" smtClean="0">
                <a:solidFill>
                  <a:srgbClr val="000000"/>
                </a:solidFill>
                <a:latin typeface="Tahoma"/>
              </a:rPr>
              <a:t>Hardware/software manage data allocation and movement </a:t>
            </a:r>
            <a:endParaRPr lang="en-US" sz="2400" dirty="0">
              <a:solidFill>
                <a:srgbClr val="000000"/>
              </a:solidFill>
              <a:latin typeface="Tahoma"/>
            </a:endParaRPr>
          </a:p>
          <a:p>
            <a:pPr algn="ctr"/>
            <a:r>
              <a:rPr lang="en-US" sz="2400" dirty="0">
                <a:solidFill>
                  <a:srgbClr val="008000"/>
                </a:solidFill>
                <a:latin typeface="Tahoma"/>
              </a:rPr>
              <a:t>t</a:t>
            </a:r>
            <a:r>
              <a:rPr lang="en-US" sz="2400" dirty="0" smtClean="0">
                <a:solidFill>
                  <a:srgbClr val="008000"/>
                </a:solidFill>
                <a:latin typeface="Tahoma"/>
              </a:rPr>
              <a:t>o achieve the best of multiple technologies</a:t>
            </a:r>
          </a:p>
        </p:txBody>
      </p:sp>
      <p:sp>
        <p:nvSpPr>
          <p:cNvPr id="16" name="AutoShape 25"/>
          <p:cNvSpPr>
            <a:spLocks noChangeArrowheads="1"/>
          </p:cNvSpPr>
          <p:nvPr/>
        </p:nvSpPr>
        <p:spPr bwMode="auto">
          <a:xfrm>
            <a:off x="1199169" y="1905287"/>
            <a:ext cx="2557463" cy="2231901"/>
          </a:xfrm>
          <a:prstGeom prst="roundRect">
            <a:avLst>
              <a:gd name="adj" fmla="val 16667"/>
            </a:avLst>
          </a:prstGeom>
          <a:noFill/>
          <a:ln w="28575">
            <a:solidFill>
              <a:srgbClr val="0000FF"/>
            </a:solidFill>
            <a:round/>
            <a:headEnd/>
            <a:tailEnd/>
          </a:ln>
          <a:effectLst/>
        </p:spPr>
        <p:txBody>
          <a:bodyPr wrap="none" lIns="64008" tIns="32004" rIns="64008" bIns="32004" anchor="ctr"/>
          <a:lstStyle/>
          <a:p>
            <a:pPr>
              <a:defRPr/>
            </a:pPr>
            <a:endParaRPr lang="en-US" kern="0">
              <a:solidFill>
                <a:sysClr val="windowText" lastClr="000000"/>
              </a:solidFill>
              <a:latin typeface="Arial" pitchFamily="-107" charset="0"/>
              <a:ea typeface="Arial" pitchFamily="-107" charset="0"/>
              <a:cs typeface="Arial" pitchFamily="-107" charset="0"/>
            </a:endParaRPr>
          </a:p>
        </p:txBody>
      </p:sp>
      <p:sp>
        <p:nvSpPr>
          <p:cNvPr id="17" name="AutoShape 25"/>
          <p:cNvSpPr>
            <a:spLocks noChangeArrowheads="1"/>
          </p:cNvSpPr>
          <p:nvPr/>
        </p:nvSpPr>
        <p:spPr bwMode="auto">
          <a:xfrm>
            <a:off x="3851920" y="1916832"/>
            <a:ext cx="4824536" cy="2231901"/>
          </a:xfrm>
          <a:prstGeom prst="roundRect">
            <a:avLst>
              <a:gd name="adj" fmla="val 16667"/>
            </a:avLst>
          </a:prstGeom>
          <a:noFill/>
          <a:ln w="28575">
            <a:solidFill>
              <a:srgbClr val="0000FF"/>
            </a:solidFill>
            <a:round/>
            <a:headEnd/>
            <a:tailEnd/>
          </a:ln>
          <a:effectLst/>
        </p:spPr>
        <p:txBody>
          <a:bodyPr wrap="none" lIns="64008" tIns="32004" rIns="64008" bIns="32004" anchor="ctr"/>
          <a:lstStyle/>
          <a:p>
            <a:pPr>
              <a:defRPr/>
            </a:pPr>
            <a:endParaRPr lang="en-US" kern="0">
              <a:solidFill>
                <a:sysClr val="windowText" lastClr="000000"/>
              </a:solidFill>
              <a:latin typeface="Arial" pitchFamily="-107" charset="0"/>
              <a:ea typeface="Arial" pitchFamily="-107" charset="0"/>
              <a:cs typeface="Arial" pitchFamily="-107" charset="0"/>
            </a:endParaRPr>
          </a:p>
        </p:txBody>
      </p:sp>
    </p:spTree>
    <p:extLst>
      <p:ext uri="{BB962C8B-B14F-4D97-AF65-F5344CB8AC3E}">
        <p14:creationId xmlns:p14="http://schemas.microsoft.com/office/powerpoint/2010/main" val="5328462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5181601" y="1828800"/>
            <a:ext cx="3352800" cy="533400"/>
          </a:xfrm>
          <a:prstGeom prst="rect">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lIns="0" tIns="45713" rIns="0" bIns="45713" rtlCol="0" anchor="ctr"/>
          <a:lstStyle/>
          <a:p>
            <a:pPr marL="115870" lvl="1" defTabSz="914259" fontAlgn="auto">
              <a:spcBef>
                <a:spcPts val="0"/>
              </a:spcBef>
              <a:spcAft>
                <a:spcPts val="0"/>
              </a:spcAft>
            </a:pPr>
            <a:r>
              <a:rPr lang="en-US" sz="2000" dirty="0">
                <a:solidFill>
                  <a:prstClr val="black"/>
                </a:solidFill>
                <a:latin typeface="Calibri"/>
              </a:rPr>
              <a:t>Take turns accessing memory</a:t>
            </a:r>
            <a:endParaRPr lang="en-US" sz="2000" b="1" dirty="0">
              <a:solidFill>
                <a:srgbClr val="FF0000"/>
              </a:solidFill>
              <a:latin typeface="Calibri"/>
              <a:sym typeface="Wingdings" pitchFamily="2" charset="2"/>
            </a:endParaRPr>
          </a:p>
        </p:txBody>
      </p:sp>
      <p:sp>
        <p:nvSpPr>
          <p:cNvPr id="2" name="Title 1"/>
          <p:cNvSpPr>
            <a:spLocks noGrp="1"/>
          </p:cNvSpPr>
          <p:nvPr>
            <p:ph type="title"/>
          </p:nvPr>
        </p:nvSpPr>
        <p:spPr/>
        <p:txBody>
          <a:bodyPr>
            <a:normAutofit/>
          </a:bodyPr>
          <a:lstStyle/>
          <a:p>
            <a:r>
              <a:rPr lang="en-US" dirty="0" smtClean="0"/>
              <a:t>Remember: Throughput vs. Fairness</a:t>
            </a:r>
            <a:endParaRPr lang="en-US" dirty="0"/>
          </a:p>
        </p:txBody>
      </p:sp>
      <p:sp>
        <p:nvSpPr>
          <p:cNvPr id="4" name="Slide Number Placeholder 3"/>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23</a:t>
            </a:fld>
            <a:endParaRPr lang="en-US" dirty="0">
              <a:solidFill>
                <a:prstClr val="black">
                  <a:tint val="75000"/>
                </a:prstClr>
              </a:solidFill>
              <a:latin typeface="Calibri"/>
            </a:endParaRPr>
          </a:p>
        </p:txBody>
      </p:sp>
      <p:sp>
        <p:nvSpPr>
          <p:cNvPr id="12" name="TextBox 11"/>
          <p:cNvSpPr txBox="1"/>
          <p:nvPr/>
        </p:nvSpPr>
        <p:spPr>
          <a:xfrm>
            <a:off x="5181601" y="1397916"/>
            <a:ext cx="3124200" cy="43088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91425" tIns="45713" rIns="91425" bIns="45713" rtlCol="0">
            <a:spAutoFit/>
          </a:bodyPr>
          <a:lstStyle/>
          <a:p>
            <a:pPr algn="ctr" defTabSz="914259" fontAlgn="auto">
              <a:spcBef>
                <a:spcPts val="0"/>
              </a:spcBef>
              <a:spcAft>
                <a:spcPts val="0"/>
              </a:spcAft>
            </a:pPr>
            <a:r>
              <a:rPr lang="en-US" sz="2200" b="1" i="1" dirty="0">
                <a:solidFill>
                  <a:prstClr val="white"/>
                </a:solidFill>
                <a:latin typeface="Calibri"/>
              </a:rPr>
              <a:t>Fairness biased </a:t>
            </a:r>
            <a:r>
              <a:rPr lang="en-US" sz="2200" i="1" dirty="0">
                <a:solidFill>
                  <a:prstClr val="white"/>
                </a:solidFill>
                <a:latin typeface="Calibri"/>
              </a:rPr>
              <a:t>approach</a:t>
            </a:r>
          </a:p>
        </p:txBody>
      </p:sp>
      <p:sp>
        <p:nvSpPr>
          <p:cNvPr id="14" name="Rounded Rectangle 13"/>
          <p:cNvSpPr/>
          <p:nvPr/>
        </p:nvSpPr>
        <p:spPr>
          <a:xfrm>
            <a:off x="2114551" y="3957938"/>
            <a:ext cx="1181101" cy="457201"/>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2000" dirty="0">
                <a:solidFill>
                  <a:prstClr val="white"/>
                </a:solidFill>
                <a:latin typeface="Calibri"/>
              </a:rPr>
              <a:t>thread C</a:t>
            </a:r>
          </a:p>
        </p:txBody>
      </p:sp>
      <p:sp>
        <p:nvSpPr>
          <p:cNvPr id="15" name="Rounded Rectangle 14"/>
          <p:cNvSpPr/>
          <p:nvPr/>
        </p:nvSpPr>
        <p:spPr>
          <a:xfrm>
            <a:off x="2242333" y="3481685"/>
            <a:ext cx="925536" cy="30480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600" dirty="0">
                <a:solidFill>
                  <a:prstClr val="white"/>
                </a:solidFill>
                <a:latin typeface="Calibri"/>
              </a:rPr>
              <a:t>thread B</a:t>
            </a:r>
          </a:p>
        </p:txBody>
      </p:sp>
      <p:sp>
        <p:nvSpPr>
          <p:cNvPr id="16" name="Rounded Rectangle 15"/>
          <p:cNvSpPr/>
          <p:nvPr/>
        </p:nvSpPr>
        <p:spPr>
          <a:xfrm>
            <a:off x="2362201" y="3195935"/>
            <a:ext cx="685800" cy="11430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200" dirty="0">
                <a:solidFill>
                  <a:prstClr val="white"/>
                </a:solidFill>
                <a:latin typeface="Calibri"/>
              </a:rPr>
              <a:t>thread A</a:t>
            </a:r>
          </a:p>
        </p:txBody>
      </p:sp>
      <p:sp>
        <p:nvSpPr>
          <p:cNvPr id="33" name="TextBox 32"/>
          <p:cNvSpPr txBox="1"/>
          <p:nvPr/>
        </p:nvSpPr>
        <p:spPr>
          <a:xfrm>
            <a:off x="152400" y="3443645"/>
            <a:ext cx="1676400" cy="769441"/>
          </a:xfrm>
          <a:prstGeom prst="rect">
            <a:avLst/>
          </a:prstGeom>
          <a:noFill/>
        </p:spPr>
        <p:txBody>
          <a:bodyPr wrap="square" lIns="91425" tIns="45713" rIns="91425" bIns="45713" rtlCol="0">
            <a:spAutoFit/>
          </a:bodyPr>
          <a:lstStyle/>
          <a:p>
            <a:pPr algn="ctr" defTabSz="914259" fontAlgn="auto">
              <a:spcBef>
                <a:spcPts val="0"/>
              </a:spcBef>
              <a:spcAft>
                <a:spcPts val="0"/>
              </a:spcAft>
            </a:pPr>
            <a:r>
              <a:rPr lang="en-US" sz="2200" i="1" dirty="0">
                <a:solidFill>
                  <a:prstClr val="black"/>
                </a:solidFill>
                <a:latin typeface="Calibri"/>
              </a:rPr>
              <a:t>less memory </a:t>
            </a:r>
            <a:br>
              <a:rPr lang="en-US" sz="2200" i="1" dirty="0">
                <a:solidFill>
                  <a:prstClr val="black"/>
                </a:solidFill>
                <a:latin typeface="Calibri"/>
              </a:rPr>
            </a:br>
            <a:r>
              <a:rPr lang="en-US" sz="2200" i="1" dirty="0">
                <a:solidFill>
                  <a:prstClr val="black"/>
                </a:solidFill>
                <a:latin typeface="Calibri"/>
              </a:rPr>
              <a:t>intensive</a:t>
            </a:r>
          </a:p>
        </p:txBody>
      </p:sp>
      <p:cxnSp>
        <p:nvCxnSpPr>
          <p:cNvPr id="34" name="Straight Arrow Connector 33"/>
          <p:cNvCxnSpPr/>
          <p:nvPr/>
        </p:nvCxnSpPr>
        <p:spPr>
          <a:xfrm rot="5400000" flipH="1" flipV="1">
            <a:off x="1179912" y="3767039"/>
            <a:ext cx="1294607" cy="1588"/>
          </a:xfrm>
          <a:prstGeom prst="straightConnector1">
            <a:avLst/>
          </a:prstGeom>
          <a:ln w="444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6200000" flipV="1">
            <a:off x="2933700" y="3767436"/>
            <a:ext cx="1295401" cy="2"/>
          </a:xfrm>
          <a:prstGeom prst="straightConnector1">
            <a:avLst/>
          </a:prstGeom>
          <a:ln w="444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581404" y="3443645"/>
            <a:ext cx="1066799" cy="769441"/>
          </a:xfrm>
          <a:prstGeom prst="rect">
            <a:avLst/>
          </a:prstGeom>
          <a:noFill/>
        </p:spPr>
        <p:txBody>
          <a:bodyPr wrap="square" lIns="91425" tIns="45713" rIns="91425" bIns="45713" rtlCol="0">
            <a:spAutoFit/>
          </a:bodyPr>
          <a:lstStyle/>
          <a:p>
            <a:pPr algn="ctr" defTabSz="914259" fontAlgn="auto">
              <a:spcBef>
                <a:spcPts val="0"/>
              </a:spcBef>
              <a:spcAft>
                <a:spcPts val="0"/>
              </a:spcAft>
            </a:pPr>
            <a:r>
              <a:rPr lang="en-US" sz="2200" i="1" dirty="0">
                <a:solidFill>
                  <a:prstClr val="black"/>
                </a:solidFill>
                <a:latin typeface="Calibri"/>
              </a:rPr>
              <a:t>higher</a:t>
            </a:r>
          </a:p>
          <a:p>
            <a:pPr algn="ctr" defTabSz="914259" fontAlgn="auto">
              <a:spcBef>
                <a:spcPts val="0"/>
              </a:spcBef>
              <a:spcAft>
                <a:spcPts val="0"/>
              </a:spcAft>
            </a:pPr>
            <a:r>
              <a:rPr lang="en-US" sz="2200" i="1" dirty="0">
                <a:solidFill>
                  <a:prstClr val="black"/>
                </a:solidFill>
                <a:latin typeface="Calibri"/>
              </a:rPr>
              <a:t>priority</a:t>
            </a:r>
          </a:p>
        </p:txBody>
      </p:sp>
      <p:sp>
        <p:nvSpPr>
          <p:cNvPr id="47" name="Rectangle 46"/>
          <p:cNvSpPr/>
          <p:nvPr/>
        </p:nvSpPr>
        <p:spPr>
          <a:xfrm>
            <a:off x="533400" y="1828800"/>
            <a:ext cx="4343400" cy="533400"/>
          </a:xfrm>
          <a:prstGeom prst="rect">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lIns="0" tIns="45713" rIns="0" bIns="45713" rtlCol="0" anchor="ctr"/>
          <a:lstStyle/>
          <a:p>
            <a:pPr marL="115870" lvl="1" defTabSz="914259" fontAlgn="auto">
              <a:spcBef>
                <a:spcPts val="0"/>
              </a:spcBef>
              <a:spcAft>
                <a:spcPts val="0"/>
              </a:spcAft>
            </a:pPr>
            <a:r>
              <a:rPr lang="en-US" sz="2000" dirty="0">
                <a:solidFill>
                  <a:prstClr val="black"/>
                </a:solidFill>
                <a:latin typeface="Calibri"/>
              </a:rPr>
              <a:t>Prioritize less memory-intensive threads</a:t>
            </a:r>
            <a:endParaRPr lang="en-US" sz="2000" b="1" dirty="0">
              <a:solidFill>
                <a:srgbClr val="FF0000"/>
              </a:solidFill>
              <a:latin typeface="Calibri"/>
              <a:sym typeface="Wingdings" pitchFamily="2" charset="2"/>
            </a:endParaRPr>
          </a:p>
        </p:txBody>
      </p:sp>
      <p:sp>
        <p:nvSpPr>
          <p:cNvPr id="11" name="TextBox 10"/>
          <p:cNvSpPr txBox="1"/>
          <p:nvPr/>
        </p:nvSpPr>
        <p:spPr>
          <a:xfrm>
            <a:off x="533401" y="1397916"/>
            <a:ext cx="3733800" cy="4308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91425" tIns="45713" rIns="91425" bIns="45713" rtlCol="0">
            <a:spAutoFit/>
          </a:bodyPr>
          <a:lstStyle/>
          <a:p>
            <a:pPr algn="ctr" defTabSz="914259" fontAlgn="auto">
              <a:spcBef>
                <a:spcPts val="0"/>
              </a:spcBef>
              <a:spcAft>
                <a:spcPts val="0"/>
              </a:spcAft>
            </a:pPr>
            <a:r>
              <a:rPr lang="en-US" sz="2200" b="1" i="1" dirty="0">
                <a:solidFill>
                  <a:prstClr val="white"/>
                </a:solidFill>
                <a:latin typeface="Calibri"/>
              </a:rPr>
              <a:t>Throughput biased </a:t>
            </a:r>
            <a:r>
              <a:rPr lang="en-US" sz="2200" i="1" dirty="0">
                <a:solidFill>
                  <a:prstClr val="white"/>
                </a:solidFill>
                <a:latin typeface="Calibri"/>
              </a:rPr>
              <a:t>approach</a:t>
            </a:r>
          </a:p>
        </p:txBody>
      </p:sp>
      <p:sp>
        <p:nvSpPr>
          <p:cNvPr id="49" name="Rectangle 48"/>
          <p:cNvSpPr/>
          <p:nvPr/>
        </p:nvSpPr>
        <p:spPr>
          <a:xfrm>
            <a:off x="1371602" y="2605445"/>
            <a:ext cx="2666998" cy="285750"/>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marL="3174" lvl="1" algn="ctr" defTabSz="914259" fontAlgn="auto">
              <a:lnSpc>
                <a:spcPct val="80000"/>
              </a:lnSpc>
              <a:spcBef>
                <a:spcPts val="0"/>
              </a:spcBef>
              <a:spcAft>
                <a:spcPts val="0"/>
              </a:spcAft>
            </a:pPr>
            <a:r>
              <a:rPr lang="en-US" sz="2400" b="1" dirty="0">
                <a:solidFill>
                  <a:srgbClr val="006633"/>
                </a:solidFill>
                <a:latin typeface="Calibri"/>
              </a:rPr>
              <a:t>Good for throughput</a:t>
            </a:r>
            <a:endParaRPr lang="en-US" sz="2400" b="1" dirty="0">
              <a:solidFill>
                <a:srgbClr val="006633"/>
              </a:solidFill>
              <a:latin typeface="Calibri"/>
              <a:sym typeface="Wingdings" pitchFamily="2" charset="2"/>
            </a:endParaRPr>
          </a:p>
        </p:txBody>
      </p:sp>
      <p:cxnSp>
        <p:nvCxnSpPr>
          <p:cNvPr id="51" name="Shape 50"/>
          <p:cNvCxnSpPr>
            <a:stCxn id="49" idx="2"/>
            <a:endCxn id="16" idx="0"/>
          </p:cNvCxnSpPr>
          <p:nvPr/>
        </p:nvCxnSpPr>
        <p:spPr>
          <a:xfrm rot="5400000">
            <a:off x="2552731" y="3043565"/>
            <a:ext cx="304740" cy="1588"/>
          </a:xfrm>
          <a:prstGeom prst="curvedConnector3">
            <a:avLst>
              <a:gd name="adj1" fmla="val 50000"/>
            </a:avLst>
          </a:prstGeom>
          <a:ln w="19050">
            <a:solidFill>
              <a:srgbClr val="006633"/>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05000" y="4205645"/>
            <a:ext cx="457200" cy="380939"/>
          </a:xfrm>
          <a:prstGeom prst="irregularSeal1">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66" name="TextBox 65"/>
          <p:cNvSpPr txBox="1"/>
          <p:nvPr/>
        </p:nvSpPr>
        <p:spPr>
          <a:xfrm>
            <a:off x="914400" y="4567538"/>
            <a:ext cx="3429000" cy="492443"/>
          </a:xfrm>
          <a:prstGeom prst="rect">
            <a:avLst/>
          </a:prstGeom>
          <a:noFill/>
        </p:spPr>
        <p:txBody>
          <a:bodyPr wrap="square" lIns="0" tIns="45713" rIns="0" bIns="45713" rtlCol="0">
            <a:spAutoFit/>
          </a:bodyPr>
          <a:lstStyle/>
          <a:p>
            <a:pPr algn="ctr" defTabSz="914259" fontAlgn="auto">
              <a:spcBef>
                <a:spcPts val="0"/>
              </a:spcBef>
              <a:spcAft>
                <a:spcPts val="0"/>
              </a:spcAft>
            </a:pPr>
            <a:r>
              <a:rPr lang="en-US" sz="2600" b="1" i="1" dirty="0">
                <a:solidFill>
                  <a:srgbClr val="FF0000"/>
                </a:solidFill>
                <a:latin typeface="Calibri"/>
              </a:rPr>
              <a:t>starvation </a:t>
            </a:r>
            <a:r>
              <a:rPr lang="en-US" sz="2600" b="1" dirty="0">
                <a:solidFill>
                  <a:srgbClr val="FF0000"/>
                </a:solidFill>
                <a:latin typeface="Calibri"/>
                <a:sym typeface="Wingdings" pitchFamily="2" charset="2"/>
              </a:rPr>
              <a:t></a:t>
            </a:r>
            <a:r>
              <a:rPr lang="en-US" sz="2600" b="1" i="1" dirty="0">
                <a:solidFill>
                  <a:srgbClr val="FF0000"/>
                </a:solidFill>
                <a:latin typeface="Calibri"/>
                <a:sym typeface="Wingdings" pitchFamily="2" charset="2"/>
              </a:rPr>
              <a:t> unfairness</a:t>
            </a:r>
            <a:endParaRPr lang="en-US" sz="2600" b="1" i="1" dirty="0">
              <a:solidFill>
                <a:srgbClr val="FF0000"/>
              </a:solidFill>
              <a:latin typeface="Calibri"/>
            </a:endParaRPr>
          </a:p>
        </p:txBody>
      </p:sp>
      <p:sp>
        <p:nvSpPr>
          <p:cNvPr id="84" name="Rounded Rectangle 83"/>
          <p:cNvSpPr/>
          <p:nvPr/>
        </p:nvSpPr>
        <p:spPr>
          <a:xfrm>
            <a:off x="5257801" y="3576937"/>
            <a:ext cx="1181101" cy="457201"/>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2000" dirty="0">
                <a:solidFill>
                  <a:prstClr val="white"/>
                </a:solidFill>
                <a:latin typeface="Calibri"/>
              </a:rPr>
              <a:t>thread C</a:t>
            </a:r>
          </a:p>
        </p:txBody>
      </p:sp>
      <p:sp>
        <p:nvSpPr>
          <p:cNvPr id="85" name="Rounded Rectangle 84"/>
          <p:cNvSpPr/>
          <p:nvPr/>
        </p:nvSpPr>
        <p:spPr>
          <a:xfrm>
            <a:off x="7532664" y="3653135"/>
            <a:ext cx="925536" cy="30480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600" dirty="0">
                <a:solidFill>
                  <a:prstClr val="white"/>
                </a:solidFill>
                <a:latin typeface="Calibri"/>
              </a:rPr>
              <a:t>thread B</a:t>
            </a:r>
          </a:p>
        </p:txBody>
      </p:sp>
      <p:sp>
        <p:nvSpPr>
          <p:cNvPr id="86" name="Rounded Rectangle 85"/>
          <p:cNvSpPr/>
          <p:nvPr/>
        </p:nvSpPr>
        <p:spPr>
          <a:xfrm>
            <a:off x="6642883" y="3748384"/>
            <a:ext cx="685800" cy="11430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200" dirty="0">
                <a:solidFill>
                  <a:prstClr val="white"/>
                </a:solidFill>
                <a:latin typeface="Calibri"/>
              </a:rPr>
              <a:t>thread A</a:t>
            </a:r>
          </a:p>
        </p:txBody>
      </p:sp>
      <p:sp>
        <p:nvSpPr>
          <p:cNvPr id="87" name="Oval 86"/>
          <p:cNvSpPr/>
          <p:nvPr/>
        </p:nvSpPr>
        <p:spPr>
          <a:xfrm>
            <a:off x="5757863" y="3119736"/>
            <a:ext cx="2395537" cy="3048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cxnSp>
        <p:nvCxnSpPr>
          <p:cNvPr id="89" name="Straight Arrow Connector 88"/>
          <p:cNvCxnSpPr/>
          <p:nvPr/>
        </p:nvCxnSpPr>
        <p:spPr>
          <a:xfrm rot="10800000">
            <a:off x="6917531" y="3119738"/>
            <a:ext cx="76200" cy="1"/>
          </a:xfrm>
          <a:prstGeom prst="straightConnector1">
            <a:avLst/>
          </a:prstGeom>
          <a:ln w="317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0800000">
            <a:off x="6917531" y="3424538"/>
            <a:ext cx="76200" cy="1"/>
          </a:xfrm>
          <a:prstGeom prst="straightConnector1">
            <a:avLst/>
          </a:prstGeom>
          <a:ln w="31750">
            <a:solidFill>
              <a:schemeClr val="tx1"/>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191000" y="2738735"/>
            <a:ext cx="2171700" cy="247650"/>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marL="3174" lvl="1" algn="ctr" defTabSz="914259" fontAlgn="auto">
              <a:lnSpc>
                <a:spcPct val="80000"/>
              </a:lnSpc>
              <a:spcBef>
                <a:spcPts val="0"/>
              </a:spcBef>
              <a:spcAft>
                <a:spcPts val="0"/>
              </a:spcAft>
            </a:pPr>
            <a:r>
              <a:rPr lang="en-US" sz="2400" b="1" dirty="0">
                <a:solidFill>
                  <a:srgbClr val="006633"/>
                </a:solidFill>
                <a:latin typeface="Calibri"/>
                <a:sym typeface="Wingdings" pitchFamily="2" charset="2"/>
              </a:rPr>
              <a:t>Does not starve</a:t>
            </a:r>
          </a:p>
        </p:txBody>
      </p:sp>
      <p:cxnSp>
        <p:nvCxnSpPr>
          <p:cNvPr id="95" name="Shape 50"/>
          <p:cNvCxnSpPr>
            <a:stCxn id="94" idx="2"/>
            <a:endCxn id="84" idx="1"/>
          </p:cNvCxnSpPr>
          <p:nvPr/>
        </p:nvCxnSpPr>
        <p:spPr>
          <a:xfrm rot="5400000">
            <a:off x="4857750" y="3386435"/>
            <a:ext cx="819150" cy="19050"/>
          </a:xfrm>
          <a:prstGeom prst="curvedConnector4">
            <a:avLst>
              <a:gd name="adj1" fmla="val 36046"/>
              <a:gd name="adj2" fmla="val 1300000"/>
            </a:avLst>
          </a:prstGeom>
          <a:ln w="19050">
            <a:solidFill>
              <a:srgbClr val="006633"/>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4" name="Explosion 1 103"/>
          <p:cNvSpPr/>
          <p:nvPr/>
        </p:nvSpPr>
        <p:spPr>
          <a:xfrm>
            <a:off x="6553201" y="3748445"/>
            <a:ext cx="381000" cy="323910"/>
          </a:xfrm>
          <a:prstGeom prst="irregularSeal1">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105" name="TextBox 104"/>
          <p:cNvSpPr txBox="1"/>
          <p:nvPr/>
        </p:nvSpPr>
        <p:spPr>
          <a:xfrm>
            <a:off x="5334001" y="4212848"/>
            <a:ext cx="3048000" cy="892552"/>
          </a:xfrm>
          <a:prstGeom prst="rect">
            <a:avLst/>
          </a:prstGeom>
          <a:noFill/>
        </p:spPr>
        <p:txBody>
          <a:bodyPr wrap="square" lIns="0" tIns="45713" rIns="0" bIns="45713" rtlCol="0">
            <a:spAutoFit/>
          </a:bodyPr>
          <a:lstStyle/>
          <a:p>
            <a:pPr algn="ctr" defTabSz="914259" fontAlgn="auto">
              <a:spcBef>
                <a:spcPts val="0"/>
              </a:spcBef>
              <a:spcAft>
                <a:spcPts val="0"/>
              </a:spcAft>
            </a:pPr>
            <a:r>
              <a:rPr lang="en-US" sz="2600" b="1" i="1" dirty="0">
                <a:solidFill>
                  <a:srgbClr val="FF0000"/>
                </a:solidFill>
                <a:latin typeface="Calibri"/>
              </a:rPr>
              <a:t>not prioritized </a:t>
            </a:r>
            <a:r>
              <a:rPr lang="en-US" sz="2600" b="1" dirty="0">
                <a:solidFill>
                  <a:srgbClr val="FF0000"/>
                </a:solidFill>
                <a:latin typeface="Calibri"/>
                <a:sym typeface="Wingdings" pitchFamily="2" charset="2"/>
              </a:rPr>
              <a:t> </a:t>
            </a:r>
          </a:p>
          <a:p>
            <a:pPr algn="ctr" defTabSz="914259" fontAlgn="auto">
              <a:spcBef>
                <a:spcPts val="0"/>
              </a:spcBef>
              <a:spcAft>
                <a:spcPts val="0"/>
              </a:spcAft>
            </a:pPr>
            <a:r>
              <a:rPr lang="en-US" sz="2600" b="1" i="1" dirty="0">
                <a:solidFill>
                  <a:srgbClr val="FF0000"/>
                </a:solidFill>
                <a:latin typeface="Calibri"/>
                <a:sym typeface="Wingdings" pitchFamily="2" charset="2"/>
              </a:rPr>
              <a:t>reduced throughput</a:t>
            </a:r>
            <a:endParaRPr lang="en-US" sz="2600" b="1" i="1" dirty="0">
              <a:solidFill>
                <a:srgbClr val="FF0000"/>
              </a:solidFill>
              <a:latin typeface="Calibri"/>
            </a:endParaRPr>
          </a:p>
        </p:txBody>
      </p:sp>
      <p:sp>
        <p:nvSpPr>
          <p:cNvPr id="106" name="TextBox 105"/>
          <p:cNvSpPr txBox="1"/>
          <p:nvPr/>
        </p:nvSpPr>
        <p:spPr>
          <a:xfrm>
            <a:off x="762001" y="5486400"/>
            <a:ext cx="7620000" cy="609600"/>
          </a:xfrm>
          <a:prstGeom prst="rect">
            <a:avLst/>
          </a:prstGeom>
          <a:ln/>
        </p:spPr>
        <p:style>
          <a:lnRef idx="1">
            <a:schemeClr val="accent2"/>
          </a:lnRef>
          <a:fillRef idx="3">
            <a:schemeClr val="accent2"/>
          </a:fillRef>
          <a:effectRef idx="2">
            <a:schemeClr val="accent2"/>
          </a:effectRef>
          <a:fontRef idx="minor">
            <a:schemeClr val="lt1"/>
          </a:fontRef>
        </p:style>
        <p:txBody>
          <a:bodyPr wrap="square" lIns="91425" tIns="45713" rIns="91425" bIns="45713" rtlCol="0" anchor="ctr" anchorCtr="0">
            <a:noAutofit/>
          </a:bodyPr>
          <a:lstStyle/>
          <a:p>
            <a:pPr algn="ctr" defTabSz="914259" fontAlgn="auto">
              <a:spcBef>
                <a:spcPts val="0"/>
              </a:spcBef>
              <a:spcAft>
                <a:spcPts val="0"/>
              </a:spcAft>
            </a:pPr>
            <a:r>
              <a:rPr lang="en-US" sz="3200" b="1" dirty="0">
                <a:solidFill>
                  <a:prstClr val="white"/>
                </a:solidFill>
                <a:latin typeface="Calibri"/>
              </a:rPr>
              <a:t>Single policy for all threads is insufficient</a:t>
            </a:r>
          </a:p>
        </p:txBody>
      </p:sp>
    </p:spTree>
    <p:extLst>
      <p:ext uri="{BB962C8B-B14F-4D97-AF65-F5344CB8AC3E}">
        <p14:creationId xmlns:p14="http://schemas.microsoft.com/office/powerpoint/2010/main" val="219591350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792162"/>
          </a:xfrm>
        </p:spPr>
        <p:txBody>
          <a:bodyPr>
            <a:noAutofit/>
          </a:bodyPr>
          <a:lstStyle/>
          <a:p>
            <a:r>
              <a:rPr lang="en-US" sz="3400" dirty="0" smtClean="0"/>
              <a:t>Remember: Achieving </a:t>
            </a:r>
            <a:r>
              <a:rPr lang="en-US" sz="3400" dirty="0" smtClean="0"/>
              <a:t>the Best of Both Worlds</a:t>
            </a:r>
            <a:endParaRPr lang="en-US" sz="3400" dirty="0"/>
          </a:p>
        </p:txBody>
      </p:sp>
      <p:sp>
        <p:nvSpPr>
          <p:cNvPr id="4" name="Slide Number Placeholder 3"/>
          <p:cNvSpPr>
            <a:spLocks noGrp="1"/>
          </p:cNvSpPr>
          <p:nvPr>
            <p:ph type="sldNum" sz="quarter" idx="12"/>
          </p:nvPr>
        </p:nvSpPr>
        <p:spPr/>
        <p:txBody>
          <a:bodyPr/>
          <a:lstStyle/>
          <a:p>
            <a:fld id="{58161B50-6D0B-48B4-A1D4-BAD8C599CC84}" type="slidenum">
              <a:rPr lang="en-US" smtClean="0">
                <a:solidFill>
                  <a:prstClr val="black">
                    <a:tint val="75000"/>
                  </a:prstClr>
                </a:solidFill>
                <a:latin typeface="Calibri"/>
              </a:rPr>
              <a:pPr/>
              <a:t>24</a:t>
            </a:fld>
            <a:endParaRPr lang="en-US" dirty="0">
              <a:solidFill>
                <a:prstClr val="black">
                  <a:tint val="75000"/>
                </a:prstClr>
              </a:solidFill>
              <a:latin typeface="Calibri"/>
            </a:endParaRPr>
          </a:p>
        </p:txBody>
      </p:sp>
      <p:sp>
        <p:nvSpPr>
          <p:cNvPr id="6" name="Rounded Rectangle 5"/>
          <p:cNvSpPr/>
          <p:nvPr/>
        </p:nvSpPr>
        <p:spPr>
          <a:xfrm>
            <a:off x="937382" y="3709307"/>
            <a:ext cx="1143000" cy="36195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
        <p:nvSpPr>
          <p:cNvPr id="7" name="Rounded Rectangle 6"/>
          <p:cNvSpPr/>
          <p:nvPr/>
        </p:nvSpPr>
        <p:spPr>
          <a:xfrm>
            <a:off x="1242182" y="2151215"/>
            <a:ext cx="533400" cy="133352"/>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200" dirty="0">
                <a:solidFill>
                  <a:prstClr val="white"/>
                </a:solidFill>
                <a:latin typeface="Calibri"/>
              </a:rPr>
              <a:t>thread</a:t>
            </a:r>
          </a:p>
        </p:txBody>
      </p:sp>
      <p:cxnSp>
        <p:nvCxnSpPr>
          <p:cNvPr id="8" name="Straight Arrow Connector 7"/>
          <p:cNvCxnSpPr/>
          <p:nvPr/>
        </p:nvCxnSpPr>
        <p:spPr>
          <a:xfrm rot="16200000" flipV="1">
            <a:off x="-1828795" y="3657604"/>
            <a:ext cx="4876801" cy="1"/>
          </a:xfrm>
          <a:prstGeom prst="straightConnector1">
            <a:avLst/>
          </a:prstGeom>
          <a:ln w="444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28781" y="1290562"/>
            <a:ext cx="923820" cy="690638"/>
          </a:xfrm>
          <a:prstGeom prst="rect">
            <a:avLst/>
          </a:prstGeom>
          <a:noFill/>
        </p:spPr>
        <p:txBody>
          <a:bodyPr wrap="square" lIns="0" tIns="45713" rIns="0" bIns="45713" rtlCol="0">
            <a:spAutoFit/>
          </a:bodyPr>
          <a:lstStyle/>
          <a:p>
            <a:pPr algn="ctr" defTabSz="914259" fontAlgn="auto">
              <a:lnSpc>
                <a:spcPct val="80000"/>
              </a:lnSpc>
              <a:spcBef>
                <a:spcPts val="0"/>
              </a:spcBef>
              <a:spcAft>
                <a:spcPts val="0"/>
              </a:spcAft>
            </a:pPr>
            <a:r>
              <a:rPr lang="en-US" sz="2400" i="1" dirty="0">
                <a:solidFill>
                  <a:prstClr val="black"/>
                </a:solidFill>
                <a:latin typeface="Calibri"/>
              </a:rPr>
              <a:t>higher</a:t>
            </a:r>
          </a:p>
          <a:p>
            <a:pPr algn="ctr" defTabSz="914259" fontAlgn="auto">
              <a:lnSpc>
                <a:spcPct val="80000"/>
              </a:lnSpc>
              <a:spcBef>
                <a:spcPts val="0"/>
              </a:spcBef>
              <a:spcAft>
                <a:spcPts val="0"/>
              </a:spcAft>
            </a:pPr>
            <a:r>
              <a:rPr lang="en-US" sz="2400" i="1" dirty="0">
                <a:solidFill>
                  <a:prstClr val="black"/>
                </a:solidFill>
                <a:latin typeface="Calibri"/>
              </a:rPr>
              <a:t>priority</a:t>
            </a:r>
          </a:p>
        </p:txBody>
      </p:sp>
      <p:sp>
        <p:nvSpPr>
          <p:cNvPr id="10" name="Rounded Rectangle 9"/>
          <p:cNvSpPr/>
          <p:nvPr/>
        </p:nvSpPr>
        <p:spPr>
          <a:xfrm>
            <a:off x="937382" y="4754333"/>
            <a:ext cx="1143000" cy="36195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
        <p:nvSpPr>
          <p:cNvPr id="11" name="Rounded Rectangle 10"/>
          <p:cNvSpPr/>
          <p:nvPr/>
        </p:nvSpPr>
        <p:spPr>
          <a:xfrm>
            <a:off x="1242182" y="2445130"/>
            <a:ext cx="533400" cy="133352"/>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200" dirty="0">
                <a:solidFill>
                  <a:prstClr val="white"/>
                </a:solidFill>
                <a:latin typeface="Calibri"/>
              </a:rPr>
              <a:t>thread</a:t>
            </a:r>
          </a:p>
        </p:txBody>
      </p:sp>
      <p:sp>
        <p:nvSpPr>
          <p:cNvPr id="12" name="Rounded Rectangle 11"/>
          <p:cNvSpPr/>
          <p:nvPr/>
        </p:nvSpPr>
        <p:spPr>
          <a:xfrm>
            <a:off x="1242182" y="2739045"/>
            <a:ext cx="533400" cy="133352"/>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200" dirty="0">
                <a:solidFill>
                  <a:prstClr val="white"/>
                </a:solidFill>
                <a:latin typeface="Calibri"/>
              </a:rPr>
              <a:t>thread </a:t>
            </a:r>
          </a:p>
        </p:txBody>
      </p:sp>
      <p:sp>
        <p:nvSpPr>
          <p:cNvPr id="13" name="Rounded Rectangle 12"/>
          <p:cNvSpPr/>
          <p:nvPr/>
        </p:nvSpPr>
        <p:spPr>
          <a:xfrm>
            <a:off x="1242182" y="3032960"/>
            <a:ext cx="533400" cy="133352"/>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sz="1200" dirty="0">
                <a:solidFill>
                  <a:prstClr val="white"/>
                </a:solidFill>
                <a:latin typeface="Calibri"/>
              </a:rPr>
              <a:t>thread</a:t>
            </a:r>
          </a:p>
        </p:txBody>
      </p:sp>
      <p:sp>
        <p:nvSpPr>
          <p:cNvPr id="14" name="Rounded Rectangle 13"/>
          <p:cNvSpPr/>
          <p:nvPr/>
        </p:nvSpPr>
        <p:spPr>
          <a:xfrm>
            <a:off x="937382" y="4231821"/>
            <a:ext cx="1143000" cy="36195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
        <p:nvSpPr>
          <p:cNvPr id="15" name="Rounded Rectangle 14"/>
          <p:cNvSpPr/>
          <p:nvPr/>
        </p:nvSpPr>
        <p:spPr>
          <a:xfrm>
            <a:off x="937382" y="5276849"/>
            <a:ext cx="1143000" cy="361950"/>
          </a:xfrm>
          <a:prstGeom prst="roundRect">
            <a:avLst/>
          </a:prstGeom>
          <a:ln/>
        </p:spPr>
        <p:style>
          <a:lnRef idx="1">
            <a:schemeClr val="accent1"/>
          </a:lnRef>
          <a:fillRef idx="3">
            <a:schemeClr val="accent1"/>
          </a:fillRef>
          <a:effectRef idx="2">
            <a:schemeClr val="accent1"/>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
        <p:nvSpPr>
          <p:cNvPr id="18" name="Rectangular Callout 17"/>
          <p:cNvSpPr/>
          <p:nvPr/>
        </p:nvSpPr>
        <p:spPr>
          <a:xfrm>
            <a:off x="2667000" y="1600200"/>
            <a:ext cx="6248400" cy="762000"/>
          </a:xfrm>
          <a:prstGeom prst="wedgeRectCallout">
            <a:avLst>
              <a:gd name="adj1" fmla="val -56496"/>
              <a:gd name="adj2" fmla="val 89999"/>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lIns="0" tIns="45713" rIns="0" bIns="45713" rtlCol="0" anchor="ctr"/>
          <a:lstStyle/>
          <a:p>
            <a:pPr marL="574587" lvl="1" defTabSz="914259" fontAlgn="auto">
              <a:spcBef>
                <a:spcPts val="0"/>
              </a:spcBef>
              <a:spcAft>
                <a:spcPts val="0"/>
              </a:spcAft>
            </a:pPr>
            <a:r>
              <a:rPr lang="en-US" sz="2600" b="1" dirty="0">
                <a:solidFill>
                  <a:srgbClr val="FF0000"/>
                </a:solidFill>
                <a:latin typeface="Calibri"/>
              </a:rPr>
              <a:t>Prioritize memory-non-intensive threads</a:t>
            </a:r>
          </a:p>
        </p:txBody>
      </p:sp>
      <p:sp>
        <p:nvSpPr>
          <p:cNvPr id="17" name="TextBox 16"/>
          <p:cNvSpPr txBox="1"/>
          <p:nvPr/>
        </p:nvSpPr>
        <p:spPr>
          <a:xfrm>
            <a:off x="2667000" y="1219200"/>
            <a:ext cx="2362200" cy="44553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91425" tIns="0" rIns="91425" bIns="0" rtlCol="0" anchor="ctr">
            <a:noAutofit/>
          </a:bodyPr>
          <a:lstStyle/>
          <a:p>
            <a:pPr algn="ctr" defTabSz="914259" fontAlgn="auto">
              <a:spcBef>
                <a:spcPts val="0"/>
              </a:spcBef>
              <a:spcAft>
                <a:spcPts val="0"/>
              </a:spcAft>
            </a:pPr>
            <a:r>
              <a:rPr lang="en-US" sz="2400" b="1" i="1" dirty="0">
                <a:solidFill>
                  <a:prstClr val="white"/>
                </a:solidFill>
                <a:latin typeface="Calibri"/>
              </a:rPr>
              <a:t>For Throughput</a:t>
            </a:r>
            <a:endParaRPr lang="en-US" sz="2400" i="1" dirty="0">
              <a:solidFill>
                <a:prstClr val="white"/>
              </a:solidFill>
              <a:latin typeface="Calibri"/>
            </a:endParaRPr>
          </a:p>
        </p:txBody>
      </p:sp>
      <p:pic>
        <p:nvPicPr>
          <p:cNvPr id="1027" name="Picture 3" descr="C:\Users\yoonguk\AppData\Local\Microsoft\Windows\Temporary Internet Files\Content.IE5\IYRAVN1D\MC900432617[1].png"/>
          <p:cNvPicPr>
            <a:picLocks noChangeAspect="1" noChangeArrowheads="1"/>
          </p:cNvPicPr>
          <p:nvPr/>
        </p:nvPicPr>
        <p:blipFill>
          <a:blip r:embed="rId3"/>
          <a:srcRect/>
          <a:stretch>
            <a:fillRect/>
          </a:stretch>
        </p:blipFill>
        <p:spPr bwMode="auto">
          <a:xfrm>
            <a:off x="2667000" y="1752600"/>
            <a:ext cx="533400" cy="533400"/>
          </a:xfrm>
          <a:prstGeom prst="rect">
            <a:avLst/>
          </a:prstGeom>
          <a:noFill/>
        </p:spPr>
      </p:pic>
      <p:sp>
        <p:nvSpPr>
          <p:cNvPr id="23" name="Rectangular Callout 22"/>
          <p:cNvSpPr/>
          <p:nvPr/>
        </p:nvSpPr>
        <p:spPr>
          <a:xfrm>
            <a:off x="2667000" y="3284160"/>
            <a:ext cx="6248400" cy="3116641"/>
          </a:xfrm>
          <a:prstGeom prst="wedgeRectCallout">
            <a:avLst>
              <a:gd name="adj1" fmla="val -55436"/>
              <a:gd name="adj2" fmla="val 16411"/>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lIns="0" tIns="45713" rIns="0" bIns="45713" rtlCol="0" anchor="ctr"/>
          <a:lstStyle/>
          <a:p>
            <a:pPr marL="574587" lvl="1" defTabSz="914259" fontAlgn="auto">
              <a:spcBef>
                <a:spcPts val="0"/>
              </a:spcBef>
              <a:spcAft>
                <a:spcPts val="0"/>
              </a:spcAft>
            </a:pPr>
            <a:r>
              <a:rPr lang="en-US" sz="2600" b="1" dirty="0">
                <a:solidFill>
                  <a:srgbClr val="FF0000"/>
                </a:solidFill>
                <a:latin typeface="Calibri"/>
              </a:rPr>
              <a:t>Unfairness caused by memory-intensive being prioritized over each other </a:t>
            </a:r>
          </a:p>
          <a:p>
            <a:pPr marL="914259" lvl="2" defTabSz="914259" fontAlgn="auto">
              <a:spcBef>
                <a:spcPts val="0"/>
              </a:spcBef>
              <a:spcAft>
                <a:spcPts val="0"/>
              </a:spcAft>
              <a:buFont typeface="Arial" pitchFamily="34" charset="0"/>
              <a:buChar char="•"/>
            </a:pPr>
            <a:r>
              <a:rPr lang="en-US" sz="2600" dirty="0">
                <a:solidFill>
                  <a:prstClr val="black"/>
                </a:solidFill>
                <a:latin typeface="Calibri"/>
              </a:rPr>
              <a:t> Shuffle thread ranking</a:t>
            </a:r>
            <a:endParaRPr lang="en-US" sz="2600" dirty="0">
              <a:solidFill>
                <a:prstClr val="black"/>
              </a:solidFill>
              <a:latin typeface="Calibri"/>
              <a:sym typeface="Wingdings" pitchFamily="2" charset="2"/>
            </a:endParaRPr>
          </a:p>
          <a:p>
            <a:pPr marL="625379" lvl="1" indent="-228564" defTabSz="914259" fontAlgn="auto">
              <a:spcBef>
                <a:spcPts val="0"/>
              </a:spcBef>
              <a:spcAft>
                <a:spcPts val="0"/>
              </a:spcAft>
              <a:buFont typeface="Arial" pitchFamily="34" charset="0"/>
              <a:buChar char="•"/>
              <a:tabLst>
                <a:tab pos="746011" algn="l"/>
              </a:tabLst>
            </a:pPr>
            <a:endParaRPr lang="en-US" dirty="0" smtClean="0">
              <a:solidFill>
                <a:prstClr val="black"/>
              </a:solidFill>
              <a:latin typeface="Calibri"/>
              <a:sym typeface="Wingdings" pitchFamily="2" charset="2"/>
            </a:endParaRPr>
          </a:p>
          <a:p>
            <a:pPr marL="571413" lvl="1" defTabSz="914259" fontAlgn="auto">
              <a:spcBef>
                <a:spcPts val="0"/>
              </a:spcBef>
              <a:spcAft>
                <a:spcPts val="0"/>
              </a:spcAft>
              <a:tabLst>
                <a:tab pos="688869" algn="l"/>
                <a:tab pos="746011" algn="l"/>
              </a:tabLst>
            </a:pPr>
            <a:r>
              <a:rPr lang="en-US" sz="2600" b="1" dirty="0">
                <a:solidFill>
                  <a:srgbClr val="FF0000"/>
                </a:solidFill>
                <a:latin typeface="Calibri"/>
                <a:sym typeface="Wingdings" pitchFamily="2" charset="2"/>
              </a:rPr>
              <a:t>Memory-intensive threads have </a:t>
            </a:r>
            <a:br>
              <a:rPr lang="en-US" sz="2600" b="1" dirty="0">
                <a:solidFill>
                  <a:srgbClr val="FF0000"/>
                </a:solidFill>
                <a:latin typeface="Calibri"/>
                <a:sym typeface="Wingdings" pitchFamily="2" charset="2"/>
              </a:rPr>
            </a:br>
            <a:r>
              <a:rPr lang="en-US" sz="2600" b="1" dirty="0">
                <a:solidFill>
                  <a:srgbClr val="FF0000"/>
                </a:solidFill>
                <a:latin typeface="Calibri"/>
                <a:sym typeface="Wingdings" pitchFamily="2" charset="2"/>
              </a:rPr>
              <a:t>different vulnerability to interference</a:t>
            </a:r>
          </a:p>
          <a:p>
            <a:pPr marL="917434" lvl="2" defTabSz="914259" fontAlgn="auto">
              <a:spcBef>
                <a:spcPts val="0"/>
              </a:spcBef>
              <a:spcAft>
                <a:spcPts val="0"/>
              </a:spcAft>
              <a:buFont typeface="Arial" pitchFamily="34" charset="0"/>
              <a:buChar char="•"/>
              <a:tabLst>
                <a:tab pos="688869" algn="l"/>
                <a:tab pos="746011" algn="l"/>
              </a:tabLst>
            </a:pPr>
            <a:r>
              <a:rPr lang="en-US" sz="2600" b="1" dirty="0">
                <a:solidFill>
                  <a:prstClr val="black"/>
                </a:solidFill>
                <a:latin typeface="Calibri"/>
                <a:sym typeface="Wingdings" pitchFamily="2" charset="2"/>
              </a:rPr>
              <a:t> </a:t>
            </a:r>
            <a:r>
              <a:rPr lang="en-US" sz="2600" dirty="0">
                <a:solidFill>
                  <a:prstClr val="black"/>
                </a:solidFill>
                <a:latin typeface="Calibri"/>
                <a:sym typeface="Wingdings" pitchFamily="2" charset="2"/>
              </a:rPr>
              <a:t>Shuffle </a:t>
            </a:r>
            <a:r>
              <a:rPr lang="en-US" sz="2600" u="sng" dirty="0">
                <a:solidFill>
                  <a:prstClr val="black"/>
                </a:solidFill>
                <a:latin typeface="Calibri"/>
                <a:sym typeface="Wingdings" pitchFamily="2" charset="2"/>
              </a:rPr>
              <a:t>asymmetrically</a:t>
            </a:r>
          </a:p>
        </p:txBody>
      </p:sp>
      <p:pic>
        <p:nvPicPr>
          <p:cNvPr id="25" name="Picture 3" descr="C:\Users\yoonguk\AppData\Local\Microsoft\Windows\Temporary Internet Files\Content.IE5\IYRAVN1D\MC900432617[1].png"/>
          <p:cNvPicPr>
            <a:picLocks noChangeAspect="1" noChangeArrowheads="1"/>
          </p:cNvPicPr>
          <p:nvPr/>
        </p:nvPicPr>
        <p:blipFill>
          <a:blip r:embed="rId3"/>
          <a:srcRect/>
          <a:stretch>
            <a:fillRect/>
          </a:stretch>
        </p:blipFill>
        <p:spPr bwMode="auto">
          <a:xfrm>
            <a:off x="2667000" y="3657600"/>
            <a:ext cx="533400" cy="533400"/>
          </a:xfrm>
          <a:prstGeom prst="rect">
            <a:avLst/>
          </a:prstGeom>
          <a:noFill/>
        </p:spPr>
      </p:pic>
      <p:sp>
        <p:nvSpPr>
          <p:cNvPr id="37" name="TextBox 36"/>
          <p:cNvSpPr txBox="1"/>
          <p:nvPr/>
        </p:nvSpPr>
        <p:spPr>
          <a:xfrm>
            <a:off x="2667000" y="2895600"/>
            <a:ext cx="2362200" cy="44553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91425" tIns="0" rIns="91425" bIns="0" rtlCol="0" anchor="ctr" anchorCtr="0">
            <a:noAutofit/>
          </a:bodyPr>
          <a:lstStyle/>
          <a:p>
            <a:pPr algn="ctr" defTabSz="914259" fontAlgn="auto">
              <a:spcBef>
                <a:spcPts val="0"/>
              </a:spcBef>
              <a:spcAft>
                <a:spcPts val="0"/>
              </a:spcAft>
            </a:pPr>
            <a:r>
              <a:rPr lang="en-US" sz="2400" b="1" i="1" dirty="0">
                <a:solidFill>
                  <a:prstClr val="white"/>
                </a:solidFill>
                <a:latin typeface="Calibri"/>
              </a:rPr>
              <a:t>For Fairness</a:t>
            </a:r>
            <a:endParaRPr lang="en-US" sz="2400" i="1" dirty="0">
              <a:solidFill>
                <a:prstClr val="white"/>
              </a:solidFill>
              <a:latin typeface="Calibri"/>
            </a:endParaRPr>
          </a:p>
        </p:txBody>
      </p:sp>
      <p:pic>
        <p:nvPicPr>
          <p:cNvPr id="38" name="Picture 3" descr="C:\Users\yoonguk\AppData\Local\Microsoft\Windows\Temporary Internet Files\Content.IE5\IYRAVN1D\MC900432617[1].png"/>
          <p:cNvPicPr>
            <a:picLocks noChangeAspect="1" noChangeArrowheads="1"/>
          </p:cNvPicPr>
          <p:nvPr/>
        </p:nvPicPr>
        <p:blipFill>
          <a:blip r:embed="rId3"/>
          <a:srcRect/>
          <a:stretch>
            <a:fillRect/>
          </a:stretch>
        </p:blipFill>
        <p:spPr bwMode="auto">
          <a:xfrm>
            <a:off x="2667000" y="5105401"/>
            <a:ext cx="533400" cy="533400"/>
          </a:xfrm>
          <a:prstGeom prst="rect">
            <a:avLst/>
          </a:prstGeom>
          <a:noFill/>
        </p:spPr>
      </p:pic>
      <p:cxnSp>
        <p:nvCxnSpPr>
          <p:cNvPr id="27" name="Straight Arrow Connector 26"/>
          <p:cNvCxnSpPr/>
          <p:nvPr/>
        </p:nvCxnSpPr>
        <p:spPr>
          <a:xfrm rot="5400000">
            <a:off x="733320" y="4674057"/>
            <a:ext cx="76200" cy="1"/>
          </a:xfrm>
          <a:prstGeom prst="straightConnector1">
            <a:avLst/>
          </a:prstGeom>
          <a:ln w="317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1051685" y="4674057"/>
            <a:ext cx="76200" cy="1"/>
          </a:xfrm>
          <a:prstGeom prst="straightConnector1">
            <a:avLst/>
          </a:prstGeom>
          <a:ln w="3175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32" name="Right Brace 31"/>
          <p:cNvSpPr/>
          <p:nvPr/>
        </p:nvSpPr>
        <p:spPr>
          <a:xfrm>
            <a:off x="1914421" y="2143570"/>
            <a:ext cx="152400" cy="101873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lIns="91425" tIns="45713" rIns="91425" bIns="45713" rtlCol="0" anchor="ctr"/>
          <a:lstStyle/>
          <a:p>
            <a:pPr algn="ctr" defTabSz="914259" fontAlgn="auto">
              <a:spcBef>
                <a:spcPts val="0"/>
              </a:spcBef>
              <a:spcAft>
                <a:spcPts val="0"/>
              </a:spcAft>
            </a:pPr>
            <a:endParaRPr lang="en-US">
              <a:solidFill>
                <a:prstClr val="black"/>
              </a:solidFill>
              <a:latin typeface="Calibri"/>
            </a:endParaRPr>
          </a:p>
        </p:txBody>
      </p:sp>
      <p:sp>
        <p:nvSpPr>
          <p:cNvPr id="26" name="Oval 25"/>
          <p:cNvSpPr/>
          <p:nvPr/>
        </p:nvSpPr>
        <p:spPr>
          <a:xfrm rot="16200000">
            <a:off x="-34138" y="4514876"/>
            <a:ext cx="1929491" cy="318363"/>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45" name="Explosion 1 44"/>
          <p:cNvSpPr/>
          <p:nvPr/>
        </p:nvSpPr>
        <p:spPr>
          <a:xfrm>
            <a:off x="1857272" y="5154014"/>
            <a:ext cx="428728" cy="410019"/>
          </a:xfrm>
          <a:prstGeom prst="irregularSeal1">
            <a:avLst/>
          </a:prstGeom>
          <a:solidFill>
            <a:srgbClr val="FFFF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defTabSz="914259" fontAlgn="auto">
              <a:spcBef>
                <a:spcPts val="0"/>
              </a:spcBef>
              <a:spcAft>
                <a:spcPts val="0"/>
              </a:spcAft>
            </a:pPr>
            <a:endParaRPr lang="en-US">
              <a:solidFill>
                <a:prstClr val="white"/>
              </a:solidFill>
              <a:latin typeface="Calibri"/>
            </a:endParaRPr>
          </a:p>
        </p:txBody>
      </p:sp>
      <p:sp>
        <p:nvSpPr>
          <p:cNvPr id="43" name="Parallelogram 42"/>
          <p:cNvSpPr/>
          <p:nvPr/>
        </p:nvSpPr>
        <p:spPr>
          <a:xfrm>
            <a:off x="923820" y="4754333"/>
            <a:ext cx="1143000" cy="361950"/>
          </a:xfrm>
          <a:prstGeom prst="parallelogram">
            <a:avLst/>
          </a:prstGeom>
          <a:ln/>
        </p:spPr>
        <p:style>
          <a:lnRef idx="1">
            <a:schemeClr val="accent4"/>
          </a:lnRef>
          <a:fillRef idx="3">
            <a:schemeClr val="accent4"/>
          </a:fillRef>
          <a:effectRef idx="2">
            <a:schemeClr val="accent4"/>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
        <p:nvSpPr>
          <p:cNvPr id="44" name="Flowchart: Preparation 43"/>
          <p:cNvSpPr/>
          <p:nvPr/>
        </p:nvSpPr>
        <p:spPr>
          <a:xfrm>
            <a:off x="923820" y="4231821"/>
            <a:ext cx="1143000" cy="361950"/>
          </a:xfrm>
          <a:prstGeom prst="flowChartPreparation">
            <a:avLst/>
          </a:prstGeom>
          <a:ln/>
        </p:spPr>
        <p:style>
          <a:lnRef idx="1">
            <a:schemeClr val="accent6"/>
          </a:lnRef>
          <a:fillRef idx="3">
            <a:schemeClr val="accent6"/>
          </a:fillRef>
          <a:effectRef idx="2">
            <a:schemeClr val="accent6"/>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
        <p:nvSpPr>
          <p:cNvPr id="46" name="Flowchart: Punched Tape 45"/>
          <p:cNvSpPr/>
          <p:nvPr/>
        </p:nvSpPr>
        <p:spPr>
          <a:xfrm>
            <a:off x="936520" y="3713452"/>
            <a:ext cx="1143000" cy="361950"/>
          </a:xfrm>
          <a:prstGeom prst="flowChartPunchedTape">
            <a:avLst/>
          </a:prstGeom>
          <a:ln/>
        </p:spPr>
        <p:style>
          <a:lnRef idx="1">
            <a:schemeClr val="accent3"/>
          </a:lnRef>
          <a:fillRef idx="3">
            <a:schemeClr val="accent3"/>
          </a:fillRef>
          <a:effectRef idx="2">
            <a:schemeClr val="accent3"/>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
        <p:nvSpPr>
          <p:cNvPr id="47" name="Trapezoid 46"/>
          <p:cNvSpPr/>
          <p:nvPr/>
        </p:nvSpPr>
        <p:spPr>
          <a:xfrm>
            <a:off x="923820" y="5276849"/>
            <a:ext cx="1143000" cy="361950"/>
          </a:xfrm>
          <a:prstGeom prst="trapezoid">
            <a:avLst/>
          </a:prstGeom>
          <a:ln/>
        </p:spPr>
        <p:style>
          <a:lnRef idx="1">
            <a:schemeClr val="accent2"/>
          </a:lnRef>
          <a:fillRef idx="3">
            <a:schemeClr val="accent2"/>
          </a:fillRef>
          <a:effectRef idx="2">
            <a:schemeClr val="accent2"/>
          </a:effectRef>
          <a:fontRef idx="minor">
            <a:schemeClr val="lt1"/>
          </a:fontRef>
        </p:style>
        <p:txBody>
          <a:bodyPr lIns="0" tIns="45713" rIns="0" bIns="45713" rtlCol="0" anchor="ctr"/>
          <a:lstStyle/>
          <a:p>
            <a:pPr algn="ctr" defTabSz="914259" fontAlgn="auto">
              <a:spcBef>
                <a:spcPts val="0"/>
              </a:spcBef>
              <a:spcAft>
                <a:spcPts val="0"/>
              </a:spcAft>
            </a:pPr>
            <a:r>
              <a:rPr lang="en-US" dirty="0" smtClean="0">
                <a:solidFill>
                  <a:prstClr val="white"/>
                </a:solidFill>
                <a:latin typeface="Calibri"/>
              </a:rPr>
              <a:t>thread</a:t>
            </a:r>
            <a:endParaRPr lang="en-US" dirty="0">
              <a:solidFill>
                <a:prstClr val="white"/>
              </a:solidFill>
              <a:latin typeface="Calibri"/>
            </a:endParaRPr>
          </a:p>
        </p:txBody>
      </p:sp>
    </p:spTree>
    <p:extLst>
      <p:ext uri="{BB962C8B-B14F-4D97-AF65-F5344CB8AC3E}">
        <p14:creationId xmlns:p14="http://schemas.microsoft.com/office/powerpoint/2010/main" val="98682940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755650"/>
          </a:xfrm>
        </p:spPr>
        <p:txBody>
          <a:bodyPr/>
          <a:lstStyle/>
          <a:p>
            <a:r>
              <a:rPr lang="en-US" sz="3200" dirty="0" smtClean="0"/>
              <a:t>Remember: Heterogeneous Retention Times in DRAM</a:t>
            </a:r>
            <a:endParaRPr lang="en-US" sz="3200" dirty="0"/>
          </a:p>
        </p:txBody>
      </p:sp>
      <p:sp>
        <p:nvSpPr>
          <p:cNvPr id="4" name="Slide Number Placeholder 3"/>
          <p:cNvSpPr>
            <a:spLocks noGrp="1"/>
          </p:cNvSpPr>
          <p:nvPr>
            <p:ph type="sldNum" sz="quarter" idx="11"/>
          </p:nvPr>
        </p:nvSpPr>
        <p:spPr/>
        <p:txBody>
          <a:bodyPr/>
          <a:lstStyle/>
          <a:p>
            <a:pPr>
              <a:defRPr/>
            </a:pPr>
            <a:fld id="{D47506E6-4811-C243-B068-1C22F879B5EB}" type="slidenum">
              <a:rPr lang="en-US" altLang="en-US" smtClean="0"/>
              <a:pPr>
                <a:defRPr/>
              </a:pPr>
              <a:t>25</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44588"/>
            <a:ext cx="9144000"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14402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Examples from Life</a:t>
            </a:r>
            <a:endParaRPr lang="en-US" dirty="0"/>
          </a:p>
        </p:txBody>
      </p:sp>
      <p:sp>
        <p:nvSpPr>
          <p:cNvPr id="3" name="Content Placeholder 2"/>
          <p:cNvSpPr>
            <a:spLocks noGrp="1"/>
          </p:cNvSpPr>
          <p:nvPr>
            <p:ph idx="1"/>
          </p:nvPr>
        </p:nvSpPr>
        <p:spPr>
          <a:xfrm>
            <a:off x="228600" y="990600"/>
            <a:ext cx="8610600" cy="5340350"/>
          </a:xfrm>
        </p:spPr>
        <p:txBody>
          <a:bodyPr/>
          <a:lstStyle/>
          <a:p>
            <a:r>
              <a:rPr lang="en-US" dirty="0" smtClean="0"/>
              <a:t>Heterogeneity is abundant in life </a:t>
            </a:r>
          </a:p>
          <a:p>
            <a:pPr lvl="1"/>
            <a:r>
              <a:rPr lang="en-US" dirty="0" smtClean="0"/>
              <a:t>both in nature and human-made components</a:t>
            </a:r>
          </a:p>
          <a:p>
            <a:endParaRPr lang="en-US" dirty="0"/>
          </a:p>
          <a:p>
            <a:r>
              <a:rPr lang="en-US" dirty="0" smtClean="0"/>
              <a:t>Humans are heterogeneous</a:t>
            </a:r>
          </a:p>
          <a:p>
            <a:r>
              <a:rPr lang="en-US" dirty="0" smtClean="0"/>
              <a:t>Cells are heterogeneous </a:t>
            </a:r>
            <a:r>
              <a:rPr lang="en-US" dirty="0" smtClean="0">
                <a:sym typeface="Wingdings"/>
              </a:rPr>
              <a:t> specialized for different tasks</a:t>
            </a:r>
          </a:p>
          <a:p>
            <a:r>
              <a:rPr lang="en-US" dirty="0" smtClean="0">
                <a:sym typeface="Wingdings"/>
              </a:rPr>
              <a:t>Organs are heterogeneous</a:t>
            </a:r>
          </a:p>
          <a:p>
            <a:r>
              <a:rPr lang="en-US" dirty="0" smtClean="0">
                <a:sym typeface="Wingdings"/>
              </a:rPr>
              <a:t>Cars are heterogeneous</a:t>
            </a:r>
          </a:p>
          <a:p>
            <a:r>
              <a:rPr lang="en-US" dirty="0" smtClean="0">
                <a:sym typeface="Wingdings"/>
              </a:rPr>
              <a:t>Buildings are heterogeneous</a:t>
            </a:r>
          </a:p>
          <a:p>
            <a:r>
              <a:rPr lang="en-US" dirty="0" smtClean="0">
                <a:sym typeface="Wingdings"/>
              </a:rPr>
              <a:t>Rooms are heterogeneous</a:t>
            </a:r>
          </a:p>
          <a:p>
            <a:r>
              <a:rPr lang="en-US" dirty="0" smtClean="0">
                <a:sym typeface="Wingdings"/>
              </a:rPr>
              <a:t>…</a:t>
            </a:r>
            <a:endParaRPr lang="en-US" dirty="0"/>
          </a:p>
        </p:txBody>
      </p:sp>
      <p:sp>
        <p:nvSpPr>
          <p:cNvPr id="4" name="Slide Number Placeholder 3"/>
          <p:cNvSpPr>
            <a:spLocks noGrp="1"/>
          </p:cNvSpPr>
          <p:nvPr>
            <p:ph type="sldNum" sz="quarter" idx="11"/>
          </p:nvPr>
        </p:nvSpPr>
        <p:spPr/>
        <p:txBody>
          <a:bodyPr/>
          <a:lstStyle/>
          <a:p>
            <a:pPr>
              <a:defRPr/>
            </a:pPr>
            <a:fld id="{D47506E6-4811-C243-B068-1C22F879B5EB}" type="slidenum">
              <a:rPr lang="en-US" altLang="en-US" smtClean="0"/>
              <a:pPr>
                <a:defRPr/>
              </a:pPr>
              <a:t>26</a:t>
            </a:fld>
            <a:endParaRPr lang="en-US" altLang="en-US"/>
          </a:p>
        </p:txBody>
      </p:sp>
    </p:spTree>
    <p:extLst>
      <p:ext uri="{BB962C8B-B14F-4D97-AF65-F5344CB8AC3E}">
        <p14:creationId xmlns:p14="http://schemas.microsoft.com/office/powerpoint/2010/main" val="30811053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General-Purpose vs. Special-Purpose</a:t>
            </a:r>
            <a:endParaRPr lang="en-US" dirty="0"/>
          </a:p>
        </p:txBody>
      </p:sp>
      <p:sp>
        <p:nvSpPr>
          <p:cNvPr id="3" name="Content Placeholder 2"/>
          <p:cNvSpPr>
            <a:spLocks noGrp="1"/>
          </p:cNvSpPr>
          <p:nvPr>
            <p:ph idx="1"/>
          </p:nvPr>
        </p:nvSpPr>
        <p:spPr>
          <a:xfrm>
            <a:off x="228600" y="1060450"/>
            <a:ext cx="8610600" cy="5340350"/>
          </a:xfrm>
        </p:spPr>
        <p:txBody>
          <a:bodyPr/>
          <a:lstStyle/>
          <a:p>
            <a:r>
              <a:rPr lang="en-US" dirty="0" smtClean="0"/>
              <a:t>Asymmetry is a way of enabling specialization</a:t>
            </a:r>
          </a:p>
          <a:p>
            <a:endParaRPr lang="en-US" dirty="0"/>
          </a:p>
          <a:p>
            <a:r>
              <a:rPr lang="en-US" dirty="0" smtClean="0"/>
              <a:t>It bridges the gap between purely general purpose and purely special purpose</a:t>
            </a:r>
          </a:p>
          <a:p>
            <a:pPr lvl="1"/>
            <a:r>
              <a:rPr lang="en-US" dirty="0" smtClean="0"/>
              <a:t>Purely general purpose: Single design for every workload or metric</a:t>
            </a:r>
          </a:p>
          <a:p>
            <a:pPr lvl="1"/>
            <a:r>
              <a:rPr lang="en-US" dirty="0" smtClean="0"/>
              <a:t>Purely special purpose: Single design per workload or metric</a:t>
            </a:r>
          </a:p>
          <a:p>
            <a:pPr lvl="1"/>
            <a:r>
              <a:rPr lang="en-US" dirty="0" smtClean="0"/>
              <a:t>Asymmetric: Multiple sub-designs optimized for sets of workloads/metrics and glued together</a:t>
            </a:r>
          </a:p>
          <a:p>
            <a:pPr lvl="1"/>
            <a:endParaRPr lang="en-US" dirty="0"/>
          </a:p>
          <a:p>
            <a:r>
              <a:rPr lang="en-US" dirty="0" smtClean="0"/>
              <a:t>The goal of a good asymmetric design is to get the best of both general purpose and special purpose</a:t>
            </a:r>
            <a:endParaRPr lang="en-US" dirty="0"/>
          </a:p>
        </p:txBody>
      </p:sp>
      <p:sp>
        <p:nvSpPr>
          <p:cNvPr id="4" name="Slide Number Placeholder 3"/>
          <p:cNvSpPr>
            <a:spLocks noGrp="1"/>
          </p:cNvSpPr>
          <p:nvPr>
            <p:ph type="sldNum" sz="quarter" idx="11"/>
          </p:nvPr>
        </p:nvSpPr>
        <p:spPr/>
        <p:txBody>
          <a:bodyPr/>
          <a:lstStyle/>
          <a:p>
            <a:pPr>
              <a:defRPr/>
            </a:pPr>
            <a:fld id="{D47506E6-4811-C243-B068-1C22F879B5EB}" type="slidenum">
              <a:rPr lang="en-US" altLang="en-US" smtClean="0"/>
              <a:pPr>
                <a:defRPr/>
              </a:pPr>
              <a:t>27</a:t>
            </a:fld>
            <a:endParaRPr lang="en-US" altLang="en-US"/>
          </a:p>
        </p:txBody>
      </p:sp>
    </p:spTree>
    <p:extLst>
      <p:ext uri="{BB962C8B-B14F-4D97-AF65-F5344CB8AC3E}">
        <p14:creationId xmlns:p14="http://schemas.microsoft.com/office/powerpoint/2010/main" val="280908908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839200" cy="755650"/>
          </a:xfrm>
        </p:spPr>
        <p:txBody>
          <a:bodyPr/>
          <a:lstStyle/>
          <a:p>
            <a:r>
              <a:rPr lang="en-US" dirty="0" smtClean="0"/>
              <a:t>Asymmetry Advantages and Disadvantages</a:t>
            </a:r>
            <a:endParaRPr lang="en-US" dirty="0"/>
          </a:p>
        </p:txBody>
      </p:sp>
      <p:sp>
        <p:nvSpPr>
          <p:cNvPr id="3" name="Content Placeholder 2"/>
          <p:cNvSpPr>
            <a:spLocks noGrp="1"/>
          </p:cNvSpPr>
          <p:nvPr>
            <p:ph idx="1"/>
          </p:nvPr>
        </p:nvSpPr>
        <p:spPr>
          <a:xfrm>
            <a:off x="228600" y="984250"/>
            <a:ext cx="8610600" cy="5340350"/>
          </a:xfrm>
        </p:spPr>
        <p:txBody>
          <a:bodyPr/>
          <a:lstStyle/>
          <a:p>
            <a:r>
              <a:rPr lang="en-US" dirty="0" smtClean="0"/>
              <a:t>Advantages over Symmetric Design</a:t>
            </a:r>
          </a:p>
          <a:p>
            <a:pPr marL="344487" lvl="1" indent="0">
              <a:buNone/>
            </a:pPr>
            <a:r>
              <a:rPr lang="en-US" dirty="0" smtClean="0"/>
              <a:t>+ Can enable optimization of multiple metrics</a:t>
            </a:r>
          </a:p>
          <a:p>
            <a:pPr marL="344487" lvl="1" indent="0">
              <a:buNone/>
            </a:pPr>
            <a:r>
              <a:rPr lang="en-US" dirty="0" smtClean="0"/>
              <a:t>+ Can enable better adaptation to workload behavior</a:t>
            </a:r>
          </a:p>
          <a:p>
            <a:pPr marL="344487" lvl="1" indent="0">
              <a:buNone/>
            </a:pPr>
            <a:r>
              <a:rPr lang="en-US" dirty="0" smtClean="0"/>
              <a:t>+ Can provide special-purpose benefits with general-purpose usability/flexibility</a:t>
            </a:r>
            <a:endParaRPr lang="en-US" dirty="0"/>
          </a:p>
          <a:p>
            <a:endParaRPr lang="en-US" dirty="0" smtClean="0"/>
          </a:p>
          <a:p>
            <a:r>
              <a:rPr lang="en-US" dirty="0" smtClean="0"/>
              <a:t>Disa</a:t>
            </a:r>
            <a:r>
              <a:rPr lang="en-US" dirty="0" smtClean="0"/>
              <a:t>dvantages over Symmetric Design</a:t>
            </a:r>
          </a:p>
          <a:p>
            <a:pPr marL="344487" lvl="1" indent="0">
              <a:buNone/>
            </a:pPr>
            <a:r>
              <a:rPr lang="en-US" dirty="0" smtClean="0"/>
              <a:t>- Higher overhead and more complexity in design, verification</a:t>
            </a:r>
          </a:p>
          <a:p>
            <a:pPr marL="344487" lvl="1" indent="0">
              <a:buNone/>
            </a:pPr>
            <a:r>
              <a:rPr lang="en-US" dirty="0" smtClean="0"/>
              <a:t>- Higher overhead in management: scheduling onto asymmetric components</a:t>
            </a:r>
          </a:p>
          <a:p>
            <a:pPr marL="344487" lvl="1" indent="0">
              <a:buNone/>
            </a:pPr>
            <a:r>
              <a:rPr lang="en-US" dirty="0" smtClean="0"/>
              <a:t>- </a:t>
            </a:r>
            <a:r>
              <a:rPr lang="en-US" dirty="0"/>
              <a:t>O</a:t>
            </a:r>
            <a:r>
              <a:rPr lang="en-US" dirty="0" smtClean="0"/>
              <a:t>verhead in switching between multiple components can lead to degradation</a:t>
            </a:r>
          </a:p>
          <a:p>
            <a:endParaRPr lang="en-US" dirty="0"/>
          </a:p>
        </p:txBody>
      </p:sp>
      <p:sp>
        <p:nvSpPr>
          <p:cNvPr id="4" name="Slide Number Placeholder 3"/>
          <p:cNvSpPr>
            <a:spLocks noGrp="1"/>
          </p:cNvSpPr>
          <p:nvPr>
            <p:ph type="sldNum" sz="quarter" idx="11"/>
          </p:nvPr>
        </p:nvSpPr>
        <p:spPr/>
        <p:txBody>
          <a:bodyPr/>
          <a:lstStyle/>
          <a:p>
            <a:pPr>
              <a:defRPr/>
            </a:pPr>
            <a:fld id="{D47506E6-4811-C243-B068-1C22F879B5EB}" type="slidenum">
              <a:rPr lang="en-US" altLang="en-US" smtClean="0"/>
              <a:pPr>
                <a:defRPr/>
              </a:pPr>
              <a:t>28</a:t>
            </a:fld>
            <a:endParaRPr lang="en-US" altLang="en-US"/>
          </a:p>
        </p:txBody>
      </p:sp>
    </p:spTree>
    <p:extLst>
      <p:ext uri="{BB962C8B-B14F-4D97-AF65-F5344CB8AC3E}">
        <p14:creationId xmlns:p14="http://schemas.microsoft.com/office/powerpoint/2010/main" val="7123803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Yet Another Example</a:t>
            </a:r>
            <a:endParaRPr lang="en-US" dirty="0"/>
          </a:p>
        </p:txBody>
      </p:sp>
      <p:sp>
        <p:nvSpPr>
          <p:cNvPr id="3" name="Content Placeholder 2"/>
          <p:cNvSpPr>
            <a:spLocks noGrp="1"/>
          </p:cNvSpPr>
          <p:nvPr>
            <p:ph idx="1"/>
          </p:nvPr>
        </p:nvSpPr>
        <p:spPr>
          <a:xfrm>
            <a:off x="228600" y="1060450"/>
            <a:ext cx="8610600" cy="5340350"/>
          </a:xfrm>
        </p:spPr>
        <p:txBody>
          <a:bodyPr/>
          <a:lstStyle/>
          <a:p>
            <a:r>
              <a:rPr lang="en-US" dirty="0" smtClean="0"/>
              <a:t>Modern processors integrate general purpose cores and GPUs</a:t>
            </a:r>
          </a:p>
          <a:p>
            <a:pPr lvl="1"/>
            <a:r>
              <a:rPr lang="en-US" dirty="0" smtClean="0"/>
              <a:t>CPU-GPU systems</a:t>
            </a:r>
          </a:p>
          <a:p>
            <a:pPr lvl="1"/>
            <a:r>
              <a:rPr lang="en-US" dirty="0" smtClean="0"/>
              <a:t>Heterogeneity in execution models</a:t>
            </a:r>
            <a:endParaRPr lang="en-US" dirty="0"/>
          </a:p>
        </p:txBody>
      </p:sp>
      <p:sp>
        <p:nvSpPr>
          <p:cNvPr id="4" name="Slide Number Placeholder 3"/>
          <p:cNvSpPr>
            <a:spLocks noGrp="1"/>
          </p:cNvSpPr>
          <p:nvPr>
            <p:ph type="sldNum" sz="quarter" idx="11"/>
          </p:nvPr>
        </p:nvSpPr>
        <p:spPr/>
        <p:txBody>
          <a:bodyPr/>
          <a:lstStyle/>
          <a:p>
            <a:pPr>
              <a:defRPr/>
            </a:pPr>
            <a:fld id="{D47506E6-4811-C243-B068-1C22F879B5EB}" type="slidenum">
              <a:rPr lang="en-US" altLang="en-US" smtClean="0"/>
              <a:pPr>
                <a:defRPr/>
              </a:pPr>
              <a:t>29</a:t>
            </a:fld>
            <a:endParaRPr lang="en-US" altLang="en-US"/>
          </a:p>
        </p:txBody>
      </p:sp>
    </p:spTree>
    <p:extLst>
      <p:ext uri="{BB962C8B-B14F-4D97-AF65-F5344CB8AC3E}">
        <p14:creationId xmlns:p14="http://schemas.microsoft.com/office/powerpoint/2010/main" val="202236108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le 4"/>
          <p:cNvSpPr>
            <a:spLocks noGrp="1"/>
          </p:cNvSpPr>
          <p:nvPr>
            <p:ph type="ctrTitle"/>
          </p:nvPr>
        </p:nvSpPr>
        <p:spPr>
          <a:xfrm>
            <a:off x="685800" y="1371600"/>
            <a:ext cx="7924800" cy="1752600"/>
          </a:xfrm>
        </p:spPr>
        <p:txBody>
          <a:bodyPr/>
          <a:lstStyle/>
          <a:p>
            <a:r>
              <a:rPr lang="en-US" dirty="0" smtClean="0">
                <a:latin typeface="Garamond" charset="0"/>
                <a:ea typeface="ＭＳ Ｐゴシック" charset="0"/>
                <a:cs typeface="ＭＳ Ｐゴシック" charset="0"/>
              </a:rPr>
              <a:t>First, Some Administrative Things</a:t>
            </a:r>
            <a:endParaRPr lang="en-US" dirty="0">
              <a:latin typeface="Garamond" charset="0"/>
              <a:ea typeface="ＭＳ Ｐゴシック" charset="0"/>
              <a:cs typeface="ＭＳ Ｐゴシック" charset="0"/>
            </a:endParaRPr>
          </a:p>
        </p:txBody>
      </p:sp>
      <p:sp>
        <p:nvSpPr>
          <p:cNvPr id="194562" name="Subtitle 5"/>
          <p:cNvSpPr>
            <a:spLocks noGrp="1"/>
          </p:cNvSpPr>
          <p:nvPr>
            <p:ph type="subTitle" idx="1"/>
          </p:nvPr>
        </p:nvSpPr>
        <p:spPr/>
        <p:txBody>
          <a:bodyPr/>
          <a:lstStyle/>
          <a:p>
            <a:pPr>
              <a:buFont typeface="Wingdings" charset="0"/>
              <a:buNone/>
            </a:pPr>
            <a:endParaRPr lang="en-US">
              <a:latin typeface="Tahoma" charset="0"/>
              <a:ea typeface="ＭＳ Ｐゴシック" charset="0"/>
              <a:cs typeface="ＭＳ Ｐゴシック" charset="0"/>
            </a:endParaRPr>
          </a:p>
        </p:txBody>
      </p:sp>
      <p:sp>
        <p:nvSpPr>
          <p:cNvPr id="1945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3E819A6-5E83-3E4E-8138-9F0E405A65CF}" type="slidenum">
              <a:rPr lang="en-US" sz="1200">
                <a:solidFill>
                  <a:srgbClr val="000000"/>
                </a:solidFill>
                <a:latin typeface="Garamond" charset="0"/>
              </a:rPr>
              <a:pPr eaLnBrk="1" hangingPunct="1"/>
              <a:t>3</a:t>
            </a:fld>
            <a:endParaRPr lang="en-US" sz="1200">
              <a:solidFill>
                <a:srgbClr val="000000"/>
              </a:solidFill>
              <a:latin typeface="Garamond" charset="0"/>
            </a:endParaRPr>
          </a:p>
        </p:txBody>
      </p:sp>
    </p:spTree>
    <p:extLst>
      <p:ext uri="{BB962C8B-B14F-4D97-AF65-F5344CB8AC3E}">
        <p14:creationId xmlns:p14="http://schemas.microsoft.com/office/powerpoint/2010/main" val="37188972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25538"/>
            <a:ext cx="8610600" cy="5122862"/>
          </a:xfrm>
        </p:spPr>
        <p:txBody>
          <a:bodyPr/>
          <a:lstStyle/>
          <a:p>
            <a:pPr>
              <a:defRPr/>
            </a:pPr>
            <a:r>
              <a:rPr lang="en-US" dirty="0">
                <a:solidFill>
                  <a:srgbClr val="FF0000"/>
                </a:solidFill>
              </a:rPr>
              <a:t>Memory </a:t>
            </a:r>
            <a:r>
              <a:rPr lang="en-US" dirty="0" smtClean="0">
                <a:solidFill>
                  <a:srgbClr val="FF0000"/>
                </a:solidFill>
              </a:rPr>
              <a:t>system</a:t>
            </a:r>
            <a:endParaRPr lang="en-US" dirty="0"/>
          </a:p>
          <a:p>
            <a:pPr lvl="1">
              <a:defRPr/>
            </a:pPr>
            <a:r>
              <a:rPr lang="en-US" dirty="0" smtClean="0"/>
              <a:t>Applications are increasingly data intensive </a:t>
            </a:r>
          </a:p>
          <a:p>
            <a:pPr lvl="1">
              <a:defRPr/>
            </a:pPr>
            <a:r>
              <a:rPr lang="en-US" dirty="0" smtClean="0">
                <a:sym typeface="Wingdings"/>
              </a:rPr>
              <a:t>Data </a:t>
            </a:r>
            <a:r>
              <a:rPr lang="en-US" dirty="0">
                <a:sym typeface="Wingdings"/>
              </a:rPr>
              <a:t>storage and movement limits performance &amp; </a:t>
            </a:r>
            <a:r>
              <a:rPr lang="en-US" dirty="0" smtClean="0">
                <a:sym typeface="Wingdings"/>
              </a:rPr>
              <a:t>efficiency</a:t>
            </a:r>
            <a:endParaRPr lang="en-US" dirty="0"/>
          </a:p>
          <a:p>
            <a:pPr>
              <a:defRPr/>
            </a:pPr>
            <a:endParaRPr lang="en-US" dirty="0" smtClean="0">
              <a:solidFill>
                <a:srgbClr val="FF0000"/>
              </a:solidFill>
            </a:endParaRPr>
          </a:p>
          <a:p>
            <a:pPr>
              <a:defRPr/>
            </a:pPr>
            <a:r>
              <a:rPr lang="en-US" dirty="0" smtClean="0">
                <a:solidFill>
                  <a:srgbClr val="FF0000"/>
                </a:solidFill>
              </a:rPr>
              <a:t>Efficiency (performance and energy) </a:t>
            </a:r>
            <a:r>
              <a:rPr lang="en-US" dirty="0" smtClean="0">
                <a:solidFill>
                  <a:srgbClr val="FF0000"/>
                </a:solidFill>
                <a:sym typeface="Wingdings"/>
              </a:rPr>
              <a:t> scalability</a:t>
            </a:r>
            <a:endParaRPr lang="en-US" dirty="0" smtClean="0">
              <a:solidFill>
                <a:srgbClr val="FF0000"/>
              </a:solidFill>
            </a:endParaRPr>
          </a:p>
          <a:p>
            <a:pPr lvl="1">
              <a:defRPr/>
            </a:pPr>
            <a:r>
              <a:rPr lang="en-US" dirty="0" smtClean="0"/>
              <a:t>Enables scalable systems </a:t>
            </a:r>
            <a:r>
              <a:rPr lang="en-US" dirty="0" smtClean="0">
                <a:sym typeface="Wingdings"/>
              </a:rPr>
              <a:t> new applications</a:t>
            </a:r>
            <a:endParaRPr lang="en-US" dirty="0" smtClean="0"/>
          </a:p>
          <a:p>
            <a:pPr lvl="1">
              <a:defRPr/>
            </a:pPr>
            <a:r>
              <a:rPr lang="en-US" dirty="0" smtClean="0"/>
              <a:t>Enables better user experience </a:t>
            </a:r>
            <a:r>
              <a:rPr lang="en-US" dirty="0" smtClean="0">
                <a:sym typeface="Wingdings"/>
              </a:rPr>
              <a:t> new usage models</a:t>
            </a:r>
            <a:endParaRPr lang="en-US" dirty="0" smtClean="0"/>
          </a:p>
          <a:p>
            <a:pPr marL="0" indent="0">
              <a:buFont typeface="Wingdings" charset="0"/>
              <a:buNone/>
              <a:defRPr/>
            </a:pPr>
            <a:endParaRPr lang="en-US" dirty="0" smtClean="0"/>
          </a:p>
          <a:p>
            <a:pPr>
              <a:defRPr/>
            </a:pPr>
            <a:r>
              <a:rPr lang="en-US" dirty="0" smtClean="0">
                <a:solidFill>
                  <a:srgbClr val="FF0000"/>
                </a:solidFill>
              </a:rPr>
              <a:t>Predictability and robustness</a:t>
            </a:r>
            <a:endParaRPr lang="en-US" dirty="0" smtClean="0"/>
          </a:p>
          <a:p>
            <a:pPr lvl="1">
              <a:defRPr/>
            </a:pPr>
            <a:r>
              <a:rPr lang="en-US" dirty="0" smtClean="0"/>
              <a:t>Resource sharing and unreliable hardware causes QoS issues</a:t>
            </a:r>
          </a:p>
          <a:p>
            <a:pPr lvl="1">
              <a:defRPr/>
            </a:pPr>
            <a:r>
              <a:rPr lang="en-US" dirty="0" smtClean="0"/>
              <a:t>Predictable performance and QoS are first class constraints </a:t>
            </a:r>
          </a:p>
          <a:p>
            <a:pPr lvl="1">
              <a:defRPr/>
            </a:pPr>
            <a:endParaRPr lang="en-US" dirty="0" smtClean="0"/>
          </a:p>
          <a:p>
            <a:pPr lvl="1">
              <a:defRPr/>
            </a:pPr>
            <a:endParaRPr lang="en-US" dirty="0" smtClean="0"/>
          </a:p>
          <a:p>
            <a:pPr>
              <a:defRPr/>
            </a:pPr>
            <a:endParaRPr lang="en-US" dirty="0"/>
          </a:p>
          <a:p>
            <a:pPr>
              <a:defRPr/>
            </a:pPr>
            <a:endParaRPr lang="en-US" dirty="0"/>
          </a:p>
        </p:txBody>
      </p:sp>
      <p:sp>
        <p:nvSpPr>
          <p:cNvPr id="195585" name="Title 1"/>
          <p:cNvSpPr>
            <a:spLocks noGrp="1"/>
          </p:cNvSpPr>
          <p:nvPr>
            <p:ph type="title"/>
          </p:nvPr>
        </p:nvSpPr>
        <p:spPr/>
        <p:txBody>
          <a:bodyPr/>
          <a:lstStyle/>
          <a:p>
            <a:r>
              <a:rPr lang="en-US">
                <a:latin typeface="Garamond" charset="0"/>
              </a:rPr>
              <a:t>Three Key Problems in Future Systems</a:t>
            </a:r>
          </a:p>
        </p:txBody>
      </p:sp>
      <p:sp>
        <p:nvSpPr>
          <p:cNvPr id="1955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C950511-59EB-B94E-A642-D316B5B91EA4}" type="slidenum">
              <a:rPr lang="en-US" sz="1600">
                <a:solidFill>
                  <a:srgbClr val="000000"/>
                </a:solidFill>
                <a:latin typeface="Garamond" charset="0"/>
              </a:rPr>
              <a:pPr eaLnBrk="1" hangingPunct="1"/>
              <a:t>30</a:t>
            </a:fld>
            <a:endParaRPr lang="en-US" sz="1600">
              <a:solidFill>
                <a:srgbClr val="000000"/>
              </a:solidFill>
              <a:latin typeface="Garamond" charset="0"/>
            </a:endParaRPr>
          </a:p>
        </p:txBody>
      </p:sp>
      <p:sp>
        <p:nvSpPr>
          <p:cNvPr id="5" name="Rectangle 4"/>
          <p:cNvSpPr/>
          <p:nvPr/>
        </p:nvSpPr>
        <p:spPr>
          <a:xfrm>
            <a:off x="566738" y="2771775"/>
            <a:ext cx="6900862" cy="504825"/>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endParaRPr>
          </a:p>
        </p:txBody>
      </p:sp>
      <p:sp>
        <p:nvSpPr>
          <p:cNvPr id="6" name="Rounded Rectangle 5"/>
          <p:cNvSpPr/>
          <p:nvPr/>
        </p:nvSpPr>
        <p:spPr>
          <a:xfrm rot="21340188">
            <a:off x="349867" y="4925540"/>
            <a:ext cx="8046720" cy="1936242"/>
          </a:xfrm>
          <a:prstGeom prst="roundRect">
            <a:avLst/>
          </a:prstGeom>
          <a:solidFill>
            <a:sysClr val="window" lastClr="FFFFFF"/>
          </a:solidFill>
          <a:ln w="12700" cap="flat" cmpd="sng" algn="ctr">
            <a:solidFill>
              <a:sysClr val="windowText" lastClr="000000"/>
            </a:solidFill>
            <a:prstDash val="solid"/>
          </a:ln>
          <a:effectLst/>
          <a:scene3d>
            <a:camera prst="orthographicFront">
              <a:rot lat="0" lon="0" rev="21360000"/>
            </a:camera>
            <a:lightRig rig="threePt" dir="t"/>
          </a:scene3d>
        </p:spPr>
        <p:txBody>
          <a:bodyPr anchor="ctr"/>
          <a:lstStyle/>
          <a:p>
            <a:pPr algn="ctr" fontAlgn="auto">
              <a:spcBef>
                <a:spcPts val="0"/>
              </a:spcBef>
              <a:spcAft>
                <a:spcPts val="0"/>
              </a:spcAft>
              <a:defRPr/>
            </a:pPr>
            <a:r>
              <a:rPr lang="en-US" sz="4000" b="1" kern="0" dirty="0">
                <a:solidFill>
                  <a:srgbClr val="0000FF"/>
                </a:solidFill>
                <a:latin typeface="Calibri"/>
                <a:ea typeface="+mn-ea"/>
                <a:cs typeface="+mn-cs"/>
              </a:rPr>
              <a:t>Asymmetric Designs </a:t>
            </a:r>
          </a:p>
          <a:p>
            <a:pPr algn="ctr" fontAlgn="auto">
              <a:spcBef>
                <a:spcPts val="0"/>
              </a:spcBef>
              <a:spcAft>
                <a:spcPts val="0"/>
              </a:spcAft>
              <a:defRPr/>
            </a:pPr>
            <a:r>
              <a:rPr lang="en-US" sz="4000" b="1" kern="0" dirty="0">
                <a:solidFill>
                  <a:srgbClr val="0000FF"/>
                </a:solidFill>
                <a:latin typeface="Calibri"/>
                <a:ea typeface="+mn-ea"/>
                <a:cs typeface="+mn-cs"/>
              </a:rPr>
              <a:t>Can Help Solve These Problems</a:t>
            </a:r>
            <a:endParaRPr lang="en-US" sz="4000" b="1" kern="0" dirty="0">
              <a:solidFill>
                <a:srgbClr val="0000FF"/>
              </a:solidFill>
              <a:latin typeface="Calibri"/>
              <a:ea typeface="+mn-ea"/>
              <a:cs typeface="+mn-cs"/>
            </a:endParaRPr>
          </a:p>
        </p:txBody>
      </p:sp>
    </p:spTree>
    <p:extLst>
      <p:ext uri="{BB962C8B-B14F-4D97-AF65-F5344CB8AC3E}">
        <p14:creationId xmlns:p14="http://schemas.microsoft.com/office/powerpoint/2010/main" val="13984781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le 4"/>
          <p:cNvSpPr>
            <a:spLocks noGrp="1"/>
          </p:cNvSpPr>
          <p:nvPr>
            <p:ph type="ctrTitle"/>
          </p:nvPr>
        </p:nvSpPr>
        <p:spPr/>
        <p:txBody>
          <a:bodyPr/>
          <a:lstStyle/>
          <a:p>
            <a:r>
              <a:rPr lang="en-US">
                <a:latin typeface="Garamond" charset="0"/>
                <a:ea typeface="ＭＳ Ｐゴシック" charset="0"/>
                <a:cs typeface="ＭＳ Ｐゴシック" charset="0"/>
              </a:rPr>
              <a:t>Multi-Core Design</a:t>
            </a:r>
          </a:p>
        </p:txBody>
      </p:sp>
      <p:sp>
        <p:nvSpPr>
          <p:cNvPr id="194562" name="Subtitle 5"/>
          <p:cNvSpPr>
            <a:spLocks noGrp="1"/>
          </p:cNvSpPr>
          <p:nvPr>
            <p:ph type="subTitle" idx="1"/>
          </p:nvPr>
        </p:nvSpPr>
        <p:spPr/>
        <p:txBody>
          <a:bodyPr/>
          <a:lstStyle/>
          <a:p>
            <a:pPr>
              <a:buFont typeface="Wingdings" charset="0"/>
              <a:buNone/>
            </a:pPr>
            <a:endParaRPr lang="en-US">
              <a:latin typeface="Tahoma" charset="0"/>
              <a:ea typeface="ＭＳ Ｐゴシック" charset="0"/>
              <a:cs typeface="ＭＳ Ｐゴシック" charset="0"/>
            </a:endParaRPr>
          </a:p>
        </p:txBody>
      </p:sp>
      <p:sp>
        <p:nvSpPr>
          <p:cNvPr id="1945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3E819A6-5E83-3E4E-8138-9F0E405A65CF}" type="slidenum">
              <a:rPr lang="en-US" sz="1200">
                <a:solidFill>
                  <a:srgbClr val="000000"/>
                </a:solidFill>
                <a:latin typeface="Garamond" charset="0"/>
              </a:rPr>
              <a:pPr eaLnBrk="1" hangingPunct="1"/>
              <a:t>31</a:t>
            </a:fld>
            <a:endParaRPr lang="en-US" sz="1200">
              <a:solidFill>
                <a:srgbClr val="000000"/>
              </a:solidFill>
              <a:latin typeface="Garamon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le 1"/>
          <p:cNvSpPr>
            <a:spLocks noGrp="1"/>
          </p:cNvSpPr>
          <p:nvPr>
            <p:ph type="title"/>
          </p:nvPr>
        </p:nvSpPr>
        <p:spPr/>
        <p:txBody>
          <a:bodyPr/>
          <a:lstStyle/>
          <a:p>
            <a:r>
              <a:rPr lang="en-US">
                <a:latin typeface="Garamond" charset="0"/>
                <a:ea typeface="ＭＳ Ｐゴシック" charset="0"/>
                <a:cs typeface="ＭＳ Ｐゴシック" charset="0"/>
              </a:rPr>
              <a:t>Many Cores on Chip</a:t>
            </a:r>
          </a:p>
        </p:txBody>
      </p:sp>
      <p:sp>
        <p:nvSpPr>
          <p:cNvPr id="195586" name="Content Placeholder 2"/>
          <p:cNvSpPr>
            <a:spLocks noGrp="1"/>
          </p:cNvSpPr>
          <p:nvPr>
            <p:ph idx="1"/>
          </p:nvPr>
        </p:nvSpPr>
        <p:spPr>
          <a:xfrm>
            <a:off x="228600" y="1052513"/>
            <a:ext cx="8610600" cy="5195887"/>
          </a:xfrm>
        </p:spPr>
        <p:txBody>
          <a:bodyPr/>
          <a:lstStyle/>
          <a:p>
            <a:r>
              <a:rPr lang="en-US">
                <a:latin typeface="Tahoma" charset="0"/>
                <a:ea typeface="ＭＳ Ｐゴシック" charset="0"/>
                <a:cs typeface="ＭＳ Ｐゴシック" charset="0"/>
              </a:rPr>
              <a:t>Simpler and lower power than a single large core</a:t>
            </a:r>
          </a:p>
          <a:p>
            <a:r>
              <a:rPr lang="en-US">
                <a:latin typeface="Tahoma" charset="0"/>
                <a:ea typeface="ＭＳ Ｐゴシック" charset="0"/>
                <a:cs typeface="ＭＳ Ｐゴシック" charset="0"/>
              </a:rPr>
              <a:t>Large scale parallelism on chip</a:t>
            </a:r>
          </a:p>
        </p:txBody>
      </p:sp>
      <p:sp>
        <p:nvSpPr>
          <p:cNvPr id="1955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2443C18-77C6-A445-B23A-39D1862BEBA7}" type="slidenum">
              <a:rPr lang="en-US" sz="1600">
                <a:solidFill>
                  <a:srgbClr val="000000"/>
                </a:solidFill>
                <a:latin typeface="Garamond" charset="0"/>
              </a:rPr>
              <a:pPr eaLnBrk="1" hangingPunct="1"/>
              <a:t>32</a:t>
            </a:fld>
            <a:endParaRPr lang="en-US" sz="1600">
              <a:solidFill>
                <a:srgbClr val="000000"/>
              </a:solidFill>
              <a:latin typeface="Garamond" charset="0"/>
            </a:endParaRPr>
          </a:p>
        </p:txBody>
      </p:sp>
      <p:grpSp>
        <p:nvGrpSpPr>
          <p:cNvPr id="195588" name="Group 40"/>
          <p:cNvGrpSpPr>
            <a:grpSpLocks/>
          </p:cNvGrpSpPr>
          <p:nvPr/>
        </p:nvGrpSpPr>
        <p:grpSpPr bwMode="auto">
          <a:xfrm>
            <a:off x="4953000" y="2235200"/>
            <a:ext cx="1847850" cy="1808163"/>
            <a:chOff x="3647468" y="1676931"/>
            <a:chExt cx="1848260" cy="1808173"/>
          </a:xfrm>
        </p:grpSpPr>
        <p:pic>
          <p:nvPicPr>
            <p:cNvPr id="195609" name="Picture 33" descr="cell-diephoto.jpg"/>
            <p:cNvPicPr>
              <a:picLocks noChangeAspect="1"/>
            </p:cNvPicPr>
            <p:nvPr/>
          </p:nvPicPr>
          <p:blipFill>
            <a:blip r:embed="rId2">
              <a:extLst>
                <a:ext uri="{28A0092B-C50C-407E-A947-70E740481C1C}">
                  <a14:useLocalDpi xmlns:a14="http://schemas.microsoft.com/office/drawing/2010/main" val="0"/>
                </a:ext>
              </a:extLst>
            </a:blip>
            <a:srcRect l="5734" t="10641" r="5714" b="11047"/>
            <a:stretch>
              <a:fillRect/>
            </a:stretch>
          </p:blipFill>
          <p:spPr bwMode="auto">
            <a:xfrm>
              <a:off x="3647468" y="1676931"/>
              <a:ext cx="184826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610" name="TextBox 8"/>
            <p:cNvSpPr txBox="1">
              <a:spLocks noChangeArrowheads="1"/>
            </p:cNvSpPr>
            <p:nvPr/>
          </p:nvSpPr>
          <p:spPr bwMode="auto">
            <a:xfrm>
              <a:off x="3647468" y="2869681"/>
              <a:ext cx="1274990" cy="6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sz="1800">
                  <a:latin typeface="Calibri" charset="0"/>
                  <a:cs typeface="Arial" charset="0"/>
                </a:rPr>
                <a:t>IBM Cell BE</a:t>
              </a:r>
              <a:br>
                <a:rPr lang="en-US" altLang="zh-CN" sz="1800">
                  <a:latin typeface="Calibri" charset="0"/>
                  <a:cs typeface="Arial" charset="0"/>
                </a:rPr>
              </a:br>
              <a:r>
                <a:rPr lang="en-US" altLang="zh-CN" sz="1600">
                  <a:latin typeface="Calibri" charset="0"/>
                  <a:cs typeface="Arial" charset="0"/>
                </a:rPr>
                <a:t>8+1 cores</a:t>
              </a:r>
            </a:p>
          </p:txBody>
        </p:sp>
      </p:grpSp>
      <p:grpSp>
        <p:nvGrpSpPr>
          <p:cNvPr id="195589" name="Group 39"/>
          <p:cNvGrpSpPr>
            <a:grpSpLocks/>
          </p:cNvGrpSpPr>
          <p:nvPr/>
        </p:nvGrpSpPr>
        <p:grpSpPr bwMode="auto">
          <a:xfrm>
            <a:off x="2362200" y="2235200"/>
            <a:ext cx="2206625" cy="1806575"/>
            <a:chOff x="2223822" y="1484985"/>
            <a:chExt cx="2206183" cy="1806217"/>
          </a:xfrm>
        </p:grpSpPr>
        <p:sp>
          <p:nvSpPr>
            <p:cNvPr id="195607" name="TextBox 36"/>
            <p:cNvSpPr txBox="1">
              <a:spLocks noChangeArrowheads="1"/>
            </p:cNvSpPr>
            <p:nvPr/>
          </p:nvSpPr>
          <p:spPr bwMode="auto">
            <a:xfrm>
              <a:off x="2223822" y="2675824"/>
              <a:ext cx="1315796" cy="61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sz="1800">
                  <a:latin typeface="Calibri" charset="0"/>
                  <a:cs typeface="Arial" charset="0"/>
                </a:rPr>
                <a:t>Intel Core i7</a:t>
              </a:r>
              <a:br>
                <a:rPr lang="en-US" altLang="zh-CN" sz="1800">
                  <a:latin typeface="Calibri" charset="0"/>
                  <a:cs typeface="Arial" charset="0"/>
                </a:rPr>
              </a:br>
              <a:r>
                <a:rPr lang="en-US" altLang="zh-CN" sz="1600">
                  <a:latin typeface="Calibri" charset="0"/>
                  <a:cs typeface="Arial" charset="0"/>
                </a:rPr>
                <a:t>8 cores</a:t>
              </a:r>
              <a:endParaRPr lang="en-US" altLang="zh-CN" sz="1800">
                <a:latin typeface="Calibri" charset="0"/>
                <a:cs typeface="Arial" charset="0"/>
              </a:endParaRPr>
            </a:p>
          </p:txBody>
        </p:sp>
        <p:pic>
          <p:nvPicPr>
            <p:cNvPr id="195608" name="Picture 30" descr="3177_01.png"/>
            <p:cNvPicPr>
              <a:picLocks noChangeAspect="1"/>
            </p:cNvPicPr>
            <p:nvPr/>
          </p:nvPicPr>
          <p:blipFill>
            <a:blip r:embed="rId3">
              <a:extLst>
                <a:ext uri="{28A0092B-C50C-407E-A947-70E740481C1C}">
                  <a14:useLocalDpi xmlns:a14="http://schemas.microsoft.com/office/drawing/2010/main" val="0"/>
                </a:ext>
              </a:extLst>
            </a:blip>
            <a:srcRect l="4478" t="22220" r="3780" b="12109"/>
            <a:stretch>
              <a:fillRect/>
            </a:stretch>
          </p:blipFill>
          <p:spPr bwMode="auto">
            <a:xfrm>
              <a:off x="2223822" y="1484985"/>
              <a:ext cx="2206183"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5590" name="Group 38"/>
          <p:cNvGrpSpPr>
            <a:grpSpLocks/>
          </p:cNvGrpSpPr>
          <p:nvPr/>
        </p:nvGrpSpPr>
        <p:grpSpPr bwMode="auto">
          <a:xfrm>
            <a:off x="7159625" y="4318000"/>
            <a:ext cx="1984375" cy="1755775"/>
            <a:chOff x="6769103" y="859632"/>
            <a:chExt cx="1983636" cy="1755215"/>
          </a:xfrm>
        </p:grpSpPr>
        <p:pic>
          <p:nvPicPr>
            <p:cNvPr id="195605" name="Picture 2" descr="C:\Daten\talks\invited\ferc2010\material\Tilera_TILE-Gx1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4259" y="859632"/>
              <a:ext cx="137946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606" name="TextBox 8"/>
            <p:cNvSpPr txBox="1">
              <a:spLocks noChangeArrowheads="1"/>
            </p:cNvSpPr>
            <p:nvPr/>
          </p:nvSpPr>
          <p:spPr bwMode="auto">
            <a:xfrm>
              <a:off x="6769103" y="1999294"/>
              <a:ext cx="198363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sz="1800">
                  <a:latin typeface="Calibri" charset="0"/>
                  <a:cs typeface="Arial" charset="0"/>
                </a:rPr>
                <a:t>Tilera TILE Gx</a:t>
              </a:r>
            </a:p>
            <a:p>
              <a:r>
                <a:rPr lang="en-US" altLang="zh-CN" sz="1600">
                  <a:latin typeface="Calibri" charset="0"/>
                  <a:cs typeface="Arial" charset="0"/>
                </a:rPr>
                <a:t>100 cores, networked</a:t>
              </a:r>
            </a:p>
          </p:txBody>
        </p:sp>
      </p:grpSp>
      <p:grpSp>
        <p:nvGrpSpPr>
          <p:cNvPr id="195591" name="Group 38"/>
          <p:cNvGrpSpPr>
            <a:grpSpLocks/>
          </p:cNvGrpSpPr>
          <p:nvPr/>
        </p:nvGrpSpPr>
        <p:grpSpPr bwMode="auto">
          <a:xfrm>
            <a:off x="7162800" y="2235200"/>
            <a:ext cx="1538288" cy="1811338"/>
            <a:chOff x="241300" y="4189413"/>
            <a:chExt cx="1538944" cy="1811568"/>
          </a:xfrm>
        </p:grpSpPr>
        <p:pic>
          <p:nvPicPr>
            <p:cNvPr id="195603" name="Picture 2" descr="C:\franzf\talks\invited\dagstuhl-2010\material\6686259_img.jpg"/>
            <p:cNvPicPr>
              <a:picLocks noChangeAspect="1" noChangeArrowheads="1"/>
            </p:cNvPicPr>
            <p:nvPr/>
          </p:nvPicPr>
          <p:blipFill>
            <a:blip r:embed="rId5">
              <a:extLst>
                <a:ext uri="{28A0092B-C50C-407E-A947-70E740481C1C}">
                  <a14:useLocalDpi xmlns:a14="http://schemas.microsoft.com/office/drawing/2010/main" val="0"/>
                </a:ext>
              </a:extLst>
            </a:blip>
            <a:srcRect b="4739"/>
            <a:stretch>
              <a:fillRect/>
            </a:stretch>
          </p:blipFill>
          <p:spPr bwMode="auto">
            <a:xfrm>
              <a:off x="292100" y="4189413"/>
              <a:ext cx="1488144"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604" name="TextBox 8"/>
            <p:cNvSpPr txBox="1">
              <a:spLocks noChangeArrowheads="1"/>
            </p:cNvSpPr>
            <p:nvPr/>
          </p:nvSpPr>
          <p:spPr bwMode="auto">
            <a:xfrm>
              <a:off x="241300" y="5385428"/>
              <a:ext cx="14479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sz="1800">
                  <a:latin typeface="Calibri" charset="0"/>
                  <a:cs typeface="Arial" charset="0"/>
                </a:rPr>
                <a:t>IBM POWER7</a:t>
              </a:r>
            </a:p>
            <a:p>
              <a:r>
                <a:rPr lang="en-US" altLang="zh-CN" sz="1600">
                  <a:latin typeface="Calibri" charset="0"/>
                  <a:cs typeface="Arial" charset="0"/>
                </a:rPr>
                <a:t>8 cores</a:t>
              </a:r>
            </a:p>
          </p:txBody>
        </p:sp>
      </p:grpSp>
      <p:grpSp>
        <p:nvGrpSpPr>
          <p:cNvPr id="195592" name="Group 44"/>
          <p:cNvGrpSpPr>
            <a:grpSpLocks/>
          </p:cNvGrpSpPr>
          <p:nvPr/>
        </p:nvGrpSpPr>
        <p:grpSpPr bwMode="auto">
          <a:xfrm>
            <a:off x="4953000" y="4318000"/>
            <a:ext cx="1879600" cy="1789113"/>
            <a:chOff x="3809208" y="4471194"/>
            <a:chExt cx="1879641" cy="1789346"/>
          </a:xfrm>
        </p:grpSpPr>
        <p:sp>
          <p:nvSpPr>
            <p:cNvPr id="195601" name="TextBox 8"/>
            <p:cNvSpPr txBox="1">
              <a:spLocks noChangeArrowheads="1"/>
            </p:cNvSpPr>
            <p:nvPr/>
          </p:nvSpPr>
          <p:spPr bwMode="auto">
            <a:xfrm>
              <a:off x="3809208" y="5644987"/>
              <a:ext cx="187964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sz="1800">
                  <a:latin typeface="Calibri" charset="0"/>
                  <a:cs typeface="Arial" charset="0"/>
                </a:rPr>
                <a:t>Intel SCC</a:t>
              </a:r>
            </a:p>
            <a:p>
              <a:r>
                <a:rPr lang="en-US" altLang="zh-CN" sz="1600">
                  <a:latin typeface="Calibri" charset="0"/>
                  <a:cs typeface="Arial" charset="0"/>
                </a:rPr>
                <a:t>48 cores, networked</a:t>
              </a:r>
            </a:p>
          </p:txBody>
        </p:sp>
        <p:pic>
          <p:nvPicPr>
            <p:cNvPr id="195602" name="Picture 5" descr="C:\Daten\talks\invited\ferc2010\material\scc.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5081" y="4471194"/>
              <a:ext cx="1465517"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5593" name="Group 47"/>
          <p:cNvGrpSpPr>
            <a:grpSpLocks/>
          </p:cNvGrpSpPr>
          <p:nvPr/>
        </p:nvGrpSpPr>
        <p:grpSpPr bwMode="auto">
          <a:xfrm>
            <a:off x="3276600" y="4318000"/>
            <a:ext cx="1363663" cy="1800225"/>
            <a:chOff x="5252245" y="4774407"/>
            <a:chExt cx="1363286" cy="1800456"/>
          </a:xfrm>
        </p:grpSpPr>
        <p:sp>
          <p:nvSpPr>
            <p:cNvPr id="195599" name="TextBox 8"/>
            <p:cNvSpPr txBox="1">
              <a:spLocks noChangeArrowheads="1"/>
            </p:cNvSpPr>
            <p:nvPr/>
          </p:nvSpPr>
          <p:spPr bwMode="auto">
            <a:xfrm>
              <a:off x="5252245" y="5959310"/>
              <a:ext cx="136328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sz="1800">
                  <a:latin typeface="Calibri" charset="0"/>
                  <a:cs typeface="Arial" charset="0"/>
                </a:rPr>
                <a:t>Nvidia Fermi</a:t>
              </a:r>
            </a:p>
            <a:p>
              <a:r>
                <a:rPr lang="en-US" altLang="zh-CN" sz="1600">
                  <a:latin typeface="Calibri" charset="0"/>
                  <a:cs typeface="Arial" charset="0"/>
                </a:rPr>
                <a:t>448 “cores”</a:t>
              </a:r>
            </a:p>
          </p:txBody>
        </p:sp>
        <p:pic>
          <p:nvPicPr>
            <p:cNvPr id="195600" name="Picture 6" descr="C:\Daten\talks\invited\ferc2010\material\Fermi_Die_FINA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4944" y="4774407"/>
              <a:ext cx="1201936"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5594" name="Group 78"/>
          <p:cNvGrpSpPr>
            <a:grpSpLocks/>
          </p:cNvGrpSpPr>
          <p:nvPr/>
        </p:nvGrpSpPr>
        <p:grpSpPr bwMode="auto">
          <a:xfrm>
            <a:off x="304800" y="2235200"/>
            <a:ext cx="1676400" cy="2139950"/>
            <a:chOff x="533400" y="1371600"/>
            <a:chExt cx="1676399" cy="2139553"/>
          </a:xfrm>
        </p:grpSpPr>
        <p:pic>
          <p:nvPicPr>
            <p:cNvPr id="195597" name="Content Placeholder 6" descr="barcelona-die-photo-color.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371600"/>
              <a:ext cx="1600199" cy="1560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98" name="TextBox 8"/>
            <p:cNvSpPr txBox="1">
              <a:spLocks noChangeArrowheads="1"/>
            </p:cNvSpPr>
            <p:nvPr/>
          </p:nvSpPr>
          <p:spPr bwMode="auto">
            <a:xfrm>
              <a:off x="533400" y="2895600"/>
              <a:ext cx="164202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sz="1800">
                  <a:latin typeface="Calibri" charset="0"/>
                  <a:cs typeface="Arial" charset="0"/>
                </a:rPr>
                <a:t>AMD Barcelona</a:t>
              </a:r>
            </a:p>
            <a:p>
              <a:r>
                <a:rPr lang="en-US" altLang="zh-CN" sz="1600">
                  <a:latin typeface="Calibri" charset="0"/>
                  <a:cs typeface="Arial" charset="0"/>
                </a:rPr>
                <a:t>4 cores</a:t>
              </a:r>
            </a:p>
          </p:txBody>
        </p:sp>
      </p:grpSp>
      <p:pic>
        <p:nvPicPr>
          <p:cNvPr id="195595" name="Picture 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4318000"/>
            <a:ext cx="22098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96" name="TextBox 8"/>
          <p:cNvSpPr txBox="1">
            <a:spLocks noChangeArrowheads="1"/>
          </p:cNvSpPr>
          <p:nvPr/>
        </p:nvSpPr>
        <p:spPr bwMode="auto">
          <a:xfrm>
            <a:off x="381000" y="5740400"/>
            <a:ext cx="14684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ltLang="zh-CN" sz="1800">
                <a:latin typeface="Calibri" charset="0"/>
                <a:cs typeface="Arial" charset="0"/>
              </a:rPr>
              <a:t>Sun Niagara II</a:t>
            </a:r>
          </a:p>
          <a:p>
            <a:r>
              <a:rPr lang="en-US" altLang="zh-CN" sz="1600">
                <a:latin typeface="Calibri" charset="0"/>
                <a:cs typeface="Arial" charset="0"/>
              </a:rPr>
              <a:t>8 cores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p:cNvSpPr>
            <a:spLocks noGrp="1"/>
          </p:cNvSpPr>
          <p:nvPr>
            <p:ph type="title"/>
          </p:nvPr>
        </p:nvSpPr>
        <p:spPr/>
        <p:txBody>
          <a:bodyPr/>
          <a:lstStyle/>
          <a:p>
            <a:r>
              <a:rPr lang="en-US">
                <a:latin typeface="Garamond" charset="0"/>
                <a:ea typeface="ＭＳ Ｐゴシック" charset="0"/>
                <a:cs typeface="ＭＳ Ｐゴシック" charset="0"/>
              </a:rPr>
              <a:t>With Many Cores on Chip</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ea typeface="ＭＳ Ｐゴシック" charset="0"/>
                <a:cs typeface="ＭＳ Ｐゴシック" charset="0"/>
              </a:rPr>
              <a:t>What we want:</a:t>
            </a:r>
          </a:p>
          <a:p>
            <a:pPr lvl="1"/>
            <a:r>
              <a:rPr lang="en-US">
                <a:latin typeface="Tahoma" charset="0"/>
                <a:ea typeface="ＭＳ Ｐゴシック" charset="0"/>
              </a:rPr>
              <a:t>N times the performance with N times the cores when we parallelize an application on N cores</a:t>
            </a:r>
          </a:p>
          <a:p>
            <a:pPr lvl="1"/>
            <a:endParaRPr lang="en-US">
              <a:latin typeface="Tahoma" charset="0"/>
              <a:ea typeface="ＭＳ Ｐゴシック" charset="0"/>
            </a:endParaRPr>
          </a:p>
          <a:p>
            <a:r>
              <a:rPr lang="en-US">
                <a:latin typeface="Tahoma" charset="0"/>
                <a:ea typeface="ＭＳ Ｐゴシック" charset="0"/>
                <a:cs typeface="ＭＳ Ｐゴシック" charset="0"/>
              </a:rPr>
              <a:t>What we get:</a:t>
            </a:r>
          </a:p>
          <a:p>
            <a:pPr lvl="1"/>
            <a:r>
              <a:rPr lang="en-US">
                <a:latin typeface="Tahoma" charset="0"/>
                <a:ea typeface="ＭＳ Ｐゴシック" charset="0"/>
              </a:rPr>
              <a:t>Amdahl’s Law (serial bottleneck)</a:t>
            </a:r>
          </a:p>
          <a:p>
            <a:pPr lvl="1"/>
            <a:r>
              <a:rPr lang="en-US">
                <a:latin typeface="Tahoma" charset="0"/>
                <a:ea typeface="ＭＳ Ｐゴシック" charset="0"/>
              </a:rPr>
              <a:t>Bottlenecks in the parallel portion</a:t>
            </a:r>
          </a:p>
        </p:txBody>
      </p:sp>
      <p:sp>
        <p:nvSpPr>
          <p:cNvPr id="1966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D8C5BF8-D616-4046-B872-6E7EABB71F32}" type="slidenum">
              <a:rPr lang="en-US" sz="1600">
                <a:solidFill>
                  <a:srgbClr val="000000"/>
                </a:solidFill>
                <a:latin typeface="Garamond" charset="0"/>
              </a:rPr>
              <a:pPr eaLnBrk="1" hangingPunct="1"/>
              <a:t>33</a:t>
            </a:fld>
            <a:endParaRPr lang="en-US" sz="1600">
              <a:solidFill>
                <a:srgbClr val="000000"/>
              </a:solidFill>
              <a:latin typeface="Garamon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Title 1"/>
          <p:cNvSpPr>
            <a:spLocks noGrp="1"/>
          </p:cNvSpPr>
          <p:nvPr>
            <p:ph type="title"/>
          </p:nvPr>
        </p:nvSpPr>
        <p:spPr/>
        <p:txBody>
          <a:bodyPr/>
          <a:lstStyle/>
          <a:p>
            <a:r>
              <a:rPr lang="en-US">
                <a:latin typeface="Garamond" charset="0"/>
                <a:ea typeface="ＭＳ Ｐゴシック" charset="0"/>
                <a:cs typeface="ＭＳ Ｐゴシック" charset="0"/>
              </a:rPr>
              <a:t>Caveats of Parallelism</a:t>
            </a:r>
          </a:p>
        </p:txBody>
      </p:sp>
      <p:sp>
        <p:nvSpPr>
          <p:cNvPr id="49155" name="Content Placeholder 2"/>
          <p:cNvSpPr>
            <a:spLocks noGrp="1"/>
          </p:cNvSpPr>
          <p:nvPr>
            <p:ph idx="1"/>
          </p:nvPr>
        </p:nvSpPr>
        <p:spPr>
          <a:xfrm>
            <a:off x="228600" y="996950"/>
            <a:ext cx="8915400" cy="5194300"/>
          </a:xfrm>
        </p:spPr>
        <p:txBody>
          <a:bodyPr/>
          <a:lstStyle/>
          <a:p>
            <a:r>
              <a:rPr lang="en-US">
                <a:latin typeface="Tahoma" charset="0"/>
                <a:ea typeface="ＭＳ Ｐゴシック" charset="0"/>
                <a:cs typeface="ＭＳ Ｐゴシック" charset="0"/>
              </a:rPr>
              <a:t>Amdahl</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s Law</a:t>
            </a:r>
          </a:p>
          <a:p>
            <a:pPr lvl="1"/>
            <a:r>
              <a:rPr lang="en-US">
                <a:latin typeface="Tahoma" charset="0"/>
                <a:ea typeface="ＭＳ Ｐゴシック" charset="0"/>
              </a:rPr>
              <a:t>f: Parallelizable fraction of a program</a:t>
            </a:r>
          </a:p>
          <a:p>
            <a:pPr lvl="1"/>
            <a:r>
              <a:rPr lang="en-US">
                <a:latin typeface="Tahoma" charset="0"/>
                <a:ea typeface="ＭＳ Ｐゴシック" charset="0"/>
              </a:rPr>
              <a:t>N: Number of processors</a:t>
            </a:r>
          </a:p>
          <a:p>
            <a:pPr lvl="1"/>
            <a:endParaRPr lang="en-US">
              <a:latin typeface="Tahoma" charset="0"/>
              <a:ea typeface="ＭＳ Ｐゴシック" charset="0"/>
            </a:endParaRPr>
          </a:p>
          <a:p>
            <a:pPr lvl="1"/>
            <a:endParaRPr lang="en-US">
              <a:latin typeface="Tahoma" charset="0"/>
              <a:ea typeface="ＭＳ Ｐゴシック" charset="0"/>
            </a:endParaRPr>
          </a:p>
          <a:p>
            <a:pPr lvl="1"/>
            <a:endParaRPr lang="en-US">
              <a:latin typeface="Tahoma" charset="0"/>
              <a:ea typeface="ＭＳ Ｐゴシック" charset="0"/>
            </a:endParaRPr>
          </a:p>
          <a:p>
            <a:pPr lvl="1"/>
            <a:endParaRPr lang="en-US">
              <a:latin typeface="Tahoma" charset="0"/>
              <a:ea typeface="ＭＳ Ｐゴシック" charset="0"/>
            </a:endParaRPr>
          </a:p>
          <a:p>
            <a:pPr lvl="1"/>
            <a:r>
              <a:rPr lang="en-US" sz="1700">
                <a:latin typeface="Tahoma" charset="0"/>
                <a:ea typeface="ＭＳ Ｐゴシック" charset="0"/>
              </a:rPr>
              <a:t>Amdahl, </a:t>
            </a:r>
            <a:r>
              <a:rPr lang="ja-JP" altLang="en-US" sz="1700">
                <a:latin typeface="Tahoma" charset="0"/>
                <a:ea typeface="ＭＳ Ｐゴシック" charset="0"/>
              </a:rPr>
              <a:t>“</a:t>
            </a:r>
            <a:r>
              <a:rPr lang="en-US" altLang="ja-JP" sz="1700">
                <a:solidFill>
                  <a:srgbClr val="0000FF"/>
                </a:solidFill>
                <a:latin typeface="Tahoma" charset="0"/>
                <a:ea typeface="ＭＳ Ｐゴシック" charset="0"/>
              </a:rPr>
              <a:t>Validity of the single processor approach to achieving large scale computing capabilities</a:t>
            </a:r>
            <a:r>
              <a:rPr lang="en-US" altLang="ja-JP" sz="1700">
                <a:latin typeface="Tahoma" charset="0"/>
                <a:ea typeface="ＭＳ Ｐゴシック" charset="0"/>
              </a:rPr>
              <a:t>,</a:t>
            </a:r>
            <a:r>
              <a:rPr lang="ja-JP" altLang="en-US" sz="1700">
                <a:latin typeface="Tahoma" charset="0"/>
                <a:ea typeface="ＭＳ Ｐゴシック" charset="0"/>
              </a:rPr>
              <a:t>”</a:t>
            </a:r>
            <a:r>
              <a:rPr lang="en-US" altLang="ja-JP" sz="1700">
                <a:latin typeface="Tahoma" charset="0"/>
                <a:ea typeface="ＭＳ Ｐゴシック" charset="0"/>
              </a:rPr>
              <a:t> AFIPS 1967. </a:t>
            </a:r>
          </a:p>
          <a:p>
            <a:r>
              <a:rPr lang="en-US">
                <a:solidFill>
                  <a:srgbClr val="FF0000"/>
                </a:solidFill>
                <a:latin typeface="Tahoma" charset="0"/>
                <a:ea typeface="ＭＳ Ｐゴシック" charset="0"/>
                <a:cs typeface="ＭＳ Ｐゴシック" charset="0"/>
              </a:rPr>
              <a:t>Maximum speedup limited by serial portion: </a:t>
            </a:r>
            <a:r>
              <a:rPr lang="en-US">
                <a:solidFill>
                  <a:srgbClr val="0000FF"/>
                </a:solidFill>
                <a:latin typeface="Tahoma" charset="0"/>
                <a:ea typeface="ＭＳ Ｐゴシック" charset="0"/>
                <a:cs typeface="ＭＳ Ｐゴシック" charset="0"/>
              </a:rPr>
              <a:t>Serial bottleneck</a:t>
            </a:r>
          </a:p>
          <a:p>
            <a:r>
              <a:rPr lang="en-US">
                <a:solidFill>
                  <a:srgbClr val="FF0000"/>
                </a:solidFill>
                <a:latin typeface="Tahoma" charset="0"/>
                <a:ea typeface="ＭＳ Ｐゴシック" charset="0"/>
                <a:cs typeface="ＭＳ Ｐゴシック" charset="0"/>
              </a:rPr>
              <a:t>Parallel portion is usually not perfectly parallel</a:t>
            </a:r>
          </a:p>
          <a:p>
            <a:pPr lvl="1"/>
            <a:r>
              <a:rPr lang="en-US">
                <a:solidFill>
                  <a:srgbClr val="0000FF"/>
                </a:solidFill>
                <a:latin typeface="Tahoma" charset="0"/>
                <a:ea typeface="ＭＳ Ｐゴシック" charset="0"/>
              </a:rPr>
              <a:t>Synchronization</a:t>
            </a:r>
            <a:r>
              <a:rPr lang="en-US">
                <a:latin typeface="Tahoma" charset="0"/>
                <a:ea typeface="ＭＳ Ｐゴシック" charset="0"/>
              </a:rPr>
              <a:t> overhead (e.g., updates to shared data)</a:t>
            </a:r>
          </a:p>
          <a:p>
            <a:pPr lvl="1"/>
            <a:r>
              <a:rPr lang="en-US">
                <a:solidFill>
                  <a:srgbClr val="0000FF"/>
                </a:solidFill>
                <a:latin typeface="Tahoma" charset="0"/>
                <a:ea typeface="ＭＳ Ｐゴシック" charset="0"/>
              </a:rPr>
              <a:t>Load imbalance </a:t>
            </a:r>
            <a:r>
              <a:rPr lang="en-US">
                <a:latin typeface="Tahoma" charset="0"/>
                <a:ea typeface="ＭＳ Ｐゴシック" charset="0"/>
              </a:rPr>
              <a:t>overhead (imperfect parallelization)</a:t>
            </a:r>
          </a:p>
          <a:p>
            <a:pPr lvl="1"/>
            <a:r>
              <a:rPr lang="en-US">
                <a:solidFill>
                  <a:srgbClr val="0000FF"/>
                </a:solidFill>
                <a:latin typeface="Tahoma" charset="0"/>
                <a:ea typeface="ＭＳ Ｐゴシック" charset="0"/>
              </a:rPr>
              <a:t>Resource sharing </a:t>
            </a:r>
            <a:r>
              <a:rPr lang="en-US">
                <a:latin typeface="Tahoma" charset="0"/>
                <a:ea typeface="ＭＳ Ｐゴシック" charset="0"/>
              </a:rPr>
              <a:t>overhead (contention among N processors)</a:t>
            </a:r>
          </a:p>
          <a:p>
            <a:pPr lvl="1"/>
            <a:endParaRPr lang="en-US">
              <a:latin typeface="Tahoma" charset="0"/>
              <a:ea typeface="ＭＳ Ｐゴシック" charset="0"/>
            </a:endParaRPr>
          </a:p>
        </p:txBody>
      </p:sp>
      <p:sp>
        <p:nvSpPr>
          <p:cNvPr id="19763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DEBA45D-191A-CE4E-9FFA-360FC4F55D46}" type="slidenum">
              <a:rPr lang="en-US" sz="1600">
                <a:solidFill>
                  <a:srgbClr val="000000"/>
                </a:solidFill>
                <a:latin typeface="Garamond" charset="0"/>
                <a:cs typeface="Arial" charset="0"/>
              </a:rPr>
              <a:pPr eaLnBrk="1" hangingPunct="1"/>
              <a:t>34</a:t>
            </a:fld>
            <a:endParaRPr lang="en-US" sz="1600">
              <a:solidFill>
                <a:srgbClr val="000000"/>
              </a:solidFill>
              <a:latin typeface="Garamond" charset="0"/>
              <a:cs typeface="Arial" charset="0"/>
            </a:endParaRPr>
          </a:p>
        </p:txBody>
      </p:sp>
      <p:sp>
        <p:nvSpPr>
          <p:cNvPr id="197636" name="Text Box 6"/>
          <p:cNvSpPr txBox="1">
            <a:spLocks noChangeArrowheads="1"/>
          </p:cNvSpPr>
          <p:nvPr/>
        </p:nvSpPr>
        <p:spPr bwMode="auto">
          <a:xfrm>
            <a:off x="914400" y="2749550"/>
            <a:ext cx="180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spcBef>
                <a:spcPct val="50000"/>
              </a:spcBef>
            </a:pPr>
            <a:r>
              <a:rPr lang="en-US" sz="1800">
                <a:cs typeface="Arial" charset="0"/>
              </a:rPr>
              <a:t>Speedup =</a:t>
            </a:r>
          </a:p>
        </p:txBody>
      </p:sp>
      <p:sp>
        <p:nvSpPr>
          <p:cNvPr id="197637" name="Line 7"/>
          <p:cNvSpPr>
            <a:spLocks noChangeShapeType="1"/>
          </p:cNvSpPr>
          <p:nvPr/>
        </p:nvSpPr>
        <p:spPr bwMode="auto">
          <a:xfrm>
            <a:off x="2747963" y="2970213"/>
            <a:ext cx="3862387" cy="158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638" name="Text Box 8"/>
          <p:cNvSpPr txBox="1">
            <a:spLocks noChangeArrowheads="1"/>
          </p:cNvSpPr>
          <p:nvPr/>
        </p:nvSpPr>
        <p:spPr bwMode="auto">
          <a:xfrm>
            <a:off x="4138613" y="25146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a:cs typeface="Arial" charset="0"/>
              </a:rPr>
              <a:t>1</a:t>
            </a:r>
          </a:p>
        </p:txBody>
      </p:sp>
      <p:sp>
        <p:nvSpPr>
          <p:cNvPr id="197639" name="Text Box 9"/>
          <p:cNvSpPr txBox="1">
            <a:spLocks noChangeArrowheads="1"/>
          </p:cNvSpPr>
          <p:nvPr/>
        </p:nvSpPr>
        <p:spPr bwMode="auto">
          <a:xfrm>
            <a:off x="3530600" y="2971800"/>
            <a:ext cx="915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3200">
                <a:cs typeface="Arial" charset="0"/>
              </a:rPr>
              <a:t>+</a:t>
            </a:r>
          </a:p>
        </p:txBody>
      </p:sp>
      <p:sp>
        <p:nvSpPr>
          <p:cNvPr id="197640" name="Text Box 10"/>
          <p:cNvSpPr txBox="1">
            <a:spLocks noChangeArrowheads="1"/>
          </p:cNvSpPr>
          <p:nvPr/>
        </p:nvSpPr>
        <p:spPr bwMode="auto">
          <a:xfrm>
            <a:off x="2820988" y="3044825"/>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2000">
                <a:cs typeface="Arial" charset="0"/>
              </a:rPr>
              <a:t>1 - f</a:t>
            </a:r>
          </a:p>
        </p:txBody>
      </p:sp>
      <p:sp>
        <p:nvSpPr>
          <p:cNvPr id="197641" name="Text Box 13"/>
          <p:cNvSpPr txBox="1">
            <a:spLocks noChangeArrowheads="1"/>
          </p:cNvSpPr>
          <p:nvPr/>
        </p:nvSpPr>
        <p:spPr bwMode="auto">
          <a:xfrm>
            <a:off x="4735513" y="2941638"/>
            <a:ext cx="1154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a:solidFill>
                  <a:srgbClr val="FF0000"/>
                </a:solidFill>
                <a:cs typeface="Arial" charset="0"/>
              </a:rPr>
              <a:t>f</a:t>
            </a:r>
          </a:p>
        </p:txBody>
      </p:sp>
      <p:sp>
        <p:nvSpPr>
          <p:cNvPr id="197642" name="Text Box 14"/>
          <p:cNvSpPr txBox="1">
            <a:spLocks noChangeArrowheads="1"/>
          </p:cNvSpPr>
          <p:nvPr/>
        </p:nvSpPr>
        <p:spPr bwMode="auto">
          <a:xfrm>
            <a:off x="4030663" y="3276600"/>
            <a:ext cx="2579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a:solidFill>
                  <a:srgbClr val="FF0000"/>
                </a:solidFill>
                <a:cs typeface="Arial" charset="0"/>
              </a:rPr>
              <a:t>N</a:t>
            </a:r>
          </a:p>
        </p:txBody>
      </p:sp>
      <p:sp>
        <p:nvSpPr>
          <p:cNvPr id="197643" name="Line 15"/>
          <p:cNvSpPr>
            <a:spLocks noChangeShapeType="1"/>
          </p:cNvSpPr>
          <p:nvPr/>
        </p:nvSpPr>
        <p:spPr bwMode="auto">
          <a:xfrm flipV="1">
            <a:off x="4241800" y="3276600"/>
            <a:ext cx="2270125" cy="1111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10" end="1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5">
                                            <p:txEl>
                                              <p:pRg st="11" end="1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Title 1"/>
          <p:cNvSpPr>
            <a:spLocks noGrp="1"/>
          </p:cNvSpPr>
          <p:nvPr>
            <p:ph type="title"/>
          </p:nvPr>
        </p:nvSpPr>
        <p:spPr>
          <a:xfrm>
            <a:off x="228600" y="152400"/>
            <a:ext cx="8915400" cy="755650"/>
          </a:xfrm>
        </p:spPr>
        <p:txBody>
          <a:bodyPr/>
          <a:lstStyle/>
          <a:p>
            <a:r>
              <a:rPr lang="en-US" sz="3600">
                <a:latin typeface="Garamond" charset="0"/>
              </a:rPr>
              <a:t>The Problem: Serialized Code Sections</a:t>
            </a:r>
          </a:p>
        </p:txBody>
      </p:sp>
      <p:sp>
        <p:nvSpPr>
          <p:cNvPr id="3" name="Content Placeholder 2"/>
          <p:cNvSpPr>
            <a:spLocks noGrp="1"/>
          </p:cNvSpPr>
          <p:nvPr>
            <p:ph idx="1"/>
          </p:nvPr>
        </p:nvSpPr>
        <p:spPr/>
        <p:txBody>
          <a:bodyPr/>
          <a:lstStyle/>
          <a:p>
            <a:r>
              <a:rPr lang="en-US">
                <a:latin typeface="Tahoma" charset="0"/>
              </a:rPr>
              <a:t>Many parallel programs cannot be parallelized completely</a:t>
            </a:r>
          </a:p>
          <a:p>
            <a:endParaRPr lang="en-US">
              <a:latin typeface="Tahoma" charset="0"/>
            </a:endParaRPr>
          </a:p>
          <a:p>
            <a:r>
              <a:rPr lang="en-US">
                <a:latin typeface="Tahoma" charset="0"/>
              </a:rPr>
              <a:t>Causes of serialized code sections</a:t>
            </a:r>
          </a:p>
          <a:p>
            <a:pPr lvl="1"/>
            <a:r>
              <a:rPr lang="en-US">
                <a:latin typeface="Tahoma" charset="0"/>
              </a:rPr>
              <a:t>Sequential portions (Amdahl’s “serial part”)</a:t>
            </a:r>
          </a:p>
          <a:p>
            <a:pPr lvl="1"/>
            <a:r>
              <a:rPr lang="en-US">
                <a:latin typeface="Tahoma" charset="0"/>
              </a:rPr>
              <a:t>Critical sections</a:t>
            </a:r>
          </a:p>
          <a:p>
            <a:pPr lvl="1"/>
            <a:r>
              <a:rPr lang="en-US">
                <a:latin typeface="Tahoma" charset="0"/>
              </a:rPr>
              <a:t>Barriers</a:t>
            </a:r>
          </a:p>
          <a:p>
            <a:pPr lvl="1"/>
            <a:r>
              <a:rPr lang="en-US">
                <a:latin typeface="Tahoma" charset="0"/>
              </a:rPr>
              <a:t>Limiter stages in pipelined programs</a:t>
            </a:r>
          </a:p>
          <a:p>
            <a:endParaRPr lang="en-US">
              <a:latin typeface="Tahoma" charset="0"/>
            </a:endParaRPr>
          </a:p>
          <a:p>
            <a:r>
              <a:rPr lang="en-US">
                <a:latin typeface="Tahoma" charset="0"/>
              </a:rPr>
              <a:t>Serialized code sections</a:t>
            </a:r>
          </a:p>
          <a:p>
            <a:pPr lvl="1"/>
            <a:r>
              <a:rPr lang="en-US">
                <a:latin typeface="Tahoma" charset="0"/>
              </a:rPr>
              <a:t>Reduce performance</a:t>
            </a:r>
          </a:p>
          <a:p>
            <a:pPr lvl="1"/>
            <a:r>
              <a:rPr lang="en-US">
                <a:latin typeface="Tahoma" charset="0"/>
              </a:rPr>
              <a:t>Limit scalability</a:t>
            </a:r>
          </a:p>
          <a:p>
            <a:pPr lvl="1"/>
            <a:r>
              <a:rPr lang="en-US">
                <a:latin typeface="Tahoma" charset="0"/>
              </a:rPr>
              <a:t>Waste energy</a:t>
            </a:r>
          </a:p>
          <a:p>
            <a:pPr lvl="1"/>
            <a:endParaRPr lang="en-US">
              <a:latin typeface="Tahoma" charset="0"/>
            </a:endParaRPr>
          </a:p>
          <a:p>
            <a:pPr lvl="1"/>
            <a:endParaRPr lang="en-US">
              <a:latin typeface="Tahoma" charset="0"/>
            </a:endParaRPr>
          </a:p>
        </p:txBody>
      </p:sp>
      <p:sp>
        <p:nvSpPr>
          <p:cNvPr id="1986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C951AAD-C7AB-9F49-A0B1-05B950F12166}" type="slidenum">
              <a:rPr lang="en-US" sz="1600">
                <a:solidFill>
                  <a:srgbClr val="000000"/>
                </a:solidFill>
                <a:latin typeface="Garamond" charset="0"/>
              </a:rPr>
              <a:pPr eaLnBrk="1" hangingPunct="1"/>
              <a:t>35</a:t>
            </a:fld>
            <a:endParaRPr lang="en-US" sz="1600">
              <a:solidFill>
                <a:srgbClr val="000000"/>
              </a:solidFill>
              <a:latin typeface="Garamon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Title 1"/>
          <p:cNvSpPr>
            <a:spLocks noGrp="1"/>
          </p:cNvSpPr>
          <p:nvPr>
            <p:ph type="title"/>
          </p:nvPr>
        </p:nvSpPr>
        <p:spPr/>
        <p:txBody>
          <a:bodyPr/>
          <a:lstStyle/>
          <a:p>
            <a:r>
              <a:rPr lang="en-US">
                <a:latin typeface="Garamond" charset="0"/>
              </a:rPr>
              <a:t>Example from MySQL</a:t>
            </a:r>
          </a:p>
        </p:txBody>
      </p:sp>
      <p:sp>
        <p:nvSpPr>
          <p:cNvPr id="199682" name="Content Placeholder 2"/>
          <p:cNvSpPr>
            <a:spLocks noGrp="1"/>
          </p:cNvSpPr>
          <p:nvPr>
            <p:ph idx="1"/>
          </p:nvPr>
        </p:nvSpPr>
        <p:spPr/>
        <p:txBody>
          <a:bodyPr/>
          <a:lstStyle/>
          <a:p>
            <a:endParaRPr lang="en-US">
              <a:latin typeface="Tahoma" charset="0"/>
            </a:endParaRPr>
          </a:p>
        </p:txBody>
      </p:sp>
      <p:sp>
        <p:nvSpPr>
          <p:cNvPr id="1996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83612A6-A12E-204D-B180-CE3A49D1F7B4}" type="slidenum">
              <a:rPr lang="en-US" sz="1600">
                <a:solidFill>
                  <a:srgbClr val="000000"/>
                </a:solidFill>
                <a:latin typeface="Garamond" charset="0"/>
              </a:rPr>
              <a:pPr eaLnBrk="1" hangingPunct="1"/>
              <a:t>36</a:t>
            </a:fld>
            <a:endParaRPr lang="en-US" sz="1600">
              <a:solidFill>
                <a:srgbClr val="000000"/>
              </a:solidFill>
              <a:latin typeface="Garamond" charset="0"/>
            </a:endParaRPr>
          </a:p>
        </p:txBody>
      </p:sp>
      <p:sp>
        <p:nvSpPr>
          <p:cNvPr id="5" name="AutoShape 4"/>
          <p:cNvSpPr>
            <a:spLocks noChangeArrowheads="1"/>
          </p:cNvSpPr>
          <p:nvPr/>
        </p:nvSpPr>
        <p:spPr bwMode="auto">
          <a:xfrm>
            <a:off x="152400" y="2470150"/>
            <a:ext cx="3200400" cy="822325"/>
          </a:xfrm>
          <a:prstGeom prst="roundRect">
            <a:avLst>
              <a:gd name="adj" fmla="val 16667"/>
            </a:avLst>
          </a:prstGeom>
          <a:solidFill>
            <a:srgbClr val="00FF00"/>
          </a:solidFill>
          <a:ln w="9525">
            <a:solidFill>
              <a:schemeClr val="tx1"/>
            </a:solidFill>
            <a:round/>
            <a:headEnd/>
            <a:tailEnd/>
          </a:ln>
        </p:spPr>
        <p:txBody>
          <a:bodyPr wrap="none" anchor="ctr"/>
          <a:lstStyle/>
          <a:p>
            <a:pPr algn="ctr" fontAlgn="auto">
              <a:spcBef>
                <a:spcPts val="0"/>
              </a:spcBef>
              <a:spcAft>
                <a:spcPts val="0"/>
              </a:spcAft>
              <a:defRPr/>
            </a:pPr>
            <a:r>
              <a:rPr lang="en-US">
                <a:solidFill>
                  <a:srgbClr val="000000"/>
                </a:solidFill>
                <a:latin typeface="Tahoma"/>
                <a:ea typeface="+mn-ea"/>
                <a:cs typeface="+mn-cs"/>
              </a:rPr>
              <a:t>Open database tables</a:t>
            </a:r>
          </a:p>
        </p:txBody>
      </p:sp>
      <p:sp>
        <p:nvSpPr>
          <p:cNvPr id="6" name="AutoShape 5"/>
          <p:cNvSpPr>
            <a:spLocks noChangeArrowheads="1"/>
          </p:cNvSpPr>
          <p:nvPr/>
        </p:nvSpPr>
        <p:spPr bwMode="auto">
          <a:xfrm>
            <a:off x="152400" y="4206875"/>
            <a:ext cx="3200400" cy="822325"/>
          </a:xfrm>
          <a:prstGeom prst="roundRect">
            <a:avLst>
              <a:gd name="adj" fmla="val 16667"/>
            </a:avLst>
          </a:prstGeom>
          <a:solidFill>
            <a:srgbClr val="00FF00"/>
          </a:solidFill>
          <a:ln w="9525">
            <a:solidFill>
              <a:schemeClr val="tx1"/>
            </a:solidFill>
            <a:round/>
            <a:headEnd/>
            <a:tailEnd/>
          </a:ln>
        </p:spPr>
        <p:txBody>
          <a:bodyPr wrap="none" anchor="ctr"/>
          <a:lstStyle/>
          <a:p>
            <a:pPr algn="ctr" fontAlgn="auto">
              <a:spcBef>
                <a:spcPts val="0"/>
              </a:spcBef>
              <a:spcAft>
                <a:spcPts val="0"/>
              </a:spcAft>
              <a:defRPr/>
            </a:pPr>
            <a:r>
              <a:rPr lang="en-US">
                <a:solidFill>
                  <a:srgbClr val="000000"/>
                </a:solidFill>
                <a:latin typeface="Tahoma"/>
                <a:ea typeface="+mn-ea"/>
                <a:cs typeface="+mn-cs"/>
              </a:rPr>
              <a:t>Perform the operations</a:t>
            </a:r>
          </a:p>
          <a:p>
            <a:pPr algn="ctr" fontAlgn="auto">
              <a:spcBef>
                <a:spcPts val="0"/>
              </a:spcBef>
              <a:spcAft>
                <a:spcPts val="0"/>
              </a:spcAft>
              <a:defRPr/>
            </a:pPr>
            <a:r>
              <a:rPr lang="en-US">
                <a:solidFill>
                  <a:srgbClr val="000000"/>
                </a:solidFill>
                <a:latin typeface="Tahoma"/>
                <a:ea typeface="+mn-ea"/>
                <a:cs typeface="+mn-cs"/>
              </a:rPr>
              <a:t>….</a:t>
            </a:r>
          </a:p>
        </p:txBody>
      </p:sp>
      <p:sp>
        <p:nvSpPr>
          <p:cNvPr id="7" name="Line 7"/>
          <p:cNvSpPr>
            <a:spLocks noChangeShapeType="1"/>
          </p:cNvSpPr>
          <p:nvPr/>
        </p:nvSpPr>
        <p:spPr bwMode="auto">
          <a:xfrm>
            <a:off x="1706563" y="3292475"/>
            <a:ext cx="0" cy="914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8" name="Line 14"/>
          <p:cNvSpPr>
            <a:spLocks noChangeShapeType="1"/>
          </p:cNvSpPr>
          <p:nvPr/>
        </p:nvSpPr>
        <p:spPr bwMode="auto">
          <a:xfrm flipH="1">
            <a:off x="3535363" y="2551113"/>
            <a:ext cx="749300" cy="466725"/>
          </a:xfrm>
          <a:prstGeom prst="line">
            <a:avLst/>
          </a:prstGeom>
          <a:noFill/>
          <a:ln w="635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9" name="Text Box 16"/>
          <p:cNvSpPr txBox="1">
            <a:spLocks noChangeArrowheads="1"/>
          </p:cNvSpPr>
          <p:nvPr/>
        </p:nvSpPr>
        <p:spPr bwMode="auto">
          <a:xfrm>
            <a:off x="279400" y="1754188"/>
            <a:ext cx="11604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FF0000"/>
                </a:solidFill>
              </a:rPr>
              <a:t>Critical</a:t>
            </a:r>
            <a:br>
              <a:rPr lang="en-US" sz="2000" b="1">
                <a:solidFill>
                  <a:srgbClr val="FF0000"/>
                </a:solidFill>
              </a:rPr>
            </a:br>
            <a:r>
              <a:rPr lang="en-US" sz="2000" b="1">
                <a:solidFill>
                  <a:srgbClr val="FF0000"/>
                </a:solidFill>
              </a:rPr>
              <a:t>Section</a:t>
            </a:r>
          </a:p>
        </p:txBody>
      </p:sp>
      <p:sp>
        <p:nvSpPr>
          <p:cNvPr id="10" name="Text Box 17"/>
          <p:cNvSpPr txBox="1">
            <a:spLocks noChangeArrowheads="1"/>
          </p:cNvSpPr>
          <p:nvPr/>
        </p:nvSpPr>
        <p:spPr bwMode="auto">
          <a:xfrm>
            <a:off x="4495800" y="4745038"/>
            <a:ext cx="1160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Parallel</a:t>
            </a:r>
          </a:p>
        </p:txBody>
      </p:sp>
      <p:sp>
        <p:nvSpPr>
          <p:cNvPr id="11" name="Line 18"/>
          <p:cNvSpPr>
            <a:spLocks noChangeShapeType="1"/>
          </p:cNvSpPr>
          <p:nvPr/>
        </p:nvSpPr>
        <p:spPr bwMode="auto">
          <a:xfrm flipH="1" flipV="1">
            <a:off x="3435350" y="4664075"/>
            <a:ext cx="958850" cy="411163"/>
          </a:xfrm>
          <a:prstGeom prst="line">
            <a:avLst/>
          </a:prstGeom>
          <a:noFill/>
          <a:ln w="635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2" name="Text Box 19"/>
          <p:cNvSpPr txBox="1">
            <a:spLocks noChangeArrowheads="1"/>
          </p:cNvSpPr>
          <p:nvPr/>
        </p:nvSpPr>
        <p:spPr bwMode="auto">
          <a:xfrm>
            <a:off x="2832100" y="2074863"/>
            <a:ext cx="3317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Access Open Tables Cache</a:t>
            </a:r>
          </a:p>
        </p:txBody>
      </p:sp>
      <p:sp>
        <p:nvSpPr>
          <p:cNvPr id="13" name="AutoShape 20"/>
          <p:cNvSpPr>
            <a:spLocks noChangeArrowheads="1"/>
          </p:cNvSpPr>
          <p:nvPr/>
        </p:nvSpPr>
        <p:spPr bwMode="auto">
          <a:xfrm>
            <a:off x="152400" y="2441575"/>
            <a:ext cx="3200400" cy="822325"/>
          </a:xfrm>
          <a:prstGeom prst="roundRect">
            <a:avLst>
              <a:gd name="adj" fmla="val 16667"/>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endParaRPr lang="en-US">
              <a:solidFill>
                <a:srgbClr val="000000"/>
              </a:solidFill>
              <a:latin typeface="Tahoma"/>
              <a:ea typeface="+mn-ea"/>
              <a:cs typeface="+mn-cs"/>
            </a:endParaRPr>
          </a:p>
        </p:txBody>
      </p:sp>
      <p:sp>
        <p:nvSpPr>
          <p:cNvPr id="14" name="Rectangle 20"/>
          <p:cNvSpPr>
            <a:spLocks noChangeArrowheads="1"/>
          </p:cNvSpPr>
          <p:nvPr/>
        </p:nvSpPr>
        <p:spPr bwMode="auto">
          <a:xfrm>
            <a:off x="7086600" y="4210050"/>
            <a:ext cx="15240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auto">
              <a:spcBef>
                <a:spcPts val="0"/>
              </a:spcBef>
              <a:spcAft>
                <a:spcPts val="0"/>
              </a:spcAft>
              <a:defRPr/>
            </a:pPr>
            <a:endParaRPr lang="en-US" b="1">
              <a:solidFill>
                <a:srgbClr val="000000"/>
              </a:solidFill>
              <a:latin typeface="Tahoma"/>
              <a:ea typeface="+mn-ea"/>
              <a:cs typeface="+mn-cs"/>
            </a:endParaRPr>
          </a:p>
        </p:txBody>
      </p:sp>
      <p:graphicFrame>
        <p:nvGraphicFramePr>
          <p:cNvPr id="15" name="Chart 14"/>
          <p:cNvGraphicFramePr>
            <a:graphicFrameLocks/>
          </p:cNvGraphicFramePr>
          <p:nvPr/>
        </p:nvGraphicFramePr>
        <p:xfrm>
          <a:off x="6215062" y="2211706"/>
          <a:ext cx="2809875" cy="30527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nvGraphicFramePr>
        <p:xfrm>
          <a:off x="6215062" y="2211706"/>
          <a:ext cx="2809875" cy="3052763"/>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16"/>
          <p:cNvSpPr txBox="1">
            <a:spLocks noChangeArrowheads="1"/>
          </p:cNvSpPr>
          <p:nvPr/>
        </p:nvSpPr>
        <p:spPr bwMode="auto">
          <a:xfrm>
            <a:off x="6543675" y="5153025"/>
            <a:ext cx="252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fontAlgn="auto" hangingPunct="1">
              <a:spcBef>
                <a:spcPts val="0"/>
              </a:spcBef>
              <a:spcAft>
                <a:spcPts val="0"/>
              </a:spcAft>
              <a:defRPr/>
            </a:pPr>
            <a:r>
              <a:rPr lang="en-US" sz="2000">
                <a:solidFill>
                  <a:srgbClr val="000000"/>
                </a:solidFill>
                <a:cs typeface="+mn-cs"/>
              </a:rPr>
              <a:t>Chip Area (cores)</a:t>
            </a:r>
          </a:p>
        </p:txBody>
      </p:sp>
      <p:sp>
        <p:nvSpPr>
          <p:cNvPr id="18" name="TextBox 17"/>
          <p:cNvSpPr txBox="1">
            <a:spLocks noChangeArrowheads="1"/>
          </p:cNvSpPr>
          <p:nvPr/>
        </p:nvSpPr>
        <p:spPr bwMode="auto">
          <a:xfrm rot="16200000">
            <a:off x="4702175" y="3314700"/>
            <a:ext cx="2762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fontAlgn="auto" hangingPunct="1">
              <a:spcBef>
                <a:spcPts val="0"/>
              </a:spcBef>
              <a:spcAft>
                <a:spcPts val="0"/>
              </a:spcAft>
              <a:defRPr/>
            </a:pPr>
            <a:r>
              <a:rPr lang="en-US" sz="2000">
                <a:solidFill>
                  <a:srgbClr val="000000"/>
                </a:solidFill>
                <a:cs typeface="+mn-cs"/>
              </a:rPr>
              <a:t>Speedup</a:t>
            </a:r>
            <a:endParaRPr lang="en-US">
              <a:solidFill>
                <a:srgbClr val="000000"/>
              </a:solidFill>
              <a:cs typeface="+mn-cs"/>
            </a:endParaRPr>
          </a:p>
        </p:txBody>
      </p:sp>
      <p:sp>
        <p:nvSpPr>
          <p:cNvPr id="30" name="Text Box 17"/>
          <p:cNvSpPr txBox="1">
            <a:spLocks noChangeArrowheads="1"/>
          </p:cNvSpPr>
          <p:nvPr/>
        </p:nvSpPr>
        <p:spPr bwMode="auto">
          <a:xfrm>
            <a:off x="7526338" y="4052888"/>
            <a:ext cx="1160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Today</a:t>
            </a:r>
          </a:p>
        </p:txBody>
      </p:sp>
      <p:sp>
        <p:nvSpPr>
          <p:cNvPr id="31" name="Line 18"/>
          <p:cNvSpPr>
            <a:spLocks noChangeShapeType="1"/>
          </p:cNvSpPr>
          <p:nvPr/>
        </p:nvSpPr>
        <p:spPr bwMode="auto">
          <a:xfrm flipH="1" flipV="1">
            <a:off x="7620000" y="2971800"/>
            <a:ext cx="304800" cy="1143000"/>
          </a:xfrm>
          <a:prstGeom prst="line">
            <a:avLst/>
          </a:prstGeom>
          <a:noFill/>
          <a:ln w="635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32" name="Line 14"/>
          <p:cNvSpPr>
            <a:spLocks noChangeShapeType="1"/>
          </p:cNvSpPr>
          <p:nvPr/>
        </p:nvSpPr>
        <p:spPr bwMode="auto">
          <a:xfrm>
            <a:off x="8458200" y="1600200"/>
            <a:ext cx="228600" cy="914400"/>
          </a:xfrm>
          <a:prstGeom prst="line">
            <a:avLst/>
          </a:prstGeom>
          <a:noFill/>
          <a:ln w="635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33" name="Text Box 17"/>
          <p:cNvSpPr txBox="1">
            <a:spLocks noChangeArrowheads="1"/>
          </p:cNvSpPr>
          <p:nvPr/>
        </p:nvSpPr>
        <p:spPr bwMode="auto">
          <a:xfrm>
            <a:off x="7467600" y="12954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Asymmetric</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p:bldP spid="12" grpId="0"/>
      <p:bldP spid="13" grpId="0" animBg="1"/>
      <p:bldP spid="17" grpId="0"/>
      <p:bldP spid="18" grpId="0"/>
      <p:bldP spid="30" grpId="0"/>
      <p:bldP spid="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Title 1"/>
          <p:cNvSpPr>
            <a:spLocks noGrp="1"/>
          </p:cNvSpPr>
          <p:nvPr>
            <p:ph type="title"/>
          </p:nvPr>
        </p:nvSpPr>
        <p:spPr/>
        <p:txBody>
          <a:bodyPr/>
          <a:lstStyle/>
          <a:p>
            <a:r>
              <a:rPr lang="en-US">
                <a:latin typeface="Garamond" charset="0"/>
                <a:ea typeface="ＭＳ Ｐゴシック" charset="0"/>
                <a:cs typeface="ＭＳ Ｐゴシック" charset="0"/>
              </a:rPr>
              <a:t>Demands in Different Code Sections</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ea typeface="ＭＳ Ｐゴシック" charset="0"/>
                <a:cs typeface="ＭＳ Ｐゴシック" charset="0"/>
              </a:rPr>
              <a:t>What we want:</a:t>
            </a:r>
          </a:p>
          <a:p>
            <a:endParaRPr lang="en-US">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In a serialized code section </a:t>
            </a:r>
            <a:r>
              <a:rPr lang="en-US">
                <a:latin typeface="Tahoma" charset="0"/>
                <a:ea typeface="ＭＳ Ｐゴシック" charset="0"/>
                <a:cs typeface="ＭＳ Ｐゴシック" charset="0"/>
                <a:sym typeface="Wingdings" charset="0"/>
              </a:rPr>
              <a:t> one powerful “large” core </a:t>
            </a:r>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In a parallel code section </a:t>
            </a:r>
            <a:r>
              <a:rPr lang="en-US">
                <a:latin typeface="Tahoma" charset="0"/>
                <a:ea typeface="ＭＳ Ｐゴシック" charset="0"/>
                <a:cs typeface="ＭＳ Ｐゴシック" charset="0"/>
                <a:sym typeface="Wingdings" charset="0"/>
              </a:rPr>
              <a:t> many wimpy “small” cores</a:t>
            </a:r>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These two conflict with each other:</a:t>
            </a:r>
          </a:p>
          <a:p>
            <a:pPr lvl="1"/>
            <a:r>
              <a:rPr lang="en-US">
                <a:latin typeface="Tahoma" charset="0"/>
                <a:ea typeface="ＭＳ Ｐゴシック" charset="0"/>
              </a:rPr>
              <a:t>If you have a single powerful core, you cannot have many cores</a:t>
            </a:r>
          </a:p>
          <a:p>
            <a:pPr lvl="1"/>
            <a:r>
              <a:rPr lang="en-US">
                <a:latin typeface="Tahoma" charset="0"/>
                <a:ea typeface="ＭＳ Ｐゴシック" charset="0"/>
              </a:rPr>
              <a:t>A small core is much more energy and area efficient than a large core</a:t>
            </a:r>
          </a:p>
          <a:p>
            <a:pPr lvl="1"/>
            <a:endParaRPr lang="en-US">
              <a:latin typeface="Tahoma" charset="0"/>
              <a:ea typeface="ＭＳ Ｐゴシック" charset="0"/>
            </a:endParaRPr>
          </a:p>
        </p:txBody>
      </p:sp>
      <p:sp>
        <p:nvSpPr>
          <p:cNvPr id="2017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A52C2CA-3464-B74C-993B-7D95C3BE7277}" type="slidenum">
              <a:rPr lang="en-US" sz="1600">
                <a:solidFill>
                  <a:srgbClr val="000000"/>
                </a:solidFill>
                <a:latin typeface="Garamond" charset="0"/>
              </a:rPr>
              <a:pPr eaLnBrk="1" hangingPunct="1"/>
              <a:t>37</a:t>
            </a:fld>
            <a:endParaRPr lang="en-US" sz="1600">
              <a:solidFill>
                <a:srgbClr val="000000"/>
              </a:solidFill>
              <a:latin typeface="Garamon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itle 1"/>
          <p:cNvSpPr>
            <a:spLocks noGrp="1"/>
          </p:cNvSpPr>
          <p:nvPr>
            <p:ph type="title"/>
          </p:nvPr>
        </p:nvSpPr>
        <p:spPr/>
        <p:txBody>
          <a:bodyPr/>
          <a:lstStyle/>
          <a:p>
            <a:r>
              <a:rPr lang="en-US">
                <a:latin typeface="Garamond" charset="0"/>
                <a:ea typeface="ＭＳ Ｐゴシック" charset="0"/>
                <a:cs typeface="ＭＳ Ｐゴシック" charset="0"/>
              </a:rPr>
              <a:t>“Large” vs. “Small” Cores</a:t>
            </a:r>
          </a:p>
        </p:txBody>
      </p:sp>
      <p:sp>
        <p:nvSpPr>
          <p:cNvPr id="202754" name="Content Placeholder 2"/>
          <p:cNvSpPr>
            <a:spLocks noGrp="1"/>
          </p:cNvSpPr>
          <p:nvPr>
            <p:ph idx="1"/>
          </p:nvPr>
        </p:nvSpPr>
        <p:spPr>
          <a:xfrm>
            <a:off x="228600" y="1054100"/>
            <a:ext cx="8610600" cy="5194300"/>
          </a:xfrm>
        </p:spPr>
        <p:txBody>
          <a:bodyPr/>
          <a:lstStyle/>
          <a:p>
            <a:endParaRPr lang="en-US">
              <a:latin typeface="Tahoma" charset="0"/>
              <a:ea typeface="ＭＳ Ｐゴシック" charset="0"/>
              <a:cs typeface="ＭＳ Ｐゴシック" charset="0"/>
            </a:endParaRPr>
          </a:p>
        </p:txBody>
      </p:sp>
      <p:sp>
        <p:nvSpPr>
          <p:cNvPr id="2027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3831EB3-CA3D-8A4C-A6AE-6BF95AA5BA87}" type="slidenum">
              <a:rPr lang="en-US" sz="1600">
                <a:solidFill>
                  <a:srgbClr val="000000"/>
                </a:solidFill>
                <a:latin typeface="Garamond" charset="0"/>
              </a:rPr>
              <a:pPr eaLnBrk="1" hangingPunct="1"/>
              <a:t>38</a:t>
            </a:fld>
            <a:endParaRPr lang="en-US" sz="1600">
              <a:solidFill>
                <a:srgbClr val="000000"/>
              </a:solidFill>
              <a:latin typeface="Garamond" charset="0"/>
            </a:endParaRPr>
          </a:p>
        </p:txBody>
      </p:sp>
      <p:sp>
        <p:nvSpPr>
          <p:cNvPr id="11" name="Rectangle 3"/>
          <p:cNvSpPr txBox="1">
            <a:spLocks noChangeArrowheads="1"/>
          </p:cNvSpPr>
          <p:nvPr/>
        </p:nvSpPr>
        <p:spPr bwMode="auto">
          <a:xfrm>
            <a:off x="533400" y="2362200"/>
            <a:ext cx="3810000" cy="3522663"/>
          </a:xfrm>
          <a:prstGeom prst="rect">
            <a:avLst/>
          </a:prstGeom>
          <a:noFill/>
          <a:ln w="9525">
            <a:noFill/>
            <a:miter lim="800000"/>
            <a:headEnd/>
            <a:tailEnd/>
          </a:ln>
        </p:spPr>
        <p:txBody>
          <a:bodyPr/>
          <a:lstStyle/>
          <a:p>
            <a:pPr marL="342900" indent="-342900" eaLnBrk="0" hangingPunct="0">
              <a:lnSpc>
                <a:spcPct val="80000"/>
              </a:lnSpc>
              <a:spcBef>
                <a:spcPct val="20000"/>
              </a:spcBef>
              <a:buFontTx/>
              <a:buChar char="•"/>
              <a:defRPr/>
            </a:pPr>
            <a:r>
              <a:rPr lang="en-US" sz="2400" i="1" kern="0" dirty="0">
                <a:latin typeface="+mn-lt"/>
                <a:ea typeface="+mn-ea"/>
                <a:cs typeface="+mn-cs"/>
              </a:rPr>
              <a:t>Out-of-order</a:t>
            </a:r>
          </a:p>
          <a:p>
            <a:pPr marL="342900" indent="-342900" eaLnBrk="0" hangingPunct="0">
              <a:lnSpc>
                <a:spcPct val="80000"/>
              </a:lnSpc>
              <a:spcBef>
                <a:spcPct val="20000"/>
              </a:spcBef>
              <a:buFontTx/>
              <a:buChar char="•"/>
              <a:defRPr/>
            </a:pPr>
            <a:r>
              <a:rPr lang="en-US" sz="2400" i="1" kern="0" dirty="0">
                <a:latin typeface="+mn-lt"/>
                <a:ea typeface="+mn-ea"/>
                <a:cs typeface="+mn-cs"/>
              </a:rPr>
              <a:t>Wide fetch e.g. 4-wide</a:t>
            </a:r>
          </a:p>
          <a:p>
            <a:pPr marL="342900" indent="-342900" eaLnBrk="0" hangingPunct="0">
              <a:lnSpc>
                <a:spcPct val="80000"/>
              </a:lnSpc>
              <a:spcBef>
                <a:spcPct val="20000"/>
              </a:spcBef>
              <a:buFontTx/>
              <a:buChar char="•"/>
              <a:defRPr/>
            </a:pPr>
            <a:r>
              <a:rPr lang="en-US" sz="2400" i="1" kern="0" dirty="0">
                <a:latin typeface="+mn-lt"/>
                <a:ea typeface="+mn-ea"/>
                <a:cs typeface="+mn-cs"/>
              </a:rPr>
              <a:t>Deeper pipeline</a:t>
            </a:r>
          </a:p>
          <a:p>
            <a:pPr marL="342900" indent="-342900" eaLnBrk="0" hangingPunct="0">
              <a:lnSpc>
                <a:spcPct val="80000"/>
              </a:lnSpc>
              <a:spcBef>
                <a:spcPct val="20000"/>
              </a:spcBef>
              <a:buFontTx/>
              <a:buChar char="•"/>
              <a:defRPr/>
            </a:pPr>
            <a:r>
              <a:rPr lang="en-US" sz="2400" i="1" kern="0" dirty="0">
                <a:latin typeface="+mn-lt"/>
                <a:ea typeface="+mn-ea"/>
                <a:cs typeface="+mn-cs"/>
              </a:rPr>
              <a:t>Aggressive branch predictor (e.g. hybrid)</a:t>
            </a:r>
          </a:p>
          <a:p>
            <a:pPr marL="342900" indent="-342900" eaLnBrk="0" hangingPunct="0">
              <a:lnSpc>
                <a:spcPct val="80000"/>
              </a:lnSpc>
              <a:spcBef>
                <a:spcPct val="20000"/>
              </a:spcBef>
              <a:buFontTx/>
              <a:buChar char="•"/>
              <a:defRPr/>
            </a:pPr>
            <a:r>
              <a:rPr lang="en-US" sz="2400" i="1" kern="0" dirty="0">
                <a:latin typeface="+mn-lt"/>
                <a:ea typeface="+mn-ea"/>
                <a:cs typeface="+mn-cs"/>
              </a:rPr>
              <a:t>Multiple functional units</a:t>
            </a:r>
          </a:p>
          <a:p>
            <a:pPr marL="342900" indent="-342900" eaLnBrk="0" hangingPunct="0">
              <a:lnSpc>
                <a:spcPct val="80000"/>
              </a:lnSpc>
              <a:spcBef>
                <a:spcPct val="20000"/>
              </a:spcBef>
              <a:buFontTx/>
              <a:buChar char="•"/>
              <a:defRPr/>
            </a:pPr>
            <a:r>
              <a:rPr lang="en-US" sz="2400" i="1" kern="0" dirty="0">
                <a:latin typeface="+mn-lt"/>
                <a:ea typeface="+mn-ea"/>
                <a:cs typeface="+mn-cs"/>
              </a:rPr>
              <a:t>Trace cache</a:t>
            </a:r>
          </a:p>
          <a:p>
            <a:pPr marL="342900" indent="-342900" eaLnBrk="0" hangingPunct="0">
              <a:lnSpc>
                <a:spcPct val="80000"/>
              </a:lnSpc>
              <a:spcBef>
                <a:spcPct val="20000"/>
              </a:spcBef>
              <a:buFontTx/>
              <a:buChar char="•"/>
              <a:defRPr/>
            </a:pPr>
            <a:r>
              <a:rPr lang="en-US" sz="2400" i="1" kern="0" dirty="0">
                <a:latin typeface="+mn-lt"/>
                <a:ea typeface="+mn-ea"/>
                <a:cs typeface="+mn-cs"/>
              </a:rPr>
              <a:t>Memory dependence speculation</a:t>
            </a:r>
          </a:p>
        </p:txBody>
      </p:sp>
      <p:sp>
        <p:nvSpPr>
          <p:cNvPr id="202757" name="Rectangle 4"/>
          <p:cNvSpPr>
            <a:spLocks noChangeArrowheads="1"/>
          </p:cNvSpPr>
          <p:nvPr/>
        </p:nvSpPr>
        <p:spPr bwMode="auto">
          <a:xfrm>
            <a:off x="5029200" y="2286000"/>
            <a:ext cx="4114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Tx/>
              <a:buChar char="•"/>
            </a:pPr>
            <a:r>
              <a:rPr lang="en-US" sz="2400" i="1"/>
              <a:t>In-order</a:t>
            </a:r>
          </a:p>
          <a:p>
            <a:pPr marL="342900" indent="-342900" eaLnBrk="0" hangingPunct="0">
              <a:spcBef>
                <a:spcPct val="20000"/>
              </a:spcBef>
              <a:buFontTx/>
              <a:buChar char="•"/>
            </a:pPr>
            <a:r>
              <a:rPr lang="en-US" sz="2400" i="1"/>
              <a:t>Narrow Fetch e.g. 2-wide</a:t>
            </a:r>
          </a:p>
          <a:p>
            <a:pPr marL="342900" indent="-342900" eaLnBrk="0" hangingPunct="0">
              <a:spcBef>
                <a:spcPct val="20000"/>
              </a:spcBef>
              <a:buFontTx/>
              <a:buChar char="•"/>
            </a:pPr>
            <a:r>
              <a:rPr lang="en-US" sz="2400" i="1"/>
              <a:t>Shallow pipeline</a:t>
            </a:r>
          </a:p>
          <a:p>
            <a:pPr marL="342900" indent="-342900" eaLnBrk="0" hangingPunct="0">
              <a:spcBef>
                <a:spcPct val="20000"/>
              </a:spcBef>
              <a:buFontTx/>
              <a:buChar char="•"/>
            </a:pPr>
            <a:r>
              <a:rPr lang="en-US" sz="2400" i="1"/>
              <a:t>Simple branch predictor (e.g. Gshare)</a:t>
            </a:r>
          </a:p>
          <a:p>
            <a:pPr marL="342900" indent="-342900" eaLnBrk="0" hangingPunct="0">
              <a:spcBef>
                <a:spcPct val="20000"/>
              </a:spcBef>
              <a:buFontTx/>
              <a:buChar char="•"/>
            </a:pPr>
            <a:r>
              <a:rPr lang="en-US" sz="2400" i="1"/>
              <a:t>Few functional units</a:t>
            </a:r>
          </a:p>
        </p:txBody>
      </p:sp>
      <p:sp>
        <p:nvSpPr>
          <p:cNvPr id="202758" name="Line 5"/>
          <p:cNvSpPr>
            <a:spLocks noChangeShapeType="1"/>
          </p:cNvSpPr>
          <p:nvPr/>
        </p:nvSpPr>
        <p:spPr bwMode="auto">
          <a:xfrm>
            <a:off x="4572000" y="990600"/>
            <a:ext cx="0" cy="49069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759" name="Rectangle 6"/>
          <p:cNvSpPr>
            <a:spLocks noChangeArrowheads="1"/>
          </p:cNvSpPr>
          <p:nvPr/>
        </p:nvSpPr>
        <p:spPr bwMode="auto">
          <a:xfrm>
            <a:off x="1371600" y="990600"/>
            <a:ext cx="1295400" cy="12493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a:t>Large</a:t>
            </a:r>
            <a:br>
              <a:rPr lang="en-US" b="1"/>
            </a:br>
            <a:r>
              <a:rPr lang="en-US" b="1"/>
              <a:t>Core</a:t>
            </a:r>
          </a:p>
        </p:txBody>
      </p:sp>
      <p:sp>
        <p:nvSpPr>
          <p:cNvPr id="202760" name="Rectangle 7"/>
          <p:cNvSpPr>
            <a:spLocks noChangeArrowheads="1"/>
          </p:cNvSpPr>
          <p:nvPr/>
        </p:nvSpPr>
        <p:spPr bwMode="auto">
          <a:xfrm>
            <a:off x="6134100" y="1347788"/>
            <a:ext cx="685800" cy="7159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a:t>Small</a:t>
            </a:r>
            <a:br>
              <a:rPr lang="en-US" b="1"/>
            </a:br>
            <a:r>
              <a:rPr lang="en-US" b="1"/>
              <a:t>Core</a:t>
            </a:r>
          </a:p>
        </p:txBody>
      </p:sp>
      <p:sp>
        <p:nvSpPr>
          <p:cNvPr id="16" name="AutoShape 17"/>
          <p:cNvSpPr>
            <a:spLocks noChangeArrowheads="1"/>
          </p:cNvSpPr>
          <p:nvPr/>
        </p:nvSpPr>
        <p:spPr bwMode="auto">
          <a:xfrm>
            <a:off x="685800" y="5638800"/>
            <a:ext cx="7620000" cy="1143000"/>
          </a:xfrm>
          <a:prstGeom prst="flowChartAlternateProcess">
            <a:avLst/>
          </a:prstGeom>
          <a:solidFill>
            <a:srgbClr val="FFFF00"/>
          </a:solidFill>
          <a:ln w="25400">
            <a:solidFill>
              <a:schemeClr val="tx1"/>
            </a:solidFill>
            <a:miter lim="800000"/>
            <a:headEnd/>
            <a:tailEnd/>
          </a:ln>
        </p:spPr>
        <p:txBody>
          <a:bodyPr wrap="none" anchor="ctr"/>
          <a:lstStyle/>
          <a:p>
            <a:pPr algn="ctr">
              <a:lnSpc>
                <a:spcPct val="80000"/>
              </a:lnSpc>
              <a:spcBef>
                <a:spcPct val="20000"/>
              </a:spcBef>
            </a:pPr>
            <a:r>
              <a:rPr lang="en-US" sz="3200"/>
              <a:t>Large Cores are power inefficient:</a:t>
            </a:r>
            <a:br>
              <a:rPr lang="en-US" sz="3200"/>
            </a:br>
            <a:r>
              <a:rPr lang="en-US" sz="3200"/>
              <a:t>e.g., 2x performance for 4x area (power)</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1"/>
          <p:cNvSpPr>
            <a:spLocks noGrp="1"/>
          </p:cNvSpPr>
          <p:nvPr>
            <p:ph type="title"/>
          </p:nvPr>
        </p:nvSpPr>
        <p:spPr/>
        <p:txBody>
          <a:bodyPr/>
          <a:lstStyle/>
          <a:p>
            <a:r>
              <a:rPr lang="en-US">
                <a:latin typeface="Garamond" charset="0"/>
                <a:ea typeface="ＭＳ Ｐゴシック" charset="0"/>
                <a:cs typeface="ＭＳ Ｐゴシック" charset="0"/>
              </a:rPr>
              <a:t>Large vs. Small Cores</a:t>
            </a:r>
          </a:p>
        </p:txBody>
      </p:sp>
      <p:sp>
        <p:nvSpPr>
          <p:cNvPr id="203778" name="Content Placeholder 2"/>
          <p:cNvSpPr>
            <a:spLocks noGrp="1"/>
          </p:cNvSpPr>
          <p:nvPr>
            <p:ph idx="1"/>
          </p:nvPr>
        </p:nvSpPr>
        <p:spPr>
          <a:xfrm>
            <a:off x="228600" y="996950"/>
            <a:ext cx="8610600" cy="5194300"/>
          </a:xfrm>
        </p:spPr>
        <p:txBody>
          <a:bodyPr/>
          <a:lstStyle/>
          <a:p>
            <a:r>
              <a:rPr lang="en-US">
                <a:latin typeface="Tahoma" charset="0"/>
                <a:ea typeface="ＭＳ Ｐゴシック" charset="0"/>
                <a:cs typeface="ＭＳ Ｐゴシック" charset="0"/>
              </a:rPr>
              <a:t>Grochowski et al., </a:t>
            </a:r>
            <a:r>
              <a:rPr lang="ja-JP" altLang="en-US">
                <a:latin typeface="Tahoma" charset="0"/>
                <a:ea typeface="ＭＳ Ｐゴシック" charset="0"/>
                <a:cs typeface="ＭＳ Ｐゴシック" charset="0"/>
              </a:rPr>
              <a:t>“</a:t>
            </a:r>
            <a:r>
              <a:rPr lang="en-US" altLang="ja-JP">
                <a:solidFill>
                  <a:srgbClr val="0000FF"/>
                </a:solidFill>
                <a:latin typeface="Tahoma" charset="0"/>
                <a:ea typeface="ＭＳ Ｐゴシック" charset="0"/>
                <a:cs typeface="ＭＳ Ｐゴシック" charset="0"/>
              </a:rPr>
              <a:t>Best of both Latency and Throughput</a:t>
            </a:r>
            <a:r>
              <a:rPr lang="en-US" altLang="ja-JP">
                <a:latin typeface="Tahoma" charset="0"/>
                <a:ea typeface="ＭＳ Ｐゴシック" charset="0"/>
                <a:cs typeface="ＭＳ Ｐゴシック" charset="0"/>
              </a:rPr>
              <a:t>,</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 ICCD 2004.</a:t>
            </a:r>
          </a:p>
          <a:p>
            <a:endParaRPr lang="en-US">
              <a:latin typeface="Tahoma" charset="0"/>
              <a:ea typeface="ＭＳ Ｐゴシック" charset="0"/>
              <a:cs typeface="ＭＳ Ｐゴシック" charset="0"/>
            </a:endParaRPr>
          </a:p>
        </p:txBody>
      </p:sp>
      <p:sp>
        <p:nvSpPr>
          <p:cNvPr id="2037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158983F-03B5-004D-B836-67601DE90A85}" type="slidenum">
              <a:rPr lang="en-US" sz="1600">
                <a:solidFill>
                  <a:srgbClr val="000000"/>
                </a:solidFill>
                <a:latin typeface="Garamond" charset="0"/>
                <a:cs typeface="Arial" charset="0"/>
              </a:rPr>
              <a:pPr eaLnBrk="1" hangingPunct="1"/>
              <a:t>39</a:t>
            </a:fld>
            <a:endParaRPr lang="en-US" sz="1600">
              <a:solidFill>
                <a:srgbClr val="000000"/>
              </a:solidFill>
              <a:latin typeface="Garamond" charset="0"/>
              <a:cs typeface="Arial" charset="0"/>
            </a:endParaRPr>
          </a:p>
        </p:txBody>
      </p:sp>
      <p:pic>
        <p:nvPicPr>
          <p:cNvPr id="20378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62200"/>
            <a:ext cx="546258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II and Midterm II Review</a:t>
            </a:r>
            <a:endParaRPr lang="en-US" dirty="0"/>
          </a:p>
        </p:txBody>
      </p:sp>
      <p:sp>
        <p:nvSpPr>
          <p:cNvPr id="3" name="Content Placeholder 2"/>
          <p:cNvSpPr>
            <a:spLocks noGrp="1"/>
          </p:cNvSpPr>
          <p:nvPr>
            <p:ph idx="1"/>
          </p:nvPr>
        </p:nvSpPr>
        <p:spPr>
          <a:xfrm>
            <a:off x="228600" y="997529"/>
            <a:ext cx="8915400" cy="5193723"/>
          </a:xfrm>
        </p:spPr>
        <p:txBody>
          <a:bodyPr/>
          <a:lstStyle/>
          <a:p>
            <a:r>
              <a:rPr lang="en-US" dirty="0" smtClean="0">
                <a:solidFill>
                  <a:srgbClr val="0000FF"/>
                </a:solidFill>
              </a:rPr>
              <a:t>Midterm II is this Friday </a:t>
            </a:r>
            <a:r>
              <a:rPr lang="en-US" dirty="0" smtClean="0"/>
              <a:t>(April 24, 2015)</a:t>
            </a:r>
          </a:p>
          <a:p>
            <a:pPr lvl="1"/>
            <a:r>
              <a:rPr lang="en-US" dirty="0" smtClean="0"/>
              <a:t>12:30-2:30pm, CIC Panther Hollow Room (4</a:t>
            </a:r>
            <a:r>
              <a:rPr lang="en-US" baseline="30000" dirty="0" smtClean="0"/>
              <a:t>th</a:t>
            </a:r>
            <a:r>
              <a:rPr lang="en-US" dirty="0" smtClean="0"/>
              <a:t> floor)</a:t>
            </a:r>
          </a:p>
          <a:p>
            <a:pPr lvl="1"/>
            <a:r>
              <a:rPr lang="en-US" dirty="0" smtClean="0"/>
              <a:t>Please arrive 5 minutes early and sit with 1-seat separation</a:t>
            </a:r>
          </a:p>
          <a:p>
            <a:pPr lvl="1"/>
            <a:r>
              <a:rPr lang="en-US" dirty="0" smtClean="0"/>
              <a:t>Same rules as Midterm I except you get to have 2 cheat sheets</a:t>
            </a:r>
          </a:p>
          <a:p>
            <a:pPr lvl="1"/>
            <a:r>
              <a:rPr lang="en-US" dirty="0" smtClean="0"/>
              <a:t>Covers all topics we have examined so far, with more focus on Lectures 17-32 (Memory Hierarchy and Multiprocessors)</a:t>
            </a:r>
          </a:p>
          <a:p>
            <a:pPr lvl="1"/>
            <a:endParaRPr lang="en-US" dirty="0"/>
          </a:p>
          <a:p>
            <a:r>
              <a:rPr lang="en-US" dirty="0" smtClean="0">
                <a:solidFill>
                  <a:srgbClr val="0000FF"/>
                </a:solidFill>
              </a:rPr>
              <a:t>Midterm II Review is Wednesday</a:t>
            </a:r>
            <a:r>
              <a:rPr lang="en-US" dirty="0" smtClean="0"/>
              <a:t> (April 22)</a:t>
            </a:r>
          </a:p>
          <a:p>
            <a:pPr lvl="1"/>
            <a:r>
              <a:rPr lang="en-US" dirty="0" smtClean="0"/>
              <a:t>Come prepared with questions on concepts</a:t>
            </a:r>
            <a:r>
              <a:rPr lang="en-US" dirty="0"/>
              <a:t> </a:t>
            </a:r>
            <a:r>
              <a:rPr lang="en-US" dirty="0" smtClean="0"/>
              <a:t>and lectures</a:t>
            </a:r>
          </a:p>
          <a:p>
            <a:pPr lvl="1"/>
            <a:r>
              <a:rPr lang="en-US" dirty="0" smtClean="0"/>
              <a:t>Detailed homework and exam questions and solutions </a:t>
            </a:r>
            <a:r>
              <a:rPr lang="en-US" dirty="0" smtClean="0">
                <a:sym typeface="Wingdings"/>
              </a:rPr>
              <a:t> study on your own and ask TAs during office hours</a:t>
            </a:r>
            <a:endParaRPr lang="en-US" dirty="0"/>
          </a:p>
        </p:txBody>
      </p:sp>
      <p:sp>
        <p:nvSpPr>
          <p:cNvPr id="4" name="Slide Number Placeholder 3"/>
          <p:cNvSpPr>
            <a:spLocks noGrp="1"/>
          </p:cNvSpPr>
          <p:nvPr>
            <p:ph type="sldNum" sz="quarter" idx="11"/>
          </p:nvPr>
        </p:nvSpPr>
        <p:spPr/>
        <p:txBody>
          <a:bodyPr/>
          <a:lstStyle/>
          <a:p>
            <a:pPr>
              <a:defRPr/>
            </a:pPr>
            <a:fld id="{37B5C049-F3BE-984F-A3E0-79C422D89CF3}" type="slidenum">
              <a:rPr lang="en-US" smtClean="0"/>
              <a:pPr>
                <a:defRPr/>
              </a:pPr>
              <a:t>4</a:t>
            </a:fld>
            <a:endParaRPr lang="en-US"/>
          </a:p>
        </p:txBody>
      </p:sp>
    </p:spTree>
    <p:extLst>
      <p:ext uri="{BB962C8B-B14F-4D97-AF65-F5344CB8AC3E}">
        <p14:creationId xmlns:p14="http://schemas.microsoft.com/office/powerpoint/2010/main" val="83789857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Title 1"/>
          <p:cNvSpPr>
            <a:spLocks noGrp="1"/>
          </p:cNvSpPr>
          <p:nvPr>
            <p:ph type="title"/>
          </p:nvPr>
        </p:nvSpPr>
        <p:spPr/>
        <p:txBody>
          <a:bodyPr/>
          <a:lstStyle/>
          <a:p>
            <a:r>
              <a:rPr lang="en-US">
                <a:latin typeface="Garamond" charset="0"/>
                <a:ea typeface="ＭＳ Ｐゴシック" charset="0"/>
                <a:cs typeface="ＭＳ Ｐゴシック" charset="0"/>
              </a:rPr>
              <a:t>Meet Large: IBM POWER4</a:t>
            </a:r>
          </a:p>
        </p:txBody>
      </p:sp>
      <p:sp>
        <p:nvSpPr>
          <p:cNvPr id="204802" name="Content Placeholder 2"/>
          <p:cNvSpPr>
            <a:spLocks noGrp="1"/>
          </p:cNvSpPr>
          <p:nvPr>
            <p:ph idx="1"/>
          </p:nvPr>
        </p:nvSpPr>
        <p:spPr>
          <a:xfrm>
            <a:off x="228600" y="996950"/>
            <a:ext cx="8610600" cy="5194300"/>
          </a:xfrm>
        </p:spPr>
        <p:txBody>
          <a:bodyPr/>
          <a:lstStyle/>
          <a:p>
            <a:r>
              <a:rPr lang="en-US" dirty="0" err="1">
                <a:latin typeface="Tahoma" charset="0"/>
                <a:ea typeface="ＭＳ Ｐゴシック" charset="0"/>
                <a:cs typeface="ＭＳ Ｐゴシック" charset="0"/>
              </a:rPr>
              <a:t>Tendler</a:t>
            </a:r>
            <a:r>
              <a:rPr lang="en-US" dirty="0">
                <a:latin typeface="Tahoma" charset="0"/>
                <a:ea typeface="ＭＳ Ｐゴシック" charset="0"/>
                <a:cs typeface="ＭＳ Ｐゴシック" charset="0"/>
              </a:rPr>
              <a:t> et al., </a:t>
            </a:r>
            <a:r>
              <a:rPr lang="ja-JP" altLang="en-US" dirty="0">
                <a:latin typeface="Tahoma" charset="0"/>
                <a:ea typeface="ＭＳ Ｐゴシック" charset="0"/>
                <a:cs typeface="ＭＳ Ｐゴシック" charset="0"/>
              </a:rPr>
              <a:t>“</a:t>
            </a:r>
            <a:r>
              <a:rPr lang="en-US" altLang="ja-JP" dirty="0">
                <a:solidFill>
                  <a:srgbClr val="0000FF"/>
                </a:solidFill>
                <a:latin typeface="Tahoma" charset="0"/>
                <a:ea typeface="ＭＳ Ｐゴシック" charset="0"/>
                <a:cs typeface="ＭＳ Ｐゴシック" charset="0"/>
              </a:rPr>
              <a:t>POWER4 system microarchitecture</a:t>
            </a:r>
            <a:r>
              <a:rPr lang="en-US" altLang="ja-JP" dirty="0">
                <a:latin typeface="Tahoma" charset="0"/>
                <a:ea typeface="ＭＳ Ｐゴシック" charset="0"/>
                <a:cs typeface="ＭＳ Ｐゴシック" charset="0"/>
              </a:rPr>
              <a:t>,</a:t>
            </a:r>
            <a:r>
              <a:rPr lang="ja-JP" altLang="en-US" dirty="0">
                <a:latin typeface="Tahoma" charset="0"/>
                <a:ea typeface="ＭＳ Ｐゴシック" charset="0"/>
                <a:cs typeface="ＭＳ Ｐゴシック" charset="0"/>
              </a:rPr>
              <a:t>”</a:t>
            </a:r>
            <a:r>
              <a:rPr lang="en-US" altLang="ja-JP" dirty="0">
                <a:latin typeface="Tahoma" charset="0"/>
                <a:ea typeface="ＭＳ Ｐゴシック" charset="0"/>
                <a:cs typeface="ＭＳ Ｐゴシック" charset="0"/>
              </a:rPr>
              <a:t> IBM J R&amp;D, 2002.</a:t>
            </a:r>
          </a:p>
          <a:p>
            <a:endParaRPr lang="en-US" dirty="0">
              <a:latin typeface="Tahoma" charset="0"/>
              <a:ea typeface="ＭＳ Ｐゴシック" charset="0"/>
              <a:cs typeface="ＭＳ Ｐゴシック" charset="0"/>
            </a:endParaRPr>
          </a:p>
          <a:p>
            <a:r>
              <a:rPr lang="en-US" dirty="0" smtClean="0">
                <a:latin typeface="Tahoma" charset="0"/>
                <a:ea typeface="ＭＳ Ｐゴシック" charset="0"/>
                <a:cs typeface="ＭＳ Ｐゴシック" charset="0"/>
              </a:rPr>
              <a:t>A symmetric </a:t>
            </a:r>
            <a:r>
              <a:rPr lang="en-US" dirty="0">
                <a:latin typeface="Tahoma" charset="0"/>
                <a:ea typeface="ＭＳ Ｐゴシック" charset="0"/>
                <a:cs typeface="ＭＳ Ｐゴシック" charset="0"/>
              </a:rPr>
              <a:t>multi-core chip…</a:t>
            </a:r>
          </a:p>
          <a:p>
            <a:r>
              <a:rPr lang="en-US" dirty="0" smtClean="0">
                <a:latin typeface="Tahoma" charset="0"/>
                <a:ea typeface="ＭＳ Ｐゴシック" charset="0"/>
                <a:cs typeface="ＭＳ Ｐゴシック" charset="0"/>
              </a:rPr>
              <a:t>Two powerful </a:t>
            </a:r>
            <a:r>
              <a:rPr lang="en-US" dirty="0">
                <a:latin typeface="Tahoma" charset="0"/>
                <a:ea typeface="ＭＳ Ｐゴシック" charset="0"/>
                <a:cs typeface="ＭＳ Ｐゴシック" charset="0"/>
              </a:rPr>
              <a:t>cores</a:t>
            </a:r>
          </a:p>
          <a:p>
            <a:endParaRPr lang="en-US" dirty="0">
              <a:latin typeface="Tahoma" charset="0"/>
              <a:ea typeface="ＭＳ Ｐゴシック" charset="0"/>
              <a:cs typeface="ＭＳ Ｐゴシック" charset="0"/>
            </a:endParaRPr>
          </a:p>
          <a:p>
            <a:endParaRPr lang="en-US" dirty="0">
              <a:latin typeface="Tahoma" charset="0"/>
              <a:ea typeface="ＭＳ Ｐゴシック" charset="0"/>
              <a:cs typeface="ＭＳ Ｐゴシック" charset="0"/>
            </a:endParaRPr>
          </a:p>
        </p:txBody>
      </p:sp>
      <p:sp>
        <p:nvSpPr>
          <p:cNvPr id="2048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DDE56F-BECC-7943-BB51-82BDFFABB498}" type="slidenum">
              <a:rPr lang="en-US" sz="1600">
                <a:solidFill>
                  <a:srgbClr val="000000"/>
                </a:solidFill>
                <a:latin typeface="Garamond" charset="0"/>
                <a:cs typeface="Arial" charset="0"/>
              </a:rPr>
              <a:pPr eaLnBrk="1" hangingPunct="1"/>
              <a:t>40</a:t>
            </a:fld>
            <a:endParaRPr lang="en-US" sz="1600">
              <a:solidFill>
                <a:srgbClr val="000000"/>
              </a:solidFill>
              <a:latin typeface="Garamond" charset="0"/>
              <a:cs typeface="Arial" charset="0"/>
            </a:endParaRPr>
          </a:p>
        </p:txBody>
      </p:sp>
      <p:pic>
        <p:nvPicPr>
          <p:cNvPr id="204804" name="Picture 4" descr="power4-chip.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00400"/>
            <a:ext cx="4802188"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05" name="Picture 5" descr="power4-core.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905000"/>
            <a:ext cx="33147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Title 1"/>
          <p:cNvSpPr>
            <a:spLocks noGrp="1"/>
          </p:cNvSpPr>
          <p:nvPr>
            <p:ph type="title"/>
          </p:nvPr>
        </p:nvSpPr>
        <p:spPr/>
        <p:txBody>
          <a:bodyPr/>
          <a:lstStyle/>
          <a:p>
            <a:r>
              <a:rPr lang="en-US">
                <a:latin typeface="Garamond" charset="0"/>
                <a:ea typeface="ＭＳ Ｐゴシック" charset="0"/>
                <a:cs typeface="ＭＳ Ｐゴシック" charset="0"/>
              </a:rPr>
              <a:t>IBM POWER4</a:t>
            </a:r>
          </a:p>
        </p:txBody>
      </p:sp>
      <p:sp>
        <p:nvSpPr>
          <p:cNvPr id="205826" name="Content Placeholder 2"/>
          <p:cNvSpPr>
            <a:spLocks noGrp="1"/>
          </p:cNvSpPr>
          <p:nvPr>
            <p:ph idx="1"/>
          </p:nvPr>
        </p:nvSpPr>
        <p:spPr>
          <a:xfrm>
            <a:off x="228600" y="996950"/>
            <a:ext cx="8610600" cy="5194300"/>
          </a:xfrm>
        </p:spPr>
        <p:txBody>
          <a:bodyPr/>
          <a:lstStyle/>
          <a:p>
            <a:r>
              <a:rPr lang="en-US">
                <a:latin typeface="Tahoma" charset="0"/>
                <a:ea typeface="ＭＳ Ｐゴシック" charset="0"/>
                <a:cs typeface="ＭＳ Ｐゴシック" charset="0"/>
              </a:rPr>
              <a:t>2 cores, out-of-order execution</a:t>
            </a:r>
          </a:p>
          <a:p>
            <a:r>
              <a:rPr lang="en-US">
                <a:latin typeface="Tahoma" charset="0"/>
                <a:ea typeface="ＭＳ Ｐゴシック" charset="0"/>
                <a:cs typeface="ＭＳ Ｐゴシック" charset="0"/>
              </a:rPr>
              <a:t>100-entry instruction window in each core</a:t>
            </a:r>
          </a:p>
          <a:p>
            <a:r>
              <a:rPr lang="en-US">
                <a:latin typeface="Tahoma" charset="0"/>
                <a:ea typeface="ＭＳ Ｐゴシック" charset="0"/>
                <a:cs typeface="ＭＳ Ｐゴシック" charset="0"/>
              </a:rPr>
              <a:t>8-wide instruction fetch, issue, execute</a:t>
            </a:r>
          </a:p>
          <a:p>
            <a:r>
              <a:rPr lang="en-US">
                <a:latin typeface="Tahoma" charset="0"/>
                <a:ea typeface="ＭＳ Ｐゴシック" charset="0"/>
                <a:cs typeface="ＭＳ Ｐゴシック" charset="0"/>
              </a:rPr>
              <a:t>Large, local+global hybrid branch predictor</a:t>
            </a:r>
          </a:p>
          <a:p>
            <a:r>
              <a:rPr lang="en-US">
                <a:latin typeface="Tahoma" charset="0"/>
                <a:ea typeface="ＭＳ Ｐゴシック" charset="0"/>
                <a:cs typeface="ＭＳ Ｐゴシック" charset="0"/>
              </a:rPr>
              <a:t>1.5MB, 8-way L2 cache</a:t>
            </a:r>
          </a:p>
          <a:p>
            <a:r>
              <a:rPr lang="en-US">
                <a:latin typeface="Tahoma" charset="0"/>
                <a:ea typeface="ＭＳ Ｐゴシック" charset="0"/>
                <a:cs typeface="ＭＳ Ｐゴシック" charset="0"/>
              </a:rPr>
              <a:t>Aggressive stream based prefetching</a:t>
            </a:r>
          </a:p>
        </p:txBody>
      </p:sp>
      <p:sp>
        <p:nvSpPr>
          <p:cNvPr id="20582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53D741F-EFC0-454D-AE9F-10A16E36CFDA}" type="slidenum">
              <a:rPr lang="en-US" sz="1600">
                <a:solidFill>
                  <a:srgbClr val="000000"/>
                </a:solidFill>
                <a:latin typeface="Garamond" charset="0"/>
                <a:cs typeface="Arial" charset="0"/>
              </a:rPr>
              <a:pPr eaLnBrk="1" hangingPunct="1"/>
              <a:t>41</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Title 1"/>
          <p:cNvSpPr>
            <a:spLocks noGrp="1"/>
          </p:cNvSpPr>
          <p:nvPr>
            <p:ph type="title"/>
          </p:nvPr>
        </p:nvSpPr>
        <p:spPr/>
        <p:txBody>
          <a:bodyPr/>
          <a:lstStyle/>
          <a:p>
            <a:r>
              <a:rPr lang="en-US">
                <a:latin typeface="Garamond" charset="0"/>
                <a:ea typeface="ＭＳ Ｐゴシック" charset="0"/>
                <a:cs typeface="ＭＳ Ｐゴシック" charset="0"/>
              </a:rPr>
              <a:t>IBM POWER5</a:t>
            </a:r>
          </a:p>
        </p:txBody>
      </p:sp>
      <p:sp>
        <p:nvSpPr>
          <p:cNvPr id="206850" name="Content Placeholder 2"/>
          <p:cNvSpPr>
            <a:spLocks noGrp="1"/>
          </p:cNvSpPr>
          <p:nvPr>
            <p:ph idx="1"/>
          </p:nvPr>
        </p:nvSpPr>
        <p:spPr>
          <a:xfrm>
            <a:off x="228600" y="996950"/>
            <a:ext cx="8610600" cy="5194300"/>
          </a:xfrm>
        </p:spPr>
        <p:txBody>
          <a:bodyPr/>
          <a:lstStyle/>
          <a:p>
            <a:pPr marL="342900" lvl="1" indent="-342900">
              <a:buClr>
                <a:schemeClr val="accent1"/>
              </a:buClr>
              <a:buSzPct val="65000"/>
              <a:buFont typeface="Wingdings" charset="0"/>
              <a:buChar char="n"/>
            </a:pPr>
            <a:r>
              <a:rPr lang="en-US" sz="1800">
                <a:latin typeface="Tahoma" charset="0"/>
                <a:ea typeface="ＭＳ Ｐゴシック" charset="0"/>
              </a:rPr>
              <a:t>Kalla et al., </a:t>
            </a:r>
            <a:r>
              <a:rPr lang="ja-JP" altLang="en-US" sz="1800">
                <a:latin typeface="Tahoma" charset="0"/>
                <a:ea typeface="ＭＳ Ｐゴシック" charset="0"/>
              </a:rPr>
              <a:t>“</a:t>
            </a:r>
            <a:r>
              <a:rPr lang="en-US" altLang="ja-JP" sz="1800">
                <a:solidFill>
                  <a:srgbClr val="0000FF"/>
                </a:solidFill>
                <a:latin typeface="Tahoma" charset="0"/>
                <a:ea typeface="ＭＳ Ｐゴシック" charset="0"/>
              </a:rPr>
              <a:t>IBM Power5 Chip: A Dual-Core Multithreaded Processor</a:t>
            </a:r>
            <a:r>
              <a:rPr lang="en-US" altLang="ja-JP" sz="1800">
                <a:latin typeface="Tahoma" charset="0"/>
                <a:ea typeface="ＭＳ Ｐゴシック" charset="0"/>
              </a:rPr>
              <a:t>,</a:t>
            </a:r>
            <a:r>
              <a:rPr lang="ja-JP" altLang="en-US" sz="1800">
                <a:latin typeface="Tahoma" charset="0"/>
                <a:ea typeface="ＭＳ Ｐゴシック" charset="0"/>
              </a:rPr>
              <a:t>”</a:t>
            </a:r>
            <a:r>
              <a:rPr lang="en-US" altLang="ja-JP" sz="1800">
                <a:latin typeface="Tahoma" charset="0"/>
                <a:ea typeface="ＭＳ Ｐゴシック" charset="0"/>
              </a:rPr>
              <a:t> IEEE Micro 2004.</a:t>
            </a:r>
          </a:p>
          <a:p>
            <a:endParaRPr lang="en-US">
              <a:latin typeface="Tahoma" charset="0"/>
              <a:ea typeface="ＭＳ Ｐゴシック" charset="0"/>
              <a:cs typeface="ＭＳ Ｐゴシック" charset="0"/>
            </a:endParaRPr>
          </a:p>
        </p:txBody>
      </p:sp>
      <p:sp>
        <p:nvSpPr>
          <p:cNvPr id="20685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2DED75F-BCDC-DE41-A899-CDB434FD4F4B}" type="slidenum">
              <a:rPr lang="en-US" sz="1600">
                <a:solidFill>
                  <a:srgbClr val="000000"/>
                </a:solidFill>
                <a:latin typeface="Garamond" charset="0"/>
                <a:cs typeface="Arial" charset="0"/>
              </a:rPr>
              <a:pPr eaLnBrk="1" hangingPunct="1"/>
              <a:t>42</a:t>
            </a:fld>
            <a:endParaRPr lang="en-US" sz="1600">
              <a:solidFill>
                <a:srgbClr val="000000"/>
              </a:solidFill>
              <a:latin typeface="Garamond" charset="0"/>
              <a:cs typeface="Arial" charset="0"/>
            </a:endParaRPr>
          </a:p>
        </p:txBody>
      </p:sp>
      <p:pic>
        <p:nvPicPr>
          <p:cNvPr id="20685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0" y="1892300"/>
            <a:ext cx="911860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Title 1"/>
          <p:cNvSpPr>
            <a:spLocks noGrp="1"/>
          </p:cNvSpPr>
          <p:nvPr>
            <p:ph type="title"/>
          </p:nvPr>
        </p:nvSpPr>
        <p:spPr>
          <a:xfrm>
            <a:off x="228600" y="152400"/>
            <a:ext cx="8915400" cy="1066800"/>
          </a:xfrm>
        </p:spPr>
        <p:txBody>
          <a:bodyPr/>
          <a:lstStyle/>
          <a:p>
            <a:r>
              <a:rPr lang="en-US">
                <a:latin typeface="Garamond" charset="0"/>
                <a:ea typeface="ＭＳ Ｐゴシック" charset="0"/>
                <a:cs typeface="ＭＳ Ｐゴシック" charset="0"/>
              </a:rPr>
              <a:t>Meet Small: Sun Niagara (UltraSPARC T1)</a:t>
            </a:r>
          </a:p>
        </p:txBody>
      </p:sp>
      <p:sp>
        <p:nvSpPr>
          <p:cNvPr id="20787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4FE0695-72E2-5B44-9B3C-FD04867C5786}" type="slidenum">
              <a:rPr lang="en-US" sz="1600">
                <a:solidFill>
                  <a:srgbClr val="000000"/>
                </a:solidFill>
                <a:latin typeface="Garamond" charset="0"/>
                <a:cs typeface="Arial" charset="0"/>
              </a:rPr>
              <a:pPr eaLnBrk="1" hangingPunct="1"/>
              <a:t>43</a:t>
            </a:fld>
            <a:endParaRPr lang="en-US" sz="1600">
              <a:solidFill>
                <a:srgbClr val="000000"/>
              </a:solidFill>
              <a:latin typeface="Garamond" charset="0"/>
              <a:cs typeface="Arial" charset="0"/>
            </a:endParaRPr>
          </a:p>
        </p:txBody>
      </p:sp>
      <p:sp>
        <p:nvSpPr>
          <p:cNvPr id="207875" name="Content Placeholder 5"/>
          <p:cNvSpPr>
            <a:spLocks noGrp="1"/>
          </p:cNvSpPr>
          <p:nvPr>
            <p:ph idx="1"/>
          </p:nvPr>
        </p:nvSpPr>
        <p:spPr>
          <a:xfrm>
            <a:off x="228600" y="996950"/>
            <a:ext cx="8610600" cy="5194300"/>
          </a:xfrm>
        </p:spPr>
        <p:txBody>
          <a:bodyPr/>
          <a:lstStyle/>
          <a:p>
            <a:r>
              <a:rPr lang="en-US">
                <a:latin typeface="Tahoma" charset="0"/>
                <a:ea typeface="ＭＳ Ｐゴシック" charset="0"/>
                <a:cs typeface="ＭＳ Ｐゴシック" charset="0"/>
              </a:rPr>
              <a:t>Kongetira et al., </a:t>
            </a:r>
            <a:r>
              <a:rPr lang="ja-JP" altLang="en-US">
                <a:latin typeface="Tahoma" charset="0"/>
                <a:ea typeface="ＭＳ Ｐゴシック" charset="0"/>
                <a:cs typeface="ＭＳ Ｐゴシック" charset="0"/>
              </a:rPr>
              <a:t>“</a:t>
            </a:r>
            <a:r>
              <a:rPr lang="en-US" altLang="ja-JP">
                <a:solidFill>
                  <a:srgbClr val="0000FF"/>
                </a:solidFill>
                <a:latin typeface="Tahoma" charset="0"/>
                <a:ea typeface="ＭＳ Ｐゴシック" charset="0"/>
                <a:cs typeface="ＭＳ Ｐゴシック" charset="0"/>
              </a:rPr>
              <a:t>Niagara: A 32-Way Multithreaded SPARC Processor</a:t>
            </a:r>
            <a:r>
              <a:rPr lang="en-US" altLang="ja-JP">
                <a:latin typeface="Tahoma" charset="0"/>
                <a:ea typeface="ＭＳ Ｐゴシック" charset="0"/>
                <a:cs typeface="ＭＳ Ｐゴシック" charset="0"/>
              </a:rPr>
              <a:t>,</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 IEEE Micro 2005.</a:t>
            </a:r>
          </a:p>
          <a:p>
            <a:endParaRPr lang="en-US">
              <a:latin typeface="Tahoma" charset="0"/>
              <a:ea typeface="ＭＳ Ｐゴシック" charset="0"/>
              <a:cs typeface="ＭＳ Ｐゴシック" charset="0"/>
            </a:endParaRPr>
          </a:p>
        </p:txBody>
      </p:sp>
      <p:pic>
        <p:nvPicPr>
          <p:cNvPr id="207876" name="Picture 6" descr="niagara-block.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57400"/>
            <a:ext cx="522605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itle 1"/>
          <p:cNvSpPr>
            <a:spLocks noGrp="1"/>
          </p:cNvSpPr>
          <p:nvPr>
            <p:ph type="title"/>
          </p:nvPr>
        </p:nvSpPr>
        <p:spPr/>
        <p:txBody>
          <a:bodyPr/>
          <a:lstStyle/>
          <a:p>
            <a:r>
              <a:rPr lang="en-US">
                <a:latin typeface="Garamond" charset="0"/>
                <a:ea typeface="ＭＳ Ｐゴシック" charset="0"/>
                <a:cs typeface="ＭＳ Ｐゴシック" charset="0"/>
              </a:rPr>
              <a:t>Niagara Core</a:t>
            </a:r>
          </a:p>
        </p:txBody>
      </p:sp>
      <p:sp>
        <p:nvSpPr>
          <p:cNvPr id="208898" name="Content Placeholder 2"/>
          <p:cNvSpPr>
            <a:spLocks noGrp="1"/>
          </p:cNvSpPr>
          <p:nvPr>
            <p:ph idx="1"/>
          </p:nvPr>
        </p:nvSpPr>
        <p:spPr>
          <a:xfrm>
            <a:off x="228600" y="996950"/>
            <a:ext cx="8610600" cy="5194300"/>
          </a:xfrm>
        </p:spPr>
        <p:txBody>
          <a:bodyPr/>
          <a:lstStyle/>
          <a:p>
            <a:r>
              <a:rPr lang="en-US">
                <a:latin typeface="Tahoma" charset="0"/>
                <a:ea typeface="ＭＳ Ｐゴシック" charset="0"/>
                <a:cs typeface="ＭＳ Ｐゴシック" charset="0"/>
              </a:rPr>
              <a:t>4-way fine-grain multithreaded, 6-stage, dual-issue in-order</a:t>
            </a:r>
          </a:p>
          <a:p>
            <a:r>
              <a:rPr lang="en-US">
                <a:latin typeface="Tahoma" charset="0"/>
                <a:ea typeface="ＭＳ Ｐゴシック" charset="0"/>
                <a:cs typeface="ＭＳ Ｐゴシック" charset="0"/>
              </a:rPr>
              <a:t>Round robin thread selection (unless cache miss)</a:t>
            </a:r>
          </a:p>
          <a:p>
            <a:r>
              <a:rPr lang="en-US">
                <a:latin typeface="Tahoma" charset="0"/>
                <a:ea typeface="ＭＳ Ｐゴシック" charset="0"/>
                <a:cs typeface="ＭＳ Ｐゴシック" charset="0"/>
              </a:rPr>
              <a:t>Shared FP unit among cores</a:t>
            </a:r>
          </a:p>
          <a:p>
            <a:endParaRPr lang="en-US">
              <a:latin typeface="Tahoma" charset="0"/>
              <a:ea typeface="ＭＳ Ｐゴシック" charset="0"/>
              <a:cs typeface="ＭＳ Ｐゴシック" charset="0"/>
            </a:endParaRPr>
          </a:p>
        </p:txBody>
      </p:sp>
      <p:sp>
        <p:nvSpPr>
          <p:cNvPr id="2088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FFC9EDE-9B05-C940-A599-DBF2C17F29C1}" type="slidenum">
              <a:rPr lang="en-US" sz="1600">
                <a:solidFill>
                  <a:srgbClr val="000000"/>
                </a:solidFill>
                <a:latin typeface="Garamond" charset="0"/>
                <a:cs typeface="Arial" charset="0"/>
              </a:rPr>
              <a:pPr eaLnBrk="1" hangingPunct="1"/>
              <a:t>44</a:t>
            </a:fld>
            <a:endParaRPr lang="en-US" sz="1600">
              <a:solidFill>
                <a:srgbClr val="000000"/>
              </a:solidFill>
              <a:latin typeface="Garamond" charset="0"/>
              <a:cs typeface="Arial" charset="0"/>
            </a:endParaRPr>
          </a:p>
        </p:txBody>
      </p:sp>
      <p:pic>
        <p:nvPicPr>
          <p:cNvPr id="208900" name="Picture 4" descr="niagara-pip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395538"/>
            <a:ext cx="5257800" cy="423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Title 1"/>
          <p:cNvSpPr>
            <a:spLocks noGrp="1"/>
          </p:cNvSpPr>
          <p:nvPr>
            <p:ph type="title"/>
          </p:nvPr>
        </p:nvSpPr>
        <p:spPr/>
        <p:txBody>
          <a:bodyPr/>
          <a:lstStyle/>
          <a:p>
            <a:r>
              <a:rPr lang="en-US">
                <a:latin typeface="Garamond" charset="0"/>
                <a:ea typeface="ＭＳ Ｐゴシック" charset="0"/>
                <a:cs typeface="ＭＳ Ｐゴシック" charset="0"/>
              </a:rPr>
              <a:t>Remember the Demands</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ea typeface="ＭＳ Ｐゴシック" charset="0"/>
                <a:cs typeface="ＭＳ Ｐゴシック" charset="0"/>
              </a:rPr>
              <a:t>What we want:</a:t>
            </a:r>
          </a:p>
          <a:p>
            <a:endParaRPr lang="en-US">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In a serialized code section </a:t>
            </a:r>
            <a:r>
              <a:rPr lang="en-US">
                <a:latin typeface="Tahoma" charset="0"/>
                <a:ea typeface="ＭＳ Ｐゴシック" charset="0"/>
                <a:cs typeface="ＭＳ Ｐゴシック" charset="0"/>
                <a:sym typeface="Wingdings" charset="0"/>
              </a:rPr>
              <a:t> one powerful “large” core </a:t>
            </a:r>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In a parallel code section </a:t>
            </a:r>
            <a:r>
              <a:rPr lang="en-US">
                <a:latin typeface="Tahoma" charset="0"/>
                <a:ea typeface="ＭＳ Ｐゴシック" charset="0"/>
                <a:cs typeface="ＭＳ Ｐゴシック" charset="0"/>
                <a:sym typeface="Wingdings" charset="0"/>
              </a:rPr>
              <a:t> many wimpy “small” cores</a:t>
            </a:r>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These two conflict with each other:</a:t>
            </a:r>
          </a:p>
          <a:p>
            <a:pPr lvl="1"/>
            <a:r>
              <a:rPr lang="en-US">
                <a:latin typeface="Tahoma" charset="0"/>
                <a:ea typeface="ＭＳ Ｐゴシック" charset="0"/>
              </a:rPr>
              <a:t>If you have a single powerful core, you cannot have many cores</a:t>
            </a:r>
          </a:p>
          <a:p>
            <a:pPr lvl="1"/>
            <a:r>
              <a:rPr lang="en-US">
                <a:latin typeface="Tahoma" charset="0"/>
                <a:ea typeface="ＭＳ Ｐゴシック" charset="0"/>
              </a:rPr>
              <a:t>A small core is much more energy and area efficient than a large core</a:t>
            </a:r>
          </a:p>
          <a:p>
            <a:pPr lvl="1"/>
            <a:endParaRPr lang="en-US">
              <a:latin typeface="Tahoma" charset="0"/>
              <a:ea typeface="ＭＳ Ｐゴシック" charset="0"/>
            </a:endParaRPr>
          </a:p>
          <a:p>
            <a:r>
              <a:rPr lang="en-US">
                <a:solidFill>
                  <a:srgbClr val="0000FF"/>
                </a:solidFill>
                <a:latin typeface="Tahoma" charset="0"/>
                <a:ea typeface="ＭＳ Ｐゴシック" charset="0"/>
                <a:cs typeface="ＭＳ Ｐゴシック" charset="0"/>
              </a:rPr>
              <a:t>Can we get the best of both worlds?</a:t>
            </a:r>
          </a:p>
        </p:txBody>
      </p:sp>
      <p:sp>
        <p:nvSpPr>
          <p:cNvPr id="20992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A04E047-DC9A-6743-9373-293F94075005}" type="slidenum">
              <a:rPr lang="en-US" sz="1600">
                <a:solidFill>
                  <a:srgbClr val="000000"/>
                </a:solidFill>
                <a:latin typeface="Garamond" charset="0"/>
              </a:rPr>
              <a:pPr eaLnBrk="1" hangingPunct="1"/>
              <a:t>45</a:t>
            </a:fld>
            <a:endParaRPr lang="en-US" sz="1600">
              <a:solidFill>
                <a:srgbClr val="000000"/>
              </a:solidFill>
              <a:latin typeface="Garamon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Title 1"/>
          <p:cNvSpPr>
            <a:spLocks noGrp="1"/>
          </p:cNvSpPr>
          <p:nvPr>
            <p:ph type="title"/>
          </p:nvPr>
        </p:nvSpPr>
        <p:spPr/>
        <p:txBody>
          <a:bodyPr/>
          <a:lstStyle/>
          <a:p>
            <a:r>
              <a:rPr lang="en-US">
                <a:latin typeface="Garamond" charset="0"/>
                <a:ea typeface="ＭＳ Ｐゴシック" charset="0"/>
                <a:cs typeface="ＭＳ Ｐゴシック" charset="0"/>
              </a:rPr>
              <a:t>Performance vs. Parallelism</a:t>
            </a:r>
          </a:p>
        </p:txBody>
      </p:sp>
      <p:sp>
        <p:nvSpPr>
          <p:cNvPr id="210946" name="Content Placeholder 2"/>
          <p:cNvSpPr>
            <a:spLocks noGrp="1"/>
          </p:cNvSpPr>
          <p:nvPr>
            <p:ph idx="1"/>
          </p:nvPr>
        </p:nvSpPr>
        <p:spPr>
          <a:xfrm>
            <a:off x="228600" y="996950"/>
            <a:ext cx="8610600" cy="5194300"/>
          </a:xfrm>
        </p:spPr>
        <p:txBody>
          <a:bodyPr/>
          <a:lstStyle/>
          <a:p>
            <a:endParaRPr lang="en-US">
              <a:latin typeface="Tahoma" charset="0"/>
              <a:ea typeface="ＭＳ Ｐゴシック" charset="0"/>
              <a:cs typeface="ＭＳ Ｐゴシック" charset="0"/>
            </a:endParaRPr>
          </a:p>
        </p:txBody>
      </p:sp>
      <p:sp>
        <p:nvSpPr>
          <p:cNvPr id="2109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221CF43-9657-CA45-99A2-07F6F0712AC5}" type="slidenum">
              <a:rPr lang="en-US" sz="1600">
                <a:solidFill>
                  <a:srgbClr val="000000"/>
                </a:solidFill>
                <a:latin typeface="Garamond" charset="0"/>
              </a:rPr>
              <a:pPr eaLnBrk="1" hangingPunct="1"/>
              <a:t>46</a:t>
            </a:fld>
            <a:endParaRPr lang="en-US" sz="1600">
              <a:solidFill>
                <a:srgbClr val="000000"/>
              </a:solidFill>
              <a:latin typeface="Garamond" charset="0"/>
            </a:endParaRPr>
          </a:p>
        </p:txBody>
      </p:sp>
      <p:sp>
        <p:nvSpPr>
          <p:cNvPr id="210948" name="Text Box 79"/>
          <p:cNvSpPr txBox="1">
            <a:spLocks noChangeArrowheads="1"/>
          </p:cNvSpPr>
          <p:nvPr/>
        </p:nvSpPr>
        <p:spPr bwMode="auto">
          <a:xfrm>
            <a:off x="898525" y="1143000"/>
            <a:ext cx="7532688"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buFontTx/>
              <a:buChar char="•"/>
            </a:pPr>
            <a:endParaRPr lang="en-US" sz="1800" i="1">
              <a:solidFill>
                <a:srgbClr val="000000"/>
              </a:solidFill>
            </a:endParaRPr>
          </a:p>
          <a:p>
            <a:pPr eaLnBrk="1" hangingPunct="1">
              <a:spcBef>
                <a:spcPct val="50000"/>
              </a:spcBef>
              <a:buFontTx/>
              <a:buChar char="•"/>
            </a:pPr>
            <a:endParaRPr lang="en-US" sz="1800" i="1">
              <a:solidFill>
                <a:srgbClr val="000000"/>
              </a:solidFill>
            </a:endParaRPr>
          </a:p>
          <a:p>
            <a:pPr eaLnBrk="1" hangingPunct="1">
              <a:spcBef>
                <a:spcPct val="50000"/>
              </a:spcBef>
            </a:pPr>
            <a:r>
              <a:rPr lang="en-US" sz="1800" i="1">
                <a:solidFill>
                  <a:srgbClr val="000000"/>
                </a:solidFill>
              </a:rPr>
              <a:t>Assumptions:</a:t>
            </a:r>
          </a:p>
          <a:p>
            <a:pPr eaLnBrk="1" hangingPunct="1">
              <a:spcBef>
                <a:spcPct val="50000"/>
              </a:spcBef>
            </a:pPr>
            <a:r>
              <a:rPr lang="en-US" sz="1800" i="1">
                <a:solidFill>
                  <a:srgbClr val="000000"/>
                </a:solidFill>
              </a:rPr>
              <a:t>	</a:t>
            </a:r>
            <a:r>
              <a:rPr lang="en-US" sz="1800">
                <a:solidFill>
                  <a:srgbClr val="000000"/>
                </a:solidFill>
              </a:rPr>
              <a:t>1.</a:t>
            </a:r>
            <a:r>
              <a:rPr lang="en-US" sz="1800" i="1">
                <a:solidFill>
                  <a:srgbClr val="000000"/>
                </a:solidFill>
              </a:rPr>
              <a:t> Small cores takes an area budget of 1 and has 		performance  of 1</a:t>
            </a:r>
          </a:p>
          <a:p>
            <a:pPr eaLnBrk="1" hangingPunct="1">
              <a:spcBef>
                <a:spcPct val="50000"/>
              </a:spcBef>
            </a:pPr>
            <a:r>
              <a:rPr lang="en-US" sz="1800" i="1">
                <a:solidFill>
                  <a:srgbClr val="000000"/>
                </a:solidFill>
              </a:rPr>
              <a:t>	</a:t>
            </a:r>
          </a:p>
          <a:p>
            <a:pPr eaLnBrk="1" hangingPunct="1">
              <a:spcBef>
                <a:spcPct val="50000"/>
              </a:spcBef>
            </a:pPr>
            <a:r>
              <a:rPr lang="en-US" sz="1800" i="1">
                <a:solidFill>
                  <a:srgbClr val="000000"/>
                </a:solidFill>
              </a:rPr>
              <a:t>	</a:t>
            </a:r>
            <a:r>
              <a:rPr lang="en-US" sz="1800">
                <a:solidFill>
                  <a:srgbClr val="000000"/>
                </a:solidFill>
              </a:rPr>
              <a:t>2.</a:t>
            </a:r>
            <a:r>
              <a:rPr lang="en-US" sz="1800" i="1">
                <a:solidFill>
                  <a:srgbClr val="000000"/>
                </a:solidFill>
              </a:rPr>
              <a:t> Large core takes an area budget of 4 and has 	performance of 2</a:t>
            </a:r>
          </a:p>
          <a:p>
            <a:pPr eaLnBrk="1" hangingPunct="1">
              <a:spcBef>
                <a:spcPct val="50000"/>
              </a:spcBef>
            </a:pPr>
            <a:r>
              <a:rPr lang="en-US" sz="1800" i="1">
                <a:solidFill>
                  <a:srgbClr val="000000"/>
                </a:solidFill>
              </a:rPr>
              <a:t>	</a:t>
            </a:r>
          </a:p>
          <a:p>
            <a:pPr eaLnBrk="1" hangingPunct="1">
              <a:spcBef>
                <a:spcPct val="50000"/>
              </a:spcBef>
            </a:pPr>
            <a:r>
              <a:rPr lang="en-US" sz="1800" i="1">
                <a:solidFill>
                  <a:srgbClr val="000000"/>
                </a:solidFill>
              </a:rPr>
              <a:t>	</a:t>
            </a:r>
            <a:endParaRPr lang="en-US" sz="1600" i="1">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Title 1"/>
          <p:cNvSpPr>
            <a:spLocks noGrp="1"/>
          </p:cNvSpPr>
          <p:nvPr>
            <p:ph type="title"/>
          </p:nvPr>
        </p:nvSpPr>
        <p:spPr/>
        <p:txBody>
          <a:bodyPr/>
          <a:lstStyle/>
          <a:p>
            <a:r>
              <a:rPr lang="en-US">
                <a:latin typeface="Garamond" charset="0"/>
                <a:ea typeface="ＭＳ Ｐゴシック" charset="0"/>
                <a:cs typeface="ＭＳ Ｐゴシック" charset="0"/>
              </a:rPr>
              <a:t>Tile-Large Approach</a:t>
            </a:r>
          </a:p>
        </p:txBody>
      </p:sp>
      <p:sp>
        <p:nvSpPr>
          <p:cNvPr id="211970" name="Content Placeholder 2"/>
          <p:cNvSpPr>
            <a:spLocks noGrp="1"/>
          </p:cNvSpPr>
          <p:nvPr>
            <p:ph idx="1"/>
          </p:nvPr>
        </p:nvSpPr>
        <p:spPr>
          <a:xfrm>
            <a:off x="228600" y="996950"/>
            <a:ext cx="8610600" cy="5194300"/>
          </a:xfrm>
        </p:spPr>
        <p:txBody>
          <a:bodyPr/>
          <a:lstStyle/>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r>
              <a:rPr lang="en-US" sz="2200">
                <a:latin typeface="Tahoma" charset="0"/>
                <a:ea typeface="ＭＳ Ｐゴシック" charset="0"/>
                <a:cs typeface="ＭＳ Ｐゴシック" charset="0"/>
              </a:rPr>
              <a:t>Tile a few large cores</a:t>
            </a:r>
          </a:p>
          <a:p>
            <a:r>
              <a:rPr lang="en-US" sz="2200">
                <a:latin typeface="Tahoma" charset="0"/>
                <a:ea typeface="ＭＳ Ｐゴシック" charset="0"/>
                <a:cs typeface="ＭＳ Ｐゴシック" charset="0"/>
              </a:rPr>
              <a:t>IBM Power 5, AMD Barcelona, Intel Core2Quad, Intel Nehalem</a:t>
            </a:r>
          </a:p>
          <a:p>
            <a:pPr>
              <a:buFont typeface="Wingdings" charset="0"/>
              <a:buNone/>
            </a:pPr>
            <a:r>
              <a:rPr lang="en-US" sz="2200">
                <a:latin typeface="Tahoma" charset="0"/>
                <a:ea typeface="ＭＳ Ｐゴシック" charset="0"/>
                <a:cs typeface="ＭＳ Ｐゴシック" charset="0"/>
              </a:rPr>
              <a:t>+ High performance on single thread, serial code sections (2 units)</a:t>
            </a:r>
          </a:p>
          <a:p>
            <a:pPr>
              <a:buFont typeface="Wingdings" charset="0"/>
              <a:buNone/>
            </a:pPr>
            <a:r>
              <a:rPr lang="en-US" sz="2200">
                <a:latin typeface="Tahoma" charset="0"/>
                <a:ea typeface="ＭＳ Ｐゴシック" charset="0"/>
                <a:cs typeface="ＭＳ Ｐゴシック" charset="0"/>
              </a:rPr>
              <a:t>- Low throughput on parallel program portions (8 units)</a:t>
            </a:r>
          </a:p>
        </p:txBody>
      </p:sp>
      <p:sp>
        <p:nvSpPr>
          <p:cNvPr id="2119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20E585-CF1B-A747-8D6A-C132E1436670}" type="slidenum">
              <a:rPr lang="en-US" sz="1600">
                <a:solidFill>
                  <a:srgbClr val="000000"/>
                </a:solidFill>
                <a:latin typeface="Garamond" charset="0"/>
              </a:rPr>
              <a:pPr eaLnBrk="1" hangingPunct="1"/>
              <a:t>47</a:t>
            </a:fld>
            <a:endParaRPr lang="en-US" sz="1600">
              <a:solidFill>
                <a:srgbClr val="000000"/>
              </a:solidFill>
              <a:latin typeface="Garamond" charset="0"/>
            </a:endParaRPr>
          </a:p>
        </p:txBody>
      </p:sp>
      <p:grpSp>
        <p:nvGrpSpPr>
          <p:cNvPr id="211972" name="Group 4"/>
          <p:cNvGrpSpPr>
            <a:grpSpLocks/>
          </p:cNvGrpSpPr>
          <p:nvPr/>
        </p:nvGrpSpPr>
        <p:grpSpPr bwMode="auto">
          <a:xfrm>
            <a:off x="609600" y="1295400"/>
            <a:ext cx="2362200" cy="2805113"/>
            <a:chOff x="384" y="816"/>
            <a:chExt cx="1488" cy="1767"/>
          </a:xfrm>
        </p:grpSpPr>
        <p:sp>
          <p:nvSpPr>
            <p:cNvPr id="211973" name="Rectangle 17"/>
            <p:cNvSpPr>
              <a:spLocks noChangeArrowheads="1"/>
            </p:cNvSpPr>
            <p:nvPr/>
          </p:nvSpPr>
          <p:spPr bwMode="auto">
            <a:xfrm>
              <a:off x="432" y="816"/>
              <a:ext cx="1440" cy="14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1974" name="Rectangle 19"/>
            <p:cNvSpPr>
              <a:spLocks noChangeArrowheads="1"/>
            </p:cNvSpPr>
            <p:nvPr/>
          </p:nvSpPr>
          <p:spPr bwMode="auto">
            <a:xfrm>
              <a:off x="480" y="15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1"/>
                <a:t>Large</a:t>
              </a:r>
              <a:br>
                <a:rPr lang="en-US" sz="1600" b="1"/>
              </a:br>
              <a:r>
                <a:rPr lang="en-US" sz="1600" b="1"/>
                <a:t>core</a:t>
              </a:r>
            </a:p>
          </p:txBody>
        </p:sp>
        <p:sp>
          <p:nvSpPr>
            <p:cNvPr id="211975" name="Rectangle 20"/>
            <p:cNvSpPr>
              <a:spLocks noChangeArrowheads="1"/>
            </p:cNvSpPr>
            <p:nvPr/>
          </p:nvSpPr>
          <p:spPr bwMode="auto">
            <a:xfrm>
              <a:off x="1152" y="15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1"/>
                <a:t>Large</a:t>
              </a:r>
              <a:br>
                <a:rPr lang="en-US" sz="1600" b="1"/>
              </a:br>
              <a:r>
                <a:rPr lang="en-US" sz="1600" b="1"/>
                <a:t>core</a:t>
              </a:r>
            </a:p>
          </p:txBody>
        </p:sp>
        <p:sp>
          <p:nvSpPr>
            <p:cNvPr id="211976" name="Rectangle 21"/>
            <p:cNvSpPr>
              <a:spLocks noChangeArrowheads="1"/>
            </p:cNvSpPr>
            <p:nvPr/>
          </p:nvSpPr>
          <p:spPr bwMode="auto">
            <a:xfrm>
              <a:off x="480" y="864"/>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1"/>
                <a:t>Large</a:t>
              </a:r>
            </a:p>
            <a:p>
              <a:pPr algn="ctr"/>
              <a:r>
                <a:rPr lang="en-US" sz="1600" b="1"/>
                <a:t>core</a:t>
              </a:r>
            </a:p>
          </p:txBody>
        </p:sp>
        <p:sp>
          <p:nvSpPr>
            <p:cNvPr id="211977" name="Rectangle 22"/>
            <p:cNvSpPr>
              <a:spLocks noChangeArrowheads="1"/>
            </p:cNvSpPr>
            <p:nvPr/>
          </p:nvSpPr>
          <p:spPr bwMode="auto">
            <a:xfrm>
              <a:off x="1152" y="864"/>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1"/>
                <a:t>Large</a:t>
              </a:r>
              <a:br>
                <a:rPr lang="en-US" sz="1600" b="1"/>
              </a:br>
              <a:r>
                <a:rPr lang="en-US" sz="1600" b="1"/>
                <a:t>core</a:t>
              </a:r>
            </a:p>
          </p:txBody>
        </p:sp>
        <p:sp>
          <p:nvSpPr>
            <p:cNvPr id="211978" name="Text Box 68"/>
            <p:cNvSpPr txBox="1">
              <a:spLocks noChangeArrowheads="1"/>
            </p:cNvSpPr>
            <p:nvPr/>
          </p:nvSpPr>
          <p:spPr bwMode="auto">
            <a:xfrm>
              <a:off x="384" y="2352"/>
              <a:ext cx="1488"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ja-JP" altLang="en-US" sz="1800">
                  <a:latin typeface="Times New Roman" charset="0"/>
                </a:rPr>
                <a:t>“</a:t>
              </a:r>
              <a:r>
                <a:rPr lang="en-US" altLang="ja-JP" sz="1800">
                  <a:latin typeface="Times New Roman" charset="0"/>
                </a:rPr>
                <a:t>Tile-Large</a:t>
              </a:r>
              <a:r>
                <a:rPr lang="ja-JP" altLang="en-US" sz="1800">
                  <a:latin typeface="Times New Roman" charset="0"/>
                </a:rPr>
                <a:t>”</a:t>
              </a:r>
              <a:endParaRPr lang="en-US" sz="1800">
                <a:latin typeface="Times New Roman" charset="0"/>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Title 1"/>
          <p:cNvSpPr>
            <a:spLocks noGrp="1"/>
          </p:cNvSpPr>
          <p:nvPr>
            <p:ph type="title"/>
          </p:nvPr>
        </p:nvSpPr>
        <p:spPr/>
        <p:txBody>
          <a:bodyPr/>
          <a:lstStyle/>
          <a:p>
            <a:r>
              <a:rPr lang="en-US">
                <a:latin typeface="Garamond" charset="0"/>
                <a:ea typeface="ＭＳ Ｐゴシック" charset="0"/>
                <a:cs typeface="ＭＳ Ｐゴシック" charset="0"/>
              </a:rPr>
              <a:t>Tile-Small Approach</a:t>
            </a:r>
          </a:p>
        </p:txBody>
      </p:sp>
      <p:sp>
        <p:nvSpPr>
          <p:cNvPr id="212994" name="Content Placeholder 2"/>
          <p:cNvSpPr>
            <a:spLocks noGrp="1"/>
          </p:cNvSpPr>
          <p:nvPr>
            <p:ph idx="1"/>
          </p:nvPr>
        </p:nvSpPr>
        <p:spPr>
          <a:xfrm>
            <a:off x="228600" y="996950"/>
            <a:ext cx="8610600" cy="5194300"/>
          </a:xfrm>
        </p:spPr>
        <p:txBody>
          <a:bodyPr/>
          <a:lstStyle/>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Tile many small cores</a:t>
            </a:r>
          </a:p>
          <a:p>
            <a:r>
              <a:rPr lang="en-US">
                <a:latin typeface="Tahoma" charset="0"/>
                <a:ea typeface="ＭＳ Ｐゴシック" charset="0"/>
                <a:cs typeface="ＭＳ Ｐゴシック" charset="0"/>
              </a:rPr>
              <a:t>Sun Niagara, Intel Larrabee, Tilera TILE (tile ultra-small)</a:t>
            </a:r>
          </a:p>
          <a:p>
            <a:pPr>
              <a:buFont typeface="Wingdings" charset="0"/>
              <a:buNone/>
            </a:pPr>
            <a:r>
              <a:rPr lang="en-US">
                <a:latin typeface="Tahoma" charset="0"/>
                <a:ea typeface="ＭＳ Ｐゴシック" charset="0"/>
                <a:cs typeface="ＭＳ Ｐゴシック" charset="0"/>
              </a:rPr>
              <a:t>+ High throughput on the parallel part (16 units)</a:t>
            </a:r>
          </a:p>
          <a:p>
            <a:pPr>
              <a:buFont typeface="Wingdings" charset="0"/>
              <a:buNone/>
            </a:pPr>
            <a:r>
              <a:rPr lang="en-US">
                <a:latin typeface="Tahoma" charset="0"/>
                <a:ea typeface="ＭＳ Ｐゴシック" charset="0"/>
                <a:cs typeface="ＭＳ Ｐゴシック" charset="0"/>
              </a:rPr>
              <a:t>- Low performance on the serial part, single thread (1 unit)</a:t>
            </a:r>
          </a:p>
        </p:txBody>
      </p:sp>
      <p:sp>
        <p:nvSpPr>
          <p:cNvPr id="2129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405AEC-21A4-B343-BE11-8EEF13D881E7}" type="slidenum">
              <a:rPr lang="en-US" sz="1600">
                <a:solidFill>
                  <a:srgbClr val="000000"/>
                </a:solidFill>
                <a:latin typeface="Garamond" charset="0"/>
              </a:rPr>
              <a:pPr eaLnBrk="1" hangingPunct="1"/>
              <a:t>48</a:t>
            </a:fld>
            <a:endParaRPr lang="en-US" sz="1600">
              <a:solidFill>
                <a:srgbClr val="000000"/>
              </a:solidFill>
              <a:latin typeface="Garamond" charset="0"/>
            </a:endParaRPr>
          </a:p>
        </p:txBody>
      </p:sp>
      <p:grpSp>
        <p:nvGrpSpPr>
          <p:cNvPr id="212996" name="Group 74"/>
          <p:cNvGrpSpPr>
            <a:grpSpLocks/>
          </p:cNvGrpSpPr>
          <p:nvPr/>
        </p:nvGrpSpPr>
        <p:grpSpPr bwMode="auto">
          <a:xfrm>
            <a:off x="3429000" y="1295400"/>
            <a:ext cx="2286000" cy="2805113"/>
            <a:chOff x="576" y="1008"/>
            <a:chExt cx="1440" cy="1767"/>
          </a:xfrm>
        </p:grpSpPr>
        <p:sp>
          <p:nvSpPr>
            <p:cNvPr id="212997" name="Rectangle 4"/>
            <p:cNvSpPr>
              <a:spLocks noChangeArrowheads="1"/>
            </p:cNvSpPr>
            <p:nvPr/>
          </p:nvSpPr>
          <p:spPr bwMode="auto">
            <a:xfrm>
              <a:off x="576" y="1008"/>
              <a:ext cx="1440" cy="14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12998" name="Group 27"/>
            <p:cNvGrpSpPr>
              <a:grpSpLocks/>
            </p:cNvGrpSpPr>
            <p:nvPr/>
          </p:nvGrpSpPr>
          <p:grpSpPr bwMode="auto">
            <a:xfrm>
              <a:off x="624" y="1056"/>
              <a:ext cx="672" cy="672"/>
              <a:chOff x="3648" y="3120"/>
              <a:chExt cx="672" cy="672"/>
            </a:xfrm>
          </p:grpSpPr>
          <p:sp>
            <p:nvSpPr>
              <p:cNvPr id="213015" name="Rectangle 2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3016" name="Rectangle 2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3017" name="Rectangle 3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3018" name="Rectangle 3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grpSp>
        <p:grpSp>
          <p:nvGrpSpPr>
            <p:cNvPr id="212999" name="Group 32"/>
            <p:cNvGrpSpPr>
              <a:grpSpLocks/>
            </p:cNvGrpSpPr>
            <p:nvPr/>
          </p:nvGrpSpPr>
          <p:grpSpPr bwMode="auto">
            <a:xfrm>
              <a:off x="624" y="1728"/>
              <a:ext cx="672" cy="672"/>
              <a:chOff x="3648" y="3120"/>
              <a:chExt cx="672" cy="672"/>
            </a:xfrm>
          </p:grpSpPr>
          <p:sp>
            <p:nvSpPr>
              <p:cNvPr id="213011" name="Rectangle 3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3012" name="Rectangle 3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3013" name="Rectangle 3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3014" name="Rectangle 3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grpSp>
        <p:grpSp>
          <p:nvGrpSpPr>
            <p:cNvPr id="213000" name="Group 37"/>
            <p:cNvGrpSpPr>
              <a:grpSpLocks/>
            </p:cNvGrpSpPr>
            <p:nvPr/>
          </p:nvGrpSpPr>
          <p:grpSpPr bwMode="auto">
            <a:xfrm>
              <a:off x="1296" y="1056"/>
              <a:ext cx="672" cy="672"/>
              <a:chOff x="3648" y="3120"/>
              <a:chExt cx="672" cy="672"/>
            </a:xfrm>
          </p:grpSpPr>
          <p:sp>
            <p:nvSpPr>
              <p:cNvPr id="213007" name="Rectangle 3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3008" name="Rectangle 3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3009" name="Rectangle 4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3010" name="Rectangle 4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grpSp>
        <p:grpSp>
          <p:nvGrpSpPr>
            <p:cNvPr id="213001" name="Group 42"/>
            <p:cNvGrpSpPr>
              <a:grpSpLocks/>
            </p:cNvGrpSpPr>
            <p:nvPr/>
          </p:nvGrpSpPr>
          <p:grpSpPr bwMode="auto">
            <a:xfrm>
              <a:off x="1296" y="1728"/>
              <a:ext cx="672" cy="672"/>
              <a:chOff x="3648" y="3120"/>
              <a:chExt cx="672" cy="672"/>
            </a:xfrm>
          </p:grpSpPr>
          <p:sp>
            <p:nvSpPr>
              <p:cNvPr id="213003" name="Rectangle 4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3004" name="Rectangle 4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3005" name="Rectangle 4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3006" name="Rectangle 4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grpSp>
        <p:sp>
          <p:nvSpPr>
            <p:cNvPr id="213002" name="Text Box 69"/>
            <p:cNvSpPr txBox="1">
              <a:spLocks noChangeArrowheads="1"/>
            </p:cNvSpPr>
            <p:nvPr/>
          </p:nvSpPr>
          <p:spPr bwMode="auto">
            <a:xfrm>
              <a:off x="624" y="2544"/>
              <a:ext cx="1344"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ja-JP" altLang="en-US" sz="1800">
                  <a:latin typeface="Times New Roman" charset="0"/>
                </a:rPr>
                <a:t>“</a:t>
              </a:r>
              <a:r>
                <a:rPr lang="en-US" altLang="ja-JP" sz="1800">
                  <a:latin typeface="Times New Roman" charset="0"/>
                </a:rPr>
                <a:t>Tile-Small</a:t>
              </a:r>
              <a:r>
                <a:rPr lang="ja-JP" altLang="en-US" sz="1800">
                  <a:latin typeface="Times New Roman" charset="0"/>
                </a:rPr>
                <a:t>”</a:t>
              </a:r>
              <a:endParaRPr lang="en-US" sz="1800">
                <a:latin typeface="Times New Roman" charset="0"/>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Title 1"/>
          <p:cNvSpPr>
            <a:spLocks noGrp="1"/>
          </p:cNvSpPr>
          <p:nvPr>
            <p:ph type="title"/>
          </p:nvPr>
        </p:nvSpPr>
        <p:spPr/>
        <p:txBody>
          <a:bodyPr/>
          <a:lstStyle/>
          <a:p>
            <a:r>
              <a:rPr lang="en-US">
                <a:latin typeface="Garamond" charset="0"/>
                <a:ea typeface="ＭＳ Ｐゴシック" charset="0"/>
                <a:cs typeface="ＭＳ Ｐゴシック" charset="0"/>
              </a:rPr>
              <a:t>Can we get the best of both worlds?</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ea typeface="ＭＳ Ｐゴシック" charset="0"/>
                <a:cs typeface="ＭＳ Ｐゴシック" charset="0"/>
              </a:rPr>
              <a:t>Tile Large</a:t>
            </a:r>
          </a:p>
          <a:p>
            <a:pPr>
              <a:buFont typeface="Wingdings" charset="0"/>
              <a:buNone/>
            </a:pPr>
            <a:r>
              <a:rPr lang="en-US" sz="2200">
                <a:latin typeface="Tahoma" charset="0"/>
                <a:ea typeface="ＭＳ Ｐゴシック" charset="0"/>
                <a:cs typeface="ＭＳ Ｐゴシック" charset="0"/>
              </a:rPr>
              <a:t>	+ High performance on single thread, serial code sections (2 units)</a:t>
            </a:r>
          </a:p>
          <a:p>
            <a:pPr>
              <a:buFont typeface="Wingdings" charset="0"/>
              <a:buNone/>
            </a:pPr>
            <a:r>
              <a:rPr lang="en-US" sz="2200">
                <a:latin typeface="Tahoma" charset="0"/>
                <a:ea typeface="ＭＳ Ｐゴシック" charset="0"/>
                <a:cs typeface="ＭＳ Ｐゴシック" charset="0"/>
              </a:rPr>
              <a:t>	- Low throughput on parallel program portions (8 units)</a:t>
            </a:r>
          </a:p>
          <a:p>
            <a:pPr>
              <a:buFont typeface="Wingdings" charset="0"/>
              <a:buNone/>
            </a:pPr>
            <a:endParaRPr lang="en-US" sz="2200">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Tile Small</a:t>
            </a:r>
          </a:p>
          <a:p>
            <a:pPr>
              <a:buFont typeface="Wingdings" charset="0"/>
              <a:buNone/>
            </a:pPr>
            <a:r>
              <a:rPr lang="en-US" sz="2200">
                <a:latin typeface="Tahoma" charset="0"/>
                <a:ea typeface="ＭＳ Ｐゴシック" charset="0"/>
                <a:cs typeface="ＭＳ Ｐゴシック" charset="0"/>
              </a:rPr>
              <a:t>	+ High throughput on the parallel part (16 units)</a:t>
            </a:r>
          </a:p>
          <a:p>
            <a:pPr>
              <a:buFont typeface="Wingdings" charset="0"/>
              <a:buNone/>
            </a:pPr>
            <a:r>
              <a:rPr lang="en-US" sz="2200">
                <a:latin typeface="Tahoma" charset="0"/>
                <a:ea typeface="ＭＳ Ｐゴシック" charset="0"/>
                <a:cs typeface="ＭＳ Ｐゴシック" charset="0"/>
              </a:rPr>
              <a:t>	- Low performance on the serial part, single thread (1 unit), </a:t>
            </a:r>
            <a:r>
              <a:rPr lang="en-US" sz="2200">
                <a:solidFill>
                  <a:srgbClr val="0000FF"/>
                </a:solidFill>
                <a:latin typeface="Tahoma" charset="0"/>
                <a:ea typeface="ＭＳ Ｐゴシック" charset="0"/>
                <a:cs typeface="ＭＳ Ｐゴシック" charset="0"/>
              </a:rPr>
              <a:t>reduced single-thread performance compared to existing single thread processors</a:t>
            </a:r>
          </a:p>
          <a:p>
            <a:pPr>
              <a:buFont typeface="Wingdings" charset="0"/>
              <a:buNone/>
            </a:pPr>
            <a:endParaRPr lang="en-US" sz="2200">
              <a:solidFill>
                <a:srgbClr val="0000FF"/>
              </a:solidFill>
              <a:latin typeface="Tahoma" charset="0"/>
              <a:ea typeface="ＭＳ Ｐゴシック" charset="0"/>
              <a:cs typeface="ＭＳ Ｐゴシック" charset="0"/>
            </a:endParaRPr>
          </a:p>
          <a:p>
            <a:r>
              <a:rPr lang="en-US" sz="2200">
                <a:solidFill>
                  <a:srgbClr val="000000"/>
                </a:solidFill>
                <a:latin typeface="Tahoma" charset="0"/>
                <a:ea typeface="ＭＳ Ｐゴシック" charset="0"/>
                <a:cs typeface="ＭＳ Ｐゴシック" charset="0"/>
              </a:rPr>
              <a:t>Idea: </a:t>
            </a:r>
            <a:r>
              <a:rPr lang="en-US" sz="2200">
                <a:solidFill>
                  <a:srgbClr val="0000FF"/>
                </a:solidFill>
                <a:latin typeface="Tahoma" charset="0"/>
                <a:ea typeface="ＭＳ Ｐゴシック" charset="0"/>
                <a:cs typeface="ＭＳ Ｐゴシック" charset="0"/>
              </a:rPr>
              <a:t>Have both large and small on the same chip </a:t>
            </a:r>
            <a:r>
              <a:rPr lang="en-US" sz="2200">
                <a:solidFill>
                  <a:srgbClr val="0000FF"/>
                </a:solidFill>
                <a:latin typeface="Tahoma" charset="0"/>
                <a:ea typeface="ＭＳ Ｐゴシック" charset="0"/>
                <a:cs typeface="ＭＳ Ｐゴシック" charset="0"/>
                <a:sym typeface="Wingdings" charset="0"/>
              </a:rPr>
              <a:t> Performance asymmetry</a:t>
            </a:r>
            <a:endParaRPr lang="en-US" sz="2200">
              <a:solidFill>
                <a:srgbClr val="0000FF"/>
              </a:solidFill>
              <a:latin typeface="Tahoma" charset="0"/>
              <a:ea typeface="ＭＳ Ｐゴシック" charset="0"/>
              <a:cs typeface="ＭＳ Ｐゴシック" charset="0"/>
            </a:endParaRPr>
          </a:p>
          <a:p>
            <a:pPr>
              <a:buFont typeface="Wingdings" charset="0"/>
              <a:buNone/>
            </a:pPr>
            <a:endParaRPr lang="en-US" sz="2200">
              <a:latin typeface="Tahoma" charset="0"/>
              <a:ea typeface="ＭＳ Ｐゴシック" charset="0"/>
              <a:cs typeface="ＭＳ Ｐゴシック" charset="0"/>
            </a:endParaRPr>
          </a:p>
          <a:p>
            <a:pPr lvl="1"/>
            <a:endParaRPr lang="en-US">
              <a:latin typeface="Tahoma" charset="0"/>
              <a:ea typeface="ＭＳ Ｐゴシック" charset="0"/>
            </a:endParaRPr>
          </a:p>
        </p:txBody>
      </p:sp>
      <p:sp>
        <p:nvSpPr>
          <p:cNvPr id="21401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D873BD7-4E49-9A45-87F8-4F883A365423}" type="slidenum">
              <a:rPr lang="en-US" sz="1600">
                <a:solidFill>
                  <a:srgbClr val="000000"/>
                </a:solidFill>
                <a:latin typeface="Garamond" charset="0"/>
              </a:rPr>
              <a:pPr eaLnBrk="1" hangingPunct="1"/>
              <a:t>49</a:t>
            </a:fld>
            <a:endParaRPr lang="en-US" sz="1600">
              <a:solidFill>
                <a:srgbClr val="000000"/>
              </a:solidFill>
              <a:latin typeface="Garamon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p:txBody>
          <a:bodyPr/>
          <a:lstStyle/>
          <a:p>
            <a:r>
              <a:rPr lang="en-US" dirty="0" smtClean="0">
                <a:latin typeface="Garamond" charset="0"/>
              </a:rPr>
              <a:t>Suggestions for Midterm II</a:t>
            </a:r>
            <a:endParaRPr lang="en-US" dirty="0">
              <a:latin typeface="Garamond" charset="0"/>
            </a:endParaRPr>
          </a:p>
        </p:txBody>
      </p:sp>
      <p:sp>
        <p:nvSpPr>
          <p:cNvPr id="133122" name="Content Placeholder 2"/>
          <p:cNvSpPr>
            <a:spLocks noGrp="1"/>
          </p:cNvSpPr>
          <p:nvPr>
            <p:ph idx="1"/>
          </p:nvPr>
        </p:nvSpPr>
        <p:spPr>
          <a:xfrm>
            <a:off x="228600" y="996950"/>
            <a:ext cx="8915400" cy="5194300"/>
          </a:xfrm>
        </p:spPr>
        <p:txBody>
          <a:bodyPr/>
          <a:lstStyle/>
          <a:p>
            <a:r>
              <a:rPr lang="en-US" dirty="0">
                <a:latin typeface="Tahoma" charset="0"/>
              </a:rPr>
              <a:t>Solve past midterms (and finals) on your own…</a:t>
            </a:r>
          </a:p>
          <a:p>
            <a:pPr lvl="1"/>
            <a:r>
              <a:rPr lang="en-US" dirty="0">
                <a:latin typeface="Tahoma" charset="0"/>
                <a:ea typeface="ＭＳ Ｐゴシック" charset="0"/>
              </a:rPr>
              <a:t>And, check your solutions vs. the online solutions</a:t>
            </a:r>
          </a:p>
          <a:p>
            <a:pPr lvl="1"/>
            <a:r>
              <a:rPr lang="en-US" dirty="0">
                <a:latin typeface="Tahoma" charset="0"/>
                <a:ea typeface="ＭＳ Ｐゴシック" charset="0"/>
              </a:rPr>
              <a:t>Questions will be similar in spirit</a:t>
            </a:r>
          </a:p>
          <a:p>
            <a:pPr lvl="1"/>
            <a:endParaRPr lang="en-US" dirty="0" smtClean="0">
              <a:latin typeface="Tahoma" charset="0"/>
              <a:ea typeface="ＭＳ Ｐゴシック" charset="0"/>
            </a:endParaRPr>
          </a:p>
          <a:p>
            <a:r>
              <a:rPr lang="en-US" dirty="0">
                <a:latin typeface="Tahoma" charset="0"/>
                <a:hlinkClick r:id="rId2"/>
              </a:rPr>
              <a:t>http://www.ece.cmu.edu/~ece447/s15/doku.php?id=</a:t>
            </a:r>
            <a:r>
              <a:rPr lang="en-US" dirty="0" smtClean="0">
                <a:latin typeface="Tahoma" charset="0"/>
                <a:hlinkClick r:id="rId2"/>
              </a:rPr>
              <a:t>exams</a:t>
            </a:r>
            <a:r>
              <a:rPr lang="en-US" dirty="0" smtClean="0">
                <a:latin typeface="Tahoma" charset="0"/>
              </a:rPr>
              <a:t> </a:t>
            </a:r>
            <a:endParaRPr lang="en-US" dirty="0">
              <a:latin typeface="Tahoma" charset="0"/>
              <a:ea typeface="ＭＳ Ｐゴシック" charset="0"/>
            </a:endParaRPr>
          </a:p>
          <a:p>
            <a:endParaRPr lang="en-US" dirty="0">
              <a:latin typeface="Tahoma" charset="0"/>
            </a:endParaRPr>
          </a:p>
          <a:p>
            <a:r>
              <a:rPr lang="en-US" dirty="0" smtClean="0">
                <a:latin typeface="Tahoma" charset="0"/>
              </a:rPr>
              <a:t>Do </a:t>
            </a:r>
            <a:r>
              <a:rPr lang="en-US" dirty="0" smtClean="0">
                <a:latin typeface="Tahoma" charset="0"/>
              </a:rPr>
              <a:t>Homework 7 and go over past </a:t>
            </a:r>
            <a:r>
              <a:rPr lang="en-US" dirty="0" err="1" smtClean="0">
                <a:latin typeface="Tahoma" charset="0"/>
              </a:rPr>
              <a:t>homeworks</a:t>
            </a:r>
            <a:r>
              <a:rPr lang="en-US" dirty="0" smtClean="0">
                <a:latin typeface="Tahoma" charset="0"/>
              </a:rPr>
              <a:t>.</a:t>
            </a:r>
            <a:endParaRPr lang="en-US" dirty="0">
              <a:latin typeface="Tahoma" charset="0"/>
            </a:endParaRPr>
          </a:p>
          <a:p>
            <a:r>
              <a:rPr lang="en-US" dirty="0" smtClean="0">
                <a:latin typeface="Tahoma" charset="0"/>
              </a:rPr>
              <a:t>Study and internalize the lecture material </a:t>
            </a:r>
            <a:r>
              <a:rPr lang="en-US" dirty="0" smtClean="0">
                <a:latin typeface="Tahoma" charset="0"/>
              </a:rPr>
              <a:t>well</a:t>
            </a:r>
            <a:r>
              <a:rPr lang="en-US" dirty="0" smtClean="0">
                <a:latin typeface="Tahoma" charset="0"/>
              </a:rPr>
              <a:t>. </a:t>
            </a:r>
            <a:endParaRPr lang="en-US" dirty="0" smtClean="0">
              <a:latin typeface="Tahoma" charset="0"/>
            </a:endParaRPr>
          </a:p>
          <a:p>
            <a:pPr lvl="1"/>
            <a:r>
              <a:rPr lang="en-US" dirty="0" smtClean="0">
                <a:latin typeface="Tahoma" charset="0"/>
              </a:rPr>
              <a:t>Buzzwords can help you. Ditto for slides and videos.</a:t>
            </a:r>
            <a:endParaRPr lang="en-US" dirty="0">
              <a:latin typeface="Tahoma" charset="0"/>
            </a:endParaRPr>
          </a:p>
          <a:p>
            <a:r>
              <a:rPr lang="en-US" dirty="0" smtClean="0">
                <a:latin typeface="Tahoma" charset="0"/>
              </a:rPr>
              <a:t>Understand how to solve all homework &amp; exam questions.</a:t>
            </a:r>
            <a:endParaRPr lang="en-US" dirty="0">
              <a:latin typeface="Tahoma" charset="0"/>
            </a:endParaRPr>
          </a:p>
          <a:p>
            <a:r>
              <a:rPr lang="en-US" dirty="0" smtClean="0">
                <a:latin typeface="Tahoma" charset="0"/>
              </a:rPr>
              <a:t>Study </a:t>
            </a:r>
            <a:r>
              <a:rPr lang="en-US" dirty="0" smtClean="0">
                <a:latin typeface="Tahoma" charset="0"/>
              </a:rPr>
              <a:t>hard</a:t>
            </a:r>
            <a:r>
              <a:rPr lang="en-US" dirty="0" smtClean="0">
                <a:latin typeface="Tahoma" charset="0"/>
              </a:rPr>
              <a:t>. </a:t>
            </a:r>
          </a:p>
          <a:p>
            <a:r>
              <a:rPr lang="en-US" dirty="0" smtClean="0">
                <a:latin typeface="Tahoma" charset="0"/>
              </a:rPr>
              <a:t>Also read: </a:t>
            </a:r>
            <a:r>
              <a:rPr lang="en-US" dirty="0" smtClean="0">
                <a:latin typeface="Tahoma" charset="0"/>
                <a:hlinkClick r:id="rId3"/>
              </a:rPr>
              <a:t>https</a:t>
            </a:r>
            <a:r>
              <a:rPr lang="en-US" dirty="0">
                <a:latin typeface="Tahoma" charset="0"/>
                <a:hlinkClick r:id="rId3"/>
              </a:rPr>
              <a:t>://piazza.com/class/i3540xiz8ku40a?cid=</a:t>
            </a:r>
            <a:r>
              <a:rPr lang="en-US" dirty="0" smtClean="0">
                <a:latin typeface="Tahoma" charset="0"/>
                <a:hlinkClick r:id="rId3"/>
              </a:rPr>
              <a:t>335</a:t>
            </a:r>
            <a:r>
              <a:rPr lang="en-US" dirty="0" smtClean="0">
                <a:latin typeface="Tahoma" charset="0"/>
              </a:rPr>
              <a:t> </a:t>
            </a:r>
            <a:endParaRPr lang="en-US" dirty="0" smtClean="0">
              <a:latin typeface="Tahoma" charset="0"/>
            </a:endParaRPr>
          </a:p>
          <a:p>
            <a:endParaRPr lang="en-US" dirty="0">
              <a:latin typeface="Tahoma" charset="0"/>
            </a:endParaRPr>
          </a:p>
        </p:txBody>
      </p:sp>
      <p:sp>
        <p:nvSpPr>
          <p:cNvPr id="13312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3CC4944-8749-4E42-BCAA-9942A7E8B051}" type="slidenum">
              <a:rPr lang="en-US" sz="1600">
                <a:solidFill>
                  <a:srgbClr val="000000"/>
                </a:solidFill>
                <a:latin typeface="Garamond" charset="0"/>
                <a:cs typeface="Arial" charset="0"/>
              </a:rPr>
              <a:pPr eaLnBrk="1" hangingPunct="1"/>
              <a:t>5</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7250936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Title 4"/>
          <p:cNvSpPr>
            <a:spLocks noGrp="1"/>
          </p:cNvSpPr>
          <p:nvPr>
            <p:ph type="ctrTitle"/>
          </p:nvPr>
        </p:nvSpPr>
        <p:spPr/>
        <p:txBody>
          <a:bodyPr/>
          <a:lstStyle/>
          <a:p>
            <a:r>
              <a:rPr lang="en-US">
                <a:latin typeface="Garamond" charset="0"/>
                <a:ea typeface="ＭＳ Ｐゴシック" charset="0"/>
                <a:cs typeface="ＭＳ Ｐゴシック" charset="0"/>
              </a:rPr>
              <a:t>Asymmetric Multi-Core</a:t>
            </a:r>
          </a:p>
        </p:txBody>
      </p:sp>
      <p:sp>
        <p:nvSpPr>
          <p:cNvPr id="215042" name="Subtitle 5"/>
          <p:cNvSpPr>
            <a:spLocks noGrp="1"/>
          </p:cNvSpPr>
          <p:nvPr>
            <p:ph type="subTitle" idx="1"/>
          </p:nvPr>
        </p:nvSpPr>
        <p:spPr/>
        <p:txBody>
          <a:bodyPr/>
          <a:lstStyle/>
          <a:p>
            <a:pPr>
              <a:buFont typeface="Wingdings" charset="0"/>
              <a:buNone/>
            </a:pPr>
            <a:endParaRPr lang="en-US">
              <a:latin typeface="Tahoma" charset="0"/>
              <a:ea typeface="ＭＳ Ｐゴシック" charset="0"/>
              <a:cs typeface="ＭＳ Ｐゴシック" charset="0"/>
            </a:endParaRPr>
          </a:p>
        </p:txBody>
      </p:sp>
      <p:sp>
        <p:nvSpPr>
          <p:cNvPr id="2150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DE2C9E7-5DC2-FD4B-AAE8-7CB4A59ED56E}" type="slidenum">
              <a:rPr lang="en-US" sz="1200">
                <a:solidFill>
                  <a:srgbClr val="000000"/>
                </a:solidFill>
                <a:latin typeface="Garamond" charset="0"/>
              </a:rPr>
              <a:pPr eaLnBrk="1" hangingPunct="1"/>
              <a:t>50</a:t>
            </a:fld>
            <a:endParaRPr lang="en-US" sz="1200">
              <a:solidFill>
                <a:srgbClr val="000000"/>
              </a:solidFill>
              <a:latin typeface="Garamon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Title 1"/>
          <p:cNvSpPr>
            <a:spLocks noGrp="1"/>
          </p:cNvSpPr>
          <p:nvPr>
            <p:ph type="title"/>
          </p:nvPr>
        </p:nvSpPr>
        <p:spPr/>
        <p:txBody>
          <a:bodyPr/>
          <a:lstStyle/>
          <a:p>
            <a:r>
              <a:rPr lang="en-US">
                <a:latin typeface="Garamond" charset="0"/>
                <a:ea typeface="ＭＳ Ｐゴシック" charset="0"/>
                <a:cs typeface="ＭＳ Ｐゴシック" charset="0"/>
              </a:rPr>
              <a:t>Asymmetric Chip Multiprocessor (ACMP)</a:t>
            </a:r>
          </a:p>
        </p:txBody>
      </p:sp>
      <p:sp>
        <p:nvSpPr>
          <p:cNvPr id="216066" name="Content Placeholder 2"/>
          <p:cNvSpPr>
            <a:spLocks noGrp="1"/>
          </p:cNvSpPr>
          <p:nvPr>
            <p:ph idx="1"/>
          </p:nvPr>
        </p:nvSpPr>
        <p:spPr>
          <a:xfrm>
            <a:off x="228600" y="996950"/>
            <a:ext cx="8610600" cy="5194300"/>
          </a:xfrm>
        </p:spPr>
        <p:txBody>
          <a:bodyPr/>
          <a:lstStyle/>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pPr>
              <a:buFont typeface="Wingdings" charset="0"/>
              <a:buNone/>
            </a:pPr>
            <a:endParaRPr lang="en-US">
              <a:latin typeface="Tahoma" charset="0"/>
              <a:ea typeface="ＭＳ Ｐゴシック" charset="0"/>
              <a:cs typeface="ＭＳ Ｐゴシック" charset="0"/>
              <a:sym typeface="Wingdings" charset="0"/>
            </a:endParaRPr>
          </a:p>
          <a:p>
            <a:r>
              <a:rPr lang="en-US">
                <a:latin typeface="Tahoma" charset="0"/>
                <a:ea typeface="ＭＳ Ｐゴシック" charset="0"/>
                <a:cs typeface="ＭＳ Ｐゴシック" charset="0"/>
              </a:rPr>
              <a:t>Provide one large core and many small cores</a:t>
            </a:r>
          </a:p>
          <a:p>
            <a:pPr>
              <a:buFont typeface="Wingdings" charset="0"/>
              <a:buNone/>
            </a:pPr>
            <a:r>
              <a:rPr lang="en-US">
                <a:latin typeface="Tahoma" charset="0"/>
                <a:ea typeface="ＭＳ Ｐゴシック" charset="0"/>
                <a:cs typeface="ＭＳ Ｐゴシック" charset="0"/>
              </a:rPr>
              <a:t>+ Accelerate serial part using the large core (2 units)</a:t>
            </a:r>
          </a:p>
          <a:p>
            <a:pPr>
              <a:buFont typeface="Wingdings" charset="0"/>
              <a:buNone/>
            </a:pPr>
            <a:r>
              <a:rPr lang="en-US">
                <a:latin typeface="Tahoma" charset="0"/>
                <a:ea typeface="ＭＳ Ｐゴシック" charset="0"/>
                <a:cs typeface="ＭＳ Ｐゴシック" charset="0"/>
              </a:rPr>
              <a:t>+ Execute parallel part on small cores and large core for high throughput (12+2 units)</a:t>
            </a:r>
          </a:p>
          <a:p>
            <a:endParaRPr lang="en-US">
              <a:latin typeface="Tahoma" charset="0"/>
              <a:ea typeface="ＭＳ Ｐゴシック" charset="0"/>
              <a:cs typeface="ＭＳ Ｐゴシック" charset="0"/>
            </a:endParaRPr>
          </a:p>
        </p:txBody>
      </p:sp>
      <p:sp>
        <p:nvSpPr>
          <p:cNvPr id="2160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F41FB82-B7DB-E641-8603-2E392F93A3AF}" type="slidenum">
              <a:rPr lang="en-US" sz="1600">
                <a:solidFill>
                  <a:srgbClr val="000000"/>
                </a:solidFill>
                <a:latin typeface="Garamond" charset="0"/>
              </a:rPr>
              <a:pPr eaLnBrk="1" hangingPunct="1"/>
              <a:t>51</a:t>
            </a:fld>
            <a:endParaRPr lang="en-US" sz="1600">
              <a:solidFill>
                <a:srgbClr val="000000"/>
              </a:solidFill>
              <a:latin typeface="Garamond" charset="0"/>
            </a:endParaRPr>
          </a:p>
        </p:txBody>
      </p:sp>
      <p:grpSp>
        <p:nvGrpSpPr>
          <p:cNvPr id="2" name="Group 4"/>
          <p:cNvGrpSpPr>
            <a:grpSpLocks/>
          </p:cNvGrpSpPr>
          <p:nvPr/>
        </p:nvGrpSpPr>
        <p:grpSpPr bwMode="auto">
          <a:xfrm>
            <a:off x="6172200" y="1295400"/>
            <a:ext cx="2286000" cy="2787650"/>
            <a:chOff x="3888" y="816"/>
            <a:chExt cx="1440" cy="1756"/>
          </a:xfrm>
        </p:grpSpPr>
        <p:sp>
          <p:nvSpPr>
            <p:cNvPr id="216099" name="Rectangle 18"/>
            <p:cNvSpPr>
              <a:spLocks noChangeArrowheads="1"/>
            </p:cNvSpPr>
            <p:nvPr/>
          </p:nvSpPr>
          <p:spPr bwMode="auto">
            <a:xfrm>
              <a:off x="3888" y="816"/>
              <a:ext cx="1440" cy="14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16100" name="Group 47"/>
            <p:cNvGrpSpPr>
              <a:grpSpLocks/>
            </p:cNvGrpSpPr>
            <p:nvPr/>
          </p:nvGrpSpPr>
          <p:grpSpPr bwMode="auto">
            <a:xfrm>
              <a:off x="3936" y="1536"/>
              <a:ext cx="672" cy="672"/>
              <a:chOff x="3648" y="3120"/>
              <a:chExt cx="672" cy="672"/>
            </a:xfrm>
          </p:grpSpPr>
          <p:sp>
            <p:nvSpPr>
              <p:cNvPr id="216113" name="Rectangle 4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114" name="Rectangle 4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115" name="Rectangle 5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116" name="Rectangle 5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grpSp>
        <p:grpSp>
          <p:nvGrpSpPr>
            <p:cNvPr id="216101" name="Group 52"/>
            <p:cNvGrpSpPr>
              <a:grpSpLocks/>
            </p:cNvGrpSpPr>
            <p:nvPr/>
          </p:nvGrpSpPr>
          <p:grpSpPr bwMode="auto">
            <a:xfrm>
              <a:off x="4608" y="1536"/>
              <a:ext cx="672" cy="672"/>
              <a:chOff x="3648" y="3120"/>
              <a:chExt cx="672" cy="672"/>
            </a:xfrm>
          </p:grpSpPr>
          <p:sp>
            <p:nvSpPr>
              <p:cNvPr id="216109" name="Rectangle 5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110" name="Rectangle 5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111" name="Rectangle 5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112" name="Rectangle 5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grpSp>
        <p:grpSp>
          <p:nvGrpSpPr>
            <p:cNvPr id="216102" name="Group 57"/>
            <p:cNvGrpSpPr>
              <a:grpSpLocks/>
            </p:cNvGrpSpPr>
            <p:nvPr/>
          </p:nvGrpSpPr>
          <p:grpSpPr bwMode="auto">
            <a:xfrm>
              <a:off x="4608" y="864"/>
              <a:ext cx="672" cy="672"/>
              <a:chOff x="3648" y="3120"/>
              <a:chExt cx="672" cy="672"/>
            </a:xfrm>
          </p:grpSpPr>
          <p:sp>
            <p:nvSpPr>
              <p:cNvPr id="216105" name="Rectangle 5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106" name="Rectangle 5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107" name="Rectangle 6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108" name="Rectangle 6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grpSp>
        <p:sp>
          <p:nvSpPr>
            <p:cNvPr id="216103" name="Rectangle 67"/>
            <p:cNvSpPr>
              <a:spLocks noChangeArrowheads="1"/>
            </p:cNvSpPr>
            <p:nvPr/>
          </p:nvSpPr>
          <p:spPr bwMode="auto">
            <a:xfrm>
              <a:off x="3936" y="864"/>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1"/>
                <a:t>Large</a:t>
              </a:r>
            </a:p>
            <a:p>
              <a:pPr algn="ctr"/>
              <a:r>
                <a:rPr lang="en-US" sz="1600" b="1"/>
                <a:t>core</a:t>
              </a:r>
            </a:p>
          </p:txBody>
        </p:sp>
        <p:sp>
          <p:nvSpPr>
            <p:cNvPr id="216104" name="Text Box 70"/>
            <p:cNvSpPr txBox="1">
              <a:spLocks noChangeArrowheads="1"/>
            </p:cNvSpPr>
            <p:nvPr/>
          </p:nvSpPr>
          <p:spPr bwMode="auto">
            <a:xfrm>
              <a:off x="3936" y="2341"/>
              <a:ext cx="1344"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latin typeface="Times New Roman" charset="0"/>
                </a:rPr>
                <a:t>ACMP</a:t>
              </a:r>
            </a:p>
          </p:txBody>
        </p:sp>
      </p:grpSp>
      <p:grpSp>
        <p:nvGrpSpPr>
          <p:cNvPr id="6" name="Group 74"/>
          <p:cNvGrpSpPr>
            <a:grpSpLocks/>
          </p:cNvGrpSpPr>
          <p:nvPr/>
        </p:nvGrpSpPr>
        <p:grpSpPr bwMode="auto">
          <a:xfrm>
            <a:off x="3429000" y="1295400"/>
            <a:ext cx="2286000" cy="2805113"/>
            <a:chOff x="576" y="1008"/>
            <a:chExt cx="1440" cy="1767"/>
          </a:xfrm>
        </p:grpSpPr>
        <p:sp>
          <p:nvSpPr>
            <p:cNvPr id="216077" name="Rectangle 4"/>
            <p:cNvSpPr>
              <a:spLocks noChangeArrowheads="1"/>
            </p:cNvSpPr>
            <p:nvPr/>
          </p:nvSpPr>
          <p:spPr bwMode="auto">
            <a:xfrm>
              <a:off x="576" y="1008"/>
              <a:ext cx="1440" cy="14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16078" name="Group 27"/>
            <p:cNvGrpSpPr>
              <a:grpSpLocks/>
            </p:cNvGrpSpPr>
            <p:nvPr/>
          </p:nvGrpSpPr>
          <p:grpSpPr bwMode="auto">
            <a:xfrm>
              <a:off x="624" y="1056"/>
              <a:ext cx="672" cy="672"/>
              <a:chOff x="3648" y="3120"/>
              <a:chExt cx="672" cy="672"/>
            </a:xfrm>
          </p:grpSpPr>
          <p:sp>
            <p:nvSpPr>
              <p:cNvPr id="216095" name="Rectangle 2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096" name="Rectangle 2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097" name="Rectangle 3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098" name="Rectangle 3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grpSp>
        <p:grpSp>
          <p:nvGrpSpPr>
            <p:cNvPr id="216079" name="Group 32"/>
            <p:cNvGrpSpPr>
              <a:grpSpLocks/>
            </p:cNvGrpSpPr>
            <p:nvPr/>
          </p:nvGrpSpPr>
          <p:grpSpPr bwMode="auto">
            <a:xfrm>
              <a:off x="624" y="1728"/>
              <a:ext cx="672" cy="672"/>
              <a:chOff x="3648" y="3120"/>
              <a:chExt cx="672" cy="672"/>
            </a:xfrm>
          </p:grpSpPr>
          <p:sp>
            <p:nvSpPr>
              <p:cNvPr id="216091" name="Rectangle 3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092" name="Rectangle 3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093" name="Rectangle 3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094" name="Rectangle 3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grpSp>
        <p:grpSp>
          <p:nvGrpSpPr>
            <p:cNvPr id="216080" name="Group 37"/>
            <p:cNvGrpSpPr>
              <a:grpSpLocks/>
            </p:cNvGrpSpPr>
            <p:nvPr/>
          </p:nvGrpSpPr>
          <p:grpSpPr bwMode="auto">
            <a:xfrm>
              <a:off x="1296" y="1056"/>
              <a:ext cx="672" cy="672"/>
              <a:chOff x="3648" y="3120"/>
              <a:chExt cx="672" cy="672"/>
            </a:xfrm>
          </p:grpSpPr>
          <p:sp>
            <p:nvSpPr>
              <p:cNvPr id="216087" name="Rectangle 3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088" name="Rectangle 3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089" name="Rectangle 4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090" name="Rectangle 4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grpSp>
        <p:grpSp>
          <p:nvGrpSpPr>
            <p:cNvPr id="216081" name="Group 42"/>
            <p:cNvGrpSpPr>
              <a:grpSpLocks/>
            </p:cNvGrpSpPr>
            <p:nvPr/>
          </p:nvGrpSpPr>
          <p:grpSpPr bwMode="auto">
            <a:xfrm>
              <a:off x="1296" y="1728"/>
              <a:ext cx="672" cy="672"/>
              <a:chOff x="3648" y="3120"/>
              <a:chExt cx="672" cy="672"/>
            </a:xfrm>
          </p:grpSpPr>
          <p:sp>
            <p:nvSpPr>
              <p:cNvPr id="216083" name="Rectangle 4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084" name="Rectangle 4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085" name="Rectangle 4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sp>
            <p:nvSpPr>
              <p:cNvPr id="216086" name="Rectangle 4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b="1"/>
                  <a:t>Small</a:t>
                </a:r>
                <a:br>
                  <a:rPr lang="en-US" sz="1000" b="1"/>
                </a:br>
                <a:r>
                  <a:rPr lang="en-US" sz="1000" b="1"/>
                  <a:t>core</a:t>
                </a:r>
              </a:p>
            </p:txBody>
          </p:sp>
        </p:grpSp>
        <p:sp>
          <p:nvSpPr>
            <p:cNvPr id="216082" name="Text Box 69"/>
            <p:cNvSpPr txBox="1">
              <a:spLocks noChangeArrowheads="1"/>
            </p:cNvSpPr>
            <p:nvPr/>
          </p:nvSpPr>
          <p:spPr bwMode="auto">
            <a:xfrm>
              <a:off x="624" y="2544"/>
              <a:ext cx="1344"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ja-JP" altLang="en-US" sz="1800">
                  <a:latin typeface="Times New Roman" charset="0"/>
                </a:rPr>
                <a:t>“</a:t>
              </a:r>
              <a:r>
                <a:rPr lang="en-US" altLang="ja-JP" sz="1800">
                  <a:latin typeface="Times New Roman" charset="0"/>
                </a:rPr>
                <a:t>Tile-Small</a:t>
              </a:r>
              <a:r>
                <a:rPr lang="ja-JP" altLang="en-US" sz="1800">
                  <a:latin typeface="Times New Roman" charset="0"/>
                </a:rPr>
                <a:t>”</a:t>
              </a:r>
              <a:endParaRPr lang="en-US" sz="1800">
                <a:latin typeface="Times New Roman" charset="0"/>
              </a:endParaRPr>
            </a:p>
          </p:txBody>
        </p:sp>
      </p:grpSp>
      <p:grpSp>
        <p:nvGrpSpPr>
          <p:cNvPr id="11" name="Group 46"/>
          <p:cNvGrpSpPr>
            <a:grpSpLocks/>
          </p:cNvGrpSpPr>
          <p:nvPr/>
        </p:nvGrpSpPr>
        <p:grpSpPr bwMode="auto">
          <a:xfrm>
            <a:off x="609600" y="1295400"/>
            <a:ext cx="2362200" cy="2805113"/>
            <a:chOff x="384" y="816"/>
            <a:chExt cx="1488" cy="1767"/>
          </a:xfrm>
        </p:grpSpPr>
        <p:sp>
          <p:nvSpPr>
            <p:cNvPr id="216071" name="Rectangle 17"/>
            <p:cNvSpPr>
              <a:spLocks noChangeArrowheads="1"/>
            </p:cNvSpPr>
            <p:nvPr/>
          </p:nvSpPr>
          <p:spPr bwMode="auto">
            <a:xfrm>
              <a:off x="432" y="816"/>
              <a:ext cx="1440" cy="14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6072" name="Rectangle 19"/>
            <p:cNvSpPr>
              <a:spLocks noChangeArrowheads="1"/>
            </p:cNvSpPr>
            <p:nvPr/>
          </p:nvSpPr>
          <p:spPr bwMode="auto">
            <a:xfrm>
              <a:off x="480" y="15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1"/>
                <a:t>Large</a:t>
              </a:r>
              <a:br>
                <a:rPr lang="en-US" sz="1600" b="1"/>
              </a:br>
              <a:r>
                <a:rPr lang="en-US" sz="1600" b="1"/>
                <a:t>core</a:t>
              </a:r>
            </a:p>
          </p:txBody>
        </p:sp>
        <p:sp>
          <p:nvSpPr>
            <p:cNvPr id="216073" name="Rectangle 20"/>
            <p:cNvSpPr>
              <a:spLocks noChangeArrowheads="1"/>
            </p:cNvSpPr>
            <p:nvPr/>
          </p:nvSpPr>
          <p:spPr bwMode="auto">
            <a:xfrm>
              <a:off x="1152" y="15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1"/>
                <a:t>Large</a:t>
              </a:r>
              <a:br>
                <a:rPr lang="en-US" sz="1600" b="1"/>
              </a:br>
              <a:r>
                <a:rPr lang="en-US" sz="1600" b="1"/>
                <a:t>core</a:t>
              </a:r>
            </a:p>
          </p:txBody>
        </p:sp>
        <p:sp>
          <p:nvSpPr>
            <p:cNvPr id="216074" name="Rectangle 21"/>
            <p:cNvSpPr>
              <a:spLocks noChangeArrowheads="1"/>
            </p:cNvSpPr>
            <p:nvPr/>
          </p:nvSpPr>
          <p:spPr bwMode="auto">
            <a:xfrm>
              <a:off x="480" y="864"/>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1"/>
                <a:t>Large</a:t>
              </a:r>
            </a:p>
            <a:p>
              <a:pPr algn="ctr"/>
              <a:r>
                <a:rPr lang="en-US" sz="1600" b="1"/>
                <a:t>core</a:t>
              </a:r>
            </a:p>
          </p:txBody>
        </p:sp>
        <p:sp>
          <p:nvSpPr>
            <p:cNvPr id="216075" name="Rectangle 22"/>
            <p:cNvSpPr>
              <a:spLocks noChangeArrowheads="1"/>
            </p:cNvSpPr>
            <p:nvPr/>
          </p:nvSpPr>
          <p:spPr bwMode="auto">
            <a:xfrm>
              <a:off x="1152" y="864"/>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1"/>
                <a:t>Large</a:t>
              </a:r>
              <a:br>
                <a:rPr lang="en-US" sz="1600" b="1"/>
              </a:br>
              <a:r>
                <a:rPr lang="en-US" sz="1600" b="1"/>
                <a:t>core</a:t>
              </a:r>
            </a:p>
          </p:txBody>
        </p:sp>
        <p:sp>
          <p:nvSpPr>
            <p:cNvPr id="216076" name="Text Box 68"/>
            <p:cNvSpPr txBox="1">
              <a:spLocks noChangeArrowheads="1"/>
            </p:cNvSpPr>
            <p:nvPr/>
          </p:nvSpPr>
          <p:spPr bwMode="auto">
            <a:xfrm>
              <a:off x="384" y="2352"/>
              <a:ext cx="1488"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ja-JP" altLang="en-US" sz="1800">
                  <a:latin typeface="Times New Roman" charset="0"/>
                </a:rPr>
                <a:t>“</a:t>
              </a:r>
              <a:r>
                <a:rPr lang="en-US" altLang="ja-JP" sz="1800">
                  <a:latin typeface="Times New Roman" charset="0"/>
                </a:rPr>
                <a:t>Tile-Large</a:t>
              </a:r>
              <a:r>
                <a:rPr lang="ja-JP" altLang="en-US" sz="1800">
                  <a:latin typeface="Times New Roman" charset="0"/>
                </a:rPr>
                <a:t>”</a:t>
              </a:r>
              <a:endParaRPr lang="en-US" sz="1800">
                <a:latin typeface="Times New Roman" charset="0"/>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nodeType="withEffect">
                                  <p:stCondLst>
                                    <p:cond delay="0"/>
                                  </p:stCondLst>
                                  <p:childTnLst>
                                    <p:set>
                                      <p:cBhvr rctx="PPT">
                                        <p:cTn id="6" dur="indefinite"/>
                                        <p:tgtEl>
                                          <p:spTgt spid="11"/>
                                        </p:tgtEl>
                                        <p:attrNameLst>
                                          <p:attrName>style.opacity</p:attrName>
                                        </p:attrNameLst>
                                      </p:cBhvr>
                                      <p:to>
                                        <p:strVal val="0.5"/>
                                      </p:to>
                                    </p:set>
                                    <p:animEffect filter="image" prLst="opacity: 0.5">
                                      <p:cBhvr rctx="IE">
                                        <p:cTn id="7" dur="indefinite"/>
                                        <p:tgtEl>
                                          <p:spTgt spid="11"/>
                                        </p:tgtEl>
                                      </p:cBhvr>
                                    </p:animEffect>
                                  </p:childTnLst>
                                </p:cTn>
                              </p:par>
                              <p:par>
                                <p:cTn id="8" presetID="9" presetClass="emph" presetSubtype="0" nodeType="withEffect">
                                  <p:stCondLst>
                                    <p:cond delay="0"/>
                                  </p:stCondLst>
                                  <p:childTnLst>
                                    <p:set>
                                      <p:cBhvr rctx="PPT">
                                        <p:cTn id="9" dur="indefinite"/>
                                        <p:tgtEl>
                                          <p:spTgt spid="6"/>
                                        </p:tgtEl>
                                        <p:attrNameLst>
                                          <p:attrName>style.opacity</p:attrName>
                                        </p:attrNameLst>
                                      </p:cBhvr>
                                      <p:to>
                                        <p:strVal val="0.5"/>
                                      </p:to>
                                    </p:set>
                                    <p:animEffect filter="image" prLst="opacity: 0.5">
                                      <p:cBhvr rctx="IE">
                                        <p:cTn id="10" dur="indefinite"/>
                                        <p:tgtEl>
                                          <p:spTgt spid="6"/>
                                        </p:tgtEl>
                                      </p:cBhvr>
                                    </p:animEffect>
                                  </p:childTnLst>
                                </p:cTn>
                              </p:par>
                              <p:par>
                                <p:cTn id="11" presetID="9" presetClass="emph" presetSubtype="0" nodeType="withEffect">
                                  <p:stCondLst>
                                    <p:cond delay="0"/>
                                  </p:stCondLst>
                                  <p:childTnLst>
                                    <p:set>
                                      <p:cBhvr rctx="PPT">
                                        <p:cTn id="12" dur="indefinite"/>
                                        <p:tgtEl>
                                          <p:spTgt spid="2"/>
                                        </p:tgtEl>
                                        <p:attrNameLst>
                                          <p:attrName>style.opacity</p:attrName>
                                        </p:attrNameLst>
                                      </p:cBhvr>
                                      <p:to>
                                        <p:strVal val="0.5"/>
                                      </p:to>
                                    </p:set>
                                    <p:animEffect filter="image" prLst="opacity: 0.5">
                                      <p:cBhvr rctx="IE">
                                        <p:cTn id="13" dur="indefinite"/>
                                        <p:tgtEl>
                                          <p:spTgt spid="2"/>
                                        </p:tgtEl>
                                      </p:cBhvr>
                                    </p:animEffect>
                                  </p:childTnLst>
                                </p:cTn>
                              </p:par>
                              <p:par>
                                <p:cTn id="14" presetID="9" presetClass="emph" presetSubtype="0" nodeType="withEffect">
                                  <p:stCondLst>
                                    <p:cond delay="0"/>
                                  </p:stCondLst>
                                  <p:childTnLst>
                                    <p:set>
                                      <p:cBhvr rctx="PPT">
                                        <p:cTn id="15" dur="indefinite"/>
                                        <p:tgtEl>
                                          <p:spTgt spid="2"/>
                                        </p:tgtEl>
                                        <p:attrNameLst>
                                          <p:attrName>style.opacity</p:attrName>
                                        </p:attrNameLst>
                                      </p:cBhvr>
                                      <p:to>
                                        <p:strVal val="0.99"/>
                                      </p:to>
                                    </p:set>
                                    <p:animEffect filter="image" prLst="opacity: 0.99">
                                      <p:cBhvr rctx="IE">
                                        <p:cTn id="16"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Title 1"/>
          <p:cNvSpPr>
            <a:spLocks noGrp="1"/>
          </p:cNvSpPr>
          <p:nvPr>
            <p:ph type="title"/>
          </p:nvPr>
        </p:nvSpPr>
        <p:spPr/>
        <p:txBody>
          <a:bodyPr/>
          <a:lstStyle/>
          <a:p>
            <a:r>
              <a:rPr lang="en-US">
                <a:latin typeface="Garamond" charset="0"/>
                <a:ea typeface="ＭＳ Ｐゴシック" charset="0"/>
                <a:cs typeface="ＭＳ Ｐゴシック" charset="0"/>
              </a:rPr>
              <a:t>Accelerating Serial Bottlenecks</a:t>
            </a:r>
          </a:p>
        </p:txBody>
      </p:sp>
      <p:sp>
        <p:nvSpPr>
          <p:cNvPr id="217090" name="Content Placeholder 2"/>
          <p:cNvSpPr>
            <a:spLocks noGrp="1"/>
          </p:cNvSpPr>
          <p:nvPr>
            <p:ph idx="1"/>
          </p:nvPr>
        </p:nvSpPr>
        <p:spPr>
          <a:xfrm>
            <a:off x="228600" y="996950"/>
            <a:ext cx="8610600" cy="5194300"/>
          </a:xfrm>
        </p:spPr>
        <p:txBody>
          <a:bodyPr/>
          <a:lstStyle/>
          <a:p>
            <a:endParaRPr lang="en-US">
              <a:latin typeface="Tahoma" charset="0"/>
              <a:ea typeface="ＭＳ Ｐゴシック" charset="0"/>
              <a:cs typeface="ＭＳ Ｐゴシック" charset="0"/>
            </a:endParaRPr>
          </a:p>
        </p:txBody>
      </p:sp>
      <p:sp>
        <p:nvSpPr>
          <p:cNvPr id="2170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293606F-D0F3-6647-89D6-57F44864914B}" type="slidenum">
              <a:rPr lang="en-US" sz="1600">
                <a:solidFill>
                  <a:srgbClr val="000000"/>
                </a:solidFill>
                <a:latin typeface="Garamond" charset="0"/>
              </a:rPr>
              <a:pPr eaLnBrk="1" hangingPunct="1"/>
              <a:t>52</a:t>
            </a:fld>
            <a:endParaRPr lang="en-US" sz="1600">
              <a:solidFill>
                <a:srgbClr val="000000"/>
              </a:solidFill>
              <a:latin typeface="Garamond" charset="0"/>
            </a:endParaRPr>
          </a:p>
        </p:txBody>
      </p:sp>
      <p:sp>
        <p:nvSpPr>
          <p:cNvPr id="5" name="Line 4"/>
          <p:cNvSpPr>
            <a:spLocks noChangeShapeType="1"/>
          </p:cNvSpPr>
          <p:nvPr/>
        </p:nvSpPr>
        <p:spPr bwMode="auto">
          <a:xfrm>
            <a:off x="1066800" y="2828925"/>
            <a:ext cx="22256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Freeform 5"/>
          <p:cNvSpPr>
            <a:spLocks/>
          </p:cNvSpPr>
          <p:nvPr/>
        </p:nvSpPr>
        <p:spPr bwMode="auto">
          <a:xfrm>
            <a:off x="914400" y="2828925"/>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Freeform 6"/>
          <p:cNvSpPr>
            <a:spLocks/>
          </p:cNvSpPr>
          <p:nvPr/>
        </p:nvSpPr>
        <p:spPr bwMode="auto">
          <a:xfrm>
            <a:off x="2667000" y="2828925"/>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Freeform 7"/>
          <p:cNvSpPr>
            <a:spLocks/>
          </p:cNvSpPr>
          <p:nvPr/>
        </p:nvSpPr>
        <p:spPr bwMode="auto">
          <a:xfrm>
            <a:off x="2286000" y="2828925"/>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3366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8"/>
          <p:cNvSpPr>
            <a:spLocks/>
          </p:cNvSpPr>
          <p:nvPr/>
        </p:nvSpPr>
        <p:spPr bwMode="auto">
          <a:xfrm>
            <a:off x="3119438" y="2828925"/>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9"/>
          <p:cNvSpPr>
            <a:spLocks/>
          </p:cNvSpPr>
          <p:nvPr/>
        </p:nvSpPr>
        <p:spPr bwMode="auto">
          <a:xfrm>
            <a:off x="1295400" y="2828925"/>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17098" name="Group 47"/>
          <p:cNvGrpSpPr>
            <a:grpSpLocks/>
          </p:cNvGrpSpPr>
          <p:nvPr/>
        </p:nvGrpSpPr>
        <p:grpSpPr bwMode="auto">
          <a:xfrm>
            <a:off x="5410200" y="3429000"/>
            <a:ext cx="1066800" cy="1066800"/>
            <a:chOff x="3648" y="3120"/>
            <a:chExt cx="672" cy="672"/>
          </a:xfrm>
        </p:grpSpPr>
        <p:sp>
          <p:nvSpPr>
            <p:cNvPr id="217128" name="Rectangle 4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7129" name="Rectangle 4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7130" name="Rectangle 5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7131" name="Rectangle 5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grpSp>
      <p:grpSp>
        <p:nvGrpSpPr>
          <p:cNvPr id="217099" name="Group 52"/>
          <p:cNvGrpSpPr>
            <a:grpSpLocks/>
          </p:cNvGrpSpPr>
          <p:nvPr/>
        </p:nvGrpSpPr>
        <p:grpSpPr bwMode="auto">
          <a:xfrm>
            <a:off x="6477000" y="3429000"/>
            <a:ext cx="1066800" cy="1066800"/>
            <a:chOff x="3648" y="3120"/>
            <a:chExt cx="672" cy="672"/>
          </a:xfrm>
        </p:grpSpPr>
        <p:sp>
          <p:nvSpPr>
            <p:cNvPr id="217124" name="Rectangle 5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7125" name="Rectangle 5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7126" name="Rectangle 5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7127" name="Rectangle 5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grpSp>
      <p:grpSp>
        <p:nvGrpSpPr>
          <p:cNvPr id="217100" name="Group 57"/>
          <p:cNvGrpSpPr>
            <a:grpSpLocks/>
          </p:cNvGrpSpPr>
          <p:nvPr/>
        </p:nvGrpSpPr>
        <p:grpSpPr bwMode="auto">
          <a:xfrm>
            <a:off x="6477000" y="2362200"/>
            <a:ext cx="1066800" cy="1066800"/>
            <a:chOff x="3648" y="3120"/>
            <a:chExt cx="672" cy="672"/>
          </a:xfrm>
        </p:grpSpPr>
        <p:sp>
          <p:nvSpPr>
            <p:cNvPr id="217120" name="Rectangle 5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7121" name="Rectangle 5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7122" name="Rectangle 6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7123" name="Rectangle 6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grpSp>
      <p:sp>
        <p:nvSpPr>
          <p:cNvPr id="217101" name="Rectangle 67"/>
          <p:cNvSpPr>
            <a:spLocks noChangeArrowheads="1"/>
          </p:cNvSpPr>
          <p:nvPr/>
        </p:nvSpPr>
        <p:spPr bwMode="auto">
          <a:xfrm>
            <a:off x="5410200" y="2362200"/>
            <a:ext cx="10668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a:t>Large</a:t>
            </a:r>
          </a:p>
          <a:p>
            <a:pPr algn="ctr"/>
            <a:r>
              <a:rPr lang="en-US" sz="1600"/>
              <a:t>core</a:t>
            </a:r>
          </a:p>
        </p:txBody>
      </p:sp>
      <p:sp>
        <p:nvSpPr>
          <p:cNvPr id="217102" name="Text Box 70"/>
          <p:cNvSpPr txBox="1">
            <a:spLocks noChangeArrowheads="1"/>
          </p:cNvSpPr>
          <p:nvPr/>
        </p:nvSpPr>
        <p:spPr bwMode="auto">
          <a:xfrm>
            <a:off x="5334000" y="4706938"/>
            <a:ext cx="22860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a:t>ACMP Approach</a:t>
            </a:r>
          </a:p>
        </p:txBody>
      </p:sp>
      <p:sp>
        <p:nvSpPr>
          <p:cNvPr id="28" name="Rectangle 28"/>
          <p:cNvSpPr>
            <a:spLocks noChangeArrowheads="1"/>
          </p:cNvSpPr>
          <p:nvPr/>
        </p:nvSpPr>
        <p:spPr bwMode="auto">
          <a:xfrm>
            <a:off x="5410200" y="2362200"/>
            <a:ext cx="1066800" cy="10668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9" name="Rectangle 29"/>
          <p:cNvSpPr>
            <a:spLocks noChangeArrowheads="1"/>
          </p:cNvSpPr>
          <p:nvPr/>
        </p:nvSpPr>
        <p:spPr bwMode="auto">
          <a:xfrm>
            <a:off x="5410200" y="3429000"/>
            <a:ext cx="533400" cy="533400"/>
          </a:xfrm>
          <a:prstGeom prst="rect">
            <a:avLst/>
          </a:prstGeom>
          <a:solidFill>
            <a:srgbClr val="FF6600"/>
          </a:solidFill>
          <a:ln w="9525">
            <a:solidFill>
              <a:schemeClr val="tx1"/>
            </a:solidFill>
            <a:miter lim="800000"/>
            <a:headEnd/>
            <a:tailEnd/>
          </a:ln>
        </p:spPr>
        <p:txBody>
          <a:bodyPr wrap="none" anchor="ctr"/>
          <a:lstStyle/>
          <a:p>
            <a:endParaRPr lang="en-US"/>
          </a:p>
        </p:txBody>
      </p:sp>
      <p:sp>
        <p:nvSpPr>
          <p:cNvPr id="30" name="Rectangle 30"/>
          <p:cNvSpPr>
            <a:spLocks noChangeArrowheads="1"/>
          </p:cNvSpPr>
          <p:nvPr/>
        </p:nvSpPr>
        <p:spPr bwMode="auto">
          <a:xfrm>
            <a:off x="6477000" y="2895600"/>
            <a:ext cx="533400" cy="533400"/>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31" name="Rectangle 31"/>
          <p:cNvSpPr>
            <a:spLocks noChangeArrowheads="1"/>
          </p:cNvSpPr>
          <p:nvPr/>
        </p:nvSpPr>
        <p:spPr bwMode="auto">
          <a:xfrm>
            <a:off x="6477000" y="2362200"/>
            <a:ext cx="533400" cy="533400"/>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32" name="Rectangle 32"/>
          <p:cNvSpPr>
            <a:spLocks noChangeArrowheads="1"/>
          </p:cNvSpPr>
          <p:nvPr/>
        </p:nvSpPr>
        <p:spPr bwMode="auto">
          <a:xfrm>
            <a:off x="5943600" y="3429000"/>
            <a:ext cx="533400" cy="533400"/>
          </a:xfrm>
          <a:prstGeom prst="rect">
            <a:avLst/>
          </a:prstGeom>
          <a:solidFill>
            <a:srgbClr val="0000FF"/>
          </a:solidFill>
          <a:ln w="9525">
            <a:solidFill>
              <a:schemeClr val="tx1"/>
            </a:solidFill>
            <a:miter lim="800000"/>
            <a:headEnd/>
            <a:tailEnd/>
          </a:ln>
        </p:spPr>
        <p:txBody>
          <a:bodyPr wrap="none" anchor="ctr"/>
          <a:lstStyle/>
          <a:p>
            <a:endParaRPr lang="en-US"/>
          </a:p>
        </p:txBody>
      </p:sp>
      <p:sp>
        <p:nvSpPr>
          <p:cNvPr id="33" name="Rectangle 33"/>
          <p:cNvSpPr>
            <a:spLocks noChangeArrowheads="1"/>
          </p:cNvSpPr>
          <p:nvPr/>
        </p:nvSpPr>
        <p:spPr bwMode="auto">
          <a:xfrm>
            <a:off x="6477000" y="3429000"/>
            <a:ext cx="533400" cy="533400"/>
          </a:xfrm>
          <a:prstGeom prst="rect">
            <a:avLst/>
          </a:prstGeom>
          <a:solidFill>
            <a:srgbClr val="800080"/>
          </a:solidFill>
          <a:ln w="9525">
            <a:solidFill>
              <a:schemeClr val="tx1"/>
            </a:solidFill>
            <a:miter lim="800000"/>
            <a:headEnd/>
            <a:tailEnd/>
          </a:ln>
        </p:spPr>
        <p:txBody>
          <a:bodyPr wrap="none" anchor="ctr"/>
          <a:lstStyle/>
          <a:p>
            <a:endParaRPr lang="en-US"/>
          </a:p>
        </p:txBody>
      </p:sp>
      <p:sp>
        <p:nvSpPr>
          <p:cNvPr id="34" name="Freeform 34"/>
          <p:cNvSpPr>
            <a:spLocks/>
          </p:cNvSpPr>
          <p:nvPr/>
        </p:nvSpPr>
        <p:spPr bwMode="auto">
          <a:xfrm>
            <a:off x="863600" y="3429000"/>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5"/>
          <p:cNvSpPr>
            <a:spLocks/>
          </p:cNvSpPr>
          <p:nvPr/>
        </p:nvSpPr>
        <p:spPr bwMode="auto">
          <a:xfrm>
            <a:off x="2616200" y="3429000"/>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Freeform 36"/>
          <p:cNvSpPr>
            <a:spLocks/>
          </p:cNvSpPr>
          <p:nvPr/>
        </p:nvSpPr>
        <p:spPr bwMode="auto">
          <a:xfrm>
            <a:off x="2235200" y="3429000"/>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3366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Freeform 37"/>
          <p:cNvSpPr>
            <a:spLocks/>
          </p:cNvSpPr>
          <p:nvPr/>
        </p:nvSpPr>
        <p:spPr bwMode="auto">
          <a:xfrm>
            <a:off x="1778000" y="3429000"/>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8"/>
          <p:cNvSpPr>
            <a:spLocks/>
          </p:cNvSpPr>
          <p:nvPr/>
        </p:nvSpPr>
        <p:spPr bwMode="auto">
          <a:xfrm>
            <a:off x="1244600" y="3429000"/>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Freeform 39"/>
          <p:cNvSpPr>
            <a:spLocks/>
          </p:cNvSpPr>
          <p:nvPr/>
        </p:nvSpPr>
        <p:spPr bwMode="auto">
          <a:xfrm>
            <a:off x="1838325" y="2185988"/>
            <a:ext cx="355600" cy="633412"/>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Freeform 40"/>
          <p:cNvSpPr>
            <a:spLocks/>
          </p:cNvSpPr>
          <p:nvPr/>
        </p:nvSpPr>
        <p:spPr bwMode="auto">
          <a:xfrm>
            <a:off x="1792288" y="4067175"/>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Line 41"/>
          <p:cNvSpPr>
            <a:spLocks noChangeShapeType="1"/>
          </p:cNvSpPr>
          <p:nvPr/>
        </p:nvSpPr>
        <p:spPr bwMode="auto">
          <a:xfrm>
            <a:off x="977900" y="4067175"/>
            <a:ext cx="231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Freeform 8"/>
          <p:cNvSpPr>
            <a:spLocks/>
          </p:cNvSpPr>
          <p:nvPr/>
        </p:nvSpPr>
        <p:spPr bwMode="auto">
          <a:xfrm>
            <a:off x="3108325" y="3462338"/>
            <a:ext cx="355600" cy="633412"/>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37"/>
          <p:cNvSpPr>
            <a:spLocks/>
          </p:cNvSpPr>
          <p:nvPr/>
        </p:nvSpPr>
        <p:spPr bwMode="auto">
          <a:xfrm>
            <a:off x="1828800" y="2828925"/>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119" name="Text Box 52"/>
          <p:cNvSpPr txBox="1">
            <a:spLocks noChangeArrowheads="1"/>
          </p:cNvSpPr>
          <p:nvPr/>
        </p:nvSpPr>
        <p:spPr bwMode="auto">
          <a:xfrm>
            <a:off x="2468563" y="1385888"/>
            <a:ext cx="4541837"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a:t>Single thread </a:t>
            </a:r>
            <a:r>
              <a:rPr lang="en-US" sz="2000">
                <a:sym typeface="Wingdings" charset="0"/>
              </a:rPr>
              <a:t> Large core</a:t>
            </a:r>
          </a:p>
          <a:p>
            <a:pPr eaLnBrk="1" hangingPunct="1">
              <a:spcBef>
                <a:spcPct val="50000"/>
              </a:spcBef>
            </a:pPr>
            <a:endParaRPr lang="en-US" sz="200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50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par>
                          <p:cTn id="25" fill="hold" nodeType="afterGroup">
                            <p:stCondLst>
                              <p:cond delay="1000"/>
                            </p:stCondLst>
                            <p:childTnLst>
                              <p:par>
                                <p:cTn id="26" presetID="1" presetClass="entr" presetSubtype="0" fill="hold" grpId="0" nodeType="afterEffect">
                                  <p:stCondLst>
                                    <p:cond delay="50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childTnLst>
                                </p:cTn>
                              </p:par>
                            </p:childTnLst>
                          </p:cTn>
                        </p:par>
                        <p:par>
                          <p:cTn id="30" fill="hold" nodeType="afterGroup">
                            <p:stCondLst>
                              <p:cond delay="1500"/>
                            </p:stCondLst>
                            <p:childTnLst>
                              <p:par>
                                <p:cTn id="31" presetID="1" presetClass="entr" presetSubtype="0" fill="hold" grpId="0" nodeType="afterEffect">
                                  <p:stCondLst>
                                    <p:cond delay="50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par>
                          <p:cTn id="35" fill="hold" nodeType="afterGroup">
                            <p:stCondLst>
                              <p:cond delay="2000"/>
                            </p:stCondLst>
                            <p:childTnLst>
                              <p:par>
                                <p:cTn id="36" presetID="1" presetClass="entr" presetSubtype="0" fill="hold" grpId="0" nodeType="afterEffect">
                                  <p:stCondLst>
                                    <p:cond delay="500"/>
                                  </p:stCondLst>
                                  <p:childTnLst>
                                    <p:set>
                                      <p:cBhvr>
                                        <p:cTn id="37" dur="1" fill="hold">
                                          <p:stCondLst>
                                            <p:cond delay="0"/>
                                          </p:stCondLst>
                                        </p:cTn>
                                        <p:tgtEl>
                                          <p:spTgt spid="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par>
                          <p:cTn id="40" fill="hold" nodeType="afterGroup">
                            <p:stCondLst>
                              <p:cond delay="2500"/>
                            </p:stCondLst>
                            <p:childTnLst>
                              <p:par>
                                <p:cTn id="41" presetID="1"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500"/>
                                  </p:stCondLst>
                                  <p:childTnLst>
                                    <p:set>
                                      <p:cBhvr>
                                        <p:cTn id="48" dur="1" fill="hold">
                                          <p:stCondLst>
                                            <p:cond delay="0"/>
                                          </p:stCondLst>
                                        </p:cTn>
                                        <p:tgtEl>
                                          <p:spTgt spid="41"/>
                                        </p:tgtEl>
                                        <p:attrNameLst>
                                          <p:attrName>style.visibility</p:attrName>
                                        </p:attrNameLst>
                                      </p:cBhvr>
                                      <p:to>
                                        <p:strVal val="visible"/>
                                      </p:to>
                                    </p:set>
                                  </p:childTnLst>
                                </p:cTn>
                              </p:par>
                            </p:childTnLst>
                          </p:cTn>
                        </p:par>
                        <p:par>
                          <p:cTn id="49" fill="hold" nodeType="afterGroup">
                            <p:stCondLst>
                              <p:cond delay="500"/>
                            </p:stCondLst>
                            <p:childTnLst>
                              <p:par>
                                <p:cTn id="50" presetID="1" presetClass="exit" presetSubtype="0" fill="hold" grpId="1" nodeType="afterEffect">
                                  <p:stCondLst>
                                    <p:cond delay="100"/>
                                  </p:stCondLst>
                                  <p:childTnLst>
                                    <p:set>
                                      <p:cBhvr>
                                        <p:cTn id="51" dur="1" fill="hold">
                                          <p:stCondLst>
                                            <p:cond delay="0"/>
                                          </p:stCondLst>
                                        </p:cTn>
                                        <p:tgtEl>
                                          <p:spTgt spid="29"/>
                                        </p:tgtEl>
                                        <p:attrNameLst>
                                          <p:attrName>style.visibility</p:attrName>
                                        </p:attrNameLst>
                                      </p:cBhvr>
                                      <p:to>
                                        <p:strVal val="hidden"/>
                                      </p:to>
                                    </p:set>
                                  </p:childTnLst>
                                </p:cTn>
                              </p:par>
                            </p:childTnLst>
                          </p:cTn>
                        </p:par>
                        <p:par>
                          <p:cTn id="52" fill="hold" nodeType="afterGroup">
                            <p:stCondLst>
                              <p:cond delay="600"/>
                            </p:stCondLst>
                            <p:childTnLst>
                              <p:par>
                                <p:cTn id="53" presetID="1" presetClass="entr" presetSubtype="0" fill="hold" grpId="0" nodeType="afterEffect">
                                  <p:stCondLst>
                                    <p:cond delay="1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nodeType="afterGroup">
                            <p:stCondLst>
                              <p:cond delay="700"/>
                            </p:stCondLst>
                            <p:childTnLst>
                              <p:par>
                                <p:cTn id="56" presetID="1" presetClass="exit" presetSubtype="0" fill="hold" grpId="1" nodeType="afterEffect">
                                  <p:stCondLst>
                                    <p:cond delay="100"/>
                                  </p:stCondLst>
                                  <p:childTnLst>
                                    <p:set>
                                      <p:cBhvr>
                                        <p:cTn id="57" dur="1" fill="hold">
                                          <p:stCondLst>
                                            <p:cond delay="0"/>
                                          </p:stCondLst>
                                        </p:cTn>
                                        <p:tgtEl>
                                          <p:spTgt spid="30"/>
                                        </p:tgtEl>
                                        <p:attrNameLst>
                                          <p:attrName>style.visibility</p:attrName>
                                        </p:attrNameLst>
                                      </p:cBhvr>
                                      <p:to>
                                        <p:strVal val="hidden"/>
                                      </p:to>
                                    </p:set>
                                  </p:childTnLst>
                                </p:cTn>
                              </p:par>
                            </p:childTnLst>
                          </p:cTn>
                        </p:par>
                        <p:par>
                          <p:cTn id="58" fill="hold" nodeType="afterGroup">
                            <p:stCondLst>
                              <p:cond delay="800"/>
                            </p:stCondLst>
                            <p:childTnLst>
                              <p:par>
                                <p:cTn id="59" presetID="1" presetClass="entr" presetSubtype="0" fill="hold" grpId="0" nodeType="afterEffect">
                                  <p:stCondLst>
                                    <p:cond delay="100"/>
                                  </p:stCondLst>
                                  <p:childTnLst>
                                    <p:set>
                                      <p:cBhvr>
                                        <p:cTn id="60" dur="1" fill="hold">
                                          <p:stCondLst>
                                            <p:cond delay="0"/>
                                          </p:stCondLst>
                                        </p:cTn>
                                        <p:tgtEl>
                                          <p:spTgt spid="37"/>
                                        </p:tgtEl>
                                        <p:attrNameLst>
                                          <p:attrName>style.visibility</p:attrName>
                                        </p:attrNameLst>
                                      </p:cBhvr>
                                      <p:to>
                                        <p:strVal val="visible"/>
                                      </p:to>
                                    </p:set>
                                  </p:childTnLst>
                                </p:cTn>
                              </p:par>
                            </p:childTnLst>
                          </p:cTn>
                        </p:par>
                        <p:par>
                          <p:cTn id="61" fill="hold" nodeType="afterGroup">
                            <p:stCondLst>
                              <p:cond delay="900"/>
                            </p:stCondLst>
                            <p:childTnLst>
                              <p:par>
                                <p:cTn id="62" presetID="1" presetClass="exit" presetSubtype="0" fill="hold" grpId="1" nodeType="afterEffect">
                                  <p:stCondLst>
                                    <p:cond delay="100"/>
                                  </p:stCondLst>
                                  <p:childTnLst>
                                    <p:set>
                                      <p:cBhvr>
                                        <p:cTn id="63" dur="1" fill="hold">
                                          <p:stCondLst>
                                            <p:cond delay="0"/>
                                          </p:stCondLst>
                                        </p:cTn>
                                        <p:tgtEl>
                                          <p:spTgt spid="31"/>
                                        </p:tgtEl>
                                        <p:attrNameLst>
                                          <p:attrName>style.visibility</p:attrName>
                                        </p:attrNameLst>
                                      </p:cBhvr>
                                      <p:to>
                                        <p:strVal val="hidden"/>
                                      </p:to>
                                    </p:set>
                                  </p:childTnLst>
                                </p:cTn>
                              </p:par>
                            </p:childTnLst>
                          </p:cTn>
                        </p:par>
                        <p:par>
                          <p:cTn id="64" fill="hold" nodeType="afterGroup">
                            <p:stCondLst>
                              <p:cond delay="1000"/>
                            </p:stCondLst>
                            <p:childTnLst>
                              <p:par>
                                <p:cTn id="65" presetID="1" presetClass="entr" presetSubtype="0" fill="hold" grpId="0" nodeType="afterEffect">
                                  <p:stCondLst>
                                    <p:cond delay="100"/>
                                  </p:stCondLst>
                                  <p:childTnLst>
                                    <p:set>
                                      <p:cBhvr>
                                        <p:cTn id="66" dur="1" fill="hold">
                                          <p:stCondLst>
                                            <p:cond delay="0"/>
                                          </p:stCondLst>
                                        </p:cTn>
                                        <p:tgtEl>
                                          <p:spTgt spid="36"/>
                                        </p:tgtEl>
                                        <p:attrNameLst>
                                          <p:attrName>style.visibility</p:attrName>
                                        </p:attrNameLst>
                                      </p:cBhvr>
                                      <p:to>
                                        <p:strVal val="visible"/>
                                      </p:to>
                                    </p:set>
                                  </p:childTnLst>
                                </p:cTn>
                              </p:par>
                            </p:childTnLst>
                          </p:cTn>
                        </p:par>
                        <p:par>
                          <p:cTn id="67" fill="hold" nodeType="afterGroup">
                            <p:stCondLst>
                              <p:cond delay="1100"/>
                            </p:stCondLst>
                            <p:childTnLst>
                              <p:par>
                                <p:cTn id="68" presetID="1" presetClass="exit" presetSubtype="0" fill="hold" grpId="1" nodeType="afterEffect">
                                  <p:stCondLst>
                                    <p:cond delay="100"/>
                                  </p:stCondLst>
                                  <p:childTnLst>
                                    <p:set>
                                      <p:cBhvr>
                                        <p:cTn id="69" dur="1" fill="hold">
                                          <p:stCondLst>
                                            <p:cond delay="0"/>
                                          </p:stCondLst>
                                        </p:cTn>
                                        <p:tgtEl>
                                          <p:spTgt spid="32"/>
                                        </p:tgtEl>
                                        <p:attrNameLst>
                                          <p:attrName>style.visibility</p:attrName>
                                        </p:attrNameLst>
                                      </p:cBhvr>
                                      <p:to>
                                        <p:strVal val="hidden"/>
                                      </p:to>
                                    </p:set>
                                  </p:childTnLst>
                                </p:cTn>
                              </p:par>
                            </p:childTnLst>
                          </p:cTn>
                        </p:par>
                        <p:par>
                          <p:cTn id="70" fill="hold" nodeType="afterGroup">
                            <p:stCondLst>
                              <p:cond delay="1200"/>
                            </p:stCondLst>
                            <p:childTnLst>
                              <p:par>
                                <p:cTn id="71" presetID="1" presetClass="entr" presetSubtype="0" fill="hold" grpId="0" nodeType="afterEffect">
                                  <p:stCondLst>
                                    <p:cond delay="100"/>
                                  </p:stCondLst>
                                  <p:childTnLst>
                                    <p:set>
                                      <p:cBhvr>
                                        <p:cTn id="72" dur="1" fill="hold">
                                          <p:stCondLst>
                                            <p:cond delay="0"/>
                                          </p:stCondLst>
                                        </p:cTn>
                                        <p:tgtEl>
                                          <p:spTgt spid="35"/>
                                        </p:tgtEl>
                                        <p:attrNameLst>
                                          <p:attrName>style.visibility</p:attrName>
                                        </p:attrNameLst>
                                      </p:cBhvr>
                                      <p:to>
                                        <p:strVal val="visible"/>
                                      </p:to>
                                    </p:set>
                                  </p:childTnLst>
                                </p:cTn>
                              </p:par>
                            </p:childTnLst>
                          </p:cTn>
                        </p:par>
                        <p:par>
                          <p:cTn id="73" fill="hold" nodeType="afterGroup">
                            <p:stCondLst>
                              <p:cond delay="1300"/>
                            </p:stCondLst>
                            <p:childTnLst>
                              <p:par>
                                <p:cTn id="74" presetID="1" presetClass="exit" presetSubtype="0" fill="hold" grpId="1" nodeType="afterEffect">
                                  <p:stCondLst>
                                    <p:cond delay="100"/>
                                  </p:stCondLst>
                                  <p:childTnLst>
                                    <p:set>
                                      <p:cBhvr>
                                        <p:cTn id="75" dur="1" fill="hold">
                                          <p:stCondLst>
                                            <p:cond delay="0"/>
                                          </p:stCondLst>
                                        </p:cTn>
                                        <p:tgtEl>
                                          <p:spTgt spid="33"/>
                                        </p:tgtEl>
                                        <p:attrNameLst>
                                          <p:attrName>style.visibility</p:attrName>
                                        </p:attrNameLst>
                                      </p:cBhvr>
                                      <p:to>
                                        <p:strVal val="hidden"/>
                                      </p:to>
                                    </p:set>
                                  </p:childTnLst>
                                </p:cTn>
                              </p:par>
                            </p:childTnLst>
                          </p:cTn>
                        </p:par>
                        <p:par>
                          <p:cTn id="76" fill="hold" nodeType="afterGroup">
                            <p:stCondLst>
                              <p:cond delay="1400"/>
                            </p:stCondLst>
                            <p:childTnLst>
                              <p:par>
                                <p:cTn id="77" presetID="1" presetClass="entr" presetSubtype="0"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par>
                          <p:cTn id="79" fill="hold" nodeType="afterGroup">
                            <p:stCondLst>
                              <p:cond delay="1400"/>
                            </p:stCondLst>
                            <p:childTnLst>
                              <p:par>
                                <p:cTn id="80" presetID="1" presetClass="entr" presetSubtype="0" fill="hold" grpId="0" nodeType="afterEffect">
                                  <p:stCondLst>
                                    <p:cond delay="0"/>
                                  </p:stCondLst>
                                  <p:childTnLst>
                                    <p:set>
                                      <p:cBhvr>
                                        <p:cTn id="81"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28" grpId="0"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Title 1"/>
          <p:cNvSpPr>
            <a:spLocks noGrp="1"/>
          </p:cNvSpPr>
          <p:nvPr>
            <p:ph type="title"/>
          </p:nvPr>
        </p:nvSpPr>
        <p:spPr/>
        <p:txBody>
          <a:bodyPr/>
          <a:lstStyle/>
          <a:p>
            <a:r>
              <a:rPr lang="en-US">
                <a:latin typeface="Garamond" charset="0"/>
                <a:ea typeface="ＭＳ Ｐゴシック" charset="0"/>
                <a:cs typeface="ＭＳ Ｐゴシック" charset="0"/>
              </a:rPr>
              <a:t>Performance vs. Parallelism</a:t>
            </a:r>
          </a:p>
        </p:txBody>
      </p:sp>
      <p:sp>
        <p:nvSpPr>
          <p:cNvPr id="218114" name="Content Placeholder 2"/>
          <p:cNvSpPr>
            <a:spLocks noGrp="1"/>
          </p:cNvSpPr>
          <p:nvPr>
            <p:ph idx="1"/>
          </p:nvPr>
        </p:nvSpPr>
        <p:spPr>
          <a:xfrm>
            <a:off x="228600" y="996950"/>
            <a:ext cx="8610600" cy="5194300"/>
          </a:xfrm>
        </p:spPr>
        <p:txBody>
          <a:bodyPr/>
          <a:lstStyle/>
          <a:p>
            <a:endParaRPr lang="en-US">
              <a:latin typeface="Tahoma" charset="0"/>
              <a:ea typeface="ＭＳ Ｐゴシック" charset="0"/>
              <a:cs typeface="ＭＳ Ｐゴシック" charset="0"/>
            </a:endParaRPr>
          </a:p>
        </p:txBody>
      </p:sp>
      <p:sp>
        <p:nvSpPr>
          <p:cNvPr id="21811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09DFC91-7C1F-5E4F-8660-2B26BF1C8FD9}" type="slidenum">
              <a:rPr lang="en-US" sz="1600">
                <a:solidFill>
                  <a:srgbClr val="000000"/>
                </a:solidFill>
                <a:latin typeface="Garamond" charset="0"/>
              </a:rPr>
              <a:pPr eaLnBrk="1" hangingPunct="1"/>
              <a:t>53</a:t>
            </a:fld>
            <a:endParaRPr lang="en-US" sz="1600">
              <a:solidFill>
                <a:srgbClr val="000000"/>
              </a:solidFill>
              <a:latin typeface="Garamond" charset="0"/>
            </a:endParaRPr>
          </a:p>
        </p:txBody>
      </p:sp>
      <p:sp>
        <p:nvSpPr>
          <p:cNvPr id="218116" name="Text Box 79"/>
          <p:cNvSpPr txBox="1">
            <a:spLocks noChangeArrowheads="1"/>
          </p:cNvSpPr>
          <p:nvPr/>
        </p:nvSpPr>
        <p:spPr bwMode="auto">
          <a:xfrm>
            <a:off x="898525" y="1143000"/>
            <a:ext cx="7532688"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buFontTx/>
              <a:buChar char="•"/>
            </a:pPr>
            <a:endParaRPr lang="en-US" sz="1800" i="1">
              <a:solidFill>
                <a:srgbClr val="000000"/>
              </a:solidFill>
            </a:endParaRPr>
          </a:p>
          <a:p>
            <a:pPr eaLnBrk="1" hangingPunct="1">
              <a:spcBef>
                <a:spcPct val="50000"/>
              </a:spcBef>
              <a:buFontTx/>
              <a:buChar char="•"/>
            </a:pPr>
            <a:endParaRPr lang="en-US" sz="1800" i="1">
              <a:solidFill>
                <a:srgbClr val="000000"/>
              </a:solidFill>
            </a:endParaRPr>
          </a:p>
          <a:p>
            <a:pPr eaLnBrk="1" hangingPunct="1">
              <a:spcBef>
                <a:spcPct val="50000"/>
              </a:spcBef>
            </a:pPr>
            <a:r>
              <a:rPr lang="en-US" sz="1800" i="1">
                <a:solidFill>
                  <a:srgbClr val="000000"/>
                </a:solidFill>
              </a:rPr>
              <a:t>Assumptions:</a:t>
            </a:r>
          </a:p>
          <a:p>
            <a:pPr eaLnBrk="1" hangingPunct="1">
              <a:spcBef>
                <a:spcPct val="50000"/>
              </a:spcBef>
            </a:pPr>
            <a:r>
              <a:rPr lang="en-US" sz="1800" i="1">
                <a:solidFill>
                  <a:srgbClr val="000000"/>
                </a:solidFill>
              </a:rPr>
              <a:t>	</a:t>
            </a:r>
            <a:r>
              <a:rPr lang="en-US" sz="1800">
                <a:solidFill>
                  <a:srgbClr val="000000"/>
                </a:solidFill>
              </a:rPr>
              <a:t>1.</a:t>
            </a:r>
            <a:r>
              <a:rPr lang="en-US" sz="1800" i="1">
                <a:solidFill>
                  <a:srgbClr val="000000"/>
                </a:solidFill>
              </a:rPr>
              <a:t> Small cores takes an area budget of 1 and has 		performance  of 1</a:t>
            </a:r>
          </a:p>
          <a:p>
            <a:pPr eaLnBrk="1" hangingPunct="1">
              <a:spcBef>
                <a:spcPct val="50000"/>
              </a:spcBef>
            </a:pPr>
            <a:r>
              <a:rPr lang="en-US" sz="1800" i="1">
                <a:solidFill>
                  <a:srgbClr val="000000"/>
                </a:solidFill>
              </a:rPr>
              <a:t>	</a:t>
            </a:r>
          </a:p>
          <a:p>
            <a:pPr eaLnBrk="1" hangingPunct="1">
              <a:spcBef>
                <a:spcPct val="50000"/>
              </a:spcBef>
            </a:pPr>
            <a:r>
              <a:rPr lang="en-US" sz="1800" i="1">
                <a:solidFill>
                  <a:srgbClr val="000000"/>
                </a:solidFill>
              </a:rPr>
              <a:t>	</a:t>
            </a:r>
            <a:r>
              <a:rPr lang="en-US" sz="1800">
                <a:solidFill>
                  <a:srgbClr val="000000"/>
                </a:solidFill>
              </a:rPr>
              <a:t>2.</a:t>
            </a:r>
            <a:r>
              <a:rPr lang="en-US" sz="1800" i="1">
                <a:solidFill>
                  <a:srgbClr val="000000"/>
                </a:solidFill>
              </a:rPr>
              <a:t> Large core takes an area budget of 4 and has 	performance of 2</a:t>
            </a:r>
          </a:p>
          <a:p>
            <a:pPr eaLnBrk="1" hangingPunct="1">
              <a:spcBef>
                <a:spcPct val="50000"/>
              </a:spcBef>
            </a:pPr>
            <a:r>
              <a:rPr lang="en-US" sz="1800" i="1">
                <a:solidFill>
                  <a:srgbClr val="000000"/>
                </a:solidFill>
              </a:rPr>
              <a:t>	</a:t>
            </a:r>
          </a:p>
          <a:p>
            <a:pPr eaLnBrk="1" hangingPunct="1">
              <a:spcBef>
                <a:spcPct val="50000"/>
              </a:spcBef>
            </a:pPr>
            <a:r>
              <a:rPr lang="en-US" sz="1800" i="1">
                <a:solidFill>
                  <a:srgbClr val="000000"/>
                </a:solidFill>
              </a:rPr>
              <a:t>	</a:t>
            </a:r>
            <a:endParaRPr lang="en-US" sz="1600" i="1">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Title 1"/>
          <p:cNvSpPr>
            <a:spLocks noGrp="1"/>
          </p:cNvSpPr>
          <p:nvPr>
            <p:ph type="title"/>
          </p:nvPr>
        </p:nvSpPr>
        <p:spPr/>
        <p:txBody>
          <a:bodyPr/>
          <a:lstStyle/>
          <a:p>
            <a:r>
              <a:rPr lang="en-US">
                <a:latin typeface="Garamond" charset="0"/>
                <a:ea typeface="ＭＳ Ｐゴシック" charset="0"/>
                <a:cs typeface="ＭＳ Ｐゴシック" charset="0"/>
              </a:rPr>
              <a:t>ACMP Performance vs. Parallelism</a:t>
            </a:r>
          </a:p>
        </p:txBody>
      </p:sp>
      <p:sp>
        <p:nvSpPr>
          <p:cNvPr id="219138" name="Content Placeholder 2"/>
          <p:cNvSpPr>
            <a:spLocks noGrp="1"/>
          </p:cNvSpPr>
          <p:nvPr>
            <p:ph idx="1"/>
          </p:nvPr>
        </p:nvSpPr>
        <p:spPr>
          <a:xfrm>
            <a:off x="228600" y="996950"/>
            <a:ext cx="8610600" cy="5194300"/>
          </a:xfrm>
        </p:spPr>
        <p:txBody>
          <a:bodyPr/>
          <a:lstStyle/>
          <a:p>
            <a:endParaRPr lang="en-US">
              <a:latin typeface="Tahoma" charset="0"/>
              <a:ea typeface="ＭＳ Ｐゴシック" charset="0"/>
              <a:cs typeface="ＭＳ Ｐゴシック" charset="0"/>
            </a:endParaRPr>
          </a:p>
        </p:txBody>
      </p:sp>
      <p:sp>
        <p:nvSpPr>
          <p:cNvPr id="21913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87E6014-2564-4C48-90B0-54B99D5C81DF}" type="slidenum">
              <a:rPr lang="en-US" sz="1600">
                <a:solidFill>
                  <a:srgbClr val="000000"/>
                </a:solidFill>
                <a:latin typeface="Garamond" charset="0"/>
              </a:rPr>
              <a:pPr eaLnBrk="1" hangingPunct="1"/>
              <a:t>54</a:t>
            </a:fld>
            <a:endParaRPr lang="en-US" sz="1600">
              <a:solidFill>
                <a:srgbClr val="000000"/>
              </a:solidFill>
              <a:latin typeface="Garamond" charset="0"/>
            </a:endParaRPr>
          </a:p>
        </p:txBody>
      </p:sp>
      <p:sp>
        <p:nvSpPr>
          <p:cNvPr id="219140" name="Rectangle 6"/>
          <p:cNvSpPr txBox="1">
            <a:spLocks noChangeArrowheads="1"/>
          </p:cNvSpPr>
          <p:nvPr/>
        </p:nvSpPr>
        <p:spPr bwMode="auto">
          <a:xfrm>
            <a:off x="3505200" y="6457950"/>
            <a:ext cx="2133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fld id="{D8B22F49-2772-DD4F-B6ED-890D7D0576B0}" type="slidenum">
              <a:rPr lang="en-US" sz="1400" b="1">
                <a:solidFill>
                  <a:srgbClr val="DC5900"/>
                </a:solidFill>
              </a:rPr>
              <a:pPr algn="ctr"/>
              <a:t>54</a:t>
            </a:fld>
            <a:endParaRPr lang="en-US" sz="1400" b="1">
              <a:solidFill>
                <a:srgbClr val="DC5900"/>
              </a:solidFill>
            </a:endParaRPr>
          </a:p>
        </p:txBody>
      </p:sp>
      <p:grpSp>
        <p:nvGrpSpPr>
          <p:cNvPr id="219141" name="Group 46"/>
          <p:cNvGrpSpPr>
            <a:grpSpLocks/>
          </p:cNvGrpSpPr>
          <p:nvPr/>
        </p:nvGrpSpPr>
        <p:grpSpPr bwMode="auto">
          <a:xfrm>
            <a:off x="1828800" y="1597025"/>
            <a:ext cx="1695450" cy="2136775"/>
            <a:chOff x="384" y="816"/>
            <a:chExt cx="1488" cy="1852"/>
          </a:xfrm>
        </p:grpSpPr>
        <p:sp>
          <p:nvSpPr>
            <p:cNvPr id="219215" name="Rectangle 17"/>
            <p:cNvSpPr>
              <a:spLocks noChangeArrowheads="1"/>
            </p:cNvSpPr>
            <p:nvPr/>
          </p:nvSpPr>
          <p:spPr bwMode="auto">
            <a:xfrm>
              <a:off x="432" y="816"/>
              <a:ext cx="1440" cy="14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9216" name="Rectangle 19"/>
            <p:cNvSpPr>
              <a:spLocks noChangeArrowheads="1"/>
            </p:cNvSpPr>
            <p:nvPr/>
          </p:nvSpPr>
          <p:spPr bwMode="auto">
            <a:xfrm>
              <a:off x="480" y="15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a:t>Large</a:t>
              </a:r>
              <a:br>
                <a:rPr lang="en-US" sz="1600"/>
              </a:br>
              <a:r>
                <a:rPr lang="en-US" sz="1600"/>
                <a:t>core</a:t>
              </a:r>
            </a:p>
          </p:txBody>
        </p:sp>
        <p:sp>
          <p:nvSpPr>
            <p:cNvPr id="219217" name="Rectangle 20"/>
            <p:cNvSpPr>
              <a:spLocks noChangeArrowheads="1"/>
            </p:cNvSpPr>
            <p:nvPr/>
          </p:nvSpPr>
          <p:spPr bwMode="auto">
            <a:xfrm>
              <a:off x="1152" y="15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a:t>Large</a:t>
              </a:r>
              <a:br>
                <a:rPr lang="en-US" sz="1600"/>
              </a:br>
              <a:r>
                <a:rPr lang="en-US" sz="1600"/>
                <a:t>core</a:t>
              </a:r>
            </a:p>
          </p:txBody>
        </p:sp>
        <p:sp>
          <p:nvSpPr>
            <p:cNvPr id="219218" name="Rectangle 21"/>
            <p:cNvSpPr>
              <a:spLocks noChangeArrowheads="1"/>
            </p:cNvSpPr>
            <p:nvPr/>
          </p:nvSpPr>
          <p:spPr bwMode="auto">
            <a:xfrm>
              <a:off x="480" y="864"/>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a:t>Large</a:t>
              </a:r>
            </a:p>
            <a:p>
              <a:pPr algn="ctr"/>
              <a:r>
                <a:rPr lang="en-US" sz="1600"/>
                <a:t>core</a:t>
              </a:r>
            </a:p>
          </p:txBody>
        </p:sp>
        <p:sp>
          <p:nvSpPr>
            <p:cNvPr id="219219" name="Rectangle 22"/>
            <p:cNvSpPr>
              <a:spLocks noChangeArrowheads="1"/>
            </p:cNvSpPr>
            <p:nvPr/>
          </p:nvSpPr>
          <p:spPr bwMode="auto">
            <a:xfrm>
              <a:off x="1152" y="864"/>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a:t>Large</a:t>
              </a:r>
              <a:br>
                <a:rPr lang="en-US" sz="1600"/>
              </a:br>
              <a:r>
                <a:rPr lang="en-US" sz="1600"/>
                <a:t>core</a:t>
              </a:r>
            </a:p>
          </p:txBody>
        </p:sp>
        <p:sp>
          <p:nvSpPr>
            <p:cNvPr id="219220" name="Text Box 68"/>
            <p:cNvSpPr txBox="1">
              <a:spLocks noChangeArrowheads="1"/>
            </p:cNvSpPr>
            <p:nvPr/>
          </p:nvSpPr>
          <p:spPr bwMode="auto">
            <a:xfrm>
              <a:off x="384" y="2350"/>
              <a:ext cx="1488" cy="3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ja-JP" altLang="en-US" sz="1800">
                  <a:latin typeface="Times New Roman" charset="0"/>
                </a:rPr>
                <a:t>“</a:t>
              </a:r>
              <a:r>
                <a:rPr lang="en-US" altLang="ja-JP" sz="1800">
                  <a:latin typeface="Times New Roman" charset="0"/>
                </a:rPr>
                <a:t>Tile-Large</a:t>
              </a:r>
              <a:r>
                <a:rPr lang="ja-JP" altLang="en-US" sz="1800">
                  <a:latin typeface="Times New Roman" charset="0"/>
                </a:rPr>
                <a:t>”</a:t>
              </a:r>
              <a:endParaRPr lang="en-US" sz="1800">
                <a:latin typeface="Times New Roman" charset="0"/>
              </a:endParaRPr>
            </a:p>
          </p:txBody>
        </p:sp>
      </p:grpSp>
      <p:graphicFrame>
        <p:nvGraphicFramePr>
          <p:cNvPr id="14" name="Group 11"/>
          <p:cNvGraphicFramePr>
            <a:graphicFrameLocks noGrp="1"/>
          </p:cNvGraphicFramePr>
          <p:nvPr/>
        </p:nvGraphicFramePr>
        <p:xfrm>
          <a:off x="128588" y="3757613"/>
          <a:ext cx="8777287" cy="2560636"/>
        </p:xfrm>
        <a:graphic>
          <a:graphicData uri="http://schemas.openxmlformats.org/drawingml/2006/table">
            <a:tbl>
              <a:tblPr/>
              <a:tblGrid>
                <a:gridCol w="1535112"/>
                <a:gridCol w="2414588"/>
                <a:gridCol w="2524125"/>
                <a:gridCol w="2303462"/>
              </a:tblGrid>
              <a:tr h="64015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Large </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Cores</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5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Small </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Cores</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12</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5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Serial Performance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5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Parallel</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Throughput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 x 4 = 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 x 16 = 16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1x2 + 1x12 = 14</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19169" name="Group 74"/>
          <p:cNvGrpSpPr>
            <a:grpSpLocks/>
          </p:cNvGrpSpPr>
          <p:nvPr/>
        </p:nvGrpSpPr>
        <p:grpSpPr bwMode="auto">
          <a:xfrm>
            <a:off x="4578350" y="1573213"/>
            <a:ext cx="1584325" cy="2173287"/>
            <a:chOff x="576" y="1008"/>
            <a:chExt cx="1440" cy="1848"/>
          </a:xfrm>
        </p:grpSpPr>
        <p:sp>
          <p:nvSpPr>
            <p:cNvPr id="219193" name="Rectangle 4"/>
            <p:cNvSpPr>
              <a:spLocks noChangeArrowheads="1"/>
            </p:cNvSpPr>
            <p:nvPr/>
          </p:nvSpPr>
          <p:spPr bwMode="auto">
            <a:xfrm>
              <a:off x="576" y="1008"/>
              <a:ext cx="1440" cy="14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19194" name="Group 27"/>
            <p:cNvGrpSpPr>
              <a:grpSpLocks/>
            </p:cNvGrpSpPr>
            <p:nvPr/>
          </p:nvGrpSpPr>
          <p:grpSpPr bwMode="auto">
            <a:xfrm>
              <a:off x="624" y="1056"/>
              <a:ext cx="672" cy="672"/>
              <a:chOff x="3648" y="3120"/>
              <a:chExt cx="672" cy="672"/>
            </a:xfrm>
          </p:grpSpPr>
          <p:sp>
            <p:nvSpPr>
              <p:cNvPr id="219211" name="Rectangle 2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212" name="Rectangle 2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213" name="Rectangle 3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214" name="Rectangle 3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grpSp>
        <p:grpSp>
          <p:nvGrpSpPr>
            <p:cNvPr id="219195" name="Group 32"/>
            <p:cNvGrpSpPr>
              <a:grpSpLocks/>
            </p:cNvGrpSpPr>
            <p:nvPr/>
          </p:nvGrpSpPr>
          <p:grpSpPr bwMode="auto">
            <a:xfrm>
              <a:off x="624" y="1728"/>
              <a:ext cx="672" cy="672"/>
              <a:chOff x="3648" y="3120"/>
              <a:chExt cx="672" cy="672"/>
            </a:xfrm>
          </p:grpSpPr>
          <p:sp>
            <p:nvSpPr>
              <p:cNvPr id="219207" name="Rectangle 3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208" name="Rectangle 3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209" name="Rectangle 3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210" name="Rectangle 3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grpSp>
        <p:grpSp>
          <p:nvGrpSpPr>
            <p:cNvPr id="219196" name="Group 37"/>
            <p:cNvGrpSpPr>
              <a:grpSpLocks/>
            </p:cNvGrpSpPr>
            <p:nvPr/>
          </p:nvGrpSpPr>
          <p:grpSpPr bwMode="auto">
            <a:xfrm>
              <a:off x="1296" y="1056"/>
              <a:ext cx="672" cy="672"/>
              <a:chOff x="3648" y="3120"/>
              <a:chExt cx="672" cy="672"/>
            </a:xfrm>
          </p:grpSpPr>
          <p:sp>
            <p:nvSpPr>
              <p:cNvPr id="219203" name="Rectangle 3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204" name="Rectangle 3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205" name="Rectangle 4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206" name="Rectangle 4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grpSp>
        <p:grpSp>
          <p:nvGrpSpPr>
            <p:cNvPr id="219197" name="Group 42"/>
            <p:cNvGrpSpPr>
              <a:grpSpLocks/>
            </p:cNvGrpSpPr>
            <p:nvPr/>
          </p:nvGrpSpPr>
          <p:grpSpPr bwMode="auto">
            <a:xfrm>
              <a:off x="1296" y="1728"/>
              <a:ext cx="672" cy="672"/>
              <a:chOff x="3648" y="3120"/>
              <a:chExt cx="672" cy="672"/>
            </a:xfrm>
          </p:grpSpPr>
          <p:sp>
            <p:nvSpPr>
              <p:cNvPr id="219199" name="Rectangle 4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200" name="Rectangle 4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201" name="Rectangle 4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202" name="Rectangle 4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grpSp>
        <p:sp>
          <p:nvSpPr>
            <p:cNvPr id="219198" name="Text Box 69"/>
            <p:cNvSpPr txBox="1">
              <a:spLocks noChangeArrowheads="1"/>
            </p:cNvSpPr>
            <p:nvPr/>
          </p:nvSpPr>
          <p:spPr bwMode="auto">
            <a:xfrm>
              <a:off x="624" y="2544"/>
              <a:ext cx="1344" cy="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ja-JP" altLang="en-US" sz="1800">
                  <a:latin typeface="Times New Roman" charset="0"/>
                </a:rPr>
                <a:t>“</a:t>
              </a:r>
              <a:r>
                <a:rPr lang="en-US" altLang="ja-JP" sz="1800">
                  <a:latin typeface="Times New Roman" charset="0"/>
                </a:rPr>
                <a:t>Tile-Small</a:t>
              </a:r>
              <a:r>
                <a:rPr lang="ja-JP" altLang="en-US" sz="1800">
                  <a:latin typeface="Times New Roman" charset="0"/>
                </a:rPr>
                <a:t>”</a:t>
              </a:r>
              <a:endParaRPr lang="en-US" sz="1800">
                <a:latin typeface="Times New Roman" charset="0"/>
              </a:endParaRPr>
            </a:p>
          </p:txBody>
        </p:sp>
      </p:grpSp>
      <p:grpSp>
        <p:nvGrpSpPr>
          <p:cNvPr id="219170" name="Group 4"/>
          <p:cNvGrpSpPr>
            <a:grpSpLocks/>
          </p:cNvGrpSpPr>
          <p:nvPr/>
        </p:nvGrpSpPr>
        <p:grpSpPr bwMode="auto">
          <a:xfrm>
            <a:off x="6937375" y="1563688"/>
            <a:ext cx="1584325" cy="2160587"/>
            <a:chOff x="3888" y="816"/>
            <a:chExt cx="1440" cy="1837"/>
          </a:xfrm>
        </p:grpSpPr>
        <p:sp>
          <p:nvSpPr>
            <p:cNvPr id="219175" name="Rectangle 18"/>
            <p:cNvSpPr>
              <a:spLocks noChangeArrowheads="1"/>
            </p:cNvSpPr>
            <p:nvPr/>
          </p:nvSpPr>
          <p:spPr bwMode="auto">
            <a:xfrm>
              <a:off x="3888" y="816"/>
              <a:ext cx="1440" cy="14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19176" name="Group 47"/>
            <p:cNvGrpSpPr>
              <a:grpSpLocks/>
            </p:cNvGrpSpPr>
            <p:nvPr/>
          </p:nvGrpSpPr>
          <p:grpSpPr bwMode="auto">
            <a:xfrm>
              <a:off x="3936" y="1536"/>
              <a:ext cx="672" cy="672"/>
              <a:chOff x="3648" y="3120"/>
              <a:chExt cx="672" cy="672"/>
            </a:xfrm>
          </p:grpSpPr>
          <p:sp>
            <p:nvSpPr>
              <p:cNvPr id="219189" name="Rectangle 4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190" name="Rectangle 4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191" name="Rectangle 5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192" name="Rectangle 5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grpSp>
        <p:grpSp>
          <p:nvGrpSpPr>
            <p:cNvPr id="219177" name="Group 52"/>
            <p:cNvGrpSpPr>
              <a:grpSpLocks/>
            </p:cNvGrpSpPr>
            <p:nvPr/>
          </p:nvGrpSpPr>
          <p:grpSpPr bwMode="auto">
            <a:xfrm>
              <a:off x="4608" y="1536"/>
              <a:ext cx="672" cy="672"/>
              <a:chOff x="3648" y="3120"/>
              <a:chExt cx="672" cy="672"/>
            </a:xfrm>
          </p:grpSpPr>
          <p:sp>
            <p:nvSpPr>
              <p:cNvPr id="219185" name="Rectangle 5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186" name="Rectangle 5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187" name="Rectangle 5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188" name="Rectangle 5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grpSp>
        <p:grpSp>
          <p:nvGrpSpPr>
            <p:cNvPr id="219178" name="Group 57"/>
            <p:cNvGrpSpPr>
              <a:grpSpLocks/>
            </p:cNvGrpSpPr>
            <p:nvPr/>
          </p:nvGrpSpPr>
          <p:grpSpPr bwMode="auto">
            <a:xfrm>
              <a:off x="4608" y="864"/>
              <a:ext cx="672" cy="672"/>
              <a:chOff x="3648" y="3120"/>
              <a:chExt cx="672" cy="672"/>
            </a:xfrm>
          </p:grpSpPr>
          <p:sp>
            <p:nvSpPr>
              <p:cNvPr id="219181" name="Rectangle 5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182" name="Rectangle 5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183" name="Rectangle 6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sp>
            <p:nvSpPr>
              <p:cNvPr id="219184" name="Rectangle 6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000"/>
                  <a:t>Small</a:t>
                </a:r>
                <a:br>
                  <a:rPr lang="en-US" sz="1000"/>
                </a:br>
                <a:r>
                  <a:rPr lang="en-US" sz="1000"/>
                  <a:t>core</a:t>
                </a:r>
              </a:p>
            </p:txBody>
          </p:sp>
        </p:grpSp>
        <p:sp>
          <p:nvSpPr>
            <p:cNvPr id="219179" name="Rectangle 67"/>
            <p:cNvSpPr>
              <a:spLocks noChangeArrowheads="1"/>
            </p:cNvSpPr>
            <p:nvPr/>
          </p:nvSpPr>
          <p:spPr bwMode="auto">
            <a:xfrm>
              <a:off x="3936" y="864"/>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a:t>Large</a:t>
              </a:r>
            </a:p>
            <a:p>
              <a:pPr algn="ctr"/>
              <a:r>
                <a:rPr lang="en-US" sz="1600"/>
                <a:t>core</a:t>
              </a:r>
            </a:p>
          </p:txBody>
        </p:sp>
        <p:sp>
          <p:nvSpPr>
            <p:cNvPr id="219180" name="Text Box 70"/>
            <p:cNvSpPr txBox="1">
              <a:spLocks noChangeArrowheads="1"/>
            </p:cNvSpPr>
            <p:nvPr/>
          </p:nvSpPr>
          <p:spPr bwMode="auto">
            <a:xfrm>
              <a:off x="3936" y="2341"/>
              <a:ext cx="1344" cy="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latin typeface="Times New Roman" charset="0"/>
                </a:rPr>
                <a:t>ACMP</a:t>
              </a:r>
            </a:p>
          </p:txBody>
        </p:sp>
      </p:grpSp>
      <p:sp>
        <p:nvSpPr>
          <p:cNvPr id="57" name="AutoShape 80"/>
          <p:cNvSpPr>
            <a:spLocks noChangeArrowheads="1"/>
          </p:cNvSpPr>
          <p:nvPr/>
        </p:nvSpPr>
        <p:spPr bwMode="auto">
          <a:xfrm>
            <a:off x="1719263" y="1470025"/>
            <a:ext cx="2122487" cy="5137150"/>
          </a:xfrm>
          <a:prstGeom prst="flowChartAlternateProcess">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 name="AutoShape 81"/>
          <p:cNvSpPr>
            <a:spLocks noChangeArrowheads="1"/>
          </p:cNvSpPr>
          <p:nvPr/>
        </p:nvSpPr>
        <p:spPr bwMode="auto">
          <a:xfrm>
            <a:off x="4340225" y="1468438"/>
            <a:ext cx="2122488" cy="5137150"/>
          </a:xfrm>
          <a:prstGeom prst="flowChartAlternateProcess">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 name="AutoShape 82"/>
          <p:cNvSpPr>
            <a:spLocks noChangeArrowheads="1"/>
          </p:cNvSpPr>
          <p:nvPr/>
        </p:nvSpPr>
        <p:spPr bwMode="auto">
          <a:xfrm>
            <a:off x="6750050" y="1477963"/>
            <a:ext cx="2122488" cy="5137150"/>
          </a:xfrm>
          <a:prstGeom prst="flowChartAlternateProcess">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9174" name="Text Box 83"/>
          <p:cNvSpPr txBox="1">
            <a:spLocks noChangeArrowheads="1"/>
          </p:cNvSpPr>
          <p:nvPr/>
        </p:nvSpPr>
        <p:spPr bwMode="auto">
          <a:xfrm>
            <a:off x="898525" y="1143000"/>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i="1"/>
              <a:t>Area-budget = 16 small cores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8" grpId="0" animBg="1"/>
      <p:bldP spid="58" grpId="1" animBg="1"/>
      <p:bldP spid="5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Title 1"/>
          <p:cNvSpPr>
            <a:spLocks noGrp="1"/>
          </p:cNvSpPr>
          <p:nvPr>
            <p:ph type="title"/>
          </p:nvPr>
        </p:nvSpPr>
        <p:spPr/>
        <p:txBody>
          <a:bodyPr/>
          <a:lstStyle/>
          <a:p>
            <a:r>
              <a:rPr lang="en-US" dirty="0" smtClean="0">
                <a:latin typeface="Garamond" charset="0"/>
                <a:ea typeface="ＭＳ Ｐゴシック" charset="0"/>
                <a:cs typeface="ＭＳ Ｐゴシック" charset="0"/>
              </a:rPr>
              <a:t>Amdahl’s Law Modified</a:t>
            </a:r>
            <a:endParaRPr lang="en-US" dirty="0">
              <a:latin typeface="Garamond" charset="0"/>
              <a:ea typeface="ＭＳ Ｐゴシック" charset="0"/>
              <a:cs typeface="ＭＳ Ｐゴシック" charset="0"/>
            </a:endParaRPr>
          </a:p>
        </p:txBody>
      </p:sp>
      <p:sp>
        <p:nvSpPr>
          <p:cNvPr id="49155" name="Content Placeholder 2"/>
          <p:cNvSpPr>
            <a:spLocks noGrp="1"/>
          </p:cNvSpPr>
          <p:nvPr>
            <p:ph idx="1"/>
          </p:nvPr>
        </p:nvSpPr>
        <p:spPr>
          <a:xfrm>
            <a:off x="228600" y="996950"/>
            <a:ext cx="8915400" cy="5194300"/>
          </a:xfrm>
        </p:spPr>
        <p:txBody>
          <a:bodyPr/>
          <a:lstStyle/>
          <a:p>
            <a:r>
              <a:rPr lang="en-US" dirty="0" smtClean="0">
                <a:latin typeface="Tahoma" charset="0"/>
                <a:ea typeface="ＭＳ Ｐゴシック" charset="0"/>
                <a:cs typeface="ＭＳ Ｐゴシック" charset="0"/>
              </a:rPr>
              <a:t>Simplified Amdahl</a:t>
            </a:r>
            <a:r>
              <a:rPr lang="ja-JP" altLang="en-US" dirty="0" smtClean="0">
                <a:latin typeface="Tahoma" charset="0"/>
                <a:ea typeface="ＭＳ Ｐゴシック" charset="0"/>
                <a:cs typeface="ＭＳ Ｐゴシック" charset="0"/>
              </a:rPr>
              <a:t>’</a:t>
            </a:r>
            <a:r>
              <a:rPr lang="en-US" altLang="ja-JP" dirty="0" smtClean="0">
                <a:latin typeface="Tahoma" charset="0"/>
                <a:ea typeface="ＭＳ Ｐゴシック" charset="0"/>
                <a:cs typeface="ＭＳ Ｐゴシック" charset="0"/>
              </a:rPr>
              <a:t>s Law for an Asymmetric Multiprocessor</a:t>
            </a:r>
          </a:p>
          <a:p>
            <a:r>
              <a:rPr lang="en-US" altLang="ja-JP" dirty="0" smtClean="0">
                <a:latin typeface="Tahoma" charset="0"/>
                <a:ea typeface="ＭＳ Ｐゴシック" charset="0"/>
                <a:cs typeface="ＭＳ Ｐゴシック" charset="0"/>
              </a:rPr>
              <a:t>Assumptions: </a:t>
            </a:r>
          </a:p>
          <a:p>
            <a:pPr lvl="1"/>
            <a:r>
              <a:rPr lang="en-US" altLang="ja-JP" dirty="0">
                <a:latin typeface="Tahoma" charset="0"/>
                <a:ea typeface="ＭＳ Ｐゴシック" charset="0"/>
                <a:cs typeface="ＭＳ Ｐゴシック" charset="0"/>
              </a:rPr>
              <a:t>S</a:t>
            </a:r>
            <a:r>
              <a:rPr lang="en-US" altLang="ja-JP" dirty="0" smtClean="0">
                <a:latin typeface="Tahoma" charset="0"/>
                <a:ea typeface="ＭＳ Ｐゴシック" charset="0"/>
                <a:cs typeface="ＭＳ Ｐゴシック" charset="0"/>
              </a:rPr>
              <a:t>erial portion executed on the large core</a:t>
            </a:r>
          </a:p>
          <a:p>
            <a:pPr lvl="1"/>
            <a:r>
              <a:rPr lang="en-US" altLang="ja-JP" dirty="0">
                <a:latin typeface="Tahoma" charset="0"/>
                <a:ea typeface="ＭＳ Ｐゴシック" charset="0"/>
                <a:cs typeface="ＭＳ Ｐゴシック" charset="0"/>
              </a:rPr>
              <a:t>P</a:t>
            </a:r>
            <a:r>
              <a:rPr lang="en-US" altLang="ja-JP" dirty="0" smtClean="0">
                <a:latin typeface="Tahoma" charset="0"/>
                <a:ea typeface="ＭＳ Ｐゴシック" charset="0"/>
                <a:cs typeface="ＭＳ Ｐゴシック" charset="0"/>
              </a:rPr>
              <a:t>arallel portion executed on both small cores and large cores</a:t>
            </a:r>
            <a:endParaRPr lang="en-US" altLang="ja-JP" dirty="0">
              <a:latin typeface="Tahoma" charset="0"/>
              <a:ea typeface="ＭＳ Ｐゴシック" charset="0"/>
              <a:cs typeface="ＭＳ Ｐゴシック" charset="0"/>
            </a:endParaRPr>
          </a:p>
          <a:p>
            <a:pPr lvl="1"/>
            <a:r>
              <a:rPr lang="en-US" dirty="0">
                <a:latin typeface="Tahoma" charset="0"/>
                <a:ea typeface="ＭＳ Ｐゴシック" charset="0"/>
              </a:rPr>
              <a:t>f: Parallelizable fraction of a program</a:t>
            </a:r>
          </a:p>
          <a:p>
            <a:pPr lvl="1"/>
            <a:r>
              <a:rPr lang="en-US" dirty="0">
                <a:latin typeface="Tahoma" charset="0"/>
                <a:ea typeface="ＭＳ Ｐゴシック" charset="0"/>
              </a:rPr>
              <a:t>L</a:t>
            </a:r>
            <a:r>
              <a:rPr lang="en-US" dirty="0" smtClean="0">
                <a:latin typeface="Tahoma" charset="0"/>
                <a:ea typeface="ＭＳ Ｐゴシック" charset="0"/>
              </a:rPr>
              <a:t>: </a:t>
            </a:r>
            <a:r>
              <a:rPr lang="en-US" dirty="0">
                <a:latin typeface="Tahoma" charset="0"/>
                <a:ea typeface="ＭＳ Ｐゴシック" charset="0"/>
              </a:rPr>
              <a:t>Number of </a:t>
            </a:r>
            <a:r>
              <a:rPr lang="en-US" dirty="0" smtClean="0">
                <a:latin typeface="Tahoma" charset="0"/>
                <a:ea typeface="ＭＳ Ｐゴシック" charset="0"/>
              </a:rPr>
              <a:t>large processors</a:t>
            </a:r>
          </a:p>
          <a:p>
            <a:pPr lvl="1"/>
            <a:r>
              <a:rPr lang="en-US" dirty="0" smtClean="0">
                <a:latin typeface="Tahoma" charset="0"/>
                <a:ea typeface="ＭＳ Ｐゴシック" charset="0"/>
              </a:rPr>
              <a:t>S: Number of small processors</a:t>
            </a:r>
          </a:p>
          <a:p>
            <a:pPr lvl="1"/>
            <a:r>
              <a:rPr lang="en-US" dirty="0" smtClean="0">
                <a:latin typeface="Tahoma" charset="0"/>
                <a:ea typeface="ＭＳ Ｐゴシック" charset="0"/>
              </a:rPr>
              <a:t>X: Speedup of a large processor over a small one</a:t>
            </a:r>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marL="344487" lvl="1" indent="0">
              <a:buNone/>
            </a:pPr>
            <a:endParaRPr lang="en-US" dirty="0">
              <a:latin typeface="Tahoma" charset="0"/>
              <a:ea typeface="ＭＳ Ｐゴシック" charset="0"/>
            </a:endParaRPr>
          </a:p>
        </p:txBody>
      </p:sp>
      <p:sp>
        <p:nvSpPr>
          <p:cNvPr id="19763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DEBA45D-191A-CE4E-9FFA-360FC4F55D46}" type="slidenum">
              <a:rPr lang="en-US" sz="1600">
                <a:solidFill>
                  <a:srgbClr val="000000"/>
                </a:solidFill>
                <a:latin typeface="Garamond" charset="0"/>
                <a:cs typeface="Arial" charset="0"/>
              </a:rPr>
              <a:pPr eaLnBrk="1" hangingPunct="1"/>
              <a:t>55</a:t>
            </a:fld>
            <a:endParaRPr lang="en-US" sz="1600" dirty="0">
              <a:solidFill>
                <a:srgbClr val="000000"/>
              </a:solidFill>
              <a:latin typeface="Garamond" charset="0"/>
              <a:cs typeface="Arial" charset="0"/>
            </a:endParaRPr>
          </a:p>
        </p:txBody>
      </p:sp>
      <p:sp>
        <p:nvSpPr>
          <p:cNvPr id="197636" name="Text Box 6"/>
          <p:cNvSpPr txBox="1">
            <a:spLocks noChangeArrowheads="1"/>
          </p:cNvSpPr>
          <p:nvPr/>
        </p:nvSpPr>
        <p:spPr bwMode="auto">
          <a:xfrm>
            <a:off x="914400" y="5111750"/>
            <a:ext cx="180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spcBef>
                <a:spcPct val="50000"/>
              </a:spcBef>
            </a:pPr>
            <a:r>
              <a:rPr lang="en-US" sz="1800">
                <a:cs typeface="Arial" charset="0"/>
              </a:rPr>
              <a:t>Speedup =</a:t>
            </a:r>
          </a:p>
        </p:txBody>
      </p:sp>
      <p:sp>
        <p:nvSpPr>
          <p:cNvPr id="197637" name="Line 7"/>
          <p:cNvSpPr>
            <a:spLocks noChangeShapeType="1"/>
          </p:cNvSpPr>
          <p:nvPr/>
        </p:nvSpPr>
        <p:spPr bwMode="auto">
          <a:xfrm>
            <a:off x="2747963" y="5332413"/>
            <a:ext cx="5329237" cy="158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638" name="Text Box 8"/>
          <p:cNvSpPr txBox="1">
            <a:spLocks noChangeArrowheads="1"/>
          </p:cNvSpPr>
          <p:nvPr/>
        </p:nvSpPr>
        <p:spPr bwMode="auto">
          <a:xfrm>
            <a:off x="4953000" y="48768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dirty="0">
                <a:cs typeface="Arial" charset="0"/>
              </a:rPr>
              <a:t>1</a:t>
            </a:r>
          </a:p>
        </p:txBody>
      </p:sp>
      <p:sp>
        <p:nvSpPr>
          <p:cNvPr id="197639" name="Text Box 9"/>
          <p:cNvSpPr txBox="1">
            <a:spLocks noChangeArrowheads="1"/>
          </p:cNvSpPr>
          <p:nvPr/>
        </p:nvSpPr>
        <p:spPr bwMode="auto">
          <a:xfrm>
            <a:off x="4978400" y="5334000"/>
            <a:ext cx="915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3200">
                <a:cs typeface="Arial" charset="0"/>
              </a:rPr>
              <a:t>+</a:t>
            </a:r>
          </a:p>
        </p:txBody>
      </p:sp>
      <p:sp>
        <p:nvSpPr>
          <p:cNvPr id="197641" name="Text Box 13"/>
          <p:cNvSpPr txBox="1">
            <a:spLocks noChangeArrowheads="1"/>
          </p:cNvSpPr>
          <p:nvPr/>
        </p:nvSpPr>
        <p:spPr bwMode="auto">
          <a:xfrm>
            <a:off x="6183313" y="5303838"/>
            <a:ext cx="1154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a:solidFill>
                  <a:srgbClr val="FF0000"/>
                </a:solidFill>
                <a:cs typeface="Arial" charset="0"/>
              </a:rPr>
              <a:t>f</a:t>
            </a:r>
          </a:p>
        </p:txBody>
      </p:sp>
      <p:sp>
        <p:nvSpPr>
          <p:cNvPr id="197642" name="Text Box 14"/>
          <p:cNvSpPr txBox="1">
            <a:spLocks noChangeArrowheads="1"/>
          </p:cNvSpPr>
          <p:nvPr/>
        </p:nvSpPr>
        <p:spPr bwMode="auto">
          <a:xfrm>
            <a:off x="5478463" y="5638800"/>
            <a:ext cx="2579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dirty="0" smtClean="0">
                <a:solidFill>
                  <a:srgbClr val="FF0000"/>
                </a:solidFill>
                <a:cs typeface="Arial" charset="0"/>
              </a:rPr>
              <a:t>S + X*L</a:t>
            </a:r>
            <a:endParaRPr lang="en-US" sz="1800" dirty="0">
              <a:solidFill>
                <a:srgbClr val="FF0000"/>
              </a:solidFill>
              <a:cs typeface="Arial" charset="0"/>
            </a:endParaRPr>
          </a:p>
        </p:txBody>
      </p:sp>
      <p:sp>
        <p:nvSpPr>
          <p:cNvPr id="197643" name="Line 15"/>
          <p:cNvSpPr>
            <a:spLocks noChangeShapeType="1"/>
          </p:cNvSpPr>
          <p:nvPr/>
        </p:nvSpPr>
        <p:spPr bwMode="auto">
          <a:xfrm flipV="1">
            <a:off x="5689600" y="5638800"/>
            <a:ext cx="2270125" cy="1111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Text Box 13"/>
          <p:cNvSpPr txBox="1">
            <a:spLocks noChangeArrowheads="1"/>
          </p:cNvSpPr>
          <p:nvPr/>
        </p:nvSpPr>
        <p:spPr bwMode="auto">
          <a:xfrm>
            <a:off x="3371850" y="5314950"/>
            <a:ext cx="1154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dirty="0" smtClean="0">
                <a:solidFill>
                  <a:srgbClr val="FF0000"/>
                </a:solidFill>
                <a:cs typeface="Arial" charset="0"/>
              </a:rPr>
              <a:t>1 - f</a:t>
            </a:r>
            <a:endParaRPr lang="en-US" sz="1800" dirty="0">
              <a:solidFill>
                <a:srgbClr val="FF0000"/>
              </a:solidFill>
              <a:cs typeface="Arial" charset="0"/>
            </a:endParaRPr>
          </a:p>
        </p:txBody>
      </p:sp>
      <p:sp>
        <p:nvSpPr>
          <p:cNvPr id="14" name="Text Box 14"/>
          <p:cNvSpPr txBox="1">
            <a:spLocks noChangeArrowheads="1"/>
          </p:cNvSpPr>
          <p:nvPr/>
        </p:nvSpPr>
        <p:spPr bwMode="auto">
          <a:xfrm>
            <a:off x="2667000" y="5649912"/>
            <a:ext cx="2579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dirty="0" smtClean="0">
                <a:solidFill>
                  <a:srgbClr val="FF0000"/>
                </a:solidFill>
                <a:cs typeface="Arial" charset="0"/>
              </a:rPr>
              <a:t>X</a:t>
            </a:r>
            <a:endParaRPr lang="en-US" sz="1800" dirty="0">
              <a:solidFill>
                <a:srgbClr val="FF0000"/>
              </a:solidFill>
              <a:cs typeface="Arial" charset="0"/>
            </a:endParaRPr>
          </a:p>
        </p:txBody>
      </p:sp>
      <p:sp>
        <p:nvSpPr>
          <p:cNvPr id="15" name="Line 15"/>
          <p:cNvSpPr>
            <a:spLocks noChangeShapeType="1"/>
          </p:cNvSpPr>
          <p:nvPr/>
        </p:nvSpPr>
        <p:spPr bwMode="auto">
          <a:xfrm flipV="1">
            <a:off x="2878137" y="5649912"/>
            <a:ext cx="2270125" cy="1111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244329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itle 1"/>
          <p:cNvSpPr>
            <a:spLocks noGrp="1"/>
          </p:cNvSpPr>
          <p:nvPr>
            <p:ph type="title"/>
          </p:nvPr>
        </p:nvSpPr>
        <p:spPr/>
        <p:txBody>
          <a:bodyPr/>
          <a:lstStyle/>
          <a:p>
            <a:r>
              <a:rPr lang="en-US">
                <a:latin typeface="Garamond" charset="0"/>
                <a:ea typeface="ＭＳ Ｐゴシック" charset="0"/>
                <a:cs typeface="ＭＳ Ｐゴシック" charset="0"/>
              </a:rPr>
              <a:t>Caveats of Parallelism, Revisited</a:t>
            </a:r>
          </a:p>
        </p:txBody>
      </p:sp>
      <p:sp>
        <p:nvSpPr>
          <p:cNvPr id="220162" name="Content Placeholder 2"/>
          <p:cNvSpPr>
            <a:spLocks noGrp="1"/>
          </p:cNvSpPr>
          <p:nvPr>
            <p:ph idx="1"/>
          </p:nvPr>
        </p:nvSpPr>
        <p:spPr>
          <a:xfrm>
            <a:off x="228600" y="996950"/>
            <a:ext cx="8915400" cy="5194300"/>
          </a:xfrm>
        </p:spPr>
        <p:txBody>
          <a:bodyPr/>
          <a:lstStyle/>
          <a:p>
            <a:r>
              <a:rPr lang="en-US">
                <a:latin typeface="Tahoma" charset="0"/>
                <a:ea typeface="ＭＳ Ｐゴシック" charset="0"/>
                <a:cs typeface="ＭＳ Ｐゴシック" charset="0"/>
              </a:rPr>
              <a:t>Amdahl</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s Law</a:t>
            </a:r>
          </a:p>
          <a:p>
            <a:pPr lvl="1"/>
            <a:r>
              <a:rPr lang="en-US">
                <a:latin typeface="Tahoma" charset="0"/>
                <a:ea typeface="ＭＳ Ｐゴシック" charset="0"/>
              </a:rPr>
              <a:t>f: Parallelizable fraction of a program</a:t>
            </a:r>
          </a:p>
          <a:p>
            <a:pPr lvl="1"/>
            <a:r>
              <a:rPr lang="en-US">
                <a:latin typeface="Tahoma" charset="0"/>
                <a:ea typeface="ＭＳ Ｐゴシック" charset="0"/>
              </a:rPr>
              <a:t>N: Number of processors</a:t>
            </a:r>
          </a:p>
          <a:p>
            <a:pPr lvl="1"/>
            <a:endParaRPr lang="en-US">
              <a:latin typeface="Tahoma" charset="0"/>
              <a:ea typeface="ＭＳ Ｐゴシック" charset="0"/>
            </a:endParaRPr>
          </a:p>
          <a:p>
            <a:pPr lvl="1"/>
            <a:endParaRPr lang="en-US">
              <a:latin typeface="Tahoma" charset="0"/>
              <a:ea typeface="ＭＳ Ｐゴシック" charset="0"/>
            </a:endParaRPr>
          </a:p>
          <a:p>
            <a:pPr lvl="1"/>
            <a:endParaRPr lang="en-US">
              <a:latin typeface="Tahoma" charset="0"/>
              <a:ea typeface="ＭＳ Ｐゴシック" charset="0"/>
            </a:endParaRPr>
          </a:p>
          <a:p>
            <a:pPr lvl="1"/>
            <a:endParaRPr lang="en-US">
              <a:latin typeface="Tahoma" charset="0"/>
              <a:ea typeface="ＭＳ Ｐゴシック" charset="0"/>
            </a:endParaRPr>
          </a:p>
          <a:p>
            <a:pPr lvl="1"/>
            <a:r>
              <a:rPr lang="en-US" sz="1700">
                <a:latin typeface="Tahoma" charset="0"/>
                <a:ea typeface="ＭＳ Ｐゴシック" charset="0"/>
              </a:rPr>
              <a:t>Amdahl, </a:t>
            </a:r>
            <a:r>
              <a:rPr lang="ja-JP" altLang="en-US" sz="1700">
                <a:latin typeface="Tahoma" charset="0"/>
                <a:ea typeface="ＭＳ Ｐゴシック" charset="0"/>
              </a:rPr>
              <a:t>“</a:t>
            </a:r>
            <a:r>
              <a:rPr lang="en-US" altLang="ja-JP" sz="1700">
                <a:solidFill>
                  <a:srgbClr val="0000FF"/>
                </a:solidFill>
                <a:latin typeface="Tahoma" charset="0"/>
                <a:ea typeface="ＭＳ Ｐゴシック" charset="0"/>
              </a:rPr>
              <a:t>Validity of the single processor approach to achieving large scale computing capabilities</a:t>
            </a:r>
            <a:r>
              <a:rPr lang="en-US" altLang="ja-JP" sz="1700">
                <a:latin typeface="Tahoma" charset="0"/>
                <a:ea typeface="ＭＳ Ｐゴシック" charset="0"/>
              </a:rPr>
              <a:t>,</a:t>
            </a:r>
            <a:r>
              <a:rPr lang="ja-JP" altLang="en-US" sz="1700">
                <a:latin typeface="Tahoma" charset="0"/>
                <a:ea typeface="ＭＳ Ｐゴシック" charset="0"/>
              </a:rPr>
              <a:t>”</a:t>
            </a:r>
            <a:r>
              <a:rPr lang="en-US" altLang="ja-JP" sz="1700">
                <a:latin typeface="Tahoma" charset="0"/>
                <a:ea typeface="ＭＳ Ｐゴシック" charset="0"/>
              </a:rPr>
              <a:t> AFIPS 1967. </a:t>
            </a:r>
          </a:p>
          <a:p>
            <a:r>
              <a:rPr lang="en-US">
                <a:solidFill>
                  <a:srgbClr val="FF0000"/>
                </a:solidFill>
                <a:latin typeface="Tahoma" charset="0"/>
                <a:ea typeface="ＭＳ Ｐゴシック" charset="0"/>
                <a:cs typeface="ＭＳ Ｐゴシック" charset="0"/>
              </a:rPr>
              <a:t>Maximum speedup limited by serial portion: </a:t>
            </a:r>
            <a:r>
              <a:rPr lang="en-US">
                <a:solidFill>
                  <a:srgbClr val="0000FF"/>
                </a:solidFill>
                <a:latin typeface="Tahoma" charset="0"/>
                <a:ea typeface="ＭＳ Ｐゴシック" charset="0"/>
                <a:cs typeface="ＭＳ Ｐゴシック" charset="0"/>
              </a:rPr>
              <a:t>Serial bottleneck</a:t>
            </a:r>
          </a:p>
          <a:p>
            <a:r>
              <a:rPr lang="en-US">
                <a:solidFill>
                  <a:srgbClr val="FF0000"/>
                </a:solidFill>
                <a:latin typeface="Tahoma" charset="0"/>
                <a:ea typeface="ＭＳ Ｐゴシック" charset="0"/>
                <a:cs typeface="ＭＳ Ｐゴシック" charset="0"/>
              </a:rPr>
              <a:t>Parallel portion is usually not perfectly parallel</a:t>
            </a:r>
          </a:p>
          <a:p>
            <a:pPr lvl="1"/>
            <a:r>
              <a:rPr lang="en-US">
                <a:solidFill>
                  <a:srgbClr val="0000FF"/>
                </a:solidFill>
                <a:latin typeface="Tahoma" charset="0"/>
                <a:ea typeface="ＭＳ Ｐゴシック" charset="0"/>
              </a:rPr>
              <a:t>Synchronization</a:t>
            </a:r>
            <a:r>
              <a:rPr lang="en-US">
                <a:latin typeface="Tahoma" charset="0"/>
                <a:ea typeface="ＭＳ Ｐゴシック" charset="0"/>
              </a:rPr>
              <a:t> overhead (e.g., updates to shared data)</a:t>
            </a:r>
          </a:p>
          <a:p>
            <a:pPr lvl="1"/>
            <a:r>
              <a:rPr lang="en-US">
                <a:solidFill>
                  <a:srgbClr val="0000FF"/>
                </a:solidFill>
                <a:latin typeface="Tahoma" charset="0"/>
                <a:ea typeface="ＭＳ Ｐゴシック" charset="0"/>
              </a:rPr>
              <a:t>Load imbalance </a:t>
            </a:r>
            <a:r>
              <a:rPr lang="en-US">
                <a:latin typeface="Tahoma" charset="0"/>
                <a:ea typeface="ＭＳ Ｐゴシック" charset="0"/>
              </a:rPr>
              <a:t>overhead (imperfect parallelization)</a:t>
            </a:r>
          </a:p>
          <a:p>
            <a:pPr lvl="1"/>
            <a:r>
              <a:rPr lang="en-US">
                <a:solidFill>
                  <a:srgbClr val="0000FF"/>
                </a:solidFill>
                <a:latin typeface="Tahoma" charset="0"/>
                <a:ea typeface="ＭＳ Ｐゴシック" charset="0"/>
              </a:rPr>
              <a:t>Resource sharing </a:t>
            </a:r>
            <a:r>
              <a:rPr lang="en-US">
                <a:latin typeface="Tahoma" charset="0"/>
                <a:ea typeface="ＭＳ Ｐゴシック" charset="0"/>
              </a:rPr>
              <a:t>overhead (contention among N processors)</a:t>
            </a:r>
          </a:p>
          <a:p>
            <a:pPr lvl="1"/>
            <a:endParaRPr lang="en-US">
              <a:latin typeface="Tahoma" charset="0"/>
              <a:ea typeface="ＭＳ Ｐゴシック" charset="0"/>
            </a:endParaRPr>
          </a:p>
        </p:txBody>
      </p:sp>
      <p:sp>
        <p:nvSpPr>
          <p:cNvPr id="22016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415228-36BB-6A41-A6C3-7A42358B1C84}" type="slidenum">
              <a:rPr lang="en-US" sz="1600">
                <a:solidFill>
                  <a:srgbClr val="000000"/>
                </a:solidFill>
                <a:latin typeface="Garamond" charset="0"/>
                <a:cs typeface="Arial" charset="0"/>
              </a:rPr>
              <a:pPr eaLnBrk="1" hangingPunct="1"/>
              <a:t>56</a:t>
            </a:fld>
            <a:endParaRPr lang="en-US" sz="1600">
              <a:solidFill>
                <a:srgbClr val="000000"/>
              </a:solidFill>
              <a:latin typeface="Garamond" charset="0"/>
              <a:cs typeface="Arial" charset="0"/>
            </a:endParaRPr>
          </a:p>
        </p:txBody>
      </p:sp>
      <p:sp>
        <p:nvSpPr>
          <p:cNvPr id="220164" name="Text Box 6"/>
          <p:cNvSpPr txBox="1">
            <a:spLocks noChangeArrowheads="1"/>
          </p:cNvSpPr>
          <p:nvPr/>
        </p:nvSpPr>
        <p:spPr bwMode="auto">
          <a:xfrm>
            <a:off x="914400" y="2749550"/>
            <a:ext cx="180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spcBef>
                <a:spcPct val="50000"/>
              </a:spcBef>
            </a:pPr>
            <a:r>
              <a:rPr lang="en-US" sz="1800">
                <a:cs typeface="Arial" charset="0"/>
              </a:rPr>
              <a:t>Speedup =</a:t>
            </a:r>
          </a:p>
        </p:txBody>
      </p:sp>
      <p:sp>
        <p:nvSpPr>
          <p:cNvPr id="220165" name="Line 7"/>
          <p:cNvSpPr>
            <a:spLocks noChangeShapeType="1"/>
          </p:cNvSpPr>
          <p:nvPr/>
        </p:nvSpPr>
        <p:spPr bwMode="auto">
          <a:xfrm>
            <a:off x="2747963" y="2970213"/>
            <a:ext cx="3862387" cy="158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0166" name="Text Box 8"/>
          <p:cNvSpPr txBox="1">
            <a:spLocks noChangeArrowheads="1"/>
          </p:cNvSpPr>
          <p:nvPr/>
        </p:nvSpPr>
        <p:spPr bwMode="auto">
          <a:xfrm>
            <a:off x="4138613" y="25146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a:cs typeface="Arial" charset="0"/>
              </a:rPr>
              <a:t>1</a:t>
            </a:r>
          </a:p>
        </p:txBody>
      </p:sp>
      <p:sp>
        <p:nvSpPr>
          <p:cNvPr id="220167" name="Text Box 9"/>
          <p:cNvSpPr txBox="1">
            <a:spLocks noChangeArrowheads="1"/>
          </p:cNvSpPr>
          <p:nvPr/>
        </p:nvSpPr>
        <p:spPr bwMode="auto">
          <a:xfrm>
            <a:off x="3530600" y="2971800"/>
            <a:ext cx="915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3200">
                <a:cs typeface="Arial" charset="0"/>
              </a:rPr>
              <a:t>+</a:t>
            </a:r>
          </a:p>
        </p:txBody>
      </p:sp>
      <p:sp>
        <p:nvSpPr>
          <p:cNvPr id="220168" name="Text Box 10"/>
          <p:cNvSpPr txBox="1">
            <a:spLocks noChangeArrowheads="1"/>
          </p:cNvSpPr>
          <p:nvPr/>
        </p:nvSpPr>
        <p:spPr bwMode="auto">
          <a:xfrm>
            <a:off x="2820988" y="3044825"/>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2000">
                <a:cs typeface="Arial" charset="0"/>
              </a:rPr>
              <a:t>1 - f</a:t>
            </a:r>
          </a:p>
        </p:txBody>
      </p:sp>
      <p:sp>
        <p:nvSpPr>
          <p:cNvPr id="220169" name="Text Box 13"/>
          <p:cNvSpPr txBox="1">
            <a:spLocks noChangeArrowheads="1"/>
          </p:cNvSpPr>
          <p:nvPr/>
        </p:nvSpPr>
        <p:spPr bwMode="auto">
          <a:xfrm>
            <a:off x="4735513" y="2941638"/>
            <a:ext cx="1154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a:solidFill>
                  <a:srgbClr val="FF0000"/>
                </a:solidFill>
                <a:cs typeface="Arial" charset="0"/>
              </a:rPr>
              <a:t>f</a:t>
            </a:r>
          </a:p>
        </p:txBody>
      </p:sp>
      <p:sp>
        <p:nvSpPr>
          <p:cNvPr id="220170" name="Text Box 14"/>
          <p:cNvSpPr txBox="1">
            <a:spLocks noChangeArrowheads="1"/>
          </p:cNvSpPr>
          <p:nvPr/>
        </p:nvSpPr>
        <p:spPr bwMode="auto">
          <a:xfrm>
            <a:off x="4030663" y="3276600"/>
            <a:ext cx="2579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a:solidFill>
                  <a:srgbClr val="FF0000"/>
                </a:solidFill>
                <a:cs typeface="Arial" charset="0"/>
              </a:rPr>
              <a:t>N</a:t>
            </a:r>
          </a:p>
        </p:txBody>
      </p:sp>
      <p:sp>
        <p:nvSpPr>
          <p:cNvPr id="220171" name="Line 15"/>
          <p:cNvSpPr>
            <a:spLocks noChangeShapeType="1"/>
          </p:cNvSpPr>
          <p:nvPr/>
        </p:nvSpPr>
        <p:spPr bwMode="auto">
          <a:xfrm flipV="1">
            <a:off x="4241800" y="3276600"/>
            <a:ext cx="2270125" cy="1111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Title 6"/>
          <p:cNvSpPr>
            <a:spLocks noGrp="1"/>
          </p:cNvSpPr>
          <p:nvPr>
            <p:ph type="title"/>
          </p:nvPr>
        </p:nvSpPr>
        <p:spPr/>
        <p:txBody>
          <a:bodyPr/>
          <a:lstStyle/>
          <a:p>
            <a:r>
              <a:rPr lang="en-US">
                <a:latin typeface="Garamond" charset="0"/>
                <a:ea typeface="ＭＳ Ｐゴシック" charset="0"/>
                <a:cs typeface="ＭＳ Ｐゴシック" charset="0"/>
              </a:rPr>
              <a:t>Accelerating Parallel Bottlenecks</a:t>
            </a:r>
          </a:p>
        </p:txBody>
      </p:sp>
      <p:sp>
        <p:nvSpPr>
          <p:cNvPr id="8" name="Content Placeholder 7"/>
          <p:cNvSpPr>
            <a:spLocks noGrp="1"/>
          </p:cNvSpPr>
          <p:nvPr>
            <p:ph idx="1"/>
          </p:nvPr>
        </p:nvSpPr>
        <p:spPr>
          <a:xfrm>
            <a:off x="228600" y="996950"/>
            <a:ext cx="8610600" cy="5194300"/>
          </a:xfrm>
        </p:spPr>
        <p:txBody>
          <a:bodyPr/>
          <a:lstStyle/>
          <a:p>
            <a:r>
              <a:rPr lang="en-US">
                <a:latin typeface="Tahoma" charset="0"/>
                <a:ea typeface="ＭＳ Ｐゴシック" charset="0"/>
                <a:cs typeface="ＭＳ Ｐゴシック" charset="0"/>
              </a:rPr>
              <a:t>Serialized or imbalanced execution in the parallel portion can also benefit from a large core</a:t>
            </a:r>
          </a:p>
          <a:p>
            <a:endParaRPr lang="en-US">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Examples:</a:t>
            </a:r>
          </a:p>
          <a:p>
            <a:pPr lvl="1"/>
            <a:r>
              <a:rPr lang="en-US">
                <a:latin typeface="Tahoma" charset="0"/>
                <a:ea typeface="ＭＳ Ｐゴシック" charset="0"/>
              </a:rPr>
              <a:t>Critical sections that are contended</a:t>
            </a:r>
          </a:p>
          <a:p>
            <a:pPr lvl="1"/>
            <a:r>
              <a:rPr lang="en-US">
                <a:latin typeface="Tahoma" charset="0"/>
                <a:ea typeface="ＭＳ Ｐゴシック" charset="0"/>
              </a:rPr>
              <a:t>Parallel stages that take longer than others to execute</a:t>
            </a:r>
          </a:p>
          <a:p>
            <a:endParaRPr lang="en-US">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Idea: </a:t>
            </a:r>
            <a:r>
              <a:rPr lang="en-US">
                <a:solidFill>
                  <a:srgbClr val="0000FF"/>
                </a:solidFill>
                <a:latin typeface="Tahoma" charset="0"/>
                <a:ea typeface="ＭＳ Ｐゴシック" charset="0"/>
                <a:cs typeface="ＭＳ Ｐゴシック" charset="0"/>
              </a:rPr>
              <a:t>Dynamically identify these code portions that cause serialization and execute them on a large core</a:t>
            </a:r>
          </a:p>
        </p:txBody>
      </p:sp>
      <p:sp>
        <p:nvSpPr>
          <p:cNvPr id="2211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BBB1A8F-229D-224A-8B31-0309DD28B457}" type="slidenum">
              <a:rPr lang="en-US" sz="1600">
                <a:solidFill>
                  <a:srgbClr val="000000"/>
                </a:solidFill>
                <a:latin typeface="Garamond" charset="0"/>
              </a:rPr>
              <a:pPr eaLnBrk="1" hangingPunct="1"/>
              <a:t>57</a:t>
            </a:fld>
            <a:endParaRPr lang="en-US" sz="1600">
              <a:solidFill>
                <a:srgbClr val="000000"/>
              </a:solidFill>
              <a:latin typeface="Garamon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Title 4"/>
          <p:cNvSpPr>
            <a:spLocks noGrp="1"/>
          </p:cNvSpPr>
          <p:nvPr>
            <p:ph type="ctrTitle"/>
          </p:nvPr>
        </p:nvSpPr>
        <p:spPr/>
        <p:txBody>
          <a:bodyPr/>
          <a:lstStyle/>
          <a:p>
            <a:r>
              <a:rPr lang="en-US">
                <a:latin typeface="Garamond" charset="0"/>
                <a:ea typeface="ＭＳ Ｐゴシック" charset="0"/>
                <a:cs typeface="ＭＳ Ｐゴシック" charset="0"/>
              </a:rPr>
              <a:t>Accelerated Critical Sections</a:t>
            </a:r>
          </a:p>
        </p:txBody>
      </p:sp>
      <p:sp>
        <p:nvSpPr>
          <p:cNvPr id="222210" name="Subtitle 5"/>
          <p:cNvSpPr>
            <a:spLocks noGrp="1"/>
          </p:cNvSpPr>
          <p:nvPr>
            <p:ph type="subTitle" idx="1"/>
          </p:nvPr>
        </p:nvSpPr>
        <p:spPr>
          <a:xfrm>
            <a:off x="76200" y="3962400"/>
            <a:ext cx="8991600" cy="1752600"/>
          </a:xfrm>
        </p:spPr>
        <p:txBody>
          <a:bodyPr/>
          <a:lstStyle/>
          <a:p>
            <a:pPr>
              <a:buFont typeface="Wingdings" charset="0"/>
              <a:buNone/>
            </a:pPr>
            <a:r>
              <a:rPr lang="en-US" sz="1600">
                <a:latin typeface="Tahoma" charset="0"/>
                <a:ea typeface="ＭＳ Ｐゴシック" charset="0"/>
                <a:cs typeface="ＭＳ Ｐゴシック" charset="0"/>
              </a:rPr>
              <a:t>M. Aater Suleman, </a:t>
            </a:r>
            <a:r>
              <a:rPr lang="en-US" sz="1600" u="sng">
                <a:latin typeface="Tahoma" charset="0"/>
                <a:ea typeface="ＭＳ Ｐゴシック" charset="0"/>
                <a:cs typeface="ＭＳ Ｐゴシック" charset="0"/>
              </a:rPr>
              <a:t>Onur Mutlu</a:t>
            </a:r>
            <a:r>
              <a:rPr lang="en-US" sz="1600">
                <a:latin typeface="Tahoma" charset="0"/>
                <a:ea typeface="ＭＳ Ｐゴシック" charset="0"/>
                <a:cs typeface="ＭＳ Ｐゴシック" charset="0"/>
              </a:rPr>
              <a:t>, Moinuddin K. Qureshi, and Yale N. Patt,</a:t>
            </a:r>
            <a:br>
              <a:rPr lang="en-US" sz="1600">
                <a:latin typeface="Tahoma" charset="0"/>
                <a:ea typeface="ＭＳ Ｐゴシック" charset="0"/>
                <a:cs typeface="ＭＳ Ｐゴシック" charset="0"/>
              </a:rPr>
            </a:br>
            <a:r>
              <a:rPr lang="en-US" sz="1600" b="1">
                <a:latin typeface="Tahoma" charset="0"/>
                <a:ea typeface="ＭＳ Ｐゴシック" charset="0"/>
                <a:cs typeface="ＭＳ Ｐゴシック" charset="0"/>
                <a:hlinkClick r:id="rId2"/>
              </a:rPr>
              <a:t>"Accelerating Critical Section Execution with Asymmetric Multi-Core Architectures"</a:t>
            </a:r>
            <a:r>
              <a:rPr lang="en-US" sz="1600">
                <a:latin typeface="Tahoma" charset="0"/>
                <a:ea typeface="ＭＳ Ｐゴシック" charset="0"/>
                <a:cs typeface="ＭＳ Ｐゴシック" charset="0"/>
              </a:rPr>
              <a:t> </a:t>
            </a:r>
            <a:br>
              <a:rPr lang="en-US" sz="1600">
                <a:latin typeface="Tahoma" charset="0"/>
                <a:ea typeface="ＭＳ Ｐゴシック" charset="0"/>
                <a:cs typeface="ＭＳ Ｐゴシック" charset="0"/>
              </a:rPr>
            </a:br>
            <a:r>
              <a:rPr lang="en-US" sz="1600" i="1">
                <a:latin typeface="Tahoma" charset="0"/>
                <a:ea typeface="ＭＳ Ｐゴシック" charset="0"/>
                <a:cs typeface="ＭＳ Ｐゴシック" charset="0"/>
              </a:rPr>
              <a:t>Proceedings of the </a:t>
            </a:r>
            <a:r>
              <a:rPr lang="en-US" sz="1600" i="1">
                <a:latin typeface="Tahoma" charset="0"/>
                <a:ea typeface="ＭＳ Ｐゴシック" charset="0"/>
                <a:cs typeface="ＭＳ Ｐゴシック" charset="0"/>
                <a:hlinkClick r:id="rId3"/>
              </a:rPr>
              <a:t>14th International Conference on Architectural Support for Programming Languages and Operating Systems</a:t>
            </a:r>
            <a:r>
              <a:rPr lang="en-US" sz="1600" i="1">
                <a:latin typeface="Tahoma" charset="0"/>
                <a:ea typeface="ＭＳ Ｐゴシック" charset="0"/>
                <a:cs typeface="ＭＳ Ｐゴシック" charset="0"/>
              </a:rPr>
              <a:t> (</a:t>
            </a:r>
            <a:r>
              <a:rPr lang="en-US" sz="1600" b="1" i="1">
                <a:latin typeface="Tahoma" charset="0"/>
                <a:ea typeface="ＭＳ Ｐゴシック" charset="0"/>
                <a:cs typeface="ＭＳ Ｐゴシック" charset="0"/>
              </a:rPr>
              <a:t>ASPLOS</a:t>
            </a:r>
            <a:r>
              <a:rPr lang="en-US" sz="1600" i="1">
                <a:latin typeface="Tahoma" charset="0"/>
                <a:ea typeface="ＭＳ Ｐゴシック" charset="0"/>
                <a:cs typeface="ＭＳ Ｐゴシック" charset="0"/>
              </a:rPr>
              <a:t>), 2009</a:t>
            </a:r>
            <a:endParaRPr lang="en-US" sz="1600">
              <a:latin typeface="Tahoma" charset="0"/>
              <a:ea typeface="ＭＳ Ｐゴシック" charset="0"/>
              <a:cs typeface="ＭＳ Ｐゴシック" charset="0"/>
            </a:endParaRPr>
          </a:p>
        </p:txBody>
      </p:sp>
      <p:sp>
        <p:nvSpPr>
          <p:cNvPr id="2222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86FA6F8-9009-B744-9179-F3668464F0FE}" type="slidenum">
              <a:rPr lang="en-US" sz="1200">
                <a:solidFill>
                  <a:srgbClr val="000000"/>
                </a:solidFill>
                <a:latin typeface="Garamond" charset="0"/>
              </a:rPr>
              <a:pPr eaLnBrk="1" hangingPunct="1"/>
              <a:t>58</a:t>
            </a:fld>
            <a:endParaRPr lang="en-US" sz="1200">
              <a:solidFill>
                <a:srgbClr val="000000"/>
              </a:solidFill>
              <a:latin typeface="Garamon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Title 1"/>
          <p:cNvSpPr>
            <a:spLocks noGrp="1"/>
          </p:cNvSpPr>
          <p:nvPr>
            <p:ph type="title"/>
          </p:nvPr>
        </p:nvSpPr>
        <p:spPr/>
        <p:txBody>
          <a:bodyPr/>
          <a:lstStyle/>
          <a:p>
            <a:r>
              <a:rPr lang="en-US">
                <a:latin typeface="Garamond" charset="0"/>
              </a:rPr>
              <a:t>Contention for Critical Sections</a:t>
            </a:r>
          </a:p>
        </p:txBody>
      </p:sp>
      <p:sp>
        <p:nvSpPr>
          <p:cNvPr id="223234" name="Content Placeholder 2"/>
          <p:cNvSpPr>
            <a:spLocks noGrp="1"/>
          </p:cNvSpPr>
          <p:nvPr>
            <p:ph idx="1"/>
          </p:nvPr>
        </p:nvSpPr>
        <p:spPr/>
        <p:txBody>
          <a:bodyPr/>
          <a:lstStyle/>
          <a:p>
            <a:endParaRPr lang="en-US">
              <a:latin typeface="Tahoma" charset="0"/>
            </a:endParaRPr>
          </a:p>
        </p:txBody>
      </p:sp>
      <p:sp>
        <p:nvSpPr>
          <p:cNvPr id="22323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2FF11B8-D3EB-F54D-9CCA-EFB21B10F4D7}" type="slidenum">
              <a:rPr lang="en-US" sz="1600">
                <a:solidFill>
                  <a:srgbClr val="000000"/>
                </a:solidFill>
                <a:latin typeface="Garamond" charset="0"/>
              </a:rPr>
              <a:pPr eaLnBrk="1" hangingPunct="1"/>
              <a:t>59</a:t>
            </a:fld>
            <a:endParaRPr lang="en-US" sz="1600">
              <a:solidFill>
                <a:srgbClr val="000000"/>
              </a:solidFill>
              <a:latin typeface="Garamond" charset="0"/>
            </a:endParaRPr>
          </a:p>
        </p:txBody>
      </p:sp>
      <p:sp>
        <p:nvSpPr>
          <p:cNvPr id="5" name="Line 3"/>
          <p:cNvSpPr>
            <a:spLocks noChangeShapeType="1"/>
          </p:cNvSpPr>
          <p:nvPr/>
        </p:nvSpPr>
        <p:spPr bwMode="auto">
          <a:xfrm flipH="1" flipV="1">
            <a:off x="749300" y="1373188"/>
            <a:ext cx="0" cy="440055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6" name="Line 4"/>
          <p:cNvSpPr>
            <a:spLocks noChangeShapeType="1"/>
          </p:cNvSpPr>
          <p:nvPr/>
        </p:nvSpPr>
        <p:spPr bwMode="auto">
          <a:xfrm flipV="1">
            <a:off x="735013" y="5757863"/>
            <a:ext cx="8296275" cy="158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3238" name="Text Box 5"/>
          <p:cNvSpPr txBox="1">
            <a:spLocks noChangeArrowheads="1"/>
          </p:cNvSpPr>
          <p:nvPr/>
        </p:nvSpPr>
        <p:spPr bwMode="auto">
          <a:xfrm>
            <a:off x="511175" y="581025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0</a:t>
            </a:r>
          </a:p>
        </p:txBody>
      </p:sp>
      <p:sp>
        <p:nvSpPr>
          <p:cNvPr id="8" name="Rectangle 93"/>
          <p:cNvSpPr>
            <a:spLocks noChangeArrowheads="1"/>
          </p:cNvSpPr>
          <p:nvPr/>
        </p:nvSpPr>
        <p:spPr bwMode="auto">
          <a:xfrm>
            <a:off x="7680325" y="1143000"/>
            <a:ext cx="457200" cy="152400"/>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 name="Rectangle 94"/>
          <p:cNvSpPr>
            <a:spLocks noChangeArrowheads="1"/>
          </p:cNvSpPr>
          <p:nvPr/>
        </p:nvSpPr>
        <p:spPr bwMode="auto">
          <a:xfrm>
            <a:off x="7680325" y="1609725"/>
            <a:ext cx="457200" cy="152400"/>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0" name="Rectangle 95"/>
          <p:cNvSpPr>
            <a:spLocks noChangeArrowheads="1"/>
          </p:cNvSpPr>
          <p:nvPr/>
        </p:nvSpPr>
        <p:spPr bwMode="auto">
          <a:xfrm>
            <a:off x="7334250" y="914400"/>
            <a:ext cx="1717675" cy="1295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23242" name="Text Box 96"/>
          <p:cNvSpPr txBox="1">
            <a:spLocks noChangeArrowheads="1"/>
          </p:cNvSpPr>
          <p:nvPr/>
        </p:nvSpPr>
        <p:spPr bwMode="auto">
          <a:xfrm>
            <a:off x="8137525" y="914400"/>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solidFill>
                  <a:srgbClr val="000000"/>
                </a:solidFill>
              </a:rPr>
              <a:t>Critical Section</a:t>
            </a:r>
          </a:p>
        </p:txBody>
      </p:sp>
      <p:sp>
        <p:nvSpPr>
          <p:cNvPr id="223243" name="Text Box 97"/>
          <p:cNvSpPr txBox="1">
            <a:spLocks noChangeArrowheads="1"/>
          </p:cNvSpPr>
          <p:nvPr/>
        </p:nvSpPr>
        <p:spPr bwMode="auto">
          <a:xfrm>
            <a:off x="8137525" y="14922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solidFill>
                  <a:srgbClr val="000000"/>
                </a:solidFill>
              </a:rPr>
              <a:t>Parallel</a:t>
            </a:r>
          </a:p>
        </p:txBody>
      </p:sp>
      <p:sp>
        <p:nvSpPr>
          <p:cNvPr id="13" name="Line 98"/>
          <p:cNvSpPr>
            <a:spLocks noChangeShapeType="1"/>
          </p:cNvSpPr>
          <p:nvPr/>
        </p:nvSpPr>
        <p:spPr bwMode="auto">
          <a:xfrm>
            <a:off x="7680325" y="1993900"/>
            <a:ext cx="4572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3245" name="Text Box 99"/>
          <p:cNvSpPr txBox="1">
            <a:spLocks noChangeArrowheads="1"/>
          </p:cNvSpPr>
          <p:nvPr/>
        </p:nvSpPr>
        <p:spPr bwMode="auto">
          <a:xfrm>
            <a:off x="8137525" y="18288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solidFill>
                  <a:srgbClr val="000000"/>
                </a:solidFill>
              </a:rPr>
              <a:t>Idle</a:t>
            </a:r>
          </a:p>
        </p:txBody>
      </p:sp>
      <p:sp>
        <p:nvSpPr>
          <p:cNvPr id="223246" name="Text Box 13"/>
          <p:cNvSpPr txBox="1">
            <a:spLocks noChangeArrowheads="1"/>
          </p:cNvSpPr>
          <p:nvPr/>
        </p:nvSpPr>
        <p:spPr bwMode="auto">
          <a:xfrm>
            <a:off x="639763" y="1006475"/>
            <a:ext cx="7177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i="1">
                <a:solidFill>
                  <a:srgbClr val="000000"/>
                </a:solidFill>
              </a:rPr>
              <a:t>12 iterations, 33% instructions inside the critical section</a:t>
            </a:r>
          </a:p>
        </p:txBody>
      </p:sp>
      <p:sp>
        <p:nvSpPr>
          <p:cNvPr id="223247" name="Text Box 14"/>
          <p:cNvSpPr txBox="1">
            <a:spLocks noChangeArrowheads="1"/>
          </p:cNvSpPr>
          <p:nvPr/>
        </p:nvSpPr>
        <p:spPr bwMode="auto">
          <a:xfrm>
            <a:off x="0" y="5413375"/>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P = 1</a:t>
            </a:r>
          </a:p>
        </p:txBody>
      </p:sp>
      <p:sp>
        <p:nvSpPr>
          <p:cNvPr id="17" name="Text Box 15"/>
          <p:cNvSpPr txBox="1">
            <a:spLocks noChangeArrowheads="1"/>
          </p:cNvSpPr>
          <p:nvPr/>
        </p:nvSpPr>
        <p:spPr bwMode="auto">
          <a:xfrm>
            <a:off x="0" y="3684588"/>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P = 3</a:t>
            </a:r>
          </a:p>
        </p:txBody>
      </p:sp>
      <p:sp>
        <p:nvSpPr>
          <p:cNvPr id="18" name="Text Box 16"/>
          <p:cNvSpPr txBox="1">
            <a:spLocks noChangeArrowheads="1"/>
          </p:cNvSpPr>
          <p:nvPr/>
        </p:nvSpPr>
        <p:spPr bwMode="auto">
          <a:xfrm>
            <a:off x="0" y="4752975"/>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P = 2</a:t>
            </a:r>
          </a:p>
        </p:txBody>
      </p:sp>
      <p:sp>
        <p:nvSpPr>
          <p:cNvPr id="19" name="Text Box 17"/>
          <p:cNvSpPr txBox="1">
            <a:spLocks noChangeArrowheads="1"/>
          </p:cNvSpPr>
          <p:nvPr/>
        </p:nvSpPr>
        <p:spPr bwMode="auto">
          <a:xfrm>
            <a:off x="0" y="23939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P = 4</a:t>
            </a:r>
          </a:p>
        </p:txBody>
      </p:sp>
      <p:sp>
        <p:nvSpPr>
          <p:cNvPr id="20" name="Line 18"/>
          <p:cNvSpPr>
            <a:spLocks noChangeShapeType="1"/>
          </p:cNvSpPr>
          <p:nvPr/>
        </p:nvSpPr>
        <p:spPr bwMode="auto">
          <a:xfrm>
            <a:off x="1408113" y="573722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3252" name="Text Box 19"/>
          <p:cNvSpPr txBox="1">
            <a:spLocks noChangeArrowheads="1"/>
          </p:cNvSpPr>
          <p:nvPr/>
        </p:nvSpPr>
        <p:spPr bwMode="auto">
          <a:xfrm>
            <a:off x="1179513" y="58515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1</a:t>
            </a:r>
          </a:p>
        </p:txBody>
      </p:sp>
      <p:sp>
        <p:nvSpPr>
          <p:cNvPr id="22" name="Line 20"/>
          <p:cNvSpPr>
            <a:spLocks noChangeShapeType="1"/>
          </p:cNvSpPr>
          <p:nvPr/>
        </p:nvSpPr>
        <p:spPr bwMode="auto">
          <a:xfrm>
            <a:off x="749300" y="571658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3" name="Line 21"/>
          <p:cNvSpPr>
            <a:spLocks noChangeShapeType="1"/>
          </p:cNvSpPr>
          <p:nvPr/>
        </p:nvSpPr>
        <p:spPr bwMode="auto">
          <a:xfrm>
            <a:off x="2066925" y="573722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3255" name="Text Box 22"/>
          <p:cNvSpPr txBox="1">
            <a:spLocks noChangeArrowheads="1"/>
          </p:cNvSpPr>
          <p:nvPr/>
        </p:nvSpPr>
        <p:spPr bwMode="auto">
          <a:xfrm>
            <a:off x="1838325" y="58515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2</a:t>
            </a:r>
          </a:p>
        </p:txBody>
      </p:sp>
      <p:sp>
        <p:nvSpPr>
          <p:cNvPr id="25" name="Line 23"/>
          <p:cNvSpPr>
            <a:spLocks noChangeShapeType="1"/>
          </p:cNvSpPr>
          <p:nvPr/>
        </p:nvSpPr>
        <p:spPr bwMode="auto">
          <a:xfrm>
            <a:off x="2724150" y="573722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3257" name="Text Box 24"/>
          <p:cNvSpPr txBox="1">
            <a:spLocks noChangeArrowheads="1"/>
          </p:cNvSpPr>
          <p:nvPr/>
        </p:nvSpPr>
        <p:spPr bwMode="auto">
          <a:xfrm>
            <a:off x="2495550" y="58515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3</a:t>
            </a:r>
          </a:p>
        </p:txBody>
      </p:sp>
      <p:sp>
        <p:nvSpPr>
          <p:cNvPr id="27" name="Line 25"/>
          <p:cNvSpPr>
            <a:spLocks noChangeShapeType="1"/>
          </p:cNvSpPr>
          <p:nvPr/>
        </p:nvSpPr>
        <p:spPr bwMode="auto">
          <a:xfrm>
            <a:off x="3382963" y="573722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3259" name="Text Box 26"/>
          <p:cNvSpPr txBox="1">
            <a:spLocks noChangeArrowheads="1"/>
          </p:cNvSpPr>
          <p:nvPr/>
        </p:nvSpPr>
        <p:spPr bwMode="auto">
          <a:xfrm>
            <a:off x="3154363" y="58515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4</a:t>
            </a:r>
          </a:p>
        </p:txBody>
      </p:sp>
      <p:sp>
        <p:nvSpPr>
          <p:cNvPr id="29" name="Line 27"/>
          <p:cNvSpPr>
            <a:spLocks noChangeShapeType="1"/>
          </p:cNvSpPr>
          <p:nvPr/>
        </p:nvSpPr>
        <p:spPr bwMode="auto">
          <a:xfrm>
            <a:off x="4032250" y="573722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3261" name="Text Box 28"/>
          <p:cNvSpPr txBox="1">
            <a:spLocks noChangeArrowheads="1"/>
          </p:cNvSpPr>
          <p:nvPr/>
        </p:nvSpPr>
        <p:spPr bwMode="auto">
          <a:xfrm>
            <a:off x="3803650" y="58515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5</a:t>
            </a:r>
          </a:p>
        </p:txBody>
      </p:sp>
      <p:sp>
        <p:nvSpPr>
          <p:cNvPr id="31" name="Line 29"/>
          <p:cNvSpPr>
            <a:spLocks noChangeShapeType="1"/>
          </p:cNvSpPr>
          <p:nvPr/>
        </p:nvSpPr>
        <p:spPr bwMode="auto">
          <a:xfrm>
            <a:off x="4691063" y="573722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3263" name="Text Box 30"/>
          <p:cNvSpPr txBox="1">
            <a:spLocks noChangeArrowheads="1"/>
          </p:cNvSpPr>
          <p:nvPr/>
        </p:nvSpPr>
        <p:spPr bwMode="auto">
          <a:xfrm>
            <a:off x="4462463" y="58515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6</a:t>
            </a:r>
          </a:p>
        </p:txBody>
      </p:sp>
      <p:sp>
        <p:nvSpPr>
          <p:cNvPr id="33" name="Line 31"/>
          <p:cNvSpPr>
            <a:spLocks noChangeShapeType="1"/>
          </p:cNvSpPr>
          <p:nvPr/>
        </p:nvSpPr>
        <p:spPr bwMode="auto">
          <a:xfrm>
            <a:off x="5348288" y="573722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3265" name="Text Box 32"/>
          <p:cNvSpPr txBox="1">
            <a:spLocks noChangeArrowheads="1"/>
          </p:cNvSpPr>
          <p:nvPr/>
        </p:nvSpPr>
        <p:spPr bwMode="auto">
          <a:xfrm>
            <a:off x="5119688" y="58515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7</a:t>
            </a:r>
          </a:p>
        </p:txBody>
      </p:sp>
      <p:sp>
        <p:nvSpPr>
          <p:cNvPr id="35" name="Line 33"/>
          <p:cNvSpPr>
            <a:spLocks noChangeShapeType="1"/>
          </p:cNvSpPr>
          <p:nvPr/>
        </p:nvSpPr>
        <p:spPr bwMode="auto">
          <a:xfrm>
            <a:off x="6007100" y="573722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3267" name="Text Box 34"/>
          <p:cNvSpPr txBox="1">
            <a:spLocks noChangeArrowheads="1"/>
          </p:cNvSpPr>
          <p:nvPr/>
        </p:nvSpPr>
        <p:spPr bwMode="auto">
          <a:xfrm>
            <a:off x="5778500" y="58515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8</a:t>
            </a:r>
          </a:p>
        </p:txBody>
      </p:sp>
      <p:sp>
        <p:nvSpPr>
          <p:cNvPr id="37" name="Line 35"/>
          <p:cNvSpPr>
            <a:spLocks noChangeShapeType="1"/>
          </p:cNvSpPr>
          <p:nvPr/>
        </p:nvSpPr>
        <p:spPr bwMode="auto">
          <a:xfrm>
            <a:off x="6675438" y="573722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3269" name="Text Box 36"/>
          <p:cNvSpPr txBox="1">
            <a:spLocks noChangeArrowheads="1"/>
          </p:cNvSpPr>
          <p:nvPr/>
        </p:nvSpPr>
        <p:spPr bwMode="auto">
          <a:xfrm>
            <a:off x="6446838" y="58515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9</a:t>
            </a:r>
          </a:p>
        </p:txBody>
      </p:sp>
      <p:sp>
        <p:nvSpPr>
          <p:cNvPr id="39" name="Line 37"/>
          <p:cNvSpPr>
            <a:spLocks noChangeShapeType="1"/>
          </p:cNvSpPr>
          <p:nvPr/>
        </p:nvSpPr>
        <p:spPr bwMode="auto">
          <a:xfrm>
            <a:off x="7334250" y="573722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3271" name="Text Box 38"/>
          <p:cNvSpPr txBox="1">
            <a:spLocks noChangeArrowheads="1"/>
          </p:cNvSpPr>
          <p:nvPr/>
        </p:nvSpPr>
        <p:spPr bwMode="auto">
          <a:xfrm>
            <a:off x="7105650" y="58515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10</a:t>
            </a:r>
          </a:p>
        </p:txBody>
      </p:sp>
      <p:sp>
        <p:nvSpPr>
          <p:cNvPr id="41" name="Line 39"/>
          <p:cNvSpPr>
            <a:spLocks noChangeShapeType="1"/>
          </p:cNvSpPr>
          <p:nvPr/>
        </p:nvSpPr>
        <p:spPr bwMode="auto">
          <a:xfrm>
            <a:off x="7991475" y="573722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3273" name="Text Box 40"/>
          <p:cNvSpPr txBox="1">
            <a:spLocks noChangeArrowheads="1"/>
          </p:cNvSpPr>
          <p:nvPr/>
        </p:nvSpPr>
        <p:spPr bwMode="auto">
          <a:xfrm>
            <a:off x="7762875" y="58515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11</a:t>
            </a:r>
          </a:p>
        </p:txBody>
      </p:sp>
      <p:sp>
        <p:nvSpPr>
          <p:cNvPr id="43" name="Line 41"/>
          <p:cNvSpPr>
            <a:spLocks noChangeShapeType="1"/>
          </p:cNvSpPr>
          <p:nvPr/>
        </p:nvSpPr>
        <p:spPr bwMode="auto">
          <a:xfrm>
            <a:off x="8650288" y="573722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3275" name="Text Box 42"/>
          <p:cNvSpPr txBox="1">
            <a:spLocks noChangeArrowheads="1"/>
          </p:cNvSpPr>
          <p:nvPr/>
        </p:nvSpPr>
        <p:spPr bwMode="auto">
          <a:xfrm>
            <a:off x="8421688" y="58515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12</a:t>
            </a:r>
          </a:p>
        </p:txBody>
      </p:sp>
      <p:grpSp>
        <p:nvGrpSpPr>
          <p:cNvPr id="45" name="Group 288"/>
          <p:cNvGrpSpPr>
            <a:grpSpLocks/>
          </p:cNvGrpSpPr>
          <p:nvPr/>
        </p:nvGrpSpPr>
        <p:grpSpPr bwMode="auto">
          <a:xfrm>
            <a:off x="749300" y="5559425"/>
            <a:ext cx="658813" cy="109538"/>
            <a:chOff x="530" y="3646"/>
            <a:chExt cx="415" cy="69"/>
          </a:xfrm>
        </p:grpSpPr>
        <p:sp>
          <p:nvSpPr>
            <p:cNvPr id="46" name="Rectangle 44"/>
            <p:cNvSpPr>
              <a:spLocks noChangeArrowheads="1"/>
            </p:cNvSpPr>
            <p:nvPr/>
          </p:nvSpPr>
          <p:spPr bwMode="auto">
            <a:xfrm>
              <a:off x="530"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47" name="Rectangle 45"/>
            <p:cNvSpPr>
              <a:spLocks noChangeArrowheads="1"/>
            </p:cNvSpPr>
            <p:nvPr/>
          </p:nvSpPr>
          <p:spPr bwMode="auto">
            <a:xfrm>
              <a:off x="530"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48" name="Group 287"/>
          <p:cNvGrpSpPr>
            <a:grpSpLocks/>
          </p:cNvGrpSpPr>
          <p:nvPr/>
        </p:nvGrpSpPr>
        <p:grpSpPr bwMode="auto">
          <a:xfrm>
            <a:off x="1408113" y="5559425"/>
            <a:ext cx="7242175" cy="109538"/>
            <a:chOff x="945" y="3646"/>
            <a:chExt cx="4562" cy="69"/>
          </a:xfrm>
        </p:grpSpPr>
        <p:sp>
          <p:nvSpPr>
            <p:cNvPr id="49" name="Rectangle 46"/>
            <p:cNvSpPr>
              <a:spLocks noChangeArrowheads="1"/>
            </p:cNvSpPr>
            <p:nvPr/>
          </p:nvSpPr>
          <p:spPr bwMode="auto">
            <a:xfrm>
              <a:off x="945"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0" name="Rectangle 47"/>
            <p:cNvSpPr>
              <a:spLocks noChangeArrowheads="1"/>
            </p:cNvSpPr>
            <p:nvPr/>
          </p:nvSpPr>
          <p:spPr bwMode="auto">
            <a:xfrm>
              <a:off x="945"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1" name="Rectangle 48"/>
            <p:cNvSpPr>
              <a:spLocks noChangeArrowheads="1"/>
            </p:cNvSpPr>
            <p:nvPr/>
          </p:nvSpPr>
          <p:spPr bwMode="auto">
            <a:xfrm>
              <a:off x="1359"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2" name="Rectangle 49"/>
            <p:cNvSpPr>
              <a:spLocks noChangeArrowheads="1"/>
            </p:cNvSpPr>
            <p:nvPr/>
          </p:nvSpPr>
          <p:spPr bwMode="auto">
            <a:xfrm>
              <a:off x="1359"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3" name="Rectangle 50"/>
            <p:cNvSpPr>
              <a:spLocks noChangeArrowheads="1"/>
            </p:cNvSpPr>
            <p:nvPr/>
          </p:nvSpPr>
          <p:spPr bwMode="auto">
            <a:xfrm>
              <a:off x="1774"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4" name="Rectangle 51"/>
            <p:cNvSpPr>
              <a:spLocks noChangeArrowheads="1"/>
            </p:cNvSpPr>
            <p:nvPr/>
          </p:nvSpPr>
          <p:spPr bwMode="auto">
            <a:xfrm>
              <a:off x="1774"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5" name="Rectangle 52"/>
            <p:cNvSpPr>
              <a:spLocks noChangeArrowheads="1"/>
            </p:cNvSpPr>
            <p:nvPr/>
          </p:nvSpPr>
          <p:spPr bwMode="auto">
            <a:xfrm>
              <a:off x="2183"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6" name="Rectangle 53"/>
            <p:cNvSpPr>
              <a:spLocks noChangeArrowheads="1"/>
            </p:cNvSpPr>
            <p:nvPr/>
          </p:nvSpPr>
          <p:spPr bwMode="auto">
            <a:xfrm>
              <a:off x="2183"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7" name="Rectangle 54"/>
            <p:cNvSpPr>
              <a:spLocks noChangeArrowheads="1"/>
            </p:cNvSpPr>
            <p:nvPr/>
          </p:nvSpPr>
          <p:spPr bwMode="auto">
            <a:xfrm>
              <a:off x="2598"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8" name="Rectangle 55"/>
            <p:cNvSpPr>
              <a:spLocks noChangeArrowheads="1"/>
            </p:cNvSpPr>
            <p:nvPr/>
          </p:nvSpPr>
          <p:spPr bwMode="auto">
            <a:xfrm>
              <a:off x="2598"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9" name="Rectangle 56"/>
            <p:cNvSpPr>
              <a:spLocks noChangeArrowheads="1"/>
            </p:cNvSpPr>
            <p:nvPr/>
          </p:nvSpPr>
          <p:spPr bwMode="auto">
            <a:xfrm>
              <a:off x="3012"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0" name="Rectangle 57"/>
            <p:cNvSpPr>
              <a:spLocks noChangeArrowheads="1"/>
            </p:cNvSpPr>
            <p:nvPr/>
          </p:nvSpPr>
          <p:spPr bwMode="auto">
            <a:xfrm>
              <a:off x="3012"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1" name="Rectangle 58"/>
            <p:cNvSpPr>
              <a:spLocks noChangeArrowheads="1"/>
            </p:cNvSpPr>
            <p:nvPr/>
          </p:nvSpPr>
          <p:spPr bwMode="auto">
            <a:xfrm>
              <a:off x="3427"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2" name="Rectangle 59"/>
            <p:cNvSpPr>
              <a:spLocks noChangeArrowheads="1"/>
            </p:cNvSpPr>
            <p:nvPr/>
          </p:nvSpPr>
          <p:spPr bwMode="auto">
            <a:xfrm>
              <a:off x="3427"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3" name="Rectangle 60"/>
            <p:cNvSpPr>
              <a:spLocks noChangeArrowheads="1"/>
            </p:cNvSpPr>
            <p:nvPr/>
          </p:nvSpPr>
          <p:spPr bwMode="auto">
            <a:xfrm>
              <a:off x="3848"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4" name="Rectangle 61"/>
            <p:cNvSpPr>
              <a:spLocks noChangeArrowheads="1"/>
            </p:cNvSpPr>
            <p:nvPr/>
          </p:nvSpPr>
          <p:spPr bwMode="auto">
            <a:xfrm>
              <a:off x="3848"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5" name="Rectangle 62"/>
            <p:cNvSpPr>
              <a:spLocks noChangeArrowheads="1"/>
            </p:cNvSpPr>
            <p:nvPr/>
          </p:nvSpPr>
          <p:spPr bwMode="auto">
            <a:xfrm>
              <a:off x="4263"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6" name="Rectangle 63"/>
            <p:cNvSpPr>
              <a:spLocks noChangeArrowheads="1"/>
            </p:cNvSpPr>
            <p:nvPr/>
          </p:nvSpPr>
          <p:spPr bwMode="auto">
            <a:xfrm>
              <a:off x="4263"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7" name="Rectangle 64"/>
            <p:cNvSpPr>
              <a:spLocks noChangeArrowheads="1"/>
            </p:cNvSpPr>
            <p:nvPr/>
          </p:nvSpPr>
          <p:spPr bwMode="auto">
            <a:xfrm>
              <a:off x="4677"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8" name="Rectangle 65"/>
            <p:cNvSpPr>
              <a:spLocks noChangeArrowheads="1"/>
            </p:cNvSpPr>
            <p:nvPr/>
          </p:nvSpPr>
          <p:spPr bwMode="auto">
            <a:xfrm>
              <a:off x="4677"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9" name="Rectangle 66"/>
            <p:cNvSpPr>
              <a:spLocks noChangeArrowheads="1"/>
            </p:cNvSpPr>
            <p:nvPr/>
          </p:nvSpPr>
          <p:spPr bwMode="auto">
            <a:xfrm>
              <a:off x="5092"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70" name="Rectangle 67"/>
            <p:cNvSpPr>
              <a:spLocks noChangeArrowheads="1"/>
            </p:cNvSpPr>
            <p:nvPr/>
          </p:nvSpPr>
          <p:spPr bwMode="auto">
            <a:xfrm>
              <a:off x="5092"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71" name="Group 93"/>
          <p:cNvGrpSpPr>
            <a:grpSpLocks/>
          </p:cNvGrpSpPr>
          <p:nvPr/>
        </p:nvGrpSpPr>
        <p:grpSpPr bwMode="auto">
          <a:xfrm>
            <a:off x="749300" y="2209800"/>
            <a:ext cx="3071813" cy="606425"/>
            <a:chOff x="530" y="1536"/>
            <a:chExt cx="1935" cy="382"/>
          </a:xfrm>
        </p:grpSpPr>
        <p:sp>
          <p:nvSpPr>
            <p:cNvPr id="72" name="Rectangle 94"/>
            <p:cNvSpPr>
              <a:spLocks noChangeArrowheads="1"/>
            </p:cNvSpPr>
            <p:nvPr/>
          </p:nvSpPr>
          <p:spPr bwMode="auto">
            <a:xfrm>
              <a:off x="530" y="153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73" name="Rectangle 95"/>
            <p:cNvSpPr>
              <a:spLocks noChangeArrowheads="1"/>
            </p:cNvSpPr>
            <p:nvPr/>
          </p:nvSpPr>
          <p:spPr bwMode="auto">
            <a:xfrm>
              <a:off x="530" y="153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74" name="Rectangle 96"/>
            <p:cNvSpPr>
              <a:spLocks noChangeArrowheads="1"/>
            </p:cNvSpPr>
            <p:nvPr/>
          </p:nvSpPr>
          <p:spPr bwMode="auto">
            <a:xfrm>
              <a:off x="1082" y="153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75" name="Rectangle 97"/>
            <p:cNvSpPr>
              <a:spLocks noChangeArrowheads="1"/>
            </p:cNvSpPr>
            <p:nvPr/>
          </p:nvSpPr>
          <p:spPr bwMode="auto">
            <a:xfrm>
              <a:off x="1082" y="153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76" name="Rectangle 98"/>
            <p:cNvSpPr>
              <a:spLocks noChangeArrowheads="1"/>
            </p:cNvSpPr>
            <p:nvPr/>
          </p:nvSpPr>
          <p:spPr bwMode="auto">
            <a:xfrm>
              <a:off x="1636" y="153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77" name="Rectangle 99"/>
            <p:cNvSpPr>
              <a:spLocks noChangeArrowheads="1"/>
            </p:cNvSpPr>
            <p:nvPr/>
          </p:nvSpPr>
          <p:spPr bwMode="auto">
            <a:xfrm>
              <a:off x="1636" y="153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78" name="Rectangle 100"/>
            <p:cNvSpPr>
              <a:spLocks noChangeArrowheads="1"/>
            </p:cNvSpPr>
            <p:nvPr/>
          </p:nvSpPr>
          <p:spPr bwMode="auto">
            <a:xfrm>
              <a:off x="668" y="1642"/>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79" name="Rectangle 101"/>
            <p:cNvSpPr>
              <a:spLocks noChangeArrowheads="1"/>
            </p:cNvSpPr>
            <p:nvPr/>
          </p:nvSpPr>
          <p:spPr bwMode="auto">
            <a:xfrm>
              <a:off x="668" y="1642"/>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0" name="Rectangle 102"/>
            <p:cNvSpPr>
              <a:spLocks noChangeArrowheads="1"/>
            </p:cNvSpPr>
            <p:nvPr/>
          </p:nvSpPr>
          <p:spPr bwMode="auto">
            <a:xfrm>
              <a:off x="1220" y="1642"/>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1" name="Rectangle 103"/>
            <p:cNvSpPr>
              <a:spLocks noChangeArrowheads="1"/>
            </p:cNvSpPr>
            <p:nvPr/>
          </p:nvSpPr>
          <p:spPr bwMode="auto">
            <a:xfrm>
              <a:off x="1220" y="1642"/>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2" name="Rectangle 104"/>
            <p:cNvSpPr>
              <a:spLocks noChangeArrowheads="1"/>
            </p:cNvSpPr>
            <p:nvPr/>
          </p:nvSpPr>
          <p:spPr bwMode="auto">
            <a:xfrm>
              <a:off x="1773" y="1642"/>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3" name="Rectangle 105"/>
            <p:cNvSpPr>
              <a:spLocks noChangeArrowheads="1"/>
            </p:cNvSpPr>
            <p:nvPr/>
          </p:nvSpPr>
          <p:spPr bwMode="auto">
            <a:xfrm>
              <a:off x="1773" y="1642"/>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4" name="Rectangle 106"/>
            <p:cNvSpPr>
              <a:spLocks noChangeArrowheads="1"/>
            </p:cNvSpPr>
            <p:nvPr/>
          </p:nvSpPr>
          <p:spPr bwMode="auto">
            <a:xfrm>
              <a:off x="807" y="174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5" name="Rectangle 107"/>
            <p:cNvSpPr>
              <a:spLocks noChangeArrowheads="1"/>
            </p:cNvSpPr>
            <p:nvPr/>
          </p:nvSpPr>
          <p:spPr bwMode="auto">
            <a:xfrm>
              <a:off x="807" y="174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6" name="Rectangle 108"/>
            <p:cNvSpPr>
              <a:spLocks noChangeArrowheads="1"/>
            </p:cNvSpPr>
            <p:nvPr/>
          </p:nvSpPr>
          <p:spPr bwMode="auto">
            <a:xfrm>
              <a:off x="1359" y="174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7" name="Rectangle 109"/>
            <p:cNvSpPr>
              <a:spLocks noChangeArrowheads="1"/>
            </p:cNvSpPr>
            <p:nvPr/>
          </p:nvSpPr>
          <p:spPr bwMode="auto">
            <a:xfrm>
              <a:off x="1359" y="174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8" name="Rectangle 110"/>
            <p:cNvSpPr>
              <a:spLocks noChangeArrowheads="1"/>
            </p:cNvSpPr>
            <p:nvPr/>
          </p:nvSpPr>
          <p:spPr bwMode="auto">
            <a:xfrm>
              <a:off x="1912" y="174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9" name="Rectangle 111"/>
            <p:cNvSpPr>
              <a:spLocks noChangeArrowheads="1"/>
            </p:cNvSpPr>
            <p:nvPr/>
          </p:nvSpPr>
          <p:spPr bwMode="auto">
            <a:xfrm>
              <a:off x="1912" y="174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0" name="Rectangle 112"/>
            <p:cNvSpPr>
              <a:spLocks noChangeArrowheads="1"/>
            </p:cNvSpPr>
            <p:nvPr/>
          </p:nvSpPr>
          <p:spPr bwMode="auto">
            <a:xfrm>
              <a:off x="945" y="1849"/>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1" name="Rectangle 113"/>
            <p:cNvSpPr>
              <a:spLocks noChangeArrowheads="1"/>
            </p:cNvSpPr>
            <p:nvPr/>
          </p:nvSpPr>
          <p:spPr bwMode="auto">
            <a:xfrm>
              <a:off x="945" y="1849"/>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2" name="Rectangle 114"/>
            <p:cNvSpPr>
              <a:spLocks noChangeArrowheads="1"/>
            </p:cNvSpPr>
            <p:nvPr/>
          </p:nvSpPr>
          <p:spPr bwMode="auto">
            <a:xfrm>
              <a:off x="1497" y="1849"/>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3" name="Rectangle 115"/>
            <p:cNvSpPr>
              <a:spLocks noChangeArrowheads="1"/>
            </p:cNvSpPr>
            <p:nvPr/>
          </p:nvSpPr>
          <p:spPr bwMode="auto">
            <a:xfrm>
              <a:off x="1497" y="1849"/>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4" name="Rectangle 116"/>
            <p:cNvSpPr>
              <a:spLocks noChangeArrowheads="1"/>
            </p:cNvSpPr>
            <p:nvPr/>
          </p:nvSpPr>
          <p:spPr bwMode="auto">
            <a:xfrm>
              <a:off x="2050" y="1849"/>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5" name="Rectangle 117"/>
            <p:cNvSpPr>
              <a:spLocks noChangeArrowheads="1"/>
            </p:cNvSpPr>
            <p:nvPr/>
          </p:nvSpPr>
          <p:spPr bwMode="auto">
            <a:xfrm>
              <a:off x="2050" y="1849"/>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6" name="Line 118"/>
            <p:cNvSpPr>
              <a:spLocks noChangeShapeType="1"/>
            </p:cNvSpPr>
            <p:nvPr/>
          </p:nvSpPr>
          <p:spPr bwMode="auto">
            <a:xfrm flipV="1">
              <a:off x="530" y="1883"/>
              <a:ext cx="414" cy="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97" name="Line 119"/>
            <p:cNvSpPr>
              <a:spLocks noChangeShapeType="1"/>
            </p:cNvSpPr>
            <p:nvPr/>
          </p:nvSpPr>
          <p:spPr bwMode="auto">
            <a:xfrm>
              <a:off x="530" y="1780"/>
              <a:ext cx="27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98" name="Line 120"/>
            <p:cNvSpPr>
              <a:spLocks noChangeShapeType="1"/>
            </p:cNvSpPr>
            <p:nvPr/>
          </p:nvSpPr>
          <p:spPr bwMode="auto">
            <a:xfrm>
              <a:off x="530" y="1676"/>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99" name="Line 121"/>
            <p:cNvSpPr>
              <a:spLocks noChangeShapeType="1"/>
            </p:cNvSpPr>
            <p:nvPr/>
          </p:nvSpPr>
          <p:spPr bwMode="auto">
            <a:xfrm>
              <a:off x="945" y="1572"/>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0" name="Line 122"/>
            <p:cNvSpPr>
              <a:spLocks noChangeShapeType="1"/>
            </p:cNvSpPr>
            <p:nvPr/>
          </p:nvSpPr>
          <p:spPr bwMode="auto">
            <a:xfrm>
              <a:off x="1083" y="1676"/>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1" name="Line 123"/>
            <p:cNvSpPr>
              <a:spLocks noChangeShapeType="1"/>
            </p:cNvSpPr>
            <p:nvPr/>
          </p:nvSpPr>
          <p:spPr bwMode="auto">
            <a:xfrm>
              <a:off x="1221" y="1780"/>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2" name="Line 124"/>
            <p:cNvSpPr>
              <a:spLocks noChangeShapeType="1"/>
            </p:cNvSpPr>
            <p:nvPr/>
          </p:nvSpPr>
          <p:spPr bwMode="auto">
            <a:xfrm>
              <a:off x="1360" y="1884"/>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3" name="Line 125"/>
            <p:cNvSpPr>
              <a:spLocks noChangeShapeType="1"/>
            </p:cNvSpPr>
            <p:nvPr/>
          </p:nvSpPr>
          <p:spPr bwMode="auto">
            <a:xfrm>
              <a:off x="1498" y="1572"/>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4" name="Line 126"/>
            <p:cNvSpPr>
              <a:spLocks noChangeShapeType="1"/>
            </p:cNvSpPr>
            <p:nvPr/>
          </p:nvSpPr>
          <p:spPr bwMode="auto">
            <a:xfrm>
              <a:off x="1636" y="1676"/>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5" name="Line 127"/>
            <p:cNvSpPr>
              <a:spLocks noChangeShapeType="1"/>
            </p:cNvSpPr>
            <p:nvPr/>
          </p:nvSpPr>
          <p:spPr bwMode="auto">
            <a:xfrm>
              <a:off x="1774" y="1780"/>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6" name="Line 128"/>
            <p:cNvSpPr>
              <a:spLocks noChangeShapeType="1"/>
            </p:cNvSpPr>
            <p:nvPr/>
          </p:nvSpPr>
          <p:spPr bwMode="auto">
            <a:xfrm>
              <a:off x="1912" y="1884"/>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107" name="Group 184"/>
          <p:cNvGrpSpPr>
            <a:grpSpLocks/>
          </p:cNvGrpSpPr>
          <p:nvPr/>
        </p:nvGrpSpPr>
        <p:grpSpPr bwMode="auto">
          <a:xfrm>
            <a:off x="749300" y="3638550"/>
            <a:ext cx="3071813" cy="439738"/>
            <a:chOff x="530" y="2436"/>
            <a:chExt cx="1935" cy="277"/>
          </a:xfrm>
        </p:grpSpPr>
        <p:sp>
          <p:nvSpPr>
            <p:cNvPr id="108" name="Rectangle 185"/>
            <p:cNvSpPr>
              <a:spLocks noChangeArrowheads="1"/>
            </p:cNvSpPr>
            <p:nvPr/>
          </p:nvSpPr>
          <p:spPr bwMode="auto">
            <a:xfrm>
              <a:off x="530" y="243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09" name="Rectangle 186"/>
            <p:cNvSpPr>
              <a:spLocks noChangeArrowheads="1"/>
            </p:cNvSpPr>
            <p:nvPr/>
          </p:nvSpPr>
          <p:spPr bwMode="auto">
            <a:xfrm>
              <a:off x="530" y="243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0" name="Rectangle 187"/>
            <p:cNvSpPr>
              <a:spLocks noChangeArrowheads="1"/>
            </p:cNvSpPr>
            <p:nvPr/>
          </p:nvSpPr>
          <p:spPr bwMode="auto">
            <a:xfrm>
              <a:off x="945" y="243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1" name="Rectangle 188"/>
            <p:cNvSpPr>
              <a:spLocks noChangeArrowheads="1"/>
            </p:cNvSpPr>
            <p:nvPr/>
          </p:nvSpPr>
          <p:spPr bwMode="auto">
            <a:xfrm>
              <a:off x="945" y="243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2" name="Rectangle 189"/>
            <p:cNvSpPr>
              <a:spLocks noChangeArrowheads="1"/>
            </p:cNvSpPr>
            <p:nvPr/>
          </p:nvSpPr>
          <p:spPr bwMode="auto">
            <a:xfrm>
              <a:off x="1359" y="243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3" name="Rectangle 190"/>
            <p:cNvSpPr>
              <a:spLocks noChangeArrowheads="1"/>
            </p:cNvSpPr>
            <p:nvPr/>
          </p:nvSpPr>
          <p:spPr bwMode="auto">
            <a:xfrm>
              <a:off x="1359" y="243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4" name="Rectangle 191"/>
            <p:cNvSpPr>
              <a:spLocks noChangeArrowheads="1"/>
            </p:cNvSpPr>
            <p:nvPr/>
          </p:nvSpPr>
          <p:spPr bwMode="auto">
            <a:xfrm>
              <a:off x="1774" y="243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5" name="Rectangle 192"/>
            <p:cNvSpPr>
              <a:spLocks noChangeArrowheads="1"/>
            </p:cNvSpPr>
            <p:nvPr/>
          </p:nvSpPr>
          <p:spPr bwMode="auto">
            <a:xfrm>
              <a:off x="1774" y="243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6" name="Rectangle 193"/>
            <p:cNvSpPr>
              <a:spLocks noChangeArrowheads="1"/>
            </p:cNvSpPr>
            <p:nvPr/>
          </p:nvSpPr>
          <p:spPr bwMode="auto">
            <a:xfrm>
              <a:off x="668" y="2540"/>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7" name="Rectangle 194"/>
            <p:cNvSpPr>
              <a:spLocks noChangeArrowheads="1"/>
            </p:cNvSpPr>
            <p:nvPr/>
          </p:nvSpPr>
          <p:spPr bwMode="auto">
            <a:xfrm>
              <a:off x="668" y="2540"/>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8" name="Rectangle 195"/>
            <p:cNvSpPr>
              <a:spLocks noChangeArrowheads="1"/>
            </p:cNvSpPr>
            <p:nvPr/>
          </p:nvSpPr>
          <p:spPr bwMode="auto">
            <a:xfrm>
              <a:off x="1083" y="2540"/>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9" name="Rectangle 196"/>
            <p:cNvSpPr>
              <a:spLocks noChangeArrowheads="1"/>
            </p:cNvSpPr>
            <p:nvPr/>
          </p:nvSpPr>
          <p:spPr bwMode="auto">
            <a:xfrm>
              <a:off x="1083" y="2540"/>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20" name="Rectangle 197"/>
            <p:cNvSpPr>
              <a:spLocks noChangeArrowheads="1"/>
            </p:cNvSpPr>
            <p:nvPr/>
          </p:nvSpPr>
          <p:spPr bwMode="auto">
            <a:xfrm>
              <a:off x="1497" y="2540"/>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21" name="Rectangle 198"/>
            <p:cNvSpPr>
              <a:spLocks noChangeArrowheads="1"/>
            </p:cNvSpPr>
            <p:nvPr/>
          </p:nvSpPr>
          <p:spPr bwMode="auto">
            <a:xfrm>
              <a:off x="1497" y="2540"/>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22" name="Rectangle 199"/>
            <p:cNvSpPr>
              <a:spLocks noChangeArrowheads="1"/>
            </p:cNvSpPr>
            <p:nvPr/>
          </p:nvSpPr>
          <p:spPr bwMode="auto">
            <a:xfrm>
              <a:off x="1912" y="2540"/>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23" name="Rectangle 200"/>
            <p:cNvSpPr>
              <a:spLocks noChangeArrowheads="1"/>
            </p:cNvSpPr>
            <p:nvPr/>
          </p:nvSpPr>
          <p:spPr bwMode="auto">
            <a:xfrm>
              <a:off x="1912" y="2540"/>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24" name="Rectangle 201"/>
            <p:cNvSpPr>
              <a:spLocks noChangeArrowheads="1"/>
            </p:cNvSpPr>
            <p:nvPr/>
          </p:nvSpPr>
          <p:spPr bwMode="auto">
            <a:xfrm>
              <a:off x="806" y="2644"/>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25" name="Rectangle 202"/>
            <p:cNvSpPr>
              <a:spLocks noChangeArrowheads="1"/>
            </p:cNvSpPr>
            <p:nvPr/>
          </p:nvSpPr>
          <p:spPr bwMode="auto">
            <a:xfrm>
              <a:off x="806" y="2644"/>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26" name="Rectangle 203"/>
            <p:cNvSpPr>
              <a:spLocks noChangeArrowheads="1"/>
            </p:cNvSpPr>
            <p:nvPr/>
          </p:nvSpPr>
          <p:spPr bwMode="auto">
            <a:xfrm>
              <a:off x="1221" y="2644"/>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27" name="Rectangle 204"/>
            <p:cNvSpPr>
              <a:spLocks noChangeArrowheads="1"/>
            </p:cNvSpPr>
            <p:nvPr/>
          </p:nvSpPr>
          <p:spPr bwMode="auto">
            <a:xfrm>
              <a:off x="1221" y="2643"/>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28" name="Rectangle 205"/>
            <p:cNvSpPr>
              <a:spLocks noChangeArrowheads="1"/>
            </p:cNvSpPr>
            <p:nvPr/>
          </p:nvSpPr>
          <p:spPr bwMode="auto">
            <a:xfrm>
              <a:off x="1635" y="2644"/>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29" name="Rectangle 206"/>
            <p:cNvSpPr>
              <a:spLocks noChangeArrowheads="1"/>
            </p:cNvSpPr>
            <p:nvPr/>
          </p:nvSpPr>
          <p:spPr bwMode="auto">
            <a:xfrm>
              <a:off x="1635" y="2644"/>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30" name="Rectangle 207"/>
            <p:cNvSpPr>
              <a:spLocks noChangeArrowheads="1"/>
            </p:cNvSpPr>
            <p:nvPr/>
          </p:nvSpPr>
          <p:spPr bwMode="auto">
            <a:xfrm>
              <a:off x="2050" y="2644"/>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31" name="Rectangle 208"/>
            <p:cNvSpPr>
              <a:spLocks noChangeArrowheads="1"/>
            </p:cNvSpPr>
            <p:nvPr/>
          </p:nvSpPr>
          <p:spPr bwMode="auto">
            <a:xfrm>
              <a:off x="2050" y="2644"/>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32" name="Line 209"/>
            <p:cNvSpPr>
              <a:spLocks noChangeShapeType="1"/>
            </p:cNvSpPr>
            <p:nvPr/>
          </p:nvSpPr>
          <p:spPr bwMode="auto">
            <a:xfrm>
              <a:off x="530" y="2575"/>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33" name="Line 210"/>
            <p:cNvSpPr>
              <a:spLocks noChangeShapeType="1"/>
            </p:cNvSpPr>
            <p:nvPr/>
          </p:nvSpPr>
          <p:spPr bwMode="auto">
            <a:xfrm>
              <a:off x="530" y="2678"/>
              <a:ext cx="27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134" name="Group 237"/>
          <p:cNvGrpSpPr>
            <a:grpSpLocks/>
          </p:cNvGrpSpPr>
          <p:nvPr/>
        </p:nvGrpSpPr>
        <p:grpSpPr bwMode="auto">
          <a:xfrm>
            <a:off x="749300" y="4789488"/>
            <a:ext cx="4160838" cy="274637"/>
            <a:chOff x="530" y="3161"/>
            <a:chExt cx="2621" cy="173"/>
          </a:xfrm>
        </p:grpSpPr>
        <p:sp>
          <p:nvSpPr>
            <p:cNvPr id="135" name="Rectangle 238"/>
            <p:cNvSpPr>
              <a:spLocks noChangeArrowheads="1"/>
            </p:cNvSpPr>
            <p:nvPr/>
          </p:nvSpPr>
          <p:spPr bwMode="auto">
            <a:xfrm>
              <a:off x="530" y="3161"/>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36" name="Rectangle 239"/>
            <p:cNvSpPr>
              <a:spLocks noChangeArrowheads="1"/>
            </p:cNvSpPr>
            <p:nvPr/>
          </p:nvSpPr>
          <p:spPr bwMode="auto">
            <a:xfrm>
              <a:off x="530" y="3161"/>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37" name="Rectangle 240"/>
            <p:cNvSpPr>
              <a:spLocks noChangeArrowheads="1"/>
            </p:cNvSpPr>
            <p:nvPr/>
          </p:nvSpPr>
          <p:spPr bwMode="auto">
            <a:xfrm>
              <a:off x="945" y="3161"/>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38" name="Rectangle 241"/>
            <p:cNvSpPr>
              <a:spLocks noChangeArrowheads="1"/>
            </p:cNvSpPr>
            <p:nvPr/>
          </p:nvSpPr>
          <p:spPr bwMode="auto">
            <a:xfrm>
              <a:off x="945" y="3161"/>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39" name="Rectangle 242"/>
            <p:cNvSpPr>
              <a:spLocks noChangeArrowheads="1"/>
            </p:cNvSpPr>
            <p:nvPr/>
          </p:nvSpPr>
          <p:spPr bwMode="auto">
            <a:xfrm>
              <a:off x="1359" y="3161"/>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0" name="Rectangle 243"/>
            <p:cNvSpPr>
              <a:spLocks noChangeArrowheads="1"/>
            </p:cNvSpPr>
            <p:nvPr/>
          </p:nvSpPr>
          <p:spPr bwMode="auto">
            <a:xfrm>
              <a:off x="1359" y="3161"/>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1" name="Rectangle 244"/>
            <p:cNvSpPr>
              <a:spLocks noChangeArrowheads="1"/>
            </p:cNvSpPr>
            <p:nvPr/>
          </p:nvSpPr>
          <p:spPr bwMode="auto">
            <a:xfrm>
              <a:off x="1774" y="3161"/>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2" name="Rectangle 245"/>
            <p:cNvSpPr>
              <a:spLocks noChangeArrowheads="1"/>
            </p:cNvSpPr>
            <p:nvPr/>
          </p:nvSpPr>
          <p:spPr bwMode="auto">
            <a:xfrm>
              <a:off x="1774" y="3161"/>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3" name="Rectangle 246"/>
            <p:cNvSpPr>
              <a:spLocks noChangeArrowheads="1"/>
            </p:cNvSpPr>
            <p:nvPr/>
          </p:nvSpPr>
          <p:spPr bwMode="auto">
            <a:xfrm>
              <a:off x="2183" y="3161"/>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4" name="Rectangle 247"/>
            <p:cNvSpPr>
              <a:spLocks noChangeArrowheads="1"/>
            </p:cNvSpPr>
            <p:nvPr/>
          </p:nvSpPr>
          <p:spPr bwMode="auto">
            <a:xfrm>
              <a:off x="2183" y="3161"/>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5" name="Rectangle 248"/>
            <p:cNvSpPr>
              <a:spLocks noChangeArrowheads="1"/>
            </p:cNvSpPr>
            <p:nvPr/>
          </p:nvSpPr>
          <p:spPr bwMode="auto">
            <a:xfrm>
              <a:off x="2598" y="3161"/>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6" name="Rectangle 249"/>
            <p:cNvSpPr>
              <a:spLocks noChangeArrowheads="1"/>
            </p:cNvSpPr>
            <p:nvPr/>
          </p:nvSpPr>
          <p:spPr bwMode="auto">
            <a:xfrm>
              <a:off x="2598" y="3161"/>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7" name="Rectangle 250"/>
            <p:cNvSpPr>
              <a:spLocks noChangeArrowheads="1"/>
            </p:cNvSpPr>
            <p:nvPr/>
          </p:nvSpPr>
          <p:spPr bwMode="auto">
            <a:xfrm>
              <a:off x="668" y="326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8" name="Rectangle 251"/>
            <p:cNvSpPr>
              <a:spLocks noChangeArrowheads="1"/>
            </p:cNvSpPr>
            <p:nvPr/>
          </p:nvSpPr>
          <p:spPr bwMode="auto">
            <a:xfrm>
              <a:off x="668" y="326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9" name="Rectangle 252"/>
            <p:cNvSpPr>
              <a:spLocks noChangeArrowheads="1"/>
            </p:cNvSpPr>
            <p:nvPr/>
          </p:nvSpPr>
          <p:spPr bwMode="auto">
            <a:xfrm>
              <a:off x="1083" y="326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0" name="Rectangle 253"/>
            <p:cNvSpPr>
              <a:spLocks noChangeArrowheads="1"/>
            </p:cNvSpPr>
            <p:nvPr/>
          </p:nvSpPr>
          <p:spPr bwMode="auto">
            <a:xfrm>
              <a:off x="1083" y="326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1" name="Rectangle 254"/>
            <p:cNvSpPr>
              <a:spLocks noChangeArrowheads="1"/>
            </p:cNvSpPr>
            <p:nvPr/>
          </p:nvSpPr>
          <p:spPr bwMode="auto">
            <a:xfrm>
              <a:off x="1497" y="326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2" name="Rectangle 255"/>
            <p:cNvSpPr>
              <a:spLocks noChangeArrowheads="1"/>
            </p:cNvSpPr>
            <p:nvPr/>
          </p:nvSpPr>
          <p:spPr bwMode="auto">
            <a:xfrm>
              <a:off x="1497" y="326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3" name="Rectangle 256"/>
            <p:cNvSpPr>
              <a:spLocks noChangeArrowheads="1"/>
            </p:cNvSpPr>
            <p:nvPr/>
          </p:nvSpPr>
          <p:spPr bwMode="auto">
            <a:xfrm>
              <a:off x="1912" y="326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4" name="Rectangle 257"/>
            <p:cNvSpPr>
              <a:spLocks noChangeArrowheads="1"/>
            </p:cNvSpPr>
            <p:nvPr/>
          </p:nvSpPr>
          <p:spPr bwMode="auto">
            <a:xfrm>
              <a:off x="1912" y="326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5" name="Rectangle 258"/>
            <p:cNvSpPr>
              <a:spLocks noChangeArrowheads="1"/>
            </p:cNvSpPr>
            <p:nvPr/>
          </p:nvSpPr>
          <p:spPr bwMode="auto">
            <a:xfrm>
              <a:off x="2321" y="326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6" name="Rectangle 259"/>
            <p:cNvSpPr>
              <a:spLocks noChangeArrowheads="1"/>
            </p:cNvSpPr>
            <p:nvPr/>
          </p:nvSpPr>
          <p:spPr bwMode="auto">
            <a:xfrm>
              <a:off x="2321" y="326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7" name="Rectangle 260"/>
            <p:cNvSpPr>
              <a:spLocks noChangeArrowheads="1"/>
            </p:cNvSpPr>
            <p:nvPr/>
          </p:nvSpPr>
          <p:spPr bwMode="auto">
            <a:xfrm>
              <a:off x="2736" y="326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8" name="Rectangle 261"/>
            <p:cNvSpPr>
              <a:spLocks noChangeArrowheads="1"/>
            </p:cNvSpPr>
            <p:nvPr/>
          </p:nvSpPr>
          <p:spPr bwMode="auto">
            <a:xfrm>
              <a:off x="2736" y="326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9" name="Line 262"/>
            <p:cNvSpPr>
              <a:spLocks noChangeShapeType="1"/>
            </p:cNvSpPr>
            <p:nvPr/>
          </p:nvSpPr>
          <p:spPr bwMode="auto">
            <a:xfrm>
              <a:off x="530" y="3300"/>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sp>
        <p:nvSpPr>
          <p:cNvPr id="160" name="Line 263"/>
          <p:cNvSpPr>
            <a:spLocks noChangeShapeType="1"/>
          </p:cNvSpPr>
          <p:nvPr/>
        </p:nvSpPr>
        <p:spPr bwMode="auto">
          <a:xfrm>
            <a:off x="3821113" y="2760663"/>
            <a:ext cx="0" cy="126206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nvGrpSpPr>
          <p:cNvPr id="161" name="Group 285"/>
          <p:cNvGrpSpPr>
            <a:grpSpLocks/>
          </p:cNvGrpSpPr>
          <p:nvPr/>
        </p:nvGrpSpPr>
        <p:grpSpPr bwMode="auto">
          <a:xfrm>
            <a:off x="4919663" y="4954588"/>
            <a:ext cx="3730625" cy="685800"/>
            <a:chOff x="3157" y="3265"/>
            <a:chExt cx="2350" cy="432"/>
          </a:xfrm>
        </p:grpSpPr>
        <p:sp>
          <p:nvSpPr>
            <p:cNvPr id="162" name="Line 265"/>
            <p:cNvSpPr>
              <a:spLocks noChangeShapeType="1"/>
            </p:cNvSpPr>
            <p:nvPr/>
          </p:nvSpPr>
          <p:spPr bwMode="auto">
            <a:xfrm>
              <a:off x="5507" y="3265"/>
              <a:ext cx="0" cy="43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63" name="Line 266"/>
            <p:cNvSpPr>
              <a:spLocks noChangeShapeType="1"/>
            </p:cNvSpPr>
            <p:nvPr/>
          </p:nvSpPr>
          <p:spPr bwMode="auto">
            <a:xfrm>
              <a:off x="3157" y="3300"/>
              <a:ext cx="235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164" name="Group 286"/>
          <p:cNvGrpSpPr>
            <a:grpSpLocks/>
          </p:cNvGrpSpPr>
          <p:nvPr/>
        </p:nvGrpSpPr>
        <p:grpSpPr bwMode="auto">
          <a:xfrm>
            <a:off x="3821113" y="3968750"/>
            <a:ext cx="1103312" cy="1041400"/>
            <a:chOff x="2465" y="2644"/>
            <a:chExt cx="695" cy="656"/>
          </a:xfrm>
        </p:grpSpPr>
        <p:sp>
          <p:nvSpPr>
            <p:cNvPr id="165" name="Line 283"/>
            <p:cNvSpPr>
              <a:spLocks noChangeShapeType="1"/>
            </p:cNvSpPr>
            <p:nvPr/>
          </p:nvSpPr>
          <p:spPr bwMode="auto">
            <a:xfrm>
              <a:off x="3150" y="2644"/>
              <a:ext cx="10" cy="65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66" name="Line 284"/>
            <p:cNvSpPr>
              <a:spLocks noChangeShapeType="1"/>
            </p:cNvSpPr>
            <p:nvPr/>
          </p:nvSpPr>
          <p:spPr bwMode="auto">
            <a:xfrm>
              <a:off x="2465" y="2678"/>
              <a:ext cx="685"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167" name="Group 292"/>
          <p:cNvGrpSpPr>
            <a:grpSpLocks/>
          </p:cNvGrpSpPr>
          <p:nvPr/>
        </p:nvGrpSpPr>
        <p:grpSpPr bwMode="auto">
          <a:xfrm>
            <a:off x="858838" y="4864100"/>
            <a:ext cx="3017837" cy="695325"/>
            <a:chOff x="599" y="3208"/>
            <a:chExt cx="1901" cy="438"/>
          </a:xfrm>
        </p:grpSpPr>
        <p:sp>
          <p:nvSpPr>
            <p:cNvPr id="168" name="Line 289"/>
            <p:cNvSpPr>
              <a:spLocks noChangeShapeType="1"/>
            </p:cNvSpPr>
            <p:nvPr/>
          </p:nvSpPr>
          <p:spPr bwMode="auto">
            <a:xfrm flipH="1">
              <a:off x="599" y="3369"/>
              <a:ext cx="208" cy="277"/>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3286" name="Text Box 290"/>
            <p:cNvSpPr txBox="1">
              <a:spLocks noChangeArrowheads="1"/>
            </p:cNvSpPr>
            <p:nvPr/>
          </p:nvSpPr>
          <p:spPr bwMode="auto">
            <a:xfrm>
              <a:off x="772" y="3208"/>
              <a:ext cx="17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rPr>
                <a:t>33% in critical section</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6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0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61"/>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0"/>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1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1" name="Title 1"/>
          <p:cNvSpPr>
            <a:spLocks noGrp="1"/>
          </p:cNvSpPr>
          <p:nvPr>
            <p:ph type="title"/>
          </p:nvPr>
        </p:nvSpPr>
        <p:spPr/>
        <p:txBody>
          <a:bodyPr/>
          <a:lstStyle/>
          <a:p>
            <a:r>
              <a:rPr lang="en-US" dirty="0">
                <a:latin typeface="Garamond" charset="0"/>
              </a:rPr>
              <a:t>Lab </a:t>
            </a:r>
            <a:r>
              <a:rPr lang="en-US" dirty="0" smtClean="0">
                <a:latin typeface="Garamond" charset="0"/>
              </a:rPr>
              <a:t>8: </a:t>
            </a:r>
            <a:r>
              <a:rPr lang="en-US" dirty="0">
                <a:latin typeface="Garamond" charset="0"/>
              </a:rPr>
              <a:t>Multi-Core Cache Coherence</a:t>
            </a:r>
          </a:p>
        </p:txBody>
      </p:sp>
      <p:sp>
        <p:nvSpPr>
          <p:cNvPr id="267266" name="Content Placeholder 2"/>
          <p:cNvSpPr>
            <a:spLocks noGrp="1"/>
          </p:cNvSpPr>
          <p:nvPr>
            <p:ph idx="1"/>
          </p:nvPr>
        </p:nvSpPr>
        <p:spPr>
          <a:xfrm>
            <a:off x="228600" y="996950"/>
            <a:ext cx="8610600" cy="5194300"/>
          </a:xfrm>
        </p:spPr>
        <p:txBody>
          <a:bodyPr/>
          <a:lstStyle/>
          <a:p>
            <a:r>
              <a:rPr lang="en-US" dirty="0">
                <a:solidFill>
                  <a:srgbClr val="0000FF"/>
                </a:solidFill>
                <a:latin typeface="Tahoma" charset="0"/>
              </a:rPr>
              <a:t>Due May </a:t>
            </a:r>
            <a:r>
              <a:rPr lang="en-US" dirty="0">
                <a:solidFill>
                  <a:srgbClr val="0000FF"/>
                </a:solidFill>
                <a:latin typeface="Tahoma" charset="0"/>
              </a:rPr>
              <a:t>3</a:t>
            </a:r>
            <a:r>
              <a:rPr lang="en-US" dirty="0" smtClean="0">
                <a:solidFill>
                  <a:srgbClr val="0000FF"/>
                </a:solidFill>
                <a:latin typeface="Tahoma" charset="0"/>
              </a:rPr>
              <a:t>; </a:t>
            </a:r>
            <a:r>
              <a:rPr lang="en-US" dirty="0">
                <a:solidFill>
                  <a:srgbClr val="0000FF"/>
                </a:solidFill>
                <a:latin typeface="Tahoma" charset="0"/>
              </a:rPr>
              <a:t>Last submission accepted on May </a:t>
            </a:r>
            <a:r>
              <a:rPr lang="en-US" dirty="0" smtClean="0">
                <a:solidFill>
                  <a:srgbClr val="0000FF"/>
                </a:solidFill>
                <a:latin typeface="Tahoma" charset="0"/>
              </a:rPr>
              <a:t>10, </a:t>
            </a:r>
            <a:r>
              <a:rPr lang="en-US" dirty="0">
                <a:solidFill>
                  <a:srgbClr val="0000FF"/>
                </a:solidFill>
                <a:latin typeface="Tahoma" charset="0"/>
              </a:rPr>
              <a:t>11:59pm</a:t>
            </a:r>
          </a:p>
          <a:p>
            <a:r>
              <a:rPr lang="en-US" dirty="0">
                <a:latin typeface="Tahoma" charset="0"/>
              </a:rPr>
              <a:t>Cycle-level modeling of the MESI cache coherence protocol</a:t>
            </a:r>
          </a:p>
          <a:p>
            <a:endParaRPr lang="en-US" dirty="0">
              <a:solidFill>
                <a:srgbClr val="0000FF"/>
              </a:solidFill>
              <a:latin typeface="Tahoma" charset="0"/>
            </a:endParaRPr>
          </a:p>
          <a:p>
            <a:r>
              <a:rPr lang="en-US" dirty="0">
                <a:latin typeface="Tahoma" charset="0"/>
              </a:rPr>
              <a:t>Since this is the last lab</a:t>
            </a:r>
          </a:p>
          <a:p>
            <a:pPr lvl="1"/>
            <a:r>
              <a:rPr lang="en-US" dirty="0">
                <a:latin typeface="Tahoma" charset="0"/>
                <a:ea typeface="ＭＳ Ｐゴシック" charset="0"/>
              </a:rPr>
              <a:t>An automatic extension of 7 days granted for everyone</a:t>
            </a:r>
          </a:p>
          <a:p>
            <a:pPr lvl="1"/>
            <a:r>
              <a:rPr lang="en-US" dirty="0">
                <a:latin typeface="Tahoma" charset="0"/>
                <a:ea typeface="ＭＳ Ｐゴシック" charset="0"/>
              </a:rPr>
              <a:t>No other late days accepted</a:t>
            </a:r>
          </a:p>
          <a:p>
            <a:endParaRPr lang="en-US" dirty="0">
              <a:latin typeface="Tahoma" charset="0"/>
            </a:endParaRPr>
          </a:p>
          <a:p>
            <a:pPr lvl="1"/>
            <a:endParaRPr lang="en-US" dirty="0">
              <a:latin typeface="Tahoma" charset="0"/>
              <a:ea typeface="ＭＳ Ｐゴシック" charset="0"/>
            </a:endParaRPr>
          </a:p>
        </p:txBody>
      </p:sp>
      <p:sp>
        <p:nvSpPr>
          <p:cNvPr id="5324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C8DC02A-C2AB-0B47-A3CF-26EC5CF4C45A}" type="slidenum">
              <a:rPr lang="en-US" sz="1600">
                <a:solidFill>
                  <a:srgbClr val="000000"/>
                </a:solidFill>
                <a:latin typeface="Garamond" charset="0"/>
                <a:cs typeface="Arial" charset="0"/>
              </a:rPr>
              <a:pPr eaLnBrk="1" hangingPunct="1"/>
              <a:t>6</a:t>
            </a:fld>
            <a:endParaRPr lang="en-US" sz="1600">
              <a:solidFill>
                <a:srgbClr val="000000"/>
              </a:solidFill>
              <a:latin typeface="Garamond" charset="0"/>
              <a:cs typeface="Arial" charset="0"/>
            </a:endParaRPr>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rcRect t="-5827" b="-5827"/>
          <a:stretch>
            <a:fillRect/>
          </a:stretch>
        </p:blipFill>
        <p:spPr bwMode="auto">
          <a:xfrm>
            <a:off x="228600" y="1695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726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726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726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Title 1"/>
          <p:cNvSpPr>
            <a:spLocks noGrp="1"/>
          </p:cNvSpPr>
          <p:nvPr>
            <p:ph type="title"/>
          </p:nvPr>
        </p:nvSpPr>
        <p:spPr/>
        <p:txBody>
          <a:bodyPr/>
          <a:lstStyle/>
          <a:p>
            <a:r>
              <a:rPr lang="en-US">
                <a:latin typeface="Garamond" charset="0"/>
              </a:rPr>
              <a:t>Contention for Critical Sections</a:t>
            </a:r>
          </a:p>
        </p:txBody>
      </p:sp>
      <p:sp>
        <p:nvSpPr>
          <p:cNvPr id="225282" name="Content Placeholder 2"/>
          <p:cNvSpPr>
            <a:spLocks noGrp="1"/>
          </p:cNvSpPr>
          <p:nvPr>
            <p:ph idx="1"/>
          </p:nvPr>
        </p:nvSpPr>
        <p:spPr>
          <a:xfrm>
            <a:off x="320675" y="808038"/>
            <a:ext cx="8610600" cy="5340350"/>
          </a:xfrm>
        </p:spPr>
        <p:txBody>
          <a:bodyPr/>
          <a:lstStyle/>
          <a:p>
            <a:endParaRPr lang="en-US">
              <a:latin typeface="Tahoma" charset="0"/>
            </a:endParaRPr>
          </a:p>
        </p:txBody>
      </p:sp>
      <p:sp>
        <p:nvSpPr>
          <p:cNvPr id="2252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C039F47-DFA4-F944-B3B6-5BEEBC173AF4}" type="slidenum">
              <a:rPr lang="en-US" sz="1600">
                <a:solidFill>
                  <a:srgbClr val="000000"/>
                </a:solidFill>
                <a:latin typeface="Garamond" charset="0"/>
              </a:rPr>
              <a:pPr eaLnBrk="1" hangingPunct="1"/>
              <a:t>60</a:t>
            </a:fld>
            <a:endParaRPr lang="en-US" sz="1600">
              <a:solidFill>
                <a:srgbClr val="000000"/>
              </a:solidFill>
              <a:latin typeface="Garamond" charset="0"/>
            </a:endParaRPr>
          </a:p>
        </p:txBody>
      </p:sp>
      <p:sp>
        <p:nvSpPr>
          <p:cNvPr id="5" name="Line 3"/>
          <p:cNvSpPr>
            <a:spLocks noChangeShapeType="1"/>
          </p:cNvSpPr>
          <p:nvPr/>
        </p:nvSpPr>
        <p:spPr bwMode="auto">
          <a:xfrm flipH="1" flipV="1">
            <a:off x="765175" y="1379538"/>
            <a:ext cx="0" cy="440055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6" name="Line 4"/>
          <p:cNvSpPr>
            <a:spLocks noChangeShapeType="1"/>
          </p:cNvSpPr>
          <p:nvPr/>
        </p:nvSpPr>
        <p:spPr bwMode="auto">
          <a:xfrm flipV="1">
            <a:off x="750888" y="5764213"/>
            <a:ext cx="8296275" cy="158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5286" name="Text Box 5"/>
          <p:cNvSpPr txBox="1">
            <a:spLocks noChangeArrowheads="1"/>
          </p:cNvSpPr>
          <p:nvPr/>
        </p:nvSpPr>
        <p:spPr bwMode="auto">
          <a:xfrm>
            <a:off x="527050" y="5816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0</a:t>
            </a:r>
          </a:p>
        </p:txBody>
      </p:sp>
      <p:sp>
        <p:nvSpPr>
          <p:cNvPr id="8" name="Rectangle 93"/>
          <p:cNvSpPr>
            <a:spLocks noChangeArrowheads="1"/>
          </p:cNvSpPr>
          <p:nvPr/>
        </p:nvSpPr>
        <p:spPr bwMode="auto">
          <a:xfrm>
            <a:off x="7696200" y="1149350"/>
            <a:ext cx="457200" cy="152400"/>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 name="Rectangle 94"/>
          <p:cNvSpPr>
            <a:spLocks noChangeArrowheads="1"/>
          </p:cNvSpPr>
          <p:nvPr/>
        </p:nvSpPr>
        <p:spPr bwMode="auto">
          <a:xfrm>
            <a:off x="7696200" y="1616075"/>
            <a:ext cx="457200" cy="152400"/>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0" name="Rectangle 95"/>
          <p:cNvSpPr>
            <a:spLocks noChangeArrowheads="1"/>
          </p:cNvSpPr>
          <p:nvPr/>
        </p:nvSpPr>
        <p:spPr bwMode="auto">
          <a:xfrm>
            <a:off x="7350125" y="920750"/>
            <a:ext cx="1717675" cy="1295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25290" name="Text Box 96"/>
          <p:cNvSpPr txBox="1">
            <a:spLocks noChangeArrowheads="1"/>
          </p:cNvSpPr>
          <p:nvPr/>
        </p:nvSpPr>
        <p:spPr bwMode="auto">
          <a:xfrm>
            <a:off x="8153400" y="920750"/>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solidFill>
                  <a:srgbClr val="000000"/>
                </a:solidFill>
              </a:rPr>
              <a:t>Critical Section</a:t>
            </a:r>
          </a:p>
        </p:txBody>
      </p:sp>
      <p:sp>
        <p:nvSpPr>
          <p:cNvPr id="225291" name="Text Box 97"/>
          <p:cNvSpPr txBox="1">
            <a:spLocks noChangeArrowheads="1"/>
          </p:cNvSpPr>
          <p:nvPr/>
        </p:nvSpPr>
        <p:spPr bwMode="auto">
          <a:xfrm>
            <a:off x="8153400" y="14986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solidFill>
                  <a:srgbClr val="000000"/>
                </a:solidFill>
              </a:rPr>
              <a:t>Parallel</a:t>
            </a:r>
          </a:p>
        </p:txBody>
      </p:sp>
      <p:sp>
        <p:nvSpPr>
          <p:cNvPr id="13" name="Line 98"/>
          <p:cNvSpPr>
            <a:spLocks noChangeShapeType="1"/>
          </p:cNvSpPr>
          <p:nvPr/>
        </p:nvSpPr>
        <p:spPr bwMode="auto">
          <a:xfrm>
            <a:off x="7696200" y="2000250"/>
            <a:ext cx="4572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5293" name="Text Box 99"/>
          <p:cNvSpPr txBox="1">
            <a:spLocks noChangeArrowheads="1"/>
          </p:cNvSpPr>
          <p:nvPr/>
        </p:nvSpPr>
        <p:spPr bwMode="auto">
          <a:xfrm>
            <a:off x="8153400" y="18351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solidFill>
                  <a:srgbClr val="000000"/>
                </a:solidFill>
              </a:rPr>
              <a:t>Idle</a:t>
            </a:r>
          </a:p>
        </p:txBody>
      </p:sp>
      <p:sp>
        <p:nvSpPr>
          <p:cNvPr id="225294" name="Text Box 13"/>
          <p:cNvSpPr txBox="1">
            <a:spLocks noChangeArrowheads="1"/>
          </p:cNvSpPr>
          <p:nvPr/>
        </p:nvSpPr>
        <p:spPr bwMode="auto">
          <a:xfrm>
            <a:off x="655638" y="1012825"/>
            <a:ext cx="7177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i="1">
                <a:solidFill>
                  <a:srgbClr val="000000"/>
                </a:solidFill>
              </a:rPr>
              <a:t>12 iterations, 33% instructions inside the critical section</a:t>
            </a:r>
          </a:p>
        </p:txBody>
      </p:sp>
      <p:sp>
        <p:nvSpPr>
          <p:cNvPr id="225295" name="Text Box 14"/>
          <p:cNvSpPr txBox="1">
            <a:spLocks noChangeArrowheads="1"/>
          </p:cNvSpPr>
          <p:nvPr/>
        </p:nvSpPr>
        <p:spPr bwMode="auto">
          <a:xfrm>
            <a:off x="15875" y="5419725"/>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P = 1</a:t>
            </a:r>
          </a:p>
        </p:txBody>
      </p:sp>
      <p:sp>
        <p:nvSpPr>
          <p:cNvPr id="17" name="Text Box 15"/>
          <p:cNvSpPr txBox="1">
            <a:spLocks noChangeArrowheads="1"/>
          </p:cNvSpPr>
          <p:nvPr/>
        </p:nvSpPr>
        <p:spPr bwMode="auto">
          <a:xfrm>
            <a:off x="15875" y="3690938"/>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P = 3</a:t>
            </a:r>
          </a:p>
        </p:txBody>
      </p:sp>
      <p:sp>
        <p:nvSpPr>
          <p:cNvPr id="18" name="Text Box 16"/>
          <p:cNvSpPr txBox="1">
            <a:spLocks noChangeArrowheads="1"/>
          </p:cNvSpPr>
          <p:nvPr/>
        </p:nvSpPr>
        <p:spPr bwMode="auto">
          <a:xfrm>
            <a:off x="15875" y="4759325"/>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P = 2</a:t>
            </a:r>
          </a:p>
        </p:txBody>
      </p:sp>
      <p:sp>
        <p:nvSpPr>
          <p:cNvPr id="19" name="Text Box 17"/>
          <p:cNvSpPr txBox="1">
            <a:spLocks noChangeArrowheads="1"/>
          </p:cNvSpPr>
          <p:nvPr/>
        </p:nvSpPr>
        <p:spPr bwMode="auto">
          <a:xfrm>
            <a:off x="15875" y="24003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P = 4</a:t>
            </a:r>
          </a:p>
        </p:txBody>
      </p:sp>
      <p:sp>
        <p:nvSpPr>
          <p:cNvPr id="20" name="Line 18"/>
          <p:cNvSpPr>
            <a:spLocks noChangeShapeType="1"/>
          </p:cNvSpPr>
          <p:nvPr/>
        </p:nvSpPr>
        <p:spPr bwMode="auto">
          <a:xfrm>
            <a:off x="1423988" y="57435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5300" name="Text Box 19"/>
          <p:cNvSpPr txBox="1">
            <a:spLocks noChangeArrowheads="1"/>
          </p:cNvSpPr>
          <p:nvPr/>
        </p:nvSpPr>
        <p:spPr bwMode="auto">
          <a:xfrm>
            <a:off x="1195388" y="5881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1</a:t>
            </a:r>
          </a:p>
        </p:txBody>
      </p:sp>
      <p:sp>
        <p:nvSpPr>
          <p:cNvPr id="22" name="Line 20"/>
          <p:cNvSpPr>
            <a:spLocks noChangeShapeType="1"/>
          </p:cNvSpPr>
          <p:nvPr/>
        </p:nvSpPr>
        <p:spPr bwMode="auto">
          <a:xfrm>
            <a:off x="765175" y="5722938"/>
            <a:ext cx="0" cy="153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3" name="Line 21"/>
          <p:cNvSpPr>
            <a:spLocks noChangeShapeType="1"/>
          </p:cNvSpPr>
          <p:nvPr/>
        </p:nvSpPr>
        <p:spPr bwMode="auto">
          <a:xfrm>
            <a:off x="2082800" y="57435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5303" name="Text Box 22"/>
          <p:cNvSpPr txBox="1">
            <a:spLocks noChangeArrowheads="1"/>
          </p:cNvSpPr>
          <p:nvPr/>
        </p:nvSpPr>
        <p:spPr bwMode="auto">
          <a:xfrm>
            <a:off x="1854200" y="5881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2</a:t>
            </a:r>
          </a:p>
        </p:txBody>
      </p:sp>
      <p:sp>
        <p:nvSpPr>
          <p:cNvPr id="25" name="Line 23"/>
          <p:cNvSpPr>
            <a:spLocks noChangeShapeType="1"/>
          </p:cNvSpPr>
          <p:nvPr/>
        </p:nvSpPr>
        <p:spPr bwMode="auto">
          <a:xfrm>
            <a:off x="2740025" y="57435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5305" name="Text Box 24"/>
          <p:cNvSpPr txBox="1">
            <a:spLocks noChangeArrowheads="1"/>
          </p:cNvSpPr>
          <p:nvPr/>
        </p:nvSpPr>
        <p:spPr bwMode="auto">
          <a:xfrm>
            <a:off x="2511425" y="5881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3</a:t>
            </a:r>
          </a:p>
        </p:txBody>
      </p:sp>
      <p:sp>
        <p:nvSpPr>
          <p:cNvPr id="27" name="Line 25"/>
          <p:cNvSpPr>
            <a:spLocks noChangeShapeType="1"/>
          </p:cNvSpPr>
          <p:nvPr/>
        </p:nvSpPr>
        <p:spPr bwMode="auto">
          <a:xfrm>
            <a:off x="3398838" y="57435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5307" name="Text Box 26"/>
          <p:cNvSpPr txBox="1">
            <a:spLocks noChangeArrowheads="1"/>
          </p:cNvSpPr>
          <p:nvPr/>
        </p:nvSpPr>
        <p:spPr bwMode="auto">
          <a:xfrm>
            <a:off x="3170238" y="5881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4</a:t>
            </a:r>
          </a:p>
        </p:txBody>
      </p:sp>
      <p:sp>
        <p:nvSpPr>
          <p:cNvPr id="29" name="Line 27"/>
          <p:cNvSpPr>
            <a:spLocks noChangeShapeType="1"/>
          </p:cNvSpPr>
          <p:nvPr/>
        </p:nvSpPr>
        <p:spPr bwMode="auto">
          <a:xfrm>
            <a:off x="4048125" y="57435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5309" name="Text Box 28"/>
          <p:cNvSpPr txBox="1">
            <a:spLocks noChangeArrowheads="1"/>
          </p:cNvSpPr>
          <p:nvPr/>
        </p:nvSpPr>
        <p:spPr bwMode="auto">
          <a:xfrm>
            <a:off x="3819525" y="5881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5</a:t>
            </a:r>
          </a:p>
        </p:txBody>
      </p:sp>
      <p:sp>
        <p:nvSpPr>
          <p:cNvPr id="31" name="Line 29"/>
          <p:cNvSpPr>
            <a:spLocks noChangeShapeType="1"/>
          </p:cNvSpPr>
          <p:nvPr/>
        </p:nvSpPr>
        <p:spPr bwMode="auto">
          <a:xfrm>
            <a:off x="4706938" y="57435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5311" name="Text Box 30"/>
          <p:cNvSpPr txBox="1">
            <a:spLocks noChangeArrowheads="1"/>
          </p:cNvSpPr>
          <p:nvPr/>
        </p:nvSpPr>
        <p:spPr bwMode="auto">
          <a:xfrm>
            <a:off x="4478338" y="5881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6</a:t>
            </a:r>
          </a:p>
        </p:txBody>
      </p:sp>
      <p:sp>
        <p:nvSpPr>
          <p:cNvPr id="33" name="Line 31"/>
          <p:cNvSpPr>
            <a:spLocks noChangeShapeType="1"/>
          </p:cNvSpPr>
          <p:nvPr/>
        </p:nvSpPr>
        <p:spPr bwMode="auto">
          <a:xfrm>
            <a:off x="5364163" y="57435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5313" name="Text Box 32"/>
          <p:cNvSpPr txBox="1">
            <a:spLocks noChangeArrowheads="1"/>
          </p:cNvSpPr>
          <p:nvPr/>
        </p:nvSpPr>
        <p:spPr bwMode="auto">
          <a:xfrm>
            <a:off x="5135563" y="5881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7</a:t>
            </a:r>
          </a:p>
        </p:txBody>
      </p:sp>
      <p:sp>
        <p:nvSpPr>
          <p:cNvPr id="35" name="Line 33"/>
          <p:cNvSpPr>
            <a:spLocks noChangeShapeType="1"/>
          </p:cNvSpPr>
          <p:nvPr/>
        </p:nvSpPr>
        <p:spPr bwMode="auto">
          <a:xfrm>
            <a:off x="6022975" y="57435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5315" name="Text Box 34"/>
          <p:cNvSpPr txBox="1">
            <a:spLocks noChangeArrowheads="1"/>
          </p:cNvSpPr>
          <p:nvPr/>
        </p:nvSpPr>
        <p:spPr bwMode="auto">
          <a:xfrm>
            <a:off x="5794375" y="5881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8</a:t>
            </a:r>
          </a:p>
        </p:txBody>
      </p:sp>
      <p:sp>
        <p:nvSpPr>
          <p:cNvPr id="37" name="Line 35"/>
          <p:cNvSpPr>
            <a:spLocks noChangeShapeType="1"/>
          </p:cNvSpPr>
          <p:nvPr/>
        </p:nvSpPr>
        <p:spPr bwMode="auto">
          <a:xfrm>
            <a:off x="6691313" y="57435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5317" name="Text Box 36"/>
          <p:cNvSpPr txBox="1">
            <a:spLocks noChangeArrowheads="1"/>
          </p:cNvSpPr>
          <p:nvPr/>
        </p:nvSpPr>
        <p:spPr bwMode="auto">
          <a:xfrm>
            <a:off x="6462713" y="5881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9</a:t>
            </a:r>
          </a:p>
        </p:txBody>
      </p:sp>
      <p:sp>
        <p:nvSpPr>
          <p:cNvPr id="39" name="Line 37"/>
          <p:cNvSpPr>
            <a:spLocks noChangeShapeType="1"/>
          </p:cNvSpPr>
          <p:nvPr/>
        </p:nvSpPr>
        <p:spPr bwMode="auto">
          <a:xfrm>
            <a:off x="7350125" y="57435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5319" name="Text Box 38"/>
          <p:cNvSpPr txBox="1">
            <a:spLocks noChangeArrowheads="1"/>
          </p:cNvSpPr>
          <p:nvPr/>
        </p:nvSpPr>
        <p:spPr bwMode="auto">
          <a:xfrm>
            <a:off x="7121525" y="5881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10</a:t>
            </a:r>
          </a:p>
        </p:txBody>
      </p:sp>
      <p:sp>
        <p:nvSpPr>
          <p:cNvPr id="41" name="Line 39"/>
          <p:cNvSpPr>
            <a:spLocks noChangeShapeType="1"/>
          </p:cNvSpPr>
          <p:nvPr/>
        </p:nvSpPr>
        <p:spPr bwMode="auto">
          <a:xfrm>
            <a:off x="8007350" y="57435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5321" name="Text Box 40"/>
          <p:cNvSpPr txBox="1">
            <a:spLocks noChangeArrowheads="1"/>
          </p:cNvSpPr>
          <p:nvPr/>
        </p:nvSpPr>
        <p:spPr bwMode="auto">
          <a:xfrm>
            <a:off x="7778750" y="5881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11</a:t>
            </a:r>
          </a:p>
        </p:txBody>
      </p:sp>
      <p:sp>
        <p:nvSpPr>
          <p:cNvPr id="43" name="Line 41"/>
          <p:cNvSpPr>
            <a:spLocks noChangeShapeType="1"/>
          </p:cNvSpPr>
          <p:nvPr/>
        </p:nvSpPr>
        <p:spPr bwMode="auto">
          <a:xfrm>
            <a:off x="8666163" y="5743575"/>
            <a:ext cx="0" cy="153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25323" name="Text Box 42"/>
          <p:cNvSpPr txBox="1">
            <a:spLocks noChangeArrowheads="1"/>
          </p:cNvSpPr>
          <p:nvPr/>
        </p:nvSpPr>
        <p:spPr bwMode="auto">
          <a:xfrm>
            <a:off x="8437563" y="5881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rPr>
              <a:t>12</a:t>
            </a:r>
          </a:p>
        </p:txBody>
      </p:sp>
      <p:grpSp>
        <p:nvGrpSpPr>
          <p:cNvPr id="225324" name="Group 43"/>
          <p:cNvGrpSpPr>
            <a:grpSpLocks/>
          </p:cNvGrpSpPr>
          <p:nvPr/>
        </p:nvGrpSpPr>
        <p:grpSpPr bwMode="auto">
          <a:xfrm>
            <a:off x="765175" y="5565775"/>
            <a:ext cx="7900988" cy="109538"/>
            <a:chOff x="530" y="3646"/>
            <a:chExt cx="4977" cy="69"/>
          </a:xfrm>
        </p:grpSpPr>
        <p:sp>
          <p:nvSpPr>
            <p:cNvPr id="46" name="Rectangle 44"/>
            <p:cNvSpPr>
              <a:spLocks noChangeArrowheads="1"/>
            </p:cNvSpPr>
            <p:nvPr/>
          </p:nvSpPr>
          <p:spPr bwMode="auto">
            <a:xfrm>
              <a:off x="530"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47" name="Rectangle 45"/>
            <p:cNvSpPr>
              <a:spLocks noChangeArrowheads="1"/>
            </p:cNvSpPr>
            <p:nvPr/>
          </p:nvSpPr>
          <p:spPr bwMode="auto">
            <a:xfrm>
              <a:off x="530"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48" name="Rectangle 46"/>
            <p:cNvSpPr>
              <a:spLocks noChangeArrowheads="1"/>
            </p:cNvSpPr>
            <p:nvPr/>
          </p:nvSpPr>
          <p:spPr bwMode="auto">
            <a:xfrm>
              <a:off x="945"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49" name="Rectangle 47"/>
            <p:cNvSpPr>
              <a:spLocks noChangeArrowheads="1"/>
            </p:cNvSpPr>
            <p:nvPr/>
          </p:nvSpPr>
          <p:spPr bwMode="auto">
            <a:xfrm>
              <a:off x="945"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0" name="Rectangle 48"/>
            <p:cNvSpPr>
              <a:spLocks noChangeArrowheads="1"/>
            </p:cNvSpPr>
            <p:nvPr/>
          </p:nvSpPr>
          <p:spPr bwMode="auto">
            <a:xfrm>
              <a:off x="1359"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1" name="Rectangle 49"/>
            <p:cNvSpPr>
              <a:spLocks noChangeArrowheads="1"/>
            </p:cNvSpPr>
            <p:nvPr/>
          </p:nvSpPr>
          <p:spPr bwMode="auto">
            <a:xfrm>
              <a:off x="1359"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2" name="Rectangle 50"/>
            <p:cNvSpPr>
              <a:spLocks noChangeArrowheads="1"/>
            </p:cNvSpPr>
            <p:nvPr/>
          </p:nvSpPr>
          <p:spPr bwMode="auto">
            <a:xfrm>
              <a:off x="1774"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3" name="Rectangle 51"/>
            <p:cNvSpPr>
              <a:spLocks noChangeArrowheads="1"/>
            </p:cNvSpPr>
            <p:nvPr/>
          </p:nvSpPr>
          <p:spPr bwMode="auto">
            <a:xfrm>
              <a:off x="1774"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4" name="Rectangle 52"/>
            <p:cNvSpPr>
              <a:spLocks noChangeArrowheads="1"/>
            </p:cNvSpPr>
            <p:nvPr/>
          </p:nvSpPr>
          <p:spPr bwMode="auto">
            <a:xfrm>
              <a:off x="2183"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5" name="Rectangle 53"/>
            <p:cNvSpPr>
              <a:spLocks noChangeArrowheads="1"/>
            </p:cNvSpPr>
            <p:nvPr/>
          </p:nvSpPr>
          <p:spPr bwMode="auto">
            <a:xfrm>
              <a:off x="2183"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6" name="Rectangle 54"/>
            <p:cNvSpPr>
              <a:spLocks noChangeArrowheads="1"/>
            </p:cNvSpPr>
            <p:nvPr/>
          </p:nvSpPr>
          <p:spPr bwMode="auto">
            <a:xfrm>
              <a:off x="2598"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7" name="Rectangle 55"/>
            <p:cNvSpPr>
              <a:spLocks noChangeArrowheads="1"/>
            </p:cNvSpPr>
            <p:nvPr/>
          </p:nvSpPr>
          <p:spPr bwMode="auto">
            <a:xfrm>
              <a:off x="2598"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8" name="Rectangle 56"/>
            <p:cNvSpPr>
              <a:spLocks noChangeArrowheads="1"/>
            </p:cNvSpPr>
            <p:nvPr/>
          </p:nvSpPr>
          <p:spPr bwMode="auto">
            <a:xfrm>
              <a:off x="3012"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59" name="Rectangle 57"/>
            <p:cNvSpPr>
              <a:spLocks noChangeArrowheads="1"/>
            </p:cNvSpPr>
            <p:nvPr/>
          </p:nvSpPr>
          <p:spPr bwMode="auto">
            <a:xfrm>
              <a:off x="3012"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0" name="Rectangle 58"/>
            <p:cNvSpPr>
              <a:spLocks noChangeArrowheads="1"/>
            </p:cNvSpPr>
            <p:nvPr/>
          </p:nvSpPr>
          <p:spPr bwMode="auto">
            <a:xfrm>
              <a:off x="3427"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1" name="Rectangle 59"/>
            <p:cNvSpPr>
              <a:spLocks noChangeArrowheads="1"/>
            </p:cNvSpPr>
            <p:nvPr/>
          </p:nvSpPr>
          <p:spPr bwMode="auto">
            <a:xfrm>
              <a:off x="3427"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2" name="Rectangle 60"/>
            <p:cNvSpPr>
              <a:spLocks noChangeArrowheads="1"/>
            </p:cNvSpPr>
            <p:nvPr/>
          </p:nvSpPr>
          <p:spPr bwMode="auto">
            <a:xfrm>
              <a:off x="3848"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3" name="Rectangle 61"/>
            <p:cNvSpPr>
              <a:spLocks noChangeArrowheads="1"/>
            </p:cNvSpPr>
            <p:nvPr/>
          </p:nvSpPr>
          <p:spPr bwMode="auto">
            <a:xfrm>
              <a:off x="3848"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4" name="Rectangle 62"/>
            <p:cNvSpPr>
              <a:spLocks noChangeArrowheads="1"/>
            </p:cNvSpPr>
            <p:nvPr/>
          </p:nvSpPr>
          <p:spPr bwMode="auto">
            <a:xfrm>
              <a:off x="4263"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5" name="Rectangle 63"/>
            <p:cNvSpPr>
              <a:spLocks noChangeArrowheads="1"/>
            </p:cNvSpPr>
            <p:nvPr/>
          </p:nvSpPr>
          <p:spPr bwMode="auto">
            <a:xfrm>
              <a:off x="4263"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6" name="Rectangle 64"/>
            <p:cNvSpPr>
              <a:spLocks noChangeArrowheads="1"/>
            </p:cNvSpPr>
            <p:nvPr/>
          </p:nvSpPr>
          <p:spPr bwMode="auto">
            <a:xfrm>
              <a:off x="4677"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7" name="Rectangle 65"/>
            <p:cNvSpPr>
              <a:spLocks noChangeArrowheads="1"/>
            </p:cNvSpPr>
            <p:nvPr/>
          </p:nvSpPr>
          <p:spPr bwMode="auto">
            <a:xfrm>
              <a:off x="4677"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8" name="Rectangle 66"/>
            <p:cNvSpPr>
              <a:spLocks noChangeArrowheads="1"/>
            </p:cNvSpPr>
            <p:nvPr/>
          </p:nvSpPr>
          <p:spPr bwMode="auto">
            <a:xfrm>
              <a:off x="5092" y="364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9" name="Rectangle 67"/>
            <p:cNvSpPr>
              <a:spLocks noChangeArrowheads="1"/>
            </p:cNvSpPr>
            <p:nvPr/>
          </p:nvSpPr>
          <p:spPr bwMode="auto">
            <a:xfrm>
              <a:off x="5092" y="364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70" name="Group 288"/>
          <p:cNvGrpSpPr>
            <a:grpSpLocks/>
          </p:cNvGrpSpPr>
          <p:nvPr/>
        </p:nvGrpSpPr>
        <p:grpSpPr bwMode="auto">
          <a:xfrm>
            <a:off x="765175" y="5346700"/>
            <a:ext cx="547688" cy="109538"/>
            <a:chOff x="530" y="3508"/>
            <a:chExt cx="345" cy="69"/>
          </a:xfrm>
        </p:grpSpPr>
        <p:sp>
          <p:nvSpPr>
            <p:cNvPr id="71" name="Rectangle 69"/>
            <p:cNvSpPr>
              <a:spLocks noChangeArrowheads="1"/>
            </p:cNvSpPr>
            <p:nvPr/>
          </p:nvSpPr>
          <p:spPr bwMode="auto">
            <a:xfrm>
              <a:off x="530" y="350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72" name="Rectangle 70"/>
            <p:cNvSpPr>
              <a:spLocks noChangeArrowheads="1"/>
            </p:cNvSpPr>
            <p:nvPr/>
          </p:nvSpPr>
          <p:spPr bwMode="auto">
            <a:xfrm>
              <a:off x="530" y="350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73" name="Group 287"/>
          <p:cNvGrpSpPr>
            <a:grpSpLocks/>
          </p:cNvGrpSpPr>
          <p:nvPr/>
        </p:nvGrpSpPr>
        <p:grpSpPr bwMode="auto">
          <a:xfrm>
            <a:off x="1314450" y="5346700"/>
            <a:ext cx="6034088" cy="109538"/>
            <a:chOff x="876" y="3508"/>
            <a:chExt cx="3801" cy="69"/>
          </a:xfrm>
        </p:grpSpPr>
        <p:sp>
          <p:nvSpPr>
            <p:cNvPr id="74" name="Rectangle 71"/>
            <p:cNvSpPr>
              <a:spLocks noChangeArrowheads="1"/>
            </p:cNvSpPr>
            <p:nvPr/>
          </p:nvSpPr>
          <p:spPr bwMode="auto">
            <a:xfrm>
              <a:off x="876" y="350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75" name="Rectangle 72"/>
            <p:cNvSpPr>
              <a:spLocks noChangeArrowheads="1"/>
            </p:cNvSpPr>
            <p:nvPr/>
          </p:nvSpPr>
          <p:spPr bwMode="auto">
            <a:xfrm>
              <a:off x="876" y="350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76" name="Rectangle 73"/>
            <p:cNvSpPr>
              <a:spLocks noChangeArrowheads="1"/>
            </p:cNvSpPr>
            <p:nvPr/>
          </p:nvSpPr>
          <p:spPr bwMode="auto">
            <a:xfrm>
              <a:off x="1221" y="350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77" name="Rectangle 74"/>
            <p:cNvSpPr>
              <a:spLocks noChangeArrowheads="1"/>
            </p:cNvSpPr>
            <p:nvPr/>
          </p:nvSpPr>
          <p:spPr bwMode="auto">
            <a:xfrm>
              <a:off x="1221" y="350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78" name="Rectangle 75"/>
            <p:cNvSpPr>
              <a:spLocks noChangeArrowheads="1"/>
            </p:cNvSpPr>
            <p:nvPr/>
          </p:nvSpPr>
          <p:spPr bwMode="auto">
            <a:xfrm>
              <a:off x="1567" y="350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79" name="Rectangle 76"/>
            <p:cNvSpPr>
              <a:spLocks noChangeArrowheads="1"/>
            </p:cNvSpPr>
            <p:nvPr/>
          </p:nvSpPr>
          <p:spPr bwMode="auto">
            <a:xfrm>
              <a:off x="1567" y="350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0" name="Rectangle 77"/>
            <p:cNvSpPr>
              <a:spLocks noChangeArrowheads="1"/>
            </p:cNvSpPr>
            <p:nvPr/>
          </p:nvSpPr>
          <p:spPr bwMode="auto">
            <a:xfrm>
              <a:off x="1912" y="350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1" name="Rectangle 78"/>
            <p:cNvSpPr>
              <a:spLocks noChangeArrowheads="1"/>
            </p:cNvSpPr>
            <p:nvPr/>
          </p:nvSpPr>
          <p:spPr bwMode="auto">
            <a:xfrm>
              <a:off x="1912" y="350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2" name="Rectangle 79"/>
            <p:cNvSpPr>
              <a:spLocks noChangeArrowheads="1"/>
            </p:cNvSpPr>
            <p:nvPr/>
          </p:nvSpPr>
          <p:spPr bwMode="auto">
            <a:xfrm>
              <a:off x="2258" y="350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3" name="Rectangle 80"/>
            <p:cNvSpPr>
              <a:spLocks noChangeArrowheads="1"/>
            </p:cNvSpPr>
            <p:nvPr/>
          </p:nvSpPr>
          <p:spPr bwMode="auto">
            <a:xfrm>
              <a:off x="2258" y="350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4" name="Rectangle 81"/>
            <p:cNvSpPr>
              <a:spLocks noChangeArrowheads="1"/>
            </p:cNvSpPr>
            <p:nvPr/>
          </p:nvSpPr>
          <p:spPr bwMode="auto">
            <a:xfrm>
              <a:off x="2603" y="350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5" name="Rectangle 82"/>
            <p:cNvSpPr>
              <a:spLocks noChangeArrowheads="1"/>
            </p:cNvSpPr>
            <p:nvPr/>
          </p:nvSpPr>
          <p:spPr bwMode="auto">
            <a:xfrm>
              <a:off x="2603" y="350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6" name="Rectangle 83"/>
            <p:cNvSpPr>
              <a:spLocks noChangeArrowheads="1"/>
            </p:cNvSpPr>
            <p:nvPr/>
          </p:nvSpPr>
          <p:spPr bwMode="auto">
            <a:xfrm>
              <a:off x="2949" y="350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7" name="Rectangle 84"/>
            <p:cNvSpPr>
              <a:spLocks noChangeArrowheads="1"/>
            </p:cNvSpPr>
            <p:nvPr/>
          </p:nvSpPr>
          <p:spPr bwMode="auto">
            <a:xfrm>
              <a:off x="2949" y="350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8" name="Rectangle 85"/>
            <p:cNvSpPr>
              <a:spLocks noChangeArrowheads="1"/>
            </p:cNvSpPr>
            <p:nvPr/>
          </p:nvSpPr>
          <p:spPr bwMode="auto">
            <a:xfrm>
              <a:off x="3295" y="350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9" name="Rectangle 86"/>
            <p:cNvSpPr>
              <a:spLocks noChangeArrowheads="1"/>
            </p:cNvSpPr>
            <p:nvPr/>
          </p:nvSpPr>
          <p:spPr bwMode="auto">
            <a:xfrm>
              <a:off x="3295" y="350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0" name="Rectangle 87"/>
            <p:cNvSpPr>
              <a:spLocks noChangeArrowheads="1"/>
            </p:cNvSpPr>
            <p:nvPr/>
          </p:nvSpPr>
          <p:spPr bwMode="auto">
            <a:xfrm>
              <a:off x="3641" y="350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1" name="Rectangle 88"/>
            <p:cNvSpPr>
              <a:spLocks noChangeArrowheads="1"/>
            </p:cNvSpPr>
            <p:nvPr/>
          </p:nvSpPr>
          <p:spPr bwMode="auto">
            <a:xfrm>
              <a:off x="3641" y="350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2" name="Rectangle 89"/>
            <p:cNvSpPr>
              <a:spLocks noChangeArrowheads="1"/>
            </p:cNvSpPr>
            <p:nvPr/>
          </p:nvSpPr>
          <p:spPr bwMode="auto">
            <a:xfrm>
              <a:off x="3986" y="350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3" name="Rectangle 90"/>
            <p:cNvSpPr>
              <a:spLocks noChangeArrowheads="1"/>
            </p:cNvSpPr>
            <p:nvPr/>
          </p:nvSpPr>
          <p:spPr bwMode="auto">
            <a:xfrm>
              <a:off x="3986" y="350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4" name="Rectangle 91"/>
            <p:cNvSpPr>
              <a:spLocks noChangeArrowheads="1"/>
            </p:cNvSpPr>
            <p:nvPr/>
          </p:nvSpPr>
          <p:spPr bwMode="auto">
            <a:xfrm>
              <a:off x="4332" y="350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5" name="Rectangle 92"/>
            <p:cNvSpPr>
              <a:spLocks noChangeArrowheads="1"/>
            </p:cNvSpPr>
            <p:nvPr/>
          </p:nvSpPr>
          <p:spPr bwMode="auto">
            <a:xfrm>
              <a:off x="4332" y="350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96" name="Group 93"/>
          <p:cNvGrpSpPr>
            <a:grpSpLocks/>
          </p:cNvGrpSpPr>
          <p:nvPr/>
        </p:nvGrpSpPr>
        <p:grpSpPr bwMode="auto">
          <a:xfrm>
            <a:off x="765175" y="2216150"/>
            <a:ext cx="3071813" cy="606425"/>
            <a:chOff x="530" y="1536"/>
            <a:chExt cx="1935" cy="382"/>
          </a:xfrm>
        </p:grpSpPr>
        <p:sp>
          <p:nvSpPr>
            <p:cNvPr id="97" name="Rectangle 94"/>
            <p:cNvSpPr>
              <a:spLocks noChangeArrowheads="1"/>
            </p:cNvSpPr>
            <p:nvPr/>
          </p:nvSpPr>
          <p:spPr bwMode="auto">
            <a:xfrm>
              <a:off x="530" y="153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8" name="Rectangle 95"/>
            <p:cNvSpPr>
              <a:spLocks noChangeArrowheads="1"/>
            </p:cNvSpPr>
            <p:nvPr/>
          </p:nvSpPr>
          <p:spPr bwMode="auto">
            <a:xfrm>
              <a:off x="530" y="153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99" name="Rectangle 96"/>
            <p:cNvSpPr>
              <a:spLocks noChangeArrowheads="1"/>
            </p:cNvSpPr>
            <p:nvPr/>
          </p:nvSpPr>
          <p:spPr bwMode="auto">
            <a:xfrm>
              <a:off x="1082" y="153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00" name="Rectangle 97"/>
            <p:cNvSpPr>
              <a:spLocks noChangeArrowheads="1"/>
            </p:cNvSpPr>
            <p:nvPr/>
          </p:nvSpPr>
          <p:spPr bwMode="auto">
            <a:xfrm>
              <a:off x="1082" y="153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01" name="Rectangle 98"/>
            <p:cNvSpPr>
              <a:spLocks noChangeArrowheads="1"/>
            </p:cNvSpPr>
            <p:nvPr/>
          </p:nvSpPr>
          <p:spPr bwMode="auto">
            <a:xfrm>
              <a:off x="1636" y="153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02" name="Rectangle 99"/>
            <p:cNvSpPr>
              <a:spLocks noChangeArrowheads="1"/>
            </p:cNvSpPr>
            <p:nvPr/>
          </p:nvSpPr>
          <p:spPr bwMode="auto">
            <a:xfrm>
              <a:off x="1636" y="153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03" name="Rectangle 100"/>
            <p:cNvSpPr>
              <a:spLocks noChangeArrowheads="1"/>
            </p:cNvSpPr>
            <p:nvPr/>
          </p:nvSpPr>
          <p:spPr bwMode="auto">
            <a:xfrm>
              <a:off x="668" y="1642"/>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04" name="Rectangle 101"/>
            <p:cNvSpPr>
              <a:spLocks noChangeArrowheads="1"/>
            </p:cNvSpPr>
            <p:nvPr/>
          </p:nvSpPr>
          <p:spPr bwMode="auto">
            <a:xfrm>
              <a:off x="668" y="1642"/>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05" name="Rectangle 102"/>
            <p:cNvSpPr>
              <a:spLocks noChangeArrowheads="1"/>
            </p:cNvSpPr>
            <p:nvPr/>
          </p:nvSpPr>
          <p:spPr bwMode="auto">
            <a:xfrm>
              <a:off x="1220" y="1642"/>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06" name="Rectangle 103"/>
            <p:cNvSpPr>
              <a:spLocks noChangeArrowheads="1"/>
            </p:cNvSpPr>
            <p:nvPr/>
          </p:nvSpPr>
          <p:spPr bwMode="auto">
            <a:xfrm>
              <a:off x="1220" y="1642"/>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07" name="Rectangle 104"/>
            <p:cNvSpPr>
              <a:spLocks noChangeArrowheads="1"/>
            </p:cNvSpPr>
            <p:nvPr/>
          </p:nvSpPr>
          <p:spPr bwMode="auto">
            <a:xfrm>
              <a:off x="1773" y="1642"/>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08" name="Rectangle 105"/>
            <p:cNvSpPr>
              <a:spLocks noChangeArrowheads="1"/>
            </p:cNvSpPr>
            <p:nvPr/>
          </p:nvSpPr>
          <p:spPr bwMode="auto">
            <a:xfrm>
              <a:off x="1773" y="1642"/>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09" name="Rectangle 106"/>
            <p:cNvSpPr>
              <a:spLocks noChangeArrowheads="1"/>
            </p:cNvSpPr>
            <p:nvPr/>
          </p:nvSpPr>
          <p:spPr bwMode="auto">
            <a:xfrm>
              <a:off x="807" y="174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0" name="Rectangle 107"/>
            <p:cNvSpPr>
              <a:spLocks noChangeArrowheads="1"/>
            </p:cNvSpPr>
            <p:nvPr/>
          </p:nvSpPr>
          <p:spPr bwMode="auto">
            <a:xfrm>
              <a:off x="807" y="174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1" name="Rectangle 108"/>
            <p:cNvSpPr>
              <a:spLocks noChangeArrowheads="1"/>
            </p:cNvSpPr>
            <p:nvPr/>
          </p:nvSpPr>
          <p:spPr bwMode="auto">
            <a:xfrm>
              <a:off x="1359" y="174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2" name="Rectangle 109"/>
            <p:cNvSpPr>
              <a:spLocks noChangeArrowheads="1"/>
            </p:cNvSpPr>
            <p:nvPr/>
          </p:nvSpPr>
          <p:spPr bwMode="auto">
            <a:xfrm>
              <a:off x="1359" y="174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3" name="Rectangle 110"/>
            <p:cNvSpPr>
              <a:spLocks noChangeArrowheads="1"/>
            </p:cNvSpPr>
            <p:nvPr/>
          </p:nvSpPr>
          <p:spPr bwMode="auto">
            <a:xfrm>
              <a:off x="1912" y="174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4" name="Rectangle 111"/>
            <p:cNvSpPr>
              <a:spLocks noChangeArrowheads="1"/>
            </p:cNvSpPr>
            <p:nvPr/>
          </p:nvSpPr>
          <p:spPr bwMode="auto">
            <a:xfrm>
              <a:off x="1912" y="174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5" name="Rectangle 112"/>
            <p:cNvSpPr>
              <a:spLocks noChangeArrowheads="1"/>
            </p:cNvSpPr>
            <p:nvPr/>
          </p:nvSpPr>
          <p:spPr bwMode="auto">
            <a:xfrm>
              <a:off x="945" y="1849"/>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6" name="Rectangle 113"/>
            <p:cNvSpPr>
              <a:spLocks noChangeArrowheads="1"/>
            </p:cNvSpPr>
            <p:nvPr/>
          </p:nvSpPr>
          <p:spPr bwMode="auto">
            <a:xfrm>
              <a:off x="945" y="1849"/>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7" name="Rectangle 114"/>
            <p:cNvSpPr>
              <a:spLocks noChangeArrowheads="1"/>
            </p:cNvSpPr>
            <p:nvPr/>
          </p:nvSpPr>
          <p:spPr bwMode="auto">
            <a:xfrm>
              <a:off x="1497" y="1849"/>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8" name="Rectangle 115"/>
            <p:cNvSpPr>
              <a:spLocks noChangeArrowheads="1"/>
            </p:cNvSpPr>
            <p:nvPr/>
          </p:nvSpPr>
          <p:spPr bwMode="auto">
            <a:xfrm>
              <a:off x="1497" y="1849"/>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19" name="Rectangle 116"/>
            <p:cNvSpPr>
              <a:spLocks noChangeArrowheads="1"/>
            </p:cNvSpPr>
            <p:nvPr/>
          </p:nvSpPr>
          <p:spPr bwMode="auto">
            <a:xfrm>
              <a:off x="2050" y="1849"/>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20" name="Rectangle 117"/>
            <p:cNvSpPr>
              <a:spLocks noChangeArrowheads="1"/>
            </p:cNvSpPr>
            <p:nvPr/>
          </p:nvSpPr>
          <p:spPr bwMode="auto">
            <a:xfrm>
              <a:off x="2050" y="1849"/>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21" name="Line 118"/>
            <p:cNvSpPr>
              <a:spLocks noChangeShapeType="1"/>
            </p:cNvSpPr>
            <p:nvPr/>
          </p:nvSpPr>
          <p:spPr bwMode="auto">
            <a:xfrm flipV="1">
              <a:off x="530" y="1883"/>
              <a:ext cx="414" cy="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22" name="Line 119"/>
            <p:cNvSpPr>
              <a:spLocks noChangeShapeType="1"/>
            </p:cNvSpPr>
            <p:nvPr/>
          </p:nvSpPr>
          <p:spPr bwMode="auto">
            <a:xfrm>
              <a:off x="530" y="1780"/>
              <a:ext cx="27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23" name="Line 120"/>
            <p:cNvSpPr>
              <a:spLocks noChangeShapeType="1"/>
            </p:cNvSpPr>
            <p:nvPr/>
          </p:nvSpPr>
          <p:spPr bwMode="auto">
            <a:xfrm>
              <a:off x="530" y="1676"/>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24" name="Line 121"/>
            <p:cNvSpPr>
              <a:spLocks noChangeShapeType="1"/>
            </p:cNvSpPr>
            <p:nvPr/>
          </p:nvSpPr>
          <p:spPr bwMode="auto">
            <a:xfrm>
              <a:off x="945" y="1572"/>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25" name="Line 122"/>
            <p:cNvSpPr>
              <a:spLocks noChangeShapeType="1"/>
            </p:cNvSpPr>
            <p:nvPr/>
          </p:nvSpPr>
          <p:spPr bwMode="auto">
            <a:xfrm>
              <a:off x="1083" y="1676"/>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26" name="Line 123"/>
            <p:cNvSpPr>
              <a:spLocks noChangeShapeType="1"/>
            </p:cNvSpPr>
            <p:nvPr/>
          </p:nvSpPr>
          <p:spPr bwMode="auto">
            <a:xfrm>
              <a:off x="1221" y="1780"/>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27" name="Line 124"/>
            <p:cNvSpPr>
              <a:spLocks noChangeShapeType="1"/>
            </p:cNvSpPr>
            <p:nvPr/>
          </p:nvSpPr>
          <p:spPr bwMode="auto">
            <a:xfrm>
              <a:off x="1360" y="1884"/>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28" name="Line 125"/>
            <p:cNvSpPr>
              <a:spLocks noChangeShapeType="1"/>
            </p:cNvSpPr>
            <p:nvPr/>
          </p:nvSpPr>
          <p:spPr bwMode="auto">
            <a:xfrm>
              <a:off x="1498" y="1572"/>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29" name="Line 126"/>
            <p:cNvSpPr>
              <a:spLocks noChangeShapeType="1"/>
            </p:cNvSpPr>
            <p:nvPr/>
          </p:nvSpPr>
          <p:spPr bwMode="auto">
            <a:xfrm>
              <a:off x="1636" y="1676"/>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30" name="Line 127"/>
            <p:cNvSpPr>
              <a:spLocks noChangeShapeType="1"/>
            </p:cNvSpPr>
            <p:nvPr/>
          </p:nvSpPr>
          <p:spPr bwMode="auto">
            <a:xfrm>
              <a:off x="1774" y="1780"/>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31" name="Line 128"/>
            <p:cNvSpPr>
              <a:spLocks noChangeShapeType="1"/>
            </p:cNvSpPr>
            <p:nvPr/>
          </p:nvSpPr>
          <p:spPr bwMode="auto">
            <a:xfrm>
              <a:off x="1912" y="1884"/>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132" name="Group 284"/>
          <p:cNvGrpSpPr>
            <a:grpSpLocks/>
          </p:cNvGrpSpPr>
          <p:nvPr/>
        </p:nvGrpSpPr>
        <p:grpSpPr bwMode="auto">
          <a:xfrm>
            <a:off x="765175" y="1506538"/>
            <a:ext cx="1974850" cy="603250"/>
            <a:chOff x="530" y="1089"/>
            <a:chExt cx="1244" cy="380"/>
          </a:xfrm>
        </p:grpSpPr>
        <p:sp>
          <p:nvSpPr>
            <p:cNvPr id="133" name="Rectangle 130"/>
            <p:cNvSpPr>
              <a:spLocks noChangeArrowheads="1"/>
            </p:cNvSpPr>
            <p:nvPr/>
          </p:nvSpPr>
          <p:spPr bwMode="auto">
            <a:xfrm>
              <a:off x="530" y="1089"/>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34" name="Rectangle 131"/>
            <p:cNvSpPr>
              <a:spLocks noChangeArrowheads="1"/>
            </p:cNvSpPr>
            <p:nvPr/>
          </p:nvSpPr>
          <p:spPr bwMode="auto">
            <a:xfrm>
              <a:off x="530" y="1089"/>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35" name="Rectangle 132"/>
            <p:cNvSpPr>
              <a:spLocks noChangeArrowheads="1"/>
            </p:cNvSpPr>
            <p:nvPr/>
          </p:nvSpPr>
          <p:spPr bwMode="auto">
            <a:xfrm>
              <a:off x="876" y="1089"/>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36" name="Rectangle 133"/>
            <p:cNvSpPr>
              <a:spLocks noChangeArrowheads="1"/>
            </p:cNvSpPr>
            <p:nvPr/>
          </p:nvSpPr>
          <p:spPr bwMode="auto">
            <a:xfrm>
              <a:off x="876" y="1089"/>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37" name="Rectangle 134"/>
            <p:cNvSpPr>
              <a:spLocks noChangeArrowheads="1"/>
            </p:cNvSpPr>
            <p:nvPr/>
          </p:nvSpPr>
          <p:spPr bwMode="auto">
            <a:xfrm>
              <a:off x="1221" y="1089"/>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38" name="Rectangle 135"/>
            <p:cNvSpPr>
              <a:spLocks noChangeArrowheads="1"/>
            </p:cNvSpPr>
            <p:nvPr/>
          </p:nvSpPr>
          <p:spPr bwMode="auto">
            <a:xfrm>
              <a:off x="1221" y="1089"/>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39" name="Rectangle 136"/>
            <p:cNvSpPr>
              <a:spLocks noChangeArrowheads="1"/>
            </p:cNvSpPr>
            <p:nvPr/>
          </p:nvSpPr>
          <p:spPr bwMode="auto">
            <a:xfrm>
              <a:off x="599" y="1193"/>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0" name="Rectangle 137"/>
            <p:cNvSpPr>
              <a:spLocks noChangeArrowheads="1"/>
            </p:cNvSpPr>
            <p:nvPr/>
          </p:nvSpPr>
          <p:spPr bwMode="auto">
            <a:xfrm>
              <a:off x="599" y="1193"/>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1" name="Rectangle 138"/>
            <p:cNvSpPr>
              <a:spLocks noChangeArrowheads="1"/>
            </p:cNvSpPr>
            <p:nvPr/>
          </p:nvSpPr>
          <p:spPr bwMode="auto">
            <a:xfrm>
              <a:off x="945" y="1192"/>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2" name="Rectangle 139"/>
            <p:cNvSpPr>
              <a:spLocks noChangeArrowheads="1"/>
            </p:cNvSpPr>
            <p:nvPr/>
          </p:nvSpPr>
          <p:spPr bwMode="auto">
            <a:xfrm>
              <a:off x="945" y="1192"/>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3" name="Rectangle 140"/>
            <p:cNvSpPr>
              <a:spLocks noChangeArrowheads="1"/>
            </p:cNvSpPr>
            <p:nvPr/>
          </p:nvSpPr>
          <p:spPr bwMode="auto">
            <a:xfrm>
              <a:off x="1290" y="1193"/>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4" name="Rectangle 141"/>
            <p:cNvSpPr>
              <a:spLocks noChangeArrowheads="1"/>
            </p:cNvSpPr>
            <p:nvPr/>
          </p:nvSpPr>
          <p:spPr bwMode="auto">
            <a:xfrm>
              <a:off x="1290" y="1193"/>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5" name="Rectangle 142"/>
            <p:cNvSpPr>
              <a:spLocks noChangeArrowheads="1"/>
            </p:cNvSpPr>
            <p:nvPr/>
          </p:nvSpPr>
          <p:spPr bwMode="auto">
            <a:xfrm>
              <a:off x="669" y="1296"/>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6" name="Rectangle 143"/>
            <p:cNvSpPr>
              <a:spLocks noChangeArrowheads="1"/>
            </p:cNvSpPr>
            <p:nvPr/>
          </p:nvSpPr>
          <p:spPr bwMode="auto">
            <a:xfrm>
              <a:off x="669" y="1296"/>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7" name="Rectangle 144"/>
            <p:cNvSpPr>
              <a:spLocks noChangeArrowheads="1"/>
            </p:cNvSpPr>
            <p:nvPr/>
          </p:nvSpPr>
          <p:spPr bwMode="auto">
            <a:xfrm>
              <a:off x="1015" y="1296"/>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8" name="Rectangle 145"/>
            <p:cNvSpPr>
              <a:spLocks noChangeArrowheads="1"/>
            </p:cNvSpPr>
            <p:nvPr/>
          </p:nvSpPr>
          <p:spPr bwMode="auto">
            <a:xfrm>
              <a:off x="1015" y="1296"/>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9" name="Rectangle 146"/>
            <p:cNvSpPr>
              <a:spLocks noChangeArrowheads="1"/>
            </p:cNvSpPr>
            <p:nvPr/>
          </p:nvSpPr>
          <p:spPr bwMode="auto">
            <a:xfrm>
              <a:off x="1360" y="1296"/>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0" name="Rectangle 147"/>
            <p:cNvSpPr>
              <a:spLocks noChangeArrowheads="1"/>
            </p:cNvSpPr>
            <p:nvPr/>
          </p:nvSpPr>
          <p:spPr bwMode="auto">
            <a:xfrm>
              <a:off x="1360" y="1296"/>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1" name="Rectangle 148"/>
            <p:cNvSpPr>
              <a:spLocks noChangeArrowheads="1"/>
            </p:cNvSpPr>
            <p:nvPr/>
          </p:nvSpPr>
          <p:spPr bwMode="auto">
            <a:xfrm>
              <a:off x="738" y="1400"/>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2" name="Rectangle 149"/>
            <p:cNvSpPr>
              <a:spLocks noChangeArrowheads="1"/>
            </p:cNvSpPr>
            <p:nvPr/>
          </p:nvSpPr>
          <p:spPr bwMode="auto">
            <a:xfrm>
              <a:off x="738" y="1400"/>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3" name="Rectangle 150"/>
            <p:cNvSpPr>
              <a:spLocks noChangeArrowheads="1"/>
            </p:cNvSpPr>
            <p:nvPr/>
          </p:nvSpPr>
          <p:spPr bwMode="auto">
            <a:xfrm>
              <a:off x="1084" y="1400"/>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4" name="Rectangle 151"/>
            <p:cNvSpPr>
              <a:spLocks noChangeArrowheads="1"/>
            </p:cNvSpPr>
            <p:nvPr/>
          </p:nvSpPr>
          <p:spPr bwMode="auto">
            <a:xfrm>
              <a:off x="1084" y="1400"/>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5" name="Rectangle 152"/>
            <p:cNvSpPr>
              <a:spLocks noChangeArrowheads="1"/>
            </p:cNvSpPr>
            <p:nvPr/>
          </p:nvSpPr>
          <p:spPr bwMode="auto">
            <a:xfrm>
              <a:off x="1429" y="1400"/>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6" name="Rectangle 153"/>
            <p:cNvSpPr>
              <a:spLocks noChangeArrowheads="1"/>
            </p:cNvSpPr>
            <p:nvPr/>
          </p:nvSpPr>
          <p:spPr bwMode="auto">
            <a:xfrm>
              <a:off x="1429" y="1400"/>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57" name="Line 154"/>
            <p:cNvSpPr>
              <a:spLocks noChangeShapeType="1"/>
            </p:cNvSpPr>
            <p:nvPr/>
          </p:nvSpPr>
          <p:spPr bwMode="auto">
            <a:xfrm>
              <a:off x="530" y="1331"/>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58" name="Line 155"/>
            <p:cNvSpPr>
              <a:spLocks noChangeShapeType="1"/>
            </p:cNvSpPr>
            <p:nvPr/>
          </p:nvSpPr>
          <p:spPr bwMode="auto">
            <a:xfrm>
              <a:off x="530" y="1435"/>
              <a:ext cx="20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59" name="Line 156"/>
            <p:cNvSpPr>
              <a:spLocks noChangeShapeType="1"/>
            </p:cNvSpPr>
            <p:nvPr/>
          </p:nvSpPr>
          <p:spPr bwMode="auto">
            <a:xfrm>
              <a:off x="530" y="1227"/>
              <a:ext cx="6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160" name="Group 285"/>
          <p:cNvGrpSpPr>
            <a:grpSpLocks/>
          </p:cNvGrpSpPr>
          <p:nvPr/>
        </p:nvGrpSpPr>
        <p:grpSpPr bwMode="auto">
          <a:xfrm>
            <a:off x="765175" y="3097213"/>
            <a:ext cx="2413000" cy="438150"/>
            <a:chOff x="530" y="2091"/>
            <a:chExt cx="1520" cy="276"/>
          </a:xfrm>
        </p:grpSpPr>
        <p:sp>
          <p:nvSpPr>
            <p:cNvPr id="161" name="Rectangle 158"/>
            <p:cNvSpPr>
              <a:spLocks noChangeArrowheads="1"/>
            </p:cNvSpPr>
            <p:nvPr/>
          </p:nvSpPr>
          <p:spPr bwMode="auto">
            <a:xfrm>
              <a:off x="530" y="2091"/>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62" name="Rectangle 159"/>
            <p:cNvSpPr>
              <a:spLocks noChangeArrowheads="1"/>
            </p:cNvSpPr>
            <p:nvPr/>
          </p:nvSpPr>
          <p:spPr bwMode="auto">
            <a:xfrm>
              <a:off x="530" y="2091"/>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63" name="Rectangle 160"/>
            <p:cNvSpPr>
              <a:spLocks noChangeArrowheads="1"/>
            </p:cNvSpPr>
            <p:nvPr/>
          </p:nvSpPr>
          <p:spPr bwMode="auto">
            <a:xfrm>
              <a:off x="876" y="2091"/>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64" name="Rectangle 161"/>
            <p:cNvSpPr>
              <a:spLocks noChangeArrowheads="1"/>
            </p:cNvSpPr>
            <p:nvPr/>
          </p:nvSpPr>
          <p:spPr bwMode="auto">
            <a:xfrm>
              <a:off x="876" y="2091"/>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65" name="Rectangle 162"/>
            <p:cNvSpPr>
              <a:spLocks noChangeArrowheads="1"/>
            </p:cNvSpPr>
            <p:nvPr/>
          </p:nvSpPr>
          <p:spPr bwMode="auto">
            <a:xfrm>
              <a:off x="1221" y="2091"/>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66" name="Rectangle 163"/>
            <p:cNvSpPr>
              <a:spLocks noChangeArrowheads="1"/>
            </p:cNvSpPr>
            <p:nvPr/>
          </p:nvSpPr>
          <p:spPr bwMode="auto">
            <a:xfrm>
              <a:off x="1221" y="2091"/>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67" name="Rectangle 164"/>
            <p:cNvSpPr>
              <a:spLocks noChangeArrowheads="1"/>
            </p:cNvSpPr>
            <p:nvPr/>
          </p:nvSpPr>
          <p:spPr bwMode="auto">
            <a:xfrm>
              <a:off x="1567" y="2091"/>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68" name="Rectangle 165"/>
            <p:cNvSpPr>
              <a:spLocks noChangeArrowheads="1"/>
            </p:cNvSpPr>
            <p:nvPr/>
          </p:nvSpPr>
          <p:spPr bwMode="auto">
            <a:xfrm>
              <a:off x="1567" y="2091"/>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69" name="Rectangle 166"/>
            <p:cNvSpPr>
              <a:spLocks noChangeArrowheads="1"/>
            </p:cNvSpPr>
            <p:nvPr/>
          </p:nvSpPr>
          <p:spPr bwMode="auto">
            <a:xfrm>
              <a:off x="599" y="2195"/>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70" name="Rectangle 167"/>
            <p:cNvSpPr>
              <a:spLocks noChangeArrowheads="1"/>
            </p:cNvSpPr>
            <p:nvPr/>
          </p:nvSpPr>
          <p:spPr bwMode="auto">
            <a:xfrm>
              <a:off x="599" y="2195"/>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71" name="Rectangle 168"/>
            <p:cNvSpPr>
              <a:spLocks noChangeArrowheads="1"/>
            </p:cNvSpPr>
            <p:nvPr/>
          </p:nvSpPr>
          <p:spPr bwMode="auto">
            <a:xfrm>
              <a:off x="945" y="2195"/>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72" name="Rectangle 169"/>
            <p:cNvSpPr>
              <a:spLocks noChangeArrowheads="1"/>
            </p:cNvSpPr>
            <p:nvPr/>
          </p:nvSpPr>
          <p:spPr bwMode="auto">
            <a:xfrm>
              <a:off x="945" y="2195"/>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73" name="Rectangle 170"/>
            <p:cNvSpPr>
              <a:spLocks noChangeArrowheads="1"/>
            </p:cNvSpPr>
            <p:nvPr/>
          </p:nvSpPr>
          <p:spPr bwMode="auto">
            <a:xfrm>
              <a:off x="1290" y="2195"/>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74" name="Rectangle 171"/>
            <p:cNvSpPr>
              <a:spLocks noChangeArrowheads="1"/>
            </p:cNvSpPr>
            <p:nvPr/>
          </p:nvSpPr>
          <p:spPr bwMode="auto">
            <a:xfrm>
              <a:off x="1290" y="2195"/>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75" name="Rectangle 172"/>
            <p:cNvSpPr>
              <a:spLocks noChangeArrowheads="1"/>
            </p:cNvSpPr>
            <p:nvPr/>
          </p:nvSpPr>
          <p:spPr bwMode="auto">
            <a:xfrm>
              <a:off x="1636" y="2195"/>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76" name="Rectangle 173"/>
            <p:cNvSpPr>
              <a:spLocks noChangeArrowheads="1"/>
            </p:cNvSpPr>
            <p:nvPr/>
          </p:nvSpPr>
          <p:spPr bwMode="auto">
            <a:xfrm>
              <a:off x="1636" y="2195"/>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77" name="Rectangle 174"/>
            <p:cNvSpPr>
              <a:spLocks noChangeArrowheads="1"/>
            </p:cNvSpPr>
            <p:nvPr/>
          </p:nvSpPr>
          <p:spPr bwMode="auto">
            <a:xfrm>
              <a:off x="668" y="229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78" name="Rectangle 175"/>
            <p:cNvSpPr>
              <a:spLocks noChangeArrowheads="1"/>
            </p:cNvSpPr>
            <p:nvPr/>
          </p:nvSpPr>
          <p:spPr bwMode="auto">
            <a:xfrm>
              <a:off x="668" y="229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79" name="Rectangle 176"/>
            <p:cNvSpPr>
              <a:spLocks noChangeArrowheads="1"/>
            </p:cNvSpPr>
            <p:nvPr/>
          </p:nvSpPr>
          <p:spPr bwMode="auto">
            <a:xfrm>
              <a:off x="1014" y="229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80" name="Rectangle 177"/>
            <p:cNvSpPr>
              <a:spLocks noChangeArrowheads="1"/>
            </p:cNvSpPr>
            <p:nvPr/>
          </p:nvSpPr>
          <p:spPr bwMode="auto">
            <a:xfrm>
              <a:off x="1014" y="229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81" name="Rectangle 178"/>
            <p:cNvSpPr>
              <a:spLocks noChangeArrowheads="1"/>
            </p:cNvSpPr>
            <p:nvPr/>
          </p:nvSpPr>
          <p:spPr bwMode="auto">
            <a:xfrm>
              <a:off x="1359" y="229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82" name="Rectangle 179"/>
            <p:cNvSpPr>
              <a:spLocks noChangeArrowheads="1"/>
            </p:cNvSpPr>
            <p:nvPr/>
          </p:nvSpPr>
          <p:spPr bwMode="auto">
            <a:xfrm>
              <a:off x="1359" y="229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83" name="Rectangle 180"/>
            <p:cNvSpPr>
              <a:spLocks noChangeArrowheads="1"/>
            </p:cNvSpPr>
            <p:nvPr/>
          </p:nvSpPr>
          <p:spPr bwMode="auto">
            <a:xfrm>
              <a:off x="1705" y="2298"/>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84" name="Rectangle 181"/>
            <p:cNvSpPr>
              <a:spLocks noChangeArrowheads="1"/>
            </p:cNvSpPr>
            <p:nvPr/>
          </p:nvSpPr>
          <p:spPr bwMode="auto">
            <a:xfrm>
              <a:off x="1705" y="2298"/>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85" name="Line 182"/>
            <p:cNvSpPr>
              <a:spLocks noChangeShapeType="1"/>
            </p:cNvSpPr>
            <p:nvPr/>
          </p:nvSpPr>
          <p:spPr bwMode="auto">
            <a:xfrm>
              <a:off x="530" y="2228"/>
              <a:ext cx="6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86" name="Line 183"/>
            <p:cNvSpPr>
              <a:spLocks noChangeShapeType="1"/>
            </p:cNvSpPr>
            <p:nvPr/>
          </p:nvSpPr>
          <p:spPr bwMode="auto">
            <a:xfrm>
              <a:off x="530" y="2332"/>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225330" name="Group 184"/>
          <p:cNvGrpSpPr>
            <a:grpSpLocks/>
          </p:cNvGrpSpPr>
          <p:nvPr/>
        </p:nvGrpSpPr>
        <p:grpSpPr bwMode="auto">
          <a:xfrm>
            <a:off x="765175" y="3644900"/>
            <a:ext cx="3071813" cy="439738"/>
            <a:chOff x="530" y="2436"/>
            <a:chExt cx="1935" cy="277"/>
          </a:xfrm>
        </p:grpSpPr>
        <p:sp>
          <p:nvSpPr>
            <p:cNvPr id="188" name="Rectangle 185"/>
            <p:cNvSpPr>
              <a:spLocks noChangeArrowheads="1"/>
            </p:cNvSpPr>
            <p:nvPr/>
          </p:nvSpPr>
          <p:spPr bwMode="auto">
            <a:xfrm>
              <a:off x="530" y="243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89" name="Rectangle 186"/>
            <p:cNvSpPr>
              <a:spLocks noChangeArrowheads="1"/>
            </p:cNvSpPr>
            <p:nvPr/>
          </p:nvSpPr>
          <p:spPr bwMode="auto">
            <a:xfrm>
              <a:off x="530" y="243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90" name="Rectangle 187"/>
            <p:cNvSpPr>
              <a:spLocks noChangeArrowheads="1"/>
            </p:cNvSpPr>
            <p:nvPr/>
          </p:nvSpPr>
          <p:spPr bwMode="auto">
            <a:xfrm>
              <a:off x="945" y="243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91" name="Rectangle 188"/>
            <p:cNvSpPr>
              <a:spLocks noChangeArrowheads="1"/>
            </p:cNvSpPr>
            <p:nvPr/>
          </p:nvSpPr>
          <p:spPr bwMode="auto">
            <a:xfrm>
              <a:off x="945" y="243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92" name="Rectangle 189"/>
            <p:cNvSpPr>
              <a:spLocks noChangeArrowheads="1"/>
            </p:cNvSpPr>
            <p:nvPr/>
          </p:nvSpPr>
          <p:spPr bwMode="auto">
            <a:xfrm>
              <a:off x="1359" y="243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93" name="Rectangle 190"/>
            <p:cNvSpPr>
              <a:spLocks noChangeArrowheads="1"/>
            </p:cNvSpPr>
            <p:nvPr/>
          </p:nvSpPr>
          <p:spPr bwMode="auto">
            <a:xfrm>
              <a:off x="1359" y="243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94" name="Rectangle 191"/>
            <p:cNvSpPr>
              <a:spLocks noChangeArrowheads="1"/>
            </p:cNvSpPr>
            <p:nvPr/>
          </p:nvSpPr>
          <p:spPr bwMode="auto">
            <a:xfrm>
              <a:off x="1774" y="2436"/>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95" name="Rectangle 192"/>
            <p:cNvSpPr>
              <a:spLocks noChangeArrowheads="1"/>
            </p:cNvSpPr>
            <p:nvPr/>
          </p:nvSpPr>
          <p:spPr bwMode="auto">
            <a:xfrm>
              <a:off x="1774" y="2436"/>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96" name="Rectangle 193"/>
            <p:cNvSpPr>
              <a:spLocks noChangeArrowheads="1"/>
            </p:cNvSpPr>
            <p:nvPr/>
          </p:nvSpPr>
          <p:spPr bwMode="auto">
            <a:xfrm>
              <a:off x="668" y="2540"/>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97" name="Rectangle 194"/>
            <p:cNvSpPr>
              <a:spLocks noChangeArrowheads="1"/>
            </p:cNvSpPr>
            <p:nvPr/>
          </p:nvSpPr>
          <p:spPr bwMode="auto">
            <a:xfrm>
              <a:off x="668" y="2540"/>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98" name="Rectangle 195"/>
            <p:cNvSpPr>
              <a:spLocks noChangeArrowheads="1"/>
            </p:cNvSpPr>
            <p:nvPr/>
          </p:nvSpPr>
          <p:spPr bwMode="auto">
            <a:xfrm>
              <a:off x="1083" y="2540"/>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99" name="Rectangle 196"/>
            <p:cNvSpPr>
              <a:spLocks noChangeArrowheads="1"/>
            </p:cNvSpPr>
            <p:nvPr/>
          </p:nvSpPr>
          <p:spPr bwMode="auto">
            <a:xfrm>
              <a:off x="1083" y="2540"/>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00" name="Rectangle 197"/>
            <p:cNvSpPr>
              <a:spLocks noChangeArrowheads="1"/>
            </p:cNvSpPr>
            <p:nvPr/>
          </p:nvSpPr>
          <p:spPr bwMode="auto">
            <a:xfrm>
              <a:off x="1497" y="2540"/>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01" name="Rectangle 198"/>
            <p:cNvSpPr>
              <a:spLocks noChangeArrowheads="1"/>
            </p:cNvSpPr>
            <p:nvPr/>
          </p:nvSpPr>
          <p:spPr bwMode="auto">
            <a:xfrm>
              <a:off x="1497" y="2540"/>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02" name="Rectangle 199"/>
            <p:cNvSpPr>
              <a:spLocks noChangeArrowheads="1"/>
            </p:cNvSpPr>
            <p:nvPr/>
          </p:nvSpPr>
          <p:spPr bwMode="auto">
            <a:xfrm>
              <a:off x="1912" y="2540"/>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03" name="Rectangle 200"/>
            <p:cNvSpPr>
              <a:spLocks noChangeArrowheads="1"/>
            </p:cNvSpPr>
            <p:nvPr/>
          </p:nvSpPr>
          <p:spPr bwMode="auto">
            <a:xfrm>
              <a:off x="1912" y="2540"/>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04" name="Rectangle 201"/>
            <p:cNvSpPr>
              <a:spLocks noChangeArrowheads="1"/>
            </p:cNvSpPr>
            <p:nvPr/>
          </p:nvSpPr>
          <p:spPr bwMode="auto">
            <a:xfrm>
              <a:off x="806" y="2644"/>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05" name="Rectangle 202"/>
            <p:cNvSpPr>
              <a:spLocks noChangeArrowheads="1"/>
            </p:cNvSpPr>
            <p:nvPr/>
          </p:nvSpPr>
          <p:spPr bwMode="auto">
            <a:xfrm>
              <a:off x="806" y="2644"/>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06" name="Rectangle 203"/>
            <p:cNvSpPr>
              <a:spLocks noChangeArrowheads="1"/>
            </p:cNvSpPr>
            <p:nvPr/>
          </p:nvSpPr>
          <p:spPr bwMode="auto">
            <a:xfrm>
              <a:off x="1221" y="2644"/>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07" name="Rectangle 204"/>
            <p:cNvSpPr>
              <a:spLocks noChangeArrowheads="1"/>
            </p:cNvSpPr>
            <p:nvPr/>
          </p:nvSpPr>
          <p:spPr bwMode="auto">
            <a:xfrm>
              <a:off x="1221" y="2643"/>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08" name="Rectangle 205"/>
            <p:cNvSpPr>
              <a:spLocks noChangeArrowheads="1"/>
            </p:cNvSpPr>
            <p:nvPr/>
          </p:nvSpPr>
          <p:spPr bwMode="auto">
            <a:xfrm>
              <a:off x="1635" y="2644"/>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09" name="Rectangle 206"/>
            <p:cNvSpPr>
              <a:spLocks noChangeArrowheads="1"/>
            </p:cNvSpPr>
            <p:nvPr/>
          </p:nvSpPr>
          <p:spPr bwMode="auto">
            <a:xfrm>
              <a:off x="1635" y="2644"/>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10" name="Rectangle 207"/>
            <p:cNvSpPr>
              <a:spLocks noChangeArrowheads="1"/>
            </p:cNvSpPr>
            <p:nvPr/>
          </p:nvSpPr>
          <p:spPr bwMode="auto">
            <a:xfrm>
              <a:off x="2050" y="2644"/>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11" name="Rectangle 208"/>
            <p:cNvSpPr>
              <a:spLocks noChangeArrowheads="1"/>
            </p:cNvSpPr>
            <p:nvPr/>
          </p:nvSpPr>
          <p:spPr bwMode="auto">
            <a:xfrm>
              <a:off x="2050" y="2644"/>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12" name="Line 209"/>
            <p:cNvSpPr>
              <a:spLocks noChangeShapeType="1"/>
            </p:cNvSpPr>
            <p:nvPr/>
          </p:nvSpPr>
          <p:spPr bwMode="auto">
            <a:xfrm>
              <a:off x="530" y="2575"/>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13" name="Line 210"/>
            <p:cNvSpPr>
              <a:spLocks noChangeShapeType="1"/>
            </p:cNvSpPr>
            <p:nvPr/>
          </p:nvSpPr>
          <p:spPr bwMode="auto">
            <a:xfrm>
              <a:off x="530" y="2678"/>
              <a:ext cx="27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214" name="Group 286"/>
          <p:cNvGrpSpPr>
            <a:grpSpLocks/>
          </p:cNvGrpSpPr>
          <p:nvPr/>
        </p:nvGrpSpPr>
        <p:grpSpPr bwMode="auto">
          <a:xfrm>
            <a:off x="765175" y="4413250"/>
            <a:ext cx="3400425" cy="274638"/>
            <a:chOff x="530" y="2920"/>
            <a:chExt cx="2142" cy="173"/>
          </a:xfrm>
        </p:grpSpPr>
        <p:sp>
          <p:nvSpPr>
            <p:cNvPr id="215" name="Rectangle 212"/>
            <p:cNvSpPr>
              <a:spLocks noChangeArrowheads="1"/>
            </p:cNvSpPr>
            <p:nvPr/>
          </p:nvSpPr>
          <p:spPr bwMode="auto">
            <a:xfrm>
              <a:off x="599" y="3024"/>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16" name="Rectangle 213"/>
            <p:cNvSpPr>
              <a:spLocks noChangeArrowheads="1"/>
            </p:cNvSpPr>
            <p:nvPr/>
          </p:nvSpPr>
          <p:spPr bwMode="auto">
            <a:xfrm>
              <a:off x="599" y="3024"/>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17" name="Rectangle 214"/>
            <p:cNvSpPr>
              <a:spLocks noChangeArrowheads="1"/>
            </p:cNvSpPr>
            <p:nvPr/>
          </p:nvSpPr>
          <p:spPr bwMode="auto">
            <a:xfrm>
              <a:off x="945" y="3024"/>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18" name="Rectangle 215"/>
            <p:cNvSpPr>
              <a:spLocks noChangeArrowheads="1"/>
            </p:cNvSpPr>
            <p:nvPr/>
          </p:nvSpPr>
          <p:spPr bwMode="auto">
            <a:xfrm>
              <a:off x="945" y="3024"/>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19" name="Rectangle 216"/>
            <p:cNvSpPr>
              <a:spLocks noChangeArrowheads="1"/>
            </p:cNvSpPr>
            <p:nvPr/>
          </p:nvSpPr>
          <p:spPr bwMode="auto">
            <a:xfrm>
              <a:off x="1290" y="3024"/>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20" name="Rectangle 217"/>
            <p:cNvSpPr>
              <a:spLocks noChangeArrowheads="1"/>
            </p:cNvSpPr>
            <p:nvPr/>
          </p:nvSpPr>
          <p:spPr bwMode="auto">
            <a:xfrm>
              <a:off x="1290" y="3024"/>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21" name="Rectangle 218"/>
            <p:cNvSpPr>
              <a:spLocks noChangeArrowheads="1"/>
            </p:cNvSpPr>
            <p:nvPr/>
          </p:nvSpPr>
          <p:spPr bwMode="auto">
            <a:xfrm>
              <a:off x="1636" y="3024"/>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22" name="Rectangle 219"/>
            <p:cNvSpPr>
              <a:spLocks noChangeArrowheads="1"/>
            </p:cNvSpPr>
            <p:nvPr/>
          </p:nvSpPr>
          <p:spPr bwMode="auto">
            <a:xfrm>
              <a:off x="1636" y="3024"/>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23" name="Rectangle 220"/>
            <p:cNvSpPr>
              <a:spLocks noChangeArrowheads="1"/>
            </p:cNvSpPr>
            <p:nvPr/>
          </p:nvSpPr>
          <p:spPr bwMode="auto">
            <a:xfrm>
              <a:off x="530" y="2920"/>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24" name="Rectangle 221"/>
            <p:cNvSpPr>
              <a:spLocks noChangeArrowheads="1"/>
            </p:cNvSpPr>
            <p:nvPr/>
          </p:nvSpPr>
          <p:spPr bwMode="auto">
            <a:xfrm>
              <a:off x="530" y="2920"/>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25" name="Rectangle 222"/>
            <p:cNvSpPr>
              <a:spLocks noChangeArrowheads="1"/>
            </p:cNvSpPr>
            <p:nvPr/>
          </p:nvSpPr>
          <p:spPr bwMode="auto">
            <a:xfrm>
              <a:off x="876" y="2920"/>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26" name="Rectangle 223"/>
            <p:cNvSpPr>
              <a:spLocks noChangeArrowheads="1"/>
            </p:cNvSpPr>
            <p:nvPr/>
          </p:nvSpPr>
          <p:spPr bwMode="auto">
            <a:xfrm>
              <a:off x="876" y="2920"/>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27" name="Rectangle 224"/>
            <p:cNvSpPr>
              <a:spLocks noChangeArrowheads="1"/>
            </p:cNvSpPr>
            <p:nvPr/>
          </p:nvSpPr>
          <p:spPr bwMode="auto">
            <a:xfrm>
              <a:off x="1221" y="2920"/>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28" name="Rectangle 225"/>
            <p:cNvSpPr>
              <a:spLocks noChangeArrowheads="1"/>
            </p:cNvSpPr>
            <p:nvPr/>
          </p:nvSpPr>
          <p:spPr bwMode="auto">
            <a:xfrm>
              <a:off x="1221" y="2920"/>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29" name="Rectangle 226"/>
            <p:cNvSpPr>
              <a:spLocks noChangeArrowheads="1"/>
            </p:cNvSpPr>
            <p:nvPr/>
          </p:nvSpPr>
          <p:spPr bwMode="auto">
            <a:xfrm>
              <a:off x="1567" y="2920"/>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30" name="Rectangle 227"/>
            <p:cNvSpPr>
              <a:spLocks noChangeArrowheads="1"/>
            </p:cNvSpPr>
            <p:nvPr/>
          </p:nvSpPr>
          <p:spPr bwMode="auto">
            <a:xfrm>
              <a:off x="1567" y="2920"/>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31" name="Rectangle 228"/>
            <p:cNvSpPr>
              <a:spLocks noChangeArrowheads="1"/>
            </p:cNvSpPr>
            <p:nvPr/>
          </p:nvSpPr>
          <p:spPr bwMode="auto">
            <a:xfrm>
              <a:off x="1981" y="3024"/>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32" name="Rectangle 229"/>
            <p:cNvSpPr>
              <a:spLocks noChangeArrowheads="1"/>
            </p:cNvSpPr>
            <p:nvPr/>
          </p:nvSpPr>
          <p:spPr bwMode="auto">
            <a:xfrm>
              <a:off x="1981" y="3024"/>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33" name="Rectangle 230"/>
            <p:cNvSpPr>
              <a:spLocks noChangeArrowheads="1"/>
            </p:cNvSpPr>
            <p:nvPr/>
          </p:nvSpPr>
          <p:spPr bwMode="auto">
            <a:xfrm>
              <a:off x="2327" y="3024"/>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34" name="Rectangle 231"/>
            <p:cNvSpPr>
              <a:spLocks noChangeArrowheads="1"/>
            </p:cNvSpPr>
            <p:nvPr/>
          </p:nvSpPr>
          <p:spPr bwMode="auto">
            <a:xfrm>
              <a:off x="2327" y="3024"/>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35" name="Rectangle 232"/>
            <p:cNvSpPr>
              <a:spLocks noChangeArrowheads="1"/>
            </p:cNvSpPr>
            <p:nvPr/>
          </p:nvSpPr>
          <p:spPr bwMode="auto">
            <a:xfrm>
              <a:off x="1912" y="2920"/>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36" name="Rectangle 233"/>
            <p:cNvSpPr>
              <a:spLocks noChangeArrowheads="1"/>
            </p:cNvSpPr>
            <p:nvPr/>
          </p:nvSpPr>
          <p:spPr bwMode="auto">
            <a:xfrm>
              <a:off x="1912" y="2920"/>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37" name="Rectangle 234"/>
            <p:cNvSpPr>
              <a:spLocks noChangeArrowheads="1"/>
            </p:cNvSpPr>
            <p:nvPr/>
          </p:nvSpPr>
          <p:spPr bwMode="auto">
            <a:xfrm>
              <a:off x="2258" y="2920"/>
              <a:ext cx="34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38" name="Rectangle 235"/>
            <p:cNvSpPr>
              <a:spLocks noChangeArrowheads="1"/>
            </p:cNvSpPr>
            <p:nvPr/>
          </p:nvSpPr>
          <p:spPr bwMode="auto">
            <a:xfrm>
              <a:off x="2258" y="2920"/>
              <a:ext cx="69" cy="69"/>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39" name="Line 236"/>
            <p:cNvSpPr>
              <a:spLocks noChangeShapeType="1"/>
            </p:cNvSpPr>
            <p:nvPr/>
          </p:nvSpPr>
          <p:spPr bwMode="auto">
            <a:xfrm>
              <a:off x="530" y="3059"/>
              <a:ext cx="6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225332" name="Group 237"/>
          <p:cNvGrpSpPr>
            <a:grpSpLocks/>
          </p:cNvGrpSpPr>
          <p:nvPr/>
        </p:nvGrpSpPr>
        <p:grpSpPr bwMode="auto">
          <a:xfrm>
            <a:off x="765175" y="4795838"/>
            <a:ext cx="4160838" cy="274637"/>
            <a:chOff x="530" y="3161"/>
            <a:chExt cx="2621" cy="173"/>
          </a:xfrm>
        </p:grpSpPr>
        <p:sp>
          <p:nvSpPr>
            <p:cNvPr id="241" name="Rectangle 238"/>
            <p:cNvSpPr>
              <a:spLocks noChangeArrowheads="1"/>
            </p:cNvSpPr>
            <p:nvPr/>
          </p:nvSpPr>
          <p:spPr bwMode="auto">
            <a:xfrm>
              <a:off x="530" y="3161"/>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42" name="Rectangle 239"/>
            <p:cNvSpPr>
              <a:spLocks noChangeArrowheads="1"/>
            </p:cNvSpPr>
            <p:nvPr/>
          </p:nvSpPr>
          <p:spPr bwMode="auto">
            <a:xfrm>
              <a:off x="530" y="3161"/>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43" name="Rectangle 240"/>
            <p:cNvSpPr>
              <a:spLocks noChangeArrowheads="1"/>
            </p:cNvSpPr>
            <p:nvPr/>
          </p:nvSpPr>
          <p:spPr bwMode="auto">
            <a:xfrm>
              <a:off x="945" y="3161"/>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44" name="Rectangle 241"/>
            <p:cNvSpPr>
              <a:spLocks noChangeArrowheads="1"/>
            </p:cNvSpPr>
            <p:nvPr/>
          </p:nvSpPr>
          <p:spPr bwMode="auto">
            <a:xfrm>
              <a:off x="945" y="3161"/>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45" name="Rectangle 242"/>
            <p:cNvSpPr>
              <a:spLocks noChangeArrowheads="1"/>
            </p:cNvSpPr>
            <p:nvPr/>
          </p:nvSpPr>
          <p:spPr bwMode="auto">
            <a:xfrm>
              <a:off x="1359" y="3161"/>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46" name="Rectangle 243"/>
            <p:cNvSpPr>
              <a:spLocks noChangeArrowheads="1"/>
            </p:cNvSpPr>
            <p:nvPr/>
          </p:nvSpPr>
          <p:spPr bwMode="auto">
            <a:xfrm>
              <a:off x="1359" y="3161"/>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47" name="Rectangle 244"/>
            <p:cNvSpPr>
              <a:spLocks noChangeArrowheads="1"/>
            </p:cNvSpPr>
            <p:nvPr/>
          </p:nvSpPr>
          <p:spPr bwMode="auto">
            <a:xfrm>
              <a:off x="1774" y="3161"/>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48" name="Rectangle 245"/>
            <p:cNvSpPr>
              <a:spLocks noChangeArrowheads="1"/>
            </p:cNvSpPr>
            <p:nvPr/>
          </p:nvSpPr>
          <p:spPr bwMode="auto">
            <a:xfrm>
              <a:off x="1774" y="3161"/>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49" name="Rectangle 246"/>
            <p:cNvSpPr>
              <a:spLocks noChangeArrowheads="1"/>
            </p:cNvSpPr>
            <p:nvPr/>
          </p:nvSpPr>
          <p:spPr bwMode="auto">
            <a:xfrm>
              <a:off x="2183" y="3161"/>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50" name="Rectangle 247"/>
            <p:cNvSpPr>
              <a:spLocks noChangeArrowheads="1"/>
            </p:cNvSpPr>
            <p:nvPr/>
          </p:nvSpPr>
          <p:spPr bwMode="auto">
            <a:xfrm>
              <a:off x="2183" y="3161"/>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51" name="Rectangle 248"/>
            <p:cNvSpPr>
              <a:spLocks noChangeArrowheads="1"/>
            </p:cNvSpPr>
            <p:nvPr/>
          </p:nvSpPr>
          <p:spPr bwMode="auto">
            <a:xfrm>
              <a:off x="2598" y="3161"/>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52" name="Rectangle 249"/>
            <p:cNvSpPr>
              <a:spLocks noChangeArrowheads="1"/>
            </p:cNvSpPr>
            <p:nvPr/>
          </p:nvSpPr>
          <p:spPr bwMode="auto">
            <a:xfrm>
              <a:off x="2598" y="3161"/>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53" name="Rectangle 250"/>
            <p:cNvSpPr>
              <a:spLocks noChangeArrowheads="1"/>
            </p:cNvSpPr>
            <p:nvPr/>
          </p:nvSpPr>
          <p:spPr bwMode="auto">
            <a:xfrm>
              <a:off x="668" y="326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54" name="Rectangle 251"/>
            <p:cNvSpPr>
              <a:spLocks noChangeArrowheads="1"/>
            </p:cNvSpPr>
            <p:nvPr/>
          </p:nvSpPr>
          <p:spPr bwMode="auto">
            <a:xfrm>
              <a:off x="668" y="326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55" name="Rectangle 252"/>
            <p:cNvSpPr>
              <a:spLocks noChangeArrowheads="1"/>
            </p:cNvSpPr>
            <p:nvPr/>
          </p:nvSpPr>
          <p:spPr bwMode="auto">
            <a:xfrm>
              <a:off x="1083" y="326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56" name="Rectangle 253"/>
            <p:cNvSpPr>
              <a:spLocks noChangeArrowheads="1"/>
            </p:cNvSpPr>
            <p:nvPr/>
          </p:nvSpPr>
          <p:spPr bwMode="auto">
            <a:xfrm>
              <a:off x="1083" y="326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57" name="Rectangle 254"/>
            <p:cNvSpPr>
              <a:spLocks noChangeArrowheads="1"/>
            </p:cNvSpPr>
            <p:nvPr/>
          </p:nvSpPr>
          <p:spPr bwMode="auto">
            <a:xfrm>
              <a:off x="1497" y="326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58" name="Rectangle 255"/>
            <p:cNvSpPr>
              <a:spLocks noChangeArrowheads="1"/>
            </p:cNvSpPr>
            <p:nvPr/>
          </p:nvSpPr>
          <p:spPr bwMode="auto">
            <a:xfrm>
              <a:off x="1497" y="326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59" name="Rectangle 256"/>
            <p:cNvSpPr>
              <a:spLocks noChangeArrowheads="1"/>
            </p:cNvSpPr>
            <p:nvPr/>
          </p:nvSpPr>
          <p:spPr bwMode="auto">
            <a:xfrm>
              <a:off x="1912" y="326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60" name="Rectangle 257"/>
            <p:cNvSpPr>
              <a:spLocks noChangeArrowheads="1"/>
            </p:cNvSpPr>
            <p:nvPr/>
          </p:nvSpPr>
          <p:spPr bwMode="auto">
            <a:xfrm>
              <a:off x="1912" y="326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61" name="Rectangle 258"/>
            <p:cNvSpPr>
              <a:spLocks noChangeArrowheads="1"/>
            </p:cNvSpPr>
            <p:nvPr/>
          </p:nvSpPr>
          <p:spPr bwMode="auto">
            <a:xfrm>
              <a:off x="2321" y="326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62" name="Rectangle 259"/>
            <p:cNvSpPr>
              <a:spLocks noChangeArrowheads="1"/>
            </p:cNvSpPr>
            <p:nvPr/>
          </p:nvSpPr>
          <p:spPr bwMode="auto">
            <a:xfrm>
              <a:off x="2321" y="326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63" name="Rectangle 260"/>
            <p:cNvSpPr>
              <a:spLocks noChangeArrowheads="1"/>
            </p:cNvSpPr>
            <p:nvPr/>
          </p:nvSpPr>
          <p:spPr bwMode="auto">
            <a:xfrm>
              <a:off x="2736" y="3265"/>
              <a:ext cx="415" cy="69"/>
            </a:xfrm>
            <a:prstGeom prst="rect">
              <a:avLst/>
            </a:prstGeom>
            <a:solidFill>
              <a:srgbClr val="C0C0C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64" name="Rectangle 261"/>
            <p:cNvSpPr>
              <a:spLocks noChangeArrowheads="1"/>
            </p:cNvSpPr>
            <p:nvPr/>
          </p:nvSpPr>
          <p:spPr bwMode="auto">
            <a:xfrm>
              <a:off x="2736" y="3265"/>
              <a:ext cx="138" cy="69"/>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65" name="Line 262"/>
            <p:cNvSpPr>
              <a:spLocks noChangeShapeType="1"/>
            </p:cNvSpPr>
            <p:nvPr/>
          </p:nvSpPr>
          <p:spPr bwMode="auto">
            <a:xfrm>
              <a:off x="530" y="3300"/>
              <a:ext cx="1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sp>
        <p:nvSpPr>
          <p:cNvPr id="266" name="Line 263"/>
          <p:cNvSpPr>
            <a:spLocks noChangeShapeType="1"/>
          </p:cNvSpPr>
          <p:nvPr/>
        </p:nvSpPr>
        <p:spPr bwMode="auto">
          <a:xfrm>
            <a:off x="3836988" y="2730500"/>
            <a:ext cx="0" cy="1262063"/>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nvGrpSpPr>
          <p:cNvPr id="267" name="Group 264"/>
          <p:cNvGrpSpPr>
            <a:grpSpLocks/>
          </p:cNvGrpSpPr>
          <p:nvPr/>
        </p:nvGrpSpPr>
        <p:grpSpPr bwMode="auto">
          <a:xfrm>
            <a:off x="2740025" y="1998663"/>
            <a:ext cx="439738" cy="1482725"/>
            <a:chOff x="1774" y="1399"/>
            <a:chExt cx="277" cy="934"/>
          </a:xfrm>
        </p:grpSpPr>
        <p:sp>
          <p:nvSpPr>
            <p:cNvPr id="268" name="Line 265"/>
            <p:cNvSpPr>
              <a:spLocks noChangeShapeType="1"/>
            </p:cNvSpPr>
            <p:nvPr/>
          </p:nvSpPr>
          <p:spPr bwMode="auto">
            <a:xfrm>
              <a:off x="2051" y="1399"/>
              <a:ext cx="0" cy="93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69" name="Line 266"/>
            <p:cNvSpPr>
              <a:spLocks noChangeShapeType="1"/>
            </p:cNvSpPr>
            <p:nvPr/>
          </p:nvSpPr>
          <p:spPr bwMode="auto">
            <a:xfrm>
              <a:off x="1774" y="1435"/>
              <a:ext cx="276"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270" name="Group 267"/>
          <p:cNvGrpSpPr>
            <a:grpSpLocks/>
          </p:cNvGrpSpPr>
          <p:nvPr/>
        </p:nvGrpSpPr>
        <p:grpSpPr bwMode="auto">
          <a:xfrm>
            <a:off x="7348538" y="5291138"/>
            <a:ext cx="1317625" cy="361950"/>
            <a:chOff x="4677" y="3473"/>
            <a:chExt cx="830" cy="228"/>
          </a:xfrm>
        </p:grpSpPr>
        <p:sp>
          <p:nvSpPr>
            <p:cNvPr id="271" name="Line 268"/>
            <p:cNvSpPr>
              <a:spLocks noChangeShapeType="1"/>
            </p:cNvSpPr>
            <p:nvPr/>
          </p:nvSpPr>
          <p:spPr bwMode="auto">
            <a:xfrm>
              <a:off x="4677" y="3542"/>
              <a:ext cx="83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72" name="Line 269"/>
            <p:cNvSpPr>
              <a:spLocks noChangeShapeType="1"/>
            </p:cNvSpPr>
            <p:nvPr/>
          </p:nvSpPr>
          <p:spPr bwMode="auto">
            <a:xfrm>
              <a:off x="5507" y="3473"/>
              <a:ext cx="0" cy="22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273" name="Group 270"/>
          <p:cNvGrpSpPr>
            <a:grpSpLocks/>
          </p:cNvGrpSpPr>
          <p:nvPr/>
        </p:nvGrpSpPr>
        <p:grpSpPr bwMode="auto">
          <a:xfrm>
            <a:off x="4165600" y="4413250"/>
            <a:ext cx="768350" cy="603250"/>
            <a:chOff x="2672" y="2920"/>
            <a:chExt cx="484" cy="380"/>
          </a:xfrm>
        </p:grpSpPr>
        <p:sp>
          <p:nvSpPr>
            <p:cNvPr id="274" name="Line 271"/>
            <p:cNvSpPr>
              <a:spLocks noChangeShapeType="1"/>
            </p:cNvSpPr>
            <p:nvPr/>
          </p:nvSpPr>
          <p:spPr bwMode="auto">
            <a:xfrm>
              <a:off x="2672" y="3058"/>
              <a:ext cx="479"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75" name="Line 272"/>
            <p:cNvSpPr>
              <a:spLocks noChangeShapeType="1"/>
            </p:cNvSpPr>
            <p:nvPr/>
          </p:nvSpPr>
          <p:spPr bwMode="auto">
            <a:xfrm>
              <a:off x="3156" y="2989"/>
              <a:ext cx="0" cy="31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76" name="Line 273"/>
            <p:cNvSpPr>
              <a:spLocks noChangeShapeType="1"/>
            </p:cNvSpPr>
            <p:nvPr/>
          </p:nvSpPr>
          <p:spPr bwMode="auto">
            <a:xfrm>
              <a:off x="2680" y="2920"/>
              <a:ext cx="0" cy="1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277" name="Group 274"/>
          <p:cNvGrpSpPr>
            <a:grpSpLocks/>
          </p:cNvGrpSpPr>
          <p:nvPr/>
        </p:nvGrpSpPr>
        <p:grpSpPr bwMode="auto">
          <a:xfrm>
            <a:off x="3178175" y="3043238"/>
            <a:ext cx="658813" cy="930275"/>
            <a:chOff x="2050" y="2057"/>
            <a:chExt cx="415" cy="586"/>
          </a:xfrm>
        </p:grpSpPr>
        <p:sp>
          <p:nvSpPr>
            <p:cNvPr id="278" name="Line 275"/>
            <p:cNvSpPr>
              <a:spLocks noChangeShapeType="1"/>
            </p:cNvSpPr>
            <p:nvPr/>
          </p:nvSpPr>
          <p:spPr bwMode="auto">
            <a:xfrm>
              <a:off x="2051" y="2333"/>
              <a:ext cx="409"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79" name="Line 276"/>
            <p:cNvSpPr>
              <a:spLocks noChangeShapeType="1"/>
            </p:cNvSpPr>
            <p:nvPr/>
          </p:nvSpPr>
          <p:spPr bwMode="auto">
            <a:xfrm>
              <a:off x="2465" y="2125"/>
              <a:ext cx="0" cy="51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80" name="Line 277"/>
            <p:cNvSpPr>
              <a:spLocks noChangeShapeType="1"/>
            </p:cNvSpPr>
            <p:nvPr/>
          </p:nvSpPr>
          <p:spPr bwMode="auto">
            <a:xfrm>
              <a:off x="2050" y="2057"/>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grpSp>
        <p:nvGrpSpPr>
          <p:cNvPr id="281" name="Group 278"/>
          <p:cNvGrpSpPr>
            <a:grpSpLocks/>
          </p:cNvGrpSpPr>
          <p:nvPr/>
        </p:nvGrpSpPr>
        <p:grpSpPr bwMode="auto">
          <a:xfrm>
            <a:off x="2740025" y="2049463"/>
            <a:ext cx="1096963" cy="828675"/>
            <a:chOff x="1774" y="1434"/>
            <a:chExt cx="691" cy="522"/>
          </a:xfrm>
        </p:grpSpPr>
        <p:sp>
          <p:nvSpPr>
            <p:cNvPr id="282" name="Line 279"/>
            <p:cNvSpPr>
              <a:spLocks noChangeShapeType="1"/>
            </p:cNvSpPr>
            <p:nvPr/>
          </p:nvSpPr>
          <p:spPr bwMode="auto">
            <a:xfrm>
              <a:off x="1774" y="1434"/>
              <a:ext cx="685"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83" name="Line 280"/>
            <p:cNvSpPr>
              <a:spLocks noChangeShapeType="1"/>
            </p:cNvSpPr>
            <p:nvPr/>
          </p:nvSpPr>
          <p:spPr bwMode="auto">
            <a:xfrm>
              <a:off x="2465" y="1434"/>
              <a:ext cx="0" cy="52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grpSp>
      <p:sp>
        <p:nvSpPr>
          <p:cNvPr id="284" name="Rounded Rectangle 283"/>
          <p:cNvSpPr>
            <a:spLocks noChangeArrowheads="1"/>
          </p:cNvSpPr>
          <p:nvPr/>
        </p:nvSpPr>
        <p:spPr bwMode="auto">
          <a:xfrm>
            <a:off x="1258888" y="3079750"/>
            <a:ext cx="6400800" cy="1004888"/>
          </a:xfrm>
          <a:prstGeom prst="roundRect">
            <a:avLst>
              <a:gd name="adj" fmla="val 16667"/>
            </a:avLst>
          </a:prstGeom>
          <a:solidFill>
            <a:srgbClr val="FFFF00"/>
          </a:solidFill>
          <a:ln w="25400">
            <a:solidFill>
              <a:srgbClr val="89A4A7"/>
            </a:solidFill>
            <a:round/>
            <a:headEnd/>
            <a:tailEnd/>
          </a:ln>
        </p:spPr>
        <p:txBody>
          <a:bodyPr anchor="ctr"/>
          <a:lstStyle/>
          <a:p>
            <a:pPr algn="ctr" fontAlgn="auto">
              <a:spcBef>
                <a:spcPts val="0"/>
              </a:spcBef>
              <a:spcAft>
                <a:spcPts val="0"/>
              </a:spcAft>
              <a:defRPr/>
            </a:pPr>
            <a:r>
              <a:rPr lang="en-US" sz="2400">
                <a:solidFill>
                  <a:srgbClr val="000000"/>
                </a:solidFill>
                <a:latin typeface="Tahoma"/>
                <a:ea typeface="+mn-ea"/>
                <a:cs typeface="+mn-cs"/>
              </a:rPr>
              <a:t>Accelerating critical sections </a:t>
            </a:r>
            <a:br>
              <a:rPr lang="en-US" sz="2400">
                <a:solidFill>
                  <a:srgbClr val="000000"/>
                </a:solidFill>
                <a:latin typeface="Tahoma"/>
                <a:ea typeface="+mn-ea"/>
                <a:cs typeface="+mn-cs"/>
              </a:rPr>
            </a:br>
            <a:r>
              <a:rPr lang="en-US" sz="2400">
                <a:solidFill>
                  <a:srgbClr val="000000"/>
                </a:solidFill>
                <a:latin typeface="Tahoma"/>
                <a:ea typeface="+mn-ea"/>
                <a:cs typeface="+mn-cs"/>
              </a:rPr>
              <a:t>increases performance and scalability</a:t>
            </a:r>
          </a:p>
        </p:txBody>
      </p:sp>
      <p:sp>
        <p:nvSpPr>
          <p:cNvPr id="285" name="Rectangle 94"/>
          <p:cNvSpPr>
            <a:spLocks noChangeArrowheads="1"/>
          </p:cNvSpPr>
          <p:nvPr/>
        </p:nvSpPr>
        <p:spPr bwMode="auto">
          <a:xfrm>
            <a:off x="7239000" y="4481513"/>
            <a:ext cx="457200" cy="152400"/>
          </a:xfrm>
          <a:prstGeom prst="rect">
            <a:avLst/>
          </a:prstGeom>
          <a:solidFill>
            <a:srgbClr val="0000FF"/>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25341" name="Text Box 97"/>
          <p:cNvSpPr txBox="1">
            <a:spLocks noChangeArrowheads="1"/>
          </p:cNvSpPr>
          <p:nvPr/>
        </p:nvSpPr>
        <p:spPr bwMode="auto">
          <a:xfrm>
            <a:off x="7731125" y="3975100"/>
            <a:ext cx="141287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Critical </a:t>
            </a:r>
            <a:br>
              <a:rPr lang="en-US" sz="1800">
                <a:solidFill>
                  <a:srgbClr val="000000"/>
                </a:solidFill>
              </a:rPr>
            </a:br>
            <a:r>
              <a:rPr lang="en-US" sz="1800">
                <a:solidFill>
                  <a:srgbClr val="000000"/>
                </a:solidFill>
              </a:rPr>
              <a:t>Section</a:t>
            </a:r>
            <a:br>
              <a:rPr lang="en-US" sz="1800">
                <a:solidFill>
                  <a:srgbClr val="000000"/>
                </a:solidFill>
              </a:rPr>
            </a:br>
            <a:r>
              <a:rPr lang="en-US" sz="1800">
                <a:solidFill>
                  <a:srgbClr val="000000"/>
                </a:solidFill>
              </a:rPr>
              <a:t>Accelerated</a:t>
            </a:r>
            <a:r>
              <a:rPr lang="en-US" sz="1800" b="1">
                <a:solidFill>
                  <a:srgbClr val="000000"/>
                </a:solidFill>
              </a:rPr>
              <a:t> </a:t>
            </a:r>
            <a:r>
              <a:rPr lang="en-US" sz="1800">
                <a:solidFill>
                  <a:srgbClr val="000000"/>
                </a:solidFill>
              </a:rPr>
              <a:t>by 2x</a:t>
            </a:r>
            <a:r>
              <a:rPr lang="en-US" sz="1600">
                <a:solidFill>
                  <a:srgbClr val="000000"/>
                </a:solidFill>
              </a:rPr>
              <a:t/>
            </a:r>
            <a:br>
              <a:rPr lang="en-US" sz="1600">
                <a:solidFill>
                  <a:srgbClr val="000000"/>
                </a:solidFill>
              </a:rPr>
            </a:br>
            <a:endParaRPr lang="en-US" sz="160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28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7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7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70"/>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26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267"/>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266"/>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8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Title 1"/>
          <p:cNvSpPr>
            <a:spLocks noGrp="1"/>
          </p:cNvSpPr>
          <p:nvPr>
            <p:ph type="title"/>
          </p:nvPr>
        </p:nvSpPr>
        <p:spPr/>
        <p:txBody>
          <a:bodyPr/>
          <a:lstStyle/>
          <a:p>
            <a:r>
              <a:rPr lang="en-US">
                <a:latin typeface="Garamond" charset="0"/>
              </a:rPr>
              <a:t>Impact of Critical Sections on Scalability</a:t>
            </a:r>
          </a:p>
        </p:txBody>
      </p:sp>
      <p:sp>
        <p:nvSpPr>
          <p:cNvPr id="3" name="Content Placeholder 2"/>
          <p:cNvSpPr>
            <a:spLocks noGrp="1"/>
          </p:cNvSpPr>
          <p:nvPr>
            <p:ph idx="1"/>
          </p:nvPr>
        </p:nvSpPr>
        <p:spPr/>
        <p:txBody>
          <a:bodyPr/>
          <a:lstStyle/>
          <a:p>
            <a:r>
              <a:rPr lang="en-US">
                <a:solidFill>
                  <a:srgbClr val="0000FF"/>
                </a:solidFill>
                <a:latin typeface="Tahoma" charset="0"/>
              </a:rPr>
              <a:t>Contention for critical sections leads to serial execution (serialization) </a:t>
            </a:r>
            <a:r>
              <a:rPr lang="en-US">
                <a:latin typeface="Tahoma" charset="0"/>
              </a:rPr>
              <a:t>of threads in the parallel program portion</a:t>
            </a:r>
          </a:p>
          <a:p>
            <a:r>
              <a:rPr lang="en-US">
                <a:latin typeface="Tahoma" charset="0"/>
                <a:cs typeface="Arial" charset="0"/>
              </a:rPr>
              <a:t>Contention for critical sections increases with the number of threads and limits scalability</a:t>
            </a:r>
          </a:p>
          <a:p>
            <a:endParaRPr lang="en-US">
              <a:latin typeface="Tahoma" charset="0"/>
            </a:endParaRPr>
          </a:p>
        </p:txBody>
      </p:sp>
      <p:sp>
        <p:nvSpPr>
          <p:cNvPr id="2273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D195F33-5123-9542-88E0-A9A869B64FFC}" type="slidenum">
              <a:rPr lang="en-US" sz="1600">
                <a:solidFill>
                  <a:srgbClr val="000000"/>
                </a:solidFill>
                <a:latin typeface="Garamond" charset="0"/>
              </a:rPr>
              <a:pPr eaLnBrk="1" hangingPunct="1"/>
              <a:t>61</a:t>
            </a:fld>
            <a:endParaRPr lang="en-US" sz="1600">
              <a:solidFill>
                <a:srgbClr val="000000"/>
              </a:solidFill>
              <a:latin typeface="Garamond" charset="0"/>
            </a:endParaRPr>
          </a:p>
        </p:txBody>
      </p:sp>
      <p:sp>
        <p:nvSpPr>
          <p:cNvPr id="6" name="Text Box 53"/>
          <p:cNvSpPr txBox="1">
            <a:spLocks noChangeArrowheads="1"/>
          </p:cNvSpPr>
          <p:nvPr/>
        </p:nvSpPr>
        <p:spPr bwMode="auto">
          <a:xfrm>
            <a:off x="6629400" y="5867400"/>
            <a:ext cx="21336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fontAlgn="auto" hangingPunct="1">
              <a:spcBef>
                <a:spcPct val="50000"/>
              </a:spcBef>
              <a:spcAft>
                <a:spcPts val="0"/>
              </a:spcAft>
              <a:defRPr/>
            </a:pPr>
            <a:r>
              <a:rPr lang="en-US">
                <a:solidFill>
                  <a:srgbClr val="000000"/>
                </a:solidFill>
                <a:cs typeface="+mn-cs"/>
              </a:rPr>
              <a:t>MySQL (oltp-1)</a:t>
            </a:r>
          </a:p>
        </p:txBody>
      </p:sp>
      <p:sp>
        <p:nvSpPr>
          <p:cNvPr id="11" name="Rectangle 20"/>
          <p:cNvSpPr>
            <a:spLocks noChangeArrowheads="1"/>
          </p:cNvSpPr>
          <p:nvPr/>
        </p:nvSpPr>
        <p:spPr bwMode="auto">
          <a:xfrm>
            <a:off x="4191000" y="5210175"/>
            <a:ext cx="15240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auto">
              <a:spcBef>
                <a:spcPts val="0"/>
              </a:spcBef>
              <a:spcAft>
                <a:spcPts val="0"/>
              </a:spcAft>
              <a:defRPr/>
            </a:pPr>
            <a:endParaRPr lang="en-US" b="1">
              <a:solidFill>
                <a:srgbClr val="000000"/>
              </a:solidFill>
              <a:latin typeface="Tahoma"/>
              <a:ea typeface="+mn-ea"/>
              <a:cs typeface="+mn-cs"/>
            </a:endParaRPr>
          </a:p>
        </p:txBody>
      </p:sp>
      <p:graphicFrame>
        <p:nvGraphicFramePr>
          <p:cNvPr id="12" name="Chart 11"/>
          <p:cNvGraphicFramePr>
            <a:graphicFrameLocks/>
          </p:cNvGraphicFramePr>
          <p:nvPr/>
        </p:nvGraphicFramePr>
        <p:xfrm>
          <a:off x="3319462" y="3211830"/>
          <a:ext cx="2809875" cy="30527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nvGraphicFramePr>
        <p:xfrm>
          <a:off x="3319462" y="3211830"/>
          <a:ext cx="2809875" cy="3052763"/>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p:cNvSpPr txBox="1">
            <a:spLocks noChangeArrowheads="1"/>
          </p:cNvSpPr>
          <p:nvPr/>
        </p:nvSpPr>
        <p:spPr bwMode="auto">
          <a:xfrm>
            <a:off x="3648075" y="6153150"/>
            <a:ext cx="252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fontAlgn="auto" hangingPunct="1">
              <a:spcBef>
                <a:spcPts val="0"/>
              </a:spcBef>
              <a:spcAft>
                <a:spcPts val="0"/>
              </a:spcAft>
              <a:defRPr/>
            </a:pPr>
            <a:r>
              <a:rPr lang="en-US" sz="2000">
                <a:solidFill>
                  <a:srgbClr val="000000"/>
                </a:solidFill>
                <a:cs typeface="+mn-cs"/>
              </a:rPr>
              <a:t>Chip Area (cores)</a:t>
            </a:r>
          </a:p>
        </p:txBody>
      </p:sp>
      <p:sp>
        <p:nvSpPr>
          <p:cNvPr id="15" name="TextBox 14"/>
          <p:cNvSpPr txBox="1">
            <a:spLocks noChangeArrowheads="1"/>
          </p:cNvSpPr>
          <p:nvPr/>
        </p:nvSpPr>
        <p:spPr bwMode="auto">
          <a:xfrm rot="16200000">
            <a:off x="1806575" y="4314825"/>
            <a:ext cx="2762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fontAlgn="auto" hangingPunct="1">
              <a:spcBef>
                <a:spcPts val="0"/>
              </a:spcBef>
              <a:spcAft>
                <a:spcPts val="0"/>
              </a:spcAft>
              <a:defRPr/>
            </a:pPr>
            <a:r>
              <a:rPr lang="en-US" sz="2000">
                <a:solidFill>
                  <a:srgbClr val="000000"/>
                </a:solidFill>
                <a:cs typeface="+mn-cs"/>
              </a:rPr>
              <a:t>Speedup</a:t>
            </a:r>
            <a:endParaRPr lang="en-US">
              <a:solidFill>
                <a:srgbClr val="000000"/>
              </a:solidFill>
              <a:cs typeface="+mn-cs"/>
            </a:endParaRPr>
          </a:p>
        </p:txBody>
      </p:sp>
      <p:sp>
        <p:nvSpPr>
          <p:cNvPr id="16" name="Text Box 17"/>
          <p:cNvSpPr txBox="1">
            <a:spLocks noChangeArrowheads="1"/>
          </p:cNvSpPr>
          <p:nvPr/>
        </p:nvSpPr>
        <p:spPr bwMode="auto">
          <a:xfrm>
            <a:off x="4630738" y="5053013"/>
            <a:ext cx="1160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Today</a:t>
            </a:r>
          </a:p>
        </p:txBody>
      </p:sp>
      <p:sp>
        <p:nvSpPr>
          <p:cNvPr id="17" name="Line 18"/>
          <p:cNvSpPr>
            <a:spLocks noChangeShapeType="1"/>
          </p:cNvSpPr>
          <p:nvPr/>
        </p:nvSpPr>
        <p:spPr bwMode="auto">
          <a:xfrm flipH="1" flipV="1">
            <a:off x="4724400" y="3971925"/>
            <a:ext cx="304800" cy="1143000"/>
          </a:xfrm>
          <a:prstGeom prst="line">
            <a:avLst/>
          </a:prstGeom>
          <a:noFill/>
          <a:ln w="635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8" name="Line 14"/>
          <p:cNvSpPr>
            <a:spLocks noChangeShapeType="1"/>
          </p:cNvSpPr>
          <p:nvPr/>
        </p:nvSpPr>
        <p:spPr bwMode="auto">
          <a:xfrm>
            <a:off x="5562600" y="2600325"/>
            <a:ext cx="228600" cy="914400"/>
          </a:xfrm>
          <a:prstGeom prst="line">
            <a:avLst/>
          </a:prstGeom>
          <a:noFill/>
          <a:ln w="635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9" name="Text Box 17"/>
          <p:cNvSpPr txBox="1">
            <a:spLocks noChangeArrowheads="1"/>
          </p:cNvSpPr>
          <p:nvPr/>
        </p:nvSpPr>
        <p:spPr bwMode="auto">
          <a:xfrm>
            <a:off x="4572000" y="2295525"/>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Asymmetric</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P spid="15" grpId="0"/>
      <p:bldP spid="16" grpId="0"/>
      <p:bldP spid="1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Title 1"/>
          <p:cNvSpPr>
            <a:spLocks noGrp="1"/>
          </p:cNvSpPr>
          <p:nvPr>
            <p:ph type="title"/>
          </p:nvPr>
        </p:nvSpPr>
        <p:spPr/>
        <p:txBody>
          <a:bodyPr/>
          <a:lstStyle/>
          <a:p>
            <a:r>
              <a:rPr lang="en-US">
                <a:latin typeface="Garamond" charset="0"/>
              </a:rPr>
              <a:t>A Case for Asymmetry</a:t>
            </a:r>
          </a:p>
        </p:txBody>
      </p:sp>
      <p:sp>
        <p:nvSpPr>
          <p:cNvPr id="3" name="Content Placeholder 2"/>
          <p:cNvSpPr>
            <a:spLocks noGrp="1"/>
          </p:cNvSpPr>
          <p:nvPr>
            <p:ph idx="1"/>
          </p:nvPr>
        </p:nvSpPr>
        <p:spPr/>
        <p:txBody>
          <a:bodyPr/>
          <a:lstStyle/>
          <a:p>
            <a:r>
              <a:rPr lang="en-US">
                <a:latin typeface="Tahoma" charset="0"/>
              </a:rPr>
              <a:t>Execution time of sequential kernels, critical sections, and limiter stages must be short</a:t>
            </a:r>
          </a:p>
          <a:p>
            <a:endParaRPr lang="en-US" sz="1200">
              <a:latin typeface="Tahoma" charset="0"/>
            </a:endParaRPr>
          </a:p>
          <a:p>
            <a:r>
              <a:rPr lang="en-US">
                <a:latin typeface="Tahoma" charset="0"/>
              </a:rPr>
              <a:t>It is difficult for the programmer to shorten these</a:t>
            </a:r>
            <a:br>
              <a:rPr lang="en-US">
                <a:latin typeface="Tahoma" charset="0"/>
              </a:rPr>
            </a:br>
            <a:r>
              <a:rPr lang="en-US">
                <a:latin typeface="Tahoma" charset="0"/>
              </a:rPr>
              <a:t>serialized sections</a:t>
            </a:r>
          </a:p>
          <a:p>
            <a:pPr lvl="1"/>
            <a:r>
              <a:rPr lang="en-US">
                <a:latin typeface="Tahoma" charset="0"/>
              </a:rPr>
              <a:t>Insufficient domain-specific knowledge</a:t>
            </a:r>
          </a:p>
          <a:p>
            <a:pPr lvl="1"/>
            <a:r>
              <a:rPr lang="en-US">
                <a:latin typeface="Tahoma" charset="0"/>
              </a:rPr>
              <a:t>Variation in hardware platforms </a:t>
            </a:r>
          </a:p>
          <a:p>
            <a:pPr lvl="1"/>
            <a:r>
              <a:rPr lang="en-US">
                <a:latin typeface="Tahoma" charset="0"/>
              </a:rPr>
              <a:t>Limited resources</a:t>
            </a:r>
          </a:p>
          <a:p>
            <a:endParaRPr lang="en-US" sz="1200">
              <a:latin typeface="Tahoma" charset="0"/>
            </a:endParaRPr>
          </a:p>
          <a:p>
            <a:r>
              <a:rPr lang="en-US">
                <a:solidFill>
                  <a:srgbClr val="0000FF"/>
                </a:solidFill>
                <a:latin typeface="Tahoma" charset="0"/>
              </a:rPr>
              <a:t>Goal: A mechanism to shorten serial bottlenecks without requiring programmer effort</a:t>
            </a:r>
          </a:p>
          <a:p>
            <a:endParaRPr lang="en-US" sz="1200">
              <a:latin typeface="Tahoma" charset="0"/>
            </a:endParaRPr>
          </a:p>
          <a:p>
            <a:r>
              <a:rPr lang="en-US">
                <a:solidFill>
                  <a:srgbClr val="FF0000"/>
                </a:solidFill>
                <a:latin typeface="Tahoma" charset="0"/>
              </a:rPr>
              <a:t>Idea: Accelerate serialized code sections by shipping them to powerful cores in an asymmetric multi-core (ACMP)</a:t>
            </a:r>
          </a:p>
        </p:txBody>
      </p:sp>
      <p:sp>
        <p:nvSpPr>
          <p:cNvPr id="2283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A3DCFFB-08DB-5445-A587-8DC0FC3236E0}" type="slidenum">
              <a:rPr lang="en-US" sz="1600">
                <a:solidFill>
                  <a:srgbClr val="000000"/>
                </a:solidFill>
                <a:latin typeface="Garamond" charset="0"/>
              </a:rPr>
              <a:pPr eaLnBrk="1" hangingPunct="1"/>
              <a:t>62</a:t>
            </a:fld>
            <a:endParaRPr lang="en-US" sz="1600">
              <a:solidFill>
                <a:srgbClr val="000000"/>
              </a:solidFill>
              <a:latin typeface="Garamon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Title 1"/>
          <p:cNvSpPr>
            <a:spLocks noGrp="1"/>
          </p:cNvSpPr>
          <p:nvPr>
            <p:ph type="title"/>
          </p:nvPr>
        </p:nvSpPr>
        <p:spPr/>
        <p:txBody>
          <a:bodyPr/>
          <a:lstStyle/>
          <a:p>
            <a:r>
              <a:rPr lang="en-US">
                <a:latin typeface="Garamond" charset="0"/>
                <a:ea typeface="ＭＳ Ｐゴシック" charset="0"/>
                <a:cs typeface="ＭＳ Ｐゴシック" charset="0"/>
              </a:rPr>
              <a:t>An Example: Accelerated Critical Sections</a:t>
            </a:r>
          </a:p>
        </p:txBody>
      </p:sp>
      <p:sp>
        <p:nvSpPr>
          <p:cNvPr id="3" name="Content Placeholder 2"/>
          <p:cNvSpPr>
            <a:spLocks noGrp="1"/>
          </p:cNvSpPr>
          <p:nvPr>
            <p:ph idx="1"/>
          </p:nvPr>
        </p:nvSpPr>
        <p:spPr>
          <a:xfrm>
            <a:off x="228600" y="1054100"/>
            <a:ext cx="8915400" cy="5194300"/>
          </a:xfrm>
        </p:spPr>
        <p:txBody>
          <a:bodyPr/>
          <a:lstStyle/>
          <a:p>
            <a:r>
              <a:rPr lang="en-US" sz="2200">
                <a:latin typeface="Tahoma" charset="0"/>
                <a:ea typeface="ＭＳ Ｐゴシック" charset="0"/>
                <a:cs typeface="ＭＳ Ｐゴシック" charset="0"/>
              </a:rPr>
              <a:t>Idea: </a:t>
            </a:r>
            <a:r>
              <a:rPr lang="en-US" sz="2200">
                <a:solidFill>
                  <a:srgbClr val="0000FF"/>
                </a:solidFill>
                <a:latin typeface="Tahoma" charset="0"/>
                <a:ea typeface="ＭＳ Ｐゴシック" charset="0"/>
                <a:cs typeface="ＭＳ Ｐゴシック" charset="0"/>
              </a:rPr>
              <a:t>HW/SW ships critical sections to a large, powerful core in an asymmetric multi-core architecture</a:t>
            </a:r>
          </a:p>
          <a:p>
            <a:endParaRPr lang="en-US" sz="1600">
              <a:latin typeface="Tahoma" charset="0"/>
              <a:ea typeface="ＭＳ Ｐゴシック" charset="0"/>
              <a:cs typeface="ＭＳ Ｐゴシック" charset="0"/>
            </a:endParaRPr>
          </a:p>
          <a:p>
            <a:r>
              <a:rPr lang="en-US" sz="2200">
                <a:latin typeface="Tahoma" charset="0"/>
                <a:ea typeface="ＭＳ Ｐゴシック" charset="0"/>
                <a:cs typeface="ＭＳ Ｐゴシック" charset="0"/>
              </a:rPr>
              <a:t>Benefit: </a:t>
            </a:r>
          </a:p>
          <a:p>
            <a:pPr lvl="1"/>
            <a:r>
              <a:rPr lang="en-US" sz="2000">
                <a:solidFill>
                  <a:schemeClr val="tx2"/>
                </a:solidFill>
                <a:latin typeface="Tahoma" charset="0"/>
                <a:ea typeface="ＭＳ Ｐゴシック" charset="0"/>
              </a:rPr>
              <a:t>Reduces serialization due to contended locks</a:t>
            </a:r>
          </a:p>
          <a:p>
            <a:pPr lvl="1"/>
            <a:r>
              <a:rPr lang="en-US" sz="2000">
                <a:solidFill>
                  <a:schemeClr val="tx2"/>
                </a:solidFill>
                <a:latin typeface="Tahoma" charset="0"/>
                <a:ea typeface="ＭＳ Ｐゴシック" charset="0"/>
              </a:rPr>
              <a:t>Reduces the performance impact of hard-to-parallelize sections</a:t>
            </a:r>
          </a:p>
          <a:p>
            <a:pPr lvl="1"/>
            <a:r>
              <a:rPr lang="en-US" sz="2000">
                <a:solidFill>
                  <a:schemeClr val="tx2"/>
                </a:solidFill>
                <a:latin typeface="Tahoma" charset="0"/>
                <a:ea typeface="ＭＳ Ｐゴシック" charset="0"/>
              </a:rPr>
              <a:t>Programmer does not need to (heavily) optimize parallel code </a:t>
            </a:r>
            <a:r>
              <a:rPr lang="en-US" sz="2000">
                <a:solidFill>
                  <a:schemeClr val="tx2"/>
                </a:solidFill>
                <a:latin typeface="Tahoma" charset="0"/>
                <a:ea typeface="ＭＳ Ｐゴシック" charset="0"/>
                <a:sym typeface="Wingdings" charset="0"/>
              </a:rPr>
              <a:t> fewer bugs, improved productivity</a:t>
            </a:r>
          </a:p>
          <a:p>
            <a:pPr lvl="1"/>
            <a:endParaRPr lang="en-US" sz="1600">
              <a:latin typeface="Tahoma" charset="0"/>
              <a:ea typeface="ＭＳ Ｐゴシック" charset="0"/>
              <a:sym typeface="Wingdings" charset="0"/>
            </a:endParaRPr>
          </a:p>
          <a:p>
            <a:pPr lvl="1"/>
            <a:endParaRPr lang="en-US" sz="1200">
              <a:latin typeface="Tahoma" charset="0"/>
              <a:ea typeface="ＭＳ Ｐゴシック" charset="0"/>
              <a:sym typeface="Wingdings" charset="0"/>
            </a:endParaRPr>
          </a:p>
          <a:p>
            <a:r>
              <a:rPr lang="en-US" sz="2000">
                <a:latin typeface="Tahoma" charset="0"/>
                <a:ea typeface="ＭＳ Ｐゴシック" charset="0"/>
                <a:cs typeface="ＭＳ Ｐゴシック" charset="0"/>
                <a:sym typeface="Wingdings" charset="0"/>
              </a:rPr>
              <a:t>Suleman et al., </a:t>
            </a:r>
            <a:r>
              <a:rPr lang="ja-JP" altLang="en-US" sz="2000">
                <a:latin typeface="Tahoma" charset="0"/>
                <a:ea typeface="ＭＳ Ｐゴシック" charset="0"/>
                <a:cs typeface="ＭＳ Ｐゴシック" charset="0"/>
                <a:sym typeface="Wingdings" charset="0"/>
              </a:rPr>
              <a:t>“</a:t>
            </a:r>
            <a:r>
              <a:rPr lang="en-US" altLang="ja-JP" sz="2000">
                <a:solidFill>
                  <a:srgbClr val="0000FF"/>
                </a:solidFill>
                <a:latin typeface="Tahoma" charset="0"/>
                <a:ea typeface="ＭＳ Ｐゴシック" charset="0"/>
                <a:cs typeface="ＭＳ Ｐゴシック" charset="0"/>
                <a:sym typeface="Wingdings" charset="0"/>
              </a:rPr>
              <a:t>Accelerating Critical Section Execution with Asymmetric Multi-Core Architectures,</a:t>
            </a:r>
            <a:r>
              <a:rPr lang="ja-JP" altLang="en-US" sz="2000">
                <a:latin typeface="Tahoma" charset="0"/>
                <a:ea typeface="ＭＳ Ｐゴシック" charset="0"/>
                <a:cs typeface="ＭＳ Ｐゴシック" charset="0"/>
                <a:sym typeface="Wingdings" charset="0"/>
              </a:rPr>
              <a:t>”</a:t>
            </a:r>
            <a:r>
              <a:rPr lang="en-US" altLang="ja-JP" sz="2000">
                <a:latin typeface="Tahoma" charset="0"/>
                <a:ea typeface="ＭＳ Ｐゴシック" charset="0"/>
                <a:cs typeface="ＭＳ Ｐゴシック" charset="0"/>
                <a:sym typeface="Wingdings" charset="0"/>
              </a:rPr>
              <a:t> ASPLOS 2009, IEEE Micro Top Picks 2010.</a:t>
            </a:r>
          </a:p>
          <a:p>
            <a:r>
              <a:rPr lang="en-US" sz="2000">
                <a:latin typeface="Tahoma" charset="0"/>
                <a:ea typeface="ＭＳ Ｐゴシック" charset="0"/>
                <a:cs typeface="ＭＳ Ｐゴシック" charset="0"/>
                <a:sym typeface="Wingdings" charset="0"/>
              </a:rPr>
              <a:t>Suleman et al., </a:t>
            </a:r>
            <a:r>
              <a:rPr lang="ja-JP" altLang="en-US" sz="2000">
                <a:latin typeface="Tahoma" charset="0"/>
                <a:ea typeface="ＭＳ Ｐゴシック" charset="0"/>
                <a:cs typeface="ＭＳ Ｐゴシック" charset="0"/>
                <a:sym typeface="Wingdings" charset="0"/>
              </a:rPr>
              <a:t>“</a:t>
            </a:r>
            <a:r>
              <a:rPr lang="en-US" altLang="ja-JP" sz="2000">
                <a:solidFill>
                  <a:srgbClr val="0000FF"/>
                </a:solidFill>
                <a:latin typeface="Tahoma" charset="0"/>
                <a:ea typeface="ＭＳ Ｐゴシック" charset="0"/>
                <a:cs typeface="ＭＳ Ｐゴシック" charset="0"/>
                <a:sym typeface="Wingdings" charset="0"/>
              </a:rPr>
              <a:t>Data Marshaling for Multi-Core Architectures,</a:t>
            </a:r>
            <a:r>
              <a:rPr lang="ja-JP" altLang="en-US" sz="2000">
                <a:latin typeface="Tahoma" charset="0"/>
                <a:ea typeface="ＭＳ Ｐゴシック" charset="0"/>
                <a:cs typeface="ＭＳ Ｐゴシック" charset="0"/>
                <a:sym typeface="Wingdings" charset="0"/>
              </a:rPr>
              <a:t>”</a:t>
            </a:r>
            <a:r>
              <a:rPr lang="en-US" altLang="ja-JP" sz="2000">
                <a:latin typeface="Tahoma" charset="0"/>
                <a:ea typeface="ＭＳ Ｐゴシック" charset="0"/>
                <a:cs typeface="ＭＳ Ｐゴシック" charset="0"/>
                <a:sym typeface="Wingdings" charset="0"/>
              </a:rPr>
              <a:t> ISCA 2010, IEEE Micro Top Picks 2011.</a:t>
            </a:r>
            <a:endParaRPr lang="en-US" sz="2000">
              <a:latin typeface="Tahoma" charset="0"/>
              <a:ea typeface="ＭＳ Ｐゴシック" charset="0"/>
              <a:cs typeface="ＭＳ Ｐゴシック" charset="0"/>
            </a:endParaRPr>
          </a:p>
        </p:txBody>
      </p:sp>
      <p:sp>
        <p:nvSpPr>
          <p:cNvPr id="2293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9DC8B16-679F-EA46-8D0E-D0AB3DED0A11}" type="slidenum">
              <a:rPr lang="en-US" sz="1600">
                <a:solidFill>
                  <a:srgbClr val="000000"/>
                </a:solidFill>
                <a:latin typeface="Garamond" charset="0"/>
              </a:rPr>
              <a:pPr eaLnBrk="1" hangingPunct="1"/>
              <a:t>63</a:t>
            </a:fld>
            <a:endParaRPr lang="en-US" sz="1600">
              <a:solidFill>
                <a:srgbClr val="000000"/>
              </a:solidFill>
              <a:latin typeface="Garamon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Rectangle 6"/>
          <p:cNvSpPr>
            <a:spLocks noGrp="1" noChangeArrowheads="1"/>
          </p:cNvSpPr>
          <p:nvPr>
            <p:ph type="sldNum" sz="quarter" idx="4294967295"/>
          </p:nvPr>
        </p:nvSpPr>
        <p:spPr>
          <a:xfrm>
            <a:off x="3505200" y="6457950"/>
            <a:ext cx="21336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B05134F-EEC8-224A-96EE-0FD275E82651}" type="slidenum">
              <a:rPr lang="en-US" sz="1400" b="1">
                <a:solidFill>
                  <a:srgbClr val="DC5900"/>
                </a:solidFill>
              </a:rPr>
              <a:pPr/>
              <a:t>64</a:t>
            </a:fld>
            <a:endParaRPr lang="en-US" sz="1400" b="1">
              <a:solidFill>
                <a:srgbClr val="DC5900"/>
              </a:solidFill>
            </a:endParaRPr>
          </a:p>
        </p:txBody>
      </p:sp>
      <p:sp>
        <p:nvSpPr>
          <p:cNvPr id="231426" name="Rectangle 2"/>
          <p:cNvSpPr>
            <a:spLocks noGrp="1" noChangeArrowheads="1"/>
          </p:cNvSpPr>
          <p:nvPr>
            <p:ph type="title" idx="4294967295"/>
          </p:nvPr>
        </p:nvSpPr>
        <p:spPr/>
        <p:txBody>
          <a:bodyPr/>
          <a:lstStyle/>
          <a:p>
            <a:pPr eaLnBrk="1" hangingPunct="1"/>
            <a:r>
              <a:rPr lang="en-US">
                <a:latin typeface="Arial" charset="0"/>
              </a:rPr>
              <a:t>Accelerated Critical Sections</a:t>
            </a:r>
          </a:p>
        </p:txBody>
      </p:sp>
      <p:sp>
        <p:nvSpPr>
          <p:cNvPr id="231427" name="Line 8"/>
          <p:cNvSpPr>
            <a:spLocks noChangeShapeType="1"/>
          </p:cNvSpPr>
          <p:nvPr/>
        </p:nvSpPr>
        <p:spPr bwMode="auto">
          <a:xfrm>
            <a:off x="1676400" y="6172200"/>
            <a:ext cx="45720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82" name="Text Box 14"/>
          <p:cNvSpPr txBox="1">
            <a:spLocks noChangeArrowheads="1"/>
          </p:cNvSpPr>
          <p:nvPr/>
        </p:nvSpPr>
        <p:spPr bwMode="auto">
          <a:xfrm>
            <a:off x="1219200" y="1371600"/>
            <a:ext cx="2743200" cy="1217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EnterCS()</a:t>
            </a:r>
          </a:p>
          <a:p>
            <a:pPr lvl="1" eaLnBrk="1" hangingPunct="1">
              <a:spcBef>
                <a:spcPct val="50000"/>
              </a:spcBef>
            </a:pPr>
            <a:r>
              <a:rPr lang="en-US" sz="1800">
                <a:solidFill>
                  <a:srgbClr val="000000"/>
                </a:solidFill>
              </a:rPr>
              <a:t>PriorityQ.insert(…)</a:t>
            </a:r>
          </a:p>
          <a:p>
            <a:pPr eaLnBrk="1" hangingPunct="1">
              <a:spcBef>
                <a:spcPct val="50000"/>
              </a:spcBef>
            </a:pPr>
            <a:r>
              <a:rPr lang="en-US" sz="1800">
                <a:solidFill>
                  <a:srgbClr val="000000"/>
                </a:solidFill>
              </a:rPr>
              <a:t>LeaveCS()</a:t>
            </a:r>
          </a:p>
        </p:txBody>
      </p:sp>
      <p:sp>
        <p:nvSpPr>
          <p:cNvPr id="231429" name="Text Box 16"/>
          <p:cNvSpPr txBox="1">
            <a:spLocks noChangeArrowheads="1"/>
          </p:cNvSpPr>
          <p:nvPr/>
        </p:nvSpPr>
        <p:spPr bwMode="auto">
          <a:xfrm>
            <a:off x="7086600" y="571500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Onchip-Interconnect</a:t>
            </a:r>
          </a:p>
        </p:txBody>
      </p:sp>
      <p:sp>
        <p:nvSpPr>
          <p:cNvPr id="711697" name="Rectangle 17"/>
          <p:cNvSpPr>
            <a:spLocks noChangeArrowheads="1"/>
          </p:cNvSpPr>
          <p:nvPr/>
        </p:nvSpPr>
        <p:spPr bwMode="auto">
          <a:xfrm>
            <a:off x="2133600" y="5105400"/>
            <a:ext cx="533400" cy="152400"/>
          </a:xfrm>
          <a:prstGeom prst="rect">
            <a:avLst/>
          </a:prstGeom>
          <a:solidFill>
            <a:srgbClr val="FFFFFF"/>
          </a:solidFill>
          <a:ln w="9525">
            <a:solidFill>
              <a:schemeClr val="tx1"/>
            </a:solidFill>
            <a:miter lim="800000"/>
            <a:headEnd/>
            <a:tailEnd/>
          </a:ln>
        </p:spPr>
        <p:txBody>
          <a:bodyPr wrap="none" anchor="ctr"/>
          <a:lstStyle/>
          <a:p>
            <a:endParaRPr lang="en-US" b="1">
              <a:solidFill>
                <a:srgbClr val="000000"/>
              </a:solidFill>
            </a:endParaRPr>
          </a:p>
        </p:txBody>
      </p:sp>
      <p:sp>
        <p:nvSpPr>
          <p:cNvPr id="231431" name="Rectangle 18"/>
          <p:cNvSpPr>
            <a:spLocks noChangeArrowheads="1"/>
          </p:cNvSpPr>
          <p:nvPr/>
        </p:nvSpPr>
        <p:spPr bwMode="auto">
          <a:xfrm>
            <a:off x="2133600" y="5257800"/>
            <a:ext cx="533400" cy="15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1">
              <a:solidFill>
                <a:srgbClr val="000000"/>
              </a:solidFill>
            </a:endParaRPr>
          </a:p>
        </p:txBody>
      </p:sp>
      <p:sp>
        <p:nvSpPr>
          <p:cNvPr id="231432" name="Rectangle 19"/>
          <p:cNvSpPr>
            <a:spLocks noChangeArrowheads="1"/>
          </p:cNvSpPr>
          <p:nvPr/>
        </p:nvSpPr>
        <p:spPr bwMode="auto">
          <a:xfrm>
            <a:off x="2133600" y="5410200"/>
            <a:ext cx="533400" cy="152400"/>
          </a:xfrm>
          <a:prstGeom prst="rect">
            <a:avLst/>
          </a:prstGeom>
          <a:solidFill>
            <a:srgbClr val="FFFFFF"/>
          </a:solidFill>
          <a:ln w="9525">
            <a:solidFill>
              <a:schemeClr val="tx1"/>
            </a:solidFill>
            <a:miter lim="800000"/>
            <a:headEnd/>
            <a:tailEnd/>
          </a:ln>
        </p:spPr>
        <p:txBody>
          <a:bodyPr wrap="none" anchor="ctr"/>
          <a:lstStyle/>
          <a:p>
            <a:endParaRPr lang="en-US" b="1">
              <a:solidFill>
                <a:srgbClr val="000000"/>
              </a:solidFill>
            </a:endParaRPr>
          </a:p>
        </p:txBody>
      </p:sp>
      <p:sp>
        <p:nvSpPr>
          <p:cNvPr id="231433" name="Line 22"/>
          <p:cNvSpPr>
            <a:spLocks noChangeShapeType="1"/>
          </p:cNvSpPr>
          <p:nvPr/>
        </p:nvSpPr>
        <p:spPr bwMode="auto">
          <a:xfrm flipV="1">
            <a:off x="2438400" y="55626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1434" name="Line 23"/>
          <p:cNvSpPr>
            <a:spLocks noChangeShapeType="1"/>
          </p:cNvSpPr>
          <p:nvPr/>
        </p:nvSpPr>
        <p:spPr bwMode="auto">
          <a:xfrm flipV="1">
            <a:off x="2438400" y="464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1435" name="Text Box 24"/>
          <p:cNvSpPr txBox="1">
            <a:spLocks noChangeArrowheads="1"/>
          </p:cNvSpPr>
          <p:nvPr/>
        </p:nvSpPr>
        <p:spPr bwMode="auto">
          <a:xfrm>
            <a:off x="76200" y="5073650"/>
            <a:ext cx="1905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Critical Section</a:t>
            </a:r>
            <a:br>
              <a:rPr lang="en-US" sz="1800">
                <a:solidFill>
                  <a:srgbClr val="000000"/>
                </a:solidFill>
              </a:rPr>
            </a:br>
            <a:r>
              <a:rPr lang="en-US" sz="1800">
                <a:solidFill>
                  <a:srgbClr val="000000"/>
                </a:solidFill>
              </a:rPr>
              <a:t>Request Buffer (CSRB)</a:t>
            </a:r>
          </a:p>
        </p:txBody>
      </p:sp>
      <p:sp>
        <p:nvSpPr>
          <p:cNvPr id="237590" name="Oval 22"/>
          <p:cNvSpPr>
            <a:spLocks noChangeArrowheads="1"/>
          </p:cNvSpPr>
          <p:nvPr/>
        </p:nvSpPr>
        <p:spPr bwMode="auto">
          <a:xfrm>
            <a:off x="4019550" y="4191000"/>
            <a:ext cx="190500" cy="228600"/>
          </a:xfrm>
          <a:prstGeom prst="ellipse">
            <a:avLst/>
          </a:prstGeom>
          <a:solidFill>
            <a:srgbClr val="FF0000"/>
          </a:solidFill>
          <a:ln w="9525">
            <a:solidFill>
              <a:schemeClr val="tx1"/>
            </a:solidFill>
            <a:round/>
            <a:headEnd/>
            <a:tailEnd/>
          </a:ln>
        </p:spPr>
        <p:txBody>
          <a:bodyPr wrap="none" anchor="ctr"/>
          <a:lstStyle/>
          <a:p>
            <a:endParaRPr lang="en-US">
              <a:solidFill>
                <a:srgbClr val="000000"/>
              </a:solidFill>
            </a:endParaRPr>
          </a:p>
        </p:txBody>
      </p:sp>
      <p:sp>
        <p:nvSpPr>
          <p:cNvPr id="711706" name="Text Box 26"/>
          <p:cNvSpPr txBox="1">
            <a:spLocks noChangeArrowheads="1"/>
          </p:cNvSpPr>
          <p:nvPr/>
        </p:nvSpPr>
        <p:spPr bwMode="auto">
          <a:xfrm>
            <a:off x="4114800" y="1295400"/>
            <a:ext cx="5010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solidFill>
                  <a:srgbClr val="000000"/>
                </a:solidFill>
              </a:rPr>
              <a:t>1. P2 encounters a critical section (CSCALL)</a:t>
            </a:r>
          </a:p>
          <a:p>
            <a:pPr eaLnBrk="1" hangingPunct="1"/>
            <a:r>
              <a:rPr lang="en-US" sz="1800" b="1">
                <a:solidFill>
                  <a:srgbClr val="000000"/>
                </a:solidFill>
              </a:rPr>
              <a:t>2. P2 sends CSCALL Request to CSRB</a:t>
            </a:r>
          </a:p>
          <a:p>
            <a:pPr eaLnBrk="1" hangingPunct="1"/>
            <a:r>
              <a:rPr lang="en-US" sz="1800" b="1">
                <a:solidFill>
                  <a:srgbClr val="000000"/>
                </a:solidFill>
              </a:rPr>
              <a:t>3. P1 executes Critical Section</a:t>
            </a:r>
          </a:p>
          <a:p>
            <a:pPr eaLnBrk="1" hangingPunct="1"/>
            <a:r>
              <a:rPr lang="en-US" sz="1800" b="1">
                <a:solidFill>
                  <a:srgbClr val="000000"/>
                </a:solidFill>
              </a:rPr>
              <a:t>4. P1 sends CSDONE signal</a:t>
            </a:r>
          </a:p>
        </p:txBody>
      </p:sp>
      <p:sp>
        <p:nvSpPr>
          <p:cNvPr id="231438" name="Line 27"/>
          <p:cNvSpPr>
            <a:spLocks noChangeShapeType="1"/>
          </p:cNvSpPr>
          <p:nvPr/>
        </p:nvSpPr>
        <p:spPr bwMode="auto">
          <a:xfrm>
            <a:off x="4114800" y="46482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439" name="Line 28"/>
          <p:cNvSpPr>
            <a:spLocks noChangeShapeType="1"/>
          </p:cNvSpPr>
          <p:nvPr/>
        </p:nvSpPr>
        <p:spPr bwMode="auto">
          <a:xfrm>
            <a:off x="5029200" y="46482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440" name="Line 29"/>
          <p:cNvSpPr>
            <a:spLocks noChangeShapeType="1"/>
          </p:cNvSpPr>
          <p:nvPr/>
        </p:nvSpPr>
        <p:spPr bwMode="auto">
          <a:xfrm>
            <a:off x="6096000" y="46482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441" name="Rectangle 30"/>
          <p:cNvSpPr>
            <a:spLocks noChangeArrowheads="1"/>
          </p:cNvSpPr>
          <p:nvPr/>
        </p:nvSpPr>
        <p:spPr bwMode="auto">
          <a:xfrm>
            <a:off x="7010400" y="3200400"/>
            <a:ext cx="304800" cy="381000"/>
          </a:xfrm>
          <a:prstGeom prst="rect">
            <a:avLst/>
          </a:prstGeom>
          <a:solidFill>
            <a:srgbClr val="FF0000"/>
          </a:solidFill>
          <a:ln w="9525">
            <a:solidFill>
              <a:schemeClr val="tx1"/>
            </a:solidFill>
            <a:miter lim="800000"/>
            <a:headEnd/>
            <a:tailEnd/>
          </a:ln>
        </p:spPr>
        <p:txBody>
          <a:bodyPr wrap="none" anchor="ctr"/>
          <a:lstStyle/>
          <a:p>
            <a:endParaRPr lang="en-US" b="1">
              <a:solidFill>
                <a:srgbClr val="000000"/>
              </a:solidFill>
            </a:endParaRPr>
          </a:p>
        </p:txBody>
      </p:sp>
      <p:sp>
        <p:nvSpPr>
          <p:cNvPr id="231442" name="Rectangle 31"/>
          <p:cNvSpPr>
            <a:spLocks noChangeArrowheads="1"/>
          </p:cNvSpPr>
          <p:nvPr/>
        </p:nvSpPr>
        <p:spPr bwMode="auto">
          <a:xfrm>
            <a:off x="6934200" y="3048000"/>
            <a:ext cx="2057400" cy="717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1">
              <a:solidFill>
                <a:srgbClr val="000000"/>
              </a:solidFill>
            </a:endParaRPr>
          </a:p>
        </p:txBody>
      </p:sp>
      <p:sp>
        <p:nvSpPr>
          <p:cNvPr id="231443" name="Text Box 32"/>
          <p:cNvSpPr txBox="1">
            <a:spLocks noChangeArrowheads="1"/>
          </p:cNvSpPr>
          <p:nvPr/>
        </p:nvSpPr>
        <p:spPr bwMode="auto">
          <a:xfrm>
            <a:off x="7315200" y="3092450"/>
            <a:ext cx="182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Core executing critical section</a:t>
            </a:r>
          </a:p>
        </p:txBody>
      </p:sp>
      <p:sp>
        <p:nvSpPr>
          <p:cNvPr id="25" name="Rounded Rectangle 24"/>
          <p:cNvSpPr/>
          <p:nvPr/>
        </p:nvSpPr>
        <p:spPr>
          <a:xfrm>
            <a:off x="5638800" y="3733800"/>
            <a:ext cx="838200" cy="9144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rgbClr val="000000"/>
                </a:solidFill>
                <a:latin typeface="Arial" charset="0"/>
                <a:ea typeface="ＭＳ Ｐゴシック" charset="0"/>
                <a:cs typeface="ＭＳ Ｐゴシック" charset="0"/>
              </a:rPr>
              <a:t>P4</a:t>
            </a:r>
            <a:endParaRPr lang="en-US" b="1">
              <a:solidFill>
                <a:srgbClr val="000000"/>
              </a:solidFill>
              <a:latin typeface="Arial" charset="0"/>
              <a:ea typeface="ＭＳ Ｐゴシック" charset="0"/>
              <a:cs typeface="ＭＳ Ｐゴシック" charset="0"/>
            </a:endParaRPr>
          </a:p>
        </p:txBody>
      </p:sp>
      <p:sp>
        <p:nvSpPr>
          <p:cNvPr id="26" name="Rounded Rectangle 25"/>
          <p:cNvSpPr/>
          <p:nvPr/>
        </p:nvSpPr>
        <p:spPr>
          <a:xfrm>
            <a:off x="4648200" y="3733800"/>
            <a:ext cx="838200" cy="9144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rgbClr val="000000"/>
                </a:solidFill>
                <a:latin typeface="Arial" charset="0"/>
                <a:ea typeface="ＭＳ Ｐゴシック" charset="0"/>
                <a:cs typeface="ＭＳ Ｐゴシック" charset="0"/>
              </a:rPr>
              <a:t>P3</a:t>
            </a:r>
            <a:endParaRPr lang="en-US" b="1">
              <a:solidFill>
                <a:srgbClr val="000000"/>
              </a:solidFill>
              <a:latin typeface="Arial" charset="0"/>
              <a:ea typeface="ＭＳ Ｐゴシック" charset="0"/>
              <a:cs typeface="ＭＳ Ｐゴシック" charset="0"/>
            </a:endParaRPr>
          </a:p>
        </p:txBody>
      </p:sp>
      <p:sp>
        <p:nvSpPr>
          <p:cNvPr id="27" name="Rounded Rectangle 26"/>
          <p:cNvSpPr/>
          <p:nvPr/>
        </p:nvSpPr>
        <p:spPr>
          <a:xfrm>
            <a:off x="3657600" y="3733800"/>
            <a:ext cx="838200" cy="9144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rgbClr val="000000"/>
                </a:solidFill>
                <a:latin typeface="Arial" charset="0"/>
                <a:ea typeface="ＭＳ Ｐゴシック" charset="0"/>
                <a:cs typeface="ＭＳ Ｐゴシック" charset="0"/>
              </a:rPr>
              <a:t>P2</a:t>
            </a:r>
            <a:endParaRPr lang="en-US" b="1">
              <a:solidFill>
                <a:srgbClr val="000000"/>
              </a:solidFill>
              <a:latin typeface="Arial" charset="0"/>
              <a:ea typeface="ＭＳ Ｐゴシック" charset="0"/>
              <a:cs typeface="ＭＳ Ｐゴシック" charset="0"/>
            </a:endParaRPr>
          </a:p>
        </p:txBody>
      </p:sp>
      <p:sp>
        <p:nvSpPr>
          <p:cNvPr id="28" name="Rounded Rectangle 27"/>
          <p:cNvSpPr/>
          <p:nvPr/>
        </p:nvSpPr>
        <p:spPr>
          <a:xfrm>
            <a:off x="1676400" y="3048000"/>
            <a:ext cx="1600200" cy="1600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rgbClr val="000000"/>
                </a:solidFill>
                <a:latin typeface="Arial"/>
              </a:rPr>
              <a:t>P1</a:t>
            </a:r>
          </a:p>
        </p:txBody>
      </p:sp>
      <p:sp>
        <p:nvSpPr>
          <p:cNvPr id="451610" name="Oval 26"/>
          <p:cNvSpPr>
            <a:spLocks noChangeArrowheads="1"/>
          </p:cNvSpPr>
          <p:nvPr/>
        </p:nvSpPr>
        <p:spPr bwMode="auto">
          <a:xfrm>
            <a:off x="0" y="4892675"/>
            <a:ext cx="3276600" cy="12795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1">
              <a:solidFill>
                <a:srgbClr val="000000"/>
              </a:solidFill>
            </a:endParaRPr>
          </a:p>
        </p:txBody>
      </p:sp>
    </p:spTree>
    <p:custDataLst>
      <p:tags r:id="rId1"/>
    </p:custDataLst>
  </p:cSld>
  <p:clrMapOvr>
    <a:masterClrMapping/>
  </p:clrMapOvr>
  <p:transition xmlns:p14="http://schemas.microsoft.com/office/powerpoint/2010/main" advTm="28000"/>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16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51610"/>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mph" presetSubtype="1" nodeType="clickEffect">
                                  <p:stCondLst>
                                    <p:cond delay="0"/>
                                  </p:stCondLst>
                                  <p:childTnLst>
                                    <p:set>
                                      <p:cBhvr override="childStyle">
                                        <p:cTn id="14" dur="indefinite"/>
                                        <p:tgtEl>
                                          <p:spTgt spid="237582">
                                            <p:txEl>
                                              <p:pRg st="0" end="0"/>
                                            </p:txEl>
                                          </p:spTgt>
                                        </p:tgtEl>
                                        <p:attrNameLst>
                                          <p:attrName>style.fontStyle</p:attrName>
                                        </p:attrNameLst>
                                      </p:cBhvr>
                                      <p:to>
                                        <p:strVal val="normal"/>
                                      </p:to>
                                    </p:set>
                                    <p:set>
                                      <p:cBhvr override="childStyle">
                                        <p:cTn id="15" dur="indefinite"/>
                                        <p:tgtEl>
                                          <p:spTgt spid="237582">
                                            <p:txEl>
                                              <p:pRg st="0" end="0"/>
                                            </p:txEl>
                                          </p:spTgt>
                                        </p:tgtEl>
                                        <p:attrNameLst>
                                          <p:attrName>style.fontWeight</p:attrName>
                                        </p:attrNameLst>
                                      </p:cBhvr>
                                      <p:to>
                                        <p:strVal val="bold"/>
                                      </p:to>
                                    </p:set>
                                    <p:set>
                                      <p:cBhvr override="childStyle">
                                        <p:cTn id="16" dur="indefinite"/>
                                        <p:tgtEl>
                                          <p:spTgt spid="237582">
                                            <p:txEl>
                                              <p:pRg st="0" end="0"/>
                                            </p:txEl>
                                          </p:spTgt>
                                        </p:tgtEl>
                                        <p:attrNameLst>
                                          <p:attrName>style.textDecorationUnderline</p:attrName>
                                        </p:attrNameLst>
                                      </p:cBhvr>
                                      <p:to>
                                        <p:strVal val="false"/>
                                      </p:to>
                                    </p:set>
                                  </p:childTnLst>
                                </p:cTn>
                              </p:par>
                              <p:par>
                                <p:cTn id="17" presetID="1" presetClass="entr" presetSubtype="0" fill="hold" nodeType="withEffect">
                                  <p:stCondLst>
                                    <p:cond delay="0"/>
                                  </p:stCondLst>
                                  <p:childTnLst>
                                    <p:set>
                                      <p:cBhvr>
                                        <p:cTn id="18" dur="1" fill="hold">
                                          <p:stCondLst>
                                            <p:cond delay="0"/>
                                          </p:stCondLst>
                                        </p:cTn>
                                        <p:tgtEl>
                                          <p:spTgt spid="711706">
                                            <p:txEl>
                                              <p:pRg st="0" end="0"/>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3759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711706">
                                            <p:txEl>
                                              <p:pRg st="1" end="1"/>
                                            </p:txEl>
                                          </p:spTgt>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0.00017 0.00023 L 0.00017 0.27058 L -0.18333 0.27058 L -0.18333 0.12951 " pathEditMode="relative" rAng="0" ptsTypes="AAAA">
                                      <p:cBhvr>
                                        <p:cTn id="27" dur="2000" fill="hold"/>
                                        <p:tgtEl>
                                          <p:spTgt spid="237590"/>
                                        </p:tgtEl>
                                        <p:attrNameLst>
                                          <p:attrName>ppt_x</p:attrName>
                                          <p:attrName>ppt_y</p:attrName>
                                        </p:attrNameLst>
                                      </p:cBhvr>
                                      <p:rCtr x="-9184" y="13506"/>
                                    </p:animMotion>
                                  </p:childTnLst>
                                </p:cTn>
                              </p:par>
                            </p:childTnLst>
                          </p:cTn>
                        </p:par>
                        <p:par>
                          <p:cTn id="28" fill="hold" nodeType="afterGroup">
                            <p:stCondLst>
                              <p:cond delay="2000"/>
                            </p:stCondLst>
                            <p:childTnLst>
                              <p:par>
                                <p:cTn id="29" presetID="1" presetClass="emph" presetSubtype="2" fill="hold" nodeType="afterEffect">
                                  <p:stCondLst>
                                    <p:cond delay="0"/>
                                  </p:stCondLst>
                                  <p:childTnLst>
                                    <p:animClr clrSpc="rgb" dir="cw">
                                      <p:cBhvr>
                                        <p:cTn id="30" dur="2000" fill="hold"/>
                                        <p:tgtEl>
                                          <p:spTgt spid="27"/>
                                        </p:tgtEl>
                                        <p:attrNameLst>
                                          <p:attrName>fillcolor</p:attrName>
                                        </p:attrNameLst>
                                      </p:cBhvr>
                                      <p:to>
                                        <a:schemeClr val="bg1"/>
                                      </p:to>
                                    </p:animClr>
                                    <p:set>
                                      <p:cBhvr>
                                        <p:cTn id="31" dur="2000" fill="hold"/>
                                        <p:tgtEl>
                                          <p:spTgt spid="27"/>
                                        </p:tgtEl>
                                        <p:attrNameLst>
                                          <p:attrName>fill.type</p:attrName>
                                        </p:attrNameLst>
                                      </p:cBhvr>
                                      <p:to>
                                        <p:strVal val="solid"/>
                                      </p:to>
                                    </p:set>
                                    <p:set>
                                      <p:cBhvr>
                                        <p:cTn id="32" dur="2000" fill="hold"/>
                                        <p:tgtEl>
                                          <p:spTgt spid="27"/>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2000" fill="hold"/>
                                        <p:tgtEl>
                                          <p:spTgt spid="711697"/>
                                        </p:tgtEl>
                                        <p:attrNameLst>
                                          <p:attrName>fillcolor</p:attrName>
                                        </p:attrNameLst>
                                      </p:cBhvr>
                                      <p:to>
                                        <a:srgbClr val="993300"/>
                                      </p:to>
                                    </p:animClr>
                                    <p:set>
                                      <p:cBhvr>
                                        <p:cTn id="35" dur="2000" fill="hold"/>
                                        <p:tgtEl>
                                          <p:spTgt spid="711697"/>
                                        </p:tgtEl>
                                        <p:attrNameLst>
                                          <p:attrName>fill.type</p:attrName>
                                        </p:attrNameLst>
                                      </p:cBhvr>
                                      <p:to>
                                        <p:strVal val="solid"/>
                                      </p:to>
                                    </p:set>
                                    <p:set>
                                      <p:cBhvr>
                                        <p:cTn id="36" dur="2000" fill="hold"/>
                                        <p:tgtEl>
                                          <p:spTgt spid="711697"/>
                                        </p:tgtEl>
                                        <p:attrNameLst>
                                          <p:attrName>fill.on</p:attrName>
                                        </p:attrNameLst>
                                      </p:cBhvr>
                                      <p:to>
                                        <p:strVal val="tru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11706">
                                            <p:txEl>
                                              <p:pRg st="2" end="2"/>
                                            </p:txEl>
                                          </p:spTgt>
                                        </p:tgtEl>
                                        <p:attrNameLst>
                                          <p:attrName>style.visibility</p:attrName>
                                        </p:attrNameLst>
                                      </p:cBhvr>
                                      <p:to>
                                        <p:strVal val="visible"/>
                                      </p:to>
                                    </p:set>
                                  </p:childTnLst>
                                </p:cTn>
                              </p:par>
                              <p:par>
                                <p:cTn id="41" presetID="0" presetClass="path" presetSubtype="0" accel="50000" decel="50000" fill="hold" grpId="3" nodeType="withEffect">
                                  <p:stCondLst>
                                    <p:cond delay="0"/>
                                  </p:stCondLst>
                                  <p:childTnLst>
                                    <p:animMotion origin="layout" path="M -0.18333 0.12928 L -0.18316 -0.04163 " pathEditMode="relative" rAng="0" ptsTypes="AA">
                                      <p:cBhvr>
                                        <p:cTn id="42" dur="2000" fill="hold"/>
                                        <p:tgtEl>
                                          <p:spTgt spid="237590"/>
                                        </p:tgtEl>
                                        <p:attrNameLst>
                                          <p:attrName>ppt_x</p:attrName>
                                          <p:attrName>ppt_y</p:attrName>
                                        </p:attrNameLst>
                                      </p:cBhvr>
                                      <p:rCtr x="0" y="-8557"/>
                                    </p:animMotion>
                                  </p:childTnLst>
                                </p:cTn>
                              </p:par>
                            </p:childTnLst>
                          </p:cTn>
                        </p:par>
                        <p:par>
                          <p:cTn id="43" fill="hold" nodeType="afterGroup">
                            <p:stCondLst>
                              <p:cond delay="2000"/>
                            </p:stCondLst>
                            <p:childTnLst>
                              <p:par>
                                <p:cTn id="44" presetID="1" presetClass="emph" presetSubtype="2" fill="hold" nodeType="afterEffect">
                                  <p:stCondLst>
                                    <p:cond delay="0"/>
                                  </p:stCondLst>
                                  <p:childTnLst>
                                    <p:animClr clrSpc="rgb" dir="cw">
                                      <p:cBhvr>
                                        <p:cTn id="45" dur="2000" fill="hold"/>
                                        <p:tgtEl>
                                          <p:spTgt spid="28"/>
                                        </p:tgtEl>
                                        <p:attrNameLst>
                                          <p:attrName>fillcolor</p:attrName>
                                        </p:attrNameLst>
                                      </p:cBhvr>
                                      <p:to>
                                        <a:srgbClr val="FF0000"/>
                                      </p:to>
                                    </p:animClr>
                                    <p:set>
                                      <p:cBhvr>
                                        <p:cTn id="46" dur="2000" fill="hold"/>
                                        <p:tgtEl>
                                          <p:spTgt spid="28"/>
                                        </p:tgtEl>
                                        <p:attrNameLst>
                                          <p:attrName>fill.type</p:attrName>
                                        </p:attrNameLst>
                                      </p:cBhvr>
                                      <p:to>
                                        <p:strVal val="solid"/>
                                      </p:to>
                                    </p:set>
                                    <p:set>
                                      <p:cBhvr>
                                        <p:cTn id="47" dur="2000" fill="hold"/>
                                        <p:tgtEl>
                                          <p:spTgt spid="28"/>
                                        </p:tgtEl>
                                        <p:attrNameLst>
                                          <p:attrName>fill.on</p:attrName>
                                        </p:attrNameLst>
                                      </p:cBhvr>
                                      <p:to>
                                        <p:strVal val="true"/>
                                      </p:to>
                                    </p:set>
                                  </p:childTnLst>
                                </p:cTn>
                              </p:par>
                              <p:par>
                                <p:cTn id="48" presetID="1" presetClass="emph" presetSubtype="2" fill="hold" nodeType="withEffect">
                                  <p:stCondLst>
                                    <p:cond delay="0"/>
                                  </p:stCondLst>
                                  <p:childTnLst>
                                    <p:animClr clrSpc="rgb" dir="cw">
                                      <p:cBhvr>
                                        <p:cTn id="49" dur="2000" fill="hold"/>
                                        <p:tgtEl>
                                          <p:spTgt spid="711697"/>
                                        </p:tgtEl>
                                        <p:attrNameLst>
                                          <p:attrName>fillcolor</p:attrName>
                                        </p:attrNameLst>
                                      </p:cBhvr>
                                      <p:to>
                                        <a:schemeClr val="bg1"/>
                                      </p:to>
                                    </p:animClr>
                                    <p:set>
                                      <p:cBhvr>
                                        <p:cTn id="50" dur="2000" fill="hold"/>
                                        <p:tgtEl>
                                          <p:spTgt spid="711697"/>
                                        </p:tgtEl>
                                        <p:attrNameLst>
                                          <p:attrName>fill.type</p:attrName>
                                        </p:attrNameLst>
                                      </p:cBhvr>
                                      <p:to>
                                        <p:strVal val="solid"/>
                                      </p:to>
                                    </p:set>
                                    <p:set>
                                      <p:cBhvr>
                                        <p:cTn id="51" dur="2000" fill="hold"/>
                                        <p:tgtEl>
                                          <p:spTgt spid="711697"/>
                                        </p:tgtEl>
                                        <p:attrNameLst>
                                          <p:attrName>fill.on</p:attrName>
                                        </p:attrNameLst>
                                      </p:cBhvr>
                                      <p:to>
                                        <p:strVal val="true"/>
                                      </p:to>
                                    </p:set>
                                  </p:childTnLst>
                                </p:cTn>
                              </p:par>
                              <p:par>
                                <p:cTn id="52" presetID="5" presetClass="emph" presetSubtype="1" nodeType="withEffect">
                                  <p:stCondLst>
                                    <p:cond delay="0"/>
                                  </p:stCondLst>
                                  <p:childTnLst>
                                    <p:set>
                                      <p:cBhvr override="childStyle">
                                        <p:cTn id="53" dur="indefinite"/>
                                        <p:tgtEl>
                                          <p:spTgt spid="237582">
                                            <p:txEl>
                                              <p:pRg st="1" end="1"/>
                                            </p:txEl>
                                          </p:spTgt>
                                        </p:tgtEl>
                                        <p:attrNameLst>
                                          <p:attrName>style.fontStyle</p:attrName>
                                        </p:attrNameLst>
                                      </p:cBhvr>
                                      <p:to>
                                        <p:strVal val="normal"/>
                                      </p:to>
                                    </p:set>
                                    <p:set>
                                      <p:cBhvr override="childStyle">
                                        <p:cTn id="54" dur="indefinite"/>
                                        <p:tgtEl>
                                          <p:spTgt spid="237582">
                                            <p:txEl>
                                              <p:pRg st="1" end="1"/>
                                            </p:txEl>
                                          </p:spTgt>
                                        </p:tgtEl>
                                        <p:attrNameLst>
                                          <p:attrName>style.fontWeight</p:attrName>
                                        </p:attrNameLst>
                                      </p:cBhvr>
                                      <p:to>
                                        <p:strVal val="bold"/>
                                      </p:to>
                                    </p:set>
                                    <p:set>
                                      <p:cBhvr override="childStyle">
                                        <p:cTn id="55" dur="indefinite"/>
                                        <p:tgtEl>
                                          <p:spTgt spid="237582">
                                            <p:txEl>
                                              <p:pRg st="1" end="1"/>
                                            </p:txEl>
                                          </p:spTgt>
                                        </p:tgtEl>
                                        <p:attrNameLst>
                                          <p:attrName>style.textDecorationUnderline</p:attrName>
                                        </p:attrNameLst>
                                      </p:cBhvr>
                                      <p:to>
                                        <p:strVal val="fals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5" presetClass="emph" presetSubtype="1" nodeType="clickEffect">
                                  <p:stCondLst>
                                    <p:cond delay="0"/>
                                  </p:stCondLst>
                                  <p:childTnLst>
                                    <p:set>
                                      <p:cBhvr override="childStyle">
                                        <p:cTn id="59" dur="indefinite"/>
                                        <p:tgtEl>
                                          <p:spTgt spid="237582">
                                            <p:txEl>
                                              <p:pRg st="2" end="2"/>
                                            </p:txEl>
                                          </p:spTgt>
                                        </p:tgtEl>
                                        <p:attrNameLst>
                                          <p:attrName>style.fontStyle</p:attrName>
                                        </p:attrNameLst>
                                      </p:cBhvr>
                                      <p:to>
                                        <p:strVal val="normal"/>
                                      </p:to>
                                    </p:set>
                                    <p:set>
                                      <p:cBhvr override="childStyle">
                                        <p:cTn id="60" dur="indefinite"/>
                                        <p:tgtEl>
                                          <p:spTgt spid="237582">
                                            <p:txEl>
                                              <p:pRg st="2" end="2"/>
                                            </p:txEl>
                                          </p:spTgt>
                                        </p:tgtEl>
                                        <p:attrNameLst>
                                          <p:attrName>style.fontWeight</p:attrName>
                                        </p:attrNameLst>
                                      </p:cBhvr>
                                      <p:to>
                                        <p:strVal val="bold"/>
                                      </p:to>
                                    </p:set>
                                    <p:set>
                                      <p:cBhvr override="childStyle">
                                        <p:cTn id="61" dur="indefinite"/>
                                        <p:tgtEl>
                                          <p:spTgt spid="237582">
                                            <p:txEl>
                                              <p:pRg st="2" end="2"/>
                                            </p:txEl>
                                          </p:spTgt>
                                        </p:tgtEl>
                                        <p:attrNameLst>
                                          <p:attrName>style.textDecorationUnderline</p:attrName>
                                        </p:attrNameLst>
                                      </p:cBhvr>
                                      <p:to>
                                        <p:strVal val="false"/>
                                      </p:to>
                                    </p:set>
                                  </p:childTnLst>
                                </p:cTn>
                              </p:par>
                              <p:par>
                                <p:cTn id="62" presetID="1" presetClass="entr" presetSubtype="0" fill="hold" nodeType="withEffect">
                                  <p:stCondLst>
                                    <p:cond delay="0"/>
                                  </p:stCondLst>
                                  <p:childTnLst>
                                    <p:set>
                                      <p:cBhvr>
                                        <p:cTn id="63" dur="1" fill="hold">
                                          <p:stCondLst>
                                            <p:cond delay="0"/>
                                          </p:stCondLst>
                                        </p:cTn>
                                        <p:tgtEl>
                                          <p:spTgt spid="711706">
                                            <p:txEl>
                                              <p:pRg st="3" end="3"/>
                                            </p:txEl>
                                          </p:spTgt>
                                        </p:tgtEl>
                                        <p:attrNameLst>
                                          <p:attrName>style.visibility</p:attrName>
                                        </p:attrNameLst>
                                      </p:cBhvr>
                                      <p:to>
                                        <p:strVal val="visible"/>
                                      </p:to>
                                    </p:set>
                                  </p:childTnLst>
                                </p:cTn>
                              </p:par>
                              <p:par>
                                <p:cTn id="64" presetID="0" presetClass="path" presetSubtype="0" accel="50000" decel="50000" fill="hold" grpId="4" nodeType="withEffect">
                                  <p:stCondLst>
                                    <p:cond delay="0"/>
                                  </p:stCondLst>
                                  <p:childTnLst>
                                    <p:animMotion origin="layout" path="M -0.18333 -0.04163 L -0.1816 0.27058 L 0 0.2685 L 0 0.00023 " pathEditMode="relative" rAng="0" ptsTypes="AAAA">
                                      <p:cBhvr>
                                        <p:cTn id="65" dur="2000" fill="hold"/>
                                        <p:tgtEl>
                                          <p:spTgt spid="237590"/>
                                        </p:tgtEl>
                                        <p:attrNameLst>
                                          <p:attrName>ppt_x</p:attrName>
                                          <p:attrName>ppt_y</p:attrName>
                                        </p:attrNameLst>
                                      </p:cBhvr>
                                      <p:rCtr x="9167" y="15611"/>
                                    </p:animMotion>
                                  </p:childTnLst>
                                </p:cTn>
                              </p:par>
                            </p:childTnLst>
                          </p:cTn>
                        </p:par>
                        <p:par>
                          <p:cTn id="66" fill="hold" nodeType="afterGroup">
                            <p:stCondLst>
                              <p:cond delay="2000"/>
                            </p:stCondLst>
                            <p:childTnLst>
                              <p:par>
                                <p:cTn id="67" presetID="1" presetClass="entr" presetSubtype="0" fill="hold" grpId="1" nodeType="afterEffect">
                                  <p:stCondLst>
                                    <p:cond delay="0"/>
                                  </p:stCondLst>
                                  <p:childTnLst>
                                    <p:set>
                                      <p:cBhvr>
                                        <p:cTn id="68" dur="1" fill="hold">
                                          <p:stCondLst>
                                            <p:cond delay="0"/>
                                          </p:stCondLst>
                                        </p:cTn>
                                        <p:tgtEl>
                                          <p:spTgt spid="237590"/>
                                        </p:tgtEl>
                                        <p:attrNameLst>
                                          <p:attrName>style.visibility</p:attrName>
                                        </p:attrNameLst>
                                      </p:cBhvr>
                                      <p:to>
                                        <p:strVal val="visible"/>
                                      </p:to>
                                    </p:set>
                                  </p:childTnLst>
                                </p:cTn>
                              </p:par>
                            </p:childTnLst>
                          </p:cTn>
                        </p:par>
                        <p:par>
                          <p:cTn id="69" fill="hold" nodeType="afterGroup">
                            <p:stCondLst>
                              <p:cond delay="2000"/>
                            </p:stCondLst>
                            <p:childTnLst>
                              <p:par>
                                <p:cTn id="70" presetID="1" presetClass="exit" presetSubtype="0" fill="hold" grpId="2" nodeType="afterEffect">
                                  <p:stCondLst>
                                    <p:cond delay="0"/>
                                  </p:stCondLst>
                                  <p:childTnLst>
                                    <p:set>
                                      <p:cBhvr>
                                        <p:cTn id="71" dur="1" fill="hold">
                                          <p:stCondLst>
                                            <p:cond delay="0"/>
                                          </p:stCondLst>
                                        </p:cTn>
                                        <p:tgtEl>
                                          <p:spTgt spid="237590"/>
                                        </p:tgtEl>
                                        <p:attrNameLst>
                                          <p:attrName>style.visibility</p:attrName>
                                        </p:attrNameLst>
                                      </p:cBhvr>
                                      <p:to>
                                        <p:strVal val="hidden"/>
                                      </p:to>
                                    </p:set>
                                  </p:childTnLst>
                                </p:cTn>
                              </p:par>
                              <p:par>
                                <p:cTn id="72" presetID="1" presetClass="emph" presetSubtype="2" fill="hold" nodeType="withEffect">
                                  <p:stCondLst>
                                    <p:cond delay="0"/>
                                  </p:stCondLst>
                                  <p:childTnLst>
                                    <p:animClr clrSpc="rgb" dir="cw">
                                      <p:cBhvr>
                                        <p:cTn id="73" dur="2000" fill="hold"/>
                                        <p:tgtEl>
                                          <p:spTgt spid="28"/>
                                        </p:tgtEl>
                                        <p:attrNameLst>
                                          <p:attrName>fillcolor</p:attrName>
                                        </p:attrNameLst>
                                      </p:cBhvr>
                                      <p:to>
                                        <a:schemeClr val="bg1"/>
                                      </p:to>
                                    </p:animClr>
                                    <p:set>
                                      <p:cBhvr>
                                        <p:cTn id="74" dur="2000" fill="hold"/>
                                        <p:tgtEl>
                                          <p:spTgt spid="28"/>
                                        </p:tgtEl>
                                        <p:attrNameLst>
                                          <p:attrName>fill.type</p:attrName>
                                        </p:attrNameLst>
                                      </p:cBhvr>
                                      <p:to>
                                        <p:strVal val="solid"/>
                                      </p:to>
                                    </p:set>
                                    <p:set>
                                      <p:cBhvr>
                                        <p:cTn id="75" dur="2000" fill="hold"/>
                                        <p:tgtEl>
                                          <p:spTgt spid="28"/>
                                        </p:tgtEl>
                                        <p:attrNameLst>
                                          <p:attrName>fill.on</p:attrName>
                                        </p:attrNameLst>
                                      </p:cBhvr>
                                      <p:to>
                                        <p:strVal val="true"/>
                                      </p:to>
                                    </p:set>
                                  </p:childTnLst>
                                </p:cTn>
                              </p:par>
                            </p:childTnLst>
                          </p:cTn>
                        </p:par>
                        <p:par>
                          <p:cTn id="76" fill="hold" nodeType="afterGroup">
                            <p:stCondLst>
                              <p:cond delay="4000"/>
                            </p:stCondLst>
                            <p:childTnLst>
                              <p:par>
                                <p:cTn id="77" presetID="1" presetClass="emph" presetSubtype="2" fill="hold" nodeType="afterEffect">
                                  <p:stCondLst>
                                    <p:cond delay="0"/>
                                  </p:stCondLst>
                                  <p:childTnLst>
                                    <p:animClr clrSpc="rgb" dir="cw">
                                      <p:cBhvr>
                                        <p:cTn id="78" dur="2000" fill="hold"/>
                                        <p:tgtEl>
                                          <p:spTgt spid="27"/>
                                        </p:tgtEl>
                                        <p:attrNameLst>
                                          <p:attrName>fillcolor</p:attrName>
                                        </p:attrNameLst>
                                      </p:cBhvr>
                                      <p:to>
                                        <a:schemeClr val="accent1"/>
                                      </p:to>
                                    </p:animClr>
                                    <p:set>
                                      <p:cBhvr>
                                        <p:cTn id="79" dur="2000" fill="hold"/>
                                        <p:tgtEl>
                                          <p:spTgt spid="27"/>
                                        </p:tgtEl>
                                        <p:attrNameLst>
                                          <p:attrName>fill.type</p:attrName>
                                        </p:attrNameLst>
                                      </p:cBhvr>
                                      <p:to>
                                        <p:strVal val="solid"/>
                                      </p:to>
                                    </p:set>
                                    <p:set>
                                      <p:cBhvr>
                                        <p:cTn id="80" dur="2000" fill="hold"/>
                                        <p:tgtEl>
                                          <p:spTgt spid="2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90" grpId="0" animBg="1"/>
      <p:bldP spid="237590" grpId="1" animBg="1"/>
      <p:bldP spid="237590" grpId="2" animBg="1"/>
      <p:bldP spid="237590" grpId="3" animBg="1"/>
      <p:bldP spid="237590" grpId="4" animBg="1"/>
      <p:bldP spid="451610" grpId="0" animBg="1"/>
      <p:bldP spid="451610"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Title 1"/>
          <p:cNvSpPr>
            <a:spLocks noGrp="1"/>
          </p:cNvSpPr>
          <p:nvPr>
            <p:ph type="title"/>
          </p:nvPr>
        </p:nvSpPr>
        <p:spPr/>
        <p:txBody>
          <a:bodyPr/>
          <a:lstStyle/>
          <a:p>
            <a:r>
              <a:rPr lang="en-US">
                <a:latin typeface="Garamond" charset="0"/>
                <a:ea typeface="ＭＳ Ｐゴシック" charset="0"/>
                <a:cs typeface="ＭＳ Ｐゴシック" charset="0"/>
              </a:rPr>
              <a:t>Accelerated Critical Sections (ACS)</a:t>
            </a:r>
          </a:p>
        </p:txBody>
      </p:sp>
      <p:sp>
        <p:nvSpPr>
          <p:cNvPr id="233474" name="Content Placeholder 2"/>
          <p:cNvSpPr>
            <a:spLocks noGrp="1"/>
          </p:cNvSpPr>
          <p:nvPr>
            <p:ph idx="1"/>
          </p:nvPr>
        </p:nvSpPr>
        <p:spPr>
          <a:xfrm>
            <a:off x="228600" y="1206500"/>
            <a:ext cx="8610600" cy="5194300"/>
          </a:xfrm>
        </p:spPr>
        <p:txBody>
          <a:bodyPr/>
          <a:lstStyle/>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endParaRPr lang="en-US">
              <a:latin typeface="Tahoma" charset="0"/>
              <a:ea typeface="ＭＳ Ｐゴシック" charset="0"/>
              <a:cs typeface="ＭＳ Ｐゴシック" charset="0"/>
            </a:endParaRPr>
          </a:p>
          <a:p>
            <a:pPr>
              <a:buFont typeface="Wingdings" charset="0"/>
              <a:buNone/>
            </a:pPr>
            <a:endParaRPr lang="en-US">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Suleman et al., </a:t>
            </a:r>
            <a:r>
              <a:rPr lang="ja-JP" altLang="en-US">
                <a:latin typeface="Tahoma" charset="0"/>
                <a:ea typeface="ＭＳ Ｐゴシック" charset="0"/>
                <a:cs typeface="ＭＳ Ｐゴシック" charset="0"/>
              </a:rPr>
              <a:t>“</a:t>
            </a:r>
            <a:r>
              <a:rPr lang="en-US" altLang="ja-JP">
                <a:solidFill>
                  <a:srgbClr val="0000FF"/>
                </a:solidFill>
                <a:latin typeface="Tahoma" charset="0"/>
                <a:ea typeface="ＭＳ Ｐゴシック" charset="0"/>
                <a:cs typeface="ＭＳ Ｐゴシック" charset="0"/>
              </a:rPr>
              <a:t>Accelerating Critical Section Execution with Asymmetric Multi-Core Architectures</a:t>
            </a:r>
            <a:r>
              <a:rPr lang="en-US" altLang="ja-JP">
                <a:latin typeface="Tahoma" charset="0"/>
                <a:ea typeface="ＭＳ Ｐゴシック" charset="0"/>
                <a:cs typeface="ＭＳ Ｐゴシック" charset="0"/>
              </a:rPr>
              <a:t>,</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 ASPLOS 2009.</a:t>
            </a:r>
            <a:endParaRPr lang="en-US">
              <a:latin typeface="Tahoma" charset="0"/>
              <a:ea typeface="ＭＳ Ｐゴシック" charset="0"/>
              <a:cs typeface="ＭＳ Ｐゴシック" charset="0"/>
            </a:endParaRPr>
          </a:p>
        </p:txBody>
      </p:sp>
      <p:sp>
        <p:nvSpPr>
          <p:cNvPr id="23347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371F46-3318-E742-AA77-BDFD23B539F3}" type="slidenum">
              <a:rPr lang="en-US" sz="1600">
                <a:solidFill>
                  <a:srgbClr val="000000"/>
                </a:solidFill>
                <a:latin typeface="Garamond" charset="0"/>
                <a:cs typeface="Arial" charset="0"/>
              </a:rPr>
              <a:pPr eaLnBrk="1" hangingPunct="1"/>
              <a:t>65</a:t>
            </a:fld>
            <a:endParaRPr lang="en-US" sz="1600">
              <a:solidFill>
                <a:srgbClr val="000000"/>
              </a:solidFill>
              <a:latin typeface="Garamond" charset="0"/>
              <a:cs typeface="Arial" charset="0"/>
            </a:endParaRPr>
          </a:p>
        </p:txBody>
      </p:sp>
      <p:sp>
        <p:nvSpPr>
          <p:cNvPr id="233476" name="TextBox 4"/>
          <p:cNvSpPr txBox="1">
            <a:spLocks noChangeArrowheads="1"/>
          </p:cNvSpPr>
          <p:nvPr/>
        </p:nvSpPr>
        <p:spPr bwMode="auto">
          <a:xfrm>
            <a:off x="76200" y="1701800"/>
            <a:ext cx="20542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A = compute()</a:t>
            </a:r>
          </a:p>
          <a:p>
            <a:pPr eaLnBrk="1" hangingPunct="1"/>
            <a:endParaRPr lang="en-US" sz="1800">
              <a:solidFill>
                <a:srgbClr val="000000"/>
              </a:solidFill>
              <a:cs typeface="Arial" charset="0"/>
            </a:endParaRPr>
          </a:p>
          <a:p>
            <a:pPr eaLnBrk="1" hangingPunct="1"/>
            <a:r>
              <a:rPr lang="en-US" sz="1800">
                <a:solidFill>
                  <a:srgbClr val="0000FF"/>
                </a:solidFill>
                <a:cs typeface="Arial" charset="0"/>
              </a:rPr>
              <a:t>LOCK X</a:t>
            </a:r>
          </a:p>
          <a:p>
            <a:pPr eaLnBrk="1" hangingPunct="1"/>
            <a:r>
              <a:rPr lang="en-US" sz="1800">
                <a:solidFill>
                  <a:srgbClr val="0070C0"/>
                </a:solidFill>
                <a:cs typeface="Arial" charset="0"/>
              </a:rPr>
              <a:t>      </a:t>
            </a:r>
            <a:r>
              <a:rPr lang="en-US" sz="1800">
                <a:solidFill>
                  <a:srgbClr val="FF0000"/>
                </a:solidFill>
                <a:cs typeface="Arial" charset="0"/>
              </a:rPr>
              <a:t>result = CS(A)</a:t>
            </a:r>
          </a:p>
          <a:p>
            <a:pPr eaLnBrk="1" hangingPunct="1"/>
            <a:r>
              <a:rPr lang="en-US" sz="1800">
                <a:solidFill>
                  <a:srgbClr val="0000FF"/>
                </a:solidFill>
                <a:cs typeface="Arial" charset="0"/>
              </a:rPr>
              <a:t>UNLOCK X</a:t>
            </a:r>
          </a:p>
          <a:p>
            <a:pPr eaLnBrk="1" hangingPunct="1"/>
            <a:endParaRPr lang="en-US" sz="1800">
              <a:solidFill>
                <a:srgbClr val="000000"/>
              </a:solidFill>
              <a:cs typeface="Arial" charset="0"/>
            </a:endParaRPr>
          </a:p>
          <a:p>
            <a:pPr eaLnBrk="1" hangingPunct="1"/>
            <a:r>
              <a:rPr lang="en-US" sz="1800">
                <a:solidFill>
                  <a:srgbClr val="000000"/>
                </a:solidFill>
                <a:cs typeface="Arial" charset="0"/>
              </a:rPr>
              <a:t>print result</a:t>
            </a:r>
          </a:p>
        </p:txBody>
      </p:sp>
      <p:cxnSp>
        <p:nvCxnSpPr>
          <p:cNvPr id="6" name="Straight Connector 5"/>
          <p:cNvCxnSpPr/>
          <p:nvPr/>
        </p:nvCxnSpPr>
        <p:spPr>
          <a:xfrm rot="5400000">
            <a:off x="951707" y="2399506"/>
            <a:ext cx="2667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2438400" y="1077913"/>
            <a:ext cx="160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u="sng">
                <a:solidFill>
                  <a:srgbClr val="000000"/>
                </a:solidFill>
                <a:cs typeface="Arial" charset="0"/>
              </a:rPr>
              <a:t>Small Core</a:t>
            </a:r>
          </a:p>
        </p:txBody>
      </p:sp>
      <p:sp>
        <p:nvSpPr>
          <p:cNvPr id="233479" name="TextBox 7"/>
          <p:cNvSpPr txBox="1">
            <a:spLocks noChangeArrowheads="1"/>
          </p:cNvSpPr>
          <p:nvPr/>
        </p:nvSpPr>
        <p:spPr bwMode="auto">
          <a:xfrm>
            <a:off x="76200" y="10668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u="sng">
                <a:solidFill>
                  <a:srgbClr val="000000"/>
                </a:solidFill>
                <a:cs typeface="Arial" charset="0"/>
              </a:rPr>
              <a:t>Small Core</a:t>
            </a:r>
          </a:p>
        </p:txBody>
      </p:sp>
      <p:sp>
        <p:nvSpPr>
          <p:cNvPr id="9" name="TextBox 8"/>
          <p:cNvSpPr txBox="1">
            <a:spLocks noChangeArrowheads="1"/>
          </p:cNvSpPr>
          <p:nvPr/>
        </p:nvSpPr>
        <p:spPr bwMode="auto">
          <a:xfrm>
            <a:off x="6858000" y="1095375"/>
            <a:ext cx="160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u="sng">
                <a:solidFill>
                  <a:srgbClr val="000000"/>
                </a:solidFill>
                <a:cs typeface="Arial" charset="0"/>
              </a:rPr>
              <a:t>Large Core</a:t>
            </a:r>
          </a:p>
        </p:txBody>
      </p:sp>
      <p:sp>
        <p:nvSpPr>
          <p:cNvPr id="10" name="TextBox 9"/>
          <p:cNvSpPr txBox="1">
            <a:spLocks noChangeArrowheads="1"/>
          </p:cNvSpPr>
          <p:nvPr/>
        </p:nvSpPr>
        <p:spPr bwMode="auto">
          <a:xfrm>
            <a:off x="2438400" y="1447800"/>
            <a:ext cx="205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cs typeface="Arial" charset="0"/>
              </a:rPr>
              <a:t>A = compute()</a:t>
            </a:r>
          </a:p>
        </p:txBody>
      </p:sp>
      <p:grpSp>
        <p:nvGrpSpPr>
          <p:cNvPr id="2" name="Group 64"/>
          <p:cNvGrpSpPr>
            <a:grpSpLocks/>
          </p:cNvGrpSpPr>
          <p:nvPr/>
        </p:nvGrpSpPr>
        <p:grpSpPr bwMode="auto">
          <a:xfrm>
            <a:off x="3657600" y="4343400"/>
            <a:ext cx="3552825" cy="493713"/>
            <a:chOff x="3657600" y="3966260"/>
            <a:chExt cx="3733803" cy="510931"/>
          </a:xfrm>
        </p:grpSpPr>
        <p:cxnSp>
          <p:nvCxnSpPr>
            <p:cNvPr id="12" name="Straight Arrow Connector 11"/>
            <p:cNvCxnSpPr/>
            <p:nvPr/>
          </p:nvCxnSpPr>
          <p:spPr>
            <a:xfrm rot="10800000" flipV="1">
              <a:off x="3657600" y="3966260"/>
              <a:ext cx="3733803" cy="3105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3504" name="TextBox 27"/>
            <p:cNvSpPr txBox="1">
              <a:spLocks noChangeArrowheads="1"/>
            </p:cNvSpPr>
            <p:nvPr/>
          </p:nvSpPr>
          <p:spPr bwMode="auto">
            <a:xfrm>
              <a:off x="4792089" y="4192975"/>
              <a:ext cx="1828529" cy="28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FF"/>
                  </a:solidFill>
                  <a:cs typeface="Arial" charset="0"/>
                </a:rPr>
                <a:t>CSDONE</a:t>
              </a:r>
              <a:r>
                <a:rPr lang="en-US" sz="1200">
                  <a:solidFill>
                    <a:srgbClr val="0070C0"/>
                  </a:solidFill>
                  <a:cs typeface="Arial" charset="0"/>
                </a:rPr>
                <a:t> </a:t>
              </a:r>
              <a:r>
                <a:rPr lang="en-US" sz="1200">
                  <a:solidFill>
                    <a:srgbClr val="0000FF"/>
                  </a:solidFill>
                  <a:cs typeface="Arial" charset="0"/>
                </a:rPr>
                <a:t>Response</a:t>
              </a:r>
            </a:p>
          </p:txBody>
        </p:sp>
      </p:grpSp>
      <p:grpSp>
        <p:nvGrpSpPr>
          <p:cNvPr id="3" name="Group 63"/>
          <p:cNvGrpSpPr>
            <a:grpSpLocks/>
          </p:cNvGrpSpPr>
          <p:nvPr/>
        </p:nvGrpSpPr>
        <p:grpSpPr bwMode="auto">
          <a:xfrm>
            <a:off x="4038600" y="2057400"/>
            <a:ext cx="3171825" cy="650875"/>
            <a:chOff x="4038602" y="2054414"/>
            <a:chExt cx="3429000" cy="708291"/>
          </a:xfrm>
        </p:grpSpPr>
        <p:cxnSp>
          <p:nvCxnSpPr>
            <p:cNvPr id="15" name="Straight Arrow Connector 14"/>
            <p:cNvCxnSpPr/>
            <p:nvPr/>
          </p:nvCxnSpPr>
          <p:spPr>
            <a:xfrm>
              <a:off x="4038602" y="2256537"/>
              <a:ext cx="3429000" cy="18139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3501" name="TextBox 28"/>
            <p:cNvSpPr txBox="1">
              <a:spLocks noChangeArrowheads="1"/>
            </p:cNvSpPr>
            <p:nvPr/>
          </p:nvSpPr>
          <p:spPr bwMode="auto">
            <a:xfrm>
              <a:off x="4862505" y="2054414"/>
              <a:ext cx="1524000" cy="30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FF"/>
                  </a:solidFill>
                  <a:cs typeface="Arial" charset="0"/>
                </a:rPr>
                <a:t>CSCALL Request</a:t>
              </a:r>
            </a:p>
          </p:txBody>
        </p:sp>
        <p:sp>
          <p:nvSpPr>
            <p:cNvPr id="17" name="TextBox 16"/>
            <p:cNvSpPr txBox="1"/>
            <p:nvPr/>
          </p:nvSpPr>
          <p:spPr>
            <a:xfrm>
              <a:off x="4725088" y="2330820"/>
              <a:ext cx="1827771" cy="431885"/>
            </a:xfrm>
            <a:prstGeom prst="rect">
              <a:avLst/>
            </a:prstGeom>
            <a:noFill/>
          </p:spPr>
          <p:txBody>
            <a:bodyPr>
              <a:spAutoFit/>
            </a:bodyPr>
            <a:lstStyle/>
            <a:p>
              <a:pPr algn="ctr">
                <a:defRPr/>
              </a:pPr>
              <a:r>
                <a:rPr lang="en-US" sz="1050" dirty="0">
                  <a:solidFill>
                    <a:srgbClr val="0000FF"/>
                  </a:solidFill>
                  <a:ea typeface="Arial" charset="0"/>
                </a:rPr>
                <a:t>Send X, TPC, STACK_PTR, CORE_ID</a:t>
              </a:r>
            </a:p>
          </p:txBody>
        </p:sp>
      </p:grpSp>
      <p:sp>
        <p:nvSpPr>
          <p:cNvPr id="18" name="TextBox 17"/>
          <p:cNvSpPr txBox="1">
            <a:spLocks noChangeArrowheads="1"/>
          </p:cNvSpPr>
          <p:nvPr/>
        </p:nvSpPr>
        <p:spPr bwMode="auto">
          <a:xfrm>
            <a:off x="2438400" y="1676400"/>
            <a:ext cx="223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cs typeface="Arial" charset="0"/>
              </a:rPr>
              <a:t>PUSH A</a:t>
            </a:r>
          </a:p>
          <a:p>
            <a:pPr eaLnBrk="1" hangingPunct="1"/>
            <a:r>
              <a:rPr lang="en-US" sz="1600">
                <a:solidFill>
                  <a:srgbClr val="0000FF"/>
                </a:solidFill>
                <a:cs typeface="Arial" charset="0"/>
              </a:rPr>
              <a:t>CSCALL X, Target PC</a:t>
            </a:r>
          </a:p>
        </p:txBody>
      </p:sp>
      <p:sp>
        <p:nvSpPr>
          <p:cNvPr id="19" name="TextBox 18"/>
          <p:cNvSpPr txBox="1">
            <a:spLocks noChangeArrowheads="1"/>
          </p:cNvSpPr>
          <p:nvPr/>
        </p:nvSpPr>
        <p:spPr bwMode="auto">
          <a:xfrm>
            <a:off x="2819400" y="2057400"/>
            <a:ext cx="22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a:t>
            </a:r>
          </a:p>
          <a:p>
            <a:pPr eaLnBrk="1" hangingPunct="1"/>
            <a:r>
              <a:rPr lang="en-US" sz="1800">
                <a:solidFill>
                  <a:srgbClr val="000000"/>
                </a:solidFill>
                <a:cs typeface="Arial" charset="0"/>
              </a:rPr>
              <a:t>…</a:t>
            </a:r>
          </a:p>
          <a:p>
            <a:pPr eaLnBrk="1" hangingPunct="1"/>
            <a:r>
              <a:rPr lang="en-US" sz="1800">
                <a:solidFill>
                  <a:srgbClr val="000000"/>
                </a:solidFill>
                <a:cs typeface="Arial" charset="0"/>
              </a:rPr>
              <a:t>…</a:t>
            </a:r>
          </a:p>
        </p:txBody>
      </p:sp>
      <p:grpSp>
        <p:nvGrpSpPr>
          <p:cNvPr id="4" name="Group 53"/>
          <p:cNvGrpSpPr>
            <a:grpSpLocks/>
          </p:cNvGrpSpPr>
          <p:nvPr/>
        </p:nvGrpSpPr>
        <p:grpSpPr bwMode="auto">
          <a:xfrm>
            <a:off x="6705600" y="2895600"/>
            <a:ext cx="2257425" cy="1558925"/>
            <a:chOff x="7115631" y="3342382"/>
            <a:chExt cx="2256969" cy="1557920"/>
          </a:xfrm>
        </p:grpSpPr>
        <p:sp>
          <p:nvSpPr>
            <p:cNvPr id="233498" name="TextBox 12"/>
            <p:cNvSpPr txBox="1">
              <a:spLocks noChangeArrowheads="1"/>
            </p:cNvSpPr>
            <p:nvPr/>
          </p:nvSpPr>
          <p:spPr bwMode="auto">
            <a:xfrm>
              <a:off x="7620354" y="3342382"/>
              <a:ext cx="1752246" cy="155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cs typeface="Arial" charset="0"/>
                </a:rPr>
                <a:t>Acquire X</a:t>
              </a:r>
            </a:p>
            <a:p>
              <a:pPr eaLnBrk="1" hangingPunct="1"/>
              <a:r>
                <a:rPr lang="en-US" sz="1600">
                  <a:solidFill>
                    <a:srgbClr val="0000FF"/>
                  </a:solidFill>
                  <a:cs typeface="Arial" charset="0"/>
                </a:rPr>
                <a:t>POP A</a:t>
              </a:r>
            </a:p>
            <a:p>
              <a:pPr eaLnBrk="1" hangingPunct="1"/>
              <a:r>
                <a:rPr lang="en-US" sz="1600">
                  <a:solidFill>
                    <a:srgbClr val="FF0000"/>
                  </a:solidFill>
                  <a:cs typeface="Arial" charset="0"/>
                </a:rPr>
                <a:t>result  = CS(A)</a:t>
              </a:r>
            </a:p>
            <a:p>
              <a:pPr eaLnBrk="1" hangingPunct="1"/>
              <a:r>
                <a:rPr lang="en-US" sz="1600">
                  <a:solidFill>
                    <a:srgbClr val="0000FF"/>
                  </a:solidFill>
                  <a:cs typeface="Arial" charset="0"/>
                </a:rPr>
                <a:t>PUSH result</a:t>
              </a:r>
            </a:p>
            <a:p>
              <a:pPr eaLnBrk="1" hangingPunct="1"/>
              <a:r>
                <a:rPr lang="en-US" sz="1600">
                  <a:solidFill>
                    <a:srgbClr val="0000FF"/>
                  </a:solidFill>
                  <a:cs typeface="Arial" charset="0"/>
                </a:rPr>
                <a:t>Release X</a:t>
              </a:r>
            </a:p>
            <a:p>
              <a:pPr eaLnBrk="1" hangingPunct="1"/>
              <a:r>
                <a:rPr lang="en-US" sz="1600">
                  <a:solidFill>
                    <a:srgbClr val="0000FF"/>
                  </a:solidFill>
                  <a:cs typeface="Arial" charset="0"/>
                </a:rPr>
                <a:t>CSRET X</a:t>
              </a:r>
            </a:p>
          </p:txBody>
        </p:sp>
        <p:sp>
          <p:nvSpPr>
            <p:cNvPr id="233499" name="TextBox 52"/>
            <p:cNvSpPr txBox="1">
              <a:spLocks noChangeArrowheads="1"/>
            </p:cNvSpPr>
            <p:nvPr/>
          </p:nvSpPr>
          <p:spPr bwMode="auto">
            <a:xfrm>
              <a:off x="7115631" y="3342382"/>
              <a:ext cx="7329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cs typeface="Arial" charset="0"/>
                </a:rPr>
                <a:t>TPC: </a:t>
              </a:r>
            </a:p>
          </p:txBody>
        </p:sp>
      </p:grpSp>
      <p:grpSp>
        <p:nvGrpSpPr>
          <p:cNvPr id="5" name="Group 60"/>
          <p:cNvGrpSpPr>
            <a:grpSpLocks/>
          </p:cNvGrpSpPr>
          <p:nvPr/>
        </p:nvGrpSpPr>
        <p:grpSpPr bwMode="auto">
          <a:xfrm>
            <a:off x="2438400" y="4738688"/>
            <a:ext cx="1250950" cy="595312"/>
            <a:chOff x="2286000" y="4757033"/>
            <a:chExt cx="1250776" cy="594760"/>
          </a:xfrm>
        </p:grpSpPr>
        <p:sp>
          <p:nvSpPr>
            <p:cNvPr id="233496" name="TextBox 13"/>
            <p:cNvSpPr txBox="1">
              <a:spLocks noChangeArrowheads="1"/>
            </p:cNvSpPr>
            <p:nvPr/>
          </p:nvSpPr>
          <p:spPr bwMode="auto">
            <a:xfrm>
              <a:off x="2286000" y="4757033"/>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cs typeface="Arial" charset="0"/>
                </a:rPr>
                <a:t>POP result</a:t>
              </a:r>
              <a:endParaRPr lang="en-US" sz="1800">
                <a:solidFill>
                  <a:srgbClr val="0000FF"/>
                </a:solidFill>
                <a:cs typeface="Arial" charset="0"/>
              </a:endParaRPr>
            </a:p>
          </p:txBody>
        </p:sp>
        <p:sp>
          <p:nvSpPr>
            <p:cNvPr id="233497" name="Rectangle 57"/>
            <p:cNvSpPr>
              <a:spLocks noChangeArrowheads="1"/>
            </p:cNvSpPr>
            <p:nvPr/>
          </p:nvSpPr>
          <p:spPr bwMode="auto">
            <a:xfrm>
              <a:off x="2286000" y="4985421"/>
              <a:ext cx="1250776" cy="366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rPr>
                <a:t>print result</a:t>
              </a:r>
            </a:p>
          </p:txBody>
        </p:sp>
      </p:grpSp>
      <p:sp>
        <p:nvSpPr>
          <p:cNvPr id="26" name="TextBox 25"/>
          <p:cNvSpPr txBox="1">
            <a:spLocks noChangeArrowheads="1"/>
          </p:cNvSpPr>
          <p:nvPr/>
        </p:nvSpPr>
        <p:spPr bwMode="auto">
          <a:xfrm>
            <a:off x="2819400" y="2895600"/>
            <a:ext cx="22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a:t>
            </a:r>
          </a:p>
          <a:p>
            <a:pPr eaLnBrk="1" hangingPunct="1"/>
            <a:r>
              <a:rPr lang="en-US" sz="1800">
                <a:solidFill>
                  <a:srgbClr val="000000"/>
                </a:solidFill>
                <a:cs typeface="Arial" charset="0"/>
              </a:rPr>
              <a:t>…</a:t>
            </a:r>
          </a:p>
          <a:p>
            <a:pPr eaLnBrk="1" hangingPunct="1"/>
            <a:r>
              <a:rPr lang="en-US" sz="1800">
                <a:solidFill>
                  <a:srgbClr val="000000"/>
                </a:solidFill>
                <a:cs typeface="Arial" charset="0"/>
              </a:rPr>
              <a:t>…</a:t>
            </a:r>
          </a:p>
          <a:p>
            <a:pPr eaLnBrk="1" hangingPunct="1"/>
            <a:r>
              <a:rPr lang="en-US" sz="1800">
                <a:solidFill>
                  <a:srgbClr val="000000"/>
                </a:solidFill>
                <a:cs typeface="Arial" charset="0"/>
              </a:rPr>
              <a:t>…</a:t>
            </a:r>
          </a:p>
        </p:txBody>
      </p:sp>
      <p:cxnSp>
        <p:nvCxnSpPr>
          <p:cNvPr id="27" name="Straight Connector 26"/>
          <p:cNvCxnSpPr/>
          <p:nvPr/>
        </p:nvCxnSpPr>
        <p:spPr>
          <a:xfrm rot="16200000" flipH="1">
            <a:off x="1737519" y="3583782"/>
            <a:ext cx="10953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1608932" y="4656931"/>
            <a:ext cx="135096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105"/>
          <p:cNvGrpSpPr>
            <a:grpSpLocks/>
          </p:cNvGrpSpPr>
          <p:nvPr/>
        </p:nvGrpSpPr>
        <p:grpSpPr bwMode="auto">
          <a:xfrm>
            <a:off x="6400800" y="2133600"/>
            <a:ext cx="2590800" cy="882650"/>
            <a:chOff x="6324600" y="2217003"/>
            <a:chExt cx="2590801" cy="883117"/>
          </a:xfrm>
        </p:grpSpPr>
        <p:grpSp>
          <p:nvGrpSpPr>
            <p:cNvPr id="233492" name="Group 104"/>
            <p:cNvGrpSpPr>
              <a:grpSpLocks/>
            </p:cNvGrpSpPr>
            <p:nvPr/>
          </p:nvGrpSpPr>
          <p:grpSpPr bwMode="auto">
            <a:xfrm>
              <a:off x="6324600" y="2217003"/>
              <a:ext cx="2057400" cy="830997"/>
              <a:chOff x="6553200" y="2325469"/>
              <a:chExt cx="2057400" cy="830997"/>
            </a:xfrm>
          </p:grpSpPr>
          <p:sp>
            <p:nvSpPr>
              <p:cNvPr id="233494" name="TextBox 45"/>
              <p:cNvSpPr txBox="1">
                <a:spLocks noChangeArrowheads="1"/>
              </p:cNvSpPr>
              <p:nvPr/>
            </p:nvSpPr>
            <p:spPr bwMode="auto">
              <a:xfrm>
                <a:off x="6553200" y="2325469"/>
                <a:ext cx="2057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000000"/>
                    </a:solidFill>
                    <a:cs typeface="Arial" charset="0"/>
                  </a:rPr>
                  <a:t>…</a:t>
                </a:r>
              </a:p>
              <a:p>
                <a:pPr algn="ctr" eaLnBrk="1" hangingPunct="1"/>
                <a:r>
                  <a:rPr lang="en-US" sz="1600">
                    <a:solidFill>
                      <a:srgbClr val="000000"/>
                    </a:solidFill>
                    <a:cs typeface="Arial" charset="0"/>
                  </a:rPr>
                  <a:t>…</a:t>
                </a:r>
              </a:p>
              <a:p>
                <a:pPr algn="ctr" eaLnBrk="1" hangingPunct="1"/>
                <a:r>
                  <a:rPr lang="en-US" sz="1600">
                    <a:solidFill>
                      <a:srgbClr val="000000"/>
                    </a:solidFill>
                    <a:cs typeface="Arial" charset="0"/>
                  </a:rPr>
                  <a:t>…</a:t>
                </a:r>
              </a:p>
            </p:txBody>
          </p:sp>
          <p:sp>
            <p:nvSpPr>
              <p:cNvPr id="33" name="Right Brace 32"/>
              <p:cNvSpPr/>
              <p:nvPr/>
            </p:nvSpPr>
            <p:spPr>
              <a:xfrm>
                <a:off x="7620001" y="2438242"/>
                <a:ext cx="228600" cy="675044"/>
              </a:xfrm>
              <a:prstGeom prst="rightBrace">
                <a:avLst>
                  <a:gd name="adj1" fmla="val 833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latin typeface="Tahoma"/>
                </a:endParaRPr>
              </a:p>
            </p:txBody>
          </p:sp>
        </p:grpSp>
        <p:sp>
          <p:nvSpPr>
            <p:cNvPr id="233493" name="Rectangle 103"/>
            <p:cNvSpPr>
              <a:spLocks noChangeArrowheads="1"/>
            </p:cNvSpPr>
            <p:nvPr/>
          </p:nvSpPr>
          <p:spPr bwMode="auto">
            <a:xfrm>
              <a:off x="7620001" y="2269123"/>
              <a:ext cx="1295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solidFill>
                    <a:srgbClr val="000000"/>
                  </a:solidFill>
                </a:rPr>
                <a:t>Waiting in Critical Section Request Buffer (CSRB)</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8" grpId="0"/>
      <p:bldP spid="19" grpId="0"/>
      <p:bldP spid="2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Title 1"/>
          <p:cNvSpPr>
            <a:spLocks noGrp="1"/>
          </p:cNvSpPr>
          <p:nvPr>
            <p:ph type="title"/>
          </p:nvPr>
        </p:nvSpPr>
        <p:spPr/>
        <p:txBody>
          <a:bodyPr/>
          <a:lstStyle/>
          <a:p>
            <a:r>
              <a:rPr lang="en-US">
                <a:latin typeface="Garamond" charset="0"/>
              </a:rPr>
              <a:t>False Serialization</a:t>
            </a:r>
          </a:p>
        </p:txBody>
      </p:sp>
      <p:sp>
        <p:nvSpPr>
          <p:cNvPr id="234498" name="Content Placeholder 2"/>
          <p:cNvSpPr>
            <a:spLocks noGrp="1"/>
          </p:cNvSpPr>
          <p:nvPr>
            <p:ph idx="1"/>
          </p:nvPr>
        </p:nvSpPr>
        <p:spPr>
          <a:xfrm>
            <a:off x="228600" y="996950"/>
            <a:ext cx="8610600" cy="5194300"/>
          </a:xfrm>
        </p:spPr>
        <p:txBody>
          <a:bodyPr/>
          <a:lstStyle/>
          <a:p>
            <a:pPr>
              <a:lnSpc>
                <a:spcPct val="90000"/>
              </a:lnSpc>
            </a:pPr>
            <a:r>
              <a:rPr lang="en-US">
                <a:latin typeface="Tahoma" charset="0"/>
                <a:sym typeface="Wingdings" charset="0"/>
              </a:rPr>
              <a:t>ACS can serialize independent critical sections</a:t>
            </a:r>
          </a:p>
          <a:p>
            <a:pPr lvl="2">
              <a:lnSpc>
                <a:spcPct val="90000"/>
              </a:lnSpc>
            </a:pPr>
            <a:endParaRPr lang="en-US">
              <a:latin typeface="Tahoma" charset="0"/>
              <a:sym typeface="Wingdings" charset="0"/>
            </a:endParaRPr>
          </a:p>
          <a:p>
            <a:pPr>
              <a:lnSpc>
                <a:spcPct val="90000"/>
              </a:lnSpc>
            </a:pPr>
            <a:r>
              <a:rPr lang="en-US">
                <a:latin typeface="Tahoma" charset="0"/>
              </a:rPr>
              <a:t>Selective Acceleration of Critical Sections (SEL)</a:t>
            </a:r>
          </a:p>
          <a:p>
            <a:pPr lvl="1">
              <a:lnSpc>
                <a:spcPct val="90000"/>
              </a:lnSpc>
            </a:pPr>
            <a:r>
              <a:rPr lang="en-US">
                <a:latin typeface="Tahoma" charset="0"/>
              </a:rPr>
              <a:t>Saturating counters to track false serialization</a:t>
            </a:r>
          </a:p>
          <a:p>
            <a:endParaRPr lang="en-US">
              <a:latin typeface="Tahoma" charset="0"/>
            </a:endParaRPr>
          </a:p>
        </p:txBody>
      </p:sp>
      <p:sp>
        <p:nvSpPr>
          <p:cNvPr id="2344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0C91709-3320-064A-9B5B-3A088019F994}" type="slidenum">
              <a:rPr lang="en-US" sz="1600">
                <a:solidFill>
                  <a:srgbClr val="000000"/>
                </a:solidFill>
                <a:latin typeface="Garamond" charset="0"/>
                <a:cs typeface="Arial" charset="0"/>
              </a:rPr>
              <a:pPr eaLnBrk="1" hangingPunct="1"/>
              <a:t>66</a:t>
            </a:fld>
            <a:endParaRPr lang="en-US" sz="1600">
              <a:solidFill>
                <a:srgbClr val="000000"/>
              </a:solidFill>
              <a:latin typeface="Garamond" charset="0"/>
              <a:cs typeface="Arial" charset="0"/>
            </a:endParaRPr>
          </a:p>
        </p:txBody>
      </p:sp>
      <p:sp>
        <p:nvSpPr>
          <p:cNvPr id="5" name="Rectangle 26"/>
          <p:cNvSpPr>
            <a:spLocks noChangeArrowheads="1"/>
          </p:cNvSpPr>
          <p:nvPr/>
        </p:nvSpPr>
        <p:spPr bwMode="auto">
          <a:xfrm>
            <a:off x="4572000" y="3810000"/>
            <a:ext cx="1905000" cy="457200"/>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r>
              <a:rPr lang="en-US" b="1">
                <a:solidFill>
                  <a:srgbClr val="000000"/>
                </a:solidFill>
                <a:latin typeface="Tahoma"/>
                <a:ea typeface="+mn-ea"/>
                <a:cs typeface="+mn-cs"/>
              </a:rPr>
              <a:t>CSCALL (A)</a:t>
            </a:r>
          </a:p>
        </p:txBody>
      </p:sp>
      <p:sp>
        <p:nvSpPr>
          <p:cNvPr id="6" name="Rectangle 28"/>
          <p:cNvSpPr>
            <a:spLocks noChangeArrowheads="1"/>
          </p:cNvSpPr>
          <p:nvPr/>
        </p:nvSpPr>
        <p:spPr bwMode="auto">
          <a:xfrm>
            <a:off x="4572000" y="4267200"/>
            <a:ext cx="1905000" cy="457200"/>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r>
              <a:rPr lang="en-US" b="1">
                <a:solidFill>
                  <a:srgbClr val="000000"/>
                </a:solidFill>
                <a:latin typeface="Tahoma"/>
                <a:ea typeface="+mn-ea"/>
                <a:cs typeface="+mn-cs"/>
              </a:rPr>
              <a:t>CSCALL (A)</a:t>
            </a:r>
          </a:p>
        </p:txBody>
      </p:sp>
      <p:sp>
        <p:nvSpPr>
          <p:cNvPr id="7" name="Rectangle 30"/>
          <p:cNvSpPr>
            <a:spLocks noChangeArrowheads="1"/>
          </p:cNvSpPr>
          <p:nvPr/>
        </p:nvSpPr>
        <p:spPr bwMode="auto">
          <a:xfrm>
            <a:off x="4572000" y="4724400"/>
            <a:ext cx="1905000" cy="457200"/>
          </a:xfrm>
          <a:prstGeom prst="rect">
            <a:avLst/>
          </a:prstGeom>
          <a:solidFill>
            <a:srgbClr val="00FF00"/>
          </a:solidFill>
          <a:ln w="9525">
            <a:solidFill>
              <a:schemeClr val="tx1"/>
            </a:solidFill>
            <a:miter lim="800000"/>
            <a:headEnd/>
            <a:tailEnd/>
          </a:ln>
        </p:spPr>
        <p:txBody>
          <a:bodyPr wrap="none" anchor="ctr"/>
          <a:lstStyle/>
          <a:p>
            <a:pPr algn="ctr" fontAlgn="auto">
              <a:spcBef>
                <a:spcPts val="0"/>
              </a:spcBef>
              <a:spcAft>
                <a:spcPts val="0"/>
              </a:spcAft>
              <a:defRPr/>
            </a:pPr>
            <a:r>
              <a:rPr lang="en-US" b="1">
                <a:solidFill>
                  <a:srgbClr val="000000"/>
                </a:solidFill>
                <a:latin typeface="Tahoma"/>
                <a:ea typeface="+mn-ea"/>
                <a:cs typeface="+mn-cs"/>
              </a:rPr>
              <a:t>CSCALL (B)</a:t>
            </a:r>
          </a:p>
        </p:txBody>
      </p:sp>
      <p:sp>
        <p:nvSpPr>
          <p:cNvPr id="8" name="Text Box 47"/>
          <p:cNvSpPr txBox="1">
            <a:spLocks noChangeArrowheads="1"/>
          </p:cNvSpPr>
          <p:nvPr/>
        </p:nvSpPr>
        <p:spPr bwMode="auto">
          <a:xfrm>
            <a:off x="6934200" y="3886200"/>
            <a:ext cx="2057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Critical Section Request Buffer</a:t>
            </a:r>
            <a:br>
              <a:rPr lang="en-US" sz="1800" b="1">
                <a:solidFill>
                  <a:srgbClr val="000000"/>
                </a:solidFill>
                <a:cs typeface="Arial" charset="0"/>
              </a:rPr>
            </a:br>
            <a:r>
              <a:rPr lang="en-US" sz="1800" b="1">
                <a:solidFill>
                  <a:srgbClr val="000000"/>
                </a:solidFill>
                <a:cs typeface="Arial" charset="0"/>
              </a:rPr>
              <a:t>(CSRB)</a:t>
            </a:r>
          </a:p>
        </p:txBody>
      </p:sp>
      <p:sp>
        <p:nvSpPr>
          <p:cNvPr id="9" name="Rectangle 51"/>
          <p:cNvSpPr>
            <a:spLocks noChangeArrowheads="1"/>
          </p:cNvSpPr>
          <p:nvPr/>
        </p:nvSpPr>
        <p:spPr bwMode="auto">
          <a:xfrm>
            <a:off x="2133600" y="3886200"/>
            <a:ext cx="533400" cy="457200"/>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r>
              <a:rPr lang="en-US">
                <a:solidFill>
                  <a:srgbClr val="000000"/>
                </a:solidFill>
                <a:latin typeface="Tahoma"/>
                <a:ea typeface="+mn-ea"/>
                <a:cs typeface="+mn-cs"/>
              </a:rPr>
              <a:t>4</a:t>
            </a:r>
          </a:p>
        </p:txBody>
      </p:sp>
      <p:sp>
        <p:nvSpPr>
          <p:cNvPr id="10" name="Rectangle 52"/>
          <p:cNvSpPr>
            <a:spLocks noChangeArrowheads="1"/>
          </p:cNvSpPr>
          <p:nvPr/>
        </p:nvSpPr>
        <p:spPr bwMode="auto">
          <a:xfrm>
            <a:off x="2133600" y="4343400"/>
            <a:ext cx="533400" cy="457200"/>
          </a:xfrm>
          <a:prstGeom prst="rect">
            <a:avLst/>
          </a:prstGeom>
          <a:solidFill>
            <a:srgbClr val="00FF00"/>
          </a:solidFill>
          <a:ln w="9525">
            <a:solidFill>
              <a:schemeClr val="tx1"/>
            </a:solidFill>
            <a:miter lim="800000"/>
            <a:headEnd/>
            <a:tailEnd/>
          </a:ln>
        </p:spPr>
        <p:txBody>
          <a:bodyPr wrap="none" anchor="ctr"/>
          <a:lstStyle/>
          <a:p>
            <a:pPr algn="ctr" fontAlgn="auto">
              <a:spcBef>
                <a:spcPts val="0"/>
              </a:spcBef>
              <a:spcAft>
                <a:spcPts val="0"/>
              </a:spcAft>
              <a:defRPr/>
            </a:pPr>
            <a:r>
              <a:rPr lang="en-US">
                <a:solidFill>
                  <a:srgbClr val="000000"/>
                </a:solidFill>
                <a:latin typeface="Tahoma"/>
                <a:ea typeface="+mn-ea"/>
                <a:cs typeface="+mn-cs"/>
              </a:rPr>
              <a:t>4</a:t>
            </a:r>
          </a:p>
        </p:txBody>
      </p:sp>
      <p:sp>
        <p:nvSpPr>
          <p:cNvPr id="11" name="Text Box 54"/>
          <p:cNvSpPr txBox="1">
            <a:spLocks noChangeArrowheads="1"/>
          </p:cNvSpPr>
          <p:nvPr/>
        </p:nvSpPr>
        <p:spPr bwMode="auto">
          <a:xfrm>
            <a:off x="1676400" y="3962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A</a:t>
            </a:r>
          </a:p>
        </p:txBody>
      </p:sp>
      <p:sp>
        <p:nvSpPr>
          <p:cNvPr id="12" name="Text Box 55"/>
          <p:cNvSpPr txBox="1">
            <a:spLocks noChangeArrowheads="1"/>
          </p:cNvSpPr>
          <p:nvPr/>
        </p:nvSpPr>
        <p:spPr bwMode="auto">
          <a:xfrm>
            <a:off x="1676400" y="4419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B</a:t>
            </a:r>
          </a:p>
        </p:txBody>
      </p:sp>
      <p:sp>
        <p:nvSpPr>
          <p:cNvPr id="13" name="Rectangle 57"/>
          <p:cNvSpPr>
            <a:spLocks noChangeArrowheads="1"/>
          </p:cNvSpPr>
          <p:nvPr/>
        </p:nvSpPr>
        <p:spPr bwMode="auto">
          <a:xfrm>
            <a:off x="2133600" y="3886200"/>
            <a:ext cx="533400" cy="457200"/>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r>
              <a:rPr lang="en-US" b="1">
                <a:solidFill>
                  <a:srgbClr val="000000"/>
                </a:solidFill>
                <a:latin typeface="Tahoma"/>
                <a:ea typeface="+mn-ea"/>
                <a:cs typeface="+mn-cs"/>
              </a:rPr>
              <a:t>3</a:t>
            </a:r>
          </a:p>
        </p:txBody>
      </p:sp>
      <p:sp>
        <p:nvSpPr>
          <p:cNvPr id="14" name="Rectangle 58"/>
          <p:cNvSpPr>
            <a:spLocks noChangeArrowheads="1"/>
          </p:cNvSpPr>
          <p:nvPr/>
        </p:nvSpPr>
        <p:spPr bwMode="auto">
          <a:xfrm>
            <a:off x="2133600" y="3886200"/>
            <a:ext cx="533400" cy="457200"/>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r>
              <a:rPr lang="en-US" b="1">
                <a:solidFill>
                  <a:srgbClr val="000000"/>
                </a:solidFill>
                <a:latin typeface="Tahoma"/>
                <a:ea typeface="+mn-ea"/>
                <a:cs typeface="+mn-cs"/>
              </a:rPr>
              <a:t>2</a:t>
            </a:r>
          </a:p>
        </p:txBody>
      </p:sp>
      <p:sp>
        <p:nvSpPr>
          <p:cNvPr id="15" name="Rectangle 59"/>
          <p:cNvSpPr>
            <a:spLocks noChangeArrowheads="1"/>
          </p:cNvSpPr>
          <p:nvPr/>
        </p:nvSpPr>
        <p:spPr bwMode="auto">
          <a:xfrm>
            <a:off x="2133600" y="4343400"/>
            <a:ext cx="533400" cy="457200"/>
          </a:xfrm>
          <a:prstGeom prst="rect">
            <a:avLst/>
          </a:prstGeom>
          <a:solidFill>
            <a:srgbClr val="00FF00"/>
          </a:solidFill>
          <a:ln w="9525">
            <a:solidFill>
              <a:schemeClr val="tx1"/>
            </a:solidFill>
            <a:miter lim="800000"/>
            <a:headEnd/>
            <a:tailEnd/>
          </a:ln>
        </p:spPr>
        <p:txBody>
          <a:bodyPr wrap="none" anchor="ctr"/>
          <a:lstStyle/>
          <a:p>
            <a:pPr algn="ctr" fontAlgn="auto">
              <a:spcBef>
                <a:spcPts val="0"/>
              </a:spcBef>
              <a:spcAft>
                <a:spcPts val="0"/>
              </a:spcAft>
              <a:defRPr/>
            </a:pPr>
            <a:r>
              <a:rPr lang="en-US" b="1">
                <a:solidFill>
                  <a:srgbClr val="000000"/>
                </a:solidFill>
                <a:latin typeface="Tahoma"/>
                <a:ea typeface="+mn-ea"/>
                <a:cs typeface="+mn-cs"/>
              </a:rPr>
              <a:t>5</a:t>
            </a:r>
          </a:p>
        </p:txBody>
      </p:sp>
      <p:sp>
        <p:nvSpPr>
          <p:cNvPr id="16" name="Line 18"/>
          <p:cNvSpPr>
            <a:spLocks noChangeShapeType="1"/>
          </p:cNvSpPr>
          <p:nvPr/>
        </p:nvSpPr>
        <p:spPr bwMode="auto">
          <a:xfrm flipV="1">
            <a:off x="5562600" y="3352800"/>
            <a:ext cx="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7" name="Text Box 19"/>
          <p:cNvSpPr txBox="1">
            <a:spLocks noChangeArrowheads="1"/>
          </p:cNvSpPr>
          <p:nvPr/>
        </p:nvSpPr>
        <p:spPr bwMode="auto">
          <a:xfrm>
            <a:off x="4724400" y="29718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To large core</a:t>
            </a:r>
          </a:p>
        </p:txBody>
      </p:sp>
      <p:sp>
        <p:nvSpPr>
          <p:cNvPr id="18" name="Text Box 21"/>
          <p:cNvSpPr txBox="1">
            <a:spLocks noChangeArrowheads="1"/>
          </p:cNvSpPr>
          <p:nvPr/>
        </p:nvSpPr>
        <p:spPr bwMode="auto">
          <a:xfrm>
            <a:off x="4572000" y="5653088"/>
            <a:ext cx="213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From small cores</a:t>
            </a:r>
          </a:p>
        </p:txBody>
      </p:sp>
      <p:sp>
        <p:nvSpPr>
          <p:cNvPr id="19" name="Line 22"/>
          <p:cNvSpPr>
            <a:spLocks noChangeShapeType="1"/>
          </p:cNvSpPr>
          <p:nvPr/>
        </p:nvSpPr>
        <p:spPr bwMode="auto">
          <a:xfrm flipV="1">
            <a:off x="5562600" y="5257800"/>
            <a:ext cx="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0" name="Rectangle 23"/>
          <p:cNvSpPr>
            <a:spLocks noChangeArrowheads="1"/>
          </p:cNvSpPr>
          <p:nvPr/>
        </p:nvSpPr>
        <p:spPr bwMode="auto">
          <a:xfrm>
            <a:off x="4572000" y="3810000"/>
            <a:ext cx="1905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1" name="Rectangle 26"/>
          <p:cNvSpPr>
            <a:spLocks noChangeArrowheads="1"/>
          </p:cNvSpPr>
          <p:nvPr/>
        </p:nvSpPr>
        <p:spPr bwMode="auto">
          <a:xfrm>
            <a:off x="4572000" y="4267200"/>
            <a:ext cx="1905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2" name="Rectangle 27"/>
          <p:cNvSpPr>
            <a:spLocks noChangeArrowheads="1"/>
          </p:cNvSpPr>
          <p:nvPr/>
        </p:nvSpPr>
        <p:spPr bwMode="auto">
          <a:xfrm>
            <a:off x="4572000" y="4724400"/>
            <a:ext cx="1905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animBg="1"/>
      <p:bldP spid="10" grpId="0" animBg="1"/>
      <p:bldP spid="11" grpId="0"/>
      <p:bldP spid="12" grpId="0"/>
      <p:bldP spid="13" grpId="0" animBg="1"/>
      <p:bldP spid="14" grpId="0" animBg="1"/>
      <p:bldP spid="15" grpId="0" animBg="1"/>
      <p:bldP spid="17" grpId="0"/>
      <p:bldP spid="18" grpId="0"/>
      <p:bldP spid="20" grpId="0" animBg="1"/>
      <p:bldP spid="21" grpId="0" animBg="1"/>
      <p:bldP spid="2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Title 1"/>
          <p:cNvSpPr>
            <a:spLocks noGrp="1"/>
          </p:cNvSpPr>
          <p:nvPr>
            <p:ph type="title"/>
          </p:nvPr>
        </p:nvSpPr>
        <p:spPr/>
        <p:txBody>
          <a:bodyPr/>
          <a:lstStyle/>
          <a:p>
            <a:r>
              <a:rPr lang="en-US">
                <a:latin typeface="Garamond" charset="0"/>
              </a:rPr>
              <a:t>ACS Performance Tradeoffs</a:t>
            </a:r>
          </a:p>
        </p:txBody>
      </p:sp>
      <p:sp>
        <p:nvSpPr>
          <p:cNvPr id="3" name="Content Placeholder 2"/>
          <p:cNvSpPr>
            <a:spLocks noGrp="1"/>
          </p:cNvSpPr>
          <p:nvPr>
            <p:ph idx="1"/>
          </p:nvPr>
        </p:nvSpPr>
        <p:spPr>
          <a:xfrm>
            <a:off x="228600" y="908050"/>
            <a:ext cx="8763000" cy="5340350"/>
          </a:xfrm>
        </p:spPr>
        <p:txBody>
          <a:bodyPr/>
          <a:lstStyle/>
          <a:p>
            <a:pPr>
              <a:buFont typeface="Wingdings" pitchFamily="2" charset="2"/>
              <a:buChar char="n"/>
              <a:defRPr/>
            </a:pPr>
            <a:r>
              <a:rPr lang="en-US" dirty="0" smtClean="0">
                <a:ea typeface="+mn-ea"/>
                <a:cs typeface="+mn-cs"/>
              </a:rPr>
              <a:t>Pluses</a:t>
            </a:r>
          </a:p>
          <a:p>
            <a:pPr marL="344487" lvl="1" indent="0">
              <a:buFont typeface="Wingdings" pitchFamily="2" charset="2"/>
              <a:buNone/>
              <a:defRPr/>
            </a:pPr>
            <a:r>
              <a:rPr lang="en-US" dirty="0" smtClean="0"/>
              <a:t>+ Faster critical section execution</a:t>
            </a:r>
          </a:p>
          <a:p>
            <a:pPr marL="344487" lvl="1" indent="0">
              <a:buFont typeface="Wingdings" pitchFamily="2" charset="2"/>
              <a:buNone/>
              <a:defRPr/>
            </a:pPr>
            <a:r>
              <a:rPr lang="en-US" dirty="0"/>
              <a:t>+ Shared locks stay in one place: better lock locality</a:t>
            </a:r>
          </a:p>
          <a:p>
            <a:pPr marL="344487" lvl="1" indent="0">
              <a:buFont typeface="Wingdings" pitchFamily="2" charset="2"/>
              <a:buNone/>
              <a:defRPr/>
            </a:pPr>
            <a:r>
              <a:rPr lang="en-US" dirty="0" smtClean="0"/>
              <a:t>+ Shared data stays in large core’s (large) caches: better shared data locality, less ping-ponging</a:t>
            </a:r>
          </a:p>
          <a:p>
            <a:pPr marL="344487" lvl="1" indent="0">
              <a:buFont typeface="Wingdings" pitchFamily="2" charset="2"/>
              <a:buNone/>
              <a:defRPr/>
            </a:pPr>
            <a:endParaRPr lang="en-US" dirty="0"/>
          </a:p>
          <a:p>
            <a:pPr marL="360362">
              <a:buFont typeface="Wingdings" pitchFamily="2" charset="2"/>
              <a:buChar char="n"/>
              <a:defRPr/>
            </a:pPr>
            <a:r>
              <a:rPr lang="en-US" dirty="0" smtClean="0">
                <a:ea typeface="+mn-ea"/>
                <a:cs typeface="+mn-cs"/>
              </a:rPr>
              <a:t>Minuses</a:t>
            </a:r>
          </a:p>
          <a:p>
            <a:pPr marL="361949" lvl="1" indent="0">
              <a:buFont typeface="Wingdings" pitchFamily="2" charset="2"/>
              <a:buNone/>
              <a:defRPr/>
            </a:pPr>
            <a:r>
              <a:rPr lang="en-US" dirty="0" smtClean="0"/>
              <a:t>- Large core dedicated for critical sections: reduced parallel throughput</a:t>
            </a:r>
          </a:p>
          <a:p>
            <a:pPr marL="361949" lvl="1" indent="0">
              <a:buFont typeface="Wingdings" pitchFamily="2" charset="2"/>
              <a:buNone/>
              <a:defRPr/>
            </a:pPr>
            <a:r>
              <a:rPr lang="en-US" dirty="0" smtClean="0"/>
              <a:t>- CSCALL and CSDONE control transfer overhead</a:t>
            </a:r>
          </a:p>
          <a:p>
            <a:pPr marL="361949" lvl="1" indent="0">
              <a:buFont typeface="Wingdings" pitchFamily="2" charset="2"/>
              <a:buNone/>
              <a:defRPr/>
            </a:pPr>
            <a:r>
              <a:rPr lang="en-US" dirty="0" smtClean="0"/>
              <a:t>- Thread-private data needs to be transferred to large core: worse private data locality</a:t>
            </a:r>
          </a:p>
          <a:p>
            <a:pPr marL="344487" lvl="1" indent="0">
              <a:buFont typeface="Wingdings" pitchFamily="2" charset="2"/>
              <a:buNone/>
              <a:defRPr/>
            </a:pPr>
            <a:endParaRPr lang="en-US" dirty="0"/>
          </a:p>
        </p:txBody>
      </p:sp>
      <p:sp>
        <p:nvSpPr>
          <p:cNvPr id="2365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355C34-C9D3-D345-A86C-6A08408408E7}" type="slidenum">
              <a:rPr lang="en-US" sz="1600">
                <a:solidFill>
                  <a:srgbClr val="000000"/>
                </a:solidFill>
                <a:latin typeface="Garamond" charset="0"/>
              </a:rPr>
              <a:pPr eaLnBrk="1" hangingPunct="1"/>
              <a:t>67</a:t>
            </a:fld>
            <a:endParaRPr lang="en-US" sz="1600">
              <a:solidFill>
                <a:srgbClr val="000000"/>
              </a:solidFill>
              <a:latin typeface="Garamon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Title 1"/>
          <p:cNvSpPr>
            <a:spLocks noGrp="1"/>
          </p:cNvSpPr>
          <p:nvPr>
            <p:ph type="title"/>
          </p:nvPr>
        </p:nvSpPr>
        <p:spPr/>
        <p:txBody>
          <a:bodyPr/>
          <a:lstStyle/>
          <a:p>
            <a:r>
              <a:rPr lang="en-US">
                <a:latin typeface="Garamond" charset="0"/>
              </a:rPr>
              <a:t>ACS Performance Tradeoffs</a:t>
            </a:r>
          </a:p>
        </p:txBody>
      </p:sp>
      <p:sp>
        <p:nvSpPr>
          <p:cNvPr id="52226" name="Content Placeholder 2"/>
          <p:cNvSpPr>
            <a:spLocks noGrp="1"/>
          </p:cNvSpPr>
          <p:nvPr>
            <p:ph idx="1"/>
          </p:nvPr>
        </p:nvSpPr>
        <p:spPr>
          <a:xfrm>
            <a:off x="228600" y="996950"/>
            <a:ext cx="8839200" cy="5194300"/>
          </a:xfrm>
        </p:spPr>
        <p:txBody>
          <a:bodyPr/>
          <a:lstStyle/>
          <a:p>
            <a:pPr>
              <a:lnSpc>
                <a:spcPct val="90000"/>
              </a:lnSpc>
            </a:pPr>
            <a:r>
              <a:rPr lang="en-US" b="1" i="1">
                <a:latin typeface="Tahoma" charset="0"/>
              </a:rPr>
              <a:t>Fewer parallel threads vs. accelerated critical sections</a:t>
            </a:r>
          </a:p>
          <a:p>
            <a:pPr lvl="1">
              <a:lnSpc>
                <a:spcPct val="90000"/>
              </a:lnSpc>
            </a:pPr>
            <a:r>
              <a:rPr lang="en-US" sz="2000">
                <a:latin typeface="Tahoma" charset="0"/>
              </a:rPr>
              <a:t>Accelerating critical sections offsets loss in throughput</a:t>
            </a:r>
          </a:p>
          <a:p>
            <a:pPr lvl="1">
              <a:lnSpc>
                <a:spcPct val="90000"/>
              </a:lnSpc>
            </a:pPr>
            <a:r>
              <a:rPr lang="en-US" sz="2000">
                <a:latin typeface="Tahoma" charset="0"/>
              </a:rPr>
              <a:t>As the number of cores (threads) on chip increase:</a:t>
            </a:r>
          </a:p>
          <a:p>
            <a:pPr lvl="2">
              <a:lnSpc>
                <a:spcPct val="90000"/>
              </a:lnSpc>
            </a:pPr>
            <a:r>
              <a:rPr lang="en-US" sz="1800">
                <a:latin typeface="Tahoma" charset="0"/>
              </a:rPr>
              <a:t>Fractional loss in parallel performance decreases</a:t>
            </a:r>
          </a:p>
          <a:p>
            <a:pPr lvl="2">
              <a:lnSpc>
                <a:spcPct val="90000"/>
              </a:lnSpc>
            </a:pPr>
            <a:r>
              <a:rPr lang="en-US" sz="1800">
                <a:latin typeface="Tahoma" charset="0"/>
                <a:sym typeface="Wingdings" charset="0"/>
              </a:rPr>
              <a:t>Increased c</a:t>
            </a:r>
            <a:r>
              <a:rPr lang="en-US" sz="1800">
                <a:latin typeface="Tahoma" charset="0"/>
              </a:rPr>
              <a:t>ontention for critical sections </a:t>
            </a:r>
            <a:br>
              <a:rPr lang="en-US" sz="1800">
                <a:latin typeface="Tahoma" charset="0"/>
              </a:rPr>
            </a:br>
            <a:r>
              <a:rPr lang="en-US" sz="1800">
                <a:latin typeface="Tahoma" charset="0"/>
              </a:rPr>
              <a:t>makes acceleration more beneficial</a:t>
            </a:r>
            <a:endParaRPr lang="en-US" sz="1800">
              <a:solidFill>
                <a:srgbClr val="FF0000"/>
              </a:solidFill>
              <a:latin typeface="Tahoma" charset="0"/>
            </a:endParaRPr>
          </a:p>
          <a:p>
            <a:pPr lvl="1">
              <a:lnSpc>
                <a:spcPct val="90000"/>
              </a:lnSpc>
            </a:pPr>
            <a:endParaRPr lang="en-US" sz="2000">
              <a:solidFill>
                <a:srgbClr val="FF0000"/>
              </a:solidFill>
              <a:latin typeface="Tahoma" charset="0"/>
            </a:endParaRPr>
          </a:p>
          <a:p>
            <a:pPr>
              <a:lnSpc>
                <a:spcPct val="90000"/>
              </a:lnSpc>
            </a:pPr>
            <a:r>
              <a:rPr lang="en-US" b="1" i="1">
                <a:latin typeface="Tahoma" charset="0"/>
              </a:rPr>
              <a:t>Overhead of CSCALL/CSDONE vs. better lock locality</a:t>
            </a:r>
          </a:p>
          <a:p>
            <a:pPr lvl="1">
              <a:lnSpc>
                <a:spcPct val="90000"/>
              </a:lnSpc>
            </a:pPr>
            <a:r>
              <a:rPr lang="en-US" sz="2000">
                <a:latin typeface="Tahoma" charset="0"/>
              </a:rPr>
              <a:t>ACS avoids </a:t>
            </a:r>
            <a:r>
              <a:rPr lang="ja-JP" altLang="en-US" sz="2000">
                <a:latin typeface="Tahoma" charset="0"/>
              </a:rPr>
              <a:t>“</a:t>
            </a:r>
            <a:r>
              <a:rPr lang="en-US" altLang="ja-JP" sz="2000">
                <a:latin typeface="Tahoma" charset="0"/>
              </a:rPr>
              <a:t>ping-ponging</a:t>
            </a:r>
            <a:r>
              <a:rPr lang="ja-JP" altLang="en-US" sz="2000">
                <a:latin typeface="Tahoma" charset="0"/>
              </a:rPr>
              <a:t>”</a:t>
            </a:r>
            <a:r>
              <a:rPr lang="en-US" altLang="ja-JP" sz="2000">
                <a:latin typeface="Tahoma" charset="0"/>
              </a:rPr>
              <a:t> of locks among caches by keeping them at the large core</a:t>
            </a:r>
          </a:p>
          <a:p>
            <a:pPr>
              <a:lnSpc>
                <a:spcPct val="90000"/>
              </a:lnSpc>
            </a:pPr>
            <a:endParaRPr lang="en-US">
              <a:latin typeface="Tahoma" charset="0"/>
            </a:endParaRPr>
          </a:p>
          <a:p>
            <a:pPr>
              <a:lnSpc>
                <a:spcPct val="90000"/>
              </a:lnSpc>
            </a:pPr>
            <a:r>
              <a:rPr lang="en-US" b="1" i="1">
                <a:latin typeface="Tahoma" charset="0"/>
              </a:rPr>
              <a:t>More cache misses for private data vs. fewer misses for shared data</a:t>
            </a:r>
          </a:p>
          <a:p>
            <a:endParaRPr lang="en-US">
              <a:latin typeface="Tahoma" charset="0"/>
            </a:endParaRPr>
          </a:p>
        </p:txBody>
      </p:sp>
      <p:sp>
        <p:nvSpPr>
          <p:cNvPr id="2375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9483E85-A405-864B-A64D-3EA6139B3CBF}" type="slidenum">
              <a:rPr lang="en-US" sz="1600">
                <a:solidFill>
                  <a:srgbClr val="000000"/>
                </a:solidFill>
                <a:latin typeface="Garamond" charset="0"/>
                <a:cs typeface="Arial" charset="0"/>
              </a:rPr>
              <a:pPr eaLnBrk="1" hangingPunct="1"/>
              <a:t>68</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6">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22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Title 1"/>
          <p:cNvSpPr>
            <a:spLocks noGrp="1"/>
          </p:cNvSpPr>
          <p:nvPr>
            <p:ph type="title"/>
          </p:nvPr>
        </p:nvSpPr>
        <p:spPr/>
        <p:txBody>
          <a:bodyPr/>
          <a:lstStyle/>
          <a:p>
            <a:r>
              <a:rPr lang="en-US">
                <a:latin typeface="Garamond" charset="0"/>
              </a:rPr>
              <a:t>Cache Misses for Private Data</a:t>
            </a:r>
          </a:p>
        </p:txBody>
      </p:sp>
      <p:sp>
        <p:nvSpPr>
          <p:cNvPr id="239618" name="Content Placeholder 2"/>
          <p:cNvSpPr>
            <a:spLocks noGrp="1"/>
          </p:cNvSpPr>
          <p:nvPr>
            <p:ph idx="1"/>
          </p:nvPr>
        </p:nvSpPr>
        <p:spPr>
          <a:xfrm>
            <a:off x="228600" y="996950"/>
            <a:ext cx="8610600" cy="5194300"/>
          </a:xfrm>
        </p:spPr>
        <p:txBody>
          <a:bodyPr/>
          <a:lstStyle/>
          <a:p>
            <a:endParaRPr lang="en-US">
              <a:latin typeface="Tahoma" charset="0"/>
            </a:endParaRPr>
          </a:p>
        </p:txBody>
      </p:sp>
      <p:sp>
        <p:nvSpPr>
          <p:cNvPr id="23961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67B9879-7700-994A-8709-FCA4EFC1B23E}" type="slidenum">
              <a:rPr lang="en-US" sz="1600">
                <a:solidFill>
                  <a:srgbClr val="000000"/>
                </a:solidFill>
                <a:latin typeface="Garamond" charset="0"/>
                <a:cs typeface="Arial" charset="0"/>
              </a:rPr>
              <a:pPr eaLnBrk="1" hangingPunct="1"/>
              <a:t>69</a:t>
            </a:fld>
            <a:endParaRPr lang="en-US" sz="1600">
              <a:solidFill>
                <a:srgbClr val="000000"/>
              </a:solidFill>
              <a:latin typeface="Garamond" charset="0"/>
              <a:cs typeface="Arial" charset="0"/>
            </a:endParaRPr>
          </a:p>
        </p:txBody>
      </p:sp>
      <p:sp>
        <p:nvSpPr>
          <p:cNvPr id="5" name="Rectangle 4"/>
          <p:cNvSpPr>
            <a:spLocks noChangeArrowheads="1"/>
          </p:cNvSpPr>
          <p:nvPr/>
        </p:nvSpPr>
        <p:spPr bwMode="auto">
          <a:xfrm>
            <a:off x="2667000" y="3505200"/>
            <a:ext cx="304800" cy="304800"/>
          </a:xfrm>
          <a:prstGeom prst="rect">
            <a:avLst/>
          </a:prstGeom>
          <a:solidFill>
            <a:srgbClr val="00FF00"/>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6" name="Rectangle 5"/>
          <p:cNvSpPr>
            <a:spLocks noChangeArrowheads="1"/>
          </p:cNvSpPr>
          <p:nvPr/>
        </p:nvSpPr>
        <p:spPr bwMode="auto">
          <a:xfrm>
            <a:off x="5257800" y="2895600"/>
            <a:ext cx="304800" cy="304800"/>
          </a:xfrm>
          <a:prstGeom prst="rect">
            <a:avLst/>
          </a:prstGeom>
          <a:solidFill>
            <a:schemeClr val="accent1"/>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7" name="Rectangle 6"/>
          <p:cNvSpPr>
            <a:spLocks noChangeArrowheads="1"/>
          </p:cNvSpPr>
          <p:nvPr/>
        </p:nvSpPr>
        <p:spPr bwMode="auto">
          <a:xfrm>
            <a:off x="5791200" y="3505200"/>
            <a:ext cx="304800" cy="304800"/>
          </a:xfrm>
          <a:prstGeom prst="rect">
            <a:avLst/>
          </a:prstGeom>
          <a:solidFill>
            <a:schemeClr val="accent1"/>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8" name="Line 7"/>
          <p:cNvSpPr>
            <a:spLocks noChangeShapeType="1"/>
          </p:cNvSpPr>
          <p:nvPr/>
        </p:nvSpPr>
        <p:spPr bwMode="auto">
          <a:xfrm flipH="1">
            <a:off x="4876800" y="3200400"/>
            <a:ext cx="533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9" name="Line 8"/>
          <p:cNvSpPr>
            <a:spLocks noChangeShapeType="1"/>
          </p:cNvSpPr>
          <p:nvPr/>
        </p:nvSpPr>
        <p:spPr bwMode="auto">
          <a:xfrm>
            <a:off x="5410200" y="3200400"/>
            <a:ext cx="533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 name="Line 9"/>
          <p:cNvSpPr>
            <a:spLocks noChangeShapeType="1"/>
          </p:cNvSpPr>
          <p:nvPr/>
        </p:nvSpPr>
        <p:spPr bwMode="auto">
          <a:xfrm flipH="1">
            <a:off x="4572000" y="3810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1" name="Line 10"/>
          <p:cNvSpPr>
            <a:spLocks noChangeShapeType="1"/>
          </p:cNvSpPr>
          <p:nvPr/>
        </p:nvSpPr>
        <p:spPr bwMode="auto">
          <a:xfrm>
            <a:off x="4876800" y="3810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2" name="Rectangle 11"/>
          <p:cNvSpPr>
            <a:spLocks noChangeArrowheads="1"/>
          </p:cNvSpPr>
          <p:nvPr/>
        </p:nvSpPr>
        <p:spPr bwMode="auto">
          <a:xfrm>
            <a:off x="5486400" y="4038600"/>
            <a:ext cx="304800" cy="304800"/>
          </a:xfrm>
          <a:prstGeom prst="rect">
            <a:avLst/>
          </a:prstGeom>
          <a:solidFill>
            <a:schemeClr val="accent1"/>
          </a:solidFill>
          <a:ln w="9525">
            <a:solidFill>
              <a:schemeClr val="tx1"/>
            </a:solidFill>
            <a:miter lim="800000"/>
            <a:headEnd/>
            <a:tailEnd/>
          </a:ln>
        </p:spPr>
        <p:txBody>
          <a:bodyPr wrap="none" anchor="ctr"/>
          <a:lstStyle/>
          <a:p>
            <a:pPr algn="ctr" fontAlgn="auto">
              <a:spcBef>
                <a:spcPts val="0"/>
              </a:spcBef>
              <a:spcAft>
                <a:spcPts val="0"/>
              </a:spcAft>
              <a:defRPr/>
            </a:pPr>
            <a:endParaRPr lang="en-US">
              <a:solidFill>
                <a:srgbClr val="000000"/>
              </a:solidFill>
              <a:latin typeface="Tahoma"/>
              <a:ea typeface="+mn-ea"/>
              <a:cs typeface="+mn-cs"/>
            </a:endParaRPr>
          </a:p>
        </p:txBody>
      </p:sp>
      <p:sp>
        <p:nvSpPr>
          <p:cNvPr id="13" name="Rectangle 12"/>
          <p:cNvSpPr>
            <a:spLocks noChangeArrowheads="1"/>
          </p:cNvSpPr>
          <p:nvPr/>
        </p:nvSpPr>
        <p:spPr bwMode="auto">
          <a:xfrm>
            <a:off x="6019800" y="4038600"/>
            <a:ext cx="304800" cy="304800"/>
          </a:xfrm>
          <a:prstGeom prst="rect">
            <a:avLst/>
          </a:prstGeom>
          <a:solidFill>
            <a:schemeClr val="accent1"/>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4" name="Line 13"/>
          <p:cNvSpPr>
            <a:spLocks noChangeShapeType="1"/>
          </p:cNvSpPr>
          <p:nvPr/>
        </p:nvSpPr>
        <p:spPr bwMode="auto">
          <a:xfrm flipH="1">
            <a:off x="5638800" y="3810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5" name="Line 14"/>
          <p:cNvSpPr>
            <a:spLocks noChangeShapeType="1"/>
          </p:cNvSpPr>
          <p:nvPr/>
        </p:nvSpPr>
        <p:spPr bwMode="auto">
          <a:xfrm>
            <a:off x="5943600" y="3810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6" name="Rectangle 15"/>
          <p:cNvSpPr>
            <a:spLocks noChangeArrowheads="1"/>
          </p:cNvSpPr>
          <p:nvPr/>
        </p:nvSpPr>
        <p:spPr bwMode="auto">
          <a:xfrm>
            <a:off x="4648200" y="4572000"/>
            <a:ext cx="304800" cy="304800"/>
          </a:xfrm>
          <a:prstGeom prst="rect">
            <a:avLst/>
          </a:prstGeom>
          <a:solidFill>
            <a:schemeClr val="accent1"/>
          </a:solidFill>
          <a:ln w="9525">
            <a:solidFill>
              <a:schemeClr val="tx1"/>
            </a:solidFill>
            <a:miter lim="800000"/>
            <a:headEnd/>
            <a:tailEnd/>
          </a:ln>
        </p:spPr>
        <p:txBody>
          <a:bodyPr wrap="none" anchor="ctr"/>
          <a:lstStyle/>
          <a:p>
            <a:pPr algn="ctr" fontAlgn="auto">
              <a:spcBef>
                <a:spcPts val="0"/>
              </a:spcBef>
              <a:spcAft>
                <a:spcPts val="0"/>
              </a:spcAft>
              <a:defRPr/>
            </a:pPr>
            <a:endParaRPr lang="en-US">
              <a:solidFill>
                <a:srgbClr val="000000"/>
              </a:solidFill>
              <a:latin typeface="Tahoma"/>
              <a:ea typeface="+mn-ea"/>
              <a:cs typeface="+mn-cs"/>
            </a:endParaRPr>
          </a:p>
        </p:txBody>
      </p:sp>
      <p:sp>
        <p:nvSpPr>
          <p:cNvPr id="17" name="Line 16"/>
          <p:cNvSpPr>
            <a:spLocks noChangeShapeType="1"/>
          </p:cNvSpPr>
          <p:nvPr/>
        </p:nvSpPr>
        <p:spPr bwMode="auto">
          <a:xfrm flipH="1">
            <a:off x="4800600" y="43434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8" name="Line 17"/>
          <p:cNvSpPr>
            <a:spLocks noChangeShapeType="1"/>
          </p:cNvSpPr>
          <p:nvPr/>
        </p:nvSpPr>
        <p:spPr bwMode="auto">
          <a:xfrm>
            <a:off x="5105400" y="43434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9" name="Line 18"/>
          <p:cNvSpPr>
            <a:spLocks noChangeShapeType="1"/>
          </p:cNvSpPr>
          <p:nvPr/>
        </p:nvSpPr>
        <p:spPr bwMode="auto">
          <a:xfrm>
            <a:off x="3352800" y="36576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0" name="Rectangle 19"/>
          <p:cNvSpPr>
            <a:spLocks noChangeArrowheads="1"/>
          </p:cNvSpPr>
          <p:nvPr/>
        </p:nvSpPr>
        <p:spPr bwMode="auto">
          <a:xfrm>
            <a:off x="4724400" y="3505200"/>
            <a:ext cx="304800" cy="304800"/>
          </a:xfrm>
          <a:prstGeom prst="rect">
            <a:avLst/>
          </a:prstGeom>
          <a:solidFill>
            <a:schemeClr val="accent1"/>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1" name="Rectangle 20"/>
          <p:cNvSpPr>
            <a:spLocks noChangeArrowheads="1"/>
          </p:cNvSpPr>
          <p:nvPr/>
        </p:nvSpPr>
        <p:spPr bwMode="auto">
          <a:xfrm>
            <a:off x="4953000" y="4038600"/>
            <a:ext cx="304800" cy="304800"/>
          </a:xfrm>
          <a:prstGeom prst="rect">
            <a:avLst/>
          </a:prstGeom>
          <a:solidFill>
            <a:schemeClr val="accent1"/>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2" name="Rectangle 21"/>
          <p:cNvSpPr>
            <a:spLocks noChangeArrowheads="1"/>
          </p:cNvSpPr>
          <p:nvPr/>
        </p:nvSpPr>
        <p:spPr bwMode="auto">
          <a:xfrm>
            <a:off x="5181600" y="4572000"/>
            <a:ext cx="304800" cy="304800"/>
          </a:xfrm>
          <a:prstGeom prst="rect">
            <a:avLst/>
          </a:prstGeom>
          <a:solidFill>
            <a:schemeClr val="accent1"/>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3" name="Rectangle 22"/>
          <p:cNvSpPr>
            <a:spLocks noChangeArrowheads="1"/>
          </p:cNvSpPr>
          <p:nvPr/>
        </p:nvSpPr>
        <p:spPr bwMode="auto">
          <a:xfrm>
            <a:off x="4419600" y="4038600"/>
            <a:ext cx="304800" cy="304800"/>
          </a:xfrm>
          <a:prstGeom prst="rect">
            <a:avLst/>
          </a:prstGeom>
          <a:solidFill>
            <a:schemeClr val="accent1"/>
          </a:solidFill>
          <a:ln w="9525">
            <a:solidFill>
              <a:schemeClr val="tx1"/>
            </a:solidFill>
            <a:miter lim="800000"/>
            <a:headEnd/>
            <a:tailEnd/>
          </a:ln>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24" name="Line 23"/>
          <p:cNvSpPr>
            <a:spLocks noChangeShapeType="1"/>
          </p:cNvSpPr>
          <p:nvPr/>
        </p:nvSpPr>
        <p:spPr bwMode="auto">
          <a:xfrm flipH="1">
            <a:off x="4267200" y="43434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5" name="Text Box 24"/>
          <p:cNvSpPr txBox="1">
            <a:spLocks noChangeArrowheads="1"/>
          </p:cNvSpPr>
          <p:nvPr/>
        </p:nvSpPr>
        <p:spPr bwMode="auto">
          <a:xfrm>
            <a:off x="838200" y="4022725"/>
            <a:ext cx="228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Private Data: NewSubProblems</a:t>
            </a:r>
          </a:p>
        </p:txBody>
      </p:sp>
      <p:sp>
        <p:nvSpPr>
          <p:cNvPr id="26" name="Text Box 25"/>
          <p:cNvSpPr txBox="1">
            <a:spLocks noChangeArrowheads="1"/>
          </p:cNvSpPr>
          <p:nvPr/>
        </p:nvSpPr>
        <p:spPr bwMode="auto">
          <a:xfrm>
            <a:off x="6858000" y="3930650"/>
            <a:ext cx="2133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Shared Data:  </a:t>
            </a:r>
            <a:br>
              <a:rPr lang="en-US" sz="1800" b="1">
                <a:solidFill>
                  <a:srgbClr val="000000"/>
                </a:solidFill>
                <a:cs typeface="Arial" charset="0"/>
              </a:rPr>
            </a:br>
            <a:r>
              <a:rPr lang="en-US" sz="1800" b="1">
                <a:solidFill>
                  <a:srgbClr val="000000"/>
                </a:solidFill>
                <a:cs typeface="Arial" charset="0"/>
              </a:rPr>
              <a:t>The priority heap</a:t>
            </a:r>
          </a:p>
        </p:txBody>
      </p:sp>
      <p:sp>
        <p:nvSpPr>
          <p:cNvPr id="27" name="AutoShape 26"/>
          <p:cNvSpPr>
            <a:spLocks noChangeArrowheads="1"/>
          </p:cNvSpPr>
          <p:nvPr/>
        </p:nvSpPr>
        <p:spPr bwMode="auto">
          <a:xfrm>
            <a:off x="304800" y="1371600"/>
            <a:ext cx="6553200" cy="9906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endParaRPr lang="en-US" sz="2400" b="1">
              <a:solidFill>
                <a:srgbClr val="000000"/>
              </a:solidFill>
              <a:latin typeface="Tahoma"/>
              <a:ea typeface="+mn-ea"/>
              <a:cs typeface="+mn-cs"/>
            </a:endParaRPr>
          </a:p>
          <a:p>
            <a:pPr algn="ctr" fontAlgn="auto">
              <a:spcBef>
                <a:spcPts val="0"/>
              </a:spcBef>
              <a:spcAft>
                <a:spcPts val="0"/>
              </a:spcAft>
              <a:defRPr/>
            </a:pPr>
            <a:r>
              <a:rPr lang="en-US" sz="2400" b="1">
                <a:solidFill>
                  <a:srgbClr val="FF0000"/>
                </a:solidFill>
                <a:latin typeface="Tahoma"/>
                <a:ea typeface="+mn-ea"/>
                <a:cs typeface="+mn-cs"/>
              </a:rPr>
              <a:t>PriorityHeap.insert(NewSubProblems)</a:t>
            </a:r>
          </a:p>
          <a:p>
            <a:pPr algn="ctr" fontAlgn="auto">
              <a:spcBef>
                <a:spcPts val="0"/>
              </a:spcBef>
              <a:spcAft>
                <a:spcPts val="0"/>
              </a:spcAft>
              <a:defRPr/>
            </a:pPr>
            <a:endParaRPr lang="en-US" sz="2400" b="1">
              <a:solidFill>
                <a:srgbClr val="FF0000"/>
              </a:solidFill>
              <a:latin typeface="Tahoma"/>
              <a:ea typeface="+mn-ea"/>
              <a:cs typeface="+mn-cs"/>
            </a:endParaRPr>
          </a:p>
        </p:txBody>
      </p:sp>
      <p:sp>
        <p:nvSpPr>
          <p:cNvPr id="28" name="TextBox 27"/>
          <p:cNvSpPr txBox="1"/>
          <p:nvPr/>
        </p:nvSpPr>
        <p:spPr>
          <a:xfrm>
            <a:off x="6629400" y="5791200"/>
            <a:ext cx="2514600" cy="3698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en-US" b="1" dirty="0">
                <a:solidFill>
                  <a:srgbClr val="000000"/>
                </a:solidFill>
                <a:latin typeface="Tahoma"/>
              </a:rPr>
              <a:t>Puzzle Benchmark</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mph" presetSubtype="0" fill="hold" grpId="1" nodeType="clickEffect">
                                  <p:stCondLst>
                                    <p:cond delay="0"/>
                                  </p:stCondLst>
                                  <p:childTnLst>
                                    <p:animClr clrSpc="hsl" dir="cw">
                                      <p:cBhvr override="childStyle">
                                        <p:cTn id="54" dur="500" fill="hold"/>
                                        <p:tgtEl>
                                          <p:spTgt spid="6"/>
                                        </p:tgtEl>
                                        <p:attrNameLst>
                                          <p:attrName>style.color</p:attrName>
                                        </p:attrNameLst>
                                      </p:cBhvr>
                                      <p:by>
                                        <p:hsl h="10842353" s="0" l="0"/>
                                      </p:by>
                                    </p:animClr>
                                    <p:animClr clrSpc="hsl" dir="cw">
                                      <p:cBhvr>
                                        <p:cTn id="55" dur="500" fill="hold"/>
                                        <p:tgtEl>
                                          <p:spTgt spid="6"/>
                                        </p:tgtEl>
                                        <p:attrNameLst>
                                          <p:attrName>fillcolor</p:attrName>
                                        </p:attrNameLst>
                                      </p:cBhvr>
                                      <p:by>
                                        <p:hsl h="10842353" s="0" l="0"/>
                                      </p:by>
                                    </p:animClr>
                                    <p:animClr clrSpc="hsl" dir="cw">
                                      <p:cBhvr>
                                        <p:cTn id="56" dur="500" fill="hold"/>
                                        <p:tgtEl>
                                          <p:spTgt spid="6"/>
                                        </p:tgtEl>
                                        <p:attrNameLst>
                                          <p:attrName>stroke.color</p:attrName>
                                        </p:attrNameLst>
                                      </p:cBhvr>
                                      <p:by>
                                        <p:hsl h="10842353" s="0" l="0"/>
                                      </p:by>
                                    </p:animClr>
                                    <p:set>
                                      <p:cBhvr>
                                        <p:cTn id="57" dur="500" fill="hold"/>
                                        <p:tgtEl>
                                          <p:spTgt spid="6"/>
                                        </p:tgtEl>
                                        <p:attrNameLst>
                                          <p:attrName>fill.type</p:attrName>
                                        </p:attrNameLst>
                                      </p:cBhvr>
                                      <p:to>
                                        <p:strVal val="solid"/>
                                      </p:to>
                                    </p:set>
                                  </p:childTnLst>
                                </p:cTn>
                              </p:par>
                            </p:childTnLst>
                          </p:cTn>
                        </p:par>
                        <p:par>
                          <p:cTn id="58" fill="hold" nodeType="afterGroup">
                            <p:stCondLst>
                              <p:cond delay="500"/>
                            </p:stCondLst>
                            <p:childTnLst>
                              <p:par>
                                <p:cTn id="59" presetID="23" presetClass="emph" presetSubtype="0" fill="hold" grpId="1" nodeType="afterEffect">
                                  <p:stCondLst>
                                    <p:cond delay="0"/>
                                  </p:stCondLst>
                                  <p:childTnLst>
                                    <p:animClr clrSpc="hsl" dir="cw">
                                      <p:cBhvr override="childStyle">
                                        <p:cTn id="60" dur="500" fill="hold"/>
                                        <p:tgtEl>
                                          <p:spTgt spid="20"/>
                                        </p:tgtEl>
                                        <p:attrNameLst>
                                          <p:attrName>style.color</p:attrName>
                                        </p:attrNameLst>
                                      </p:cBhvr>
                                      <p:by>
                                        <p:hsl h="10842353" s="0" l="0"/>
                                      </p:by>
                                    </p:animClr>
                                    <p:animClr clrSpc="hsl" dir="cw">
                                      <p:cBhvr>
                                        <p:cTn id="61" dur="500" fill="hold"/>
                                        <p:tgtEl>
                                          <p:spTgt spid="20"/>
                                        </p:tgtEl>
                                        <p:attrNameLst>
                                          <p:attrName>fillcolor</p:attrName>
                                        </p:attrNameLst>
                                      </p:cBhvr>
                                      <p:by>
                                        <p:hsl h="10842353" s="0" l="0"/>
                                      </p:by>
                                    </p:animClr>
                                    <p:animClr clrSpc="hsl" dir="cw">
                                      <p:cBhvr>
                                        <p:cTn id="62" dur="500" fill="hold"/>
                                        <p:tgtEl>
                                          <p:spTgt spid="20"/>
                                        </p:tgtEl>
                                        <p:attrNameLst>
                                          <p:attrName>stroke.color</p:attrName>
                                        </p:attrNameLst>
                                      </p:cBhvr>
                                      <p:by>
                                        <p:hsl h="10842353" s="0" l="0"/>
                                      </p:by>
                                    </p:animClr>
                                    <p:set>
                                      <p:cBhvr>
                                        <p:cTn id="63" dur="500" fill="hold"/>
                                        <p:tgtEl>
                                          <p:spTgt spid="20"/>
                                        </p:tgtEl>
                                        <p:attrNameLst>
                                          <p:attrName>fill.type</p:attrName>
                                        </p:attrNameLst>
                                      </p:cBhvr>
                                      <p:to>
                                        <p:strVal val="solid"/>
                                      </p:to>
                                    </p:set>
                                  </p:childTnLst>
                                </p:cTn>
                              </p:par>
                            </p:childTnLst>
                          </p:cTn>
                        </p:par>
                        <p:par>
                          <p:cTn id="64" fill="hold" nodeType="afterGroup">
                            <p:stCondLst>
                              <p:cond delay="1000"/>
                            </p:stCondLst>
                            <p:childTnLst>
                              <p:par>
                                <p:cTn id="65" presetID="23" presetClass="emph" presetSubtype="0" fill="hold" grpId="1" nodeType="afterEffect">
                                  <p:stCondLst>
                                    <p:cond delay="0"/>
                                  </p:stCondLst>
                                  <p:childTnLst>
                                    <p:animClr clrSpc="hsl" dir="cw">
                                      <p:cBhvr override="childStyle">
                                        <p:cTn id="66" dur="500" fill="hold"/>
                                        <p:tgtEl>
                                          <p:spTgt spid="21"/>
                                        </p:tgtEl>
                                        <p:attrNameLst>
                                          <p:attrName>style.color</p:attrName>
                                        </p:attrNameLst>
                                      </p:cBhvr>
                                      <p:by>
                                        <p:hsl h="10842353" s="0" l="0"/>
                                      </p:by>
                                    </p:animClr>
                                    <p:animClr clrSpc="hsl" dir="cw">
                                      <p:cBhvr>
                                        <p:cTn id="67" dur="500" fill="hold"/>
                                        <p:tgtEl>
                                          <p:spTgt spid="21"/>
                                        </p:tgtEl>
                                        <p:attrNameLst>
                                          <p:attrName>fillcolor</p:attrName>
                                        </p:attrNameLst>
                                      </p:cBhvr>
                                      <p:by>
                                        <p:hsl h="10842353" s="0" l="0"/>
                                      </p:by>
                                    </p:animClr>
                                    <p:animClr clrSpc="hsl" dir="cw">
                                      <p:cBhvr>
                                        <p:cTn id="68" dur="500" fill="hold"/>
                                        <p:tgtEl>
                                          <p:spTgt spid="21"/>
                                        </p:tgtEl>
                                        <p:attrNameLst>
                                          <p:attrName>stroke.color</p:attrName>
                                        </p:attrNameLst>
                                      </p:cBhvr>
                                      <p:by>
                                        <p:hsl h="10842353" s="0" l="0"/>
                                      </p:by>
                                    </p:animClr>
                                    <p:set>
                                      <p:cBhvr>
                                        <p:cTn id="69" dur="500" fill="hold"/>
                                        <p:tgtEl>
                                          <p:spTgt spid="21"/>
                                        </p:tgtEl>
                                        <p:attrNameLst>
                                          <p:attrName>fill.type</p:attrName>
                                        </p:attrNameLst>
                                      </p:cBhvr>
                                      <p:to>
                                        <p:strVal val="solid"/>
                                      </p:to>
                                    </p:set>
                                  </p:childTnLst>
                                </p:cTn>
                              </p:par>
                            </p:childTnLst>
                          </p:cTn>
                        </p:par>
                        <p:par>
                          <p:cTn id="70" fill="hold" nodeType="afterGroup">
                            <p:stCondLst>
                              <p:cond delay="1500"/>
                            </p:stCondLst>
                            <p:childTnLst>
                              <p:par>
                                <p:cTn id="71" presetID="23" presetClass="emph" presetSubtype="0" fill="hold" grpId="1" nodeType="afterEffect">
                                  <p:stCondLst>
                                    <p:cond delay="0"/>
                                  </p:stCondLst>
                                  <p:childTnLst>
                                    <p:animClr clrSpc="hsl" dir="cw">
                                      <p:cBhvr override="childStyle">
                                        <p:cTn id="72" dur="500" fill="hold"/>
                                        <p:tgtEl>
                                          <p:spTgt spid="22"/>
                                        </p:tgtEl>
                                        <p:attrNameLst>
                                          <p:attrName>style.color</p:attrName>
                                        </p:attrNameLst>
                                      </p:cBhvr>
                                      <p:by>
                                        <p:hsl h="10842353" s="0" l="0"/>
                                      </p:by>
                                    </p:animClr>
                                    <p:animClr clrSpc="hsl" dir="cw">
                                      <p:cBhvr>
                                        <p:cTn id="73" dur="500" fill="hold"/>
                                        <p:tgtEl>
                                          <p:spTgt spid="22"/>
                                        </p:tgtEl>
                                        <p:attrNameLst>
                                          <p:attrName>fillcolor</p:attrName>
                                        </p:attrNameLst>
                                      </p:cBhvr>
                                      <p:by>
                                        <p:hsl h="10842353" s="0" l="0"/>
                                      </p:by>
                                    </p:animClr>
                                    <p:animClr clrSpc="hsl" dir="cw">
                                      <p:cBhvr>
                                        <p:cTn id="74" dur="500" fill="hold"/>
                                        <p:tgtEl>
                                          <p:spTgt spid="22"/>
                                        </p:tgtEl>
                                        <p:attrNameLst>
                                          <p:attrName>stroke.color</p:attrName>
                                        </p:attrNameLst>
                                      </p:cBhvr>
                                      <p:by>
                                        <p:hsl h="10842353" s="0" l="0"/>
                                      </p:by>
                                    </p:animClr>
                                    <p:set>
                                      <p:cBhvr>
                                        <p:cTn id="75" dur="500" fill="hold"/>
                                        <p:tgtEl>
                                          <p:spTgt spid="22"/>
                                        </p:tgtEl>
                                        <p:attrNameLst>
                                          <p:attrName>fill.type</p:attrName>
                                        </p:attrNameLst>
                                      </p:cBhvr>
                                      <p:to>
                                        <p:strVal val="solid"/>
                                      </p:to>
                                    </p:set>
                                  </p:childTnLst>
                                </p:cTn>
                              </p:par>
                            </p:childTnLst>
                          </p:cTn>
                        </p:par>
                        <p:par>
                          <p:cTn id="76" fill="hold" nodeType="afterGroup">
                            <p:stCondLst>
                              <p:cond delay="2000"/>
                            </p:stCondLst>
                            <p:childTnLst>
                              <p:par>
                                <p:cTn id="77" presetID="23" presetClass="emph" presetSubtype="0" fill="hold" grpId="1" nodeType="afterEffect">
                                  <p:stCondLst>
                                    <p:cond delay="0"/>
                                  </p:stCondLst>
                                  <p:childTnLst>
                                    <p:animClr clrSpc="hsl" dir="cw">
                                      <p:cBhvr override="childStyle">
                                        <p:cTn id="78" dur="500" fill="hold"/>
                                        <p:tgtEl>
                                          <p:spTgt spid="23"/>
                                        </p:tgtEl>
                                        <p:attrNameLst>
                                          <p:attrName>style.color</p:attrName>
                                        </p:attrNameLst>
                                      </p:cBhvr>
                                      <p:by>
                                        <p:hsl h="10842353" s="0" l="0"/>
                                      </p:by>
                                    </p:animClr>
                                    <p:animClr clrSpc="hsl" dir="cw">
                                      <p:cBhvr>
                                        <p:cTn id="79" dur="500" fill="hold"/>
                                        <p:tgtEl>
                                          <p:spTgt spid="23"/>
                                        </p:tgtEl>
                                        <p:attrNameLst>
                                          <p:attrName>fillcolor</p:attrName>
                                        </p:attrNameLst>
                                      </p:cBhvr>
                                      <p:by>
                                        <p:hsl h="10842353" s="0" l="0"/>
                                      </p:by>
                                    </p:animClr>
                                    <p:animClr clrSpc="hsl" dir="cw">
                                      <p:cBhvr>
                                        <p:cTn id="80" dur="500" fill="hold"/>
                                        <p:tgtEl>
                                          <p:spTgt spid="23"/>
                                        </p:tgtEl>
                                        <p:attrNameLst>
                                          <p:attrName>stroke.color</p:attrName>
                                        </p:attrNameLst>
                                      </p:cBhvr>
                                      <p:by>
                                        <p:hsl h="10842353" s="0" l="0"/>
                                      </p:by>
                                    </p:animClr>
                                    <p:set>
                                      <p:cBhvr>
                                        <p:cTn id="81" dur="500" fill="hold"/>
                                        <p:tgtEl>
                                          <p:spTgt spid="23"/>
                                        </p:tgtEl>
                                        <p:attrNameLst>
                                          <p:attrName>fill.type</p:attrName>
                                        </p:attrNameLst>
                                      </p:cBhvr>
                                      <p:to>
                                        <p:strVal val="solid"/>
                                      </p:to>
                                    </p:set>
                                  </p:childTnLst>
                                </p:cTn>
                              </p:par>
                            </p:childTnLst>
                          </p:cTn>
                        </p:par>
                        <p:par>
                          <p:cTn id="82" fill="hold" nodeType="afterGroup">
                            <p:stCondLst>
                              <p:cond delay="2500"/>
                            </p:stCondLst>
                            <p:childTnLst>
                              <p:par>
                                <p:cTn id="83" presetID="49" presetClass="path" presetSubtype="0" accel="50000" decel="50000" fill="hold" grpId="1" nodeType="afterEffect">
                                  <p:stCondLst>
                                    <p:cond delay="0"/>
                                  </p:stCondLst>
                                  <p:childTnLst>
                                    <p:animMotion origin="layout" path="M 3.33333E-6 0 L 0.15833 0.15556 " pathEditMode="relative" rAng="0" ptsTypes="AA">
                                      <p:cBhvr>
                                        <p:cTn id="84" dur="2000" fill="hold"/>
                                        <p:tgtEl>
                                          <p:spTgt spid="5"/>
                                        </p:tgtEl>
                                        <p:attrNameLst>
                                          <p:attrName>ppt_x</p:attrName>
                                          <p:attrName>ppt_y</p:attrName>
                                        </p:attrNameLst>
                                      </p:cBhvr>
                                      <p:rCtr x="7917" y="7778"/>
                                    </p:animMotion>
                                  </p:childTnLst>
                                </p:cTn>
                              </p:par>
                              <p:par>
                                <p:cTn id="85" presetID="1"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12" grpId="0" animBg="1"/>
      <p:bldP spid="13" grpId="0" animBg="1"/>
      <p:bldP spid="16" grpId="0" animBg="1"/>
      <p:bldP spid="20" grpId="0" animBg="1"/>
      <p:bldP spid="20" grpId="1" animBg="1"/>
      <p:bldP spid="21" grpId="0" animBg="1"/>
      <p:bldP spid="21" grpId="1" animBg="1"/>
      <p:bldP spid="22" grpId="0" animBg="1"/>
      <p:bldP spid="22" grpId="1" animBg="1"/>
      <p:bldP spid="23" grpId="0" animBg="1"/>
      <p:bldP spid="23" grpId="1" animBg="1"/>
      <p:bldP spid="25" grpId="0"/>
      <p:bldP spid="26" grpId="0"/>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on Collaboration on 447 Labs</a:t>
            </a:r>
            <a:endParaRPr lang="en-US" dirty="0"/>
          </a:p>
        </p:txBody>
      </p:sp>
      <p:sp>
        <p:nvSpPr>
          <p:cNvPr id="3" name="Content Placeholder 2"/>
          <p:cNvSpPr>
            <a:spLocks noGrp="1"/>
          </p:cNvSpPr>
          <p:nvPr>
            <p:ph idx="1"/>
          </p:nvPr>
        </p:nvSpPr>
        <p:spPr/>
        <p:txBody>
          <a:bodyPr/>
          <a:lstStyle/>
          <a:p>
            <a:r>
              <a:rPr lang="en-US" dirty="0" smtClean="0"/>
              <a:t>Reminder of 447 policy: </a:t>
            </a:r>
          </a:p>
          <a:p>
            <a:pPr lvl="1"/>
            <a:r>
              <a:rPr lang="en-US" dirty="0" smtClean="0">
                <a:solidFill>
                  <a:srgbClr val="FF0000"/>
                </a:solidFill>
              </a:rPr>
              <a:t>Absolutely no form of collaboration allowed</a:t>
            </a:r>
          </a:p>
          <a:p>
            <a:pPr lvl="1"/>
            <a:r>
              <a:rPr lang="en-US" dirty="0" smtClean="0">
                <a:solidFill>
                  <a:srgbClr val="FF0000"/>
                </a:solidFill>
              </a:rPr>
              <a:t>No discussions, no code sharing, no code reviews with fellow students, no brainstorming, …</a:t>
            </a:r>
          </a:p>
          <a:p>
            <a:pPr marL="671512" lvl="2" indent="0">
              <a:buNone/>
            </a:pPr>
            <a:endParaRPr lang="en-US" dirty="0" smtClean="0">
              <a:solidFill>
                <a:srgbClr val="FF0000"/>
              </a:solidFill>
            </a:endParaRPr>
          </a:p>
          <a:p>
            <a:r>
              <a:rPr lang="en-US" dirty="0" smtClean="0">
                <a:solidFill>
                  <a:srgbClr val="0000FF"/>
                </a:solidFill>
              </a:rPr>
              <a:t>All labs and all portions of each lab has to be your own work</a:t>
            </a:r>
          </a:p>
          <a:p>
            <a:pPr lvl="1"/>
            <a:r>
              <a:rPr lang="en-US" dirty="0">
                <a:solidFill>
                  <a:srgbClr val="FF0000"/>
                </a:solidFill>
              </a:rPr>
              <a:t>Just focus on doing the lab yourself, </a:t>
            </a:r>
            <a:r>
              <a:rPr lang="en-US" dirty="0" smtClean="0">
                <a:solidFill>
                  <a:srgbClr val="FF0000"/>
                </a:solidFill>
              </a:rPr>
              <a:t>alone</a:t>
            </a:r>
          </a:p>
          <a:p>
            <a:pPr lvl="1"/>
            <a:endParaRPr lang="en-US" dirty="0">
              <a:solidFill>
                <a:srgbClr val="FF0000"/>
              </a:solidFill>
            </a:endParaRPr>
          </a:p>
          <a:p>
            <a:pPr lvl="1"/>
            <a:endParaRPr lang="en-US" dirty="0">
              <a:solidFill>
                <a:srgbClr val="0000FF"/>
              </a:solidFill>
            </a:endParaRPr>
          </a:p>
        </p:txBody>
      </p:sp>
      <p:sp>
        <p:nvSpPr>
          <p:cNvPr id="4" name="Slide Number Placeholder 3"/>
          <p:cNvSpPr>
            <a:spLocks noGrp="1"/>
          </p:cNvSpPr>
          <p:nvPr>
            <p:ph type="sldNum" sz="quarter" idx="11"/>
          </p:nvPr>
        </p:nvSpPr>
        <p:spPr/>
        <p:txBody>
          <a:bodyPr/>
          <a:lstStyle/>
          <a:p>
            <a:pPr>
              <a:defRPr/>
            </a:pPr>
            <a:fld id="{40A268F1-3AC9-F44A-978C-83D33880AAA6}" type="slidenum">
              <a:rPr lang="en-US" smtClean="0"/>
              <a:pPr>
                <a:defRPr/>
              </a:pPr>
              <a:t>7</a:t>
            </a:fld>
            <a:endParaRPr lang="en-US"/>
          </a:p>
        </p:txBody>
      </p:sp>
    </p:spTree>
    <p:extLst>
      <p:ext uri="{BB962C8B-B14F-4D97-AF65-F5344CB8AC3E}">
        <p14:creationId xmlns:p14="http://schemas.microsoft.com/office/powerpoint/2010/main" val="31870102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Title 1"/>
          <p:cNvSpPr>
            <a:spLocks noGrp="1"/>
          </p:cNvSpPr>
          <p:nvPr>
            <p:ph type="title"/>
          </p:nvPr>
        </p:nvSpPr>
        <p:spPr/>
        <p:txBody>
          <a:bodyPr/>
          <a:lstStyle/>
          <a:p>
            <a:r>
              <a:rPr lang="en-US">
                <a:latin typeface="Garamond" charset="0"/>
              </a:rPr>
              <a:t>ACS Performance Tradeoffs</a:t>
            </a:r>
          </a:p>
        </p:txBody>
      </p:sp>
      <p:sp>
        <p:nvSpPr>
          <p:cNvPr id="241666" name="Content Placeholder 2"/>
          <p:cNvSpPr>
            <a:spLocks noGrp="1"/>
          </p:cNvSpPr>
          <p:nvPr>
            <p:ph idx="1"/>
          </p:nvPr>
        </p:nvSpPr>
        <p:spPr>
          <a:xfrm>
            <a:off x="228600" y="996950"/>
            <a:ext cx="8839200" cy="5194300"/>
          </a:xfrm>
        </p:spPr>
        <p:txBody>
          <a:bodyPr/>
          <a:lstStyle/>
          <a:p>
            <a:pPr>
              <a:lnSpc>
                <a:spcPct val="90000"/>
              </a:lnSpc>
            </a:pPr>
            <a:r>
              <a:rPr lang="en-US" b="1" i="1">
                <a:latin typeface="Tahoma" charset="0"/>
              </a:rPr>
              <a:t>Fewer parallel threads vs. accelerated critical sections</a:t>
            </a:r>
          </a:p>
          <a:p>
            <a:pPr lvl="1">
              <a:lnSpc>
                <a:spcPct val="90000"/>
              </a:lnSpc>
            </a:pPr>
            <a:r>
              <a:rPr lang="en-US" sz="2000">
                <a:latin typeface="Tahoma" charset="0"/>
              </a:rPr>
              <a:t>Accelerating critical sections offsets loss in throughput</a:t>
            </a:r>
          </a:p>
          <a:p>
            <a:pPr lvl="1">
              <a:lnSpc>
                <a:spcPct val="90000"/>
              </a:lnSpc>
            </a:pPr>
            <a:r>
              <a:rPr lang="en-US" sz="2000">
                <a:latin typeface="Tahoma" charset="0"/>
              </a:rPr>
              <a:t>As the number of cores (threads) on chip increase:</a:t>
            </a:r>
          </a:p>
          <a:p>
            <a:pPr lvl="2">
              <a:lnSpc>
                <a:spcPct val="90000"/>
              </a:lnSpc>
            </a:pPr>
            <a:r>
              <a:rPr lang="en-US" sz="1800">
                <a:latin typeface="Tahoma" charset="0"/>
              </a:rPr>
              <a:t>Fractional loss in parallel performance decreases</a:t>
            </a:r>
          </a:p>
          <a:p>
            <a:pPr lvl="2">
              <a:lnSpc>
                <a:spcPct val="90000"/>
              </a:lnSpc>
            </a:pPr>
            <a:r>
              <a:rPr lang="en-US" sz="1800">
                <a:latin typeface="Tahoma" charset="0"/>
                <a:sym typeface="Wingdings" charset="0"/>
              </a:rPr>
              <a:t>Increased c</a:t>
            </a:r>
            <a:r>
              <a:rPr lang="en-US" sz="1800">
                <a:latin typeface="Tahoma" charset="0"/>
              </a:rPr>
              <a:t>ontention for critical sections </a:t>
            </a:r>
            <a:br>
              <a:rPr lang="en-US" sz="1800">
                <a:latin typeface="Tahoma" charset="0"/>
              </a:rPr>
            </a:br>
            <a:r>
              <a:rPr lang="en-US" sz="1800">
                <a:latin typeface="Tahoma" charset="0"/>
              </a:rPr>
              <a:t>makes acceleration more beneficial</a:t>
            </a:r>
            <a:endParaRPr lang="en-US" sz="1800">
              <a:solidFill>
                <a:srgbClr val="FF0000"/>
              </a:solidFill>
              <a:latin typeface="Tahoma" charset="0"/>
            </a:endParaRPr>
          </a:p>
          <a:p>
            <a:pPr lvl="1">
              <a:lnSpc>
                <a:spcPct val="90000"/>
              </a:lnSpc>
            </a:pPr>
            <a:endParaRPr lang="en-US" sz="2000">
              <a:solidFill>
                <a:srgbClr val="FF0000"/>
              </a:solidFill>
              <a:latin typeface="Tahoma" charset="0"/>
            </a:endParaRPr>
          </a:p>
          <a:p>
            <a:pPr>
              <a:lnSpc>
                <a:spcPct val="90000"/>
              </a:lnSpc>
            </a:pPr>
            <a:r>
              <a:rPr lang="en-US" b="1" i="1">
                <a:latin typeface="Tahoma" charset="0"/>
              </a:rPr>
              <a:t>Overhead of CSCALL/CSDONE vs. better lock locality</a:t>
            </a:r>
          </a:p>
          <a:p>
            <a:pPr lvl="1">
              <a:lnSpc>
                <a:spcPct val="90000"/>
              </a:lnSpc>
            </a:pPr>
            <a:r>
              <a:rPr lang="en-US" sz="2000">
                <a:latin typeface="Tahoma" charset="0"/>
              </a:rPr>
              <a:t>ACS avoids </a:t>
            </a:r>
            <a:r>
              <a:rPr lang="ja-JP" altLang="en-US" sz="2000">
                <a:latin typeface="Tahoma" charset="0"/>
              </a:rPr>
              <a:t>“</a:t>
            </a:r>
            <a:r>
              <a:rPr lang="en-US" altLang="ja-JP" sz="2000">
                <a:latin typeface="Tahoma" charset="0"/>
              </a:rPr>
              <a:t>ping-ponging</a:t>
            </a:r>
            <a:r>
              <a:rPr lang="ja-JP" altLang="en-US" sz="2000">
                <a:latin typeface="Tahoma" charset="0"/>
              </a:rPr>
              <a:t>”</a:t>
            </a:r>
            <a:r>
              <a:rPr lang="en-US" altLang="ja-JP" sz="2000">
                <a:latin typeface="Tahoma" charset="0"/>
              </a:rPr>
              <a:t> of locks among caches by keeping them at the large core</a:t>
            </a:r>
          </a:p>
          <a:p>
            <a:pPr>
              <a:lnSpc>
                <a:spcPct val="90000"/>
              </a:lnSpc>
            </a:pPr>
            <a:endParaRPr lang="en-US">
              <a:latin typeface="Tahoma" charset="0"/>
            </a:endParaRPr>
          </a:p>
          <a:p>
            <a:pPr>
              <a:lnSpc>
                <a:spcPct val="90000"/>
              </a:lnSpc>
            </a:pPr>
            <a:r>
              <a:rPr lang="en-US" b="1" i="1">
                <a:latin typeface="Tahoma" charset="0"/>
              </a:rPr>
              <a:t>More cache misses for private data vs. fewer misses for shared data</a:t>
            </a:r>
          </a:p>
          <a:p>
            <a:pPr lvl="1">
              <a:lnSpc>
                <a:spcPct val="90000"/>
              </a:lnSpc>
            </a:pPr>
            <a:r>
              <a:rPr lang="en-US" sz="2000">
                <a:latin typeface="Tahoma" charset="0"/>
              </a:rPr>
              <a:t>Cache misses reduce if shared data &gt; private data</a:t>
            </a:r>
          </a:p>
          <a:p>
            <a:endParaRPr lang="en-US">
              <a:latin typeface="Tahoma" charset="0"/>
            </a:endParaRPr>
          </a:p>
        </p:txBody>
      </p:sp>
      <p:sp>
        <p:nvSpPr>
          <p:cNvPr id="2416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37503C5-8F4C-0F41-B35E-F954EA7B97FA}" type="slidenum">
              <a:rPr lang="en-US" sz="1600">
                <a:solidFill>
                  <a:srgbClr val="000000"/>
                </a:solidFill>
                <a:latin typeface="Garamond" charset="0"/>
                <a:cs typeface="Arial" charset="0"/>
              </a:rPr>
              <a:pPr eaLnBrk="1" hangingPunct="1"/>
              <a:t>70</a:t>
            </a:fld>
            <a:endParaRPr lang="en-US" sz="1600">
              <a:solidFill>
                <a:srgbClr val="000000"/>
              </a:solidFill>
              <a:latin typeface="Garamond" charset="0"/>
              <a:cs typeface="Arial" charset="0"/>
            </a:endParaRPr>
          </a:p>
        </p:txBody>
      </p:sp>
      <p:sp>
        <p:nvSpPr>
          <p:cNvPr id="5" name="Rectangle 4"/>
          <p:cNvSpPr/>
          <p:nvPr/>
        </p:nvSpPr>
        <p:spPr>
          <a:xfrm>
            <a:off x="152400" y="4695825"/>
            <a:ext cx="8686800" cy="10668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latin typeface="Tahoma"/>
            </a:endParaRPr>
          </a:p>
        </p:txBody>
      </p:sp>
      <p:sp>
        <p:nvSpPr>
          <p:cNvPr id="2" name="TextBox 1"/>
          <p:cNvSpPr txBox="1"/>
          <p:nvPr/>
        </p:nvSpPr>
        <p:spPr>
          <a:xfrm>
            <a:off x="5486400" y="5791200"/>
            <a:ext cx="3330575" cy="369888"/>
          </a:xfrm>
          <a:prstGeom prst="rect">
            <a:avLst/>
          </a:prstGeom>
          <a:noFill/>
        </p:spPr>
        <p:txBody>
          <a:bodyPr wrap="none">
            <a:spAutoFit/>
          </a:bodyPr>
          <a:lstStyle/>
          <a:p>
            <a:pPr fontAlgn="auto">
              <a:spcBef>
                <a:spcPts val="0"/>
              </a:spcBef>
              <a:spcAft>
                <a:spcPts val="0"/>
              </a:spcAft>
              <a:defRPr/>
            </a:pPr>
            <a:r>
              <a:rPr lang="en-US" b="1" dirty="0">
                <a:solidFill>
                  <a:srgbClr val="3B812F">
                    <a:lumMod val="50000"/>
                  </a:srgbClr>
                </a:solidFill>
                <a:latin typeface="Tahoma"/>
                <a:ea typeface="+mn-ea"/>
                <a:cs typeface="+mn-cs"/>
              </a:rPr>
              <a:t>This problem can be solved</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Title 1"/>
          <p:cNvSpPr>
            <a:spLocks noGrp="1"/>
          </p:cNvSpPr>
          <p:nvPr>
            <p:ph type="title"/>
          </p:nvPr>
        </p:nvSpPr>
        <p:spPr/>
        <p:txBody>
          <a:bodyPr/>
          <a:lstStyle/>
          <a:p>
            <a:r>
              <a:rPr lang="en-US">
                <a:latin typeface="Garamond" charset="0"/>
              </a:rPr>
              <a:t>ACS Comparison Points</a:t>
            </a:r>
          </a:p>
        </p:txBody>
      </p:sp>
      <p:sp>
        <p:nvSpPr>
          <p:cNvPr id="242690" name="Content Placeholder 2"/>
          <p:cNvSpPr>
            <a:spLocks noGrp="1"/>
          </p:cNvSpPr>
          <p:nvPr>
            <p:ph idx="1"/>
          </p:nvPr>
        </p:nvSpPr>
        <p:spPr>
          <a:xfrm>
            <a:off x="228600" y="4419600"/>
            <a:ext cx="2819400" cy="1771650"/>
          </a:xfrm>
        </p:spPr>
        <p:txBody>
          <a:bodyPr/>
          <a:lstStyle/>
          <a:p>
            <a:r>
              <a:rPr lang="en-US" sz="2000">
                <a:latin typeface="Tahoma" charset="0"/>
              </a:rPr>
              <a:t>Conventional locking</a:t>
            </a:r>
          </a:p>
        </p:txBody>
      </p:sp>
      <p:sp>
        <p:nvSpPr>
          <p:cNvPr id="2426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04BEB98-2377-954C-9E54-DDDEC7A5C5C7}" type="slidenum">
              <a:rPr lang="en-US" sz="1600">
                <a:solidFill>
                  <a:srgbClr val="000000"/>
                </a:solidFill>
                <a:latin typeface="Garamond" charset="0"/>
                <a:cs typeface="Arial" charset="0"/>
              </a:rPr>
              <a:pPr eaLnBrk="1" hangingPunct="1"/>
              <a:t>71</a:t>
            </a:fld>
            <a:endParaRPr lang="en-US" sz="1600">
              <a:solidFill>
                <a:srgbClr val="000000"/>
              </a:solidFill>
              <a:latin typeface="Garamond" charset="0"/>
              <a:cs typeface="Arial" charset="0"/>
            </a:endParaRPr>
          </a:p>
        </p:txBody>
      </p:sp>
      <p:grpSp>
        <p:nvGrpSpPr>
          <p:cNvPr id="242692" name="Group 4"/>
          <p:cNvGrpSpPr>
            <a:grpSpLocks/>
          </p:cNvGrpSpPr>
          <p:nvPr/>
        </p:nvGrpSpPr>
        <p:grpSpPr bwMode="auto">
          <a:xfrm>
            <a:off x="3352800" y="1295400"/>
            <a:ext cx="2286000" cy="2944813"/>
            <a:chOff x="3888" y="816"/>
            <a:chExt cx="1440" cy="1855"/>
          </a:xfrm>
        </p:grpSpPr>
        <p:sp>
          <p:nvSpPr>
            <p:cNvPr id="75" name="Rectangle 18"/>
            <p:cNvSpPr>
              <a:spLocks noChangeArrowheads="1"/>
            </p:cNvSpPr>
            <p:nvPr/>
          </p:nvSpPr>
          <p:spPr bwMode="auto">
            <a:xfrm>
              <a:off x="3888" y="816"/>
              <a:ext cx="1440" cy="14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grpSp>
          <p:nvGrpSpPr>
            <p:cNvPr id="242739" name="Group 47"/>
            <p:cNvGrpSpPr>
              <a:grpSpLocks/>
            </p:cNvGrpSpPr>
            <p:nvPr/>
          </p:nvGrpSpPr>
          <p:grpSpPr bwMode="auto">
            <a:xfrm>
              <a:off x="3936" y="1536"/>
              <a:ext cx="672" cy="672"/>
              <a:chOff x="3648" y="3120"/>
              <a:chExt cx="672" cy="672"/>
            </a:xfrm>
          </p:grpSpPr>
          <p:sp>
            <p:nvSpPr>
              <p:cNvPr id="89" name="Rectangle 4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90" name="Rectangle 4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91" name="Rectangle 5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92" name="Rectangle 5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grpSp>
        <p:grpSp>
          <p:nvGrpSpPr>
            <p:cNvPr id="242740" name="Group 52"/>
            <p:cNvGrpSpPr>
              <a:grpSpLocks/>
            </p:cNvGrpSpPr>
            <p:nvPr/>
          </p:nvGrpSpPr>
          <p:grpSpPr bwMode="auto">
            <a:xfrm>
              <a:off x="4608" y="1536"/>
              <a:ext cx="672" cy="672"/>
              <a:chOff x="3648" y="3120"/>
              <a:chExt cx="672" cy="672"/>
            </a:xfrm>
          </p:grpSpPr>
          <p:sp>
            <p:nvSpPr>
              <p:cNvPr id="85" name="Rectangle 5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86" name="Rectangle 5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87" name="Rectangle 5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88" name="Rectangle 5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grpSp>
        <p:grpSp>
          <p:nvGrpSpPr>
            <p:cNvPr id="242741" name="Group 57"/>
            <p:cNvGrpSpPr>
              <a:grpSpLocks/>
            </p:cNvGrpSpPr>
            <p:nvPr/>
          </p:nvGrpSpPr>
          <p:grpSpPr bwMode="auto">
            <a:xfrm>
              <a:off x="4608" y="864"/>
              <a:ext cx="672" cy="672"/>
              <a:chOff x="3648" y="3120"/>
              <a:chExt cx="672" cy="672"/>
            </a:xfrm>
          </p:grpSpPr>
          <p:sp>
            <p:nvSpPr>
              <p:cNvPr id="81" name="Rectangle 5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82" name="Rectangle 5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83" name="Rectangle 6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84" name="Rectangle 6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grpSp>
        <p:sp>
          <p:nvSpPr>
            <p:cNvPr id="79" name="Rectangle 67"/>
            <p:cNvSpPr>
              <a:spLocks noChangeArrowheads="1"/>
            </p:cNvSpPr>
            <p:nvPr/>
          </p:nvSpPr>
          <p:spPr bwMode="auto">
            <a:xfrm>
              <a:off x="3936" y="864"/>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600" dirty="0">
                  <a:solidFill>
                    <a:srgbClr val="000000"/>
                  </a:solidFill>
                  <a:latin typeface="Tahoma"/>
                  <a:ea typeface="+mn-ea"/>
                  <a:cs typeface="+mn-cs"/>
                </a:rPr>
                <a:t>Large</a:t>
              </a:r>
            </a:p>
            <a:p>
              <a:pPr algn="ctr" fontAlgn="auto">
                <a:spcBef>
                  <a:spcPts val="0"/>
                </a:spcBef>
                <a:spcAft>
                  <a:spcPts val="0"/>
                </a:spcAft>
                <a:defRPr/>
              </a:pPr>
              <a:r>
                <a:rPr lang="en-US" sz="1600" dirty="0">
                  <a:solidFill>
                    <a:srgbClr val="000000"/>
                  </a:solidFill>
                  <a:latin typeface="Tahoma"/>
                  <a:ea typeface="+mn-ea"/>
                  <a:cs typeface="+mn-cs"/>
                </a:rPr>
                <a:t>core</a:t>
              </a:r>
            </a:p>
          </p:txBody>
        </p:sp>
        <p:sp>
          <p:nvSpPr>
            <p:cNvPr id="242743" name="Text Box 70"/>
            <p:cNvSpPr txBox="1">
              <a:spLocks noChangeArrowheads="1"/>
            </p:cNvSpPr>
            <p:nvPr/>
          </p:nvSpPr>
          <p:spPr bwMode="auto">
            <a:xfrm>
              <a:off x="3936" y="2341"/>
              <a:ext cx="1344"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800">
                  <a:solidFill>
                    <a:srgbClr val="000000"/>
                  </a:solidFill>
                  <a:latin typeface="Times New Roman" charset="0"/>
                </a:rPr>
                <a:t>ACMP</a:t>
              </a:r>
            </a:p>
          </p:txBody>
        </p:sp>
      </p:grpSp>
      <p:grpSp>
        <p:nvGrpSpPr>
          <p:cNvPr id="242693" name="Group 4"/>
          <p:cNvGrpSpPr>
            <a:grpSpLocks/>
          </p:cNvGrpSpPr>
          <p:nvPr/>
        </p:nvGrpSpPr>
        <p:grpSpPr bwMode="auto">
          <a:xfrm>
            <a:off x="6248400" y="1327150"/>
            <a:ext cx="2286000" cy="2944813"/>
            <a:chOff x="3888" y="816"/>
            <a:chExt cx="1440" cy="1855"/>
          </a:xfrm>
        </p:grpSpPr>
        <p:sp>
          <p:nvSpPr>
            <p:cNvPr id="94" name="Rectangle 18"/>
            <p:cNvSpPr>
              <a:spLocks noChangeArrowheads="1"/>
            </p:cNvSpPr>
            <p:nvPr/>
          </p:nvSpPr>
          <p:spPr bwMode="auto">
            <a:xfrm>
              <a:off x="3888" y="816"/>
              <a:ext cx="1440" cy="14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grpSp>
          <p:nvGrpSpPr>
            <p:cNvPr id="242721" name="Group 47"/>
            <p:cNvGrpSpPr>
              <a:grpSpLocks/>
            </p:cNvGrpSpPr>
            <p:nvPr/>
          </p:nvGrpSpPr>
          <p:grpSpPr bwMode="auto">
            <a:xfrm>
              <a:off x="3936" y="1536"/>
              <a:ext cx="672" cy="672"/>
              <a:chOff x="3648" y="3120"/>
              <a:chExt cx="672" cy="672"/>
            </a:xfrm>
          </p:grpSpPr>
          <p:sp>
            <p:nvSpPr>
              <p:cNvPr id="108" name="Rectangle 4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09" name="Rectangle 4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10" name="Rectangle 5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11" name="Rectangle 5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grpSp>
        <p:grpSp>
          <p:nvGrpSpPr>
            <p:cNvPr id="242722" name="Group 52"/>
            <p:cNvGrpSpPr>
              <a:grpSpLocks/>
            </p:cNvGrpSpPr>
            <p:nvPr/>
          </p:nvGrpSpPr>
          <p:grpSpPr bwMode="auto">
            <a:xfrm>
              <a:off x="4608" y="1536"/>
              <a:ext cx="672" cy="672"/>
              <a:chOff x="3648" y="3120"/>
              <a:chExt cx="672" cy="672"/>
            </a:xfrm>
          </p:grpSpPr>
          <p:sp>
            <p:nvSpPr>
              <p:cNvPr id="104" name="Rectangle 5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05" name="Rectangle 5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06" name="Rectangle 5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07" name="Rectangle 5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grpSp>
        <p:grpSp>
          <p:nvGrpSpPr>
            <p:cNvPr id="242723" name="Group 57"/>
            <p:cNvGrpSpPr>
              <a:grpSpLocks/>
            </p:cNvGrpSpPr>
            <p:nvPr/>
          </p:nvGrpSpPr>
          <p:grpSpPr bwMode="auto">
            <a:xfrm>
              <a:off x="4608" y="864"/>
              <a:ext cx="672" cy="672"/>
              <a:chOff x="3648" y="3120"/>
              <a:chExt cx="672" cy="672"/>
            </a:xfrm>
          </p:grpSpPr>
          <p:sp>
            <p:nvSpPr>
              <p:cNvPr id="100" name="Rectangle 5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01" name="Rectangle 5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02" name="Rectangle 6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03" name="Rectangle 6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grpSp>
        <p:sp>
          <p:nvSpPr>
            <p:cNvPr id="98" name="Rectangle 67"/>
            <p:cNvSpPr>
              <a:spLocks noChangeArrowheads="1"/>
            </p:cNvSpPr>
            <p:nvPr/>
          </p:nvSpPr>
          <p:spPr bwMode="auto">
            <a:xfrm>
              <a:off x="3936" y="864"/>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600" dirty="0">
                  <a:solidFill>
                    <a:srgbClr val="000000"/>
                  </a:solidFill>
                  <a:latin typeface="Tahoma"/>
                  <a:ea typeface="+mn-ea"/>
                  <a:cs typeface="+mn-cs"/>
                </a:rPr>
                <a:t>Large</a:t>
              </a:r>
            </a:p>
            <a:p>
              <a:pPr algn="ctr" fontAlgn="auto">
                <a:spcBef>
                  <a:spcPts val="0"/>
                </a:spcBef>
                <a:spcAft>
                  <a:spcPts val="0"/>
                </a:spcAft>
                <a:defRPr/>
              </a:pPr>
              <a:r>
                <a:rPr lang="en-US" sz="1600" dirty="0">
                  <a:solidFill>
                    <a:srgbClr val="000000"/>
                  </a:solidFill>
                  <a:latin typeface="Tahoma"/>
                  <a:ea typeface="+mn-ea"/>
                  <a:cs typeface="+mn-cs"/>
                </a:rPr>
                <a:t>core</a:t>
              </a:r>
            </a:p>
          </p:txBody>
        </p:sp>
        <p:sp>
          <p:nvSpPr>
            <p:cNvPr id="242725" name="Text Box 70"/>
            <p:cNvSpPr txBox="1">
              <a:spLocks noChangeArrowheads="1"/>
            </p:cNvSpPr>
            <p:nvPr/>
          </p:nvSpPr>
          <p:spPr bwMode="auto">
            <a:xfrm>
              <a:off x="3936" y="2341"/>
              <a:ext cx="1344"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800">
                  <a:solidFill>
                    <a:srgbClr val="000000"/>
                  </a:solidFill>
                  <a:latin typeface="Times New Roman" charset="0"/>
                </a:rPr>
                <a:t>ACS</a:t>
              </a:r>
            </a:p>
          </p:txBody>
        </p:sp>
      </p:grpSp>
      <p:grpSp>
        <p:nvGrpSpPr>
          <p:cNvPr id="242694" name="Group 74"/>
          <p:cNvGrpSpPr>
            <a:grpSpLocks/>
          </p:cNvGrpSpPr>
          <p:nvPr/>
        </p:nvGrpSpPr>
        <p:grpSpPr bwMode="auto">
          <a:xfrm>
            <a:off x="457200" y="1295400"/>
            <a:ext cx="2286000" cy="2962275"/>
            <a:chOff x="576" y="1008"/>
            <a:chExt cx="1440" cy="1866"/>
          </a:xfrm>
        </p:grpSpPr>
        <p:sp>
          <p:nvSpPr>
            <p:cNvPr id="113" name="Rectangle 4"/>
            <p:cNvSpPr>
              <a:spLocks noChangeArrowheads="1"/>
            </p:cNvSpPr>
            <p:nvPr/>
          </p:nvSpPr>
          <p:spPr bwMode="auto">
            <a:xfrm>
              <a:off x="576" y="1008"/>
              <a:ext cx="1440" cy="144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grpSp>
          <p:nvGrpSpPr>
            <p:cNvPr id="242699" name="Group 27"/>
            <p:cNvGrpSpPr>
              <a:grpSpLocks/>
            </p:cNvGrpSpPr>
            <p:nvPr/>
          </p:nvGrpSpPr>
          <p:grpSpPr bwMode="auto">
            <a:xfrm>
              <a:off x="624" y="1056"/>
              <a:ext cx="672" cy="672"/>
              <a:chOff x="3648" y="3120"/>
              <a:chExt cx="672" cy="672"/>
            </a:xfrm>
          </p:grpSpPr>
          <p:sp>
            <p:nvSpPr>
              <p:cNvPr id="131" name="Rectangle 2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32" name="Rectangle 2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33" name="Rectangle 3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34" name="Rectangle 3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grpSp>
        <p:grpSp>
          <p:nvGrpSpPr>
            <p:cNvPr id="242700" name="Group 32"/>
            <p:cNvGrpSpPr>
              <a:grpSpLocks/>
            </p:cNvGrpSpPr>
            <p:nvPr/>
          </p:nvGrpSpPr>
          <p:grpSpPr bwMode="auto">
            <a:xfrm>
              <a:off x="624" y="1728"/>
              <a:ext cx="672" cy="672"/>
              <a:chOff x="3648" y="3120"/>
              <a:chExt cx="672" cy="672"/>
            </a:xfrm>
          </p:grpSpPr>
          <p:sp>
            <p:nvSpPr>
              <p:cNvPr id="127" name="Rectangle 3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28" name="Rectangle 3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29" name="Rectangle 3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30" name="Rectangle 3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grpSp>
        <p:grpSp>
          <p:nvGrpSpPr>
            <p:cNvPr id="242701" name="Group 37"/>
            <p:cNvGrpSpPr>
              <a:grpSpLocks/>
            </p:cNvGrpSpPr>
            <p:nvPr/>
          </p:nvGrpSpPr>
          <p:grpSpPr bwMode="auto">
            <a:xfrm>
              <a:off x="1296" y="1056"/>
              <a:ext cx="672" cy="672"/>
              <a:chOff x="3648" y="3120"/>
              <a:chExt cx="672" cy="672"/>
            </a:xfrm>
          </p:grpSpPr>
          <p:sp>
            <p:nvSpPr>
              <p:cNvPr id="123" name="Rectangle 38"/>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24" name="Rectangle 39"/>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25" name="Rectangle 40"/>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26" name="Rectangle 41"/>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 </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grpSp>
        <p:grpSp>
          <p:nvGrpSpPr>
            <p:cNvPr id="242702" name="Group 42"/>
            <p:cNvGrpSpPr>
              <a:grpSpLocks/>
            </p:cNvGrpSpPr>
            <p:nvPr/>
          </p:nvGrpSpPr>
          <p:grpSpPr bwMode="auto">
            <a:xfrm>
              <a:off x="1296" y="1728"/>
              <a:ext cx="672" cy="672"/>
              <a:chOff x="3648" y="3120"/>
              <a:chExt cx="672" cy="672"/>
            </a:xfrm>
          </p:grpSpPr>
          <p:sp>
            <p:nvSpPr>
              <p:cNvPr id="119" name="Rectangle 43"/>
              <p:cNvSpPr>
                <a:spLocks noChangeArrowheads="1"/>
              </p:cNvSpPr>
              <p:nvPr/>
            </p:nvSpPr>
            <p:spPr bwMode="auto">
              <a:xfrm>
                <a:off x="3648"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20" name="Rectangle 44"/>
              <p:cNvSpPr>
                <a:spLocks noChangeArrowheads="1"/>
              </p:cNvSpPr>
              <p:nvPr/>
            </p:nvSpPr>
            <p:spPr bwMode="auto">
              <a:xfrm>
                <a:off x="3984" y="3120"/>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21" name="Rectangle 45"/>
              <p:cNvSpPr>
                <a:spLocks noChangeArrowheads="1"/>
              </p:cNvSpPr>
              <p:nvPr/>
            </p:nvSpPr>
            <p:spPr bwMode="auto">
              <a:xfrm>
                <a:off x="3648"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sp>
            <p:nvSpPr>
              <p:cNvPr id="122" name="Rectangle 46"/>
              <p:cNvSpPr>
                <a:spLocks noChangeArrowheads="1"/>
              </p:cNvSpPr>
              <p:nvPr/>
            </p:nvSpPr>
            <p:spPr bwMode="auto">
              <a:xfrm>
                <a:off x="3984" y="3456"/>
                <a:ext cx="33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en-US" sz="1000">
                    <a:solidFill>
                      <a:srgbClr val="000000"/>
                    </a:solidFill>
                    <a:latin typeface="Tahoma"/>
                    <a:ea typeface="+mn-ea"/>
                    <a:cs typeface="+mn-cs"/>
                  </a:rPr>
                  <a:t>Small</a:t>
                </a:r>
                <a:br>
                  <a:rPr lang="en-US" sz="1000">
                    <a:solidFill>
                      <a:srgbClr val="000000"/>
                    </a:solidFill>
                    <a:latin typeface="Tahoma"/>
                    <a:ea typeface="+mn-ea"/>
                    <a:cs typeface="+mn-cs"/>
                  </a:rPr>
                </a:br>
                <a:r>
                  <a:rPr lang="en-US" sz="1000">
                    <a:solidFill>
                      <a:srgbClr val="000000"/>
                    </a:solidFill>
                    <a:latin typeface="Tahoma"/>
                    <a:ea typeface="+mn-ea"/>
                    <a:cs typeface="+mn-cs"/>
                  </a:rPr>
                  <a:t>core</a:t>
                </a:r>
              </a:p>
            </p:txBody>
          </p:sp>
        </p:grpSp>
        <p:sp>
          <p:nvSpPr>
            <p:cNvPr id="242703" name="Text Box 69"/>
            <p:cNvSpPr txBox="1">
              <a:spLocks noChangeArrowheads="1"/>
            </p:cNvSpPr>
            <p:nvPr/>
          </p:nvSpPr>
          <p:spPr bwMode="auto">
            <a:xfrm>
              <a:off x="624" y="2544"/>
              <a:ext cx="1344"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altLang="ja-JP" sz="2800">
                  <a:solidFill>
                    <a:srgbClr val="000000"/>
                  </a:solidFill>
                  <a:latin typeface="Times New Roman" charset="0"/>
                </a:rPr>
                <a:t>SCMP</a:t>
              </a:r>
              <a:endParaRPr lang="en-US" sz="2800">
                <a:solidFill>
                  <a:srgbClr val="000000"/>
                </a:solidFill>
                <a:latin typeface="Times New Roman" charset="0"/>
              </a:endParaRPr>
            </a:p>
          </p:txBody>
        </p:sp>
      </p:grpSp>
      <p:sp>
        <p:nvSpPr>
          <p:cNvPr id="242695" name="Content Placeholder 2"/>
          <p:cNvSpPr txBox="1">
            <a:spLocks/>
          </p:cNvSpPr>
          <p:nvPr/>
        </p:nvSpPr>
        <p:spPr bwMode="auto">
          <a:xfrm>
            <a:off x="3276600" y="4419600"/>
            <a:ext cx="28194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Clr>
                <a:srgbClr val="CC9900"/>
              </a:buClr>
              <a:buSzPct val="65000"/>
              <a:buFont typeface="Wingdings" charset="0"/>
              <a:buChar char="n"/>
            </a:pPr>
            <a:r>
              <a:rPr lang="en-US" sz="2000">
                <a:solidFill>
                  <a:srgbClr val="000000"/>
                </a:solidFill>
                <a:latin typeface="Tahoma" charset="0"/>
              </a:rPr>
              <a:t>Conventional locking</a:t>
            </a:r>
          </a:p>
          <a:p>
            <a:pPr>
              <a:spcBef>
                <a:spcPct val="20000"/>
              </a:spcBef>
              <a:buClr>
                <a:srgbClr val="CC9900"/>
              </a:buClr>
              <a:buSzPct val="65000"/>
              <a:buFont typeface="Wingdings" charset="0"/>
              <a:buChar char="n"/>
            </a:pPr>
            <a:r>
              <a:rPr lang="en-US" sz="2000">
                <a:solidFill>
                  <a:srgbClr val="000000"/>
                </a:solidFill>
                <a:latin typeface="Tahoma" charset="0"/>
              </a:rPr>
              <a:t>Large core executes Amdahl’s serial part</a:t>
            </a:r>
          </a:p>
        </p:txBody>
      </p:sp>
      <p:sp>
        <p:nvSpPr>
          <p:cNvPr id="242696" name="Content Placeholder 2"/>
          <p:cNvSpPr txBox="1">
            <a:spLocks/>
          </p:cNvSpPr>
          <p:nvPr/>
        </p:nvSpPr>
        <p:spPr bwMode="auto">
          <a:xfrm>
            <a:off x="6096000" y="4419600"/>
            <a:ext cx="28194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buClr>
                <a:srgbClr val="CC9900"/>
              </a:buClr>
              <a:buSzPct val="65000"/>
              <a:buFont typeface="Wingdings" charset="0"/>
              <a:buChar char="n"/>
            </a:pPr>
            <a:r>
              <a:rPr lang="en-US" sz="2000">
                <a:solidFill>
                  <a:srgbClr val="000000"/>
                </a:solidFill>
                <a:latin typeface="Tahoma" charset="0"/>
              </a:rPr>
              <a:t>Large core executes Amdahl’s serial part and critical sections</a:t>
            </a:r>
          </a:p>
        </p:txBody>
      </p:sp>
      <p:sp>
        <p:nvSpPr>
          <p:cNvPr id="137" name="Rectangle 24" descr="Wide downward diagonal"/>
          <p:cNvSpPr>
            <a:spLocks noChangeArrowheads="1"/>
          </p:cNvSpPr>
          <p:nvPr/>
        </p:nvSpPr>
        <p:spPr bwMode="auto">
          <a:xfrm>
            <a:off x="6324600" y="1676400"/>
            <a:ext cx="152400" cy="457200"/>
          </a:xfrm>
          <a:prstGeom prst="rect">
            <a:avLst/>
          </a:prstGeom>
          <a:solidFill>
            <a:srgbClr val="FF0000"/>
          </a:solidFill>
          <a:ln w="9525">
            <a:solidFill>
              <a:schemeClr val="tx1"/>
            </a:solidFill>
            <a:miter lim="800000"/>
            <a:headEnd/>
            <a:tailEnd/>
          </a:ln>
        </p:spPr>
        <p:txBody>
          <a:bodyPr wrap="none" anchor="ctr"/>
          <a:lstStyle/>
          <a:p>
            <a:pPr fontAlgn="auto">
              <a:spcBef>
                <a:spcPts val="0"/>
              </a:spcBef>
              <a:spcAft>
                <a:spcPts val="0"/>
              </a:spcAft>
              <a:defRPr/>
            </a:pPr>
            <a:endParaRPr lang="en-US" b="1">
              <a:solidFill>
                <a:srgbClr val="000000"/>
              </a:solidFill>
              <a:latin typeface="Tahoma"/>
              <a:ea typeface="+mn-ea"/>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Title 1"/>
          <p:cNvSpPr>
            <a:spLocks noGrp="1"/>
          </p:cNvSpPr>
          <p:nvPr>
            <p:ph type="title"/>
          </p:nvPr>
        </p:nvSpPr>
        <p:spPr>
          <a:xfrm>
            <a:off x="228600" y="152400"/>
            <a:ext cx="8915400" cy="914400"/>
          </a:xfrm>
        </p:spPr>
        <p:txBody>
          <a:bodyPr/>
          <a:lstStyle/>
          <a:p>
            <a:pPr eaLnBrk="1" hangingPunct="1"/>
            <a:r>
              <a:rPr lang="en-US">
                <a:latin typeface="Garamond" charset="0"/>
              </a:rPr>
              <a:t>Accelerated Critical Sections: Methodology</a:t>
            </a:r>
          </a:p>
        </p:txBody>
      </p:sp>
      <p:sp>
        <p:nvSpPr>
          <p:cNvPr id="65538" name="Content Placeholder 2"/>
          <p:cNvSpPr>
            <a:spLocks noGrp="1"/>
          </p:cNvSpPr>
          <p:nvPr>
            <p:ph idx="1"/>
          </p:nvPr>
        </p:nvSpPr>
        <p:spPr>
          <a:xfrm>
            <a:off x="228600" y="1219200"/>
            <a:ext cx="8610600" cy="5029200"/>
          </a:xfrm>
        </p:spPr>
        <p:txBody>
          <a:bodyPr/>
          <a:lstStyle/>
          <a:p>
            <a:pPr eaLnBrk="1" hangingPunct="1">
              <a:buFont typeface="Wingdings" pitchFamily="2" charset="2"/>
              <a:buChar char="n"/>
              <a:defRPr/>
            </a:pPr>
            <a:r>
              <a:rPr lang="en-US" dirty="0">
                <a:latin typeface="Tahoma" charset="0"/>
              </a:rPr>
              <a:t>Workloads: </a:t>
            </a:r>
            <a:r>
              <a:rPr lang="en-US" dirty="0">
                <a:solidFill>
                  <a:srgbClr val="0000FF"/>
                </a:solidFill>
                <a:latin typeface="Tahoma" charset="0"/>
              </a:rPr>
              <a:t>12 critical section intensive applications</a:t>
            </a:r>
          </a:p>
          <a:p>
            <a:pPr lvl="1" eaLnBrk="1" hangingPunct="1">
              <a:buFont typeface="Wingdings" pitchFamily="2" charset="2"/>
              <a:buChar char="q"/>
              <a:defRPr/>
            </a:pPr>
            <a:r>
              <a:rPr lang="en-US" sz="2000" dirty="0">
                <a:latin typeface="Tahoma" charset="0"/>
              </a:rPr>
              <a:t>Data mining kernels, sorting, database, web, networking</a:t>
            </a:r>
          </a:p>
          <a:p>
            <a:pPr marL="0" indent="0" eaLnBrk="1" hangingPunct="1">
              <a:buFont typeface="Wingdings" pitchFamily="2" charset="2"/>
              <a:buNone/>
              <a:defRPr/>
            </a:pPr>
            <a:endParaRPr lang="en-US" sz="1200" dirty="0">
              <a:latin typeface="Tahoma" charset="0"/>
            </a:endParaRPr>
          </a:p>
          <a:p>
            <a:pPr eaLnBrk="1" hangingPunct="1">
              <a:buFont typeface="Wingdings" pitchFamily="2" charset="2"/>
              <a:buChar char="n"/>
              <a:defRPr/>
            </a:pPr>
            <a:r>
              <a:rPr lang="en-US" dirty="0">
                <a:latin typeface="Tahoma" charset="0"/>
              </a:rPr>
              <a:t>Multi-core x86 simulator</a:t>
            </a:r>
          </a:p>
          <a:p>
            <a:pPr lvl="1" eaLnBrk="1" hangingPunct="1">
              <a:buFont typeface="Wingdings" pitchFamily="2" charset="2"/>
              <a:buChar char="q"/>
              <a:defRPr/>
            </a:pPr>
            <a:r>
              <a:rPr lang="en-US" sz="2000" dirty="0">
                <a:solidFill>
                  <a:srgbClr val="0000FF"/>
                </a:solidFill>
                <a:latin typeface="Tahoma" charset="0"/>
              </a:rPr>
              <a:t>1 large and 28 small cores </a:t>
            </a:r>
          </a:p>
          <a:p>
            <a:pPr lvl="1" eaLnBrk="1" hangingPunct="1">
              <a:buFont typeface="Wingdings" pitchFamily="2" charset="2"/>
              <a:buChar char="q"/>
              <a:defRPr/>
            </a:pPr>
            <a:r>
              <a:rPr lang="en-US" sz="2000" dirty="0">
                <a:latin typeface="Tahoma" charset="0"/>
              </a:rPr>
              <a:t>Aggressive stream </a:t>
            </a:r>
            <a:r>
              <a:rPr lang="en-US" sz="2000" dirty="0" err="1">
                <a:latin typeface="Tahoma" charset="0"/>
              </a:rPr>
              <a:t>prefetcher</a:t>
            </a:r>
            <a:r>
              <a:rPr lang="en-US" sz="2000" dirty="0">
                <a:latin typeface="Tahoma" charset="0"/>
              </a:rPr>
              <a:t> employed at each core</a:t>
            </a:r>
          </a:p>
          <a:p>
            <a:pPr eaLnBrk="1" hangingPunct="1">
              <a:buFont typeface="Wingdings" pitchFamily="2" charset="2"/>
              <a:buChar char="n"/>
              <a:defRPr/>
            </a:pPr>
            <a:endParaRPr lang="en-US" sz="1200" dirty="0">
              <a:latin typeface="Tahoma" charset="0"/>
            </a:endParaRPr>
          </a:p>
          <a:p>
            <a:pPr eaLnBrk="1" hangingPunct="1">
              <a:buFont typeface="Wingdings" pitchFamily="2" charset="2"/>
              <a:buChar char="n"/>
              <a:defRPr/>
            </a:pPr>
            <a:r>
              <a:rPr lang="en-US" dirty="0">
                <a:latin typeface="Tahoma" charset="0"/>
              </a:rPr>
              <a:t>Details:</a:t>
            </a:r>
          </a:p>
          <a:p>
            <a:pPr lvl="1" eaLnBrk="1" hangingPunct="1">
              <a:buFont typeface="Wingdings" pitchFamily="2" charset="2"/>
              <a:buChar char="q"/>
              <a:defRPr/>
            </a:pPr>
            <a:r>
              <a:rPr lang="en-US" sz="2000" dirty="0">
                <a:latin typeface="Tahoma" charset="0"/>
              </a:rPr>
              <a:t>Large core: 2GHz, out-of-order, 128-entry ROB, 4-wide, 12-stage</a:t>
            </a:r>
          </a:p>
          <a:p>
            <a:pPr lvl="1" eaLnBrk="1" hangingPunct="1">
              <a:buFont typeface="Wingdings" pitchFamily="2" charset="2"/>
              <a:buChar char="q"/>
              <a:defRPr/>
            </a:pPr>
            <a:r>
              <a:rPr lang="en-US" sz="2000" dirty="0">
                <a:latin typeface="Tahoma" charset="0"/>
              </a:rPr>
              <a:t>Small core: 2GHz, in-order, 2-wide, 5-stage</a:t>
            </a:r>
          </a:p>
          <a:p>
            <a:pPr lvl="1" eaLnBrk="1" hangingPunct="1">
              <a:buFont typeface="Wingdings" pitchFamily="2" charset="2"/>
              <a:buChar char="q"/>
              <a:defRPr/>
            </a:pPr>
            <a:r>
              <a:rPr lang="en-US" sz="2000" dirty="0">
                <a:latin typeface="Tahoma" charset="0"/>
              </a:rPr>
              <a:t>Private 32 KB L1, private 256KB L2, 8MB shared L3</a:t>
            </a:r>
          </a:p>
          <a:p>
            <a:pPr lvl="1" eaLnBrk="1" hangingPunct="1">
              <a:buFont typeface="Wingdings" pitchFamily="2" charset="2"/>
              <a:buChar char="q"/>
              <a:defRPr/>
            </a:pPr>
            <a:r>
              <a:rPr lang="en-US" sz="2000" dirty="0">
                <a:latin typeface="Tahoma" charset="0"/>
              </a:rPr>
              <a:t>On-chip interconnect: Bi-directional ring, 5-cycle hop latency</a:t>
            </a:r>
          </a:p>
        </p:txBody>
      </p:sp>
      <p:sp>
        <p:nvSpPr>
          <p:cNvPr id="24473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9A775B4-4F70-FB45-B31F-42E8062FDFD3}" type="slidenum">
              <a:rPr lang="en-US" sz="1600">
                <a:solidFill>
                  <a:srgbClr val="000000"/>
                </a:solidFill>
                <a:latin typeface="Garamond" charset="0"/>
              </a:rPr>
              <a:pPr eaLnBrk="1" hangingPunct="1"/>
              <a:t>72</a:t>
            </a:fld>
            <a:endParaRPr lang="en-US" sz="1600">
              <a:solidFill>
                <a:srgbClr val="000000"/>
              </a:solidFill>
              <a:latin typeface="Garamon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Title 1"/>
          <p:cNvSpPr>
            <a:spLocks noGrp="1"/>
          </p:cNvSpPr>
          <p:nvPr>
            <p:ph type="title"/>
          </p:nvPr>
        </p:nvSpPr>
        <p:spPr/>
        <p:txBody>
          <a:bodyPr/>
          <a:lstStyle/>
          <a:p>
            <a:r>
              <a:rPr lang="en-US">
                <a:latin typeface="Garamond" charset="0"/>
              </a:rPr>
              <a:t>ACS Performance</a:t>
            </a:r>
          </a:p>
        </p:txBody>
      </p:sp>
      <p:sp>
        <p:nvSpPr>
          <p:cNvPr id="245762" name="Content Placeholder 2"/>
          <p:cNvSpPr>
            <a:spLocks noGrp="1"/>
          </p:cNvSpPr>
          <p:nvPr>
            <p:ph idx="1"/>
          </p:nvPr>
        </p:nvSpPr>
        <p:spPr/>
        <p:txBody>
          <a:bodyPr/>
          <a:lstStyle/>
          <a:p>
            <a:endParaRPr lang="en-US">
              <a:latin typeface="Tahoma" charset="0"/>
            </a:endParaRPr>
          </a:p>
        </p:txBody>
      </p:sp>
      <p:sp>
        <p:nvSpPr>
          <p:cNvPr id="24576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5263FA-CBA2-6E40-B309-35C095D6E4DF}" type="slidenum">
              <a:rPr lang="en-US" sz="1600">
                <a:solidFill>
                  <a:srgbClr val="000000"/>
                </a:solidFill>
                <a:latin typeface="Garamond" charset="0"/>
              </a:rPr>
              <a:pPr eaLnBrk="1" hangingPunct="1"/>
              <a:t>73</a:t>
            </a:fld>
            <a:endParaRPr lang="en-US" sz="1600">
              <a:solidFill>
                <a:srgbClr val="000000"/>
              </a:solidFill>
              <a:latin typeface="Garamond" charset="0"/>
            </a:endParaRPr>
          </a:p>
        </p:txBody>
      </p:sp>
      <p:graphicFrame>
        <p:nvGraphicFramePr>
          <p:cNvPr id="245764" name="Object 2"/>
          <p:cNvGraphicFramePr>
            <a:graphicFrameLocks noChangeAspect="1"/>
          </p:cNvGraphicFramePr>
          <p:nvPr/>
        </p:nvGraphicFramePr>
        <p:xfrm>
          <a:off x="457200" y="2081213"/>
          <a:ext cx="8489950" cy="3378200"/>
        </p:xfrm>
        <a:graphic>
          <a:graphicData uri="http://schemas.openxmlformats.org/presentationml/2006/ole">
            <mc:AlternateContent xmlns:mc="http://schemas.openxmlformats.org/markup-compatibility/2006">
              <mc:Choice xmlns:v="urn:schemas-microsoft-com:vml" Requires="v">
                <p:oleObj spid="_x0000_s245800" name="Worksheet" r:id="rId3" imgW="7493000" imgH="2984500" progId="Excel.Sheet.8">
                  <p:embed/>
                </p:oleObj>
              </mc:Choice>
              <mc:Fallback>
                <p:oleObj name="Worksheet" r:id="rId3" imgW="7493000" imgH="2984500"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081213"/>
                        <a:ext cx="8489950" cy="3378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 name="Line 2"/>
          <p:cNvSpPr>
            <a:spLocks noChangeShapeType="1"/>
          </p:cNvSpPr>
          <p:nvPr/>
        </p:nvSpPr>
        <p:spPr bwMode="auto">
          <a:xfrm>
            <a:off x="4708525" y="1960563"/>
            <a:ext cx="0" cy="1481137"/>
          </a:xfrm>
          <a:prstGeom prst="line">
            <a:avLst/>
          </a:prstGeom>
          <a:noFill/>
          <a:ln w="19050">
            <a:solidFill>
              <a:srgbClr val="969696"/>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45766" name="Text Box 21"/>
          <p:cNvSpPr txBox="1">
            <a:spLocks noChangeArrowheads="1"/>
          </p:cNvSpPr>
          <p:nvPr/>
        </p:nvSpPr>
        <p:spPr bwMode="auto">
          <a:xfrm>
            <a:off x="4114800" y="996950"/>
            <a:ext cx="50292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solidFill>
                  <a:srgbClr val="000000"/>
                </a:solidFill>
              </a:rPr>
              <a:t>Equal-area comparison</a:t>
            </a:r>
            <a:br>
              <a:rPr lang="en-US">
                <a:solidFill>
                  <a:srgbClr val="000000"/>
                </a:solidFill>
              </a:rPr>
            </a:br>
            <a:r>
              <a:rPr lang="en-US">
                <a:solidFill>
                  <a:srgbClr val="000000"/>
                </a:solidFill>
              </a:rPr>
              <a:t>Number of threads = </a:t>
            </a:r>
            <a:r>
              <a:rPr lang="en-US" i="1">
                <a:solidFill>
                  <a:srgbClr val="000000"/>
                </a:solidFill>
              </a:rPr>
              <a:t>Best threads</a:t>
            </a:r>
          </a:p>
        </p:txBody>
      </p:sp>
      <p:sp>
        <p:nvSpPr>
          <p:cNvPr id="8" name="Text Box 22"/>
          <p:cNvSpPr txBox="1">
            <a:spLocks noChangeArrowheads="1"/>
          </p:cNvSpPr>
          <p:nvPr/>
        </p:nvSpPr>
        <p:spPr bwMode="auto">
          <a:xfrm>
            <a:off x="0" y="990600"/>
            <a:ext cx="44958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rPr>
              <a:t>Chip Area = 32 small cores</a:t>
            </a:r>
            <a:br>
              <a:rPr lang="en-US" sz="1800" b="1">
                <a:solidFill>
                  <a:srgbClr val="000000"/>
                </a:solidFill>
              </a:rPr>
            </a:br>
            <a:r>
              <a:rPr lang="en-US" sz="1600">
                <a:solidFill>
                  <a:srgbClr val="000000"/>
                </a:solidFill>
              </a:rPr>
              <a:t>SCMP = 32 small cores</a:t>
            </a:r>
            <a:br>
              <a:rPr lang="en-US" sz="1600">
                <a:solidFill>
                  <a:srgbClr val="000000"/>
                </a:solidFill>
              </a:rPr>
            </a:br>
            <a:r>
              <a:rPr lang="en-US" sz="1600">
                <a:solidFill>
                  <a:srgbClr val="000000"/>
                </a:solidFill>
              </a:rPr>
              <a:t>ACMP =  1 large and 28 small cores </a:t>
            </a:r>
          </a:p>
        </p:txBody>
      </p:sp>
      <p:sp>
        <p:nvSpPr>
          <p:cNvPr id="9" name="Line 7"/>
          <p:cNvSpPr>
            <a:spLocks noChangeShapeType="1"/>
          </p:cNvSpPr>
          <p:nvPr/>
        </p:nvSpPr>
        <p:spPr bwMode="auto">
          <a:xfrm>
            <a:off x="1263650" y="3057525"/>
            <a:ext cx="753268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45769" name="Text Box 8"/>
          <p:cNvSpPr txBox="1">
            <a:spLocks noChangeArrowheads="1"/>
          </p:cNvSpPr>
          <p:nvPr/>
        </p:nvSpPr>
        <p:spPr bwMode="auto">
          <a:xfrm>
            <a:off x="1746250" y="2041525"/>
            <a:ext cx="45624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solidFill>
                  <a:srgbClr val="000000"/>
                </a:solidFill>
              </a:rPr>
              <a:t>      269    180      185</a:t>
            </a:r>
          </a:p>
        </p:txBody>
      </p:sp>
      <p:sp>
        <p:nvSpPr>
          <p:cNvPr id="11" name="Line 9"/>
          <p:cNvSpPr>
            <a:spLocks noChangeShapeType="1"/>
          </p:cNvSpPr>
          <p:nvPr/>
        </p:nvSpPr>
        <p:spPr bwMode="auto">
          <a:xfrm>
            <a:off x="4681538" y="5086350"/>
            <a:ext cx="9525" cy="731838"/>
          </a:xfrm>
          <a:prstGeom prst="line">
            <a:avLst/>
          </a:prstGeom>
          <a:noFill/>
          <a:ln w="19050">
            <a:solidFill>
              <a:srgbClr val="969696"/>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245771" name="Text Box 10"/>
          <p:cNvSpPr txBox="1">
            <a:spLocks noChangeArrowheads="1"/>
          </p:cNvSpPr>
          <p:nvPr/>
        </p:nvSpPr>
        <p:spPr bwMode="auto">
          <a:xfrm>
            <a:off x="2378075" y="5759450"/>
            <a:ext cx="25050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Coarse-grain locks</a:t>
            </a:r>
          </a:p>
        </p:txBody>
      </p:sp>
      <p:sp>
        <p:nvSpPr>
          <p:cNvPr id="245772" name="Text Box 11"/>
          <p:cNvSpPr txBox="1">
            <a:spLocks noChangeArrowheads="1"/>
          </p:cNvSpPr>
          <p:nvPr/>
        </p:nvSpPr>
        <p:spPr bwMode="auto">
          <a:xfrm>
            <a:off x="5794375" y="5788025"/>
            <a:ext cx="1885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Fine-grain locks</a:t>
            </a:r>
          </a:p>
        </p:txBody>
      </p:sp>
      <p:sp>
        <p:nvSpPr>
          <p:cNvPr id="14" name="Line 12"/>
          <p:cNvSpPr>
            <a:spLocks noChangeShapeType="1"/>
          </p:cNvSpPr>
          <p:nvPr/>
        </p:nvSpPr>
        <p:spPr bwMode="auto">
          <a:xfrm>
            <a:off x="8137525" y="2362200"/>
            <a:ext cx="28575" cy="2600325"/>
          </a:xfrm>
          <a:prstGeom prst="line">
            <a:avLst/>
          </a:prstGeom>
          <a:noFill/>
          <a:ln w="19050">
            <a:solidFill>
              <a:srgbClr val="969696"/>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5" name="Line 13"/>
          <p:cNvSpPr>
            <a:spLocks noChangeShapeType="1"/>
          </p:cNvSpPr>
          <p:nvPr/>
        </p:nvSpPr>
        <p:spPr bwMode="auto">
          <a:xfrm>
            <a:off x="8220075" y="5380038"/>
            <a:ext cx="9525" cy="868362"/>
          </a:xfrm>
          <a:prstGeom prst="line">
            <a:avLst/>
          </a:prstGeom>
          <a:noFill/>
          <a:ln w="19050">
            <a:solidFill>
              <a:srgbClr val="969696"/>
            </a:solidFill>
            <a:prstDash val="dash"/>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6" name="Oval 20"/>
          <p:cNvSpPr>
            <a:spLocks noChangeArrowheads="1"/>
          </p:cNvSpPr>
          <p:nvPr/>
        </p:nvSpPr>
        <p:spPr bwMode="auto">
          <a:xfrm>
            <a:off x="914400" y="1754188"/>
            <a:ext cx="3968750" cy="3533775"/>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7" name="Oval 20"/>
          <p:cNvSpPr>
            <a:spLocks noChangeArrowheads="1"/>
          </p:cNvSpPr>
          <p:nvPr/>
        </p:nvSpPr>
        <p:spPr bwMode="auto">
          <a:xfrm>
            <a:off x="6711950" y="1630363"/>
            <a:ext cx="731838" cy="3533775"/>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
        <p:nvSpPr>
          <p:cNvPr id="18" name="Oval 20"/>
          <p:cNvSpPr>
            <a:spLocks noChangeArrowheads="1"/>
          </p:cNvSpPr>
          <p:nvPr/>
        </p:nvSpPr>
        <p:spPr bwMode="auto">
          <a:xfrm>
            <a:off x="8053388" y="1646238"/>
            <a:ext cx="731837" cy="3533775"/>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a:solidFill>
                <a:srgbClr val="000000"/>
              </a:solidFill>
              <a:latin typeface="Tahoma"/>
              <a:ea typeface="+mn-ea"/>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P spid="16" grpId="1" animBg="1"/>
      <p:bldP spid="17" grpId="0" animBg="1"/>
      <p:bldP spid="17" grpId="1" animBg="1"/>
      <p:bldP spid="1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Title 1"/>
          <p:cNvSpPr>
            <a:spLocks noGrp="1"/>
          </p:cNvSpPr>
          <p:nvPr>
            <p:ph type="title"/>
          </p:nvPr>
        </p:nvSpPr>
        <p:spPr/>
        <p:txBody>
          <a:bodyPr/>
          <a:lstStyle/>
          <a:p>
            <a:r>
              <a:rPr lang="en-US">
                <a:latin typeface="Garamond" charset="0"/>
              </a:rPr>
              <a:t>Equal-Area Comparisons</a:t>
            </a:r>
          </a:p>
        </p:txBody>
      </p:sp>
      <p:sp>
        <p:nvSpPr>
          <p:cNvPr id="246786" name="Slide Number Placeholder 3"/>
          <p:cNvSpPr>
            <a:spLocks noGrp="1"/>
          </p:cNvSpPr>
          <p:nvPr>
            <p:ph type="sldNum" sz="quarter" idx="11"/>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fld id="{206C337C-375D-A847-8DE2-31AAB46734FA}" type="slidenum">
              <a:rPr lang="en-US" sz="1200">
                <a:solidFill>
                  <a:srgbClr val="000000"/>
                </a:solidFill>
                <a:latin typeface="Garamond" charset="0"/>
                <a:cs typeface="Arial" charset="0"/>
              </a:rPr>
              <a:pPr algn="ctr" eaLnBrk="1" hangingPunct="1"/>
              <a:t>74</a:t>
            </a:fld>
            <a:endParaRPr lang="en-US" sz="1200">
              <a:solidFill>
                <a:srgbClr val="000000"/>
              </a:solidFill>
              <a:latin typeface="Garamond" charset="0"/>
              <a:cs typeface="Arial" charset="0"/>
            </a:endParaRPr>
          </a:p>
        </p:txBody>
      </p:sp>
      <p:graphicFrame>
        <p:nvGraphicFramePr>
          <p:cNvPr id="14" name="Chart 13"/>
          <p:cNvGraphicFramePr>
            <a:graphicFrameLocks/>
          </p:cNvGraphicFramePr>
          <p:nvPr/>
        </p:nvGraphicFramePr>
        <p:xfrm>
          <a:off x="238125" y="1524000"/>
          <a:ext cx="1362075" cy="19431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a:graphicFrameLocks/>
          </p:cNvGraphicFramePr>
          <p:nvPr/>
        </p:nvGraphicFramePr>
        <p:xfrm>
          <a:off x="1762125" y="1524000"/>
          <a:ext cx="1362075" cy="19431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Chart 15"/>
          <p:cNvGraphicFramePr>
            <a:graphicFrameLocks/>
          </p:cNvGraphicFramePr>
          <p:nvPr/>
        </p:nvGraphicFramePr>
        <p:xfrm>
          <a:off x="3209925" y="1524000"/>
          <a:ext cx="1362075" cy="19431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0" name="Chart 19"/>
          <p:cNvGraphicFramePr>
            <a:graphicFrameLocks/>
          </p:cNvGraphicFramePr>
          <p:nvPr/>
        </p:nvGraphicFramePr>
        <p:xfrm>
          <a:off x="4724400" y="1524000"/>
          <a:ext cx="1362075" cy="19431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1" name="Chart 20"/>
          <p:cNvGraphicFramePr>
            <a:graphicFrameLocks/>
          </p:cNvGraphicFramePr>
          <p:nvPr/>
        </p:nvGraphicFramePr>
        <p:xfrm>
          <a:off x="6172200" y="1524000"/>
          <a:ext cx="1362075" cy="19431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2" name="Chart 21"/>
          <p:cNvGraphicFramePr>
            <a:graphicFrameLocks/>
          </p:cNvGraphicFramePr>
          <p:nvPr/>
        </p:nvGraphicFramePr>
        <p:xfrm>
          <a:off x="7620000" y="1524000"/>
          <a:ext cx="1362075" cy="19431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Chart 22"/>
          <p:cNvGraphicFramePr>
            <a:graphicFrameLocks/>
          </p:cNvGraphicFramePr>
          <p:nvPr/>
        </p:nvGraphicFramePr>
        <p:xfrm>
          <a:off x="390525" y="3810000"/>
          <a:ext cx="1362075" cy="19431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4" name="Chart 23"/>
          <p:cNvGraphicFramePr>
            <a:graphicFrameLocks/>
          </p:cNvGraphicFramePr>
          <p:nvPr/>
        </p:nvGraphicFramePr>
        <p:xfrm>
          <a:off x="1838325" y="3810000"/>
          <a:ext cx="1362075" cy="19431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5" name="Chart 24"/>
          <p:cNvGraphicFramePr>
            <a:graphicFrameLocks/>
          </p:cNvGraphicFramePr>
          <p:nvPr/>
        </p:nvGraphicFramePr>
        <p:xfrm>
          <a:off x="3209925" y="3810000"/>
          <a:ext cx="1362075" cy="19431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6" name="Chart 25"/>
          <p:cNvGraphicFramePr>
            <a:graphicFrameLocks/>
          </p:cNvGraphicFramePr>
          <p:nvPr/>
        </p:nvGraphicFramePr>
        <p:xfrm>
          <a:off x="4572000" y="3810000"/>
          <a:ext cx="1362075" cy="19431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7" name="Chart 26"/>
          <p:cNvGraphicFramePr>
            <a:graphicFrameLocks/>
          </p:cNvGraphicFramePr>
          <p:nvPr/>
        </p:nvGraphicFramePr>
        <p:xfrm>
          <a:off x="6172200" y="3810000"/>
          <a:ext cx="1362075" cy="19431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8" name="Chart 27"/>
          <p:cNvGraphicFramePr>
            <a:graphicFrameLocks/>
          </p:cNvGraphicFramePr>
          <p:nvPr/>
        </p:nvGraphicFramePr>
        <p:xfrm>
          <a:off x="7620000" y="3810000"/>
          <a:ext cx="1362075" cy="1943100"/>
        </p:xfrm>
        <a:graphic>
          <a:graphicData uri="http://schemas.openxmlformats.org/drawingml/2006/chart">
            <c:chart xmlns:c="http://schemas.openxmlformats.org/drawingml/2006/chart" xmlns:r="http://schemas.openxmlformats.org/officeDocument/2006/relationships" r:id="rId15"/>
          </a:graphicData>
        </a:graphic>
      </p:graphicFrame>
      <p:sp>
        <p:nvSpPr>
          <p:cNvPr id="64527" name="Rectangle 28"/>
          <p:cNvSpPr>
            <a:spLocks noChangeArrowheads="1"/>
          </p:cNvSpPr>
          <p:nvPr/>
        </p:nvSpPr>
        <p:spPr bwMode="auto">
          <a:xfrm rot="-5400000">
            <a:off x="-1562100" y="34671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auto">
              <a:spcBef>
                <a:spcPts val="0"/>
              </a:spcBef>
              <a:spcAft>
                <a:spcPts val="0"/>
              </a:spcAft>
              <a:defRPr/>
            </a:pPr>
            <a:r>
              <a:rPr lang="en-US" b="1">
                <a:solidFill>
                  <a:srgbClr val="000000"/>
                </a:solidFill>
                <a:latin typeface="Tahoma"/>
                <a:ea typeface="+mn-ea"/>
                <a:cs typeface="+mn-cs"/>
              </a:rPr>
              <a:t>Speedup over a small core</a:t>
            </a:r>
          </a:p>
        </p:txBody>
      </p:sp>
      <p:sp>
        <p:nvSpPr>
          <p:cNvPr id="64528" name="Rectangle 27"/>
          <p:cNvSpPr>
            <a:spLocks noChangeArrowheads="1"/>
          </p:cNvSpPr>
          <p:nvPr/>
        </p:nvSpPr>
        <p:spPr bwMode="auto">
          <a:xfrm>
            <a:off x="2887663" y="591185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auto">
              <a:spcBef>
                <a:spcPts val="0"/>
              </a:spcBef>
              <a:spcAft>
                <a:spcPts val="0"/>
              </a:spcAft>
              <a:defRPr/>
            </a:pPr>
            <a:r>
              <a:rPr lang="en-US" b="1">
                <a:solidFill>
                  <a:srgbClr val="000000"/>
                </a:solidFill>
                <a:latin typeface="Tahoma"/>
                <a:ea typeface="+mn-ea"/>
                <a:cs typeface="+mn-cs"/>
              </a:rPr>
              <a:t>Chip Area (small cores)</a:t>
            </a:r>
          </a:p>
        </p:txBody>
      </p:sp>
      <p:sp>
        <p:nvSpPr>
          <p:cNvPr id="246801" name="TextBox 17"/>
          <p:cNvSpPr txBox="1">
            <a:spLocks noChangeArrowheads="1"/>
          </p:cNvSpPr>
          <p:nvPr/>
        </p:nvSpPr>
        <p:spPr bwMode="auto">
          <a:xfrm>
            <a:off x="609600" y="3429000"/>
            <a:ext cx="838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cs typeface="Arial" charset="0"/>
              </a:rPr>
              <a:t>(a) ep</a:t>
            </a:r>
          </a:p>
        </p:txBody>
      </p:sp>
      <p:sp>
        <p:nvSpPr>
          <p:cNvPr id="246802" name="TextBox 18"/>
          <p:cNvSpPr txBox="1">
            <a:spLocks noChangeArrowheads="1"/>
          </p:cNvSpPr>
          <p:nvPr/>
        </p:nvSpPr>
        <p:spPr bwMode="auto">
          <a:xfrm>
            <a:off x="2133600" y="3429000"/>
            <a:ext cx="838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cs typeface="Arial" charset="0"/>
              </a:rPr>
              <a:t>(b) is</a:t>
            </a:r>
          </a:p>
        </p:txBody>
      </p:sp>
      <p:sp>
        <p:nvSpPr>
          <p:cNvPr id="246803" name="TextBox 19"/>
          <p:cNvSpPr txBox="1">
            <a:spLocks noChangeArrowheads="1"/>
          </p:cNvSpPr>
          <p:nvPr/>
        </p:nvSpPr>
        <p:spPr bwMode="auto">
          <a:xfrm>
            <a:off x="3048000" y="3429000"/>
            <a:ext cx="16764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cs typeface="Arial" charset="0"/>
              </a:rPr>
              <a:t>(c) pagemine</a:t>
            </a:r>
          </a:p>
        </p:txBody>
      </p:sp>
      <p:sp>
        <p:nvSpPr>
          <p:cNvPr id="246804" name="TextBox 20"/>
          <p:cNvSpPr txBox="1">
            <a:spLocks noChangeArrowheads="1"/>
          </p:cNvSpPr>
          <p:nvPr/>
        </p:nvSpPr>
        <p:spPr bwMode="auto">
          <a:xfrm>
            <a:off x="4876800" y="3429000"/>
            <a:ext cx="11430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cs typeface="Arial" charset="0"/>
              </a:rPr>
              <a:t>(d) puzzle</a:t>
            </a:r>
          </a:p>
        </p:txBody>
      </p:sp>
      <p:sp>
        <p:nvSpPr>
          <p:cNvPr id="246805" name="TextBox 23"/>
          <p:cNvSpPr txBox="1">
            <a:spLocks noChangeArrowheads="1"/>
          </p:cNvSpPr>
          <p:nvPr/>
        </p:nvSpPr>
        <p:spPr bwMode="auto">
          <a:xfrm>
            <a:off x="6248400" y="3429000"/>
            <a:ext cx="1447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cs typeface="Arial" charset="0"/>
              </a:rPr>
              <a:t>(e) qsort</a:t>
            </a:r>
          </a:p>
        </p:txBody>
      </p:sp>
      <p:sp>
        <p:nvSpPr>
          <p:cNvPr id="246806" name="TextBox 24"/>
          <p:cNvSpPr txBox="1">
            <a:spLocks noChangeArrowheads="1"/>
          </p:cNvSpPr>
          <p:nvPr/>
        </p:nvSpPr>
        <p:spPr bwMode="auto">
          <a:xfrm>
            <a:off x="7620000" y="3429000"/>
            <a:ext cx="1447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cs typeface="Arial" charset="0"/>
              </a:rPr>
              <a:t>(f) tsp</a:t>
            </a:r>
          </a:p>
        </p:txBody>
      </p:sp>
      <p:sp>
        <p:nvSpPr>
          <p:cNvPr id="246807" name="TextBox 21"/>
          <p:cNvSpPr txBox="1">
            <a:spLocks noChangeArrowheads="1"/>
          </p:cNvSpPr>
          <p:nvPr/>
        </p:nvSpPr>
        <p:spPr bwMode="auto">
          <a:xfrm>
            <a:off x="3352800" y="5711825"/>
            <a:ext cx="1066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solidFill>
                  <a:srgbClr val="000000"/>
                </a:solidFill>
                <a:cs typeface="Arial" charset="0"/>
              </a:rPr>
              <a:t>(i) oltp-1</a:t>
            </a:r>
          </a:p>
        </p:txBody>
      </p:sp>
      <p:sp>
        <p:nvSpPr>
          <p:cNvPr id="246808" name="TextBox 22"/>
          <p:cNvSpPr txBox="1">
            <a:spLocks noChangeArrowheads="1"/>
          </p:cNvSpPr>
          <p:nvPr/>
        </p:nvSpPr>
        <p:spPr bwMode="auto">
          <a:xfrm>
            <a:off x="4572000" y="5711825"/>
            <a:ext cx="1447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cs typeface="Arial" charset="0"/>
              </a:rPr>
              <a:t>(i) oltp-2</a:t>
            </a:r>
          </a:p>
        </p:txBody>
      </p:sp>
      <p:sp>
        <p:nvSpPr>
          <p:cNvPr id="246809" name="TextBox 26"/>
          <p:cNvSpPr txBox="1">
            <a:spLocks noChangeArrowheads="1"/>
          </p:cNvSpPr>
          <p:nvPr/>
        </p:nvSpPr>
        <p:spPr bwMode="auto">
          <a:xfrm>
            <a:off x="1828800" y="5711825"/>
            <a:ext cx="1447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cs typeface="Arial" charset="0"/>
              </a:rPr>
              <a:t>(h) iplookup</a:t>
            </a:r>
          </a:p>
        </p:txBody>
      </p:sp>
      <p:sp>
        <p:nvSpPr>
          <p:cNvPr id="246810" name="TextBox 27"/>
          <p:cNvSpPr txBox="1">
            <a:spLocks noChangeArrowheads="1"/>
          </p:cNvSpPr>
          <p:nvPr/>
        </p:nvSpPr>
        <p:spPr bwMode="auto">
          <a:xfrm>
            <a:off x="6248400" y="5711825"/>
            <a:ext cx="1447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cs typeface="Arial" charset="0"/>
              </a:rPr>
              <a:t>(k) specjbb</a:t>
            </a:r>
          </a:p>
        </p:txBody>
      </p:sp>
      <p:sp>
        <p:nvSpPr>
          <p:cNvPr id="246811" name="TextBox 28"/>
          <p:cNvSpPr txBox="1">
            <a:spLocks noChangeArrowheads="1"/>
          </p:cNvSpPr>
          <p:nvPr/>
        </p:nvSpPr>
        <p:spPr bwMode="auto">
          <a:xfrm>
            <a:off x="7620000" y="5715000"/>
            <a:ext cx="1447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cs typeface="Arial" charset="0"/>
              </a:rPr>
              <a:t>(l) webcache</a:t>
            </a:r>
          </a:p>
        </p:txBody>
      </p:sp>
      <p:sp>
        <p:nvSpPr>
          <p:cNvPr id="246812" name="TextBox 25"/>
          <p:cNvSpPr txBox="1">
            <a:spLocks noChangeArrowheads="1"/>
          </p:cNvSpPr>
          <p:nvPr/>
        </p:nvSpPr>
        <p:spPr bwMode="auto">
          <a:xfrm>
            <a:off x="381000" y="5711825"/>
            <a:ext cx="1447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cs typeface="Arial" charset="0"/>
              </a:rPr>
              <a:t>(g) sqlite</a:t>
            </a:r>
          </a:p>
        </p:txBody>
      </p:sp>
      <p:sp>
        <p:nvSpPr>
          <p:cNvPr id="246813" name="Text Box 6"/>
          <p:cNvSpPr txBox="1">
            <a:spLocks noChangeArrowheads="1"/>
          </p:cNvSpPr>
          <p:nvPr/>
        </p:nvSpPr>
        <p:spPr bwMode="auto">
          <a:xfrm>
            <a:off x="5334000" y="1149350"/>
            <a:ext cx="38100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Number of threads = </a:t>
            </a:r>
            <a:r>
              <a:rPr lang="en-US" sz="1800" i="1">
                <a:solidFill>
                  <a:srgbClr val="000000"/>
                </a:solidFill>
                <a:cs typeface="Arial" charset="0"/>
              </a:rPr>
              <a:t>No. of cores</a:t>
            </a:r>
          </a:p>
        </p:txBody>
      </p:sp>
      <p:sp>
        <p:nvSpPr>
          <p:cNvPr id="42" name="Oval 14"/>
          <p:cNvSpPr>
            <a:spLocks noChangeArrowheads="1"/>
          </p:cNvSpPr>
          <p:nvPr/>
        </p:nvSpPr>
        <p:spPr bwMode="auto">
          <a:xfrm>
            <a:off x="1820863" y="1371600"/>
            <a:ext cx="1455737" cy="23177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b="1">
              <a:solidFill>
                <a:srgbClr val="000000"/>
              </a:solidFill>
              <a:latin typeface="Tahoma"/>
              <a:ea typeface="+mn-ea"/>
              <a:cs typeface="+mn-cs"/>
            </a:endParaRPr>
          </a:p>
        </p:txBody>
      </p:sp>
      <p:sp>
        <p:nvSpPr>
          <p:cNvPr id="43" name="Oval 7"/>
          <p:cNvSpPr>
            <a:spLocks noChangeArrowheads="1"/>
          </p:cNvSpPr>
          <p:nvPr/>
        </p:nvSpPr>
        <p:spPr bwMode="auto">
          <a:xfrm>
            <a:off x="4716463" y="1371600"/>
            <a:ext cx="1455737" cy="23177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b="1">
              <a:solidFill>
                <a:srgbClr val="000000"/>
              </a:solidFill>
              <a:latin typeface="Tahoma"/>
              <a:ea typeface="+mn-ea"/>
              <a:cs typeface="+mn-cs"/>
            </a:endParaRPr>
          </a:p>
        </p:txBody>
      </p:sp>
      <p:sp>
        <p:nvSpPr>
          <p:cNvPr id="44" name="Oval 11"/>
          <p:cNvSpPr>
            <a:spLocks noChangeArrowheads="1"/>
          </p:cNvSpPr>
          <p:nvPr/>
        </p:nvSpPr>
        <p:spPr bwMode="auto">
          <a:xfrm>
            <a:off x="3200400" y="3581400"/>
            <a:ext cx="1455738" cy="23177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b="1">
              <a:solidFill>
                <a:srgbClr val="000000"/>
              </a:solidFill>
              <a:latin typeface="Tahoma"/>
              <a:ea typeface="+mn-ea"/>
              <a:cs typeface="+mn-cs"/>
            </a:endParaRPr>
          </a:p>
        </p:txBody>
      </p:sp>
      <p:sp>
        <p:nvSpPr>
          <p:cNvPr id="45" name="Oval 19"/>
          <p:cNvSpPr>
            <a:spLocks noChangeArrowheads="1"/>
          </p:cNvSpPr>
          <p:nvPr/>
        </p:nvSpPr>
        <p:spPr bwMode="auto">
          <a:xfrm>
            <a:off x="4648200" y="3625850"/>
            <a:ext cx="1455738" cy="23177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b="1">
              <a:solidFill>
                <a:srgbClr val="000000"/>
              </a:solidFill>
              <a:latin typeface="Tahoma"/>
              <a:ea typeface="+mn-ea"/>
              <a:cs typeface="+mn-cs"/>
            </a:endParaRPr>
          </a:p>
        </p:txBody>
      </p:sp>
      <p:sp>
        <p:nvSpPr>
          <p:cNvPr id="46" name="Oval 17"/>
          <p:cNvSpPr>
            <a:spLocks noChangeArrowheads="1"/>
          </p:cNvSpPr>
          <p:nvPr/>
        </p:nvSpPr>
        <p:spPr bwMode="auto">
          <a:xfrm>
            <a:off x="6164263" y="1371600"/>
            <a:ext cx="1455737" cy="23177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b="1">
              <a:solidFill>
                <a:srgbClr val="000000"/>
              </a:solidFill>
              <a:latin typeface="Tahoma"/>
              <a:ea typeface="+mn-ea"/>
              <a:cs typeface="+mn-cs"/>
            </a:endParaRPr>
          </a:p>
        </p:txBody>
      </p:sp>
      <p:sp>
        <p:nvSpPr>
          <p:cNvPr id="47" name="Oval 18"/>
          <p:cNvSpPr>
            <a:spLocks noChangeArrowheads="1"/>
          </p:cNvSpPr>
          <p:nvPr/>
        </p:nvSpPr>
        <p:spPr bwMode="auto">
          <a:xfrm>
            <a:off x="7612063" y="1295400"/>
            <a:ext cx="1455737" cy="23177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b="1">
              <a:solidFill>
                <a:srgbClr val="000000"/>
              </a:solidFill>
              <a:latin typeface="Tahoma"/>
              <a:ea typeface="+mn-ea"/>
              <a:cs typeface="+mn-cs"/>
            </a:endParaRPr>
          </a:p>
        </p:txBody>
      </p:sp>
      <p:sp>
        <p:nvSpPr>
          <p:cNvPr id="48" name="Oval 16"/>
          <p:cNvSpPr>
            <a:spLocks noChangeArrowheads="1"/>
          </p:cNvSpPr>
          <p:nvPr/>
        </p:nvSpPr>
        <p:spPr bwMode="auto">
          <a:xfrm>
            <a:off x="3268663" y="1339850"/>
            <a:ext cx="1455737" cy="23177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b="1">
              <a:solidFill>
                <a:srgbClr val="000000"/>
              </a:solidFill>
              <a:latin typeface="Tahoma"/>
              <a:ea typeface="+mn-ea"/>
              <a:cs typeface="+mn-cs"/>
            </a:endParaRPr>
          </a:p>
        </p:txBody>
      </p:sp>
      <p:sp>
        <p:nvSpPr>
          <p:cNvPr id="49" name="Oval 13"/>
          <p:cNvSpPr>
            <a:spLocks noChangeArrowheads="1"/>
          </p:cNvSpPr>
          <p:nvPr/>
        </p:nvSpPr>
        <p:spPr bwMode="auto">
          <a:xfrm>
            <a:off x="3276600" y="1339850"/>
            <a:ext cx="1455738" cy="231775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b="1">
              <a:solidFill>
                <a:srgbClr val="000000"/>
              </a:solidFill>
              <a:latin typeface="Tahoma"/>
              <a:ea typeface="+mn-ea"/>
              <a:cs typeface="+mn-cs"/>
            </a:endParaRPr>
          </a:p>
        </p:txBody>
      </p:sp>
      <p:sp>
        <p:nvSpPr>
          <p:cNvPr id="246822" name="TextBox 61"/>
          <p:cNvSpPr txBox="1">
            <a:spLocks noChangeArrowheads="1"/>
          </p:cNvSpPr>
          <p:nvPr/>
        </p:nvSpPr>
        <p:spPr bwMode="auto">
          <a:xfrm>
            <a:off x="6867525" y="0"/>
            <a:ext cx="22764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1D4018"/>
                </a:solidFill>
                <a:latin typeface="Tahoma" charset="0"/>
                <a:cs typeface="Arial" charset="0"/>
              </a:rPr>
              <a:t>------ SCMP</a:t>
            </a:r>
          </a:p>
          <a:p>
            <a:pPr eaLnBrk="1" hangingPunct="1"/>
            <a:r>
              <a:rPr lang="en-US" b="1">
                <a:solidFill>
                  <a:srgbClr val="C00000"/>
                </a:solidFill>
                <a:latin typeface="Tahoma" charset="0"/>
                <a:cs typeface="Arial" charset="0"/>
              </a:rPr>
              <a:t>------ ACMP</a:t>
            </a:r>
          </a:p>
          <a:p>
            <a:pPr eaLnBrk="1" hangingPunct="1"/>
            <a:r>
              <a:rPr lang="en-US" b="1">
                <a:solidFill>
                  <a:srgbClr val="7F7F7F"/>
                </a:solidFill>
                <a:latin typeface="Tahoma" charset="0"/>
                <a:cs typeface="Arial" charset="0"/>
              </a:rPr>
              <a:t>------ ACS</a:t>
            </a:r>
          </a:p>
        </p:txBody>
      </p:sp>
    </p:spTree>
    <p:custDataLst>
      <p:tags r:id="rId1"/>
    </p:custDataLst>
  </p:cSld>
  <p:clrMapOvr>
    <a:masterClrMapping/>
  </p:clrMapOvr>
  <p:transition xmlns:p14="http://schemas.microsoft.com/office/powerpoint/2010/main" advTm="74000"/>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P spid="48" grpId="0" animBg="1"/>
      <p:bldP spid="49" grpId="0" animBg="1"/>
      <p:bldP spid="49"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Title 1"/>
          <p:cNvSpPr>
            <a:spLocks noGrp="1"/>
          </p:cNvSpPr>
          <p:nvPr>
            <p:ph type="title"/>
          </p:nvPr>
        </p:nvSpPr>
        <p:spPr/>
        <p:txBody>
          <a:bodyPr/>
          <a:lstStyle/>
          <a:p>
            <a:r>
              <a:rPr lang="en-US">
                <a:latin typeface="Garamond" charset="0"/>
              </a:rPr>
              <a:t>ACS Summary</a:t>
            </a:r>
          </a:p>
        </p:txBody>
      </p:sp>
      <p:sp>
        <p:nvSpPr>
          <p:cNvPr id="73731" name="Content Placeholder 2"/>
          <p:cNvSpPr>
            <a:spLocks noGrp="1"/>
          </p:cNvSpPr>
          <p:nvPr>
            <p:ph idx="1"/>
          </p:nvPr>
        </p:nvSpPr>
        <p:spPr>
          <a:xfrm>
            <a:off x="228600" y="996950"/>
            <a:ext cx="8610600" cy="5194300"/>
          </a:xfrm>
        </p:spPr>
        <p:txBody>
          <a:bodyPr/>
          <a:lstStyle/>
          <a:p>
            <a:r>
              <a:rPr lang="en-US">
                <a:latin typeface="Tahoma" charset="0"/>
              </a:rPr>
              <a:t>Critical sections reduce performance and limit scalability</a:t>
            </a:r>
          </a:p>
          <a:p>
            <a:pPr lvl="2"/>
            <a:endParaRPr lang="en-US">
              <a:latin typeface="Tahoma" charset="0"/>
            </a:endParaRPr>
          </a:p>
          <a:p>
            <a:r>
              <a:rPr lang="en-US">
                <a:latin typeface="Tahoma" charset="0"/>
              </a:rPr>
              <a:t>Accelerate critical sections by executing them on a powerful core</a:t>
            </a:r>
          </a:p>
          <a:p>
            <a:pPr lvl="2"/>
            <a:endParaRPr lang="en-US">
              <a:latin typeface="Tahoma" charset="0"/>
            </a:endParaRPr>
          </a:p>
          <a:p>
            <a:r>
              <a:rPr lang="en-US">
                <a:latin typeface="Tahoma" charset="0"/>
              </a:rPr>
              <a:t>ACS reduces average execution time by:</a:t>
            </a:r>
          </a:p>
          <a:p>
            <a:pPr lvl="1"/>
            <a:r>
              <a:rPr lang="en-US">
                <a:latin typeface="Tahoma" charset="0"/>
              </a:rPr>
              <a:t>34% compared to an equal-area SCMP</a:t>
            </a:r>
          </a:p>
          <a:p>
            <a:pPr lvl="1"/>
            <a:r>
              <a:rPr lang="en-US">
                <a:latin typeface="Tahoma" charset="0"/>
              </a:rPr>
              <a:t>23% compared to an equal-area ACMP</a:t>
            </a:r>
          </a:p>
          <a:p>
            <a:pPr lvl="2"/>
            <a:endParaRPr lang="en-US">
              <a:latin typeface="Tahoma" charset="0"/>
            </a:endParaRPr>
          </a:p>
          <a:p>
            <a:r>
              <a:rPr lang="en-US">
                <a:latin typeface="Tahoma" charset="0"/>
              </a:rPr>
              <a:t>ACS improves scalability of 7 of the 12 workloads</a:t>
            </a:r>
          </a:p>
          <a:p>
            <a:endParaRPr lang="en-US">
              <a:latin typeface="Tahoma" charset="0"/>
            </a:endParaRPr>
          </a:p>
          <a:p>
            <a:r>
              <a:rPr lang="en-US">
                <a:latin typeface="Tahoma" charset="0"/>
              </a:rPr>
              <a:t>Generalizing the idea: </a:t>
            </a:r>
            <a:r>
              <a:rPr lang="en-US">
                <a:solidFill>
                  <a:srgbClr val="0000FF"/>
                </a:solidFill>
                <a:latin typeface="Tahoma" charset="0"/>
              </a:rPr>
              <a:t>Accelerate all bottlenecks (“</a:t>
            </a:r>
            <a:r>
              <a:rPr lang="en-US" altLang="ja-JP">
                <a:solidFill>
                  <a:srgbClr val="0000FF"/>
                </a:solidFill>
                <a:latin typeface="Tahoma" charset="0"/>
              </a:rPr>
              <a:t>critical paths”) by executing them on a powerful core</a:t>
            </a:r>
          </a:p>
          <a:p>
            <a:endParaRPr lang="en-US">
              <a:latin typeface="Tahoma" charset="0"/>
            </a:endParaRPr>
          </a:p>
        </p:txBody>
      </p:sp>
      <p:sp>
        <p:nvSpPr>
          <p:cNvPr id="24883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9A547E5-A3DF-C046-B09F-4255908F5940}" type="slidenum">
              <a:rPr lang="en-US" sz="1600">
                <a:solidFill>
                  <a:srgbClr val="000000"/>
                </a:solidFill>
                <a:latin typeface="Garamond" charset="0"/>
                <a:cs typeface="Arial" charset="0"/>
              </a:rPr>
              <a:pPr eaLnBrk="1" hangingPunct="1"/>
              <a:t>75</a:t>
            </a:fld>
            <a:endParaRPr lang="en-US" sz="1600">
              <a:solidFill>
                <a:srgbClr val="000000"/>
              </a:solidFill>
              <a:latin typeface="Garamond"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1066800"/>
          </a:xfrm>
        </p:spPr>
        <p:txBody>
          <a:bodyPr/>
          <a:lstStyle/>
          <a:p>
            <a:r>
              <a:rPr lang="en-US" dirty="0" smtClean="0"/>
              <a:t>We Have Another Course for Collaboration</a:t>
            </a:r>
            <a:endParaRPr lang="en-US" dirty="0"/>
          </a:p>
        </p:txBody>
      </p:sp>
      <p:sp>
        <p:nvSpPr>
          <p:cNvPr id="3" name="Content Placeholder 2"/>
          <p:cNvSpPr>
            <a:spLocks noGrp="1"/>
          </p:cNvSpPr>
          <p:nvPr>
            <p:ph idx="1"/>
          </p:nvPr>
        </p:nvSpPr>
        <p:spPr/>
        <p:txBody>
          <a:bodyPr/>
          <a:lstStyle/>
          <a:p>
            <a:r>
              <a:rPr lang="en-US" dirty="0" smtClean="0">
                <a:latin typeface="Tahoma" charset="0"/>
              </a:rPr>
              <a:t>740 </a:t>
            </a:r>
            <a:r>
              <a:rPr lang="en-US" dirty="0">
                <a:latin typeface="Tahoma" charset="0"/>
              </a:rPr>
              <a:t>is the next course in sequence</a:t>
            </a:r>
          </a:p>
          <a:p>
            <a:r>
              <a:rPr lang="en-US" dirty="0">
                <a:latin typeface="Tahoma" charset="0"/>
              </a:rPr>
              <a:t>Tentative Time: Lect. MW 7:30-9:20pm, </a:t>
            </a:r>
            <a:r>
              <a:rPr lang="en-US" dirty="0" smtClean="0">
                <a:latin typeface="Tahoma" charset="0"/>
              </a:rPr>
              <a:t>(Rect</a:t>
            </a:r>
            <a:r>
              <a:rPr lang="en-US" dirty="0">
                <a:latin typeface="Tahoma" charset="0"/>
              </a:rPr>
              <a:t>. T 7:</a:t>
            </a:r>
            <a:r>
              <a:rPr lang="en-US" dirty="0" smtClean="0">
                <a:latin typeface="Tahoma" charset="0"/>
              </a:rPr>
              <a:t>30pm)</a:t>
            </a:r>
            <a:endParaRPr lang="en-US" dirty="0">
              <a:latin typeface="Tahoma" charset="0"/>
            </a:endParaRPr>
          </a:p>
          <a:p>
            <a:r>
              <a:rPr lang="en-US" dirty="0">
                <a:latin typeface="Tahoma" charset="0"/>
              </a:rPr>
              <a:t>Content:</a:t>
            </a:r>
          </a:p>
          <a:p>
            <a:pPr lvl="1"/>
            <a:r>
              <a:rPr lang="en-US" dirty="0">
                <a:latin typeface="Tahoma" charset="0"/>
                <a:ea typeface="ＭＳ Ｐゴシック" charset="0"/>
              </a:rPr>
              <a:t>Lectures: More advanced, with a different perspective</a:t>
            </a:r>
          </a:p>
          <a:p>
            <a:pPr lvl="1"/>
            <a:r>
              <a:rPr lang="en-US" dirty="0">
                <a:latin typeface="Tahoma" charset="0"/>
                <a:ea typeface="ＭＳ Ｐゴシック" charset="0"/>
              </a:rPr>
              <a:t>Recitations: Delving deeper into papers, advanced topics</a:t>
            </a:r>
          </a:p>
          <a:p>
            <a:pPr lvl="1"/>
            <a:r>
              <a:rPr lang="en-US" dirty="0">
                <a:latin typeface="Tahoma" charset="0"/>
                <a:ea typeface="ＭＳ Ｐゴシック" charset="0"/>
              </a:rPr>
              <a:t>Readings: Many fundamental and research readings; will do many reviews</a:t>
            </a:r>
          </a:p>
          <a:p>
            <a:pPr lvl="1"/>
            <a:r>
              <a:rPr lang="en-US" dirty="0">
                <a:solidFill>
                  <a:srgbClr val="FF0000"/>
                </a:solidFill>
                <a:latin typeface="Tahoma" charset="0"/>
                <a:ea typeface="ＭＳ Ｐゴシック" charset="0"/>
              </a:rPr>
              <a:t>Project</a:t>
            </a:r>
            <a:r>
              <a:rPr lang="en-US" dirty="0">
                <a:latin typeface="Tahoma" charset="0"/>
                <a:ea typeface="ＭＳ Ｐゴシック" charset="0"/>
              </a:rPr>
              <a:t>: More open ended research project. Proposal </a:t>
            </a:r>
            <a:r>
              <a:rPr lang="en-US" dirty="0">
                <a:latin typeface="Tahoma" charset="0"/>
                <a:ea typeface="ＭＳ Ｐゴシック" charset="0"/>
                <a:sym typeface="Wingdings" charset="0"/>
              </a:rPr>
              <a:t> milestones  final poster and </a:t>
            </a:r>
            <a:r>
              <a:rPr lang="en-US" dirty="0" smtClean="0">
                <a:latin typeface="Tahoma" charset="0"/>
                <a:ea typeface="ＭＳ Ｐゴシック" charset="0"/>
                <a:sym typeface="Wingdings" charset="0"/>
              </a:rPr>
              <a:t>presentation</a:t>
            </a:r>
          </a:p>
          <a:p>
            <a:pPr lvl="2"/>
            <a:r>
              <a:rPr lang="en-US" dirty="0" smtClean="0">
                <a:solidFill>
                  <a:srgbClr val="0000FF"/>
                </a:solidFill>
                <a:latin typeface="Tahoma" charset="0"/>
                <a:ea typeface="ＭＳ Ｐゴシック" charset="0"/>
                <a:sym typeface="Wingdings" charset="0"/>
              </a:rPr>
              <a:t>Done in groups of 1-3</a:t>
            </a:r>
          </a:p>
          <a:p>
            <a:pPr lvl="2"/>
            <a:r>
              <a:rPr lang="en-US" dirty="0" smtClean="0">
                <a:solidFill>
                  <a:srgbClr val="0000FF"/>
                </a:solidFill>
                <a:latin typeface="Tahoma" charset="0"/>
                <a:ea typeface="ＭＳ Ｐゴシック" charset="0"/>
                <a:sym typeface="Wingdings" charset="0"/>
              </a:rPr>
              <a:t>Focus of the course is the project (and papers)</a:t>
            </a:r>
            <a:endParaRPr lang="en-US" dirty="0">
              <a:solidFill>
                <a:srgbClr val="0000FF"/>
              </a:solidFill>
              <a:latin typeface="Tahoma" charset="0"/>
              <a:ea typeface="ＭＳ Ｐゴシック" charset="0"/>
              <a:sym typeface="Wingdings" charset="0"/>
            </a:endParaRPr>
          </a:p>
          <a:p>
            <a:pPr lvl="1"/>
            <a:r>
              <a:rPr lang="en-US" dirty="0">
                <a:latin typeface="Tahoma" charset="0"/>
                <a:ea typeface="ＭＳ Ｐゴシック" charset="0"/>
                <a:sym typeface="Wingdings" charset="0"/>
              </a:rPr>
              <a:t>Exams: lighter and fewer</a:t>
            </a:r>
          </a:p>
          <a:p>
            <a:pPr lvl="1"/>
            <a:r>
              <a:rPr lang="en-US" dirty="0" err="1">
                <a:latin typeface="Tahoma" charset="0"/>
                <a:ea typeface="ＭＳ Ｐゴシック" charset="0"/>
                <a:sym typeface="Wingdings" charset="0"/>
              </a:rPr>
              <a:t>Homeworks</a:t>
            </a:r>
            <a:r>
              <a:rPr lang="en-US" dirty="0">
                <a:latin typeface="Tahoma" charset="0"/>
                <a:ea typeface="ＭＳ Ｐゴシック" charset="0"/>
                <a:sym typeface="Wingdings" charset="0"/>
              </a:rPr>
              <a:t>: None</a:t>
            </a:r>
            <a:endParaRPr lang="en-US" dirty="0">
              <a:latin typeface="Tahoma" charset="0"/>
              <a:ea typeface="ＭＳ Ｐゴシック" charset="0"/>
            </a:endParaRPr>
          </a:p>
          <a:p>
            <a:endParaRPr lang="en-US" dirty="0"/>
          </a:p>
        </p:txBody>
      </p:sp>
      <p:sp>
        <p:nvSpPr>
          <p:cNvPr id="4" name="Slide Number Placeholder 3"/>
          <p:cNvSpPr>
            <a:spLocks noGrp="1"/>
          </p:cNvSpPr>
          <p:nvPr>
            <p:ph type="sldNum" sz="quarter" idx="11"/>
          </p:nvPr>
        </p:nvSpPr>
        <p:spPr/>
        <p:txBody>
          <a:bodyPr/>
          <a:lstStyle/>
          <a:p>
            <a:pPr>
              <a:defRPr/>
            </a:pPr>
            <a:fld id="{40A268F1-3AC9-F44A-978C-83D33880AAA6}" type="slidenum">
              <a:rPr lang="en-US" smtClean="0"/>
              <a:pPr>
                <a:defRPr/>
              </a:pPr>
              <a:t>8</a:t>
            </a:fld>
            <a:endParaRPr lang="en-US"/>
          </a:p>
        </p:txBody>
      </p:sp>
    </p:spTree>
    <p:extLst>
      <p:ext uri="{BB962C8B-B14F-4D97-AF65-F5344CB8AC3E}">
        <p14:creationId xmlns:p14="http://schemas.microsoft.com/office/powerpoint/2010/main" val="1920075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Testing Your Own Code</a:t>
            </a:r>
            <a:endParaRPr lang="en-US" dirty="0"/>
          </a:p>
        </p:txBody>
      </p:sp>
      <p:sp>
        <p:nvSpPr>
          <p:cNvPr id="3" name="Content Placeholder 2"/>
          <p:cNvSpPr>
            <a:spLocks noGrp="1"/>
          </p:cNvSpPr>
          <p:nvPr>
            <p:ph idx="1"/>
          </p:nvPr>
        </p:nvSpPr>
        <p:spPr>
          <a:xfrm>
            <a:off x="228600" y="997529"/>
            <a:ext cx="8915400" cy="5193723"/>
          </a:xfrm>
        </p:spPr>
        <p:txBody>
          <a:bodyPr/>
          <a:lstStyle/>
          <a:p>
            <a:r>
              <a:rPr lang="en-US" dirty="0" smtClean="0"/>
              <a:t>We provide the reference simulator to aid you</a:t>
            </a:r>
          </a:p>
          <a:p>
            <a:r>
              <a:rPr lang="en-US" dirty="0" smtClean="0"/>
              <a:t>Do not expect it to be given, and do not rely on it much</a:t>
            </a:r>
          </a:p>
          <a:p>
            <a:pPr marL="0" indent="0">
              <a:buNone/>
            </a:pPr>
            <a:endParaRPr lang="en-US" dirty="0"/>
          </a:p>
          <a:p>
            <a:r>
              <a:rPr lang="en-US" dirty="0" smtClean="0">
                <a:solidFill>
                  <a:srgbClr val="0000FF"/>
                </a:solidFill>
              </a:rPr>
              <a:t>In real life, there are no reference simulators</a:t>
            </a:r>
          </a:p>
          <a:p>
            <a:endParaRPr lang="en-US" dirty="0" smtClean="0"/>
          </a:p>
          <a:p>
            <a:r>
              <a:rPr lang="en-US" dirty="0" smtClean="0"/>
              <a:t>The architect designs the reference simulator</a:t>
            </a:r>
          </a:p>
          <a:p>
            <a:r>
              <a:rPr lang="en-US" dirty="0" smtClean="0"/>
              <a:t>The architect verifies it</a:t>
            </a:r>
          </a:p>
          <a:p>
            <a:r>
              <a:rPr lang="en-US" dirty="0" smtClean="0"/>
              <a:t>The architect tests it</a:t>
            </a:r>
          </a:p>
          <a:p>
            <a:r>
              <a:rPr lang="en-US" dirty="0" smtClean="0"/>
              <a:t>The architect fixes it</a:t>
            </a:r>
          </a:p>
          <a:p>
            <a:r>
              <a:rPr lang="en-US" dirty="0" smtClean="0"/>
              <a:t>The architect makes sure there are no bugs</a:t>
            </a:r>
          </a:p>
          <a:p>
            <a:r>
              <a:rPr lang="en-US" dirty="0" smtClean="0"/>
              <a:t>The architect ensures the simulator matches the specification</a:t>
            </a:r>
          </a:p>
        </p:txBody>
      </p:sp>
      <p:sp>
        <p:nvSpPr>
          <p:cNvPr id="4" name="Slide Number Placeholder 3"/>
          <p:cNvSpPr>
            <a:spLocks noGrp="1"/>
          </p:cNvSpPr>
          <p:nvPr>
            <p:ph type="sldNum" sz="quarter" idx="11"/>
          </p:nvPr>
        </p:nvSpPr>
        <p:spPr/>
        <p:txBody>
          <a:bodyPr/>
          <a:lstStyle/>
          <a:p>
            <a:pPr>
              <a:defRPr/>
            </a:pPr>
            <a:fld id="{40A268F1-3AC9-F44A-978C-83D33880AAA6}" type="slidenum">
              <a:rPr lang="en-US" smtClean="0"/>
              <a:pPr>
                <a:defRPr/>
              </a:pPr>
              <a:t>9</a:t>
            </a:fld>
            <a:endParaRPr lang="en-US"/>
          </a:p>
        </p:txBody>
      </p:sp>
    </p:spTree>
    <p:extLst>
      <p:ext uri="{BB962C8B-B14F-4D97-AF65-F5344CB8AC3E}">
        <p14:creationId xmlns:p14="http://schemas.microsoft.com/office/powerpoint/2010/main" val="36522550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8|1.2|9.8|4.3"/>
</p:tagLst>
</file>

<file path=ppt/tags/tag2.xml><?xml version="1.0" encoding="utf-8"?>
<p:tagLst xmlns:a="http://schemas.openxmlformats.org/drawingml/2006/main" xmlns:r="http://schemas.openxmlformats.org/officeDocument/2006/relationships" xmlns:p="http://schemas.openxmlformats.org/presentationml/2006/main">
  <p:tag name="TIMING" val="|32.6|23.1|12.6"/>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4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5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6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25900</TotalTime>
  <Words>6061</Words>
  <Application>Microsoft Macintosh PowerPoint</Application>
  <PresentationFormat>On-screen Show (4:3)</PresentationFormat>
  <Paragraphs>1235</Paragraphs>
  <Slides>75</Slides>
  <Notes>13</Notes>
  <HiddenSlides>0</HiddenSlides>
  <MMClips>0</MMClips>
  <ScaleCrop>false</ScaleCrop>
  <HeadingPairs>
    <vt:vector size="6" baseType="variant">
      <vt:variant>
        <vt:lpstr>Theme</vt:lpstr>
      </vt:variant>
      <vt:variant>
        <vt:i4>19</vt:i4>
      </vt:variant>
      <vt:variant>
        <vt:lpstr>Embedded OLE Servers</vt:lpstr>
      </vt:variant>
      <vt:variant>
        <vt:i4>1</vt:i4>
      </vt:variant>
      <vt:variant>
        <vt:lpstr>Slide Titles</vt:lpstr>
      </vt:variant>
      <vt:variant>
        <vt:i4>75</vt:i4>
      </vt:variant>
    </vt:vector>
  </HeadingPairs>
  <TitlesOfParts>
    <vt:vector size="95" baseType="lpstr">
      <vt:lpstr>Edge</vt:lpstr>
      <vt:lpstr>1_Edge</vt:lpstr>
      <vt:lpstr>3_Edge</vt:lpstr>
      <vt:lpstr>2_Edge</vt:lpstr>
      <vt:lpstr>4_Edge</vt:lpstr>
      <vt:lpstr>1_Default Design</vt:lpstr>
      <vt:lpstr>5_Edge</vt:lpstr>
      <vt:lpstr>6_Edge</vt:lpstr>
      <vt:lpstr>7_Edge</vt:lpstr>
      <vt:lpstr>8_Edge</vt:lpstr>
      <vt:lpstr>9_Edge</vt:lpstr>
      <vt:lpstr>10_Edge</vt:lpstr>
      <vt:lpstr>11_Edge</vt:lpstr>
      <vt:lpstr>12_Edge</vt:lpstr>
      <vt:lpstr>13_Edge</vt:lpstr>
      <vt:lpstr>14_Edge</vt:lpstr>
      <vt:lpstr>15_Edge</vt:lpstr>
      <vt:lpstr>16_Edge</vt:lpstr>
      <vt:lpstr>7_Office Theme</vt:lpstr>
      <vt:lpstr>Worksheet</vt:lpstr>
      <vt:lpstr>18-447  Computer Architecture Lecture 32: Heterogeneous Systems</vt:lpstr>
      <vt:lpstr>Where We Are in Lecture Schedule</vt:lpstr>
      <vt:lpstr>First, Some Administrative Things</vt:lpstr>
      <vt:lpstr>Midterm II and Midterm II Review</vt:lpstr>
      <vt:lpstr>Suggestions for Midterm II</vt:lpstr>
      <vt:lpstr>Lab 8: Multi-Core Cache Coherence</vt:lpstr>
      <vt:lpstr>Reminder on Collaboration on 447 Labs</vt:lpstr>
      <vt:lpstr>We Have Another Course for Collaboration</vt:lpstr>
      <vt:lpstr>A Note on Testing Your Own Code</vt:lpstr>
      <vt:lpstr>Lab 6 Grade Distribution</vt:lpstr>
      <vt:lpstr>Lab 6 Extra Credit Recognitions </vt:lpstr>
      <vt:lpstr>Lab 4-5 Special Recognition</vt:lpstr>
      <vt:lpstr>Where We Are in Lecture Schedule</vt:lpstr>
      <vt:lpstr>Today</vt:lpstr>
      <vt:lpstr>Heterogeneity (Asymmetry)</vt:lpstr>
      <vt:lpstr>Heterogeneity (Asymmetry)  Specialization</vt:lpstr>
      <vt:lpstr>Why Asymmetry in Design? (I)</vt:lpstr>
      <vt:lpstr>Why Asymmetry in Design? (II)</vt:lpstr>
      <vt:lpstr>Asymmetry Enables Customization</vt:lpstr>
      <vt:lpstr>We Have Already Seen Examples Before (in 447) </vt:lpstr>
      <vt:lpstr>An Example Asymmetric Design: CRAY-1</vt:lpstr>
      <vt:lpstr>Remember: Hybrid Memory Systems</vt:lpstr>
      <vt:lpstr>Remember: Throughput vs. Fairness</vt:lpstr>
      <vt:lpstr>Remember: Achieving the Best of Both Worlds</vt:lpstr>
      <vt:lpstr>Remember: Heterogeneous Retention Times in DRAM</vt:lpstr>
      <vt:lpstr>Aside: Examples from Life</vt:lpstr>
      <vt:lpstr>General-Purpose vs. Special-Purpose</vt:lpstr>
      <vt:lpstr>Asymmetry Advantages and Disadvantages</vt:lpstr>
      <vt:lpstr>Yet Another Example</vt:lpstr>
      <vt:lpstr>Three Key Problems in Future Systems</vt:lpstr>
      <vt:lpstr>Multi-Core Design</vt:lpstr>
      <vt:lpstr>Many Cores on Chip</vt:lpstr>
      <vt:lpstr>With Many Cores on Chip</vt:lpstr>
      <vt:lpstr>Caveats of Parallelism</vt:lpstr>
      <vt:lpstr>The Problem: Serialized Code Sections</vt:lpstr>
      <vt:lpstr>Example from MySQL</vt:lpstr>
      <vt:lpstr>Demands in Different Code Sections</vt:lpstr>
      <vt:lpstr>“Large” vs. “Small” Cores</vt:lpstr>
      <vt:lpstr>Large vs. Small Cores</vt:lpstr>
      <vt:lpstr>Meet Large: IBM POWER4</vt:lpstr>
      <vt:lpstr>IBM POWER4</vt:lpstr>
      <vt:lpstr>IBM POWER5</vt:lpstr>
      <vt:lpstr>Meet Small: Sun Niagara (UltraSPARC T1)</vt:lpstr>
      <vt:lpstr>Niagara Core</vt:lpstr>
      <vt:lpstr>Remember the Demands</vt:lpstr>
      <vt:lpstr>Performance vs. Parallelism</vt:lpstr>
      <vt:lpstr>Tile-Large Approach</vt:lpstr>
      <vt:lpstr>Tile-Small Approach</vt:lpstr>
      <vt:lpstr>Can we get the best of both worlds?</vt:lpstr>
      <vt:lpstr>Asymmetric Multi-Core</vt:lpstr>
      <vt:lpstr>Asymmetric Chip Multiprocessor (ACMP)</vt:lpstr>
      <vt:lpstr>Accelerating Serial Bottlenecks</vt:lpstr>
      <vt:lpstr>Performance vs. Parallelism</vt:lpstr>
      <vt:lpstr>ACMP Performance vs. Parallelism</vt:lpstr>
      <vt:lpstr>Amdahl’s Law Modified</vt:lpstr>
      <vt:lpstr>Caveats of Parallelism, Revisited</vt:lpstr>
      <vt:lpstr>Accelerating Parallel Bottlenecks</vt:lpstr>
      <vt:lpstr>Accelerated Critical Sections</vt:lpstr>
      <vt:lpstr>Contention for Critical Sections</vt:lpstr>
      <vt:lpstr>Contention for Critical Sections</vt:lpstr>
      <vt:lpstr>Impact of Critical Sections on Scalability</vt:lpstr>
      <vt:lpstr>A Case for Asymmetry</vt:lpstr>
      <vt:lpstr>An Example: Accelerated Critical Sections</vt:lpstr>
      <vt:lpstr>Accelerated Critical Sections</vt:lpstr>
      <vt:lpstr>Accelerated Critical Sections (ACS)</vt:lpstr>
      <vt:lpstr>False Serialization</vt:lpstr>
      <vt:lpstr>ACS Performance Tradeoffs</vt:lpstr>
      <vt:lpstr>ACS Performance Tradeoffs</vt:lpstr>
      <vt:lpstr>Cache Misses for Private Data</vt:lpstr>
      <vt:lpstr>ACS Performance Tradeoffs</vt:lpstr>
      <vt:lpstr>ACS Comparison Points</vt:lpstr>
      <vt:lpstr>Accelerated Critical Sections: Methodology</vt:lpstr>
      <vt:lpstr>ACS Performance</vt:lpstr>
      <vt:lpstr>Equal-Area Comparisons</vt:lpstr>
      <vt:lpstr>ACS Summary</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18-741  Advanced Computer Architecture Lecture 1: Intro and Basics</dc:title>
  <dc:creator>Onur Mutlu</dc:creator>
  <cp:lastModifiedBy>Onur Mutlu</cp:lastModifiedBy>
  <cp:revision>991</cp:revision>
  <cp:lastPrinted>2012-02-06T05:16:11Z</cp:lastPrinted>
  <dcterms:created xsi:type="dcterms:W3CDTF">2010-09-08T00:51:32Z</dcterms:created>
  <dcterms:modified xsi:type="dcterms:W3CDTF">2015-04-20T18:46:29Z</dcterms:modified>
</cp:coreProperties>
</file>