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8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9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0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1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364" r:id="rId2"/>
    <p:sldMasterId id="2147484696" r:id="rId3"/>
    <p:sldMasterId id="2147485243" r:id="rId4"/>
    <p:sldMasterId id="2147485395" r:id="rId5"/>
    <p:sldMasterId id="2147485408" r:id="rId6"/>
    <p:sldMasterId id="2147485420" r:id="rId7"/>
    <p:sldMasterId id="2147485432" r:id="rId8"/>
    <p:sldMasterId id="2147485602" r:id="rId9"/>
    <p:sldMasterId id="2147485615" r:id="rId10"/>
    <p:sldMasterId id="2147485648" r:id="rId11"/>
    <p:sldMasterId id="2147485661" r:id="rId12"/>
  </p:sldMasterIdLst>
  <p:notesMasterIdLst>
    <p:notesMasterId r:id="rId72"/>
  </p:notesMasterIdLst>
  <p:sldIdLst>
    <p:sldId id="284" r:id="rId13"/>
    <p:sldId id="1684" r:id="rId14"/>
    <p:sldId id="1716" r:id="rId15"/>
    <p:sldId id="1685" r:id="rId16"/>
    <p:sldId id="1619" r:id="rId17"/>
    <p:sldId id="1674" r:id="rId18"/>
    <p:sldId id="1686" r:id="rId19"/>
    <p:sldId id="1688" r:id="rId20"/>
    <p:sldId id="1687" r:id="rId21"/>
    <p:sldId id="1675" r:id="rId22"/>
    <p:sldId id="1690" r:id="rId23"/>
    <p:sldId id="1691" r:id="rId24"/>
    <p:sldId id="1692" r:id="rId25"/>
    <p:sldId id="1694" r:id="rId26"/>
    <p:sldId id="1689" r:id="rId27"/>
    <p:sldId id="1587" r:id="rId28"/>
    <p:sldId id="1588" r:id="rId29"/>
    <p:sldId id="1589" r:id="rId30"/>
    <p:sldId id="1590" r:id="rId31"/>
    <p:sldId id="1591" r:id="rId32"/>
    <p:sldId id="1592" r:id="rId33"/>
    <p:sldId id="1593" r:id="rId34"/>
    <p:sldId id="1594" r:id="rId35"/>
    <p:sldId id="1595" r:id="rId36"/>
    <p:sldId id="1596" r:id="rId37"/>
    <p:sldId id="1597" r:id="rId38"/>
    <p:sldId id="1598" r:id="rId39"/>
    <p:sldId id="1599" r:id="rId40"/>
    <p:sldId id="1600" r:id="rId41"/>
    <p:sldId id="1601" r:id="rId42"/>
    <p:sldId id="1602" r:id="rId43"/>
    <p:sldId id="1603" r:id="rId44"/>
    <p:sldId id="1604" r:id="rId45"/>
    <p:sldId id="1605" r:id="rId46"/>
    <p:sldId id="1606" r:id="rId47"/>
    <p:sldId id="1607" r:id="rId48"/>
    <p:sldId id="1608" r:id="rId49"/>
    <p:sldId id="1676" r:id="rId50"/>
    <p:sldId id="1677" r:id="rId51"/>
    <p:sldId id="1678" r:id="rId52"/>
    <p:sldId id="1609" r:id="rId53"/>
    <p:sldId id="1610" r:id="rId54"/>
    <p:sldId id="1611" r:id="rId55"/>
    <p:sldId id="1612" r:id="rId56"/>
    <p:sldId id="1613" r:id="rId57"/>
    <p:sldId id="1614" r:id="rId58"/>
    <p:sldId id="1615" r:id="rId59"/>
    <p:sldId id="1715" r:id="rId60"/>
    <p:sldId id="1616" r:id="rId61"/>
    <p:sldId id="1656" r:id="rId62"/>
    <p:sldId id="1657" r:id="rId63"/>
    <p:sldId id="1645" r:id="rId64"/>
    <p:sldId id="1646" r:id="rId65"/>
    <p:sldId id="1647" r:id="rId66"/>
    <p:sldId id="1648" r:id="rId67"/>
    <p:sldId id="1649" r:id="rId68"/>
    <p:sldId id="1650" r:id="rId69"/>
    <p:sldId id="1651" r:id="rId70"/>
    <p:sldId id="1654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5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121" autoAdjust="0"/>
  </p:normalViewPr>
  <p:slideViewPr>
    <p:cSldViewPr>
      <p:cViewPr varScale="1">
        <p:scale>
          <a:sx n="96" d="100"/>
          <a:sy n="96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63" Type="http://schemas.openxmlformats.org/officeDocument/2006/relationships/slide" Target="slides/slide51.xml"/><Relationship Id="rId64" Type="http://schemas.openxmlformats.org/officeDocument/2006/relationships/slide" Target="slides/slide52.xml"/><Relationship Id="rId65" Type="http://schemas.openxmlformats.org/officeDocument/2006/relationships/slide" Target="slides/slide53.xml"/><Relationship Id="rId66" Type="http://schemas.openxmlformats.org/officeDocument/2006/relationships/slide" Target="slides/slide54.xml"/><Relationship Id="rId67" Type="http://schemas.openxmlformats.org/officeDocument/2006/relationships/slide" Target="slides/slide55.xml"/><Relationship Id="rId68" Type="http://schemas.openxmlformats.org/officeDocument/2006/relationships/slide" Target="slides/slide56.xml"/><Relationship Id="rId69" Type="http://schemas.openxmlformats.org/officeDocument/2006/relationships/slide" Target="slides/slide5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Relationship Id="rId55" Type="http://schemas.openxmlformats.org/officeDocument/2006/relationships/slide" Target="slides/slide43.xml"/><Relationship Id="rId56" Type="http://schemas.openxmlformats.org/officeDocument/2006/relationships/slide" Target="slides/slide44.xml"/><Relationship Id="rId57" Type="http://schemas.openxmlformats.org/officeDocument/2006/relationships/slide" Target="slides/slide45.xml"/><Relationship Id="rId58" Type="http://schemas.openxmlformats.org/officeDocument/2006/relationships/slide" Target="slides/slide46.xml"/><Relationship Id="rId59" Type="http://schemas.openxmlformats.org/officeDocument/2006/relationships/slide" Target="slides/slide4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70" Type="http://schemas.openxmlformats.org/officeDocument/2006/relationships/slide" Target="slides/slide58.xml"/><Relationship Id="rId71" Type="http://schemas.openxmlformats.org/officeDocument/2006/relationships/slide" Target="slides/slide59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48.xml"/><Relationship Id="rId61" Type="http://schemas.openxmlformats.org/officeDocument/2006/relationships/slide" Target="slides/slide49.xml"/><Relationship Id="rId62" Type="http://schemas.openxmlformats.org/officeDocument/2006/relationships/slide" Target="slides/slide50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A6F19DA-1E96-5641-88CF-0889E7C546E4}" type="datetime1">
              <a:rPr lang="en-US"/>
              <a:pPr>
                <a:defRPr/>
              </a:pPr>
              <a:t>4/27/15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7C0DD15-5FAF-8E41-99D9-E2889A99F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85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DC5483-CB01-4E46-9C59-A6A75000E3B6}" type="slidenum">
              <a:rPr 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guarantee</a:t>
            </a:r>
            <a:r>
              <a:rPr lang="en-US" baseline="0" dirty="0" smtClean="0"/>
              <a:t> at least the following grades:</a:t>
            </a:r>
            <a:endParaRPr lang="en-US" dirty="0" smtClean="0"/>
          </a:p>
          <a:p>
            <a:r>
              <a:rPr lang="en-US" dirty="0" smtClean="0"/>
              <a:t>A: 90-100</a:t>
            </a:r>
          </a:p>
          <a:p>
            <a:r>
              <a:rPr lang="en-US" dirty="0" smtClean="0"/>
              <a:t>B: 80-90</a:t>
            </a:r>
          </a:p>
          <a:p>
            <a:r>
              <a:rPr lang="en-US" dirty="0" smtClean="0"/>
              <a:t>C: 70-80</a:t>
            </a:r>
          </a:p>
          <a:p>
            <a:r>
              <a:rPr lang="en-US" dirty="0" smtClean="0"/>
              <a:t>D: 60-70</a:t>
            </a:r>
          </a:p>
          <a:p>
            <a:r>
              <a:rPr lang="en-US" dirty="0" smtClean="0"/>
              <a:t>R:</a:t>
            </a:r>
            <a:r>
              <a:rPr lang="en-US" baseline="0" dirty="0" smtClean="0"/>
              <a:t> 0-60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may lower the lowest point of a grade range, but not raise them.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0DD15-5FAF-8E41-99D9-E2889A99FCD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3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049FFB-EA42-C14E-87C6-C6B8BA2626FF}" type="slidenum">
              <a:rPr lang="en-US" sz="1200">
                <a:latin typeface="Calibri" charset="0"/>
                <a:cs typeface="Arial" charset="0"/>
              </a:rPr>
              <a:pPr eaLnBrk="1" hangingPunct="1"/>
              <a:t>29</a:t>
            </a:fld>
            <a:endParaRPr lang="en-US" sz="1200"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KSR machine, Hector</a:t>
            </a: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8577B8-AFA0-8647-BF77-8ADCBD6CC36D}" type="slidenum">
              <a:rPr lang="en-US" sz="1200">
                <a:latin typeface="Calibri" charset="0"/>
                <a:cs typeface="Arial" charset="0"/>
              </a:rPr>
              <a:pPr eaLnBrk="1" hangingPunct="1"/>
              <a:t>36</a:t>
            </a:fld>
            <a:endParaRPr lang="en-US" sz="1200"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e.g. Tile64</a:t>
            </a: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E1D160-B5E0-8A44-8DFD-380B923A3B05}" type="slidenum">
              <a:rPr lang="en-US" sz="1200">
                <a:latin typeface="Calibri" charset="0"/>
                <a:cs typeface="Arial" charset="0"/>
              </a:rPr>
              <a:pPr eaLnBrk="1" hangingPunct="1"/>
              <a:t>41</a:t>
            </a:fld>
            <a:endParaRPr lang="en-US" sz="1200"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Popular in early message-passing computers (e.g., intel iPSC, NCUBE)</a:t>
            </a: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87A3FD-3D60-7845-B251-5035368E2300}" type="slidenum">
              <a:rPr lang="en-US" sz="1200">
                <a:latin typeface="Calibri" charset="0"/>
                <a:cs typeface="Arial" charset="0"/>
              </a:rPr>
              <a:pPr eaLnBrk="1" hangingPunct="1"/>
              <a:t>46</a:t>
            </a:fld>
            <a:endParaRPr lang="en-US" sz="1200"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96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66688" indent="-166688"/>
            <a:endParaRPr lang="en-US">
              <a:latin typeface="Calibri" charset="0"/>
            </a:endParaRPr>
          </a:p>
        </p:txBody>
      </p:sp>
      <p:sp>
        <p:nvSpPr>
          <p:cNvPr id="1996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4AAEF5-2C50-E64C-B8D4-B9FB66BE5DEF}" type="slidenum">
              <a:rPr lang="en-US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50</a:t>
            </a:fld>
            <a:endParaRPr lang="en-US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07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007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531142-4913-8343-AEC8-8F454B56A4BD}" type="slidenum">
              <a:rPr lang="en-US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51</a:t>
            </a:fld>
            <a:endParaRPr lang="en-US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17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b="1">
                <a:latin typeface="Calibri" charset="0"/>
              </a:rPr>
              <a:t>One commonly proposed solution is on-chip network (NoC), which allows cores to communicate with a packet switched substrate.</a:t>
            </a:r>
            <a:r>
              <a:rPr lang="en-US">
                <a:latin typeface="Calibri" charset="0"/>
              </a:rPr>
              <a:t> </a:t>
            </a:r>
          </a:p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Here is a figure showing an on-chip network that uses a 2d-mesh topology which </a:t>
            </a:r>
          </a:p>
          <a:p>
            <a:r>
              <a:rPr lang="en-US">
                <a:latin typeface="Calibri" charset="0"/>
              </a:rPr>
              <a:t>is commonly used due to its low layout complexity.</a:t>
            </a:r>
          </a:p>
          <a:p>
            <a:r>
              <a:rPr lang="en-US" b="1">
                <a:latin typeface="Calibri" charset="0"/>
              </a:rPr>
              <a:t>This is also the topology we used for our evaluations, but our mechanism is also applicable to other topologies.</a:t>
            </a:r>
          </a:p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In most multi-core systems, NoC primarily serves cache misses and memory requests.</a:t>
            </a:r>
          </a:p>
        </p:txBody>
      </p:sp>
      <p:sp>
        <p:nvSpPr>
          <p:cNvPr id="2017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920ECB-8FDB-C246-8998-6D24C409F064}" type="slidenum">
              <a:rPr lang="en-US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59</a:t>
            </a:fld>
            <a:endParaRPr lang="en-US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19C81E8-6994-B647-9961-C68661512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05009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D1141-E06E-6B43-9E61-9FAEDDBF3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76610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70E92-8780-8A4F-977D-6650956D1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4908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4D8B5-D2B8-7946-8D08-B1CA69321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14154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7BA14-AF1C-B740-B2C1-86F8783A6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88248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EAF04-322A-5347-A7A5-4BB2D09C3E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08672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5D136-4062-A44A-8202-BB23E4BB0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52637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46BD9-FE1D-3244-A455-9C68C921D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8700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0226C-65DB-734D-93FC-A9C09DF03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83584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1FD8C-F445-3D4C-8BF8-20123DED3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43093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en-US"/>
              <a:t>CHIPPER: HPCA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8EEF7C4-8639-2A41-8560-B69FAEA96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522290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395288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en-US"/>
              <a:t>CHIPPER: HPCA 2011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47506E6-4811-C243-B068-1C22F879B5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22339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10256-A618-6049-8431-C33786CD4C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75469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en-US"/>
              <a:t>CHIPPER: HPCA 2011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8B4C424-1346-DB4F-9A30-10CB0F10C1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971989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en-US"/>
              <a:t>CHIPPER: HPCA 2011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F363379-2E1B-194A-A935-B9CA6C9D22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90479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en-US"/>
              <a:t>CHIPPER: HPCA 2011</a:t>
            </a: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200B3B8-9CE1-A748-88C4-F70AEB676C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310713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6A616A1-66FE-B444-A7DE-A149919AEF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846738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8D5EE94-2E8B-DF4A-A741-273F856EA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641447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AF60A44-9973-8A42-A7CE-64C25789A6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778234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C2F4507-DA6C-9946-A2EF-C08AE28388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886602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AE047FA-4A2A-4844-8ED4-11ACCF7A2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742825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9475FFB-8285-EB45-A043-A8BB7D2CF4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055643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8C91B7C-767C-9149-80FF-8B9ECEFA9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6494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C9C3F-65C5-AC4F-8D5F-F6364EA3E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50111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82BCBCD-2D2A-0D4B-9E63-75880C7D87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446890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5AAB0A9-E9BA-D24F-97F9-781962BA6F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793009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77AE6BF-BBA2-7E45-A1F1-5D17B1FBEC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538765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2C7D381-3CC9-0541-B1DC-2F95D42C37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74230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6677B33-CCF6-B243-AB2F-4981E594CB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525043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4CE51FE-790F-A64E-8257-236B6B958E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094351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3EA5573-E2EA-224D-82A7-1390A043FB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6223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8826A-97BC-3A46-9C21-DD4A70174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69660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90F7C76-0CCB-A943-AAA6-69BAB05A7B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020447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855A553-2D65-B848-BF05-B74A2C914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006831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D8AF0F6-FDCC-AA4C-AAAB-A2E3DC6038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868339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6F5C9A-DDAC-BA44-A302-6DA7567EE3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840368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7A3379E-8B5D-9F4C-89AE-169F682AD5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998457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2644DE3-BA87-654B-8685-67AAF87CD2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910532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461DE01-EFF5-AA42-BC4D-502ABD6B52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940546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50944D3-2A83-E442-B9D6-65628643BE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283464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6E38B1C-18B2-6440-9885-FED05062CD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947749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85252C1-B992-154D-B414-01B2B149C7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44680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B39F8-E2B8-6145-A582-0F0325F71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36671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B81FF62-3E20-8C4F-8240-C1A6210E29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665289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ECFB23E-3FC2-DA42-8798-8606F381D5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706658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975A9FC-B91C-4949-A229-0ED6BE7B85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109180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7EC1820-7FDC-FD4D-B43E-F3979FCAA1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401402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E4FC43E-1DE4-F64A-9246-98EB967D4C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263243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A635E-7FF7-B94A-8EE7-78D216ED7D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11674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005C1BD-CB44-9643-B02C-9A0DA39DD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2097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5" charset="0"/>
                <a:ea typeface="Arial" pitchFamily="-105" charset="0"/>
                <a:cs typeface="Arial" pitchFamily="-105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68DF7BF-0292-774E-9204-B1385E1A0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59430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FF18E-47F1-B645-A1AC-F5FA63FCB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65120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304AA-C987-F642-B495-52DEFE757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8415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9CE91-41E5-8642-9F8C-1682F78D7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24207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2F89E-E529-1747-A7AF-27D68505F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72043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EDE19-36D7-BF45-9940-9A0E219CF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1423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5D474-EF13-4246-90E5-29350541E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93440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C5355-2B3D-FE41-AD95-90AE7949D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3347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3B074-79E8-6547-B1C6-B23B6F60A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72780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F83CC-A262-9141-BEE6-4323E6C63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67860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8DB36-F466-6643-B574-2A687494E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87097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5622E-AF46-6D47-BA14-E70092E30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77920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E1385-173E-2F43-B028-B47A93E95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38350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2000" smtClean="0"/>
            </a:lvl1pPr>
          </a:lstStyle>
          <a:p>
            <a:pPr>
              <a:defRPr/>
            </a:pPr>
            <a:fld id="{022E8DB4-91F4-CB42-9D6F-C94B74A26F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54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F9902-D400-FE4F-AAD6-0474803CE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40946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341A1232-F1DE-874C-B3EC-3A547BE8E2E0}" type="datetimeFigureOut">
              <a:rPr lang="en-US"/>
              <a:pPr>
                <a:defRPr/>
              </a:pPr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2000" smtClean="0"/>
            </a:lvl1pPr>
          </a:lstStyle>
          <a:p>
            <a:pPr>
              <a:defRPr/>
            </a:pPr>
            <a:fld id="{F84EAA83-20DB-E747-BA75-0041C1B6180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53991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EAF94096-18F1-C14E-B36E-ADFC2AB9BE34}" type="datetimeFigureOut">
              <a:rPr lang="en-US"/>
              <a:pPr>
                <a:defRPr/>
              </a:pPr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D30675A-9715-7A44-B2DC-096D36269F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376696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844CE4B3-C3CC-AC42-9B37-B7BF3CC6BB01}" type="datetimeFigureOut">
              <a:rPr lang="en-US"/>
              <a:pPr>
                <a:defRPr/>
              </a:pPr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7DCA88E-B5DE-FB4D-99B3-47AD2C9E4C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117278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DF231A28-777A-6B41-A888-8A4D6583389B}" type="datetimeFigureOut">
              <a:rPr lang="en-US"/>
              <a:pPr>
                <a:defRPr/>
              </a:pPr>
              <a:t>4/27/15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775864F-F9A2-E844-AE09-C0F4164D2B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575728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37663791-AA37-794D-B642-079FFCAE7937}" type="datetimeFigureOut">
              <a:rPr lang="en-US"/>
              <a:pPr>
                <a:defRPr/>
              </a:pPr>
              <a:t>4/27/15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E3C800E-02CE-DA40-8C62-69FD34E8CB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708903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04B2DD5C-C735-A343-BA71-CF3D956A5E7A}" type="datetimeFigureOut">
              <a:rPr lang="en-US"/>
              <a:pPr>
                <a:defRPr/>
              </a:pPr>
              <a:t>4/27/15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6F95619-7521-AA44-9F12-9019FA295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832969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447495B6-477B-CC4A-A10D-64D47A3F501F}" type="datetimeFigureOut">
              <a:rPr lang="en-US"/>
              <a:pPr>
                <a:defRPr/>
              </a:pPr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8F9D7D3-B1F7-944C-8315-FDC82E566A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7752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44E8AF04-B4EB-2248-9570-20756691EF02}" type="datetimeFigureOut">
              <a:rPr lang="en-US"/>
              <a:pPr>
                <a:defRPr/>
              </a:pPr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636600C-C7F7-8942-BA63-8CB6AFD958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246445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C6A62C02-F1F0-6443-B6B6-FF63AFAE7FA4}" type="datetimeFigureOut">
              <a:rPr lang="en-US"/>
              <a:pPr>
                <a:defRPr/>
              </a:pPr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BDB05E0-BBAD-4243-B035-CEBCA9B4BE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743221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43064F36-D5C9-C944-BD3D-C888784B4970}" type="datetimeFigureOut">
              <a:rPr lang="en-US"/>
              <a:pPr>
                <a:defRPr/>
              </a:pPr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0B97CFC-0319-F246-B47F-473A6FCBD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3851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6CCC8-2E0B-2F40-85CB-3224C6D75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73507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72574C7-B75B-7A44-806C-F61984A10F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333142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E940992-BFCE-4446-B3D2-3C722F9CE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90065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F975979-8182-0742-B56E-BDD7C5BC32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691076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CEE9290-381B-2A40-BA1F-915E7F98B2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089630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832596D-B85C-B04E-BED5-F085E5781F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755855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4743AD7-8253-BB44-BF51-57F3BBA934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883948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E219CD9-BC96-4943-A7D3-3FBF1F9C45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357087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9F8638D-95F8-2947-A06C-530F6F63D4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164793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036AB12-8354-1343-A9DA-92B791D237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813949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9CC551-FC0D-724B-ABD6-A27659EF6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29474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0E6A3-78EB-A246-A140-A58311A51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80473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A435373-EA4D-0F4E-8CDF-6F7A4A9F24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83511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5E89830-F3B1-6A4C-863F-DE2EA4E7B0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68900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E32C176-4B0D-E348-BED3-BC87077BCA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159964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643BCCE-87AF-3E4E-B7AC-6A79F2FCCB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464089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ACE89A8-76E4-FD4D-A858-4D4546874A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907334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6580EAA-1FD8-EC4B-A572-EF783400A0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193899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31A56D6-8C8C-124B-A719-358D82D937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947852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64FF7F5-66F4-E34D-B7A9-F8FBB0EE0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124938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C86D43C-8074-BB46-A3E4-4C0CCA0E4D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852495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931C89C-4C94-D64E-96C3-D1E61174F4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437755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14502-5233-1845-AF25-9F262DB27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20345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8995B-071D-BD47-AFCC-E0606D6829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340397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2DF7BE2-E9D0-DA4E-AA59-9640691969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452320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141DD022-2CAD-42A2-A586-8719DD2F2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708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E6AD9-8F4A-48FD-AFC7-7F9933BE4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92914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91481-0DA8-40C9-907F-7C98CF8E78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80107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1FBFF-856D-49AD-89E0-021541B52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40882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C5CE0-C25A-4162-8542-7C303780E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0428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271D7-47E6-4D3D-B178-BB49202EF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04396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3630C-6387-447F-B8A7-78DFE8CDA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43403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53E31-754B-4B8E-B03F-351CA258A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562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77956-FF32-8044-A597-30AFD5B65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53728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EEC3E-BC37-47E6-80D5-0BE51DF73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17427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EDFA0-8D52-4DD3-8420-C61338B44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03095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B47C1-6469-4679-90B8-D4BDF74F2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62434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5C97A-6C95-4ABF-8154-C7C463DA2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74900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E0BEE-6161-F045-8A7A-67AC760327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05791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9D6B90F-421D-D84E-A35C-F08F8B6AC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33339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C9BBE315-A1F9-5C45-89FC-C1891CA9B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07098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68F1-3AC9-F44A-978C-83D33880A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99214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D90AF-E1DD-3C4C-A966-6399D1FC5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65207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6F150-5CF5-A44A-B77F-5A0DEA388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9729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5.xml"/><Relationship Id="rId3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theme" Target="../theme/theme11.xml"/><Relationship Id="rId1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theme" Target="../theme/theme12.xml"/><Relationship Id="rId1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5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9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0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1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theme" Target="../theme/theme9.xml"/><Relationship Id="rId1" Type="http://schemas.openxmlformats.org/officeDocument/2006/relationships/slideLayout" Target="../slideLayouts/slideLayout82.xml"/><Relationship Id="rId2" Type="http://schemas.openxmlformats.org/officeDocument/2006/relationships/slideLayout" Target="../slideLayouts/slideLayout83.xml"/><Relationship Id="rId3" Type="http://schemas.openxmlformats.org/officeDocument/2006/relationships/slideLayout" Target="../slideLayouts/slideLayout84.xml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1877045C-2516-9340-A0E6-26C9FA588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6" r:id="rId1"/>
    <p:sldLayoutId id="2147485502" r:id="rId2"/>
    <p:sldLayoutId id="2147485503" r:id="rId3"/>
    <p:sldLayoutId id="2147485504" r:id="rId4"/>
    <p:sldLayoutId id="2147485505" r:id="rId5"/>
    <p:sldLayoutId id="2147485506" r:id="rId6"/>
    <p:sldLayoutId id="2147485507" r:id="rId7"/>
    <p:sldLayoutId id="2147485508" r:id="rId8"/>
    <p:sldLayoutId id="2147485509" r:id="rId9"/>
    <p:sldLayoutId id="2147485510" r:id="rId10"/>
    <p:sldLayoutId id="2147485511" r:id="rId11"/>
    <p:sldLayoutId id="2147485512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7D13CE0-4A58-014F-938F-F8C9ADB37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0966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0967" name="Line 1033"/>
          <p:cNvSpPr>
            <a:spLocks noChangeShapeType="1"/>
          </p:cNvSpPr>
          <p:nvPr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8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16" r:id="rId1"/>
    <p:sldLayoutId id="2147485617" r:id="rId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7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7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7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7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3043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F5DC5C00-AD2F-A044-8626-601111ACD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30438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30439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2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49" r:id="rId1"/>
    <p:sldLayoutId id="2147485650" r:id="rId2"/>
    <p:sldLayoutId id="2147485651" r:id="rId3"/>
    <p:sldLayoutId id="2147485652" r:id="rId4"/>
    <p:sldLayoutId id="2147485653" r:id="rId5"/>
    <p:sldLayoutId id="2147485654" r:id="rId6"/>
    <p:sldLayoutId id="2147485655" r:id="rId7"/>
    <p:sldLayoutId id="2147485656" r:id="rId8"/>
    <p:sldLayoutId id="2147485657" r:id="rId9"/>
    <p:sldLayoutId id="2147485658" r:id="rId10"/>
    <p:sldLayoutId id="2147485659" r:id="rId11"/>
    <p:sldLayoutId id="2147485660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02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CHIPPER: HPCA 2011</a:t>
            </a: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26214A4-BEFE-B64F-8EDD-BB4D1617A9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023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023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2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62" r:id="rId1"/>
    <p:sldLayoutId id="2147485663" r:id="rId2"/>
    <p:sldLayoutId id="2147485664" r:id="rId3"/>
    <p:sldLayoutId id="2147485665" r:id="rId4"/>
    <p:sldLayoutId id="2147485666" r:id="rId5"/>
    <p:sldLayoutId id="2147485667" r:id="rId6"/>
    <p:sldLayoutId id="2147485668" r:id="rId7"/>
    <p:sldLayoutId id="2147485669" r:id="rId8"/>
    <p:sldLayoutId id="2147485670" r:id="rId9"/>
    <p:sldLayoutId id="2147485671" r:id="rId10"/>
    <p:sldLayoutId id="2147485672" r:id="rId11"/>
    <p:sldLayoutId id="2147485673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BC1664D-4BC5-C543-9AD2-C80576B70E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2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7" r:id="rId1"/>
    <p:sldLayoutId id="2147485528" r:id="rId2"/>
    <p:sldLayoutId id="2147485529" r:id="rId3"/>
    <p:sldLayoutId id="2147485530" r:id="rId4"/>
    <p:sldLayoutId id="2147485531" r:id="rId5"/>
    <p:sldLayoutId id="2147485532" r:id="rId6"/>
    <p:sldLayoutId id="2147485533" r:id="rId7"/>
    <p:sldLayoutId id="2147485534" r:id="rId8"/>
    <p:sldLayoutId id="2147485535" r:id="rId9"/>
    <p:sldLayoutId id="2147485536" r:id="rId10"/>
    <p:sldLayoutId id="2147485537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FCCECD3-09DD-3A46-A9B1-1E44291439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630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6632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38" r:id="rId1"/>
    <p:sldLayoutId id="2147485539" r:id="rId2"/>
    <p:sldLayoutId id="2147485540" r:id="rId3"/>
    <p:sldLayoutId id="2147485541" r:id="rId4"/>
    <p:sldLayoutId id="2147485542" r:id="rId5"/>
    <p:sldLayoutId id="2147485543" r:id="rId6"/>
    <p:sldLayoutId id="2147485544" r:id="rId7"/>
    <p:sldLayoutId id="2147485545" r:id="rId8"/>
    <p:sldLayoutId id="2147485546" r:id="rId9"/>
    <p:sldLayoutId id="2147485547" r:id="rId10"/>
    <p:sldLayoutId id="2147485548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D8E1B0C4-01FB-5640-9696-6B7942C10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0966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Line 1033"/>
          <p:cNvSpPr>
            <a:spLocks noChangeShapeType="1"/>
          </p:cNvSpPr>
          <p:nvPr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4" r:id="rId1"/>
    <p:sldLayoutId id="2147485549" r:id="rId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7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7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7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7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2E8F6A7-C814-D14D-A10B-5CB51F6B7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4038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50" r:id="rId1"/>
    <p:sldLayoutId id="2147485515" r:id="rId2"/>
    <p:sldLayoutId id="2147485516" r:id="rId3"/>
    <p:sldLayoutId id="2147485517" r:id="rId4"/>
    <p:sldLayoutId id="2147485518" r:id="rId5"/>
    <p:sldLayoutId id="2147485519" r:id="rId6"/>
    <p:sldLayoutId id="2147485520" r:id="rId7"/>
    <p:sldLayoutId id="2147485521" r:id="rId8"/>
    <p:sldLayoutId id="2147485522" r:id="rId9"/>
    <p:sldLayoutId id="2147485523" r:id="rId10"/>
    <p:sldLayoutId id="2147485524" r:id="rId11"/>
    <p:sldLayoutId id="2147485525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76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3DEDE25D-5469-784D-8CAF-5A810000D111}" type="datetimeFigureOut">
              <a:rPr lang="en-US"/>
              <a:pPr>
                <a:defRPr/>
              </a:pPr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5B16B65-753E-8141-ABEE-18F120012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51" r:id="rId1"/>
    <p:sldLayoutId id="2147485552" r:id="rId2"/>
    <p:sldLayoutId id="2147485553" r:id="rId3"/>
    <p:sldLayoutId id="2147485554" r:id="rId4"/>
    <p:sldLayoutId id="2147485555" r:id="rId5"/>
    <p:sldLayoutId id="2147485556" r:id="rId6"/>
    <p:sldLayoutId id="2147485557" r:id="rId7"/>
    <p:sldLayoutId id="2147485558" r:id="rId8"/>
    <p:sldLayoutId id="2147485559" r:id="rId9"/>
    <p:sldLayoutId id="2147485560" r:id="rId10"/>
    <p:sldLayoutId id="214748556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87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AE1F618-3605-084B-B1A7-646F1746DE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8726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7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62" r:id="rId1"/>
    <p:sldLayoutId id="2147485563" r:id="rId2"/>
    <p:sldLayoutId id="2147485564" r:id="rId3"/>
    <p:sldLayoutId id="2147485565" r:id="rId4"/>
    <p:sldLayoutId id="2147485566" r:id="rId5"/>
    <p:sldLayoutId id="2147485567" r:id="rId6"/>
    <p:sldLayoutId id="2147485568" r:id="rId7"/>
    <p:sldLayoutId id="2147485569" r:id="rId8"/>
    <p:sldLayoutId id="2147485570" r:id="rId9"/>
    <p:sldLayoutId id="2147485571" r:id="rId10"/>
    <p:sldLayoutId id="2147485572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974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B45E9FD-E0AE-BB4D-8CBD-3071927F4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975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73" r:id="rId1"/>
    <p:sldLayoutId id="2147485574" r:id="rId2"/>
    <p:sldLayoutId id="2147485575" r:id="rId3"/>
    <p:sldLayoutId id="2147485576" r:id="rId4"/>
    <p:sldLayoutId id="2147485577" r:id="rId5"/>
    <p:sldLayoutId id="2147485578" r:id="rId6"/>
    <p:sldLayoutId id="2147485579" r:id="rId7"/>
    <p:sldLayoutId id="2147485580" r:id="rId8"/>
    <p:sldLayoutId id="2147485581" r:id="rId9"/>
    <p:sldLayoutId id="2147485582" r:id="rId10"/>
    <p:sldLayoutId id="2147485583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smtClean="0">
                <a:solidFill>
                  <a:srgbClr val="000000"/>
                </a:solidFill>
                <a:latin typeface="Garamond" pitchFamily="18" charset="0"/>
                <a:cs typeface="Arial" pitchFamily="34" charset="0"/>
              </a:defRPr>
            </a:lvl1pPr>
          </a:lstStyle>
          <a:p>
            <a:pPr>
              <a:defRPr/>
            </a:pPr>
            <a:fld id="{46961CED-0D61-4BF7-A684-A29058B2778E}" type="slidenum">
              <a:rPr lang="en-US">
                <a:ea typeface="ＭＳ Ｐゴシック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65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03" r:id="rId1"/>
    <p:sldLayoutId id="2147485604" r:id="rId2"/>
    <p:sldLayoutId id="2147485605" r:id="rId3"/>
    <p:sldLayoutId id="2147485606" r:id="rId4"/>
    <p:sldLayoutId id="2147485607" r:id="rId5"/>
    <p:sldLayoutId id="2147485608" r:id="rId6"/>
    <p:sldLayoutId id="2147485609" r:id="rId7"/>
    <p:sldLayoutId id="2147485610" r:id="rId8"/>
    <p:sldLayoutId id="2147485611" r:id="rId9"/>
    <p:sldLayoutId id="2147485612" r:id="rId10"/>
    <p:sldLayoutId id="2147485613" r:id="rId11"/>
    <p:sldLayoutId id="2147485614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hyperlink" Target="http://www.cmu.edu/hub/fce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hyperlink" Target="http://users.ece.cmu.edu/~omutlu/pub/hierarchical-rings-with-deflection_sbacpad14.pdf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5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6.png"/><Relationship Id="rId3" Type="http://schemas.openxmlformats.org/officeDocument/2006/relationships/image" Target="../media/image17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6713" y="1250950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sz="4000" dirty="0">
                <a:latin typeface="Garamond" charset="0"/>
              </a:rPr>
              <a:t>18-</a:t>
            </a:r>
            <a:r>
              <a:rPr lang="en-US" sz="4000" dirty="0" smtClean="0">
                <a:latin typeface="Garamond" charset="0"/>
              </a:rPr>
              <a:t>447</a:t>
            </a:r>
            <a:r>
              <a:rPr lang="en-US" sz="4000" dirty="0">
                <a:latin typeface="Garamond" charset="0"/>
              </a:rPr>
              <a:t/>
            </a:r>
            <a:br>
              <a:rPr lang="en-US" sz="4000" dirty="0">
                <a:latin typeface="Garamond" charset="0"/>
              </a:rPr>
            </a:br>
            <a:r>
              <a:rPr lang="en-US" sz="4000" dirty="0" smtClean="0">
                <a:latin typeface="Garamond" charset="0"/>
              </a:rPr>
              <a:t>Computer </a:t>
            </a:r>
            <a:r>
              <a:rPr lang="en-US" sz="4000" dirty="0">
                <a:latin typeface="Garamond" charset="0"/>
              </a:rPr>
              <a:t>Architecture</a:t>
            </a:r>
            <a:br>
              <a:rPr lang="en-US" sz="4000" dirty="0">
                <a:latin typeface="Garamond" charset="0"/>
              </a:rPr>
            </a:br>
            <a:r>
              <a:rPr lang="en-US" sz="4000" dirty="0">
                <a:latin typeface="Garamond" charset="0"/>
              </a:rPr>
              <a:t>Lecture </a:t>
            </a:r>
            <a:r>
              <a:rPr lang="en-US" sz="4000" dirty="0" smtClean="0">
                <a:latin typeface="Garamond" charset="0"/>
              </a:rPr>
              <a:t>33: </a:t>
            </a:r>
            <a:r>
              <a:rPr lang="en-US" sz="4000" dirty="0" smtClean="0">
                <a:latin typeface="Garamond" charset="0"/>
              </a:rPr>
              <a:t>Interconnection Networks</a:t>
            </a:r>
            <a:endParaRPr lang="en-US" sz="4000" dirty="0">
              <a:latin typeface="Garamond" charset="0"/>
            </a:endParaRPr>
          </a:p>
        </p:txBody>
      </p:sp>
      <p:sp>
        <p:nvSpPr>
          <p:cNvPr id="5837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en-US" i="1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solidFill>
                  <a:srgbClr val="003399"/>
                </a:solidFill>
                <a:latin typeface="Tahoma" charset="0"/>
              </a:rPr>
              <a:t>Prof. Onur Mutlu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Carnegie Mellon University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Spring </a:t>
            </a:r>
            <a:r>
              <a:rPr lang="en-US" dirty="0" smtClean="0">
                <a:latin typeface="Tahoma" charset="0"/>
              </a:rPr>
              <a:t>2015, </a:t>
            </a:r>
            <a:r>
              <a:rPr lang="en-US" dirty="0">
                <a:latin typeface="Tahoma" charset="0"/>
              </a:rPr>
              <a:t>4/</a:t>
            </a:r>
            <a:r>
              <a:rPr lang="en-US" dirty="0" smtClean="0">
                <a:latin typeface="Tahoma" charset="0"/>
              </a:rPr>
              <a:t>27/2015</a:t>
            </a: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latin typeface="Garamond" charset="0"/>
              </a:rPr>
              <a:t>A Note on </a:t>
            </a:r>
            <a:r>
              <a:rPr lang="en-US" sz="3800" dirty="0" smtClean="0">
                <a:latin typeface="Garamond" charset="0"/>
              </a:rPr>
              <a:t>740, </a:t>
            </a:r>
            <a:r>
              <a:rPr lang="en-US" sz="3800" dirty="0">
                <a:latin typeface="Garamond" charset="0"/>
              </a:rPr>
              <a:t>Research, </a:t>
            </a:r>
            <a:r>
              <a:rPr lang="en-US" sz="3800" dirty="0" smtClean="0">
                <a:latin typeface="Garamond" charset="0"/>
              </a:rPr>
              <a:t>Jobs/Internships</a:t>
            </a:r>
            <a:endParaRPr lang="en-US" sz="3800" dirty="0">
              <a:latin typeface="Garamond" charset="0"/>
            </a:endParaRP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228600" y="977900"/>
            <a:ext cx="8610600" cy="51943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</a:rPr>
              <a:t>I am teaching </a:t>
            </a:r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740</a:t>
            </a:r>
            <a:r>
              <a:rPr lang="en-US" dirty="0" smtClean="0">
                <a:solidFill>
                  <a:srgbClr val="0000FF"/>
                </a:solidFill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next semester (Fall </a:t>
            </a:r>
            <a:r>
              <a:rPr lang="en-US" dirty="0" smtClean="0">
                <a:latin typeface="Tahoma" charset="0"/>
              </a:rPr>
              <a:t>2015)</a:t>
            </a:r>
          </a:p>
          <a:p>
            <a:pPr lvl="1">
              <a:defRPr/>
            </a:pPr>
            <a:r>
              <a:rPr lang="en-US" sz="2400" dirty="0" smtClean="0">
                <a:latin typeface="Tahoma" charset="0"/>
              </a:rPr>
              <a:t>Lectures M, W 7:30-9:20pm</a:t>
            </a:r>
          </a:p>
          <a:p>
            <a:pPr lvl="1">
              <a:defRPr/>
            </a:pPr>
            <a:r>
              <a:rPr lang="en-US" sz="2400" dirty="0" smtClean="0">
                <a:latin typeface="Tahoma" charset="0"/>
              </a:rPr>
              <a:t>Recitations T 7:30-9:20pm</a:t>
            </a:r>
          </a:p>
          <a:p>
            <a:pPr lvl="1">
              <a:defRPr/>
            </a:pPr>
            <a:endParaRPr lang="en-US" dirty="0" smtClean="0">
              <a:latin typeface="Tahoma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1200" dirty="0">
              <a:latin typeface="Tahoma" charset="0"/>
            </a:endParaRPr>
          </a:p>
          <a:p>
            <a:pPr>
              <a:defRPr/>
            </a:pPr>
            <a:r>
              <a:rPr lang="en-US" dirty="0" smtClean="0">
                <a:latin typeface="Tahoma" charset="0"/>
              </a:rPr>
              <a:t>If you are enjoying 447 and are doing well, you can take it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Tahoma" charset="0"/>
                <a:sym typeface="Wingdings"/>
              </a:rPr>
              <a:t>    feel free to talk </a:t>
            </a:r>
            <a:r>
              <a:rPr lang="en-US" dirty="0" smtClean="0">
                <a:latin typeface="Tahoma" charset="0"/>
                <a:sym typeface="Wingdings"/>
              </a:rPr>
              <a:t>with me</a:t>
            </a:r>
          </a:p>
          <a:p>
            <a:pPr>
              <a:defRPr/>
            </a:pPr>
            <a:endParaRPr lang="en-US" sz="1200" dirty="0" smtClean="0">
              <a:latin typeface="Tahoma" charset="0"/>
              <a:sym typeface="Wingdings"/>
            </a:endParaRPr>
          </a:p>
          <a:p>
            <a:pPr>
              <a:defRPr/>
            </a:pPr>
            <a:endParaRPr lang="en-US" sz="1200" dirty="0" smtClean="0">
              <a:latin typeface="Tahoma" charset="0"/>
              <a:sym typeface="Wingdings"/>
            </a:endParaRPr>
          </a:p>
          <a:p>
            <a:pPr>
              <a:defRPr/>
            </a:pPr>
            <a:endParaRPr lang="en-US" sz="1200" dirty="0">
              <a:latin typeface="Tahoma" charset="0"/>
              <a:sym typeface="Wingdings"/>
            </a:endParaRPr>
          </a:p>
          <a:p>
            <a:pPr>
              <a:defRPr/>
            </a:pPr>
            <a:r>
              <a:rPr lang="en-US" dirty="0" smtClean="0">
                <a:latin typeface="Tahoma" charset="0"/>
                <a:sym typeface="Wingdings"/>
              </a:rPr>
              <a:t>If you are excited about Computer Architecture research or looking for a job/internship in this area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latin typeface="Tahoma" charset="0"/>
                <a:sym typeface="Wingdings"/>
              </a:rPr>
              <a:t>    talk with me</a:t>
            </a:r>
            <a:endParaRPr lang="en-US" dirty="0" smtClean="0">
              <a:latin typeface="Tahoma" charset="0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BB4059-D5CB-224D-AA20-67655F3905EE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2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dirty="0" smtClean="0"/>
              <a:t>More on 740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740 </a:t>
            </a:r>
            <a:r>
              <a:rPr lang="en-US" dirty="0">
                <a:latin typeface="Tahoma" charset="0"/>
              </a:rPr>
              <a:t>is the next course in sequence</a:t>
            </a:r>
          </a:p>
          <a:p>
            <a:r>
              <a:rPr lang="en-US" dirty="0" smtClean="0">
                <a:latin typeface="Tahoma" charset="0"/>
              </a:rPr>
              <a:t>Time</a:t>
            </a:r>
            <a:r>
              <a:rPr lang="en-US" dirty="0">
                <a:latin typeface="Tahoma" charset="0"/>
              </a:rPr>
              <a:t>: Lect. MW 7:30-9:20pm, </a:t>
            </a:r>
            <a:r>
              <a:rPr lang="en-US" dirty="0" smtClean="0">
                <a:latin typeface="Tahoma" charset="0"/>
              </a:rPr>
              <a:t>Rect</a:t>
            </a:r>
            <a:r>
              <a:rPr lang="en-US" dirty="0">
                <a:latin typeface="Tahoma" charset="0"/>
              </a:rPr>
              <a:t>. T 7:</a:t>
            </a:r>
            <a:r>
              <a:rPr lang="en-US" dirty="0" smtClean="0">
                <a:latin typeface="Tahoma" charset="0"/>
              </a:rPr>
              <a:t>30-9:20pm</a:t>
            </a:r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Content: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Lectures: More advanced, with a different perspective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Recitations: Delving deeper into papers, advanced topics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Readings</a:t>
            </a:r>
            <a:r>
              <a:rPr lang="en-US" dirty="0">
                <a:latin typeface="Tahoma" charset="0"/>
                <a:ea typeface="ＭＳ Ｐゴシック" charset="0"/>
              </a:rPr>
              <a:t>: Many fundamental and research readings; will do many reviews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Project</a:t>
            </a:r>
            <a:r>
              <a:rPr lang="en-US" dirty="0">
                <a:latin typeface="Tahoma" charset="0"/>
                <a:ea typeface="ＭＳ Ｐゴシック" charset="0"/>
              </a:rPr>
              <a:t>: More open ended research project. Proposal </a:t>
            </a: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 milestones  final poster and </a:t>
            </a:r>
            <a:r>
              <a:rPr lang="en-US" dirty="0" smtClean="0">
                <a:latin typeface="Tahoma" charset="0"/>
                <a:ea typeface="ＭＳ Ｐゴシック" charset="0"/>
                <a:sym typeface="Wingdings" charset="0"/>
              </a:rPr>
              <a:t>presentation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  <a:latin typeface="Tahoma" charset="0"/>
                <a:ea typeface="ＭＳ Ｐゴシック" charset="0"/>
                <a:sym typeface="Wingdings" charset="0"/>
              </a:rPr>
              <a:t>Done in groups of 1-3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  <a:latin typeface="Tahoma" charset="0"/>
                <a:ea typeface="ＭＳ Ｐゴシック" charset="0"/>
                <a:sym typeface="Wingdings" charset="0"/>
              </a:rPr>
              <a:t>Focus of the course is the project </a:t>
            </a:r>
            <a:r>
              <a:rPr lang="en-US" dirty="0" smtClean="0">
                <a:solidFill>
                  <a:srgbClr val="0000FF"/>
                </a:solidFill>
                <a:latin typeface="Tahoma" charset="0"/>
                <a:ea typeface="ＭＳ Ｐゴシック" charset="0"/>
                <a:sym typeface="Wingdings" charset="0"/>
              </a:rPr>
              <a:t>and critical reviews of readings</a:t>
            </a:r>
            <a:endParaRPr lang="en-US" dirty="0">
              <a:solidFill>
                <a:srgbClr val="0000FF"/>
              </a:solidFill>
              <a:latin typeface="Tahoma" charset="0"/>
              <a:ea typeface="ＭＳ Ｐゴシック" charset="0"/>
              <a:sym typeface="Wingdings" charset="0"/>
            </a:endParaRPr>
          </a:p>
          <a:p>
            <a:pPr lvl="1"/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Exams: lighter and fewer</a:t>
            </a:r>
          </a:p>
          <a:p>
            <a:pPr lvl="1"/>
            <a:r>
              <a:rPr lang="en-US" dirty="0" err="1">
                <a:latin typeface="Tahoma" charset="0"/>
                <a:ea typeface="ＭＳ Ｐゴシック" charset="0"/>
                <a:sym typeface="Wingdings" charset="0"/>
              </a:rPr>
              <a:t>Homeworks</a:t>
            </a: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: None</a:t>
            </a:r>
            <a:endParaRPr lang="en-US" dirty="0">
              <a:latin typeface="Tahoma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A268F1-3AC9-F44A-978C-83D33880AA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79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Course Evaluations (due May </a:t>
            </a:r>
            <a:r>
              <a:rPr lang="en-US" dirty="0" smtClean="0">
                <a:latin typeface="Garamond" charset="0"/>
              </a:rPr>
              <a:t>11)</a:t>
            </a:r>
            <a:endParaRPr lang="en-US" dirty="0">
              <a:latin typeface="Garamond" charset="0"/>
            </a:endParaRP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228600" y="1054100"/>
            <a:ext cx="8915400" cy="51943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ahoma" charset="0"/>
              </a:rPr>
              <a:t>Due May 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11, 11:59pm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ahoma" charset="0"/>
              </a:rPr>
              <a:t>Please do not forget to fill out the course evaluations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  <a:hlinkClick r:id="rId2"/>
              </a:rPr>
              <a:t>http://www.cmu.edu/hub/fce/</a:t>
            </a:r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</a:rPr>
              <a:t>Your feedback is very important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I read these very carefully, and take into account every piece of feedback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And, improve the course for the future</a:t>
            </a:r>
          </a:p>
          <a:p>
            <a:r>
              <a:rPr lang="en-US" dirty="0">
                <a:latin typeface="Tahoma" charset="0"/>
              </a:rPr>
              <a:t>Please take the time to write out feedback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State the things you liked, topics you enjoyed, </a:t>
            </a:r>
            <a:r>
              <a:rPr lang="en-US" dirty="0" smtClean="0">
                <a:latin typeface="Tahoma" charset="0"/>
                <a:ea typeface="ＭＳ Ｐゴシック" charset="0"/>
              </a:rPr>
              <a:t>what you think the course contributed to your learning, what </a:t>
            </a:r>
            <a:r>
              <a:rPr lang="en-US" dirty="0">
                <a:latin typeface="Tahoma" charset="0"/>
                <a:ea typeface="ＭＳ Ｐゴシック" charset="0"/>
              </a:rPr>
              <a:t>we can improve on 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sym typeface="Wingdings" charset="0"/>
              </a:rPr>
              <a:t>Please d</a:t>
            </a:r>
            <a:r>
              <a:rPr lang="en-US" dirty="0" smtClean="0">
                <a:latin typeface="Tahoma" charset="0"/>
                <a:ea typeface="ＭＳ Ｐゴシック" charset="0"/>
                <a:sym typeface="Wingdings" charset="0"/>
              </a:rPr>
              <a:t>on’t </a:t>
            </a: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just say “the course is </a:t>
            </a:r>
            <a:r>
              <a:rPr lang="en-US" dirty="0" smtClean="0">
                <a:latin typeface="Tahoma" charset="0"/>
                <a:ea typeface="ＭＳ Ｐゴシック" charset="0"/>
                <a:sym typeface="Wingdings" charset="0"/>
              </a:rPr>
              <a:t>hard and fast paced” 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B</a:t>
            </a:r>
            <a:r>
              <a:rPr lang="en-US" dirty="0" smtClean="0">
                <a:latin typeface="Tahoma" charset="0"/>
                <a:ea typeface="ＭＳ Ｐゴシック" charset="0"/>
                <a:sym typeface="Wingdings" charset="0"/>
              </a:rPr>
              <a:t>ecause </a:t>
            </a: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you knew that </a:t>
            </a:r>
            <a:r>
              <a:rPr lang="en-US" dirty="0" smtClean="0">
                <a:latin typeface="Tahoma" charset="0"/>
                <a:ea typeface="ＭＳ Ｐゴシック" charset="0"/>
                <a:sym typeface="Wingdings" charset="0"/>
              </a:rPr>
              <a:t>from </a:t>
            </a:r>
            <a:r>
              <a:rPr lang="en-US" dirty="0">
                <a:latin typeface="Tahoma" charset="0"/>
                <a:ea typeface="ＭＳ Ｐゴシック" charset="0"/>
                <a:sym typeface="Wingdings" charset="0"/>
              </a:rPr>
              <a:t>the very beginning!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endParaRPr lang="en-US" dirty="0">
              <a:latin typeface="Tahoma" charset="0"/>
            </a:endParaRPr>
          </a:p>
        </p:txBody>
      </p:sp>
      <p:sp>
        <p:nvSpPr>
          <p:cNvPr id="191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FA3FDE-667C-404E-ADFC-C64DDA9860D6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191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 for Course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0.25% extra credit for everyone in the class if more than 90% (i.e., 25) of you fill out the evaluations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A268F1-3AC9-F44A-978C-83D33880AA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72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Wed and Fri Sessions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Wednesday: </a:t>
            </a:r>
            <a:r>
              <a:rPr lang="en-US" dirty="0" smtClean="0">
                <a:solidFill>
                  <a:srgbClr val="0000FF"/>
                </a:solidFill>
              </a:rPr>
              <a:t>Informal Q&amp;A Session</a:t>
            </a:r>
          </a:p>
          <a:p>
            <a:pPr lvl="1"/>
            <a:r>
              <a:rPr lang="en-US" dirty="0" smtClean="0"/>
              <a:t>Location: Porch</a:t>
            </a:r>
          </a:p>
          <a:p>
            <a:pPr lvl="1"/>
            <a:r>
              <a:rPr lang="en-US" dirty="0"/>
              <a:t>Tentative format: Fun, information, food</a:t>
            </a:r>
          </a:p>
          <a:p>
            <a:pPr lvl="1"/>
            <a:r>
              <a:rPr lang="en-US" dirty="0" smtClean="0"/>
              <a:t>Come with questions (about comp arch/systems, and anything else)</a:t>
            </a:r>
          </a:p>
          <a:p>
            <a:pPr lvl="1"/>
            <a:r>
              <a:rPr lang="en-US" dirty="0" smtClean="0"/>
              <a:t>We will have food</a:t>
            </a:r>
          </a:p>
          <a:p>
            <a:pPr lvl="1"/>
            <a:endParaRPr lang="en-US" dirty="0"/>
          </a:p>
          <a:p>
            <a:r>
              <a:rPr lang="en-US" dirty="0" smtClean="0"/>
              <a:t>Friday: </a:t>
            </a:r>
            <a:r>
              <a:rPr lang="en-US" dirty="0" smtClean="0">
                <a:solidFill>
                  <a:srgbClr val="0000FF"/>
                </a:solidFill>
              </a:rPr>
              <a:t>Final Exam Review</a:t>
            </a:r>
          </a:p>
          <a:p>
            <a:pPr lvl="1"/>
            <a:r>
              <a:rPr lang="en-US" dirty="0" smtClean="0"/>
              <a:t>Location: HH 1107</a:t>
            </a:r>
          </a:p>
          <a:p>
            <a:pPr lvl="1"/>
            <a:r>
              <a:rPr lang="en-US" dirty="0" smtClean="0"/>
              <a:t>Tentative format: TAs will go over Midterms I and II and answer your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A268F1-3AC9-F44A-978C-83D33880AA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237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Where We Are in Lecture Schedule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The memory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hierarchy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Caches, caches, more caches 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  <a:latin typeface="Tahoma" charset="0"/>
              </a:rPr>
              <a:t>Virtualizing the memory hierarchy: Virtual Memory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Main memory: DRAM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Main memory control, scheduling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  <a:latin typeface="Tahoma" charset="0"/>
              </a:rPr>
              <a:t>Memory latency tolerance techniques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  <a:latin typeface="Tahoma" charset="0"/>
              </a:rPr>
              <a:t>Non-volatile memory</a:t>
            </a:r>
          </a:p>
          <a:p>
            <a:pPr>
              <a:defRPr/>
            </a:pPr>
            <a:endParaRPr lang="en-US" sz="1400" dirty="0">
              <a:latin typeface="Tahoma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Multiprocessors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Coherence and consistency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In-memory computation and predictable performance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charset="0"/>
              </a:rPr>
              <a:t>Multi-core issues (e.g., heterogeneous multi-core)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Tahoma" charset="0"/>
              </a:rPr>
              <a:t>Interconnection networks</a:t>
            </a:r>
          </a:p>
          <a:p>
            <a:pPr>
              <a:defRPr/>
            </a:pPr>
            <a:endParaRPr lang="en-US" dirty="0" smtClean="0">
              <a:latin typeface="Tahoma" charset="0"/>
            </a:endParaRPr>
          </a:p>
          <a:p>
            <a:pPr>
              <a:defRPr/>
            </a:pPr>
            <a:endParaRPr lang="en-US" dirty="0" smtClean="0">
              <a:latin typeface="Tahoma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dirty="0">
              <a:latin typeface="Tahoma" charset="0"/>
            </a:endParaRPr>
          </a:p>
          <a:p>
            <a:pPr>
              <a:defRPr/>
            </a:pPr>
            <a:endParaRPr lang="en-US" dirty="0" smtClean="0">
              <a:latin typeface="Tahoma" charset="0"/>
            </a:endParaRPr>
          </a:p>
          <a:p>
            <a:pPr>
              <a:defRPr/>
            </a:pPr>
            <a:endParaRPr lang="en-US" dirty="0">
              <a:latin typeface="Tahoma" charset="0"/>
            </a:endParaRPr>
          </a:p>
          <a:p>
            <a:pPr>
              <a:defRPr/>
            </a:pPr>
            <a:endParaRPr lang="en-US" dirty="0" smtClean="0">
              <a:latin typeface="Tahoma" charset="0"/>
            </a:endParaRPr>
          </a:p>
          <a:p>
            <a:pPr>
              <a:defRPr/>
            </a:pPr>
            <a:endParaRPr lang="en-US" dirty="0">
              <a:latin typeface="Tahoma" charset="0"/>
            </a:endParaRPr>
          </a:p>
          <a:p>
            <a:pPr>
              <a:defRPr/>
            </a:pPr>
            <a:endParaRPr lang="en-US" dirty="0" smtClean="0">
              <a:latin typeface="Tahoma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dirty="0" smtClean="0">
              <a:latin typeface="Tahoma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dirty="0" smtClean="0">
              <a:latin typeface="Tahoma" charset="0"/>
            </a:endParaRPr>
          </a:p>
          <a:p>
            <a:pPr>
              <a:defRPr/>
            </a:pPr>
            <a:endParaRPr lang="en-US" dirty="0">
              <a:latin typeface="Tahoma" charset="0"/>
            </a:endParaRPr>
          </a:p>
          <a:p>
            <a:pPr>
              <a:defRPr/>
            </a:pPr>
            <a:endParaRPr lang="en-US" dirty="0">
              <a:latin typeface="Tahoma" charset="0"/>
            </a:endParaRPr>
          </a:p>
          <a:p>
            <a:pPr>
              <a:defRPr/>
            </a:pPr>
            <a:endParaRPr lang="en-US" dirty="0">
              <a:latin typeface="Tahoma" charset="0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F7A89F-48E2-E042-9B2C-7E4E44108D6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431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ＭＳ Ｐゴシック" charset="0"/>
                <a:cs typeface="ＭＳ Ｐゴシック" charset="0"/>
              </a:rPr>
              <a:t>Interconnection Network </a:t>
            </a:r>
            <a:r>
              <a:rPr lang="en-US" dirty="0">
                <a:latin typeface="Garamond" charset="0"/>
                <a:ea typeface="ＭＳ Ｐゴシック" charset="0"/>
                <a:cs typeface="ＭＳ Ｐゴシック" charset="0"/>
              </a:rPr>
              <a:t>Basics</a:t>
            </a:r>
          </a:p>
        </p:txBody>
      </p:sp>
      <p:sp>
        <p:nvSpPr>
          <p:cNvPr id="90114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1F59EA-F7AC-CF4D-8CCB-61F1542EF447}" type="slidenum">
              <a:rPr lang="en-US" sz="12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16</a:t>
            </a:fld>
            <a:endParaRPr lang="en-US" sz="12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Where Is Interconnect Used?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To connect components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Many examples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Processors and processors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Processors and memories (banks)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Processors and caches (banks)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Caches and caches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I/O devices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7DDBD4-5097-7C41-AA7E-105BF018BC45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9114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038600"/>
            <a:ext cx="6096000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TextBox 5"/>
          <p:cNvSpPr txBox="1">
            <a:spLocks noChangeArrowheads="1"/>
          </p:cNvSpPr>
          <p:nvPr/>
        </p:nvSpPr>
        <p:spPr bwMode="auto">
          <a:xfrm>
            <a:off x="4038600" y="5421313"/>
            <a:ext cx="29718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Interconnection network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Why Is It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Affects the scalability of the system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How large of a system can you build?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How easily can you add more processors?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Affects performance and energy efficiency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How fast can processors, caches, and memory communicate?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How long are the latencies to memory?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How much energy is spent on communication?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BE39C6-13D9-3B40-9607-2CD19A1C10AE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Interconnection Network Basics</a:t>
            </a:r>
          </a:p>
        </p:txBody>
      </p:sp>
      <p:sp>
        <p:nvSpPr>
          <p:cNvPr id="14336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Topology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Specifies the way switches are wired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Affects routing, reliability, throughput, latency, building ease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Routing (algorithm)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How does a message get from source to destination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Static or </a:t>
            </a:r>
            <a:r>
              <a:rPr lang="en-US" dirty="0" smtClean="0">
                <a:latin typeface="Tahoma" charset="0"/>
                <a:ea typeface="ＭＳ Ｐゴシック" charset="0"/>
              </a:rPr>
              <a:t>adaptive </a:t>
            </a:r>
            <a:endParaRPr lang="en-US" dirty="0">
              <a:latin typeface="Tahoma" charset="0"/>
              <a:ea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Buffering and Flow Control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What do we store within the network?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Entire packets, parts of packets, </a:t>
            </a:r>
            <a:r>
              <a:rPr lang="en-US" dirty="0" err="1">
                <a:latin typeface="Tahoma" charset="0"/>
                <a:ea typeface="ＭＳ Ｐゴシック" charset="0"/>
              </a:rPr>
              <a:t>etc</a:t>
            </a:r>
            <a:r>
              <a:rPr lang="en-US" dirty="0">
                <a:latin typeface="Tahoma" charset="0"/>
                <a:ea typeface="ＭＳ Ｐゴシック" charset="0"/>
              </a:rPr>
              <a:t>?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How do we throttle during oversubscription?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Tightly coupled with routing strategy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30FF82-57C3-DD4A-8BB4-AABD3B28D57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/>
              <a:t>7 and Lab 8</a:t>
            </a:r>
          </a:p>
          <a:p>
            <a:r>
              <a:rPr lang="en-US" dirty="0" smtClean="0"/>
              <a:t>Final Exam</a:t>
            </a:r>
          </a:p>
          <a:p>
            <a:r>
              <a:rPr lang="en-US" dirty="0"/>
              <a:t>Midterm II scores</a:t>
            </a:r>
          </a:p>
          <a:p>
            <a:r>
              <a:rPr lang="en-US" dirty="0" smtClean="0"/>
              <a:t>Course grades so far</a:t>
            </a:r>
          </a:p>
          <a:p>
            <a:r>
              <a:rPr lang="en-US" dirty="0" smtClean="0"/>
              <a:t>Course evaluations</a:t>
            </a:r>
          </a:p>
          <a:p>
            <a:r>
              <a:rPr lang="en-US" dirty="0" smtClean="0"/>
              <a:t>740 next semester</a:t>
            </a:r>
          </a:p>
          <a:p>
            <a:r>
              <a:rPr lang="en-US" dirty="0" smtClean="0"/>
              <a:t>Plans for Wed and Fri lectures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D8826A-97BC-3A46-9C21-DD4A701745B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312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Topology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Bus (simplest)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Point-to-point connections (ideal and most costly)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Crossbar (less costly)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Ring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Tree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Omega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Hypercube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Mesh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Torus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Butterfly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…</a:t>
            </a: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725F0A-E6BA-EE43-965B-88F0A9C198E7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  <a:ea typeface="ＭＳ Ｐゴシック" charset="0"/>
                <a:cs typeface="ＭＳ Ｐゴシック" charset="0"/>
              </a:rPr>
              <a:t>Metrics to Evaluate Interconnect Topology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Cost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Latency (in hops, in nanoseconds)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Contention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Many others exist you should think about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Energy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Bandwidth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Overall system performance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A8B57-0EAE-6C4E-8E56-3AF55E343B04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Bus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All nodes connected to a single link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+ Simple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+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Cost effective for a small number of nodes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+ Easy to implement coherence (snooping and serialization)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- Not scalable to large number of nodes (limited bandwidth, electrical loading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  <a:sym typeface="Wingdings" charset="0"/>
              </a:rPr>
              <a:t> reduced frequency)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- High contention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  <a:sym typeface="Wingdings" charset="0"/>
              </a:rPr>
              <a:t> fast saturation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5FD5CF-9F76-E14F-9CE8-15A70DDBA0FA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96260" name="Picture 4" descr="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044277"/>
            <a:ext cx="4300538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6261" name="Straight Connector 26"/>
          <p:cNvCxnSpPr>
            <a:cxnSpLocks noChangeShapeType="1"/>
          </p:cNvCxnSpPr>
          <p:nvPr/>
        </p:nvCxnSpPr>
        <p:spPr bwMode="auto">
          <a:xfrm rot="5400000">
            <a:off x="1187450" y="4419600"/>
            <a:ext cx="45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262" name="Straight Connector 27"/>
          <p:cNvCxnSpPr>
            <a:cxnSpLocks noChangeShapeType="1"/>
          </p:cNvCxnSpPr>
          <p:nvPr/>
        </p:nvCxnSpPr>
        <p:spPr bwMode="auto">
          <a:xfrm rot="5400000">
            <a:off x="2101850" y="4419600"/>
            <a:ext cx="45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263" name="Straight Connector 28"/>
          <p:cNvCxnSpPr>
            <a:cxnSpLocks noChangeShapeType="1"/>
          </p:cNvCxnSpPr>
          <p:nvPr/>
        </p:nvCxnSpPr>
        <p:spPr bwMode="auto">
          <a:xfrm rot="5400000">
            <a:off x="3016250" y="4419600"/>
            <a:ext cx="45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264" name="Straight Connector 29"/>
          <p:cNvCxnSpPr>
            <a:cxnSpLocks noChangeShapeType="1"/>
          </p:cNvCxnSpPr>
          <p:nvPr/>
        </p:nvCxnSpPr>
        <p:spPr bwMode="auto">
          <a:xfrm rot="5400000">
            <a:off x="3930650" y="4419600"/>
            <a:ext cx="45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265" name="Straight Connector 30"/>
          <p:cNvCxnSpPr>
            <a:cxnSpLocks noChangeShapeType="1"/>
          </p:cNvCxnSpPr>
          <p:nvPr/>
        </p:nvCxnSpPr>
        <p:spPr bwMode="auto">
          <a:xfrm rot="5400000">
            <a:off x="4845050" y="4419600"/>
            <a:ext cx="45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266" name="Straight Connector 31"/>
          <p:cNvCxnSpPr>
            <a:cxnSpLocks noChangeShapeType="1"/>
          </p:cNvCxnSpPr>
          <p:nvPr/>
        </p:nvCxnSpPr>
        <p:spPr bwMode="auto">
          <a:xfrm rot="5400000">
            <a:off x="5759450" y="4419600"/>
            <a:ext cx="45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267" name="Straight Connector 32"/>
          <p:cNvCxnSpPr>
            <a:cxnSpLocks noChangeShapeType="1"/>
          </p:cNvCxnSpPr>
          <p:nvPr/>
        </p:nvCxnSpPr>
        <p:spPr bwMode="auto">
          <a:xfrm rot="5400000">
            <a:off x="6673850" y="4419600"/>
            <a:ext cx="45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268" name="Straight Connector 33"/>
          <p:cNvCxnSpPr>
            <a:cxnSpLocks noChangeShapeType="1"/>
          </p:cNvCxnSpPr>
          <p:nvPr/>
        </p:nvCxnSpPr>
        <p:spPr bwMode="auto">
          <a:xfrm rot="5400000">
            <a:off x="7588250" y="4419600"/>
            <a:ext cx="45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269" name="Straight Connector 35"/>
          <p:cNvCxnSpPr>
            <a:cxnSpLocks noChangeShapeType="1"/>
          </p:cNvCxnSpPr>
          <p:nvPr/>
        </p:nvCxnSpPr>
        <p:spPr bwMode="auto">
          <a:xfrm>
            <a:off x="1066800" y="4648200"/>
            <a:ext cx="70866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14"/>
          <p:cNvSpPr/>
          <p:nvPr/>
        </p:nvSpPr>
        <p:spPr bwMode="auto">
          <a:xfrm>
            <a:off x="1143000" y="365760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  <a:ea typeface="+mn-ea"/>
                <a:cs typeface="Calibri" pitchFamily="34" charset="0"/>
              </a:rPr>
              <a:t>0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2057400" y="365760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  <a:ea typeface="+mn-ea"/>
                <a:cs typeface="Calibri" pitchFamily="34" charset="0"/>
              </a:rPr>
              <a:t>1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2971800" y="365760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  <a:ea typeface="+mn-ea"/>
                <a:cs typeface="Calibri" pitchFamily="34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3886200" y="365760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  <a:ea typeface="+mn-ea"/>
                <a:cs typeface="Calibri" pitchFamily="34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800600" y="365760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  <a:ea typeface="+mn-ea"/>
                <a:cs typeface="Calibri" pitchFamily="34" charset="0"/>
              </a:rPr>
              <a:t>4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5715000" y="365760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  <a:ea typeface="+mn-ea"/>
                <a:cs typeface="Calibri" pitchFamily="34" charset="0"/>
              </a:rPr>
              <a:t>5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6629400" y="365760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  <a:ea typeface="+mn-ea"/>
                <a:cs typeface="Calibri" pitchFamily="34" charset="0"/>
              </a:rPr>
              <a:t>6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7543800" y="365760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  <a:ea typeface="+mn-ea"/>
                <a:cs typeface="Calibri" pitchFamily="34" charset="0"/>
              </a:rPr>
              <a:t>7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Point-to-Point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Every node connected to every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other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  with direct/isolated links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Wingdings" charset="0"/>
              <a:buNone/>
            </a:pPr>
            <a:endParaRPr lang="en-US" sz="16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+ Lowest contention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+ Potentially lowest latency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+ Ideal, if cost is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no issue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Wingdings" charset="0"/>
              <a:buNone/>
            </a:pPr>
            <a:endParaRPr lang="en-US" sz="16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-- Highest cost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  O(N) connections/ports 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  per node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 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  <a:sym typeface="Wingdings" charset="0"/>
              </a:rPr>
              <a:t>O(N</a:t>
            </a:r>
            <a:r>
              <a:rPr lang="en-US" baseline="30000" dirty="0">
                <a:latin typeface="Tahoma" charset="0"/>
                <a:ea typeface="ＭＳ Ｐゴシック" charset="0"/>
                <a:cs typeface="ＭＳ Ｐゴシック" charset="0"/>
                <a:sym typeface="Wingdings" charset="0"/>
              </a:rPr>
              <a:t>2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  <a:sym typeface="Wingdings" charset="0"/>
              </a:rPr>
              <a:t>) links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-- Not scalable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-- How to lay out on chip?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  </a:t>
            </a: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0ABBFB-62A5-AD4C-8CFB-970886396A8F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096000" y="990600"/>
            <a:ext cx="533400" cy="533400"/>
          </a:xfrm>
          <a:prstGeom prst="ellipse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rPr>
              <a:t>0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7772400" y="1676400"/>
            <a:ext cx="533400" cy="533400"/>
          </a:xfrm>
          <a:prstGeom prst="ellipse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rPr>
              <a:t>1</a:t>
            </a:r>
          </a:p>
        </p:txBody>
      </p:sp>
      <p:sp>
        <p:nvSpPr>
          <p:cNvPr id="50" name="Oval 49"/>
          <p:cNvSpPr/>
          <p:nvPr/>
        </p:nvSpPr>
        <p:spPr bwMode="auto">
          <a:xfrm>
            <a:off x="8382000" y="3124200"/>
            <a:ext cx="533400" cy="533400"/>
          </a:xfrm>
          <a:prstGeom prst="ellipse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rPr>
              <a:t>2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7772400" y="4724400"/>
            <a:ext cx="533400" cy="533400"/>
          </a:xfrm>
          <a:prstGeom prst="ellipse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rPr>
              <a:t>3</a:t>
            </a:r>
          </a:p>
        </p:txBody>
      </p:sp>
      <p:sp>
        <p:nvSpPr>
          <p:cNvPr id="52" name="Oval 51"/>
          <p:cNvSpPr/>
          <p:nvPr/>
        </p:nvSpPr>
        <p:spPr bwMode="auto">
          <a:xfrm>
            <a:off x="6096000" y="5334000"/>
            <a:ext cx="533400" cy="533400"/>
          </a:xfrm>
          <a:prstGeom prst="ellipse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rPr>
              <a:t>4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4495800" y="4724400"/>
            <a:ext cx="533400" cy="533400"/>
          </a:xfrm>
          <a:prstGeom prst="ellipse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rPr>
              <a:t>5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3886200" y="3124200"/>
            <a:ext cx="533400" cy="533400"/>
          </a:xfrm>
          <a:prstGeom prst="ellipse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rPr>
              <a:t>6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4495800" y="1676400"/>
            <a:ext cx="533400" cy="533400"/>
          </a:xfrm>
          <a:prstGeom prst="ellipse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rPr>
              <a:t>7</a:t>
            </a:r>
          </a:p>
        </p:txBody>
      </p:sp>
      <p:cxnSp>
        <p:nvCxnSpPr>
          <p:cNvPr id="56" name="Straight Connector 55"/>
          <p:cNvCxnSpPr>
            <a:cxnSpLocks noChangeShapeType="1"/>
            <a:stCxn id="53" idx="7"/>
            <a:endCxn id="54" idx="6"/>
          </p:cNvCxnSpPr>
          <p:nvPr/>
        </p:nvCxnSpPr>
        <p:spPr bwMode="auto">
          <a:xfrm rot="16200000" flipV="1">
            <a:off x="3979863" y="3830637"/>
            <a:ext cx="1411288" cy="531813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Connector 56"/>
          <p:cNvCxnSpPr>
            <a:cxnSpLocks noChangeShapeType="1"/>
            <a:stCxn id="53" idx="7"/>
            <a:endCxn id="55" idx="5"/>
          </p:cNvCxnSpPr>
          <p:nvPr/>
        </p:nvCxnSpPr>
        <p:spPr bwMode="auto">
          <a:xfrm rot="5400000" flipH="1" flipV="1">
            <a:off x="3616325" y="3467101"/>
            <a:ext cx="2670175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Connector 57"/>
          <p:cNvCxnSpPr>
            <a:cxnSpLocks noChangeShapeType="1"/>
            <a:stCxn id="54" idx="6"/>
            <a:endCxn id="55" idx="5"/>
          </p:cNvCxnSpPr>
          <p:nvPr/>
        </p:nvCxnSpPr>
        <p:spPr bwMode="auto">
          <a:xfrm flipV="1">
            <a:off x="4419600" y="2132013"/>
            <a:ext cx="531813" cy="1258887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4343400" y="2132013"/>
            <a:ext cx="3430588" cy="3201987"/>
            <a:chOff x="2582978" y="2512357"/>
            <a:chExt cx="3431242" cy="3202644"/>
          </a:xfrm>
        </p:grpSpPr>
        <p:cxnSp>
          <p:nvCxnSpPr>
            <p:cNvPr id="97321" name="Straight Connector 41"/>
            <p:cNvCxnSpPr>
              <a:cxnSpLocks noChangeShapeType="1"/>
              <a:stCxn id="53" idx="7"/>
              <a:endCxn id="51" idx="1"/>
            </p:cNvCxnSpPr>
            <p:nvPr/>
          </p:nvCxnSpPr>
          <p:spPr bwMode="auto">
            <a:xfrm>
              <a:off x="3114513" y="5183461"/>
              <a:ext cx="2899707" cy="0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22" name="Straight Connector 56"/>
            <p:cNvCxnSpPr>
              <a:cxnSpLocks noChangeShapeType="1"/>
              <a:stCxn id="54" idx="6"/>
              <a:endCxn id="51" idx="1"/>
            </p:cNvCxnSpPr>
            <p:nvPr/>
          </p:nvCxnSpPr>
          <p:spPr bwMode="auto">
            <a:xfrm>
              <a:off x="2582978" y="3771701"/>
              <a:ext cx="3431242" cy="1411760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23" name="Straight Connector 62"/>
            <p:cNvCxnSpPr>
              <a:cxnSpLocks noChangeShapeType="1"/>
              <a:stCxn id="55" idx="5"/>
              <a:endCxn id="51" idx="1"/>
            </p:cNvCxnSpPr>
            <p:nvPr/>
          </p:nvCxnSpPr>
          <p:spPr bwMode="auto">
            <a:xfrm>
              <a:off x="3114514" y="2512357"/>
              <a:ext cx="2899706" cy="2671104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24" name="Straight Connector 70"/>
            <p:cNvCxnSpPr>
              <a:cxnSpLocks noChangeShapeType="1"/>
              <a:stCxn id="52" idx="0"/>
              <a:endCxn id="51" idx="1"/>
            </p:cNvCxnSpPr>
            <p:nvPr/>
          </p:nvCxnSpPr>
          <p:spPr bwMode="auto">
            <a:xfrm flipV="1">
              <a:off x="4526263" y="5183461"/>
              <a:ext cx="1487957" cy="531540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7296" name="Group 76"/>
          <p:cNvGrpSpPr>
            <a:grpSpLocks/>
          </p:cNvGrpSpPr>
          <p:nvPr/>
        </p:nvGrpSpPr>
        <p:grpSpPr bwMode="auto">
          <a:xfrm>
            <a:off x="4343400" y="1524000"/>
            <a:ext cx="3962400" cy="3810000"/>
            <a:chOff x="2582985" y="1904999"/>
            <a:chExt cx="3962400" cy="3810001"/>
          </a:xfrm>
        </p:grpSpPr>
        <p:cxnSp>
          <p:nvCxnSpPr>
            <p:cNvPr id="97314" name="Straight Connector 25"/>
            <p:cNvCxnSpPr>
              <a:cxnSpLocks noChangeShapeType="1"/>
              <a:stCxn id="53" idx="7"/>
              <a:endCxn id="48" idx="4"/>
            </p:cNvCxnSpPr>
            <p:nvPr/>
          </p:nvCxnSpPr>
          <p:spPr bwMode="auto">
            <a:xfrm flipV="1">
              <a:off x="3114470" y="1904999"/>
              <a:ext cx="1411615" cy="3278516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15" name="Straight Connector 47"/>
            <p:cNvCxnSpPr>
              <a:cxnSpLocks noChangeShapeType="1"/>
              <a:stCxn id="49" idx="3"/>
              <a:endCxn id="48" idx="4"/>
            </p:cNvCxnSpPr>
            <p:nvPr/>
          </p:nvCxnSpPr>
          <p:spPr bwMode="auto">
            <a:xfrm flipH="1" flipV="1">
              <a:off x="4526085" y="1904999"/>
              <a:ext cx="1487815" cy="607685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16" name="Straight Connector 50"/>
            <p:cNvCxnSpPr>
              <a:cxnSpLocks noChangeShapeType="1"/>
              <a:stCxn id="54" idx="6"/>
              <a:endCxn id="48" idx="4"/>
            </p:cNvCxnSpPr>
            <p:nvPr/>
          </p:nvCxnSpPr>
          <p:spPr bwMode="auto">
            <a:xfrm flipV="1">
              <a:off x="2582985" y="1904999"/>
              <a:ext cx="1943100" cy="1866900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17" name="Straight Connector 60"/>
            <p:cNvCxnSpPr>
              <a:cxnSpLocks noChangeShapeType="1"/>
              <a:stCxn id="55" idx="5"/>
              <a:endCxn id="48" idx="4"/>
            </p:cNvCxnSpPr>
            <p:nvPr/>
          </p:nvCxnSpPr>
          <p:spPr bwMode="auto">
            <a:xfrm flipV="1">
              <a:off x="3114470" y="1904999"/>
              <a:ext cx="1411615" cy="607685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18" name="Straight Connector 64"/>
            <p:cNvCxnSpPr>
              <a:cxnSpLocks noChangeShapeType="1"/>
              <a:stCxn id="48" idx="4"/>
              <a:endCxn id="52" idx="0"/>
            </p:cNvCxnSpPr>
            <p:nvPr/>
          </p:nvCxnSpPr>
          <p:spPr bwMode="auto">
            <a:xfrm>
              <a:off x="4526085" y="1904999"/>
              <a:ext cx="0" cy="3810001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19" name="Straight Connector 66"/>
            <p:cNvCxnSpPr>
              <a:cxnSpLocks noChangeShapeType="1"/>
              <a:stCxn id="48" idx="4"/>
              <a:endCxn id="51" idx="1"/>
            </p:cNvCxnSpPr>
            <p:nvPr/>
          </p:nvCxnSpPr>
          <p:spPr bwMode="auto">
            <a:xfrm>
              <a:off x="4526085" y="1904999"/>
              <a:ext cx="1487815" cy="3278516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20" name="Straight Connector 74"/>
            <p:cNvCxnSpPr>
              <a:cxnSpLocks noChangeShapeType="1"/>
              <a:stCxn id="50" idx="2"/>
              <a:endCxn id="48" idx="4"/>
            </p:cNvCxnSpPr>
            <p:nvPr/>
          </p:nvCxnSpPr>
          <p:spPr bwMode="auto">
            <a:xfrm flipH="1" flipV="1">
              <a:off x="4526085" y="1904999"/>
              <a:ext cx="2019300" cy="1866900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4343400" y="2132013"/>
            <a:ext cx="3962400" cy="3201987"/>
            <a:chOff x="2582985" y="2512356"/>
            <a:chExt cx="3962400" cy="3202645"/>
          </a:xfrm>
        </p:grpSpPr>
        <p:cxnSp>
          <p:nvCxnSpPr>
            <p:cNvPr id="97308" name="Straight Connector 21"/>
            <p:cNvCxnSpPr>
              <a:cxnSpLocks noChangeShapeType="1"/>
              <a:stCxn id="53" idx="7"/>
              <a:endCxn id="49" idx="3"/>
            </p:cNvCxnSpPr>
            <p:nvPr/>
          </p:nvCxnSpPr>
          <p:spPr bwMode="auto">
            <a:xfrm flipV="1">
              <a:off x="3114470" y="2512356"/>
              <a:ext cx="2899430" cy="2671105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9" name="Straight Connector 52"/>
            <p:cNvCxnSpPr>
              <a:cxnSpLocks noChangeShapeType="1"/>
              <a:stCxn id="54" idx="6"/>
              <a:endCxn id="49" idx="3"/>
            </p:cNvCxnSpPr>
            <p:nvPr/>
          </p:nvCxnSpPr>
          <p:spPr bwMode="auto">
            <a:xfrm flipV="1">
              <a:off x="2582985" y="2512356"/>
              <a:ext cx="3430915" cy="1259345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10" name="Straight Connector 58"/>
            <p:cNvCxnSpPr>
              <a:cxnSpLocks noChangeShapeType="1"/>
              <a:stCxn id="52" idx="0"/>
              <a:endCxn id="49" idx="3"/>
            </p:cNvCxnSpPr>
            <p:nvPr/>
          </p:nvCxnSpPr>
          <p:spPr bwMode="auto">
            <a:xfrm flipV="1">
              <a:off x="4526085" y="2512356"/>
              <a:ext cx="1487815" cy="3202645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11" name="Straight Connector 68"/>
            <p:cNvCxnSpPr>
              <a:cxnSpLocks noChangeShapeType="1"/>
              <a:stCxn id="49" idx="3"/>
              <a:endCxn id="50" idx="2"/>
            </p:cNvCxnSpPr>
            <p:nvPr/>
          </p:nvCxnSpPr>
          <p:spPr bwMode="auto">
            <a:xfrm>
              <a:off x="6013900" y="2512356"/>
              <a:ext cx="531485" cy="1259345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12" name="Straight Connector 78"/>
            <p:cNvCxnSpPr>
              <a:cxnSpLocks noChangeShapeType="1"/>
              <a:stCxn id="55" idx="5"/>
              <a:endCxn id="49" idx="3"/>
            </p:cNvCxnSpPr>
            <p:nvPr/>
          </p:nvCxnSpPr>
          <p:spPr bwMode="auto">
            <a:xfrm>
              <a:off x="3114470" y="2512356"/>
              <a:ext cx="2899430" cy="0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13" name="Straight Connector 80"/>
            <p:cNvCxnSpPr>
              <a:cxnSpLocks noChangeShapeType="1"/>
              <a:stCxn id="51" idx="1"/>
              <a:endCxn id="49" idx="3"/>
            </p:cNvCxnSpPr>
            <p:nvPr/>
          </p:nvCxnSpPr>
          <p:spPr bwMode="auto">
            <a:xfrm flipV="1">
              <a:off x="6013900" y="2512356"/>
              <a:ext cx="0" cy="2671105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90"/>
          <p:cNvGrpSpPr>
            <a:grpSpLocks/>
          </p:cNvGrpSpPr>
          <p:nvPr/>
        </p:nvGrpSpPr>
        <p:grpSpPr bwMode="auto">
          <a:xfrm>
            <a:off x="4343400" y="2132013"/>
            <a:ext cx="3962400" cy="3201987"/>
            <a:chOff x="2582985" y="2512358"/>
            <a:chExt cx="3962401" cy="3202642"/>
          </a:xfrm>
        </p:grpSpPr>
        <p:cxnSp>
          <p:nvCxnSpPr>
            <p:cNvPr id="97303" name="Straight Connector 39"/>
            <p:cNvCxnSpPr>
              <a:cxnSpLocks noChangeShapeType="1"/>
              <a:stCxn id="53" idx="7"/>
              <a:endCxn id="50" idx="2"/>
            </p:cNvCxnSpPr>
            <p:nvPr/>
          </p:nvCxnSpPr>
          <p:spPr bwMode="auto">
            <a:xfrm flipV="1">
              <a:off x="3114470" y="3771702"/>
              <a:ext cx="3430916" cy="1411759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4" name="Straight Connector 54"/>
            <p:cNvCxnSpPr>
              <a:cxnSpLocks noChangeShapeType="1"/>
              <a:stCxn id="54" idx="6"/>
              <a:endCxn id="50" idx="2"/>
            </p:cNvCxnSpPr>
            <p:nvPr/>
          </p:nvCxnSpPr>
          <p:spPr bwMode="auto">
            <a:xfrm>
              <a:off x="2582985" y="3771702"/>
              <a:ext cx="3962401" cy="0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5" name="Straight Connector 72"/>
            <p:cNvCxnSpPr>
              <a:cxnSpLocks noChangeShapeType="1"/>
              <a:stCxn id="51" idx="1"/>
              <a:endCxn id="50" idx="2"/>
            </p:cNvCxnSpPr>
            <p:nvPr/>
          </p:nvCxnSpPr>
          <p:spPr bwMode="auto">
            <a:xfrm flipV="1">
              <a:off x="6013901" y="3771702"/>
              <a:ext cx="531485" cy="1411759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6" name="Straight Connector 83"/>
            <p:cNvCxnSpPr>
              <a:cxnSpLocks noChangeShapeType="1"/>
              <a:stCxn id="50" idx="2"/>
              <a:endCxn id="55" idx="5"/>
            </p:cNvCxnSpPr>
            <p:nvPr/>
          </p:nvCxnSpPr>
          <p:spPr bwMode="auto">
            <a:xfrm flipH="1" flipV="1">
              <a:off x="3114470" y="2512358"/>
              <a:ext cx="3430916" cy="1259344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7" name="Straight Connector 85"/>
            <p:cNvCxnSpPr>
              <a:cxnSpLocks noChangeShapeType="1"/>
              <a:stCxn id="50" idx="2"/>
              <a:endCxn id="52" idx="0"/>
            </p:cNvCxnSpPr>
            <p:nvPr/>
          </p:nvCxnSpPr>
          <p:spPr bwMode="auto">
            <a:xfrm flipH="1">
              <a:off x="4526085" y="3771702"/>
              <a:ext cx="2019301" cy="1943298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92"/>
          <p:cNvGrpSpPr>
            <a:grpSpLocks/>
          </p:cNvGrpSpPr>
          <p:nvPr/>
        </p:nvGrpSpPr>
        <p:grpSpPr bwMode="auto">
          <a:xfrm>
            <a:off x="4343400" y="2132013"/>
            <a:ext cx="1943100" cy="3201987"/>
            <a:chOff x="2582985" y="2512356"/>
            <a:chExt cx="1943100" cy="3202644"/>
          </a:xfrm>
        </p:grpSpPr>
        <p:cxnSp>
          <p:nvCxnSpPr>
            <p:cNvPr id="97300" name="Straight Connector 43"/>
            <p:cNvCxnSpPr>
              <a:cxnSpLocks noChangeShapeType="1"/>
              <a:stCxn id="53" idx="7"/>
              <a:endCxn id="52" idx="0"/>
            </p:cNvCxnSpPr>
            <p:nvPr/>
          </p:nvCxnSpPr>
          <p:spPr bwMode="auto">
            <a:xfrm>
              <a:off x="3114470" y="5183460"/>
              <a:ext cx="1411615" cy="531540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1" name="Straight Connector 87"/>
            <p:cNvCxnSpPr>
              <a:cxnSpLocks noChangeShapeType="1"/>
              <a:stCxn id="52" idx="0"/>
              <a:endCxn id="54" idx="6"/>
            </p:cNvCxnSpPr>
            <p:nvPr/>
          </p:nvCxnSpPr>
          <p:spPr bwMode="auto">
            <a:xfrm flipH="1" flipV="1">
              <a:off x="2582985" y="3771700"/>
              <a:ext cx="1943100" cy="1943300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2" name="Straight Connector 89"/>
            <p:cNvCxnSpPr>
              <a:cxnSpLocks noChangeShapeType="1"/>
              <a:stCxn id="55" idx="5"/>
              <a:endCxn id="52" idx="0"/>
            </p:cNvCxnSpPr>
            <p:nvPr/>
          </p:nvCxnSpPr>
          <p:spPr bwMode="auto">
            <a:xfrm>
              <a:off x="3114470" y="2512356"/>
              <a:ext cx="1411615" cy="3202644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Crossbar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Every node connected to every other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with a shared link for each destination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Enables concurrent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transfers to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non-conflicting destinations </a:t>
            </a:r>
          </a:p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Could be cost-effective for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small number of nodes</a:t>
            </a:r>
          </a:p>
          <a:p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+ Low latency and high throughput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- Expensive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- Not scalable 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  <a:sym typeface="Wingdings" charset="0"/>
              </a:rPr>
              <a:t> O(N</a:t>
            </a:r>
            <a:r>
              <a:rPr lang="en-US" sz="2200" baseline="30000" dirty="0">
                <a:latin typeface="Tahoma" charset="0"/>
                <a:ea typeface="ＭＳ Ｐゴシック" charset="0"/>
                <a:cs typeface="ＭＳ Ｐゴシック" charset="0"/>
                <a:sym typeface="Wingdings" charset="0"/>
              </a:rPr>
              <a:t>2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  <a:sym typeface="Wingdings" charset="0"/>
              </a:rPr>
              <a:t>) cost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- Difficult to arbitrate as N increases</a:t>
            </a:r>
          </a:p>
          <a:p>
            <a:pPr>
              <a:buFont typeface="Wingdings" charset="0"/>
              <a:buNone/>
            </a:pP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Used in core-to-cache-bank</a:t>
            </a:r>
          </a:p>
          <a:p>
            <a:pPr>
              <a:buFont typeface="Wingdings" charset="0"/>
              <a:buNone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networks in</a:t>
            </a:r>
          </a:p>
          <a:p>
            <a:pPr>
              <a:buFont typeface="Wingdings" charset="0"/>
              <a:buNone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- IBM POWER5</a:t>
            </a:r>
          </a:p>
          <a:p>
            <a:pPr>
              <a:buFont typeface="Wingdings" charset="0"/>
              <a:buNone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- Sun Niagara I/II</a:t>
            </a: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3D7E5E-56EC-9C4D-A550-5165DD53D7E6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98308" name="Group 4"/>
          <p:cNvGrpSpPr>
            <a:grpSpLocks/>
          </p:cNvGrpSpPr>
          <p:nvPr/>
        </p:nvGrpSpPr>
        <p:grpSpPr bwMode="auto">
          <a:xfrm>
            <a:off x="5257800" y="2743200"/>
            <a:ext cx="3492500" cy="3521075"/>
            <a:chOff x="1828" y="1588"/>
            <a:chExt cx="2200" cy="2218"/>
          </a:xfrm>
        </p:grpSpPr>
        <p:sp>
          <p:nvSpPr>
            <p:cNvPr id="98309" name="Line 5"/>
            <p:cNvSpPr>
              <a:spLocks noChangeShapeType="1"/>
            </p:cNvSpPr>
            <p:nvPr/>
          </p:nvSpPr>
          <p:spPr bwMode="auto">
            <a:xfrm>
              <a:off x="2016" y="168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0" name="Line 6"/>
            <p:cNvSpPr>
              <a:spLocks noChangeShapeType="1"/>
            </p:cNvSpPr>
            <p:nvPr/>
          </p:nvSpPr>
          <p:spPr bwMode="auto">
            <a:xfrm>
              <a:off x="2016" y="192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1" name="Line 7"/>
            <p:cNvSpPr>
              <a:spLocks noChangeShapeType="1"/>
            </p:cNvSpPr>
            <p:nvPr/>
          </p:nvSpPr>
          <p:spPr bwMode="auto">
            <a:xfrm>
              <a:off x="2016" y="216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2" name="Line 8"/>
            <p:cNvSpPr>
              <a:spLocks noChangeShapeType="1"/>
            </p:cNvSpPr>
            <p:nvPr/>
          </p:nvSpPr>
          <p:spPr bwMode="auto">
            <a:xfrm>
              <a:off x="2016" y="24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3" name="Line 9"/>
            <p:cNvSpPr>
              <a:spLocks noChangeShapeType="1"/>
            </p:cNvSpPr>
            <p:nvPr/>
          </p:nvSpPr>
          <p:spPr bwMode="auto">
            <a:xfrm>
              <a:off x="2016" y="264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4" name="Line 10"/>
            <p:cNvSpPr>
              <a:spLocks noChangeShapeType="1"/>
            </p:cNvSpPr>
            <p:nvPr/>
          </p:nvSpPr>
          <p:spPr bwMode="auto">
            <a:xfrm>
              <a:off x="2016" y="288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5" name="Line 11"/>
            <p:cNvSpPr>
              <a:spLocks noChangeShapeType="1"/>
            </p:cNvSpPr>
            <p:nvPr/>
          </p:nvSpPr>
          <p:spPr bwMode="auto">
            <a:xfrm>
              <a:off x="2016" y="312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6" name="Line 12"/>
            <p:cNvSpPr>
              <a:spLocks noChangeShapeType="1"/>
            </p:cNvSpPr>
            <p:nvPr/>
          </p:nvSpPr>
          <p:spPr bwMode="auto">
            <a:xfrm>
              <a:off x="2016" y="336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>
              <a:off x="3936" y="1680"/>
              <a:ext cx="0" cy="192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8" name="Line 14"/>
            <p:cNvSpPr>
              <a:spLocks noChangeShapeType="1"/>
            </p:cNvSpPr>
            <p:nvPr/>
          </p:nvSpPr>
          <p:spPr bwMode="auto">
            <a:xfrm>
              <a:off x="3696" y="1680"/>
              <a:ext cx="0" cy="192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9" name="Line 15"/>
            <p:cNvSpPr>
              <a:spLocks noChangeShapeType="1"/>
            </p:cNvSpPr>
            <p:nvPr/>
          </p:nvSpPr>
          <p:spPr bwMode="auto">
            <a:xfrm>
              <a:off x="3456" y="1680"/>
              <a:ext cx="0" cy="192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>
              <a:off x="3216" y="1680"/>
              <a:ext cx="0" cy="192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1" name="Line 17"/>
            <p:cNvSpPr>
              <a:spLocks noChangeShapeType="1"/>
            </p:cNvSpPr>
            <p:nvPr/>
          </p:nvSpPr>
          <p:spPr bwMode="auto">
            <a:xfrm>
              <a:off x="2976" y="1680"/>
              <a:ext cx="0" cy="192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2" name="Line 18"/>
            <p:cNvSpPr>
              <a:spLocks noChangeShapeType="1"/>
            </p:cNvSpPr>
            <p:nvPr/>
          </p:nvSpPr>
          <p:spPr bwMode="auto">
            <a:xfrm>
              <a:off x="2736" y="1680"/>
              <a:ext cx="0" cy="192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3" name="Line 19"/>
            <p:cNvSpPr>
              <a:spLocks noChangeShapeType="1"/>
            </p:cNvSpPr>
            <p:nvPr/>
          </p:nvSpPr>
          <p:spPr bwMode="auto">
            <a:xfrm>
              <a:off x="2496" y="1680"/>
              <a:ext cx="0" cy="192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4" name="Line 20"/>
            <p:cNvSpPr>
              <a:spLocks noChangeShapeType="1"/>
            </p:cNvSpPr>
            <p:nvPr/>
          </p:nvSpPr>
          <p:spPr bwMode="auto">
            <a:xfrm>
              <a:off x="2256" y="1680"/>
              <a:ext cx="0" cy="192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5" name="Rectangle 21"/>
            <p:cNvSpPr>
              <a:spLocks noChangeArrowheads="1"/>
            </p:cNvSpPr>
            <p:nvPr/>
          </p:nvSpPr>
          <p:spPr bwMode="auto">
            <a:xfrm>
              <a:off x="1828" y="1588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26" name="Rectangle 22"/>
            <p:cNvSpPr>
              <a:spLocks noChangeArrowheads="1"/>
            </p:cNvSpPr>
            <p:nvPr/>
          </p:nvSpPr>
          <p:spPr bwMode="auto">
            <a:xfrm>
              <a:off x="1828" y="1828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27" name="Rectangle 23"/>
            <p:cNvSpPr>
              <a:spLocks noChangeArrowheads="1"/>
            </p:cNvSpPr>
            <p:nvPr/>
          </p:nvSpPr>
          <p:spPr bwMode="auto">
            <a:xfrm>
              <a:off x="1828" y="2068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28" name="Rectangle 24"/>
            <p:cNvSpPr>
              <a:spLocks noChangeArrowheads="1"/>
            </p:cNvSpPr>
            <p:nvPr/>
          </p:nvSpPr>
          <p:spPr bwMode="auto">
            <a:xfrm>
              <a:off x="1828" y="2308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29" name="Rectangle 25"/>
            <p:cNvSpPr>
              <a:spLocks noChangeArrowheads="1"/>
            </p:cNvSpPr>
            <p:nvPr/>
          </p:nvSpPr>
          <p:spPr bwMode="auto">
            <a:xfrm>
              <a:off x="1828" y="2548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30" name="Rectangle 26"/>
            <p:cNvSpPr>
              <a:spLocks noChangeArrowheads="1"/>
            </p:cNvSpPr>
            <p:nvPr/>
          </p:nvSpPr>
          <p:spPr bwMode="auto">
            <a:xfrm>
              <a:off x="1828" y="2788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31" name="Rectangle 27"/>
            <p:cNvSpPr>
              <a:spLocks noChangeArrowheads="1"/>
            </p:cNvSpPr>
            <p:nvPr/>
          </p:nvSpPr>
          <p:spPr bwMode="auto">
            <a:xfrm>
              <a:off x="1828" y="3028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32" name="Rectangle 28"/>
            <p:cNvSpPr>
              <a:spLocks noChangeArrowheads="1"/>
            </p:cNvSpPr>
            <p:nvPr/>
          </p:nvSpPr>
          <p:spPr bwMode="auto">
            <a:xfrm>
              <a:off x="2164" y="3604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33" name="Rectangle 29"/>
            <p:cNvSpPr>
              <a:spLocks noChangeArrowheads="1"/>
            </p:cNvSpPr>
            <p:nvPr/>
          </p:nvSpPr>
          <p:spPr bwMode="auto">
            <a:xfrm>
              <a:off x="1828" y="3268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34" name="Rectangle 30"/>
            <p:cNvSpPr>
              <a:spLocks noChangeArrowheads="1"/>
            </p:cNvSpPr>
            <p:nvPr/>
          </p:nvSpPr>
          <p:spPr bwMode="auto">
            <a:xfrm>
              <a:off x="2404" y="3604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2644" y="3604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2884" y="3604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124" y="3604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64" y="3604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39" name="Rectangle 35"/>
            <p:cNvSpPr>
              <a:spLocks noChangeArrowheads="1"/>
            </p:cNvSpPr>
            <p:nvPr/>
          </p:nvSpPr>
          <p:spPr bwMode="auto">
            <a:xfrm>
              <a:off x="3604" y="3604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3844" y="3604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2167" y="361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/>
                <a:t>0</a:t>
              </a:r>
            </a:p>
          </p:txBody>
        </p:sp>
        <p:sp>
          <p:nvSpPr>
            <p:cNvPr id="98342" name="Rectangle 38"/>
            <p:cNvSpPr>
              <a:spLocks noChangeArrowheads="1"/>
            </p:cNvSpPr>
            <p:nvPr/>
          </p:nvSpPr>
          <p:spPr bwMode="auto">
            <a:xfrm>
              <a:off x="2407" y="361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/>
                <a:t>1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2647" y="361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/>
                <a:t>2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2887" y="361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/>
                <a:t>3</a:t>
              </a:r>
            </a:p>
          </p:txBody>
        </p:sp>
        <p:sp>
          <p:nvSpPr>
            <p:cNvPr id="98345" name="Rectangle 41"/>
            <p:cNvSpPr>
              <a:spLocks noChangeArrowheads="1"/>
            </p:cNvSpPr>
            <p:nvPr/>
          </p:nvSpPr>
          <p:spPr bwMode="auto">
            <a:xfrm>
              <a:off x="3127" y="361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/>
                <a:t>4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3367" y="361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/>
                <a:t>5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3607" y="361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/>
                <a:t>6</a:t>
              </a:r>
            </a:p>
          </p:txBody>
        </p:sp>
        <p:sp>
          <p:nvSpPr>
            <p:cNvPr id="98348" name="Rectangle 44"/>
            <p:cNvSpPr>
              <a:spLocks noChangeArrowheads="1"/>
            </p:cNvSpPr>
            <p:nvPr/>
          </p:nvSpPr>
          <p:spPr bwMode="auto">
            <a:xfrm>
              <a:off x="3847" y="361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/>
                <a:t>7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831" y="327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/>
                <a:t>0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1831" y="303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/>
                <a:t>1</a:t>
              </a:r>
            </a:p>
          </p:txBody>
        </p:sp>
        <p:sp>
          <p:nvSpPr>
            <p:cNvPr id="98351" name="Rectangle 47"/>
            <p:cNvSpPr>
              <a:spLocks noChangeArrowheads="1"/>
            </p:cNvSpPr>
            <p:nvPr/>
          </p:nvSpPr>
          <p:spPr bwMode="auto">
            <a:xfrm>
              <a:off x="1831" y="279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/>
                <a:t>2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831" y="255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/>
                <a:t>3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1831" y="231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/>
                <a:t>4</a:t>
              </a:r>
            </a:p>
          </p:txBody>
        </p:sp>
        <p:sp>
          <p:nvSpPr>
            <p:cNvPr id="98354" name="Rectangle 50"/>
            <p:cNvSpPr>
              <a:spLocks noChangeArrowheads="1"/>
            </p:cNvSpPr>
            <p:nvPr/>
          </p:nvSpPr>
          <p:spPr bwMode="auto">
            <a:xfrm>
              <a:off x="1831" y="207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/>
                <a:t>5</a:t>
              </a:r>
            </a:p>
          </p:txBody>
        </p:sp>
        <p:sp>
          <p:nvSpPr>
            <p:cNvPr id="98355" name="Rectangle 51"/>
            <p:cNvSpPr>
              <a:spLocks noChangeArrowheads="1"/>
            </p:cNvSpPr>
            <p:nvPr/>
          </p:nvSpPr>
          <p:spPr bwMode="auto">
            <a:xfrm>
              <a:off x="1831" y="183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/>
                <a:t>6</a:t>
              </a:r>
            </a:p>
          </p:txBody>
        </p:sp>
        <p:sp>
          <p:nvSpPr>
            <p:cNvPr id="98356" name="Rectangle 52"/>
            <p:cNvSpPr>
              <a:spLocks noChangeArrowheads="1"/>
            </p:cNvSpPr>
            <p:nvPr/>
          </p:nvSpPr>
          <p:spPr bwMode="auto">
            <a:xfrm>
              <a:off x="1831" y="159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/>
                <a:t>7</a:t>
              </a:r>
            </a:p>
          </p:txBody>
        </p:sp>
        <p:sp>
          <p:nvSpPr>
            <p:cNvPr id="98357" name="AutoShape 53"/>
            <p:cNvSpPr>
              <a:spLocks noChangeArrowheads="1"/>
            </p:cNvSpPr>
            <p:nvPr/>
          </p:nvSpPr>
          <p:spPr bwMode="auto">
            <a:xfrm rot="10800000" flipH="1" flipV="1">
              <a:off x="2164" y="3460"/>
              <a:ext cx="184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61 w 21600"/>
                <a:gd name="T13" fmla="*/ 4418 h 21600"/>
                <a:gd name="T14" fmla="*/ 17139 w 21600"/>
                <a:gd name="T15" fmla="*/ 171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8" name="AutoShape 54"/>
            <p:cNvSpPr>
              <a:spLocks noChangeArrowheads="1"/>
            </p:cNvSpPr>
            <p:nvPr/>
          </p:nvSpPr>
          <p:spPr bwMode="auto">
            <a:xfrm rot="10800000" flipH="1" flipV="1">
              <a:off x="2404" y="3460"/>
              <a:ext cx="184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61 w 21600"/>
                <a:gd name="T13" fmla="*/ 4418 h 21600"/>
                <a:gd name="T14" fmla="*/ 17139 w 21600"/>
                <a:gd name="T15" fmla="*/ 171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9" name="AutoShape 55"/>
            <p:cNvSpPr>
              <a:spLocks noChangeArrowheads="1"/>
            </p:cNvSpPr>
            <p:nvPr/>
          </p:nvSpPr>
          <p:spPr bwMode="auto">
            <a:xfrm rot="10800000" flipH="1" flipV="1">
              <a:off x="2644" y="3460"/>
              <a:ext cx="184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61 w 21600"/>
                <a:gd name="T13" fmla="*/ 4418 h 21600"/>
                <a:gd name="T14" fmla="*/ 17139 w 21600"/>
                <a:gd name="T15" fmla="*/ 171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0" name="AutoShape 56"/>
            <p:cNvSpPr>
              <a:spLocks noChangeArrowheads="1"/>
            </p:cNvSpPr>
            <p:nvPr/>
          </p:nvSpPr>
          <p:spPr bwMode="auto">
            <a:xfrm rot="10800000" flipH="1" flipV="1">
              <a:off x="2884" y="3460"/>
              <a:ext cx="184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61 w 21600"/>
                <a:gd name="T13" fmla="*/ 4418 h 21600"/>
                <a:gd name="T14" fmla="*/ 17139 w 21600"/>
                <a:gd name="T15" fmla="*/ 171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1" name="AutoShape 57"/>
            <p:cNvSpPr>
              <a:spLocks noChangeArrowheads="1"/>
            </p:cNvSpPr>
            <p:nvPr/>
          </p:nvSpPr>
          <p:spPr bwMode="auto">
            <a:xfrm rot="10800000" flipH="1" flipV="1">
              <a:off x="3124" y="3460"/>
              <a:ext cx="184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61 w 21600"/>
                <a:gd name="T13" fmla="*/ 4418 h 21600"/>
                <a:gd name="T14" fmla="*/ 17139 w 21600"/>
                <a:gd name="T15" fmla="*/ 171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2" name="AutoShape 58"/>
            <p:cNvSpPr>
              <a:spLocks noChangeArrowheads="1"/>
            </p:cNvSpPr>
            <p:nvPr/>
          </p:nvSpPr>
          <p:spPr bwMode="auto">
            <a:xfrm rot="10800000" flipH="1" flipV="1">
              <a:off x="3364" y="3460"/>
              <a:ext cx="184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61 w 21600"/>
                <a:gd name="T13" fmla="*/ 4418 h 21600"/>
                <a:gd name="T14" fmla="*/ 17139 w 21600"/>
                <a:gd name="T15" fmla="*/ 171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3" name="AutoShape 59"/>
            <p:cNvSpPr>
              <a:spLocks noChangeArrowheads="1"/>
            </p:cNvSpPr>
            <p:nvPr/>
          </p:nvSpPr>
          <p:spPr bwMode="auto">
            <a:xfrm rot="10800000" flipH="1" flipV="1">
              <a:off x="3604" y="3460"/>
              <a:ext cx="184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61 w 21600"/>
                <a:gd name="T13" fmla="*/ 4418 h 21600"/>
                <a:gd name="T14" fmla="*/ 17139 w 21600"/>
                <a:gd name="T15" fmla="*/ 171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4" name="AutoShape 60"/>
            <p:cNvSpPr>
              <a:spLocks noChangeArrowheads="1"/>
            </p:cNvSpPr>
            <p:nvPr/>
          </p:nvSpPr>
          <p:spPr bwMode="auto">
            <a:xfrm rot="10800000" flipH="1" flipV="1">
              <a:off x="3844" y="3460"/>
              <a:ext cx="184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61 w 21600"/>
                <a:gd name="T13" fmla="*/ 4418 h 21600"/>
                <a:gd name="T14" fmla="*/ 17139 w 21600"/>
                <a:gd name="T15" fmla="*/ 171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5" name="Oval 61"/>
            <p:cNvSpPr>
              <a:spLocks noChangeArrowheads="1"/>
            </p:cNvSpPr>
            <p:nvPr/>
          </p:nvSpPr>
          <p:spPr bwMode="auto">
            <a:xfrm>
              <a:off x="2212" y="163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66" name="Oval 62"/>
            <p:cNvSpPr>
              <a:spLocks noChangeArrowheads="1"/>
            </p:cNvSpPr>
            <p:nvPr/>
          </p:nvSpPr>
          <p:spPr bwMode="auto">
            <a:xfrm>
              <a:off x="2452" y="163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67" name="Oval 63"/>
            <p:cNvSpPr>
              <a:spLocks noChangeArrowheads="1"/>
            </p:cNvSpPr>
            <p:nvPr/>
          </p:nvSpPr>
          <p:spPr bwMode="auto">
            <a:xfrm>
              <a:off x="2692" y="163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68" name="Oval 64"/>
            <p:cNvSpPr>
              <a:spLocks noChangeArrowheads="1"/>
            </p:cNvSpPr>
            <p:nvPr/>
          </p:nvSpPr>
          <p:spPr bwMode="auto">
            <a:xfrm>
              <a:off x="2932" y="163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69" name="Oval 65"/>
            <p:cNvSpPr>
              <a:spLocks noChangeArrowheads="1"/>
            </p:cNvSpPr>
            <p:nvPr/>
          </p:nvSpPr>
          <p:spPr bwMode="auto">
            <a:xfrm>
              <a:off x="3172" y="163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70" name="Oval 66"/>
            <p:cNvSpPr>
              <a:spLocks noChangeArrowheads="1"/>
            </p:cNvSpPr>
            <p:nvPr/>
          </p:nvSpPr>
          <p:spPr bwMode="auto">
            <a:xfrm>
              <a:off x="3412" y="163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71" name="Oval 67"/>
            <p:cNvSpPr>
              <a:spLocks noChangeArrowheads="1"/>
            </p:cNvSpPr>
            <p:nvPr/>
          </p:nvSpPr>
          <p:spPr bwMode="auto">
            <a:xfrm>
              <a:off x="3652" y="163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72" name="Oval 68"/>
            <p:cNvSpPr>
              <a:spLocks noChangeArrowheads="1"/>
            </p:cNvSpPr>
            <p:nvPr/>
          </p:nvSpPr>
          <p:spPr bwMode="auto">
            <a:xfrm>
              <a:off x="3892" y="163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73" name="Oval 69"/>
            <p:cNvSpPr>
              <a:spLocks noChangeArrowheads="1"/>
            </p:cNvSpPr>
            <p:nvPr/>
          </p:nvSpPr>
          <p:spPr bwMode="auto">
            <a:xfrm>
              <a:off x="2212" y="187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74" name="Oval 70"/>
            <p:cNvSpPr>
              <a:spLocks noChangeArrowheads="1"/>
            </p:cNvSpPr>
            <p:nvPr/>
          </p:nvSpPr>
          <p:spPr bwMode="auto">
            <a:xfrm>
              <a:off x="2452" y="187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75" name="Oval 71"/>
            <p:cNvSpPr>
              <a:spLocks noChangeArrowheads="1"/>
            </p:cNvSpPr>
            <p:nvPr/>
          </p:nvSpPr>
          <p:spPr bwMode="auto">
            <a:xfrm>
              <a:off x="2692" y="187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76" name="Oval 72"/>
            <p:cNvSpPr>
              <a:spLocks noChangeArrowheads="1"/>
            </p:cNvSpPr>
            <p:nvPr/>
          </p:nvSpPr>
          <p:spPr bwMode="auto">
            <a:xfrm>
              <a:off x="2932" y="187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77" name="Oval 73"/>
            <p:cNvSpPr>
              <a:spLocks noChangeArrowheads="1"/>
            </p:cNvSpPr>
            <p:nvPr/>
          </p:nvSpPr>
          <p:spPr bwMode="auto">
            <a:xfrm>
              <a:off x="3172" y="187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78" name="Oval 74"/>
            <p:cNvSpPr>
              <a:spLocks noChangeArrowheads="1"/>
            </p:cNvSpPr>
            <p:nvPr/>
          </p:nvSpPr>
          <p:spPr bwMode="auto">
            <a:xfrm>
              <a:off x="3412" y="187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79" name="Oval 75"/>
            <p:cNvSpPr>
              <a:spLocks noChangeArrowheads="1"/>
            </p:cNvSpPr>
            <p:nvPr/>
          </p:nvSpPr>
          <p:spPr bwMode="auto">
            <a:xfrm>
              <a:off x="3652" y="187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80" name="Oval 76"/>
            <p:cNvSpPr>
              <a:spLocks noChangeArrowheads="1"/>
            </p:cNvSpPr>
            <p:nvPr/>
          </p:nvSpPr>
          <p:spPr bwMode="auto">
            <a:xfrm>
              <a:off x="3892" y="187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81" name="Oval 77"/>
            <p:cNvSpPr>
              <a:spLocks noChangeArrowheads="1"/>
            </p:cNvSpPr>
            <p:nvPr/>
          </p:nvSpPr>
          <p:spPr bwMode="auto">
            <a:xfrm>
              <a:off x="2212" y="211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82" name="Oval 78"/>
            <p:cNvSpPr>
              <a:spLocks noChangeArrowheads="1"/>
            </p:cNvSpPr>
            <p:nvPr/>
          </p:nvSpPr>
          <p:spPr bwMode="auto">
            <a:xfrm>
              <a:off x="2452" y="211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83" name="Oval 79"/>
            <p:cNvSpPr>
              <a:spLocks noChangeArrowheads="1"/>
            </p:cNvSpPr>
            <p:nvPr/>
          </p:nvSpPr>
          <p:spPr bwMode="auto">
            <a:xfrm>
              <a:off x="2692" y="211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84" name="Oval 80"/>
            <p:cNvSpPr>
              <a:spLocks noChangeArrowheads="1"/>
            </p:cNvSpPr>
            <p:nvPr/>
          </p:nvSpPr>
          <p:spPr bwMode="auto">
            <a:xfrm>
              <a:off x="2932" y="211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85" name="Oval 81"/>
            <p:cNvSpPr>
              <a:spLocks noChangeArrowheads="1"/>
            </p:cNvSpPr>
            <p:nvPr/>
          </p:nvSpPr>
          <p:spPr bwMode="auto">
            <a:xfrm>
              <a:off x="3172" y="211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86" name="Oval 82"/>
            <p:cNvSpPr>
              <a:spLocks noChangeArrowheads="1"/>
            </p:cNvSpPr>
            <p:nvPr/>
          </p:nvSpPr>
          <p:spPr bwMode="auto">
            <a:xfrm>
              <a:off x="3412" y="211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87" name="Oval 83"/>
            <p:cNvSpPr>
              <a:spLocks noChangeArrowheads="1"/>
            </p:cNvSpPr>
            <p:nvPr/>
          </p:nvSpPr>
          <p:spPr bwMode="auto">
            <a:xfrm>
              <a:off x="3652" y="211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88" name="Oval 84"/>
            <p:cNvSpPr>
              <a:spLocks noChangeArrowheads="1"/>
            </p:cNvSpPr>
            <p:nvPr/>
          </p:nvSpPr>
          <p:spPr bwMode="auto">
            <a:xfrm>
              <a:off x="3892" y="211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89" name="Oval 85"/>
            <p:cNvSpPr>
              <a:spLocks noChangeArrowheads="1"/>
            </p:cNvSpPr>
            <p:nvPr/>
          </p:nvSpPr>
          <p:spPr bwMode="auto">
            <a:xfrm>
              <a:off x="2212" y="235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90" name="Oval 86"/>
            <p:cNvSpPr>
              <a:spLocks noChangeArrowheads="1"/>
            </p:cNvSpPr>
            <p:nvPr/>
          </p:nvSpPr>
          <p:spPr bwMode="auto">
            <a:xfrm>
              <a:off x="2452" y="235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91" name="Oval 87"/>
            <p:cNvSpPr>
              <a:spLocks noChangeArrowheads="1"/>
            </p:cNvSpPr>
            <p:nvPr/>
          </p:nvSpPr>
          <p:spPr bwMode="auto">
            <a:xfrm>
              <a:off x="2692" y="235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92" name="Oval 88"/>
            <p:cNvSpPr>
              <a:spLocks noChangeArrowheads="1"/>
            </p:cNvSpPr>
            <p:nvPr/>
          </p:nvSpPr>
          <p:spPr bwMode="auto">
            <a:xfrm>
              <a:off x="2932" y="235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93" name="Oval 89"/>
            <p:cNvSpPr>
              <a:spLocks noChangeArrowheads="1"/>
            </p:cNvSpPr>
            <p:nvPr/>
          </p:nvSpPr>
          <p:spPr bwMode="auto">
            <a:xfrm>
              <a:off x="3172" y="235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94" name="Oval 90"/>
            <p:cNvSpPr>
              <a:spLocks noChangeArrowheads="1"/>
            </p:cNvSpPr>
            <p:nvPr/>
          </p:nvSpPr>
          <p:spPr bwMode="auto">
            <a:xfrm>
              <a:off x="3412" y="235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95" name="Oval 91"/>
            <p:cNvSpPr>
              <a:spLocks noChangeArrowheads="1"/>
            </p:cNvSpPr>
            <p:nvPr/>
          </p:nvSpPr>
          <p:spPr bwMode="auto">
            <a:xfrm>
              <a:off x="3652" y="235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96" name="Oval 92"/>
            <p:cNvSpPr>
              <a:spLocks noChangeArrowheads="1"/>
            </p:cNvSpPr>
            <p:nvPr/>
          </p:nvSpPr>
          <p:spPr bwMode="auto">
            <a:xfrm>
              <a:off x="3892" y="235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97" name="Oval 93"/>
            <p:cNvSpPr>
              <a:spLocks noChangeArrowheads="1"/>
            </p:cNvSpPr>
            <p:nvPr/>
          </p:nvSpPr>
          <p:spPr bwMode="auto">
            <a:xfrm>
              <a:off x="2212" y="259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98" name="Oval 94"/>
            <p:cNvSpPr>
              <a:spLocks noChangeArrowheads="1"/>
            </p:cNvSpPr>
            <p:nvPr/>
          </p:nvSpPr>
          <p:spPr bwMode="auto">
            <a:xfrm>
              <a:off x="2452" y="259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399" name="Oval 95"/>
            <p:cNvSpPr>
              <a:spLocks noChangeArrowheads="1"/>
            </p:cNvSpPr>
            <p:nvPr/>
          </p:nvSpPr>
          <p:spPr bwMode="auto">
            <a:xfrm>
              <a:off x="2692" y="259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00" name="Oval 96"/>
            <p:cNvSpPr>
              <a:spLocks noChangeArrowheads="1"/>
            </p:cNvSpPr>
            <p:nvPr/>
          </p:nvSpPr>
          <p:spPr bwMode="auto">
            <a:xfrm>
              <a:off x="2932" y="259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01" name="Oval 97"/>
            <p:cNvSpPr>
              <a:spLocks noChangeArrowheads="1"/>
            </p:cNvSpPr>
            <p:nvPr/>
          </p:nvSpPr>
          <p:spPr bwMode="auto">
            <a:xfrm>
              <a:off x="3172" y="259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02" name="Oval 98"/>
            <p:cNvSpPr>
              <a:spLocks noChangeArrowheads="1"/>
            </p:cNvSpPr>
            <p:nvPr/>
          </p:nvSpPr>
          <p:spPr bwMode="auto">
            <a:xfrm>
              <a:off x="3412" y="259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03" name="Oval 99"/>
            <p:cNvSpPr>
              <a:spLocks noChangeArrowheads="1"/>
            </p:cNvSpPr>
            <p:nvPr/>
          </p:nvSpPr>
          <p:spPr bwMode="auto">
            <a:xfrm>
              <a:off x="3652" y="259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04" name="Oval 100"/>
            <p:cNvSpPr>
              <a:spLocks noChangeArrowheads="1"/>
            </p:cNvSpPr>
            <p:nvPr/>
          </p:nvSpPr>
          <p:spPr bwMode="auto">
            <a:xfrm>
              <a:off x="3892" y="259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05" name="Oval 101"/>
            <p:cNvSpPr>
              <a:spLocks noChangeArrowheads="1"/>
            </p:cNvSpPr>
            <p:nvPr/>
          </p:nvSpPr>
          <p:spPr bwMode="auto">
            <a:xfrm>
              <a:off x="2212" y="283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06" name="Oval 102"/>
            <p:cNvSpPr>
              <a:spLocks noChangeArrowheads="1"/>
            </p:cNvSpPr>
            <p:nvPr/>
          </p:nvSpPr>
          <p:spPr bwMode="auto">
            <a:xfrm>
              <a:off x="2452" y="283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07" name="Oval 103"/>
            <p:cNvSpPr>
              <a:spLocks noChangeArrowheads="1"/>
            </p:cNvSpPr>
            <p:nvPr/>
          </p:nvSpPr>
          <p:spPr bwMode="auto">
            <a:xfrm>
              <a:off x="2692" y="283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08" name="Oval 104"/>
            <p:cNvSpPr>
              <a:spLocks noChangeArrowheads="1"/>
            </p:cNvSpPr>
            <p:nvPr/>
          </p:nvSpPr>
          <p:spPr bwMode="auto">
            <a:xfrm>
              <a:off x="2932" y="283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09" name="Oval 105"/>
            <p:cNvSpPr>
              <a:spLocks noChangeArrowheads="1"/>
            </p:cNvSpPr>
            <p:nvPr/>
          </p:nvSpPr>
          <p:spPr bwMode="auto">
            <a:xfrm>
              <a:off x="3172" y="283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10" name="Oval 106"/>
            <p:cNvSpPr>
              <a:spLocks noChangeArrowheads="1"/>
            </p:cNvSpPr>
            <p:nvPr/>
          </p:nvSpPr>
          <p:spPr bwMode="auto">
            <a:xfrm>
              <a:off x="3412" y="283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11" name="Oval 107"/>
            <p:cNvSpPr>
              <a:spLocks noChangeArrowheads="1"/>
            </p:cNvSpPr>
            <p:nvPr/>
          </p:nvSpPr>
          <p:spPr bwMode="auto">
            <a:xfrm>
              <a:off x="3652" y="283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12" name="Oval 108"/>
            <p:cNvSpPr>
              <a:spLocks noChangeArrowheads="1"/>
            </p:cNvSpPr>
            <p:nvPr/>
          </p:nvSpPr>
          <p:spPr bwMode="auto">
            <a:xfrm>
              <a:off x="3892" y="283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13" name="Oval 109"/>
            <p:cNvSpPr>
              <a:spLocks noChangeArrowheads="1"/>
            </p:cNvSpPr>
            <p:nvPr/>
          </p:nvSpPr>
          <p:spPr bwMode="auto">
            <a:xfrm>
              <a:off x="2212" y="307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14" name="Oval 110"/>
            <p:cNvSpPr>
              <a:spLocks noChangeArrowheads="1"/>
            </p:cNvSpPr>
            <p:nvPr/>
          </p:nvSpPr>
          <p:spPr bwMode="auto">
            <a:xfrm>
              <a:off x="2452" y="307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15" name="Oval 111"/>
            <p:cNvSpPr>
              <a:spLocks noChangeArrowheads="1"/>
            </p:cNvSpPr>
            <p:nvPr/>
          </p:nvSpPr>
          <p:spPr bwMode="auto">
            <a:xfrm>
              <a:off x="2692" y="307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16" name="Oval 112"/>
            <p:cNvSpPr>
              <a:spLocks noChangeArrowheads="1"/>
            </p:cNvSpPr>
            <p:nvPr/>
          </p:nvSpPr>
          <p:spPr bwMode="auto">
            <a:xfrm>
              <a:off x="2932" y="307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17" name="Oval 113"/>
            <p:cNvSpPr>
              <a:spLocks noChangeArrowheads="1"/>
            </p:cNvSpPr>
            <p:nvPr/>
          </p:nvSpPr>
          <p:spPr bwMode="auto">
            <a:xfrm>
              <a:off x="3172" y="307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18" name="Oval 114"/>
            <p:cNvSpPr>
              <a:spLocks noChangeArrowheads="1"/>
            </p:cNvSpPr>
            <p:nvPr/>
          </p:nvSpPr>
          <p:spPr bwMode="auto">
            <a:xfrm>
              <a:off x="3412" y="307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19" name="Oval 115"/>
            <p:cNvSpPr>
              <a:spLocks noChangeArrowheads="1"/>
            </p:cNvSpPr>
            <p:nvPr/>
          </p:nvSpPr>
          <p:spPr bwMode="auto">
            <a:xfrm>
              <a:off x="3652" y="307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20" name="Oval 116"/>
            <p:cNvSpPr>
              <a:spLocks noChangeArrowheads="1"/>
            </p:cNvSpPr>
            <p:nvPr/>
          </p:nvSpPr>
          <p:spPr bwMode="auto">
            <a:xfrm>
              <a:off x="3892" y="307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21" name="Oval 117"/>
            <p:cNvSpPr>
              <a:spLocks noChangeArrowheads="1"/>
            </p:cNvSpPr>
            <p:nvPr/>
          </p:nvSpPr>
          <p:spPr bwMode="auto">
            <a:xfrm>
              <a:off x="2212" y="331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22" name="Oval 118"/>
            <p:cNvSpPr>
              <a:spLocks noChangeArrowheads="1"/>
            </p:cNvSpPr>
            <p:nvPr/>
          </p:nvSpPr>
          <p:spPr bwMode="auto">
            <a:xfrm>
              <a:off x="2452" y="331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23" name="Oval 119"/>
            <p:cNvSpPr>
              <a:spLocks noChangeArrowheads="1"/>
            </p:cNvSpPr>
            <p:nvPr/>
          </p:nvSpPr>
          <p:spPr bwMode="auto">
            <a:xfrm>
              <a:off x="2692" y="331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24" name="Oval 120"/>
            <p:cNvSpPr>
              <a:spLocks noChangeArrowheads="1"/>
            </p:cNvSpPr>
            <p:nvPr/>
          </p:nvSpPr>
          <p:spPr bwMode="auto">
            <a:xfrm>
              <a:off x="2932" y="331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25" name="Oval 121"/>
            <p:cNvSpPr>
              <a:spLocks noChangeArrowheads="1"/>
            </p:cNvSpPr>
            <p:nvPr/>
          </p:nvSpPr>
          <p:spPr bwMode="auto">
            <a:xfrm>
              <a:off x="3172" y="331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26" name="Oval 122"/>
            <p:cNvSpPr>
              <a:spLocks noChangeArrowheads="1"/>
            </p:cNvSpPr>
            <p:nvPr/>
          </p:nvSpPr>
          <p:spPr bwMode="auto">
            <a:xfrm>
              <a:off x="3412" y="331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27" name="Oval 123"/>
            <p:cNvSpPr>
              <a:spLocks noChangeArrowheads="1"/>
            </p:cNvSpPr>
            <p:nvPr/>
          </p:nvSpPr>
          <p:spPr bwMode="auto">
            <a:xfrm>
              <a:off x="3652" y="331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8428" name="Oval 124"/>
            <p:cNvSpPr>
              <a:spLocks noChangeArrowheads="1"/>
            </p:cNvSpPr>
            <p:nvPr/>
          </p:nvSpPr>
          <p:spPr bwMode="auto">
            <a:xfrm>
              <a:off x="3892" y="331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Another Crossbar Design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4DB74D-E561-7C42-95B0-1E86B2CD406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99332" name="Group 236"/>
          <p:cNvGrpSpPr>
            <a:grpSpLocks/>
          </p:cNvGrpSpPr>
          <p:nvPr/>
        </p:nvGrpSpPr>
        <p:grpSpPr bwMode="auto">
          <a:xfrm>
            <a:off x="1600200" y="1363663"/>
            <a:ext cx="6019800" cy="4579937"/>
            <a:chOff x="990600" y="1295400"/>
            <a:chExt cx="7010400" cy="5334000"/>
          </a:xfrm>
        </p:grpSpPr>
        <p:grpSp>
          <p:nvGrpSpPr>
            <p:cNvPr id="99333" name="Group 39"/>
            <p:cNvGrpSpPr>
              <a:grpSpLocks/>
            </p:cNvGrpSpPr>
            <p:nvPr/>
          </p:nvGrpSpPr>
          <p:grpSpPr bwMode="auto">
            <a:xfrm>
              <a:off x="2178050" y="1447800"/>
              <a:ext cx="5562600" cy="4648200"/>
              <a:chOff x="1949940" y="2286000"/>
              <a:chExt cx="5562600" cy="3733800"/>
            </a:xfrm>
          </p:grpSpPr>
          <p:cxnSp>
            <p:nvCxnSpPr>
              <p:cNvPr id="99559" name="Straight Connector 26"/>
              <p:cNvCxnSpPr>
                <a:cxnSpLocks noChangeShapeType="1"/>
              </p:cNvCxnSpPr>
              <p:nvPr/>
            </p:nvCxnSpPr>
            <p:spPr bwMode="auto">
              <a:xfrm rot="5400000">
                <a:off x="83040" y="4152900"/>
                <a:ext cx="3733800" cy="0"/>
              </a:xfrm>
              <a:prstGeom prst="line">
                <a:avLst/>
              </a:prstGeom>
              <a:noFill/>
              <a:ln w="28575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560" name="Straight Connector 27"/>
              <p:cNvCxnSpPr>
                <a:cxnSpLocks noChangeShapeType="1"/>
              </p:cNvCxnSpPr>
              <p:nvPr/>
            </p:nvCxnSpPr>
            <p:spPr bwMode="auto">
              <a:xfrm rot="5400000">
                <a:off x="877697" y="4152900"/>
                <a:ext cx="3733800" cy="0"/>
              </a:xfrm>
              <a:prstGeom prst="line">
                <a:avLst/>
              </a:prstGeom>
              <a:noFill/>
              <a:ln w="28575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561" name="Straight Connector 28"/>
              <p:cNvCxnSpPr>
                <a:cxnSpLocks noChangeShapeType="1"/>
              </p:cNvCxnSpPr>
              <p:nvPr/>
            </p:nvCxnSpPr>
            <p:spPr bwMode="auto">
              <a:xfrm rot="5400000">
                <a:off x="1672354" y="4152900"/>
                <a:ext cx="3733800" cy="0"/>
              </a:xfrm>
              <a:prstGeom prst="line">
                <a:avLst/>
              </a:prstGeom>
              <a:noFill/>
              <a:ln w="28575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562" name="Straight Connector 29"/>
              <p:cNvCxnSpPr>
                <a:cxnSpLocks noChangeShapeType="1"/>
              </p:cNvCxnSpPr>
              <p:nvPr/>
            </p:nvCxnSpPr>
            <p:spPr bwMode="auto">
              <a:xfrm rot="5400000">
                <a:off x="2467011" y="4152900"/>
                <a:ext cx="3733800" cy="0"/>
              </a:xfrm>
              <a:prstGeom prst="line">
                <a:avLst/>
              </a:prstGeom>
              <a:noFill/>
              <a:ln w="28575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563" name="Straight Connector 30"/>
              <p:cNvCxnSpPr>
                <a:cxnSpLocks noChangeShapeType="1"/>
              </p:cNvCxnSpPr>
              <p:nvPr/>
            </p:nvCxnSpPr>
            <p:spPr bwMode="auto">
              <a:xfrm rot="5400000">
                <a:off x="3261668" y="4152900"/>
                <a:ext cx="3733800" cy="0"/>
              </a:xfrm>
              <a:prstGeom prst="line">
                <a:avLst/>
              </a:prstGeom>
              <a:noFill/>
              <a:ln w="28575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564" name="Straight Connector 31"/>
              <p:cNvCxnSpPr>
                <a:cxnSpLocks noChangeShapeType="1"/>
              </p:cNvCxnSpPr>
              <p:nvPr/>
            </p:nvCxnSpPr>
            <p:spPr bwMode="auto">
              <a:xfrm rot="5400000">
                <a:off x="4056325" y="4152900"/>
                <a:ext cx="3733800" cy="0"/>
              </a:xfrm>
              <a:prstGeom prst="line">
                <a:avLst/>
              </a:prstGeom>
              <a:noFill/>
              <a:ln w="28575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565" name="Straight Connector 32"/>
              <p:cNvCxnSpPr>
                <a:cxnSpLocks noChangeShapeType="1"/>
              </p:cNvCxnSpPr>
              <p:nvPr/>
            </p:nvCxnSpPr>
            <p:spPr bwMode="auto">
              <a:xfrm rot="5400000">
                <a:off x="4850982" y="4152900"/>
                <a:ext cx="3733800" cy="0"/>
              </a:xfrm>
              <a:prstGeom prst="line">
                <a:avLst/>
              </a:prstGeom>
              <a:noFill/>
              <a:ln w="28575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566" name="Straight Connector 33"/>
              <p:cNvCxnSpPr>
                <a:cxnSpLocks noChangeShapeType="1"/>
              </p:cNvCxnSpPr>
              <p:nvPr/>
            </p:nvCxnSpPr>
            <p:spPr bwMode="auto">
              <a:xfrm rot="5400000">
                <a:off x="5645640" y="4152900"/>
                <a:ext cx="3733800" cy="0"/>
              </a:xfrm>
              <a:prstGeom prst="line">
                <a:avLst/>
              </a:prstGeom>
              <a:noFill/>
              <a:ln w="28575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2" name="Oval 241"/>
            <p:cNvSpPr/>
            <p:nvPr/>
          </p:nvSpPr>
          <p:spPr bwMode="auto">
            <a:xfrm>
              <a:off x="1905724" y="6096924"/>
              <a:ext cx="532435" cy="532476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0</a:t>
              </a:r>
            </a:p>
          </p:txBody>
        </p:sp>
        <p:sp>
          <p:nvSpPr>
            <p:cNvPr id="243" name="Oval 242"/>
            <p:cNvSpPr/>
            <p:nvPr/>
          </p:nvSpPr>
          <p:spPr bwMode="auto">
            <a:xfrm>
              <a:off x="2700680" y="6096924"/>
              <a:ext cx="532435" cy="532476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1</a:t>
              </a:r>
            </a:p>
          </p:txBody>
        </p:sp>
        <p:sp>
          <p:nvSpPr>
            <p:cNvPr id="244" name="Oval 243"/>
            <p:cNvSpPr/>
            <p:nvPr/>
          </p:nvSpPr>
          <p:spPr bwMode="auto">
            <a:xfrm>
              <a:off x="3493786" y="6096924"/>
              <a:ext cx="534285" cy="532476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2</a:t>
              </a:r>
            </a:p>
          </p:txBody>
        </p:sp>
        <p:sp>
          <p:nvSpPr>
            <p:cNvPr id="245" name="Oval 244"/>
            <p:cNvSpPr/>
            <p:nvPr/>
          </p:nvSpPr>
          <p:spPr bwMode="auto">
            <a:xfrm>
              <a:off x="4288742" y="6096924"/>
              <a:ext cx="534285" cy="532476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3</a:t>
              </a:r>
            </a:p>
          </p:txBody>
        </p:sp>
        <p:sp>
          <p:nvSpPr>
            <p:cNvPr id="246" name="Oval 245"/>
            <p:cNvSpPr/>
            <p:nvPr/>
          </p:nvSpPr>
          <p:spPr bwMode="auto">
            <a:xfrm>
              <a:off x="5083697" y="6096924"/>
              <a:ext cx="532435" cy="532476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4</a:t>
              </a:r>
            </a:p>
          </p:txBody>
        </p:sp>
        <p:sp>
          <p:nvSpPr>
            <p:cNvPr id="247" name="Oval 246"/>
            <p:cNvSpPr/>
            <p:nvPr/>
          </p:nvSpPr>
          <p:spPr bwMode="auto">
            <a:xfrm>
              <a:off x="5878653" y="6096924"/>
              <a:ext cx="532435" cy="532476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5</a:t>
              </a:r>
            </a:p>
          </p:txBody>
        </p:sp>
        <p:sp>
          <p:nvSpPr>
            <p:cNvPr id="248" name="Oval 247"/>
            <p:cNvSpPr/>
            <p:nvPr/>
          </p:nvSpPr>
          <p:spPr bwMode="auto">
            <a:xfrm>
              <a:off x="6671761" y="6096924"/>
              <a:ext cx="534284" cy="532476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6</a:t>
              </a:r>
            </a:p>
          </p:txBody>
        </p:sp>
        <p:sp>
          <p:nvSpPr>
            <p:cNvPr id="249" name="Oval 248"/>
            <p:cNvSpPr/>
            <p:nvPr/>
          </p:nvSpPr>
          <p:spPr bwMode="auto">
            <a:xfrm>
              <a:off x="7466716" y="6096924"/>
              <a:ext cx="534284" cy="532476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7</a:t>
              </a:r>
            </a:p>
          </p:txBody>
        </p:sp>
        <p:sp>
          <p:nvSpPr>
            <p:cNvPr id="250" name="Oval 249"/>
            <p:cNvSpPr/>
            <p:nvPr/>
          </p:nvSpPr>
          <p:spPr bwMode="auto">
            <a:xfrm>
              <a:off x="990600" y="1295400"/>
              <a:ext cx="534285" cy="534324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0</a:t>
              </a:r>
            </a:p>
          </p:txBody>
        </p:sp>
        <p:sp>
          <p:nvSpPr>
            <p:cNvPr id="251" name="Oval 250"/>
            <p:cNvSpPr/>
            <p:nvPr/>
          </p:nvSpPr>
          <p:spPr bwMode="auto">
            <a:xfrm>
              <a:off x="990600" y="1877795"/>
              <a:ext cx="534285" cy="534325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1</a:t>
              </a:r>
            </a:p>
          </p:txBody>
        </p:sp>
        <p:sp>
          <p:nvSpPr>
            <p:cNvPr id="252" name="Oval 251"/>
            <p:cNvSpPr/>
            <p:nvPr/>
          </p:nvSpPr>
          <p:spPr bwMode="auto">
            <a:xfrm>
              <a:off x="990600" y="2462039"/>
              <a:ext cx="534285" cy="534325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2</a:t>
              </a:r>
            </a:p>
          </p:txBody>
        </p:sp>
        <p:sp>
          <p:nvSpPr>
            <p:cNvPr id="253" name="Oval 252"/>
            <p:cNvSpPr/>
            <p:nvPr/>
          </p:nvSpPr>
          <p:spPr bwMode="auto">
            <a:xfrm>
              <a:off x="990600" y="3044435"/>
              <a:ext cx="534285" cy="534324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3</a:t>
              </a:r>
            </a:p>
          </p:txBody>
        </p:sp>
        <p:sp>
          <p:nvSpPr>
            <p:cNvPr id="254" name="Oval 253"/>
            <p:cNvSpPr/>
            <p:nvPr/>
          </p:nvSpPr>
          <p:spPr bwMode="auto">
            <a:xfrm>
              <a:off x="990600" y="3626829"/>
              <a:ext cx="534285" cy="534325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4</a:t>
              </a:r>
            </a:p>
          </p:txBody>
        </p:sp>
        <p:sp>
          <p:nvSpPr>
            <p:cNvPr id="255" name="Oval 254"/>
            <p:cNvSpPr/>
            <p:nvPr/>
          </p:nvSpPr>
          <p:spPr bwMode="auto">
            <a:xfrm>
              <a:off x="990600" y="4211073"/>
              <a:ext cx="534285" cy="534325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5</a:t>
              </a:r>
            </a:p>
          </p:txBody>
        </p:sp>
        <p:sp>
          <p:nvSpPr>
            <p:cNvPr id="256" name="Oval 255"/>
            <p:cNvSpPr/>
            <p:nvPr/>
          </p:nvSpPr>
          <p:spPr bwMode="auto">
            <a:xfrm>
              <a:off x="990600" y="4793469"/>
              <a:ext cx="534285" cy="534324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6</a:t>
              </a:r>
            </a:p>
          </p:txBody>
        </p:sp>
        <p:sp>
          <p:nvSpPr>
            <p:cNvPr id="257" name="Oval 256"/>
            <p:cNvSpPr/>
            <p:nvPr/>
          </p:nvSpPr>
          <p:spPr bwMode="auto">
            <a:xfrm>
              <a:off x="990600" y="5377713"/>
              <a:ext cx="534285" cy="532476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7</a:t>
              </a:r>
            </a:p>
          </p:txBody>
        </p:sp>
        <p:grpSp>
          <p:nvGrpSpPr>
            <p:cNvPr id="99350" name="Group 55"/>
            <p:cNvGrpSpPr>
              <a:grpSpLocks/>
            </p:cNvGrpSpPr>
            <p:nvPr/>
          </p:nvGrpSpPr>
          <p:grpSpPr bwMode="auto">
            <a:xfrm>
              <a:off x="1531938" y="1558925"/>
              <a:ext cx="6400800" cy="4081463"/>
              <a:chOff x="1303874" y="1482875"/>
              <a:chExt cx="6400800" cy="4080932"/>
            </a:xfrm>
          </p:grpSpPr>
          <p:cxnSp>
            <p:nvCxnSpPr>
              <p:cNvPr id="99551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1303874" y="1482875"/>
                <a:ext cx="6400800" cy="0"/>
              </a:xfrm>
              <a:prstGeom prst="line">
                <a:avLst/>
              </a:prstGeom>
              <a:noFill/>
              <a:ln w="28575">
                <a:solidFill>
                  <a:srgbClr val="063DE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552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1303874" y="5563807"/>
                <a:ext cx="6400800" cy="0"/>
              </a:xfrm>
              <a:prstGeom prst="line">
                <a:avLst/>
              </a:prstGeom>
              <a:noFill/>
              <a:ln w="28575">
                <a:solidFill>
                  <a:srgbClr val="063DE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553" name="Straight Connector 46"/>
              <p:cNvCxnSpPr>
                <a:cxnSpLocks noChangeShapeType="1"/>
              </p:cNvCxnSpPr>
              <p:nvPr/>
            </p:nvCxnSpPr>
            <p:spPr bwMode="auto">
              <a:xfrm>
                <a:off x="1303874" y="2065865"/>
                <a:ext cx="6400800" cy="0"/>
              </a:xfrm>
              <a:prstGeom prst="line">
                <a:avLst/>
              </a:prstGeom>
              <a:noFill/>
              <a:ln w="28575">
                <a:solidFill>
                  <a:srgbClr val="063DE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554" name="Straight Connector 47"/>
              <p:cNvCxnSpPr>
                <a:cxnSpLocks noChangeShapeType="1"/>
              </p:cNvCxnSpPr>
              <p:nvPr/>
            </p:nvCxnSpPr>
            <p:spPr bwMode="auto">
              <a:xfrm>
                <a:off x="1303874" y="2648855"/>
                <a:ext cx="6400800" cy="0"/>
              </a:xfrm>
              <a:prstGeom prst="line">
                <a:avLst/>
              </a:prstGeom>
              <a:noFill/>
              <a:ln w="28575">
                <a:solidFill>
                  <a:srgbClr val="063DE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555" name="Straight Connector 48"/>
              <p:cNvCxnSpPr>
                <a:cxnSpLocks noChangeShapeType="1"/>
              </p:cNvCxnSpPr>
              <p:nvPr/>
            </p:nvCxnSpPr>
            <p:spPr bwMode="auto">
              <a:xfrm>
                <a:off x="1303874" y="3231845"/>
                <a:ext cx="6400800" cy="0"/>
              </a:xfrm>
              <a:prstGeom prst="line">
                <a:avLst/>
              </a:prstGeom>
              <a:noFill/>
              <a:ln w="28575">
                <a:solidFill>
                  <a:srgbClr val="063DE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556" name="Straight Connector 49"/>
              <p:cNvCxnSpPr>
                <a:cxnSpLocks noChangeShapeType="1"/>
              </p:cNvCxnSpPr>
              <p:nvPr/>
            </p:nvCxnSpPr>
            <p:spPr bwMode="auto">
              <a:xfrm>
                <a:off x="1303874" y="3814835"/>
                <a:ext cx="6400800" cy="0"/>
              </a:xfrm>
              <a:prstGeom prst="line">
                <a:avLst/>
              </a:prstGeom>
              <a:noFill/>
              <a:ln w="28575">
                <a:solidFill>
                  <a:srgbClr val="063DE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557" name="Straight Connector 50"/>
              <p:cNvCxnSpPr>
                <a:cxnSpLocks noChangeShapeType="1"/>
              </p:cNvCxnSpPr>
              <p:nvPr/>
            </p:nvCxnSpPr>
            <p:spPr bwMode="auto">
              <a:xfrm>
                <a:off x="1303874" y="4397825"/>
                <a:ext cx="6400800" cy="0"/>
              </a:xfrm>
              <a:prstGeom prst="line">
                <a:avLst/>
              </a:prstGeom>
              <a:noFill/>
              <a:ln w="28575">
                <a:solidFill>
                  <a:srgbClr val="063DE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558" name="Straight Connector 51"/>
              <p:cNvCxnSpPr>
                <a:cxnSpLocks noChangeShapeType="1"/>
              </p:cNvCxnSpPr>
              <p:nvPr/>
            </p:nvCxnSpPr>
            <p:spPr bwMode="auto">
              <a:xfrm>
                <a:off x="1303874" y="4980815"/>
                <a:ext cx="6400800" cy="0"/>
              </a:xfrm>
              <a:prstGeom prst="line">
                <a:avLst/>
              </a:prstGeom>
              <a:noFill/>
              <a:ln w="28575">
                <a:solidFill>
                  <a:srgbClr val="063DE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9351" name="Group 245"/>
            <p:cNvGrpSpPr>
              <a:grpSpLocks/>
            </p:cNvGrpSpPr>
            <p:nvPr/>
          </p:nvGrpSpPr>
          <p:grpSpPr bwMode="auto">
            <a:xfrm>
              <a:off x="1778000" y="1549400"/>
              <a:ext cx="5969000" cy="360363"/>
              <a:chOff x="1549401" y="1473201"/>
              <a:chExt cx="5968989" cy="359834"/>
            </a:xfrm>
          </p:grpSpPr>
          <p:grpSp>
            <p:nvGrpSpPr>
              <p:cNvPr id="99527" name="Group 54"/>
              <p:cNvGrpSpPr>
                <a:grpSpLocks/>
              </p:cNvGrpSpPr>
              <p:nvPr/>
            </p:nvGrpSpPr>
            <p:grpSpPr bwMode="auto">
              <a:xfrm>
                <a:off x="154940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457" name="Freeform 456"/>
                <p:cNvSpPr/>
                <p:nvPr/>
              </p:nvSpPr>
              <p:spPr bwMode="auto">
                <a:xfrm>
                  <a:off x="2480894" y="685096"/>
                  <a:ext cx="397477" cy="25292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458" name="Isosceles Triangle 457"/>
                <p:cNvSpPr/>
                <p:nvPr/>
              </p:nvSpPr>
              <p:spPr bwMode="auto">
                <a:xfrm rot="5400000">
                  <a:off x="2591053" y="853913"/>
                  <a:ext cx="228924" cy="153445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528" name="Group 56"/>
              <p:cNvGrpSpPr>
                <a:grpSpLocks/>
              </p:cNvGrpSpPr>
              <p:nvPr/>
            </p:nvGrpSpPr>
            <p:grpSpPr bwMode="auto">
              <a:xfrm>
                <a:off x="234526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455" name="Freeform 454"/>
                <p:cNvSpPr/>
                <p:nvPr/>
              </p:nvSpPr>
              <p:spPr bwMode="auto">
                <a:xfrm>
                  <a:off x="2502168" y="685096"/>
                  <a:ext cx="377141" cy="25292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456" name="Isosceles Triangle 455"/>
                <p:cNvSpPr/>
                <p:nvPr/>
              </p:nvSpPr>
              <p:spPr bwMode="auto">
                <a:xfrm rot="5400000">
                  <a:off x="2593840" y="855762"/>
                  <a:ext cx="228924" cy="149747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529" name="Group 59"/>
              <p:cNvGrpSpPr>
                <a:grpSpLocks/>
              </p:cNvGrpSpPr>
              <p:nvPr/>
            </p:nvGrpSpPr>
            <p:grpSpPr bwMode="auto">
              <a:xfrm>
                <a:off x="314113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453" name="Freeform 452"/>
                <p:cNvSpPr/>
                <p:nvPr/>
              </p:nvSpPr>
              <p:spPr bwMode="auto">
                <a:xfrm>
                  <a:off x="2480922" y="685096"/>
                  <a:ext cx="397476" cy="25292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454" name="Isosceles Triangle 453"/>
                <p:cNvSpPr/>
                <p:nvPr/>
              </p:nvSpPr>
              <p:spPr bwMode="auto">
                <a:xfrm rot="5400000">
                  <a:off x="2590157" y="854838"/>
                  <a:ext cx="228924" cy="151596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530" name="Group 62"/>
              <p:cNvGrpSpPr>
                <a:grpSpLocks/>
              </p:cNvGrpSpPr>
              <p:nvPr/>
            </p:nvGrpSpPr>
            <p:grpSpPr bwMode="auto">
              <a:xfrm>
                <a:off x="393699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451" name="Freeform 450"/>
                <p:cNvSpPr/>
                <p:nvPr/>
              </p:nvSpPr>
              <p:spPr bwMode="auto">
                <a:xfrm>
                  <a:off x="2502196" y="685096"/>
                  <a:ext cx="377141" cy="25292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452" name="Isosceles Triangle 451"/>
                <p:cNvSpPr/>
                <p:nvPr/>
              </p:nvSpPr>
              <p:spPr bwMode="auto">
                <a:xfrm rot="5400000">
                  <a:off x="2602187" y="864082"/>
                  <a:ext cx="228924" cy="133109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531" name="Group 65"/>
              <p:cNvGrpSpPr>
                <a:grpSpLocks/>
              </p:cNvGrpSpPr>
              <p:nvPr/>
            </p:nvGrpSpPr>
            <p:grpSpPr bwMode="auto">
              <a:xfrm>
                <a:off x="473286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449" name="Freeform 448"/>
                <p:cNvSpPr/>
                <p:nvPr/>
              </p:nvSpPr>
              <p:spPr bwMode="auto">
                <a:xfrm>
                  <a:off x="2480948" y="685096"/>
                  <a:ext cx="397477" cy="25292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450" name="Isosceles Triangle 449"/>
                <p:cNvSpPr/>
                <p:nvPr/>
              </p:nvSpPr>
              <p:spPr bwMode="auto">
                <a:xfrm rot="5400000">
                  <a:off x="2590184" y="852989"/>
                  <a:ext cx="228924" cy="155293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532" name="Group 68"/>
              <p:cNvGrpSpPr>
                <a:grpSpLocks/>
              </p:cNvGrpSpPr>
              <p:nvPr/>
            </p:nvGrpSpPr>
            <p:grpSpPr bwMode="auto">
              <a:xfrm>
                <a:off x="552872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447" name="Freeform 446"/>
                <p:cNvSpPr/>
                <p:nvPr/>
              </p:nvSpPr>
              <p:spPr bwMode="auto">
                <a:xfrm>
                  <a:off x="2502223" y="685096"/>
                  <a:ext cx="377141" cy="25292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448" name="Isosceles Triangle 447"/>
                <p:cNvSpPr/>
                <p:nvPr/>
              </p:nvSpPr>
              <p:spPr bwMode="auto">
                <a:xfrm rot="5400000">
                  <a:off x="2601290" y="865005"/>
                  <a:ext cx="228924" cy="131260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533" name="Group 71"/>
              <p:cNvGrpSpPr>
                <a:grpSpLocks/>
              </p:cNvGrpSpPr>
              <p:nvPr/>
            </p:nvGrpSpPr>
            <p:grpSpPr bwMode="auto">
              <a:xfrm>
                <a:off x="632459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445" name="Freeform 444"/>
                <p:cNvSpPr/>
                <p:nvPr/>
              </p:nvSpPr>
              <p:spPr bwMode="auto">
                <a:xfrm>
                  <a:off x="2480976" y="685096"/>
                  <a:ext cx="397476" cy="25292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446" name="Isosceles Triangle 445"/>
                <p:cNvSpPr/>
                <p:nvPr/>
              </p:nvSpPr>
              <p:spPr bwMode="auto">
                <a:xfrm rot="5400000">
                  <a:off x="2591135" y="853914"/>
                  <a:ext cx="228924" cy="153444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534" name="Group 74"/>
              <p:cNvGrpSpPr>
                <a:grpSpLocks/>
              </p:cNvGrpSpPr>
              <p:nvPr/>
            </p:nvGrpSpPr>
            <p:grpSpPr bwMode="auto">
              <a:xfrm>
                <a:off x="712045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443" name="Freeform 442"/>
                <p:cNvSpPr/>
                <p:nvPr/>
              </p:nvSpPr>
              <p:spPr bwMode="auto">
                <a:xfrm>
                  <a:off x="2502250" y="685096"/>
                  <a:ext cx="377141" cy="25292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444" name="Isosceles Triangle 443"/>
                <p:cNvSpPr/>
                <p:nvPr/>
              </p:nvSpPr>
              <p:spPr bwMode="auto">
                <a:xfrm rot="5400000">
                  <a:off x="2601317" y="863157"/>
                  <a:ext cx="228924" cy="134958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</p:grpSp>
        <p:grpSp>
          <p:nvGrpSpPr>
            <p:cNvPr id="99352" name="Group 246"/>
            <p:cNvGrpSpPr>
              <a:grpSpLocks/>
            </p:cNvGrpSpPr>
            <p:nvPr/>
          </p:nvGrpSpPr>
          <p:grpSpPr bwMode="auto">
            <a:xfrm>
              <a:off x="1778000" y="2146300"/>
              <a:ext cx="5969000" cy="360363"/>
              <a:chOff x="1549401" y="1473201"/>
              <a:chExt cx="5968989" cy="359834"/>
            </a:xfrm>
          </p:grpSpPr>
          <p:grpSp>
            <p:nvGrpSpPr>
              <p:cNvPr id="99503" name="Group 247"/>
              <p:cNvGrpSpPr>
                <a:grpSpLocks/>
              </p:cNvGrpSpPr>
              <p:nvPr/>
            </p:nvGrpSpPr>
            <p:grpSpPr bwMode="auto">
              <a:xfrm>
                <a:off x="154940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433" name="Freeform 432"/>
                <p:cNvSpPr/>
                <p:nvPr/>
              </p:nvSpPr>
              <p:spPr bwMode="auto">
                <a:xfrm>
                  <a:off x="2480894" y="685383"/>
                  <a:ext cx="397477" cy="252923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434" name="Isosceles Triangle 433"/>
                <p:cNvSpPr/>
                <p:nvPr/>
              </p:nvSpPr>
              <p:spPr bwMode="auto">
                <a:xfrm rot="5400000">
                  <a:off x="2591053" y="854198"/>
                  <a:ext cx="228924" cy="153445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504" name="Group 248"/>
              <p:cNvGrpSpPr>
                <a:grpSpLocks/>
              </p:cNvGrpSpPr>
              <p:nvPr/>
            </p:nvGrpSpPr>
            <p:grpSpPr bwMode="auto">
              <a:xfrm>
                <a:off x="234526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431" name="Freeform 430"/>
                <p:cNvSpPr/>
                <p:nvPr/>
              </p:nvSpPr>
              <p:spPr bwMode="auto">
                <a:xfrm>
                  <a:off x="2502168" y="685383"/>
                  <a:ext cx="377141" cy="252923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432" name="Isosceles Triangle 431"/>
                <p:cNvSpPr/>
                <p:nvPr/>
              </p:nvSpPr>
              <p:spPr bwMode="auto">
                <a:xfrm rot="5400000">
                  <a:off x="2593840" y="856047"/>
                  <a:ext cx="228924" cy="149747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505" name="Group 249"/>
              <p:cNvGrpSpPr>
                <a:grpSpLocks/>
              </p:cNvGrpSpPr>
              <p:nvPr/>
            </p:nvGrpSpPr>
            <p:grpSpPr bwMode="auto">
              <a:xfrm>
                <a:off x="314113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429" name="Freeform 428"/>
                <p:cNvSpPr/>
                <p:nvPr/>
              </p:nvSpPr>
              <p:spPr bwMode="auto">
                <a:xfrm>
                  <a:off x="2480922" y="685383"/>
                  <a:ext cx="397476" cy="252923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430" name="Isosceles Triangle 429"/>
                <p:cNvSpPr/>
                <p:nvPr/>
              </p:nvSpPr>
              <p:spPr bwMode="auto">
                <a:xfrm rot="5400000">
                  <a:off x="2590157" y="855122"/>
                  <a:ext cx="228924" cy="151596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506" name="Group 250"/>
              <p:cNvGrpSpPr>
                <a:grpSpLocks/>
              </p:cNvGrpSpPr>
              <p:nvPr/>
            </p:nvGrpSpPr>
            <p:grpSpPr bwMode="auto">
              <a:xfrm>
                <a:off x="393699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427" name="Freeform 426"/>
                <p:cNvSpPr/>
                <p:nvPr/>
              </p:nvSpPr>
              <p:spPr bwMode="auto">
                <a:xfrm>
                  <a:off x="2502196" y="685383"/>
                  <a:ext cx="377141" cy="252923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428" name="Isosceles Triangle 427"/>
                <p:cNvSpPr/>
                <p:nvPr/>
              </p:nvSpPr>
              <p:spPr bwMode="auto">
                <a:xfrm rot="5400000">
                  <a:off x="2602187" y="864367"/>
                  <a:ext cx="228924" cy="133109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507" name="Group 251"/>
              <p:cNvGrpSpPr>
                <a:grpSpLocks/>
              </p:cNvGrpSpPr>
              <p:nvPr/>
            </p:nvGrpSpPr>
            <p:grpSpPr bwMode="auto">
              <a:xfrm>
                <a:off x="473286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425" name="Freeform 424"/>
                <p:cNvSpPr/>
                <p:nvPr/>
              </p:nvSpPr>
              <p:spPr bwMode="auto">
                <a:xfrm>
                  <a:off x="2480948" y="685383"/>
                  <a:ext cx="397477" cy="252923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426" name="Isosceles Triangle 425"/>
                <p:cNvSpPr/>
                <p:nvPr/>
              </p:nvSpPr>
              <p:spPr bwMode="auto">
                <a:xfrm rot="5400000">
                  <a:off x="2590184" y="853274"/>
                  <a:ext cx="228924" cy="155293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508" name="Group 252"/>
              <p:cNvGrpSpPr>
                <a:grpSpLocks/>
              </p:cNvGrpSpPr>
              <p:nvPr/>
            </p:nvGrpSpPr>
            <p:grpSpPr bwMode="auto">
              <a:xfrm>
                <a:off x="552872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423" name="Freeform 422"/>
                <p:cNvSpPr/>
                <p:nvPr/>
              </p:nvSpPr>
              <p:spPr bwMode="auto">
                <a:xfrm>
                  <a:off x="2502223" y="685383"/>
                  <a:ext cx="377141" cy="252923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424" name="Isosceles Triangle 423"/>
                <p:cNvSpPr/>
                <p:nvPr/>
              </p:nvSpPr>
              <p:spPr bwMode="auto">
                <a:xfrm rot="5400000">
                  <a:off x="2601290" y="865290"/>
                  <a:ext cx="228924" cy="131260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509" name="Group 253"/>
              <p:cNvGrpSpPr>
                <a:grpSpLocks/>
              </p:cNvGrpSpPr>
              <p:nvPr/>
            </p:nvGrpSpPr>
            <p:grpSpPr bwMode="auto">
              <a:xfrm>
                <a:off x="632459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421" name="Freeform 420"/>
                <p:cNvSpPr/>
                <p:nvPr/>
              </p:nvSpPr>
              <p:spPr bwMode="auto">
                <a:xfrm>
                  <a:off x="2480976" y="685383"/>
                  <a:ext cx="397476" cy="252923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422" name="Isosceles Triangle 421"/>
                <p:cNvSpPr/>
                <p:nvPr/>
              </p:nvSpPr>
              <p:spPr bwMode="auto">
                <a:xfrm rot="5400000">
                  <a:off x="2591135" y="854199"/>
                  <a:ext cx="228924" cy="153444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510" name="Group 254"/>
              <p:cNvGrpSpPr>
                <a:grpSpLocks/>
              </p:cNvGrpSpPr>
              <p:nvPr/>
            </p:nvGrpSpPr>
            <p:grpSpPr bwMode="auto">
              <a:xfrm>
                <a:off x="712045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419" name="Freeform 418"/>
                <p:cNvSpPr/>
                <p:nvPr/>
              </p:nvSpPr>
              <p:spPr bwMode="auto">
                <a:xfrm>
                  <a:off x="2502250" y="685383"/>
                  <a:ext cx="377141" cy="252923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420" name="Isosceles Triangle 419"/>
                <p:cNvSpPr/>
                <p:nvPr/>
              </p:nvSpPr>
              <p:spPr bwMode="auto">
                <a:xfrm rot="5400000">
                  <a:off x="2601317" y="863442"/>
                  <a:ext cx="228924" cy="134958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</p:grpSp>
        <p:grpSp>
          <p:nvGrpSpPr>
            <p:cNvPr id="99353" name="Group 271"/>
            <p:cNvGrpSpPr>
              <a:grpSpLocks/>
            </p:cNvGrpSpPr>
            <p:nvPr/>
          </p:nvGrpSpPr>
          <p:grpSpPr bwMode="auto">
            <a:xfrm>
              <a:off x="1778000" y="2725738"/>
              <a:ext cx="5969000" cy="360362"/>
              <a:chOff x="1549401" y="1473201"/>
              <a:chExt cx="5968989" cy="359834"/>
            </a:xfrm>
          </p:grpSpPr>
          <p:grpSp>
            <p:nvGrpSpPr>
              <p:cNvPr id="99479" name="Group 272"/>
              <p:cNvGrpSpPr>
                <a:grpSpLocks/>
              </p:cNvGrpSpPr>
              <p:nvPr/>
            </p:nvGrpSpPr>
            <p:grpSpPr bwMode="auto">
              <a:xfrm>
                <a:off x="154940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409" name="Freeform 408"/>
                <p:cNvSpPr/>
                <p:nvPr/>
              </p:nvSpPr>
              <p:spPr bwMode="auto">
                <a:xfrm>
                  <a:off x="2480894" y="686490"/>
                  <a:ext cx="397477" cy="25292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410" name="Isosceles Triangle 409"/>
                <p:cNvSpPr/>
                <p:nvPr/>
              </p:nvSpPr>
              <p:spPr bwMode="auto">
                <a:xfrm rot="5400000">
                  <a:off x="2591053" y="855306"/>
                  <a:ext cx="228924" cy="153445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80" name="Group 273"/>
              <p:cNvGrpSpPr>
                <a:grpSpLocks/>
              </p:cNvGrpSpPr>
              <p:nvPr/>
            </p:nvGrpSpPr>
            <p:grpSpPr bwMode="auto">
              <a:xfrm>
                <a:off x="234526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407" name="Freeform 406"/>
                <p:cNvSpPr/>
                <p:nvPr/>
              </p:nvSpPr>
              <p:spPr bwMode="auto">
                <a:xfrm>
                  <a:off x="2502168" y="686490"/>
                  <a:ext cx="377141" cy="25292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408" name="Isosceles Triangle 407"/>
                <p:cNvSpPr/>
                <p:nvPr/>
              </p:nvSpPr>
              <p:spPr bwMode="auto">
                <a:xfrm rot="5400000">
                  <a:off x="2593840" y="857155"/>
                  <a:ext cx="228924" cy="149747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81" name="Group 274"/>
              <p:cNvGrpSpPr>
                <a:grpSpLocks/>
              </p:cNvGrpSpPr>
              <p:nvPr/>
            </p:nvGrpSpPr>
            <p:grpSpPr bwMode="auto">
              <a:xfrm>
                <a:off x="314113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405" name="Freeform 404"/>
                <p:cNvSpPr/>
                <p:nvPr/>
              </p:nvSpPr>
              <p:spPr bwMode="auto">
                <a:xfrm>
                  <a:off x="2480922" y="686490"/>
                  <a:ext cx="397476" cy="25292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406" name="Isosceles Triangle 405"/>
                <p:cNvSpPr/>
                <p:nvPr/>
              </p:nvSpPr>
              <p:spPr bwMode="auto">
                <a:xfrm rot="5400000">
                  <a:off x="2590156" y="856230"/>
                  <a:ext cx="228924" cy="151596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82" name="Group 275"/>
              <p:cNvGrpSpPr>
                <a:grpSpLocks/>
              </p:cNvGrpSpPr>
              <p:nvPr/>
            </p:nvGrpSpPr>
            <p:grpSpPr bwMode="auto">
              <a:xfrm>
                <a:off x="393699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403" name="Freeform 402"/>
                <p:cNvSpPr/>
                <p:nvPr/>
              </p:nvSpPr>
              <p:spPr bwMode="auto">
                <a:xfrm>
                  <a:off x="2502196" y="686490"/>
                  <a:ext cx="377141" cy="25292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404" name="Isosceles Triangle 403"/>
                <p:cNvSpPr/>
                <p:nvPr/>
              </p:nvSpPr>
              <p:spPr bwMode="auto">
                <a:xfrm rot="5400000">
                  <a:off x="2602186" y="865475"/>
                  <a:ext cx="228924" cy="133109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83" name="Group 276"/>
              <p:cNvGrpSpPr>
                <a:grpSpLocks/>
              </p:cNvGrpSpPr>
              <p:nvPr/>
            </p:nvGrpSpPr>
            <p:grpSpPr bwMode="auto">
              <a:xfrm>
                <a:off x="473286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401" name="Freeform 400"/>
                <p:cNvSpPr/>
                <p:nvPr/>
              </p:nvSpPr>
              <p:spPr bwMode="auto">
                <a:xfrm>
                  <a:off x="2480948" y="686490"/>
                  <a:ext cx="397477" cy="25292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402" name="Isosceles Triangle 401"/>
                <p:cNvSpPr/>
                <p:nvPr/>
              </p:nvSpPr>
              <p:spPr bwMode="auto">
                <a:xfrm rot="5400000">
                  <a:off x="2590183" y="854382"/>
                  <a:ext cx="228924" cy="155293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84" name="Group 277"/>
              <p:cNvGrpSpPr>
                <a:grpSpLocks/>
              </p:cNvGrpSpPr>
              <p:nvPr/>
            </p:nvGrpSpPr>
            <p:grpSpPr bwMode="auto">
              <a:xfrm>
                <a:off x="552872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99" name="Freeform 398"/>
                <p:cNvSpPr/>
                <p:nvPr/>
              </p:nvSpPr>
              <p:spPr bwMode="auto">
                <a:xfrm>
                  <a:off x="2502223" y="686490"/>
                  <a:ext cx="377141" cy="25292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400" name="Isosceles Triangle 399"/>
                <p:cNvSpPr/>
                <p:nvPr/>
              </p:nvSpPr>
              <p:spPr bwMode="auto">
                <a:xfrm rot="5400000">
                  <a:off x="2601289" y="866398"/>
                  <a:ext cx="228924" cy="131260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85" name="Group 278"/>
              <p:cNvGrpSpPr>
                <a:grpSpLocks/>
              </p:cNvGrpSpPr>
              <p:nvPr/>
            </p:nvGrpSpPr>
            <p:grpSpPr bwMode="auto">
              <a:xfrm>
                <a:off x="632459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97" name="Freeform 396"/>
                <p:cNvSpPr/>
                <p:nvPr/>
              </p:nvSpPr>
              <p:spPr bwMode="auto">
                <a:xfrm>
                  <a:off x="2480976" y="686490"/>
                  <a:ext cx="397476" cy="25292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98" name="Isosceles Triangle 397"/>
                <p:cNvSpPr/>
                <p:nvPr/>
              </p:nvSpPr>
              <p:spPr bwMode="auto">
                <a:xfrm rot="5400000">
                  <a:off x="2591135" y="855307"/>
                  <a:ext cx="228924" cy="153444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86" name="Group 279"/>
              <p:cNvGrpSpPr>
                <a:grpSpLocks/>
              </p:cNvGrpSpPr>
              <p:nvPr/>
            </p:nvGrpSpPr>
            <p:grpSpPr bwMode="auto">
              <a:xfrm>
                <a:off x="712045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95" name="Freeform 394"/>
                <p:cNvSpPr/>
                <p:nvPr/>
              </p:nvSpPr>
              <p:spPr bwMode="auto">
                <a:xfrm>
                  <a:off x="2502250" y="686490"/>
                  <a:ext cx="377141" cy="25292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96" name="Isosceles Triangle 395"/>
                <p:cNvSpPr/>
                <p:nvPr/>
              </p:nvSpPr>
              <p:spPr bwMode="auto">
                <a:xfrm rot="5400000">
                  <a:off x="2601316" y="864550"/>
                  <a:ext cx="228924" cy="134958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</p:grpSp>
        <p:grpSp>
          <p:nvGrpSpPr>
            <p:cNvPr id="99354" name="Group 296"/>
            <p:cNvGrpSpPr>
              <a:grpSpLocks/>
            </p:cNvGrpSpPr>
            <p:nvPr/>
          </p:nvGrpSpPr>
          <p:grpSpPr bwMode="auto">
            <a:xfrm>
              <a:off x="1778000" y="3306763"/>
              <a:ext cx="5969000" cy="358775"/>
              <a:chOff x="1549401" y="1473201"/>
              <a:chExt cx="5968989" cy="359834"/>
            </a:xfrm>
          </p:grpSpPr>
          <p:grpSp>
            <p:nvGrpSpPr>
              <p:cNvPr id="99455" name="Group 297"/>
              <p:cNvGrpSpPr>
                <a:grpSpLocks/>
              </p:cNvGrpSpPr>
              <p:nvPr/>
            </p:nvGrpSpPr>
            <p:grpSpPr bwMode="auto">
              <a:xfrm>
                <a:off x="154940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85" name="Freeform 384"/>
                <p:cNvSpPr/>
                <p:nvPr/>
              </p:nvSpPr>
              <p:spPr bwMode="auto">
                <a:xfrm>
                  <a:off x="2480894" y="686013"/>
                  <a:ext cx="397477" cy="254043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86" name="Isosceles Triangle 385"/>
                <p:cNvSpPr/>
                <p:nvPr/>
              </p:nvSpPr>
              <p:spPr bwMode="auto">
                <a:xfrm rot="5400000">
                  <a:off x="2590547" y="854061"/>
                  <a:ext cx="229937" cy="153445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56" name="Group 298"/>
              <p:cNvGrpSpPr>
                <a:grpSpLocks/>
              </p:cNvGrpSpPr>
              <p:nvPr/>
            </p:nvGrpSpPr>
            <p:grpSpPr bwMode="auto">
              <a:xfrm>
                <a:off x="234526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83" name="Freeform 382"/>
                <p:cNvSpPr/>
                <p:nvPr/>
              </p:nvSpPr>
              <p:spPr bwMode="auto">
                <a:xfrm>
                  <a:off x="2502168" y="686013"/>
                  <a:ext cx="377141" cy="254043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84" name="Isosceles Triangle 383"/>
                <p:cNvSpPr/>
                <p:nvPr/>
              </p:nvSpPr>
              <p:spPr bwMode="auto">
                <a:xfrm rot="5400000">
                  <a:off x="2593333" y="855911"/>
                  <a:ext cx="229937" cy="149747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57" name="Group 299"/>
              <p:cNvGrpSpPr>
                <a:grpSpLocks/>
              </p:cNvGrpSpPr>
              <p:nvPr/>
            </p:nvGrpSpPr>
            <p:grpSpPr bwMode="auto">
              <a:xfrm>
                <a:off x="314113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81" name="Freeform 380"/>
                <p:cNvSpPr/>
                <p:nvPr/>
              </p:nvSpPr>
              <p:spPr bwMode="auto">
                <a:xfrm>
                  <a:off x="2480922" y="686013"/>
                  <a:ext cx="397476" cy="254043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82" name="Isosceles Triangle 381"/>
                <p:cNvSpPr/>
                <p:nvPr/>
              </p:nvSpPr>
              <p:spPr bwMode="auto">
                <a:xfrm rot="5400000">
                  <a:off x="2589650" y="854986"/>
                  <a:ext cx="229937" cy="151596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58" name="Group 300"/>
              <p:cNvGrpSpPr>
                <a:grpSpLocks/>
              </p:cNvGrpSpPr>
              <p:nvPr/>
            </p:nvGrpSpPr>
            <p:grpSpPr bwMode="auto">
              <a:xfrm>
                <a:off x="393699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79" name="Freeform 378"/>
                <p:cNvSpPr/>
                <p:nvPr/>
              </p:nvSpPr>
              <p:spPr bwMode="auto">
                <a:xfrm>
                  <a:off x="2502196" y="686013"/>
                  <a:ext cx="377141" cy="254043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80" name="Isosceles Triangle 379"/>
                <p:cNvSpPr/>
                <p:nvPr/>
              </p:nvSpPr>
              <p:spPr bwMode="auto">
                <a:xfrm rot="5400000">
                  <a:off x="2601680" y="864230"/>
                  <a:ext cx="229937" cy="133109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59" name="Group 301"/>
              <p:cNvGrpSpPr>
                <a:grpSpLocks/>
              </p:cNvGrpSpPr>
              <p:nvPr/>
            </p:nvGrpSpPr>
            <p:grpSpPr bwMode="auto">
              <a:xfrm>
                <a:off x="473286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77" name="Freeform 376"/>
                <p:cNvSpPr/>
                <p:nvPr/>
              </p:nvSpPr>
              <p:spPr bwMode="auto">
                <a:xfrm>
                  <a:off x="2480948" y="686013"/>
                  <a:ext cx="397477" cy="254043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78" name="Isosceles Triangle 377"/>
                <p:cNvSpPr/>
                <p:nvPr/>
              </p:nvSpPr>
              <p:spPr bwMode="auto">
                <a:xfrm rot="5400000">
                  <a:off x="2589677" y="853138"/>
                  <a:ext cx="229937" cy="155293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60" name="Group 302"/>
              <p:cNvGrpSpPr>
                <a:grpSpLocks/>
              </p:cNvGrpSpPr>
              <p:nvPr/>
            </p:nvGrpSpPr>
            <p:grpSpPr bwMode="auto">
              <a:xfrm>
                <a:off x="552872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75" name="Freeform 374"/>
                <p:cNvSpPr/>
                <p:nvPr/>
              </p:nvSpPr>
              <p:spPr bwMode="auto">
                <a:xfrm>
                  <a:off x="2502223" y="686013"/>
                  <a:ext cx="377141" cy="254043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76" name="Isosceles Triangle 375"/>
                <p:cNvSpPr/>
                <p:nvPr/>
              </p:nvSpPr>
              <p:spPr bwMode="auto">
                <a:xfrm rot="5400000">
                  <a:off x="2600783" y="865154"/>
                  <a:ext cx="229937" cy="131260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61" name="Group 303"/>
              <p:cNvGrpSpPr>
                <a:grpSpLocks/>
              </p:cNvGrpSpPr>
              <p:nvPr/>
            </p:nvGrpSpPr>
            <p:grpSpPr bwMode="auto">
              <a:xfrm>
                <a:off x="632459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73" name="Freeform 372"/>
                <p:cNvSpPr/>
                <p:nvPr/>
              </p:nvSpPr>
              <p:spPr bwMode="auto">
                <a:xfrm>
                  <a:off x="2480976" y="686013"/>
                  <a:ext cx="397476" cy="254043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74" name="Isosceles Triangle 373"/>
                <p:cNvSpPr/>
                <p:nvPr/>
              </p:nvSpPr>
              <p:spPr bwMode="auto">
                <a:xfrm rot="5400000">
                  <a:off x="2590628" y="854063"/>
                  <a:ext cx="229937" cy="153444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62" name="Group 304"/>
              <p:cNvGrpSpPr>
                <a:grpSpLocks/>
              </p:cNvGrpSpPr>
              <p:nvPr/>
            </p:nvGrpSpPr>
            <p:grpSpPr bwMode="auto">
              <a:xfrm>
                <a:off x="712045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71" name="Freeform 370"/>
                <p:cNvSpPr/>
                <p:nvPr/>
              </p:nvSpPr>
              <p:spPr bwMode="auto">
                <a:xfrm>
                  <a:off x="2502250" y="686013"/>
                  <a:ext cx="377141" cy="254043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72" name="Isosceles Triangle 371"/>
                <p:cNvSpPr/>
                <p:nvPr/>
              </p:nvSpPr>
              <p:spPr bwMode="auto">
                <a:xfrm rot="5400000">
                  <a:off x="2600810" y="863306"/>
                  <a:ext cx="229937" cy="134958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</p:grpSp>
        <p:grpSp>
          <p:nvGrpSpPr>
            <p:cNvPr id="99355" name="Group 321"/>
            <p:cNvGrpSpPr>
              <a:grpSpLocks/>
            </p:cNvGrpSpPr>
            <p:nvPr/>
          </p:nvGrpSpPr>
          <p:grpSpPr bwMode="auto">
            <a:xfrm>
              <a:off x="1778000" y="3886200"/>
              <a:ext cx="5969000" cy="360363"/>
              <a:chOff x="1549401" y="1473201"/>
              <a:chExt cx="5968989" cy="359834"/>
            </a:xfrm>
          </p:grpSpPr>
          <p:grpSp>
            <p:nvGrpSpPr>
              <p:cNvPr id="99431" name="Group 322"/>
              <p:cNvGrpSpPr>
                <a:grpSpLocks/>
              </p:cNvGrpSpPr>
              <p:nvPr/>
            </p:nvGrpSpPr>
            <p:grpSpPr bwMode="auto">
              <a:xfrm>
                <a:off x="154940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61" name="Freeform 360"/>
                <p:cNvSpPr/>
                <p:nvPr/>
              </p:nvSpPr>
              <p:spPr bwMode="auto">
                <a:xfrm>
                  <a:off x="2480894" y="685272"/>
                  <a:ext cx="397477" cy="25292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62" name="Isosceles Triangle 361"/>
                <p:cNvSpPr/>
                <p:nvPr/>
              </p:nvSpPr>
              <p:spPr bwMode="auto">
                <a:xfrm rot="5400000">
                  <a:off x="2591053" y="854089"/>
                  <a:ext cx="228924" cy="153445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32" name="Group 323"/>
              <p:cNvGrpSpPr>
                <a:grpSpLocks/>
              </p:cNvGrpSpPr>
              <p:nvPr/>
            </p:nvGrpSpPr>
            <p:grpSpPr bwMode="auto">
              <a:xfrm>
                <a:off x="234526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59" name="Freeform 358"/>
                <p:cNvSpPr/>
                <p:nvPr/>
              </p:nvSpPr>
              <p:spPr bwMode="auto">
                <a:xfrm>
                  <a:off x="2502168" y="685272"/>
                  <a:ext cx="377141" cy="25292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60" name="Isosceles Triangle 359"/>
                <p:cNvSpPr/>
                <p:nvPr/>
              </p:nvSpPr>
              <p:spPr bwMode="auto">
                <a:xfrm rot="5400000">
                  <a:off x="2593840" y="855938"/>
                  <a:ext cx="228924" cy="149747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33" name="Group 324"/>
              <p:cNvGrpSpPr>
                <a:grpSpLocks/>
              </p:cNvGrpSpPr>
              <p:nvPr/>
            </p:nvGrpSpPr>
            <p:grpSpPr bwMode="auto">
              <a:xfrm>
                <a:off x="314113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57" name="Freeform 356"/>
                <p:cNvSpPr/>
                <p:nvPr/>
              </p:nvSpPr>
              <p:spPr bwMode="auto">
                <a:xfrm>
                  <a:off x="2480922" y="685272"/>
                  <a:ext cx="397476" cy="25292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58" name="Isosceles Triangle 357"/>
                <p:cNvSpPr/>
                <p:nvPr/>
              </p:nvSpPr>
              <p:spPr bwMode="auto">
                <a:xfrm rot="5400000">
                  <a:off x="2590157" y="855013"/>
                  <a:ext cx="228924" cy="151596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34" name="Group 325"/>
              <p:cNvGrpSpPr>
                <a:grpSpLocks/>
              </p:cNvGrpSpPr>
              <p:nvPr/>
            </p:nvGrpSpPr>
            <p:grpSpPr bwMode="auto">
              <a:xfrm>
                <a:off x="393699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55" name="Freeform 354"/>
                <p:cNvSpPr/>
                <p:nvPr/>
              </p:nvSpPr>
              <p:spPr bwMode="auto">
                <a:xfrm>
                  <a:off x="2502196" y="685272"/>
                  <a:ext cx="377141" cy="25292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56" name="Isosceles Triangle 355"/>
                <p:cNvSpPr/>
                <p:nvPr/>
              </p:nvSpPr>
              <p:spPr bwMode="auto">
                <a:xfrm rot="5400000">
                  <a:off x="2602187" y="864257"/>
                  <a:ext cx="228924" cy="133109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35" name="Group 326"/>
              <p:cNvGrpSpPr>
                <a:grpSpLocks/>
              </p:cNvGrpSpPr>
              <p:nvPr/>
            </p:nvGrpSpPr>
            <p:grpSpPr bwMode="auto">
              <a:xfrm>
                <a:off x="473286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53" name="Freeform 352"/>
                <p:cNvSpPr/>
                <p:nvPr/>
              </p:nvSpPr>
              <p:spPr bwMode="auto">
                <a:xfrm>
                  <a:off x="2480948" y="685272"/>
                  <a:ext cx="397477" cy="25292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54" name="Isosceles Triangle 353"/>
                <p:cNvSpPr/>
                <p:nvPr/>
              </p:nvSpPr>
              <p:spPr bwMode="auto">
                <a:xfrm rot="5400000">
                  <a:off x="2590184" y="853165"/>
                  <a:ext cx="228924" cy="155293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36" name="Group 327"/>
              <p:cNvGrpSpPr>
                <a:grpSpLocks/>
              </p:cNvGrpSpPr>
              <p:nvPr/>
            </p:nvGrpSpPr>
            <p:grpSpPr bwMode="auto">
              <a:xfrm>
                <a:off x="552872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51" name="Freeform 350"/>
                <p:cNvSpPr/>
                <p:nvPr/>
              </p:nvSpPr>
              <p:spPr bwMode="auto">
                <a:xfrm>
                  <a:off x="2502223" y="685272"/>
                  <a:ext cx="377141" cy="25292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52" name="Isosceles Triangle 351"/>
                <p:cNvSpPr/>
                <p:nvPr/>
              </p:nvSpPr>
              <p:spPr bwMode="auto">
                <a:xfrm rot="5400000">
                  <a:off x="2601290" y="865181"/>
                  <a:ext cx="228924" cy="131260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37" name="Group 328"/>
              <p:cNvGrpSpPr>
                <a:grpSpLocks/>
              </p:cNvGrpSpPr>
              <p:nvPr/>
            </p:nvGrpSpPr>
            <p:grpSpPr bwMode="auto">
              <a:xfrm>
                <a:off x="632459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49" name="Freeform 348"/>
                <p:cNvSpPr/>
                <p:nvPr/>
              </p:nvSpPr>
              <p:spPr bwMode="auto">
                <a:xfrm>
                  <a:off x="2480976" y="685272"/>
                  <a:ext cx="397476" cy="25292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50" name="Isosceles Triangle 349"/>
                <p:cNvSpPr/>
                <p:nvPr/>
              </p:nvSpPr>
              <p:spPr bwMode="auto">
                <a:xfrm rot="5400000">
                  <a:off x="2591135" y="854090"/>
                  <a:ext cx="228924" cy="153444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38" name="Group 329"/>
              <p:cNvGrpSpPr>
                <a:grpSpLocks/>
              </p:cNvGrpSpPr>
              <p:nvPr/>
            </p:nvGrpSpPr>
            <p:grpSpPr bwMode="auto">
              <a:xfrm>
                <a:off x="712045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47" name="Freeform 346"/>
                <p:cNvSpPr/>
                <p:nvPr/>
              </p:nvSpPr>
              <p:spPr bwMode="auto">
                <a:xfrm>
                  <a:off x="2502250" y="685272"/>
                  <a:ext cx="377141" cy="25292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48" name="Isosceles Triangle 347"/>
                <p:cNvSpPr/>
                <p:nvPr/>
              </p:nvSpPr>
              <p:spPr bwMode="auto">
                <a:xfrm rot="5400000">
                  <a:off x="2601317" y="863333"/>
                  <a:ext cx="228924" cy="134958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</p:grpSp>
        <p:grpSp>
          <p:nvGrpSpPr>
            <p:cNvPr id="99356" name="Group 346"/>
            <p:cNvGrpSpPr>
              <a:grpSpLocks/>
            </p:cNvGrpSpPr>
            <p:nvPr/>
          </p:nvGrpSpPr>
          <p:grpSpPr bwMode="auto">
            <a:xfrm>
              <a:off x="1778000" y="4465638"/>
              <a:ext cx="5969000" cy="360362"/>
              <a:chOff x="1549401" y="1473201"/>
              <a:chExt cx="5968989" cy="359834"/>
            </a:xfrm>
          </p:grpSpPr>
          <p:grpSp>
            <p:nvGrpSpPr>
              <p:cNvPr id="99407" name="Group 347"/>
              <p:cNvGrpSpPr>
                <a:grpSpLocks/>
              </p:cNvGrpSpPr>
              <p:nvPr/>
            </p:nvGrpSpPr>
            <p:grpSpPr bwMode="auto">
              <a:xfrm>
                <a:off x="154940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37" name="Freeform 336"/>
                <p:cNvSpPr/>
                <p:nvPr/>
              </p:nvSpPr>
              <p:spPr bwMode="auto">
                <a:xfrm>
                  <a:off x="2480894" y="686379"/>
                  <a:ext cx="397477" cy="252925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38" name="Isosceles Triangle 337"/>
                <p:cNvSpPr/>
                <p:nvPr/>
              </p:nvSpPr>
              <p:spPr bwMode="auto">
                <a:xfrm rot="5400000">
                  <a:off x="2591053" y="855196"/>
                  <a:ext cx="228924" cy="153445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08" name="Group 348"/>
              <p:cNvGrpSpPr>
                <a:grpSpLocks/>
              </p:cNvGrpSpPr>
              <p:nvPr/>
            </p:nvGrpSpPr>
            <p:grpSpPr bwMode="auto">
              <a:xfrm>
                <a:off x="234526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35" name="Freeform 334"/>
                <p:cNvSpPr/>
                <p:nvPr/>
              </p:nvSpPr>
              <p:spPr bwMode="auto">
                <a:xfrm>
                  <a:off x="2502168" y="686379"/>
                  <a:ext cx="377141" cy="252925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36" name="Isosceles Triangle 335"/>
                <p:cNvSpPr/>
                <p:nvPr/>
              </p:nvSpPr>
              <p:spPr bwMode="auto">
                <a:xfrm rot="5400000">
                  <a:off x="2593840" y="857046"/>
                  <a:ext cx="228924" cy="149747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09" name="Group 349"/>
              <p:cNvGrpSpPr>
                <a:grpSpLocks/>
              </p:cNvGrpSpPr>
              <p:nvPr/>
            </p:nvGrpSpPr>
            <p:grpSpPr bwMode="auto">
              <a:xfrm>
                <a:off x="314113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33" name="Freeform 332"/>
                <p:cNvSpPr/>
                <p:nvPr/>
              </p:nvSpPr>
              <p:spPr bwMode="auto">
                <a:xfrm>
                  <a:off x="2480922" y="686379"/>
                  <a:ext cx="397476" cy="252925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34" name="Isosceles Triangle 333"/>
                <p:cNvSpPr/>
                <p:nvPr/>
              </p:nvSpPr>
              <p:spPr bwMode="auto">
                <a:xfrm rot="5400000">
                  <a:off x="2590156" y="856121"/>
                  <a:ext cx="228924" cy="151596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10" name="Group 350"/>
              <p:cNvGrpSpPr>
                <a:grpSpLocks/>
              </p:cNvGrpSpPr>
              <p:nvPr/>
            </p:nvGrpSpPr>
            <p:grpSpPr bwMode="auto">
              <a:xfrm>
                <a:off x="393699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31" name="Freeform 330"/>
                <p:cNvSpPr/>
                <p:nvPr/>
              </p:nvSpPr>
              <p:spPr bwMode="auto">
                <a:xfrm>
                  <a:off x="2502196" y="686379"/>
                  <a:ext cx="377141" cy="252925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32" name="Isosceles Triangle 331"/>
                <p:cNvSpPr/>
                <p:nvPr/>
              </p:nvSpPr>
              <p:spPr bwMode="auto">
                <a:xfrm rot="5400000">
                  <a:off x="2602186" y="865365"/>
                  <a:ext cx="228924" cy="133109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11" name="Group 351"/>
              <p:cNvGrpSpPr>
                <a:grpSpLocks/>
              </p:cNvGrpSpPr>
              <p:nvPr/>
            </p:nvGrpSpPr>
            <p:grpSpPr bwMode="auto">
              <a:xfrm>
                <a:off x="473286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29" name="Freeform 328"/>
                <p:cNvSpPr/>
                <p:nvPr/>
              </p:nvSpPr>
              <p:spPr bwMode="auto">
                <a:xfrm>
                  <a:off x="2480948" y="686379"/>
                  <a:ext cx="397477" cy="252925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30" name="Isosceles Triangle 329"/>
                <p:cNvSpPr/>
                <p:nvPr/>
              </p:nvSpPr>
              <p:spPr bwMode="auto">
                <a:xfrm rot="5400000">
                  <a:off x="2590183" y="854273"/>
                  <a:ext cx="228924" cy="155293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12" name="Group 352"/>
              <p:cNvGrpSpPr>
                <a:grpSpLocks/>
              </p:cNvGrpSpPr>
              <p:nvPr/>
            </p:nvGrpSpPr>
            <p:grpSpPr bwMode="auto">
              <a:xfrm>
                <a:off x="552872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27" name="Freeform 326"/>
                <p:cNvSpPr/>
                <p:nvPr/>
              </p:nvSpPr>
              <p:spPr bwMode="auto">
                <a:xfrm>
                  <a:off x="2502223" y="686379"/>
                  <a:ext cx="377141" cy="252925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28" name="Isosceles Triangle 327"/>
                <p:cNvSpPr/>
                <p:nvPr/>
              </p:nvSpPr>
              <p:spPr bwMode="auto">
                <a:xfrm rot="5400000">
                  <a:off x="2601289" y="866289"/>
                  <a:ext cx="228924" cy="131260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13" name="Group 353"/>
              <p:cNvGrpSpPr>
                <a:grpSpLocks/>
              </p:cNvGrpSpPr>
              <p:nvPr/>
            </p:nvGrpSpPr>
            <p:grpSpPr bwMode="auto">
              <a:xfrm>
                <a:off x="632459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25" name="Freeform 324"/>
                <p:cNvSpPr/>
                <p:nvPr/>
              </p:nvSpPr>
              <p:spPr bwMode="auto">
                <a:xfrm>
                  <a:off x="2480976" y="686379"/>
                  <a:ext cx="397476" cy="252925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26" name="Isosceles Triangle 325"/>
                <p:cNvSpPr/>
                <p:nvPr/>
              </p:nvSpPr>
              <p:spPr bwMode="auto">
                <a:xfrm rot="5400000">
                  <a:off x="2591135" y="855198"/>
                  <a:ext cx="228924" cy="153444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414" name="Group 354"/>
              <p:cNvGrpSpPr>
                <a:grpSpLocks/>
              </p:cNvGrpSpPr>
              <p:nvPr/>
            </p:nvGrpSpPr>
            <p:grpSpPr bwMode="auto">
              <a:xfrm>
                <a:off x="712045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23" name="Freeform 322"/>
                <p:cNvSpPr/>
                <p:nvPr/>
              </p:nvSpPr>
              <p:spPr bwMode="auto">
                <a:xfrm>
                  <a:off x="2502250" y="686379"/>
                  <a:ext cx="377141" cy="252925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24" name="Isosceles Triangle 323"/>
                <p:cNvSpPr/>
                <p:nvPr/>
              </p:nvSpPr>
              <p:spPr bwMode="auto">
                <a:xfrm rot="5400000">
                  <a:off x="2601316" y="864441"/>
                  <a:ext cx="228924" cy="134958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</p:grpSp>
        <p:grpSp>
          <p:nvGrpSpPr>
            <p:cNvPr id="99357" name="Group 371"/>
            <p:cNvGrpSpPr>
              <a:grpSpLocks/>
            </p:cNvGrpSpPr>
            <p:nvPr/>
          </p:nvGrpSpPr>
          <p:grpSpPr bwMode="auto">
            <a:xfrm>
              <a:off x="1778000" y="5046663"/>
              <a:ext cx="5969000" cy="358775"/>
              <a:chOff x="1549401" y="1473201"/>
              <a:chExt cx="5968989" cy="359834"/>
            </a:xfrm>
          </p:grpSpPr>
          <p:grpSp>
            <p:nvGrpSpPr>
              <p:cNvPr id="99383" name="Group 372"/>
              <p:cNvGrpSpPr>
                <a:grpSpLocks/>
              </p:cNvGrpSpPr>
              <p:nvPr/>
            </p:nvGrpSpPr>
            <p:grpSpPr bwMode="auto">
              <a:xfrm>
                <a:off x="154940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13" name="Freeform 312"/>
                <p:cNvSpPr/>
                <p:nvPr/>
              </p:nvSpPr>
              <p:spPr bwMode="auto">
                <a:xfrm>
                  <a:off x="2480894" y="685902"/>
                  <a:ext cx="397477" cy="25404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14" name="Isosceles Triangle 313"/>
                <p:cNvSpPr/>
                <p:nvPr/>
              </p:nvSpPr>
              <p:spPr bwMode="auto">
                <a:xfrm rot="5400000">
                  <a:off x="2590547" y="853950"/>
                  <a:ext cx="229937" cy="153445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384" name="Group 373"/>
              <p:cNvGrpSpPr>
                <a:grpSpLocks/>
              </p:cNvGrpSpPr>
              <p:nvPr/>
            </p:nvGrpSpPr>
            <p:grpSpPr bwMode="auto">
              <a:xfrm>
                <a:off x="234526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11" name="Freeform 310"/>
                <p:cNvSpPr/>
                <p:nvPr/>
              </p:nvSpPr>
              <p:spPr bwMode="auto">
                <a:xfrm>
                  <a:off x="2502168" y="685902"/>
                  <a:ext cx="377141" cy="25404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12" name="Isosceles Triangle 311"/>
                <p:cNvSpPr/>
                <p:nvPr/>
              </p:nvSpPr>
              <p:spPr bwMode="auto">
                <a:xfrm rot="5400000">
                  <a:off x="2593333" y="855800"/>
                  <a:ext cx="229937" cy="149747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385" name="Group 374"/>
              <p:cNvGrpSpPr>
                <a:grpSpLocks/>
              </p:cNvGrpSpPr>
              <p:nvPr/>
            </p:nvGrpSpPr>
            <p:grpSpPr bwMode="auto">
              <a:xfrm>
                <a:off x="314113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09" name="Freeform 308"/>
                <p:cNvSpPr/>
                <p:nvPr/>
              </p:nvSpPr>
              <p:spPr bwMode="auto">
                <a:xfrm>
                  <a:off x="2480922" y="685902"/>
                  <a:ext cx="397476" cy="25404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10" name="Isosceles Triangle 309"/>
                <p:cNvSpPr/>
                <p:nvPr/>
              </p:nvSpPr>
              <p:spPr bwMode="auto">
                <a:xfrm rot="5400000">
                  <a:off x="2589650" y="854875"/>
                  <a:ext cx="229937" cy="151596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386" name="Group 375"/>
              <p:cNvGrpSpPr>
                <a:grpSpLocks/>
              </p:cNvGrpSpPr>
              <p:nvPr/>
            </p:nvGrpSpPr>
            <p:grpSpPr bwMode="auto">
              <a:xfrm>
                <a:off x="393699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07" name="Freeform 306"/>
                <p:cNvSpPr/>
                <p:nvPr/>
              </p:nvSpPr>
              <p:spPr bwMode="auto">
                <a:xfrm>
                  <a:off x="2502196" y="685902"/>
                  <a:ext cx="377141" cy="25404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08" name="Isosceles Triangle 307"/>
                <p:cNvSpPr/>
                <p:nvPr/>
              </p:nvSpPr>
              <p:spPr bwMode="auto">
                <a:xfrm rot="5400000">
                  <a:off x="2601680" y="864119"/>
                  <a:ext cx="229937" cy="133109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387" name="Group 376"/>
              <p:cNvGrpSpPr>
                <a:grpSpLocks/>
              </p:cNvGrpSpPr>
              <p:nvPr/>
            </p:nvGrpSpPr>
            <p:grpSpPr bwMode="auto">
              <a:xfrm>
                <a:off x="473286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05" name="Freeform 304"/>
                <p:cNvSpPr/>
                <p:nvPr/>
              </p:nvSpPr>
              <p:spPr bwMode="auto">
                <a:xfrm>
                  <a:off x="2480948" y="685902"/>
                  <a:ext cx="397477" cy="25404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06" name="Isosceles Triangle 305"/>
                <p:cNvSpPr/>
                <p:nvPr/>
              </p:nvSpPr>
              <p:spPr bwMode="auto">
                <a:xfrm rot="5400000">
                  <a:off x="2589677" y="853027"/>
                  <a:ext cx="229937" cy="155293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388" name="Group 377"/>
              <p:cNvGrpSpPr>
                <a:grpSpLocks/>
              </p:cNvGrpSpPr>
              <p:nvPr/>
            </p:nvGrpSpPr>
            <p:grpSpPr bwMode="auto">
              <a:xfrm>
                <a:off x="552872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03" name="Freeform 302"/>
                <p:cNvSpPr/>
                <p:nvPr/>
              </p:nvSpPr>
              <p:spPr bwMode="auto">
                <a:xfrm>
                  <a:off x="2502223" y="685902"/>
                  <a:ext cx="377141" cy="25404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04" name="Isosceles Triangle 303"/>
                <p:cNvSpPr/>
                <p:nvPr/>
              </p:nvSpPr>
              <p:spPr bwMode="auto">
                <a:xfrm rot="5400000">
                  <a:off x="2600783" y="865043"/>
                  <a:ext cx="229937" cy="131260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389" name="Group 378"/>
              <p:cNvGrpSpPr>
                <a:grpSpLocks/>
              </p:cNvGrpSpPr>
              <p:nvPr/>
            </p:nvGrpSpPr>
            <p:grpSpPr bwMode="auto">
              <a:xfrm>
                <a:off x="632459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301" name="Freeform 300"/>
                <p:cNvSpPr/>
                <p:nvPr/>
              </p:nvSpPr>
              <p:spPr bwMode="auto">
                <a:xfrm>
                  <a:off x="2480976" y="685902"/>
                  <a:ext cx="397476" cy="25404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02" name="Isosceles Triangle 301"/>
                <p:cNvSpPr/>
                <p:nvPr/>
              </p:nvSpPr>
              <p:spPr bwMode="auto">
                <a:xfrm rot="5400000">
                  <a:off x="2590628" y="853952"/>
                  <a:ext cx="229937" cy="153444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390" name="Group 379"/>
              <p:cNvGrpSpPr>
                <a:grpSpLocks/>
              </p:cNvGrpSpPr>
              <p:nvPr/>
            </p:nvGrpSpPr>
            <p:grpSpPr bwMode="auto">
              <a:xfrm>
                <a:off x="712045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299" name="Freeform 298"/>
                <p:cNvSpPr/>
                <p:nvPr/>
              </p:nvSpPr>
              <p:spPr bwMode="auto">
                <a:xfrm>
                  <a:off x="2502250" y="685902"/>
                  <a:ext cx="377141" cy="254044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00" name="Isosceles Triangle 299"/>
                <p:cNvSpPr/>
                <p:nvPr/>
              </p:nvSpPr>
              <p:spPr bwMode="auto">
                <a:xfrm rot="5400000">
                  <a:off x="2600810" y="863195"/>
                  <a:ext cx="229937" cy="134958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</p:grpSp>
        <p:grpSp>
          <p:nvGrpSpPr>
            <p:cNvPr id="99358" name="Group 396"/>
            <p:cNvGrpSpPr>
              <a:grpSpLocks/>
            </p:cNvGrpSpPr>
            <p:nvPr/>
          </p:nvGrpSpPr>
          <p:grpSpPr bwMode="auto">
            <a:xfrm>
              <a:off x="1778000" y="5643563"/>
              <a:ext cx="5969000" cy="358775"/>
              <a:chOff x="1549401" y="1473201"/>
              <a:chExt cx="5968989" cy="359834"/>
            </a:xfrm>
          </p:grpSpPr>
          <p:grpSp>
            <p:nvGrpSpPr>
              <p:cNvPr id="99359" name="Group 397"/>
              <p:cNvGrpSpPr>
                <a:grpSpLocks/>
              </p:cNvGrpSpPr>
              <p:nvPr/>
            </p:nvGrpSpPr>
            <p:grpSpPr bwMode="auto">
              <a:xfrm>
                <a:off x="154940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289" name="Freeform 288"/>
                <p:cNvSpPr/>
                <p:nvPr/>
              </p:nvSpPr>
              <p:spPr bwMode="auto">
                <a:xfrm>
                  <a:off x="2480894" y="686189"/>
                  <a:ext cx="397477" cy="254043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290" name="Isosceles Triangle 289"/>
                <p:cNvSpPr/>
                <p:nvPr/>
              </p:nvSpPr>
              <p:spPr bwMode="auto">
                <a:xfrm rot="5400000">
                  <a:off x="2590547" y="854238"/>
                  <a:ext cx="229937" cy="153445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360" name="Group 398"/>
              <p:cNvGrpSpPr>
                <a:grpSpLocks/>
              </p:cNvGrpSpPr>
              <p:nvPr/>
            </p:nvGrpSpPr>
            <p:grpSpPr bwMode="auto">
              <a:xfrm>
                <a:off x="234526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287" name="Freeform 286"/>
                <p:cNvSpPr/>
                <p:nvPr/>
              </p:nvSpPr>
              <p:spPr bwMode="auto">
                <a:xfrm>
                  <a:off x="2502168" y="686189"/>
                  <a:ext cx="377141" cy="254043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288" name="Isosceles Triangle 287"/>
                <p:cNvSpPr/>
                <p:nvPr/>
              </p:nvSpPr>
              <p:spPr bwMode="auto">
                <a:xfrm rot="5400000">
                  <a:off x="2593333" y="856087"/>
                  <a:ext cx="229937" cy="149747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361" name="Group 399"/>
              <p:cNvGrpSpPr>
                <a:grpSpLocks/>
              </p:cNvGrpSpPr>
              <p:nvPr/>
            </p:nvGrpSpPr>
            <p:grpSpPr bwMode="auto">
              <a:xfrm>
                <a:off x="314113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285" name="Freeform 284"/>
                <p:cNvSpPr/>
                <p:nvPr/>
              </p:nvSpPr>
              <p:spPr bwMode="auto">
                <a:xfrm>
                  <a:off x="2480922" y="686189"/>
                  <a:ext cx="397476" cy="254043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286" name="Isosceles Triangle 285"/>
                <p:cNvSpPr/>
                <p:nvPr/>
              </p:nvSpPr>
              <p:spPr bwMode="auto">
                <a:xfrm rot="5400000">
                  <a:off x="2589650" y="855162"/>
                  <a:ext cx="229937" cy="151596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362" name="Group 400"/>
              <p:cNvGrpSpPr>
                <a:grpSpLocks/>
              </p:cNvGrpSpPr>
              <p:nvPr/>
            </p:nvGrpSpPr>
            <p:grpSpPr bwMode="auto">
              <a:xfrm>
                <a:off x="393699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283" name="Freeform 282"/>
                <p:cNvSpPr/>
                <p:nvPr/>
              </p:nvSpPr>
              <p:spPr bwMode="auto">
                <a:xfrm>
                  <a:off x="2502196" y="686189"/>
                  <a:ext cx="377141" cy="254043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284" name="Isosceles Triangle 283"/>
                <p:cNvSpPr/>
                <p:nvPr/>
              </p:nvSpPr>
              <p:spPr bwMode="auto">
                <a:xfrm rot="5400000">
                  <a:off x="2601680" y="864407"/>
                  <a:ext cx="229937" cy="133109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363" name="Group 401"/>
              <p:cNvGrpSpPr>
                <a:grpSpLocks/>
              </p:cNvGrpSpPr>
              <p:nvPr/>
            </p:nvGrpSpPr>
            <p:grpSpPr bwMode="auto">
              <a:xfrm>
                <a:off x="473286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281" name="Freeform 280"/>
                <p:cNvSpPr/>
                <p:nvPr/>
              </p:nvSpPr>
              <p:spPr bwMode="auto">
                <a:xfrm>
                  <a:off x="2480948" y="686189"/>
                  <a:ext cx="397477" cy="254043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282" name="Isosceles Triangle 281"/>
                <p:cNvSpPr/>
                <p:nvPr/>
              </p:nvSpPr>
              <p:spPr bwMode="auto">
                <a:xfrm rot="5400000">
                  <a:off x="2589677" y="853314"/>
                  <a:ext cx="229937" cy="155293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364" name="Group 402"/>
              <p:cNvGrpSpPr>
                <a:grpSpLocks/>
              </p:cNvGrpSpPr>
              <p:nvPr/>
            </p:nvGrpSpPr>
            <p:grpSpPr bwMode="auto">
              <a:xfrm>
                <a:off x="552872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279" name="Freeform 278"/>
                <p:cNvSpPr/>
                <p:nvPr/>
              </p:nvSpPr>
              <p:spPr bwMode="auto">
                <a:xfrm>
                  <a:off x="2502223" y="686189"/>
                  <a:ext cx="377141" cy="254043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280" name="Isosceles Triangle 279"/>
                <p:cNvSpPr/>
                <p:nvPr/>
              </p:nvSpPr>
              <p:spPr bwMode="auto">
                <a:xfrm rot="5400000">
                  <a:off x="2600783" y="865330"/>
                  <a:ext cx="229937" cy="131260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365" name="Group 403"/>
              <p:cNvGrpSpPr>
                <a:grpSpLocks/>
              </p:cNvGrpSpPr>
              <p:nvPr/>
            </p:nvGrpSpPr>
            <p:grpSpPr bwMode="auto">
              <a:xfrm>
                <a:off x="6324591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277" name="Freeform 276"/>
                <p:cNvSpPr/>
                <p:nvPr/>
              </p:nvSpPr>
              <p:spPr bwMode="auto">
                <a:xfrm>
                  <a:off x="2480976" y="686189"/>
                  <a:ext cx="397476" cy="254043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278" name="Isosceles Triangle 277"/>
                <p:cNvSpPr/>
                <p:nvPr/>
              </p:nvSpPr>
              <p:spPr bwMode="auto">
                <a:xfrm rot="5400000">
                  <a:off x="2590628" y="854239"/>
                  <a:ext cx="229937" cy="153444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99366" name="Group 404"/>
              <p:cNvGrpSpPr>
                <a:grpSpLocks/>
              </p:cNvGrpSpPr>
              <p:nvPr/>
            </p:nvGrpSpPr>
            <p:grpSpPr bwMode="auto">
              <a:xfrm>
                <a:off x="7120456" y="1473201"/>
                <a:ext cx="397934" cy="359834"/>
                <a:chOff x="2480733" y="685800"/>
                <a:chExt cx="397934" cy="359834"/>
              </a:xfrm>
            </p:grpSpPr>
            <p:sp>
              <p:nvSpPr>
                <p:cNvPr id="275" name="Freeform 274"/>
                <p:cNvSpPr/>
                <p:nvPr/>
              </p:nvSpPr>
              <p:spPr bwMode="auto">
                <a:xfrm>
                  <a:off x="2502250" y="686189"/>
                  <a:ext cx="377141" cy="254043"/>
                </a:xfrm>
                <a:custGeom>
                  <a:avLst/>
                  <a:gdLst>
                    <a:gd name="connsiteX0" fmla="*/ 0 w 397934"/>
                    <a:gd name="connsiteY0" fmla="*/ 0 h 338667"/>
                    <a:gd name="connsiteX1" fmla="*/ 0 w 397934"/>
                    <a:gd name="connsiteY1" fmla="*/ 338667 h 338667"/>
                    <a:gd name="connsiteX2" fmla="*/ 397934 w 397934"/>
                    <a:gd name="connsiteY2" fmla="*/ 338667 h 33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7934" h="338667">
                      <a:moveTo>
                        <a:pt x="0" y="0"/>
                      </a:moveTo>
                      <a:lnTo>
                        <a:pt x="0" y="338667"/>
                      </a:lnTo>
                      <a:lnTo>
                        <a:pt x="397934" y="338667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276" name="Isosceles Triangle 275"/>
                <p:cNvSpPr/>
                <p:nvPr/>
              </p:nvSpPr>
              <p:spPr bwMode="auto">
                <a:xfrm rot="5400000">
                  <a:off x="2600810" y="863482"/>
                  <a:ext cx="229937" cy="134958"/>
                </a:xfrm>
                <a:prstGeom prst="triangl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dirty="0">
                    <a:solidFill>
                      <a:sysClr val="windowText" lastClr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  <a:ea typeface="ＭＳ Ｐゴシック" charset="0"/>
                <a:cs typeface="ＭＳ Ｐゴシック" charset="0"/>
              </a:rPr>
              <a:t>Sun UltraSPARC T2 Core-to-Cache Crossbar</a:t>
            </a:r>
          </a:p>
        </p:txBody>
      </p:sp>
      <p:sp>
        <p:nvSpPr>
          <p:cNvPr id="100354" name="Content Placeholder 2"/>
          <p:cNvSpPr>
            <a:spLocks noGrp="1"/>
          </p:cNvSpPr>
          <p:nvPr>
            <p:ph idx="1"/>
          </p:nvPr>
        </p:nvSpPr>
        <p:spPr>
          <a:xfrm>
            <a:off x="5562600" y="996950"/>
            <a:ext cx="3276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High bandwidth interface between 8 cores and 8 L2 banks &amp; NCU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4-stage pipeline: req, arbitration, selection, transmission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2-deep queue for each src/dest pair to hold data transfer request</a:t>
            </a: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638A09-871F-6E4C-808B-4EEE5E0E613B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0035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5486400" cy="519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ＭＳ Ｐゴシック" charset="0"/>
                <a:cs typeface="ＭＳ Ｐゴシック" charset="0"/>
              </a:rPr>
              <a:t>Bufferless and Buffered Crossbars</a:t>
            </a:r>
            <a:endParaRPr lang="en-US" dirty="0"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7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2592BF-FB3D-204F-927E-EEB38933FA8A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2" name="Group 153"/>
          <p:cNvGrpSpPr>
            <a:grpSpLocks/>
          </p:cNvGrpSpPr>
          <p:nvPr/>
        </p:nvGrpSpPr>
        <p:grpSpPr bwMode="auto">
          <a:xfrm>
            <a:off x="609600" y="1371600"/>
            <a:ext cx="5867400" cy="4725988"/>
            <a:chOff x="1752600" y="1371600"/>
            <a:chExt cx="5867400" cy="4725194"/>
          </a:xfrm>
        </p:grpSpPr>
        <p:sp>
          <p:nvSpPr>
            <p:cNvPr id="434" name="Rectangle 433"/>
            <p:cNvSpPr/>
            <p:nvPr/>
          </p:nvSpPr>
          <p:spPr bwMode="auto">
            <a:xfrm>
              <a:off x="2514600" y="1371600"/>
              <a:ext cx="5105400" cy="914246"/>
            </a:xfrm>
            <a:prstGeom prst="rect">
              <a:avLst/>
            </a:prstGeom>
            <a:solidFill>
              <a:srgbClr val="CAE2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514600" y="2285846"/>
              <a:ext cx="5105400" cy="914246"/>
            </a:xfrm>
            <a:prstGeom prst="rect">
              <a:avLst/>
            </a:prstGeom>
            <a:solidFill>
              <a:srgbClr val="CAE2FF">
                <a:alpha val="7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514600" y="3200093"/>
              <a:ext cx="5105400" cy="914246"/>
            </a:xfrm>
            <a:prstGeom prst="rect">
              <a:avLst/>
            </a:prstGeom>
            <a:solidFill>
              <a:srgbClr val="CAE2FF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514600" y="4114339"/>
              <a:ext cx="5105400" cy="914246"/>
            </a:xfrm>
            <a:prstGeom prst="rect">
              <a:avLst/>
            </a:prstGeom>
            <a:solidFill>
              <a:srgbClr val="CAE2FF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cxnSp>
          <p:nvCxnSpPr>
            <p:cNvPr id="101451" name="Straight Connector 397"/>
            <p:cNvCxnSpPr>
              <a:cxnSpLocks noChangeShapeType="1"/>
            </p:cNvCxnSpPr>
            <p:nvPr/>
          </p:nvCxnSpPr>
          <p:spPr bwMode="auto">
            <a:xfrm rot="5400000">
              <a:off x="5105003" y="3276997"/>
              <a:ext cx="3810794" cy="1588"/>
            </a:xfrm>
            <a:prstGeom prst="line">
              <a:avLst/>
            </a:prstGeom>
            <a:noFill/>
            <a:ln w="1270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52" name="Straight Connector 396"/>
            <p:cNvCxnSpPr>
              <a:cxnSpLocks noChangeShapeType="1"/>
            </p:cNvCxnSpPr>
            <p:nvPr/>
          </p:nvCxnSpPr>
          <p:spPr bwMode="auto">
            <a:xfrm rot="5400000">
              <a:off x="4190603" y="3276997"/>
              <a:ext cx="3810794" cy="1588"/>
            </a:xfrm>
            <a:prstGeom prst="line">
              <a:avLst/>
            </a:prstGeom>
            <a:noFill/>
            <a:ln w="1270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53" name="Straight Connector 395"/>
            <p:cNvCxnSpPr>
              <a:cxnSpLocks noChangeShapeType="1"/>
            </p:cNvCxnSpPr>
            <p:nvPr/>
          </p:nvCxnSpPr>
          <p:spPr bwMode="auto">
            <a:xfrm rot="5400000">
              <a:off x="3276203" y="3276997"/>
              <a:ext cx="3810794" cy="1588"/>
            </a:xfrm>
            <a:prstGeom prst="line">
              <a:avLst/>
            </a:prstGeom>
            <a:noFill/>
            <a:ln w="12700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54" name="Straight Connector 393"/>
            <p:cNvCxnSpPr>
              <a:cxnSpLocks noChangeShapeType="1"/>
            </p:cNvCxnSpPr>
            <p:nvPr/>
          </p:nvCxnSpPr>
          <p:spPr bwMode="auto">
            <a:xfrm rot="5400000">
              <a:off x="2361803" y="3276997"/>
              <a:ext cx="3810794" cy="1588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55" name="Straight Arrow Connector 352"/>
            <p:cNvCxnSpPr>
              <a:cxnSpLocks noChangeShapeType="1"/>
            </p:cNvCxnSpPr>
            <p:nvPr/>
          </p:nvCxnSpPr>
          <p:spPr bwMode="auto">
            <a:xfrm>
              <a:off x="2133600" y="3352800"/>
              <a:ext cx="381000" cy="1588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56" name="Straight Arrow Connector 365"/>
            <p:cNvCxnSpPr>
              <a:cxnSpLocks noChangeShapeType="1"/>
            </p:cNvCxnSpPr>
            <p:nvPr/>
          </p:nvCxnSpPr>
          <p:spPr bwMode="auto">
            <a:xfrm>
              <a:off x="2133600" y="2438400"/>
              <a:ext cx="381000" cy="158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57" name="Straight Arrow Connector 367"/>
            <p:cNvCxnSpPr>
              <a:cxnSpLocks noChangeShapeType="1"/>
            </p:cNvCxnSpPr>
            <p:nvPr/>
          </p:nvCxnSpPr>
          <p:spPr bwMode="auto">
            <a:xfrm>
              <a:off x="2133600" y="4267200"/>
              <a:ext cx="381000" cy="1588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5" name="Rectangle 16"/>
            <p:cNvSpPr>
              <a:spLocks noChangeArrowheads="1"/>
            </p:cNvSpPr>
            <p:nvPr/>
          </p:nvSpPr>
          <p:spPr bwMode="auto">
            <a:xfrm>
              <a:off x="2514600" y="1371600"/>
              <a:ext cx="5105400" cy="449504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 dirty="0">
                <a:solidFill>
                  <a:srgbClr val="FFFFFF">
                    <a:lumMod val="65000"/>
                  </a:srgbClr>
                </a:solidFill>
                <a:ea typeface="+mn-ea"/>
              </a:endParaRPr>
            </a:p>
          </p:txBody>
        </p:sp>
        <p:sp>
          <p:nvSpPr>
            <p:cNvPr id="446" name="Rectangle 99"/>
            <p:cNvSpPr>
              <a:spLocks noChangeArrowheads="1"/>
            </p:cNvSpPr>
            <p:nvPr/>
          </p:nvSpPr>
          <p:spPr bwMode="auto">
            <a:xfrm flipH="1" flipV="1">
              <a:off x="3962400" y="1979511"/>
              <a:ext cx="152400" cy="46029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cxnSp>
          <p:nvCxnSpPr>
            <p:cNvPr id="101460" name="Straight Connector 63"/>
            <p:cNvCxnSpPr>
              <a:cxnSpLocks noChangeShapeType="1"/>
            </p:cNvCxnSpPr>
            <p:nvPr/>
          </p:nvCxnSpPr>
          <p:spPr bwMode="auto">
            <a:xfrm rot="5400000">
              <a:off x="3771896" y="1903412"/>
              <a:ext cx="3048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61" name="Straight Connector 66"/>
            <p:cNvCxnSpPr>
              <a:cxnSpLocks noChangeShapeType="1"/>
            </p:cNvCxnSpPr>
            <p:nvPr/>
          </p:nvCxnSpPr>
          <p:spPr bwMode="auto">
            <a:xfrm rot="5400000">
              <a:off x="3999702" y="1903412"/>
              <a:ext cx="305594" cy="794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62" name="Straight Connector 68"/>
            <p:cNvCxnSpPr>
              <a:cxnSpLocks noChangeShapeType="1"/>
            </p:cNvCxnSpPr>
            <p:nvPr/>
          </p:nvCxnSpPr>
          <p:spPr bwMode="auto">
            <a:xfrm>
              <a:off x="3924296" y="2055812"/>
              <a:ext cx="2286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" name="Rectangle 72"/>
            <p:cNvSpPr>
              <a:spLocks noChangeArrowheads="1"/>
            </p:cNvSpPr>
            <p:nvPr/>
          </p:nvSpPr>
          <p:spPr bwMode="auto">
            <a:xfrm flipH="1" flipV="1">
              <a:off x="3962400" y="1903324"/>
              <a:ext cx="152400" cy="46029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cxnSp>
          <p:nvCxnSpPr>
            <p:cNvPr id="101464" name="Straight Connector 79"/>
            <p:cNvCxnSpPr>
              <a:cxnSpLocks noChangeShapeType="1"/>
            </p:cNvCxnSpPr>
            <p:nvPr/>
          </p:nvCxnSpPr>
          <p:spPr bwMode="auto">
            <a:xfrm>
              <a:off x="2133600" y="1524000"/>
              <a:ext cx="54864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65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361406" y="3276600"/>
              <a:ext cx="3810794" cy="79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66" name="Straight Connector 137"/>
            <p:cNvCxnSpPr>
              <a:cxnSpLocks noChangeShapeType="1"/>
            </p:cNvCxnSpPr>
            <p:nvPr/>
          </p:nvCxnSpPr>
          <p:spPr bwMode="auto">
            <a:xfrm>
              <a:off x="2133600" y="2438400"/>
              <a:ext cx="54864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67" name="Straight Connector 138"/>
            <p:cNvCxnSpPr>
              <a:cxnSpLocks noChangeShapeType="1"/>
            </p:cNvCxnSpPr>
            <p:nvPr/>
          </p:nvCxnSpPr>
          <p:spPr bwMode="auto">
            <a:xfrm>
              <a:off x="2133600" y="3352800"/>
              <a:ext cx="54864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68" name="Straight Connector 140"/>
            <p:cNvCxnSpPr>
              <a:cxnSpLocks noChangeShapeType="1"/>
            </p:cNvCxnSpPr>
            <p:nvPr/>
          </p:nvCxnSpPr>
          <p:spPr bwMode="auto">
            <a:xfrm rot="5400000">
              <a:off x="3275806" y="3276600"/>
              <a:ext cx="3810794" cy="79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69" name="Straight Connector 141"/>
            <p:cNvCxnSpPr>
              <a:cxnSpLocks noChangeShapeType="1"/>
            </p:cNvCxnSpPr>
            <p:nvPr/>
          </p:nvCxnSpPr>
          <p:spPr bwMode="auto">
            <a:xfrm>
              <a:off x="2133600" y="4267200"/>
              <a:ext cx="54864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70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4190206" y="3276600"/>
              <a:ext cx="3810794" cy="79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71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5104606" y="3276600"/>
              <a:ext cx="3810794" cy="79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72" name="Straight Arrow Connector 155"/>
            <p:cNvCxnSpPr>
              <a:cxnSpLocks noChangeShapeType="1"/>
            </p:cNvCxnSpPr>
            <p:nvPr/>
          </p:nvCxnSpPr>
          <p:spPr bwMode="auto">
            <a:xfrm rot="5400000">
              <a:off x="3925094" y="1638300"/>
              <a:ext cx="227806" cy="7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73" name="Elbow Connector 162"/>
            <p:cNvCxnSpPr>
              <a:cxnSpLocks noChangeShapeType="1"/>
            </p:cNvCxnSpPr>
            <p:nvPr/>
          </p:nvCxnSpPr>
          <p:spPr bwMode="auto">
            <a:xfrm>
              <a:off x="4038600" y="2057400"/>
              <a:ext cx="228600" cy="76200"/>
            </a:xfrm>
            <a:prstGeom prst="bentConnector3">
              <a:avLst>
                <a:gd name="adj1" fmla="val 2083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74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4686296" y="1903412"/>
              <a:ext cx="3048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75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4914102" y="1903412"/>
              <a:ext cx="305594" cy="794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76" name="Straight Connector 171"/>
            <p:cNvCxnSpPr>
              <a:cxnSpLocks noChangeShapeType="1"/>
            </p:cNvCxnSpPr>
            <p:nvPr/>
          </p:nvCxnSpPr>
          <p:spPr bwMode="auto">
            <a:xfrm>
              <a:off x="4838696" y="2055812"/>
              <a:ext cx="2286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77" name="Straight Arrow Connector 174"/>
            <p:cNvCxnSpPr>
              <a:cxnSpLocks noChangeShapeType="1"/>
            </p:cNvCxnSpPr>
            <p:nvPr/>
          </p:nvCxnSpPr>
          <p:spPr bwMode="auto">
            <a:xfrm rot="5400000">
              <a:off x="4839494" y="1638300"/>
              <a:ext cx="227806" cy="7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78" name="Elbow Connector 175"/>
            <p:cNvCxnSpPr>
              <a:cxnSpLocks noChangeShapeType="1"/>
            </p:cNvCxnSpPr>
            <p:nvPr/>
          </p:nvCxnSpPr>
          <p:spPr bwMode="auto">
            <a:xfrm>
              <a:off x="4953000" y="2057400"/>
              <a:ext cx="228600" cy="76200"/>
            </a:xfrm>
            <a:prstGeom prst="bentConnector3">
              <a:avLst>
                <a:gd name="adj1" fmla="val 2083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6" name="Rectangle 176"/>
            <p:cNvSpPr>
              <a:spLocks noChangeArrowheads="1"/>
            </p:cNvSpPr>
            <p:nvPr/>
          </p:nvSpPr>
          <p:spPr bwMode="auto">
            <a:xfrm flipH="1" flipV="1">
              <a:off x="5791200" y="1979511"/>
              <a:ext cx="152400" cy="46029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cxnSp>
          <p:nvCxnSpPr>
            <p:cNvPr id="101480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5600696" y="1903412"/>
              <a:ext cx="3048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81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5828502" y="1903412"/>
              <a:ext cx="305594" cy="794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82" name="Straight Connector 179"/>
            <p:cNvCxnSpPr>
              <a:cxnSpLocks noChangeShapeType="1"/>
            </p:cNvCxnSpPr>
            <p:nvPr/>
          </p:nvCxnSpPr>
          <p:spPr bwMode="auto">
            <a:xfrm>
              <a:off x="5753096" y="2055812"/>
              <a:ext cx="2286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0" name="Rectangle 180"/>
            <p:cNvSpPr>
              <a:spLocks noChangeArrowheads="1"/>
            </p:cNvSpPr>
            <p:nvPr/>
          </p:nvSpPr>
          <p:spPr bwMode="auto">
            <a:xfrm flipH="1" flipV="1">
              <a:off x="5791200" y="1903324"/>
              <a:ext cx="152400" cy="46029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cxnSp>
          <p:nvCxnSpPr>
            <p:cNvPr id="101484" name="Straight Arrow Connector 182"/>
            <p:cNvCxnSpPr>
              <a:cxnSpLocks noChangeShapeType="1"/>
            </p:cNvCxnSpPr>
            <p:nvPr/>
          </p:nvCxnSpPr>
          <p:spPr bwMode="auto">
            <a:xfrm rot="5400000">
              <a:off x="5753894" y="1638300"/>
              <a:ext cx="227806" cy="7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85" name="Elbow Connector 183"/>
            <p:cNvCxnSpPr>
              <a:cxnSpLocks noChangeShapeType="1"/>
            </p:cNvCxnSpPr>
            <p:nvPr/>
          </p:nvCxnSpPr>
          <p:spPr bwMode="auto">
            <a:xfrm>
              <a:off x="5867400" y="2057400"/>
              <a:ext cx="228600" cy="76200"/>
            </a:xfrm>
            <a:prstGeom prst="bentConnector3">
              <a:avLst>
                <a:gd name="adj1" fmla="val 2083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3" name="Rectangle 184"/>
            <p:cNvSpPr>
              <a:spLocks noChangeArrowheads="1"/>
            </p:cNvSpPr>
            <p:nvPr/>
          </p:nvSpPr>
          <p:spPr bwMode="auto">
            <a:xfrm flipH="1" flipV="1">
              <a:off x="6705600" y="1979511"/>
              <a:ext cx="152400" cy="46029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cxnSp>
          <p:nvCxnSpPr>
            <p:cNvPr id="101487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6515096" y="1903412"/>
              <a:ext cx="3048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88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6742902" y="1903412"/>
              <a:ext cx="305594" cy="794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89" name="Straight Connector 187"/>
            <p:cNvCxnSpPr>
              <a:cxnSpLocks noChangeShapeType="1"/>
            </p:cNvCxnSpPr>
            <p:nvPr/>
          </p:nvCxnSpPr>
          <p:spPr bwMode="auto">
            <a:xfrm>
              <a:off x="6667496" y="2055812"/>
              <a:ext cx="2286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90" name="Straight Arrow Connector 190"/>
            <p:cNvCxnSpPr>
              <a:cxnSpLocks noChangeShapeType="1"/>
            </p:cNvCxnSpPr>
            <p:nvPr/>
          </p:nvCxnSpPr>
          <p:spPr bwMode="auto">
            <a:xfrm rot="5400000">
              <a:off x="6668294" y="1638300"/>
              <a:ext cx="227806" cy="7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91" name="Elbow Connector 191"/>
            <p:cNvCxnSpPr>
              <a:cxnSpLocks noChangeShapeType="1"/>
            </p:cNvCxnSpPr>
            <p:nvPr/>
          </p:nvCxnSpPr>
          <p:spPr bwMode="auto">
            <a:xfrm>
              <a:off x="6781800" y="2057400"/>
              <a:ext cx="228600" cy="76200"/>
            </a:xfrm>
            <a:prstGeom prst="bentConnector3">
              <a:avLst>
                <a:gd name="adj1" fmla="val 2083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9" name="Rectangle 200"/>
            <p:cNvSpPr>
              <a:spLocks noChangeArrowheads="1"/>
            </p:cNvSpPr>
            <p:nvPr/>
          </p:nvSpPr>
          <p:spPr bwMode="auto">
            <a:xfrm flipH="1" flipV="1">
              <a:off x="3962400" y="2893757"/>
              <a:ext cx="152400" cy="46029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cxnSp>
          <p:nvCxnSpPr>
            <p:cNvPr id="101493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3771896" y="2817812"/>
              <a:ext cx="3048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94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3999702" y="2817812"/>
              <a:ext cx="305594" cy="794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95" name="Straight Connector 203"/>
            <p:cNvCxnSpPr>
              <a:cxnSpLocks noChangeShapeType="1"/>
            </p:cNvCxnSpPr>
            <p:nvPr/>
          </p:nvCxnSpPr>
          <p:spPr bwMode="auto">
            <a:xfrm>
              <a:off x="3924296" y="2970212"/>
              <a:ext cx="2286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3" name="Rectangle 204"/>
            <p:cNvSpPr>
              <a:spLocks noChangeArrowheads="1"/>
            </p:cNvSpPr>
            <p:nvPr/>
          </p:nvSpPr>
          <p:spPr bwMode="auto">
            <a:xfrm flipH="1" flipV="1">
              <a:off x="3962400" y="2817570"/>
              <a:ext cx="152400" cy="46029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cxnSp>
          <p:nvCxnSpPr>
            <p:cNvPr id="101497" name="Straight Arrow Connector 206"/>
            <p:cNvCxnSpPr>
              <a:cxnSpLocks noChangeShapeType="1"/>
            </p:cNvCxnSpPr>
            <p:nvPr/>
          </p:nvCxnSpPr>
          <p:spPr bwMode="auto">
            <a:xfrm rot="5400000">
              <a:off x="3925094" y="2552700"/>
              <a:ext cx="227806" cy="7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98" name="Elbow Connector 207"/>
            <p:cNvCxnSpPr>
              <a:cxnSpLocks noChangeShapeType="1"/>
            </p:cNvCxnSpPr>
            <p:nvPr/>
          </p:nvCxnSpPr>
          <p:spPr bwMode="auto">
            <a:xfrm>
              <a:off x="4038600" y="2971800"/>
              <a:ext cx="228600" cy="76200"/>
            </a:xfrm>
            <a:prstGeom prst="bentConnector3">
              <a:avLst>
                <a:gd name="adj1" fmla="val 2083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6" name="Rectangle 208"/>
            <p:cNvSpPr>
              <a:spLocks noChangeArrowheads="1"/>
            </p:cNvSpPr>
            <p:nvPr/>
          </p:nvSpPr>
          <p:spPr bwMode="auto">
            <a:xfrm flipH="1" flipV="1">
              <a:off x="4876800" y="2893757"/>
              <a:ext cx="152400" cy="46029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cxnSp>
          <p:nvCxnSpPr>
            <p:cNvPr id="101500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4686296" y="2817812"/>
              <a:ext cx="3048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01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4914102" y="2817812"/>
              <a:ext cx="305594" cy="794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02" name="Straight Connector 211"/>
            <p:cNvCxnSpPr>
              <a:cxnSpLocks noChangeShapeType="1"/>
            </p:cNvCxnSpPr>
            <p:nvPr/>
          </p:nvCxnSpPr>
          <p:spPr bwMode="auto">
            <a:xfrm>
              <a:off x="4838696" y="2970212"/>
              <a:ext cx="2286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0" name="Rectangle 212"/>
            <p:cNvSpPr>
              <a:spLocks noChangeArrowheads="1"/>
            </p:cNvSpPr>
            <p:nvPr/>
          </p:nvSpPr>
          <p:spPr bwMode="auto">
            <a:xfrm flipH="1" flipV="1">
              <a:off x="4876800" y="2817570"/>
              <a:ext cx="152400" cy="46029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sp>
          <p:nvSpPr>
            <p:cNvPr id="491" name="Rectangle 213"/>
            <p:cNvSpPr>
              <a:spLocks noChangeArrowheads="1"/>
            </p:cNvSpPr>
            <p:nvPr/>
          </p:nvSpPr>
          <p:spPr bwMode="auto">
            <a:xfrm flipH="1" flipV="1">
              <a:off x="4876800" y="2741383"/>
              <a:ext cx="152400" cy="46029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cxnSp>
          <p:nvCxnSpPr>
            <p:cNvPr id="101505" name="Straight Arrow Connector 214"/>
            <p:cNvCxnSpPr>
              <a:cxnSpLocks noChangeShapeType="1"/>
            </p:cNvCxnSpPr>
            <p:nvPr/>
          </p:nvCxnSpPr>
          <p:spPr bwMode="auto">
            <a:xfrm rot="5400000">
              <a:off x="4839494" y="2552700"/>
              <a:ext cx="227806" cy="7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06" name="Elbow Connector 215"/>
            <p:cNvCxnSpPr>
              <a:cxnSpLocks noChangeShapeType="1"/>
            </p:cNvCxnSpPr>
            <p:nvPr/>
          </p:nvCxnSpPr>
          <p:spPr bwMode="auto">
            <a:xfrm>
              <a:off x="4953000" y="2971800"/>
              <a:ext cx="228600" cy="76200"/>
            </a:xfrm>
            <a:prstGeom prst="bentConnector3">
              <a:avLst>
                <a:gd name="adj1" fmla="val 2083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4" name="Rectangle 216"/>
            <p:cNvSpPr>
              <a:spLocks noChangeArrowheads="1"/>
            </p:cNvSpPr>
            <p:nvPr/>
          </p:nvSpPr>
          <p:spPr bwMode="auto">
            <a:xfrm flipH="1" flipV="1">
              <a:off x="5791200" y="2893757"/>
              <a:ext cx="152400" cy="46029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cxnSp>
          <p:nvCxnSpPr>
            <p:cNvPr id="101508" name="Straight Connector 217"/>
            <p:cNvCxnSpPr>
              <a:cxnSpLocks noChangeShapeType="1"/>
            </p:cNvCxnSpPr>
            <p:nvPr/>
          </p:nvCxnSpPr>
          <p:spPr bwMode="auto">
            <a:xfrm rot="5400000">
              <a:off x="5600696" y="2817812"/>
              <a:ext cx="3048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09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828502" y="2817812"/>
              <a:ext cx="305594" cy="794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10" name="Straight Connector 219"/>
            <p:cNvCxnSpPr>
              <a:cxnSpLocks noChangeShapeType="1"/>
            </p:cNvCxnSpPr>
            <p:nvPr/>
          </p:nvCxnSpPr>
          <p:spPr bwMode="auto">
            <a:xfrm>
              <a:off x="5753096" y="2970212"/>
              <a:ext cx="2286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8" name="Rectangle 220"/>
            <p:cNvSpPr>
              <a:spLocks noChangeArrowheads="1"/>
            </p:cNvSpPr>
            <p:nvPr/>
          </p:nvSpPr>
          <p:spPr bwMode="auto">
            <a:xfrm flipH="1" flipV="1">
              <a:off x="5791200" y="2817570"/>
              <a:ext cx="152400" cy="46029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cxnSp>
          <p:nvCxnSpPr>
            <p:cNvPr id="101512" name="Straight Arrow Connector 222"/>
            <p:cNvCxnSpPr>
              <a:cxnSpLocks noChangeShapeType="1"/>
            </p:cNvCxnSpPr>
            <p:nvPr/>
          </p:nvCxnSpPr>
          <p:spPr bwMode="auto">
            <a:xfrm rot="5400000">
              <a:off x="5753894" y="2552700"/>
              <a:ext cx="227806" cy="7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13" name="Elbow Connector 223"/>
            <p:cNvCxnSpPr>
              <a:cxnSpLocks noChangeShapeType="1"/>
            </p:cNvCxnSpPr>
            <p:nvPr/>
          </p:nvCxnSpPr>
          <p:spPr bwMode="auto">
            <a:xfrm>
              <a:off x="5867400" y="2971800"/>
              <a:ext cx="228600" cy="76200"/>
            </a:xfrm>
            <a:prstGeom prst="bentConnector3">
              <a:avLst>
                <a:gd name="adj1" fmla="val 2083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1" name="Rectangle 225"/>
            <p:cNvSpPr>
              <a:spLocks noChangeArrowheads="1"/>
            </p:cNvSpPr>
            <p:nvPr/>
          </p:nvSpPr>
          <p:spPr bwMode="auto">
            <a:xfrm flipH="1" flipV="1">
              <a:off x="6705600" y="2893757"/>
              <a:ext cx="152400" cy="46029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cxnSp>
          <p:nvCxnSpPr>
            <p:cNvPr id="101515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515096" y="2817812"/>
              <a:ext cx="3048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16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742902" y="2817812"/>
              <a:ext cx="305594" cy="794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17" name="Straight Connector 229"/>
            <p:cNvCxnSpPr>
              <a:cxnSpLocks noChangeShapeType="1"/>
            </p:cNvCxnSpPr>
            <p:nvPr/>
          </p:nvCxnSpPr>
          <p:spPr bwMode="auto">
            <a:xfrm>
              <a:off x="6667496" y="2970212"/>
              <a:ext cx="2286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5" name="Rectangle 230"/>
            <p:cNvSpPr>
              <a:spLocks noChangeArrowheads="1"/>
            </p:cNvSpPr>
            <p:nvPr/>
          </p:nvSpPr>
          <p:spPr bwMode="auto">
            <a:xfrm flipH="1" flipV="1">
              <a:off x="6705600" y="2817570"/>
              <a:ext cx="152400" cy="46029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sp>
          <p:nvSpPr>
            <p:cNvPr id="506" name="Rectangle 231"/>
            <p:cNvSpPr>
              <a:spLocks noChangeArrowheads="1"/>
            </p:cNvSpPr>
            <p:nvPr/>
          </p:nvSpPr>
          <p:spPr bwMode="auto">
            <a:xfrm flipH="1" flipV="1">
              <a:off x="6705600" y="2741383"/>
              <a:ext cx="152400" cy="46029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cxnSp>
          <p:nvCxnSpPr>
            <p:cNvPr id="101520" name="Straight Arrow Connector 232"/>
            <p:cNvCxnSpPr>
              <a:cxnSpLocks noChangeShapeType="1"/>
            </p:cNvCxnSpPr>
            <p:nvPr/>
          </p:nvCxnSpPr>
          <p:spPr bwMode="auto">
            <a:xfrm rot="5400000">
              <a:off x="6668294" y="2552700"/>
              <a:ext cx="227806" cy="7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21" name="Elbow Connector 233"/>
            <p:cNvCxnSpPr>
              <a:cxnSpLocks noChangeShapeType="1"/>
            </p:cNvCxnSpPr>
            <p:nvPr/>
          </p:nvCxnSpPr>
          <p:spPr bwMode="auto">
            <a:xfrm>
              <a:off x="6781800" y="2971800"/>
              <a:ext cx="228600" cy="76200"/>
            </a:xfrm>
            <a:prstGeom prst="bentConnector3">
              <a:avLst>
                <a:gd name="adj1" fmla="val 2083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22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3771896" y="3732212"/>
              <a:ext cx="3048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23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3999702" y="3732212"/>
              <a:ext cx="305594" cy="794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24" name="Straight Connector 238"/>
            <p:cNvCxnSpPr>
              <a:cxnSpLocks noChangeShapeType="1"/>
            </p:cNvCxnSpPr>
            <p:nvPr/>
          </p:nvCxnSpPr>
          <p:spPr bwMode="auto">
            <a:xfrm>
              <a:off x="3924296" y="3884612"/>
              <a:ext cx="2286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25" name="Straight Arrow Connector 241"/>
            <p:cNvCxnSpPr>
              <a:cxnSpLocks noChangeShapeType="1"/>
            </p:cNvCxnSpPr>
            <p:nvPr/>
          </p:nvCxnSpPr>
          <p:spPr bwMode="auto">
            <a:xfrm rot="5400000">
              <a:off x="3925094" y="3467100"/>
              <a:ext cx="227806" cy="7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26" name="Elbow Connector 242"/>
            <p:cNvCxnSpPr>
              <a:cxnSpLocks noChangeShapeType="1"/>
            </p:cNvCxnSpPr>
            <p:nvPr/>
          </p:nvCxnSpPr>
          <p:spPr bwMode="auto">
            <a:xfrm>
              <a:off x="4038600" y="3886200"/>
              <a:ext cx="228600" cy="76200"/>
            </a:xfrm>
            <a:prstGeom prst="bentConnector3">
              <a:avLst>
                <a:gd name="adj1" fmla="val 2083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27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4686296" y="3732212"/>
              <a:ext cx="3048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28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4914102" y="3732212"/>
              <a:ext cx="305594" cy="794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29" name="Straight Connector 246"/>
            <p:cNvCxnSpPr>
              <a:cxnSpLocks noChangeShapeType="1"/>
            </p:cNvCxnSpPr>
            <p:nvPr/>
          </p:nvCxnSpPr>
          <p:spPr bwMode="auto">
            <a:xfrm>
              <a:off x="4838696" y="3884612"/>
              <a:ext cx="2286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30" name="Straight Arrow Connector 249"/>
            <p:cNvCxnSpPr>
              <a:cxnSpLocks noChangeShapeType="1"/>
            </p:cNvCxnSpPr>
            <p:nvPr/>
          </p:nvCxnSpPr>
          <p:spPr bwMode="auto">
            <a:xfrm rot="5400000">
              <a:off x="4839494" y="3467100"/>
              <a:ext cx="227806" cy="7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31" name="Elbow Connector 250"/>
            <p:cNvCxnSpPr>
              <a:cxnSpLocks noChangeShapeType="1"/>
            </p:cNvCxnSpPr>
            <p:nvPr/>
          </p:nvCxnSpPr>
          <p:spPr bwMode="auto">
            <a:xfrm>
              <a:off x="4953000" y="3886200"/>
              <a:ext cx="228600" cy="76200"/>
            </a:xfrm>
            <a:prstGeom prst="bentConnector3">
              <a:avLst>
                <a:gd name="adj1" fmla="val 2083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9" name="Rectangle 251"/>
            <p:cNvSpPr>
              <a:spLocks noChangeArrowheads="1"/>
            </p:cNvSpPr>
            <p:nvPr/>
          </p:nvSpPr>
          <p:spPr bwMode="auto">
            <a:xfrm flipH="1" flipV="1">
              <a:off x="5791200" y="3808004"/>
              <a:ext cx="152400" cy="46029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cxnSp>
          <p:nvCxnSpPr>
            <p:cNvPr id="101533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5600696" y="3732212"/>
              <a:ext cx="3048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34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5828502" y="3732212"/>
              <a:ext cx="305594" cy="794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35" name="Straight Connector 254"/>
            <p:cNvCxnSpPr>
              <a:cxnSpLocks noChangeShapeType="1"/>
            </p:cNvCxnSpPr>
            <p:nvPr/>
          </p:nvCxnSpPr>
          <p:spPr bwMode="auto">
            <a:xfrm>
              <a:off x="5753096" y="3884612"/>
              <a:ext cx="2286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" name="Rectangle 255"/>
            <p:cNvSpPr>
              <a:spLocks noChangeArrowheads="1"/>
            </p:cNvSpPr>
            <p:nvPr/>
          </p:nvSpPr>
          <p:spPr bwMode="auto">
            <a:xfrm flipH="1" flipV="1">
              <a:off x="5791200" y="3731816"/>
              <a:ext cx="152400" cy="46029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cxnSp>
          <p:nvCxnSpPr>
            <p:cNvPr id="101537" name="Straight Arrow Connector 257"/>
            <p:cNvCxnSpPr>
              <a:cxnSpLocks noChangeShapeType="1"/>
            </p:cNvCxnSpPr>
            <p:nvPr/>
          </p:nvCxnSpPr>
          <p:spPr bwMode="auto">
            <a:xfrm rot="5400000">
              <a:off x="5753894" y="3467100"/>
              <a:ext cx="227806" cy="7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38" name="Elbow Connector 258"/>
            <p:cNvCxnSpPr>
              <a:cxnSpLocks noChangeShapeType="1"/>
            </p:cNvCxnSpPr>
            <p:nvPr/>
          </p:nvCxnSpPr>
          <p:spPr bwMode="auto">
            <a:xfrm>
              <a:off x="5867400" y="3886200"/>
              <a:ext cx="228600" cy="76200"/>
            </a:xfrm>
            <a:prstGeom prst="bentConnector3">
              <a:avLst>
                <a:gd name="adj1" fmla="val 2083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6" name="Rectangle 259"/>
            <p:cNvSpPr>
              <a:spLocks noChangeArrowheads="1"/>
            </p:cNvSpPr>
            <p:nvPr/>
          </p:nvSpPr>
          <p:spPr bwMode="auto">
            <a:xfrm flipH="1" flipV="1">
              <a:off x="6705600" y="3808004"/>
              <a:ext cx="152400" cy="46029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cxnSp>
          <p:nvCxnSpPr>
            <p:cNvPr id="101540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6515096" y="3732212"/>
              <a:ext cx="3048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41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6742902" y="3732212"/>
              <a:ext cx="305594" cy="794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42" name="Straight Connector 262"/>
            <p:cNvCxnSpPr>
              <a:cxnSpLocks noChangeShapeType="1"/>
            </p:cNvCxnSpPr>
            <p:nvPr/>
          </p:nvCxnSpPr>
          <p:spPr bwMode="auto">
            <a:xfrm>
              <a:off x="6667496" y="3884612"/>
              <a:ext cx="2286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43" name="Straight Arrow Connector 265"/>
            <p:cNvCxnSpPr>
              <a:cxnSpLocks noChangeShapeType="1"/>
            </p:cNvCxnSpPr>
            <p:nvPr/>
          </p:nvCxnSpPr>
          <p:spPr bwMode="auto">
            <a:xfrm rot="5400000">
              <a:off x="6668294" y="3467100"/>
              <a:ext cx="227806" cy="7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44" name="Elbow Connector 266"/>
            <p:cNvCxnSpPr>
              <a:cxnSpLocks noChangeShapeType="1"/>
            </p:cNvCxnSpPr>
            <p:nvPr/>
          </p:nvCxnSpPr>
          <p:spPr bwMode="auto">
            <a:xfrm>
              <a:off x="6781800" y="3886200"/>
              <a:ext cx="228600" cy="76200"/>
            </a:xfrm>
            <a:prstGeom prst="bentConnector3">
              <a:avLst>
                <a:gd name="adj1" fmla="val 2083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" name="Rectangle 267"/>
            <p:cNvSpPr>
              <a:spLocks noChangeArrowheads="1"/>
            </p:cNvSpPr>
            <p:nvPr/>
          </p:nvSpPr>
          <p:spPr bwMode="auto">
            <a:xfrm flipH="1" flipV="1">
              <a:off x="3962400" y="4722250"/>
              <a:ext cx="152400" cy="46029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cxnSp>
          <p:nvCxnSpPr>
            <p:cNvPr id="101546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3771896" y="4646612"/>
              <a:ext cx="3048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47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3999702" y="4646612"/>
              <a:ext cx="305594" cy="794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48" name="Straight Connector 270"/>
            <p:cNvCxnSpPr>
              <a:cxnSpLocks noChangeShapeType="1"/>
            </p:cNvCxnSpPr>
            <p:nvPr/>
          </p:nvCxnSpPr>
          <p:spPr bwMode="auto">
            <a:xfrm>
              <a:off x="3924296" y="4799012"/>
              <a:ext cx="2286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6" name="Rectangle 271"/>
            <p:cNvSpPr>
              <a:spLocks noChangeArrowheads="1"/>
            </p:cNvSpPr>
            <p:nvPr/>
          </p:nvSpPr>
          <p:spPr bwMode="auto">
            <a:xfrm flipH="1" flipV="1">
              <a:off x="3962400" y="4646063"/>
              <a:ext cx="152400" cy="46029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cxnSp>
          <p:nvCxnSpPr>
            <p:cNvPr id="101550" name="Straight Arrow Connector 273"/>
            <p:cNvCxnSpPr>
              <a:cxnSpLocks noChangeShapeType="1"/>
            </p:cNvCxnSpPr>
            <p:nvPr/>
          </p:nvCxnSpPr>
          <p:spPr bwMode="auto">
            <a:xfrm rot="5400000">
              <a:off x="3925094" y="4381500"/>
              <a:ext cx="227806" cy="7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51" name="Elbow Connector 274"/>
            <p:cNvCxnSpPr>
              <a:cxnSpLocks noChangeShapeType="1"/>
            </p:cNvCxnSpPr>
            <p:nvPr/>
          </p:nvCxnSpPr>
          <p:spPr bwMode="auto">
            <a:xfrm>
              <a:off x="4038600" y="4800600"/>
              <a:ext cx="228600" cy="76200"/>
            </a:xfrm>
            <a:prstGeom prst="bentConnector3">
              <a:avLst>
                <a:gd name="adj1" fmla="val 2083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9" name="Rectangle 275"/>
            <p:cNvSpPr>
              <a:spLocks noChangeArrowheads="1"/>
            </p:cNvSpPr>
            <p:nvPr/>
          </p:nvSpPr>
          <p:spPr bwMode="auto">
            <a:xfrm flipH="1" flipV="1">
              <a:off x="4876800" y="4722250"/>
              <a:ext cx="152400" cy="46029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cxnSp>
          <p:nvCxnSpPr>
            <p:cNvPr id="101553" name="Straight Connector 276"/>
            <p:cNvCxnSpPr>
              <a:cxnSpLocks noChangeShapeType="1"/>
            </p:cNvCxnSpPr>
            <p:nvPr/>
          </p:nvCxnSpPr>
          <p:spPr bwMode="auto">
            <a:xfrm rot="5400000">
              <a:off x="4686296" y="4646612"/>
              <a:ext cx="3048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54" name="Straight Connector 277"/>
            <p:cNvCxnSpPr>
              <a:cxnSpLocks noChangeShapeType="1"/>
            </p:cNvCxnSpPr>
            <p:nvPr/>
          </p:nvCxnSpPr>
          <p:spPr bwMode="auto">
            <a:xfrm rot="5400000">
              <a:off x="4914102" y="4646612"/>
              <a:ext cx="305594" cy="794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55" name="Straight Connector 278"/>
            <p:cNvCxnSpPr>
              <a:cxnSpLocks noChangeShapeType="1"/>
            </p:cNvCxnSpPr>
            <p:nvPr/>
          </p:nvCxnSpPr>
          <p:spPr bwMode="auto">
            <a:xfrm>
              <a:off x="4838696" y="4799012"/>
              <a:ext cx="2286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" name="Rectangle 279"/>
            <p:cNvSpPr>
              <a:spLocks noChangeArrowheads="1"/>
            </p:cNvSpPr>
            <p:nvPr/>
          </p:nvSpPr>
          <p:spPr bwMode="auto">
            <a:xfrm flipH="1" flipV="1">
              <a:off x="4876800" y="4646063"/>
              <a:ext cx="152400" cy="46029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sp>
          <p:nvSpPr>
            <p:cNvPr id="544" name="Rectangle 280"/>
            <p:cNvSpPr>
              <a:spLocks noChangeArrowheads="1"/>
            </p:cNvSpPr>
            <p:nvPr/>
          </p:nvSpPr>
          <p:spPr bwMode="auto">
            <a:xfrm flipH="1" flipV="1">
              <a:off x="4876800" y="4569876"/>
              <a:ext cx="152400" cy="46029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cxnSp>
          <p:nvCxnSpPr>
            <p:cNvPr id="101558" name="Straight Arrow Connector 281"/>
            <p:cNvCxnSpPr>
              <a:cxnSpLocks noChangeShapeType="1"/>
            </p:cNvCxnSpPr>
            <p:nvPr/>
          </p:nvCxnSpPr>
          <p:spPr bwMode="auto">
            <a:xfrm rot="5400000">
              <a:off x="4839494" y="4381500"/>
              <a:ext cx="227806" cy="7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59" name="Elbow Connector 282"/>
            <p:cNvCxnSpPr>
              <a:cxnSpLocks noChangeShapeType="1"/>
            </p:cNvCxnSpPr>
            <p:nvPr/>
          </p:nvCxnSpPr>
          <p:spPr bwMode="auto">
            <a:xfrm>
              <a:off x="4953000" y="4800600"/>
              <a:ext cx="228600" cy="76200"/>
            </a:xfrm>
            <a:prstGeom prst="bentConnector3">
              <a:avLst>
                <a:gd name="adj1" fmla="val 2083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60" name="Straight Connector 284"/>
            <p:cNvCxnSpPr>
              <a:cxnSpLocks noChangeShapeType="1"/>
            </p:cNvCxnSpPr>
            <p:nvPr/>
          </p:nvCxnSpPr>
          <p:spPr bwMode="auto">
            <a:xfrm rot="5400000">
              <a:off x="5600696" y="4646612"/>
              <a:ext cx="3048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61" name="Straight Connector 285"/>
            <p:cNvCxnSpPr>
              <a:cxnSpLocks noChangeShapeType="1"/>
            </p:cNvCxnSpPr>
            <p:nvPr/>
          </p:nvCxnSpPr>
          <p:spPr bwMode="auto">
            <a:xfrm rot="5400000">
              <a:off x="5828502" y="4646612"/>
              <a:ext cx="305594" cy="794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62" name="Straight Connector 286"/>
            <p:cNvCxnSpPr>
              <a:cxnSpLocks noChangeShapeType="1"/>
            </p:cNvCxnSpPr>
            <p:nvPr/>
          </p:nvCxnSpPr>
          <p:spPr bwMode="auto">
            <a:xfrm>
              <a:off x="5753096" y="4799012"/>
              <a:ext cx="2286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63" name="Straight Arrow Connector 289"/>
            <p:cNvCxnSpPr>
              <a:cxnSpLocks noChangeShapeType="1"/>
            </p:cNvCxnSpPr>
            <p:nvPr/>
          </p:nvCxnSpPr>
          <p:spPr bwMode="auto">
            <a:xfrm rot="5400000">
              <a:off x="5753894" y="4381500"/>
              <a:ext cx="227806" cy="7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64" name="Elbow Connector 290"/>
            <p:cNvCxnSpPr>
              <a:cxnSpLocks noChangeShapeType="1"/>
            </p:cNvCxnSpPr>
            <p:nvPr/>
          </p:nvCxnSpPr>
          <p:spPr bwMode="auto">
            <a:xfrm>
              <a:off x="5867400" y="4800600"/>
              <a:ext cx="228600" cy="76200"/>
            </a:xfrm>
            <a:prstGeom prst="bentConnector3">
              <a:avLst>
                <a:gd name="adj1" fmla="val 2083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2" name="Rectangle 291"/>
            <p:cNvSpPr>
              <a:spLocks noChangeArrowheads="1"/>
            </p:cNvSpPr>
            <p:nvPr/>
          </p:nvSpPr>
          <p:spPr bwMode="auto">
            <a:xfrm flipH="1" flipV="1">
              <a:off x="6705600" y="4722250"/>
              <a:ext cx="152400" cy="46029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cxnSp>
          <p:nvCxnSpPr>
            <p:cNvPr id="101566" name="Straight Connector 292"/>
            <p:cNvCxnSpPr>
              <a:cxnSpLocks noChangeShapeType="1"/>
            </p:cNvCxnSpPr>
            <p:nvPr/>
          </p:nvCxnSpPr>
          <p:spPr bwMode="auto">
            <a:xfrm rot="5400000">
              <a:off x="6515096" y="4646612"/>
              <a:ext cx="3048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67" name="Straight Connector 293"/>
            <p:cNvCxnSpPr>
              <a:cxnSpLocks noChangeShapeType="1"/>
            </p:cNvCxnSpPr>
            <p:nvPr/>
          </p:nvCxnSpPr>
          <p:spPr bwMode="auto">
            <a:xfrm rot="5400000">
              <a:off x="6742902" y="4646612"/>
              <a:ext cx="305594" cy="794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68" name="Straight Connector 294"/>
            <p:cNvCxnSpPr>
              <a:cxnSpLocks noChangeShapeType="1"/>
            </p:cNvCxnSpPr>
            <p:nvPr/>
          </p:nvCxnSpPr>
          <p:spPr bwMode="auto">
            <a:xfrm>
              <a:off x="6667496" y="4799012"/>
              <a:ext cx="228600" cy="1588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69" name="Straight Arrow Connector 297"/>
            <p:cNvCxnSpPr>
              <a:cxnSpLocks noChangeShapeType="1"/>
            </p:cNvCxnSpPr>
            <p:nvPr/>
          </p:nvCxnSpPr>
          <p:spPr bwMode="auto">
            <a:xfrm rot="5400000">
              <a:off x="6668294" y="4381500"/>
              <a:ext cx="227806" cy="7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70" name="Elbow Connector 298"/>
            <p:cNvCxnSpPr>
              <a:cxnSpLocks noChangeShapeType="1"/>
            </p:cNvCxnSpPr>
            <p:nvPr/>
          </p:nvCxnSpPr>
          <p:spPr bwMode="auto">
            <a:xfrm>
              <a:off x="6781800" y="4800600"/>
              <a:ext cx="228600" cy="76200"/>
            </a:xfrm>
            <a:prstGeom prst="bentConnector3">
              <a:avLst>
                <a:gd name="adj1" fmla="val 2083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8" name="Oval 332"/>
            <p:cNvSpPr>
              <a:spLocks noChangeArrowheads="1"/>
            </p:cNvSpPr>
            <p:nvPr/>
          </p:nvSpPr>
          <p:spPr bwMode="auto">
            <a:xfrm>
              <a:off x="3886200" y="5180960"/>
              <a:ext cx="762000" cy="457123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  <a:ea typeface="+mn-ea"/>
                </a:rPr>
                <a:t>Output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  <a:ea typeface="+mn-ea"/>
                </a:rPr>
                <a:t>Arbiter</a:t>
              </a:r>
            </a:p>
          </p:txBody>
        </p:sp>
        <p:sp>
          <p:nvSpPr>
            <p:cNvPr id="559" name="Oval 333"/>
            <p:cNvSpPr>
              <a:spLocks noChangeArrowheads="1"/>
            </p:cNvSpPr>
            <p:nvPr/>
          </p:nvSpPr>
          <p:spPr bwMode="auto">
            <a:xfrm>
              <a:off x="4800600" y="5180960"/>
              <a:ext cx="762000" cy="457123"/>
            </a:xfrm>
            <a:prstGeom prst="ellipse">
              <a:avLst/>
            </a:prstGeom>
            <a:solidFill>
              <a:srgbClr val="FFC000">
                <a:alpha val="50195"/>
              </a:srgbClr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  <a:ea typeface="+mn-ea"/>
                </a:rPr>
                <a:t>Output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  <a:ea typeface="+mn-ea"/>
                </a:rPr>
                <a:t>Arbiter</a:t>
              </a:r>
            </a:p>
          </p:txBody>
        </p:sp>
        <p:sp>
          <p:nvSpPr>
            <p:cNvPr id="560" name="Oval 334"/>
            <p:cNvSpPr>
              <a:spLocks noChangeArrowheads="1"/>
            </p:cNvSpPr>
            <p:nvPr/>
          </p:nvSpPr>
          <p:spPr bwMode="auto">
            <a:xfrm>
              <a:off x="5715000" y="5180960"/>
              <a:ext cx="762000" cy="457123"/>
            </a:xfrm>
            <a:prstGeom prst="ellipse">
              <a:avLst/>
            </a:prstGeom>
            <a:solidFill>
              <a:srgbClr val="00B050">
                <a:alpha val="50195"/>
              </a:srgbClr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  <a:ea typeface="+mn-ea"/>
                </a:rPr>
                <a:t>Output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  <a:ea typeface="+mn-ea"/>
                </a:rPr>
                <a:t>Arbiter</a:t>
              </a:r>
            </a:p>
          </p:txBody>
        </p:sp>
        <p:sp>
          <p:nvSpPr>
            <p:cNvPr id="561" name="Oval 335"/>
            <p:cNvSpPr>
              <a:spLocks noChangeArrowheads="1"/>
            </p:cNvSpPr>
            <p:nvPr/>
          </p:nvSpPr>
          <p:spPr bwMode="auto">
            <a:xfrm>
              <a:off x="6629400" y="5180960"/>
              <a:ext cx="762000" cy="457123"/>
            </a:xfrm>
            <a:prstGeom prst="ellipse">
              <a:avLst/>
            </a:prstGeom>
            <a:solidFill>
              <a:srgbClr val="00B0F0">
                <a:alpha val="50195"/>
              </a:srgbClr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  <a:ea typeface="+mn-ea"/>
                </a:rPr>
                <a:t>Output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  <a:ea typeface="+mn-ea"/>
                </a:rPr>
                <a:t>Arbiter</a:t>
              </a:r>
            </a:p>
          </p:txBody>
        </p:sp>
        <p:sp>
          <p:nvSpPr>
            <p:cNvPr id="562" name="Oval 340"/>
            <p:cNvSpPr>
              <a:spLocks noChangeArrowheads="1"/>
            </p:cNvSpPr>
            <p:nvPr/>
          </p:nvSpPr>
          <p:spPr bwMode="auto">
            <a:xfrm>
              <a:off x="2895600" y="1600162"/>
              <a:ext cx="762000" cy="457123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  <a:ea typeface="+mn-ea"/>
                </a:rPr>
                <a:t>Flow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  <a:ea typeface="+mn-ea"/>
                </a:rPr>
                <a:t>Control</a:t>
              </a:r>
            </a:p>
          </p:txBody>
        </p:sp>
        <p:sp>
          <p:nvSpPr>
            <p:cNvPr id="563" name="Oval 341"/>
            <p:cNvSpPr>
              <a:spLocks noChangeArrowheads="1"/>
            </p:cNvSpPr>
            <p:nvPr/>
          </p:nvSpPr>
          <p:spPr bwMode="auto">
            <a:xfrm>
              <a:off x="2895600" y="2514408"/>
              <a:ext cx="762000" cy="457123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  <a:ea typeface="+mn-ea"/>
                </a:rPr>
                <a:t>Flow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  <a:ea typeface="+mn-ea"/>
                </a:rPr>
                <a:t>Control</a:t>
              </a:r>
            </a:p>
          </p:txBody>
        </p:sp>
        <p:sp>
          <p:nvSpPr>
            <p:cNvPr id="564" name="Oval 346"/>
            <p:cNvSpPr>
              <a:spLocks noChangeArrowheads="1"/>
            </p:cNvSpPr>
            <p:nvPr/>
          </p:nvSpPr>
          <p:spPr bwMode="auto">
            <a:xfrm>
              <a:off x="2895600" y="3428654"/>
              <a:ext cx="762000" cy="457123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  <a:ea typeface="+mn-ea"/>
                </a:rPr>
                <a:t>Flow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  <a:ea typeface="+mn-ea"/>
                </a:rPr>
                <a:t>Control</a:t>
              </a:r>
            </a:p>
          </p:txBody>
        </p:sp>
        <p:sp>
          <p:nvSpPr>
            <p:cNvPr id="565" name="Oval 347"/>
            <p:cNvSpPr>
              <a:spLocks noChangeArrowheads="1"/>
            </p:cNvSpPr>
            <p:nvPr/>
          </p:nvSpPr>
          <p:spPr bwMode="auto">
            <a:xfrm>
              <a:off x="2895600" y="4342901"/>
              <a:ext cx="762000" cy="457123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  <a:ea typeface="+mn-ea"/>
                </a:rPr>
                <a:t>Flow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  <a:ea typeface="+mn-ea"/>
                </a:rPr>
                <a:t>Control</a:t>
              </a:r>
            </a:p>
          </p:txBody>
        </p:sp>
        <p:cxnSp>
          <p:nvCxnSpPr>
            <p:cNvPr id="101579" name="Straight Arrow Connector 386"/>
            <p:cNvCxnSpPr>
              <a:cxnSpLocks noChangeShapeType="1"/>
              <a:stCxn id="558" idx="4"/>
            </p:cNvCxnSpPr>
            <p:nvPr/>
          </p:nvCxnSpPr>
          <p:spPr bwMode="auto">
            <a:xfrm rot="5400000">
              <a:off x="4038600" y="5867400"/>
              <a:ext cx="457200" cy="1588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80" name="Straight Arrow Connector 389"/>
            <p:cNvCxnSpPr>
              <a:cxnSpLocks noChangeShapeType="1"/>
            </p:cNvCxnSpPr>
            <p:nvPr/>
          </p:nvCxnSpPr>
          <p:spPr bwMode="auto">
            <a:xfrm rot="5400000">
              <a:off x="4953794" y="5866606"/>
              <a:ext cx="457200" cy="1588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81" name="Straight Arrow Connector 391"/>
            <p:cNvCxnSpPr>
              <a:cxnSpLocks noChangeShapeType="1"/>
            </p:cNvCxnSpPr>
            <p:nvPr/>
          </p:nvCxnSpPr>
          <p:spPr bwMode="auto">
            <a:xfrm rot="5400000">
              <a:off x="5868194" y="5866606"/>
              <a:ext cx="457200" cy="1588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82" name="Straight Arrow Connector 392"/>
            <p:cNvCxnSpPr>
              <a:cxnSpLocks noChangeShapeType="1"/>
            </p:cNvCxnSpPr>
            <p:nvPr/>
          </p:nvCxnSpPr>
          <p:spPr bwMode="auto">
            <a:xfrm rot="5400000">
              <a:off x="6782594" y="5866606"/>
              <a:ext cx="457200" cy="1588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83" name="Straight Arrow Connector 366"/>
            <p:cNvCxnSpPr>
              <a:cxnSpLocks noChangeShapeType="1"/>
            </p:cNvCxnSpPr>
            <p:nvPr/>
          </p:nvCxnSpPr>
          <p:spPr bwMode="auto">
            <a:xfrm>
              <a:off x="2133600" y="1524000"/>
              <a:ext cx="381000" cy="1588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1" name="Rectangle 75"/>
            <p:cNvSpPr>
              <a:spLocks noChangeArrowheads="1"/>
            </p:cNvSpPr>
            <p:nvPr/>
          </p:nvSpPr>
          <p:spPr bwMode="auto">
            <a:xfrm>
              <a:off x="1752600" y="2285846"/>
              <a:ext cx="393700" cy="60949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>
                  <a:lumMod val="65000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rgbClr val="FFFFFF">
                      <a:lumMod val="65000"/>
                    </a:srgbClr>
                  </a:solidFill>
                  <a:ea typeface="+mn-ea"/>
                </a:rPr>
                <a:t>NI</a:t>
              </a:r>
            </a:p>
          </p:txBody>
        </p:sp>
        <p:sp>
          <p:nvSpPr>
            <p:cNvPr id="572" name="Rectangle 75"/>
            <p:cNvSpPr>
              <a:spLocks noChangeArrowheads="1"/>
            </p:cNvSpPr>
            <p:nvPr/>
          </p:nvSpPr>
          <p:spPr bwMode="auto">
            <a:xfrm>
              <a:off x="1752600" y="3200093"/>
              <a:ext cx="393700" cy="60949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>
                  <a:lumMod val="65000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rgbClr val="FFFFFF">
                      <a:lumMod val="65000"/>
                    </a:srgbClr>
                  </a:solidFill>
                  <a:ea typeface="+mn-ea"/>
                </a:rPr>
                <a:t>NI</a:t>
              </a:r>
            </a:p>
          </p:txBody>
        </p:sp>
        <p:sp>
          <p:nvSpPr>
            <p:cNvPr id="573" name="Rectangle 75"/>
            <p:cNvSpPr>
              <a:spLocks noChangeArrowheads="1"/>
            </p:cNvSpPr>
            <p:nvPr/>
          </p:nvSpPr>
          <p:spPr bwMode="auto">
            <a:xfrm>
              <a:off x="1752600" y="4114339"/>
              <a:ext cx="393700" cy="60949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>
                  <a:lumMod val="65000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rgbClr val="FFFFFF">
                      <a:lumMod val="65000"/>
                    </a:srgbClr>
                  </a:solidFill>
                  <a:ea typeface="+mn-ea"/>
                </a:rPr>
                <a:t>NI</a:t>
              </a:r>
            </a:p>
          </p:txBody>
        </p:sp>
        <p:sp>
          <p:nvSpPr>
            <p:cNvPr id="574" name="Rectangle 75"/>
            <p:cNvSpPr>
              <a:spLocks noChangeArrowheads="1"/>
            </p:cNvSpPr>
            <p:nvPr/>
          </p:nvSpPr>
          <p:spPr bwMode="auto">
            <a:xfrm>
              <a:off x="1752600" y="1371600"/>
              <a:ext cx="393700" cy="60949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>
                  <a:lumMod val="65000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rgbClr val="FFFFFF">
                      <a:lumMod val="65000"/>
                    </a:srgbClr>
                  </a:solidFill>
                  <a:ea typeface="+mn-ea"/>
                </a:rPr>
                <a:t>NI</a:t>
              </a:r>
            </a:p>
          </p:txBody>
        </p:sp>
        <p:cxnSp>
          <p:nvCxnSpPr>
            <p:cNvPr id="101588" name="Straight Arrow Connector 344"/>
            <p:cNvCxnSpPr>
              <a:cxnSpLocks noChangeShapeType="1"/>
              <a:stCxn id="562" idx="2"/>
            </p:cNvCxnSpPr>
            <p:nvPr/>
          </p:nvCxnSpPr>
          <p:spPr bwMode="auto">
            <a:xfrm rot="10800000">
              <a:off x="2133600" y="1828800"/>
              <a:ext cx="762000" cy="158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89" name="Straight Arrow Connector 345"/>
            <p:cNvCxnSpPr>
              <a:cxnSpLocks noChangeShapeType="1"/>
            </p:cNvCxnSpPr>
            <p:nvPr/>
          </p:nvCxnSpPr>
          <p:spPr bwMode="auto">
            <a:xfrm rot="10800000">
              <a:off x="2133600" y="2743200"/>
              <a:ext cx="762000" cy="158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90" name="Straight Arrow Connector 348"/>
            <p:cNvCxnSpPr>
              <a:cxnSpLocks noChangeShapeType="1"/>
              <a:stCxn id="564" idx="2"/>
            </p:cNvCxnSpPr>
            <p:nvPr/>
          </p:nvCxnSpPr>
          <p:spPr bwMode="auto">
            <a:xfrm rot="10800000">
              <a:off x="2133600" y="3657600"/>
              <a:ext cx="762000" cy="158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91" name="Straight Arrow Connector 349"/>
            <p:cNvCxnSpPr>
              <a:cxnSpLocks noChangeShapeType="1"/>
            </p:cNvCxnSpPr>
            <p:nvPr/>
          </p:nvCxnSpPr>
          <p:spPr bwMode="auto">
            <a:xfrm rot="10800000">
              <a:off x="2133600" y="4572000"/>
              <a:ext cx="762000" cy="158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9" name="Rectangle 410"/>
            <p:cNvSpPr>
              <a:spLocks noChangeArrowheads="1"/>
            </p:cNvSpPr>
            <p:nvPr/>
          </p:nvSpPr>
          <p:spPr bwMode="auto">
            <a:xfrm flipH="1" flipV="1">
              <a:off x="4876800" y="3809590"/>
              <a:ext cx="152400" cy="4603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sp>
          <p:nvSpPr>
            <p:cNvPr id="580" name="TextBox 579"/>
            <p:cNvSpPr txBox="1"/>
            <p:nvPr/>
          </p:nvSpPr>
          <p:spPr bwMode="auto">
            <a:xfrm>
              <a:off x="2514600" y="5271433"/>
              <a:ext cx="1295400" cy="647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Arial"/>
                  <a:ea typeface="+mj-ea"/>
                  <a:cs typeface="Arial"/>
                </a:rPr>
                <a:t>Buffered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Arial"/>
                  <a:ea typeface="+mj-ea"/>
                  <a:cs typeface="Arial"/>
                </a:rPr>
                <a:t>Crossbar</a:t>
              </a:r>
            </a:p>
          </p:txBody>
        </p:sp>
      </p:grpSp>
      <p:grpSp>
        <p:nvGrpSpPr>
          <p:cNvPr id="3" name="Group 384"/>
          <p:cNvGrpSpPr>
            <a:grpSpLocks/>
          </p:cNvGrpSpPr>
          <p:nvPr/>
        </p:nvGrpSpPr>
        <p:grpSpPr bwMode="auto">
          <a:xfrm>
            <a:off x="152400" y="1371600"/>
            <a:ext cx="469900" cy="3352800"/>
            <a:chOff x="609600" y="1371600"/>
            <a:chExt cx="469686" cy="3352800"/>
          </a:xfrm>
        </p:grpSpPr>
        <p:sp>
          <p:nvSpPr>
            <p:cNvPr id="582" name="Rectangle 75"/>
            <p:cNvSpPr>
              <a:spLocks noChangeArrowheads="1"/>
            </p:cNvSpPr>
            <p:nvPr/>
          </p:nvSpPr>
          <p:spPr bwMode="auto">
            <a:xfrm>
              <a:off x="609600" y="1371600"/>
              <a:ext cx="469686" cy="6096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rgbClr val="FFFFFF">
                      <a:lumMod val="65000"/>
                    </a:srgbClr>
                  </a:solidFill>
                  <a:ea typeface="+mn-ea"/>
                </a:rPr>
                <a:t>0</a:t>
              </a:r>
            </a:p>
          </p:txBody>
        </p:sp>
        <p:sp>
          <p:nvSpPr>
            <p:cNvPr id="583" name="Rectangle 75"/>
            <p:cNvSpPr>
              <a:spLocks noChangeArrowheads="1"/>
            </p:cNvSpPr>
            <p:nvPr/>
          </p:nvSpPr>
          <p:spPr bwMode="auto">
            <a:xfrm>
              <a:off x="609600" y="2286000"/>
              <a:ext cx="469686" cy="6096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rgbClr val="FFFFFF">
                      <a:lumMod val="65000"/>
                    </a:srgbClr>
                  </a:solidFill>
                  <a:ea typeface="+mn-ea"/>
                </a:rPr>
                <a:t>1</a:t>
              </a:r>
            </a:p>
          </p:txBody>
        </p:sp>
        <p:sp>
          <p:nvSpPr>
            <p:cNvPr id="584" name="Rectangle 75"/>
            <p:cNvSpPr>
              <a:spLocks noChangeArrowheads="1"/>
            </p:cNvSpPr>
            <p:nvPr/>
          </p:nvSpPr>
          <p:spPr bwMode="auto">
            <a:xfrm>
              <a:off x="609600" y="3200400"/>
              <a:ext cx="469686" cy="6096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rgbClr val="FFFFFF">
                      <a:lumMod val="65000"/>
                    </a:srgbClr>
                  </a:solidFill>
                  <a:ea typeface="+mn-ea"/>
                </a:rPr>
                <a:t>2</a:t>
              </a:r>
            </a:p>
          </p:txBody>
        </p:sp>
        <p:sp>
          <p:nvSpPr>
            <p:cNvPr id="585" name="Rectangle 75"/>
            <p:cNvSpPr>
              <a:spLocks noChangeArrowheads="1"/>
            </p:cNvSpPr>
            <p:nvPr/>
          </p:nvSpPr>
          <p:spPr bwMode="auto">
            <a:xfrm>
              <a:off x="609600" y="4114800"/>
              <a:ext cx="469686" cy="6096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rgbClr val="FFFFFF">
                      <a:lumMod val="65000"/>
                    </a:srgbClr>
                  </a:solidFill>
                  <a:ea typeface="+mn-ea"/>
                </a:rPr>
                <a:t>3</a:t>
              </a:r>
            </a:p>
          </p:txBody>
        </p:sp>
      </p:grpSp>
      <p:grpSp>
        <p:nvGrpSpPr>
          <p:cNvPr id="4" name="Group 384"/>
          <p:cNvGrpSpPr>
            <a:grpSpLocks/>
          </p:cNvGrpSpPr>
          <p:nvPr/>
        </p:nvGrpSpPr>
        <p:grpSpPr bwMode="auto">
          <a:xfrm>
            <a:off x="152400" y="1371600"/>
            <a:ext cx="6324600" cy="4725988"/>
            <a:chOff x="1295400" y="1371600"/>
            <a:chExt cx="6324600" cy="4725194"/>
          </a:xfrm>
        </p:grpSpPr>
        <p:sp>
          <p:nvSpPr>
            <p:cNvPr id="587" name="Rectangle 586"/>
            <p:cNvSpPr/>
            <p:nvPr/>
          </p:nvSpPr>
          <p:spPr bwMode="auto">
            <a:xfrm>
              <a:off x="2514600" y="1371600"/>
              <a:ext cx="5105400" cy="914246"/>
            </a:xfrm>
            <a:prstGeom prst="rect">
              <a:avLst/>
            </a:prstGeom>
            <a:solidFill>
              <a:srgbClr val="CAE2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sp>
          <p:nvSpPr>
            <p:cNvPr id="588" name="Rectangle 587"/>
            <p:cNvSpPr/>
            <p:nvPr/>
          </p:nvSpPr>
          <p:spPr bwMode="auto">
            <a:xfrm>
              <a:off x="2514600" y="2285846"/>
              <a:ext cx="5105400" cy="914246"/>
            </a:xfrm>
            <a:prstGeom prst="rect">
              <a:avLst/>
            </a:prstGeom>
            <a:solidFill>
              <a:srgbClr val="CAE2FF">
                <a:alpha val="7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sp>
          <p:nvSpPr>
            <p:cNvPr id="589" name="Rectangle 588"/>
            <p:cNvSpPr/>
            <p:nvPr/>
          </p:nvSpPr>
          <p:spPr bwMode="auto">
            <a:xfrm>
              <a:off x="2514600" y="3200093"/>
              <a:ext cx="5105400" cy="914246"/>
            </a:xfrm>
            <a:prstGeom prst="rect">
              <a:avLst/>
            </a:prstGeom>
            <a:solidFill>
              <a:srgbClr val="CAE2FF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cxnSp>
          <p:nvCxnSpPr>
            <p:cNvPr id="101391" name="Straight Connector 394"/>
            <p:cNvCxnSpPr>
              <a:cxnSpLocks noChangeShapeType="1"/>
            </p:cNvCxnSpPr>
            <p:nvPr/>
          </p:nvCxnSpPr>
          <p:spPr bwMode="auto">
            <a:xfrm rot="5400000">
              <a:off x="4877594" y="3505200"/>
              <a:ext cx="4266406" cy="794"/>
            </a:xfrm>
            <a:prstGeom prst="line">
              <a:avLst/>
            </a:prstGeom>
            <a:noFill/>
            <a:ln w="1270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2" name="Straight Connector 402"/>
            <p:cNvCxnSpPr>
              <a:cxnSpLocks noChangeShapeType="1"/>
            </p:cNvCxnSpPr>
            <p:nvPr/>
          </p:nvCxnSpPr>
          <p:spPr bwMode="auto">
            <a:xfrm rot="5400000">
              <a:off x="3963194" y="3505200"/>
              <a:ext cx="4266406" cy="794"/>
            </a:xfrm>
            <a:prstGeom prst="line">
              <a:avLst/>
            </a:prstGeom>
            <a:noFill/>
            <a:ln w="1270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3" name="Straight Connector 403"/>
            <p:cNvCxnSpPr>
              <a:cxnSpLocks noChangeShapeType="1"/>
            </p:cNvCxnSpPr>
            <p:nvPr/>
          </p:nvCxnSpPr>
          <p:spPr bwMode="auto">
            <a:xfrm rot="5400000">
              <a:off x="3048794" y="3505200"/>
              <a:ext cx="4266406" cy="794"/>
            </a:xfrm>
            <a:prstGeom prst="line">
              <a:avLst/>
            </a:prstGeom>
            <a:noFill/>
            <a:ln w="12700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4" name="Straight Connector 404"/>
            <p:cNvCxnSpPr>
              <a:cxnSpLocks noChangeShapeType="1"/>
            </p:cNvCxnSpPr>
            <p:nvPr/>
          </p:nvCxnSpPr>
          <p:spPr bwMode="auto">
            <a:xfrm rot="5400000">
              <a:off x="2134394" y="3505200"/>
              <a:ext cx="4266406" cy="794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5" name="Straight Arrow Connector 405"/>
            <p:cNvCxnSpPr>
              <a:cxnSpLocks noChangeShapeType="1"/>
            </p:cNvCxnSpPr>
            <p:nvPr/>
          </p:nvCxnSpPr>
          <p:spPr bwMode="auto">
            <a:xfrm>
              <a:off x="2133600" y="3352800"/>
              <a:ext cx="381000" cy="1588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6" name="Straight Arrow Connector 406"/>
            <p:cNvCxnSpPr>
              <a:cxnSpLocks noChangeShapeType="1"/>
            </p:cNvCxnSpPr>
            <p:nvPr/>
          </p:nvCxnSpPr>
          <p:spPr bwMode="auto">
            <a:xfrm>
              <a:off x="2133600" y="2438400"/>
              <a:ext cx="381000" cy="158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7" name="Straight Arrow Connector 407"/>
            <p:cNvCxnSpPr>
              <a:cxnSpLocks noChangeShapeType="1"/>
            </p:cNvCxnSpPr>
            <p:nvPr/>
          </p:nvCxnSpPr>
          <p:spPr bwMode="auto">
            <a:xfrm>
              <a:off x="2133600" y="4267200"/>
              <a:ext cx="381000" cy="1588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7" name="Rectangle 16"/>
            <p:cNvSpPr>
              <a:spLocks noChangeArrowheads="1"/>
            </p:cNvSpPr>
            <p:nvPr/>
          </p:nvSpPr>
          <p:spPr bwMode="auto">
            <a:xfrm>
              <a:off x="2514600" y="1371600"/>
              <a:ext cx="5105400" cy="449504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 dirty="0">
                <a:solidFill>
                  <a:srgbClr val="FFFFFF">
                    <a:lumMod val="65000"/>
                  </a:srgbClr>
                </a:solidFill>
                <a:ea typeface="+mn-ea"/>
              </a:endParaRPr>
            </a:p>
          </p:txBody>
        </p:sp>
        <p:cxnSp>
          <p:nvCxnSpPr>
            <p:cNvPr id="101399" name="Straight Connector 409"/>
            <p:cNvCxnSpPr>
              <a:cxnSpLocks noChangeShapeType="1"/>
            </p:cNvCxnSpPr>
            <p:nvPr/>
          </p:nvCxnSpPr>
          <p:spPr bwMode="auto">
            <a:xfrm>
              <a:off x="2133600" y="1524000"/>
              <a:ext cx="54864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00" name="Straight Connector 412"/>
            <p:cNvCxnSpPr>
              <a:cxnSpLocks noChangeShapeType="1"/>
            </p:cNvCxnSpPr>
            <p:nvPr/>
          </p:nvCxnSpPr>
          <p:spPr bwMode="auto">
            <a:xfrm rot="5400000">
              <a:off x="2133600" y="3505200"/>
              <a:ext cx="4267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01" name="Straight Connector 413"/>
            <p:cNvCxnSpPr>
              <a:cxnSpLocks noChangeShapeType="1"/>
            </p:cNvCxnSpPr>
            <p:nvPr/>
          </p:nvCxnSpPr>
          <p:spPr bwMode="auto">
            <a:xfrm>
              <a:off x="2133600" y="2438400"/>
              <a:ext cx="54864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02" name="Straight Connector 414"/>
            <p:cNvCxnSpPr>
              <a:cxnSpLocks noChangeShapeType="1"/>
            </p:cNvCxnSpPr>
            <p:nvPr/>
          </p:nvCxnSpPr>
          <p:spPr bwMode="auto">
            <a:xfrm>
              <a:off x="2133600" y="3352800"/>
              <a:ext cx="54864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03" name="Straight Connector 415"/>
            <p:cNvCxnSpPr>
              <a:cxnSpLocks noChangeShapeType="1"/>
            </p:cNvCxnSpPr>
            <p:nvPr/>
          </p:nvCxnSpPr>
          <p:spPr bwMode="auto">
            <a:xfrm rot="5400000">
              <a:off x="3048000" y="3505200"/>
              <a:ext cx="4267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04" name="Straight Connector 416"/>
            <p:cNvCxnSpPr>
              <a:cxnSpLocks noChangeShapeType="1"/>
            </p:cNvCxnSpPr>
            <p:nvPr/>
          </p:nvCxnSpPr>
          <p:spPr bwMode="auto">
            <a:xfrm>
              <a:off x="2133600" y="4267200"/>
              <a:ext cx="54864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05" name="Straight Connector 417"/>
            <p:cNvCxnSpPr>
              <a:cxnSpLocks noChangeShapeType="1"/>
            </p:cNvCxnSpPr>
            <p:nvPr/>
          </p:nvCxnSpPr>
          <p:spPr bwMode="auto">
            <a:xfrm rot="5400000">
              <a:off x="3962400" y="3505200"/>
              <a:ext cx="4267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06" name="Straight Connector 418"/>
            <p:cNvCxnSpPr>
              <a:cxnSpLocks noChangeShapeType="1"/>
            </p:cNvCxnSpPr>
            <p:nvPr/>
          </p:nvCxnSpPr>
          <p:spPr bwMode="auto">
            <a:xfrm rot="5400000">
              <a:off x="4876800" y="3505200"/>
              <a:ext cx="4267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07" name="Elbow Connector 419"/>
            <p:cNvCxnSpPr>
              <a:cxnSpLocks noChangeShapeType="1"/>
            </p:cNvCxnSpPr>
            <p:nvPr/>
          </p:nvCxnSpPr>
          <p:spPr bwMode="auto">
            <a:xfrm rot="16200000" flipH="1">
              <a:off x="4038600" y="1524000"/>
              <a:ext cx="228600" cy="228600"/>
            </a:xfrm>
            <a:prstGeom prst="bentConnector3">
              <a:avLst>
                <a:gd name="adj1" fmla="val 100000"/>
              </a:avLst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08" name="Straight Arrow Connector 420"/>
            <p:cNvCxnSpPr>
              <a:cxnSpLocks noChangeShapeType="1"/>
            </p:cNvCxnSpPr>
            <p:nvPr/>
          </p:nvCxnSpPr>
          <p:spPr bwMode="auto">
            <a:xfrm rot="5400000">
              <a:off x="4038600" y="5867400"/>
              <a:ext cx="457200" cy="1588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09" name="Straight Arrow Connector 421"/>
            <p:cNvCxnSpPr>
              <a:cxnSpLocks noChangeShapeType="1"/>
            </p:cNvCxnSpPr>
            <p:nvPr/>
          </p:nvCxnSpPr>
          <p:spPr bwMode="auto">
            <a:xfrm rot="5400000">
              <a:off x="4953794" y="5866606"/>
              <a:ext cx="457200" cy="1588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10" name="Straight Arrow Connector 422"/>
            <p:cNvCxnSpPr>
              <a:cxnSpLocks noChangeShapeType="1"/>
            </p:cNvCxnSpPr>
            <p:nvPr/>
          </p:nvCxnSpPr>
          <p:spPr bwMode="auto">
            <a:xfrm rot="5400000">
              <a:off x="5868194" y="5866606"/>
              <a:ext cx="457200" cy="1588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11" name="Straight Arrow Connector 423"/>
            <p:cNvCxnSpPr>
              <a:cxnSpLocks noChangeShapeType="1"/>
            </p:cNvCxnSpPr>
            <p:nvPr/>
          </p:nvCxnSpPr>
          <p:spPr bwMode="auto">
            <a:xfrm rot="5400000">
              <a:off x="6782594" y="5866606"/>
              <a:ext cx="457200" cy="1588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12" name="Straight Arrow Connector 424"/>
            <p:cNvCxnSpPr>
              <a:cxnSpLocks noChangeShapeType="1"/>
            </p:cNvCxnSpPr>
            <p:nvPr/>
          </p:nvCxnSpPr>
          <p:spPr bwMode="auto">
            <a:xfrm>
              <a:off x="2133600" y="1524000"/>
              <a:ext cx="381000" cy="1588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2" name="Rectangle 75"/>
            <p:cNvSpPr>
              <a:spLocks noChangeArrowheads="1"/>
            </p:cNvSpPr>
            <p:nvPr/>
          </p:nvSpPr>
          <p:spPr bwMode="auto">
            <a:xfrm>
              <a:off x="1752600" y="2285846"/>
              <a:ext cx="393700" cy="60949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>
                  <a:lumMod val="65000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rgbClr val="FFFFFF">
                      <a:lumMod val="65000"/>
                    </a:srgbClr>
                  </a:solidFill>
                  <a:ea typeface="+mn-ea"/>
                </a:rPr>
                <a:t>NI</a:t>
              </a:r>
            </a:p>
          </p:txBody>
        </p:sp>
        <p:sp>
          <p:nvSpPr>
            <p:cNvPr id="613" name="Rectangle 75"/>
            <p:cNvSpPr>
              <a:spLocks noChangeArrowheads="1"/>
            </p:cNvSpPr>
            <p:nvPr/>
          </p:nvSpPr>
          <p:spPr bwMode="auto">
            <a:xfrm>
              <a:off x="1752600" y="3200093"/>
              <a:ext cx="393700" cy="60949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>
                  <a:lumMod val="65000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rgbClr val="FFFFFF">
                      <a:lumMod val="65000"/>
                    </a:srgbClr>
                  </a:solidFill>
                  <a:ea typeface="+mn-ea"/>
                </a:rPr>
                <a:t>NI</a:t>
              </a:r>
            </a:p>
          </p:txBody>
        </p:sp>
        <p:sp>
          <p:nvSpPr>
            <p:cNvPr id="614" name="Rectangle 75"/>
            <p:cNvSpPr>
              <a:spLocks noChangeArrowheads="1"/>
            </p:cNvSpPr>
            <p:nvPr/>
          </p:nvSpPr>
          <p:spPr bwMode="auto">
            <a:xfrm>
              <a:off x="1752600" y="4114339"/>
              <a:ext cx="393700" cy="60949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>
                  <a:lumMod val="65000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rgbClr val="FFFFFF">
                      <a:lumMod val="65000"/>
                    </a:srgbClr>
                  </a:solidFill>
                  <a:ea typeface="+mn-ea"/>
                </a:rPr>
                <a:t>NI</a:t>
              </a:r>
            </a:p>
          </p:txBody>
        </p:sp>
        <p:sp>
          <p:nvSpPr>
            <p:cNvPr id="615" name="Rectangle 75"/>
            <p:cNvSpPr>
              <a:spLocks noChangeArrowheads="1"/>
            </p:cNvSpPr>
            <p:nvPr/>
          </p:nvSpPr>
          <p:spPr bwMode="auto">
            <a:xfrm>
              <a:off x="1752600" y="1371600"/>
              <a:ext cx="393700" cy="60949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>
                  <a:lumMod val="65000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rgbClr val="FFFFFF">
                      <a:lumMod val="65000"/>
                    </a:srgbClr>
                  </a:solidFill>
                  <a:ea typeface="+mn-ea"/>
                </a:rPr>
                <a:t>NI</a:t>
              </a:r>
            </a:p>
          </p:txBody>
        </p:sp>
        <p:sp>
          <p:nvSpPr>
            <p:cNvPr id="616" name="TextBox 615"/>
            <p:cNvSpPr txBox="1"/>
            <p:nvPr/>
          </p:nvSpPr>
          <p:spPr bwMode="auto">
            <a:xfrm>
              <a:off x="2514600" y="5271433"/>
              <a:ext cx="1371600" cy="647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 err="1">
                  <a:solidFill>
                    <a:sysClr val="windowText" lastClr="000000"/>
                  </a:solidFill>
                  <a:latin typeface="Arial"/>
                  <a:ea typeface="+mj-ea"/>
                  <a:cs typeface="Arial"/>
                </a:rPr>
                <a:t>Bufferless</a:t>
              </a:r>
              <a:endParaRPr lang="en-US" b="1" kern="0" dirty="0">
                <a:solidFill>
                  <a:sysClr val="windowText" lastClr="000000"/>
                </a:solidFill>
                <a:latin typeface="Arial"/>
                <a:ea typeface="+mj-ea"/>
                <a:cs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Arial"/>
                  <a:ea typeface="+mj-ea"/>
                  <a:cs typeface="Arial"/>
                </a:rPr>
                <a:t>Crossbar</a:t>
              </a:r>
            </a:p>
          </p:txBody>
        </p:sp>
        <p:grpSp>
          <p:nvGrpSpPr>
            <p:cNvPr id="101418" name="Group 384"/>
            <p:cNvGrpSpPr>
              <a:grpSpLocks/>
            </p:cNvGrpSpPr>
            <p:nvPr/>
          </p:nvGrpSpPr>
          <p:grpSpPr bwMode="auto">
            <a:xfrm>
              <a:off x="1295400" y="1371600"/>
              <a:ext cx="469900" cy="3352237"/>
              <a:chOff x="1295400" y="1371600"/>
              <a:chExt cx="469900" cy="3352237"/>
            </a:xfrm>
          </p:grpSpPr>
          <p:sp>
            <p:nvSpPr>
              <p:cNvPr id="638" name="Rectangle 75"/>
              <p:cNvSpPr>
                <a:spLocks noChangeArrowheads="1"/>
              </p:cNvSpPr>
              <p:nvPr/>
            </p:nvSpPr>
            <p:spPr bwMode="auto">
              <a:xfrm>
                <a:off x="1295400" y="1371600"/>
                <a:ext cx="469900" cy="60949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kern="0" dirty="0">
                    <a:solidFill>
                      <a:srgbClr val="FFFFFF">
                        <a:lumMod val="65000"/>
                      </a:srgbClr>
                    </a:solidFill>
                    <a:ea typeface="+mn-ea"/>
                  </a:rPr>
                  <a:t>0</a:t>
                </a:r>
              </a:p>
            </p:txBody>
          </p:sp>
          <p:sp>
            <p:nvSpPr>
              <p:cNvPr id="639" name="Rectangle 75"/>
              <p:cNvSpPr>
                <a:spLocks noChangeArrowheads="1"/>
              </p:cNvSpPr>
              <p:nvPr/>
            </p:nvSpPr>
            <p:spPr bwMode="auto">
              <a:xfrm>
                <a:off x="1295400" y="2285846"/>
                <a:ext cx="469900" cy="60949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kern="0" dirty="0">
                    <a:solidFill>
                      <a:srgbClr val="FFFFFF">
                        <a:lumMod val="65000"/>
                      </a:srgbClr>
                    </a:solidFill>
                    <a:ea typeface="+mn-ea"/>
                  </a:rPr>
                  <a:t>1</a:t>
                </a:r>
              </a:p>
            </p:txBody>
          </p:sp>
          <p:sp>
            <p:nvSpPr>
              <p:cNvPr id="640" name="Rectangle 75"/>
              <p:cNvSpPr>
                <a:spLocks noChangeArrowheads="1"/>
              </p:cNvSpPr>
              <p:nvPr/>
            </p:nvSpPr>
            <p:spPr bwMode="auto">
              <a:xfrm>
                <a:off x="1295400" y="3200093"/>
                <a:ext cx="469900" cy="60949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kern="0" dirty="0">
                    <a:solidFill>
                      <a:srgbClr val="FFFFFF">
                        <a:lumMod val="65000"/>
                      </a:srgbClr>
                    </a:solidFill>
                    <a:ea typeface="+mn-ea"/>
                  </a:rPr>
                  <a:t>2</a:t>
                </a:r>
              </a:p>
            </p:txBody>
          </p:sp>
          <p:sp>
            <p:nvSpPr>
              <p:cNvPr id="641" name="Rectangle 75"/>
              <p:cNvSpPr>
                <a:spLocks noChangeArrowheads="1"/>
              </p:cNvSpPr>
              <p:nvPr/>
            </p:nvSpPr>
            <p:spPr bwMode="auto">
              <a:xfrm>
                <a:off x="1295400" y="4114339"/>
                <a:ext cx="469900" cy="60949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kern="0" dirty="0">
                    <a:solidFill>
                      <a:srgbClr val="FFFFFF">
                        <a:lumMod val="65000"/>
                      </a:srgbClr>
                    </a:solidFill>
                    <a:ea typeface="+mn-ea"/>
                  </a:rPr>
                  <a:t>3</a:t>
                </a:r>
              </a:p>
            </p:txBody>
          </p:sp>
        </p:grpSp>
        <p:cxnSp>
          <p:nvCxnSpPr>
            <p:cNvPr id="101419" name="Elbow Connector 431"/>
            <p:cNvCxnSpPr>
              <a:cxnSpLocks noChangeShapeType="1"/>
            </p:cNvCxnSpPr>
            <p:nvPr/>
          </p:nvCxnSpPr>
          <p:spPr bwMode="auto">
            <a:xfrm rot="16200000" flipH="1">
              <a:off x="4038600" y="2438400"/>
              <a:ext cx="228600" cy="228600"/>
            </a:xfrm>
            <a:prstGeom prst="bentConnector3">
              <a:avLst>
                <a:gd name="adj1" fmla="val 100000"/>
              </a:avLst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20" name="Elbow Connector 432"/>
            <p:cNvCxnSpPr>
              <a:cxnSpLocks noChangeShapeType="1"/>
            </p:cNvCxnSpPr>
            <p:nvPr/>
          </p:nvCxnSpPr>
          <p:spPr bwMode="auto">
            <a:xfrm rot="16200000" flipH="1">
              <a:off x="4038600" y="3352800"/>
              <a:ext cx="228600" cy="228600"/>
            </a:xfrm>
            <a:prstGeom prst="bentConnector3">
              <a:avLst>
                <a:gd name="adj1" fmla="val 100000"/>
              </a:avLst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21" name="Elbow Connector 433"/>
            <p:cNvCxnSpPr>
              <a:cxnSpLocks noChangeShapeType="1"/>
            </p:cNvCxnSpPr>
            <p:nvPr/>
          </p:nvCxnSpPr>
          <p:spPr bwMode="auto">
            <a:xfrm rot="16200000" flipH="1">
              <a:off x="4038600" y="4267200"/>
              <a:ext cx="228600" cy="228600"/>
            </a:xfrm>
            <a:prstGeom prst="bentConnector3">
              <a:avLst>
                <a:gd name="adj1" fmla="val 100000"/>
              </a:avLst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1" name="Rectangle 434"/>
            <p:cNvSpPr>
              <a:spLocks noChangeArrowheads="1"/>
            </p:cNvSpPr>
            <p:nvPr/>
          </p:nvSpPr>
          <p:spPr bwMode="auto">
            <a:xfrm>
              <a:off x="2057400" y="2316004"/>
              <a:ext cx="46038" cy="152374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sp>
          <p:nvSpPr>
            <p:cNvPr id="622" name="Rectangle 435"/>
            <p:cNvSpPr>
              <a:spLocks noChangeArrowheads="1"/>
            </p:cNvSpPr>
            <p:nvPr/>
          </p:nvSpPr>
          <p:spPr bwMode="auto">
            <a:xfrm>
              <a:off x="2057400" y="4152433"/>
              <a:ext cx="46038" cy="152374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sp>
          <p:nvSpPr>
            <p:cNvPr id="623" name="Rectangle 436"/>
            <p:cNvSpPr>
              <a:spLocks noChangeArrowheads="1"/>
            </p:cNvSpPr>
            <p:nvPr/>
          </p:nvSpPr>
          <p:spPr bwMode="auto">
            <a:xfrm>
              <a:off x="2057400" y="2492187"/>
              <a:ext cx="46038" cy="152374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cxnSp>
          <p:nvCxnSpPr>
            <p:cNvPr id="101425" name="Elbow Connector 437"/>
            <p:cNvCxnSpPr>
              <a:cxnSpLocks noChangeShapeType="1"/>
            </p:cNvCxnSpPr>
            <p:nvPr/>
          </p:nvCxnSpPr>
          <p:spPr bwMode="auto">
            <a:xfrm rot="16200000" flipH="1">
              <a:off x="4953000" y="1524000"/>
              <a:ext cx="228600" cy="228600"/>
            </a:xfrm>
            <a:prstGeom prst="bentConnector3">
              <a:avLst>
                <a:gd name="adj1" fmla="val 100000"/>
              </a:avLst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26" name="Elbow Connector 438"/>
            <p:cNvCxnSpPr>
              <a:cxnSpLocks noChangeShapeType="1"/>
            </p:cNvCxnSpPr>
            <p:nvPr/>
          </p:nvCxnSpPr>
          <p:spPr bwMode="auto">
            <a:xfrm rot="16200000" flipH="1">
              <a:off x="4953000" y="2438400"/>
              <a:ext cx="228600" cy="228600"/>
            </a:xfrm>
            <a:prstGeom prst="bentConnector3">
              <a:avLst>
                <a:gd name="adj1" fmla="val 100000"/>
              </a:avLst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27" name="Elbow Connector 439"/>
            <p:cNvCxnSpPr>
              <a:cxnSpLocks noChangeShapeType="1"/>
            </p:cNvCxnSpPr>
            <p:nvPr/>
          </p:nvCxnSpPr>
          <p:spPr bwMode="auto">
            <a:xfrm rot="16200000" flipH="1">
              <a:off x="4953000" y="3352800"/>
              <a:ext cx="228600" cy="228600"/>
            </a:xfrm>
            <a:prstGeom prst="bentConnector3">
              <a:avLst>
                <a:gd name="adj1" fmla="val 100000"/>
              </a:avLst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28" name="Elbow Connector 440"/>
            <p:cNvCxnSpPr>
              <a:cxnSpLocks noChangeShapeType="1"/>
            </p:cNvCxnSpPr>
            <p:nvPr/>
          </p:nvCxnSpPr>
          <p:spPr bwMode="auto">
            <a:xfrm rot="16200000" flipH="1">
              <a:off x="4953000" y="4267200"/>
              <a:ext cx="228600" cy="228600"/>
            </a:xfrm>
            <a:prstGeom prst="bentConnector3">
              <a:avLst>
                <a:gd name="adj1" fmla="val 100000"/>
              </a:avLst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29" name="Elbow Connector 441"/>
            <p:cNvCxnSpPr>
              <a:cxnSpLocks noChangeShapeType="1"/>
            </p:cNvCxnSpPr>
            <p:nvPr/>
          </p:nvCxnSpPr>
          <p:spPr bwMode="auto">
            <a:xfrm rot="16200000" flipH="1">
              <a:off x="5867400" y="1524000"/>
              <a:ext cx="228600" cy="228600"/>
            </a:xfrm>
            <a:prstGeom prst="bentConnector3">
              <a:avLst>
                <a:gd name="adj1" fmla="val 100000"/>
              </a:avLst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30" name="Elbow Connector 442"/>
            <p:cNvCxnSpPr>
              <a:cxnSpLocks noChangeShapeType="1"/>
            </p:cNvCxnSpPr>
            <p:nvPr/>
          </p:nvCxnSpPr>
          <p:spPr bwMode="auto">
            <a:xfrm rot="16200000" flipH="1">
              <a:off x="5867400" y="2438400"/>
              <a:ext cx="228600" cy="228600"/>
            </a:xfrm>
            <a:prstGeom prst="bentConnector3">
              <a:avLst>
                <a:gd name="adj1" fmla="val 100000"/>
              </a:avLst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31" name="Elbow Connector 443"/>
            <p:cNvCxnSpPr>
              <a:cxnSpLocks noChangeShapeType="1"/>
            </p:cNvCxnSpPr>
            <p:nvPr/>
          </p:nvCxnSpPr>
          <p:spPr bwMode="auto">
            <a:xfrm rot="16200000" flipH="1">
              <a:off x="5867400" y="3352800"/>
              <a:ext cx="228600" cy="228600"/>
            </a:xfrm>
            <a:prstGeom prst="bentConnector3">
              <a:avLst>
                <a:gd name="adj1" fmla="val 100000"/>
              </a:avLst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32" name="Elbow Connector 444"/>
            <p:cNvCxnSpPr>
              <a:cxnSpLocks noChangeShapeType="1"/>
            </p:cNvCxnSpPr>
            <p:nvPr/>
          </p:nvCxnSpPr>
          <p:spPr bwMode="auto">
            <a:xfrm rot="16200000" flipH="1">
              <a:off x="5867400" y="4267200"/>
              <a:ext cx="228600" cy="228600"/>
            </a:xfrm>
            <a:prstGeom prst="bentConnector3">
              <a:avLst>
                <a:gd name="adj1" fmla="val 100000"/>
              </a:avLst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33" name="Elbow Connector 445"/>
            <p:cNvCxnSpPr>
              <a:cxnSpLocks noChangeShapeType="1"/>
            </p:cNvCxnSpPr>
            <p:nvPr/>
          </p:nvCxnSpPr>
          <p:spPr bwMode="auto">
            <a:xfrm rot="16200000" flipH="1">
              <a:off x="6781800" y="1524000"/>
              <a:ext cx="228600" cy="228600"/>
            </a:xfrm>
            <a:prstGeom prst="bentConnector3">
              <a:avLst>
                <a:gd name="adj1" fmla="val 100000"/>
              </a:avLst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34" name="Elbow Connector 446"/>
            <p:cNvCxnSpPr>
              <a:cxnSpLocks noChangeShapeType="1"/>
            </p:cNvCxnSpPr>
            <p:nvPr/>
          </p:nvCxnSpPr>
          <p:spPr bwMode="auto">
            <a:xfrm rot="16200000" flipH="1">
              <a:off x="6781800" y="2438400"/>
              <a:ext cx="228600" cy="228600"/>
            </a:xfrm>
            <a:prstGeom prst="bentConnector3">
              <a:avLst>
                <a:gd name="adj1" fmla="val 100000"/>
              </a:avLst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35" name="Elbow Connector 447"/>
            <p:cNvCxnSpPr>
              <a:cxnSpLocks noChangeShapeType="1"/>
            </p:cNvCxnSpPr>
            <p:nvPr/>
          </p:nvCxnSpPr>
          <p:spPr bwMode="auto">
            <a:xfrm rot="16200000" flipH="1">
              <a:off x="6781800" y="3352800"/>
              <a:ext cx="228600" cy="228600"/>
            </a:xfrm>
            <a:prstGeom prst="bentConnector3">
              <a:avLst>
                <a:gd name="adj1" fmla="val 100000"/>
              </a:avLst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36" name="Elbow Connector 448"/>
            <p:cNvCxnSpPr>
              <a:cxnSpLocks noChangeShapeType="1"/>
            </p:cNvCxnSpPr>
            <p:nvPr/>
          </p:nvCxnSpPr>
          <p:spPr bwMode="auto">
            <a:xfrm rot="16200000" flipH="1">
              <a:off x="6781800" y="4267200"/>
              <a:ext cx="228600" cy="228600"/>
            </a:xfrm>
            <a:prstGeom prst="bentConnector3">
              <a:avLst>
                <a:gd name="adj1" fmla="val 100000"/>
              </a:avLst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6" name="Rectangle 449"/>
            <p:cNvSpPr>
              <a:spLocks noChangeArrowheads="1"/>
            </p:cNvSpPr>
            <p:nvPr/>
          </p:nvSpPr>
          <p:spPr bwMode="auto">
            <a:xfrm>
              <a:off x="2057400" y="1409694"/>
              <a:ext cx="46038" cy="152374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sp>
          <p:nvSpPr>
            <p:cNvPr id="637" name="Rectangle 636"/>
            <p:cNvSpPr/>
            <p:nvPr/>
          </p:nvSpPr>
          <p:spPr bwMode="auto">
            <a:xfrm>
              <a:off x="2514600" y="4114339"/>
              <a:ext cx="5105400" cy="914246"/>
            </a:xfrm>
            <a:prstGeom prst="rect">
              <a:avLst/>
            </a:prstGeom>
            <a:solidFill>
              <a:srgbClr val="CAE2FF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</p:grpSp>
      <p:grpSp>
        <p:nvGrpSpPr>
          <p:cNvPr id="101382" name="Group 456"/>
          <p:cNvGrpSpPr>
            <a:grpSpLocks/>
          </p:cNvGrpSpPr>
          <p:nvPr/>
        </p:nvGrpSpPr>
        <p:grpSpPr bwMode="auto">
          <a:xfrm>
            <a:off x="914400" y="1409700"/>
            <a:ext cx="46038" cy="2895600"/>
            <a:chOff x="2057400" y="1760220"/>
            <a:chExt cx="45719" cy="2895600"/>
          </a:xfrm>
        </p:grpSpPr>
        <p:sp>
          <p:nvSpPr>
            <p:cNvPr id="643" name="Rectangle 384"/>
            <p:cNvSpPr>
              <a:spLocks noChangeArrowheads="1"/>
            </p:cNvSpPr>
            <p:nvPr/>
          </p:nvSpPr>
          <p:spPr bwMode="auto">
            <a:xfrm>
              <a:off x="2057400" y="2666683"/>
              <a:ext cx="45719" cy="15240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sp>
          <p:nvSpPr>
            <p:cNvPr id="644" name="Rectangle 430"/>
            <p:cNvSpPr>
              <a:spLocks noChangeArrowheads="1"/>
            </p:cNvSpPr>
            <p:nvPr/>
          </p:nvSpPr>
          <p:spPr bwMode="auto">
            <a:xfrm>
              <a:off x="2057400" y="4503420"/>
              <a:ext cx="45719" cy="15240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sp>
          <p:nvSpPr>
            <p:cNvPr id="645" name="Rectangle 454"/>
            <p:cNvSpPr>
              <a:spLocks noChangeArrowheads="1"/>
            </p:cNvSpPr>
            <p:nvPr/>
          </p:nvSpPr>
          <p:spPr bwMode="auto">
            <a:xfrm>
              <a:off x="2057400" y="2842895"/>
              <a:ext cx="45719" cy="152400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  <p:sp>
          <p:nvSpPr>
            <p:cNvPr id="646" name="Rectangle 455"/>
            <p:cNvSpPr>
              <a:spLocks noChangeArrowheads="1"/>
            </p:cNvSpPr>
            <p:nvPr/>
          </p:nvSpPr>
          <p:spPr bwMode="auto">
            <a:xfrm>
              <a:off x="2057400" y="1760220"/>
              <a:ext cx="45719" cy="15240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+mn-ea"/>
              </a:endParaRPr>
            </a:p>
          </p:txBody>
        </p:sp>
      </p:grpSp>
      <p:sp>
        <p:nvSpPr>
          <p:cNvPr id="648" name="Content Placeholder 2"/>
          <p:cNvSpPr>
            <a:spLocks noGrp="1"/>
          </p:cNvSpPr>
          <p:nvPr>
            <p:ph idx="1"/>
          </p:nvPr>
        </p:nvSpPr>
        <p:spPr>
          <a:xfrm>
            <a:off x="6705600" y="1358900"/>
            <a:ext cx="2438400" cy="51943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+ Simpler arbitration/</a:t>
            </a:r>
            <a:br>
              <a:rPr lang="en-US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scheduling</a:t>
            </a:r>
          </a:p>
          <a:p>
            <a:pPr>
              <a:buFont typeface="Wingdings" charset="0"/>
              <a:buNone/>
            </a:pPr>
            <a:endParaRPr lang="en-US" sz="180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+ Efficient support for variable-size packets</a:t>
            </a:r>
          </a:p>
          <a:p>
            <a:endParaRPr lang="en-US" sz="180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-  Requires </a:t>
            </a:r>
            <a:br>
              <a:rPr lang="en-US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ahoma" charset="0"/>
                <a:ea typeface="ＭＳ Ｐゴシック" charset="0"/>
                <a:cs typeface="ＭＳ Ｐゴシック" charset="0"/>
                <a:sym typeface="Wingdings" charset="0"/>
              </a:rPr>
              <a:t>N</a:t>
            </a:r>
            <a:r>
              <a:rPr lang="en-US" baseline="30000">
                <a:latin typeface="Tahoma" charset="0"/>
                <a:ea typeface="ＭＳ Ｐゴシック" charset="0"/>
                <a:cs typeface="ＭＳ Ｐゴシック" charset="0"/>
                <a:sym typeface="Wingdings" charset="0"/>
              </a:rPr>
              <a:t>2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buffers</a:t>
            </a:r>
          </a:p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Can We Get Lower Cost than A Crossbar?</a:t>
            </a:r>
          </a:p>
        </p:txBody>
      </p:sp>
      <p:sp>
        <p:nvSpPr>
          <p:cNvPr id="102402" name="Content Placeholder 5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Yet still have low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contention compared to a bus?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Idea: Multistage networks</a:t>
            </a: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D5C23F-AC2D-0C4F-A151-E0378641A065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Multistage </a:t>
            </a:r>
            <a:r>
              <a:rPr lang="en-US" sz="3600">
                <a:latin typeface="Garamond" charset="0"/>
                <a:ea typeface="ＭＳ Ｐゴシック" charset="0"/>
                <a:cs typeface="ＭＳ Ｐゴシック" charset="0"/>
              </a:rPr>
              <a:t>Logarithmic</a:t>
            </a:r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 Networks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Idea: Indirect networks with multiple layers of switches between terminals/nodes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Cost: O(NlogN), Latency: O(logN)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Many variations (Omega, Butterfly, Benes, Banyan, …)</a:t>
            </a:r>
          </a:p>
          <a:p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Omega Network: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651C1B-3AE4-2A41-A953-80DCF1DF0E01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034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55324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1143000" y="6019800"/>
            <a:ext cx="4648200" cy="0"/>
          </a:xfrm>
          <a:prstGeom prst="line">
            <a:avLst/>
          </a:prstGeom>
          <a:noFill/>
          <a:ln w="127000" cap="rnd">
            <a:solidFill>
              <a:srgbClr val="FF0000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5791200" y="5886450"/>
            <a:ext cx="533400" cy="279400"/>
          </a:xfrm>
          <a:prstGeom prst="roundRect">
            <a:avLst>
              <a:gd name="adj" fmla="val 16667"/>
            </a:avLst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ounded Rectangle 47"/>
          <p:cNvSpPr>
            <a:spLocks noChangeArrowheads="1"/>
          </p:cNvSpPr>
          <p:nvPr/>
        </p:nvSpPr>
        <p:spPr bwMode="auto">
          <a:xfrm>
            <a:off x="609600" y="5867400"/>
            <a:ext cx="533400" cy="279400"/>
          </a:xfrm>
          <a:prstGeom prst="roundRect">
            <a:avLst>
              <a:gd name="adj" fmla="val 16667"/>
            </a:avLst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Rounded Rectangle 50"/>
          <p:cNvSpPr>
            <a:spLocks noChangeArrowheads="1"/>
          </p:cNvSpPr>
          <p:nvPr/>
        </p:nvSpPr>
        <p:spPr bwMode="auto">
          <a:xfrm>
            <a:off x="5791200" y="5610225"/>
            <a:ext cx="533400" cy="279400"/>
          </a:xfrm>
          <a:prstGeom prst="roundRect">
            <a:avLst>
              <a:gd name="adj" fmla="val 16667"/>
            </a:avLst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609600" y="3609975"/>
            <a:ext cx="533400" cy="279400"/>
          </a:xfrm>
          <a:prstGeom prst="roundRect">
            <a:avLst>
              <a:gd name="adj" fmla="val 16667"/>
            </a:avLst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154113" y="3733800"/>
            <a:ext cx="4637087" cy="2286000"/>
            <a:chOff x="1154514" y="3810000"/>
            <a:chExt cx="4636686" cy="2286000"/>
          </a:xfrm>
        </p:grpSpPr>
        <p:cxnSp>
          <p:nvCxnSpPr>
            <p:cNvPr id="103438" name="Straight Connector 36"/>
            <p:cNvCxnSpPr>
              <a:cxnSpLocks noChangeShapeType="1"/>
            </p:cNvCxnSpPr>
            <p:nvPr/>
          </p:nvCxnSpPr>
          <p:spPr bwMode="auto">
            <a:xfrm>
              <a:off x="2373714" y="4343400"/>
              <a:ext cx="381000" cy="228600"/>
            </a:xfrm>
            <a:prstGeom prst="line">
              <a:avLst/>
            </a:prstGeom>
            <a:noFill/>
            <a:ln w="127000" cap="rnd">
              <a:solidFill>
                <a:srgbClr val="00B05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39" name="Straight Connector 9"/>
            <p:cNvCxnSpPr>
              <a:cxnSpLocks noChangeShapeType="1"/>
            </p:cNvCxnSpPr>
            <p:nvPr/>
          </p:nvCxnSpPr>
          <p:spPr bwMode="auto">
            <a:xfrm>
              <a:off x="1154514" y="3810000"/>
              <a:ext cx="1219200" cy="533400"/>
            </a:xfrm>
            <a:prstGeom prst="line">
              <a:avLst/>
            </a:prstGeom>
            <a:noFill/>
            <a:ln w="127000" cap="rnd">
              <a:solidFill>
                <a:srgbClr val="00B05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0" name="Straight Connector 11"/>
            <p:cNvCxnSpPr>
              <a:cxnSpLocks noChangeShapeType="1"/>
            </p:cNvCxnSpPr>
            <p:nvPr/>
          </p:nvCxnSpPr>
          <p:spPr bwMode="auto">
            <a:xfrm rot="16200000" flipH="1">
              <a:off x="2640414" y="4686300"/>
              <a:ext cx="1295400" cy="1066800"/>
            </a:xfrm>
            <a:prstGeom prst="line">
              <a:avLst/>
            </a:prstGeom>
            <a:noFill/>
            <a:ln w="127000" cap="rnd">
              <a:solidFill>
                <a:srgbClr val="00B05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1" name="Straight Connector 41"/>
            <p:cNvCxnSpPr>
              <a:cxnSpLocks noChangeShapeType="1"/>
            </p:cNvCxnSpPr>
            <p:nvPr/>
          </p:nvCxnSpPr>
          <p:spPr bwMode="auto">
            <a:xfrm>
              <a:off x="3810000" y="5867400"/>
              <a:ext cx="381000" cy="228600"/>
            </a:xfrm>
            <a:prstGeom prst="line">
              <a:avLst/>
            </a:prstGeom>
            <a:noFill/>
            <a:ln w="127000" cap="rnd">
              <a:solidFill>
                <a:srgbClr val="00B05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2" name="Straight Connector 54"/>
            <p:cNvCxnSpPr>
              <a:cxnSpLocks noChangeShapeType="1"/>
            </p:cNvCxnSpPr>
            <p:nvPr/>
          </p:nvCxnSpPr>
          <p:spPr bwMode="auto">
            <a:xfrm rot="5400000" flipH="1" flipV="1">
              <a:off x="5410200" y="5867400"/>
              <a:ext cx="228600" cy="228600"/>
            </a:xfrm>
            <a:prstGeom prst="line">
              <a:avLst/>
            </a:prstGeom>
            <a:noFill/>
            <a:ln w="127000" cap="rnd">
              <a:solidFill>
                <a:srgbClr val="00B05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Straight Connector 56"/>
            <p:cNvCxnSpPr>
              <a:cxnSpLocks noChangeShapeType="1"/>
            </p:cNvCxnSpPr>
            <p:nvPr/>
          </p:nvCxnSpPr>
          <p:spPr bwMode="auto">
            <a:xfrm>
              <a:off x="4191000" y="6096000"/>
              <a:ext cx="1219200" cy="0"/>
            </a:xfrm>
            <a:prstGeom prst="line">
              <a:avLst/>
            </a:prstGeom>
            <a:noFill/>
            <a:ln w="127000" cap="rnd">
              <a:solidFill>
                <a:srgbClr val="00B05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4" name="Straight Connector 59"/>
            <p:cNvCxnSpPr>
              <a:cxnSpLocks noChangeShapeType="1"/>
            </p:cNvCxnSpPr>
            <p:nvPr/>
          </p:nvCxnSpPr>
          <p:spPr bwMode="auto">
            <a:xfrm>
              <a:off x="5638800" y="5867400"/>
              <a:ext cx="152400" cy="0"/>
            </a:xfrm>
            <a:prstGeom prst="line">
              <a:avLst/>
            </a:prstGeom>
            <a:noFill/>
            <a:ln w="127000" cap="rnd">
              <a:solidFill>
                <a:srgbClr val="00B05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3962400" y="5715000"/>
            <a:ext cx="1676400" cy="1143000"/>
            <a:chOff x="3962400" y="5715000"/>
            <a:chExt cx="1676400" cy="1143000"/>
          </a:xfrm>
        </p:grpSpPr>
        <p:sp>
          <p:nvSpPr>
            <p:cNvPr id="64" name="Multiply 63"/>
            <p:cNvSpPr/>
            <p:nvPr/>
          </p:nvSpPr>
          <p:spPr bwMode="auto">
            <a:xfrm>
              <a:off x="4495800" y="5715000"/>
              <a:ext cx="609600" cy="609600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</a:endParaRPr>
            </a:p>
          </p:txBody>
        </p:sp>
        <p:sp>
          <p:nvSpPr>
            <p:cNvPr id="103437" name="TextBox 64"/>
            <p:cNvSpPr txBox="1">
              <a:spLocks noChangeArrowheads="1"/>
            </p:cNvSpPr>
            <p:nvPr/>
          </p:nvSpPr>
          <p:spPr bwMode="auto">
            <a:xfrm>
              <a:off x="3962400" y="6150114"/>
              <a:ext cx="16764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cs typeface="Arial" charset="0"/>
                </a:rPr>
                <a:t>conflict  </a:t>
              </a:r>
              <a:br>
                <a:rPr lang="en-US" sz="2000">
                  <a:cs typeface="Arial" charset="0"/>
                </a:rPr>
              </a:br>
              <a:endParaRPr lang="en-US" sz="2000">
                <a:cs typeface="Arial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 animBg="1"/>
      <p:bldP spid="51" grpId="0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 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2.5% 	</a:t>
            </a:r>
            <a:r>
              <a:rPr lang="en-US" dirty="0" err="1" smtClean="0"/>
              <a:t>Ashish</a:t>
            </a:r>
            <a:r>
              <a:rPr lang="en-US" dirty="0" smtClean="0"/>
              <a:t> </a:t>
            </a:r>
            <a:r>
              <a:rPr lang="en-US" dirty="0" err="1"/>
              <a:t>Shrestha</a:t>
            </a:r>
            <a:r>
              <a:rPr lang="en-US" dirty="0"/>
              <a:t> (</a:t>
            </a:r>
            <a:r>
              <a:rPr lang="en-US" dirty="0" err="1"/>
              <a:t>ashresth</a:t>
            </a:r>
            <a:r>
              <a:rPr lang="en-US" dirty="0"/>
              <a:t>)</a:t>
            </a:r>
          </a:p>
          <a:p>
            <a:r>
              <a:rPr lang="en-US" dirty="0" smtClean="0"/>
              <a:t>2.5% 	Amanda </a:t>
            </a:r>
            <a:r>
              <a:rPr lang="en-US" dirty="0" err="1"/>
              <a:t>Marano</a:t>
            </a:r>
            <a:r>
              <a:rPr lang="en-US" dirty="0"/>
              <a:t> (</a:t>
            </a:r>
            <a:r>
              <a:rPr lang="en-US" dirty="0" err="1"/>
              <a:t>amarano</a:t>
            </a:r>
            <a:r>
              <a:rPr lang="en-US" dirty="0"/>
              <a:t>)</a:t>
            </a:r>
          </a:p>
          <a:p>
            <a:r>
              <a:rPr lang="en-US" dirty="0" smtClean="0"/>
              <a:t>2.5% 	Pete </a:t>
            </a:r>
            <a:r>
              <a:rPr lang="en-US" dirty="0" err="1"/>
              <a:t>Ehrett</a:t>
            </a:r>
            <a:r>
              <a:rPr lang="en-US" dirty="0"/>
              <a:t> (</a:t>
            </a:r>
            <a:r>
              <a:rPr lang="en-US" dirty="0" err="1"/>
              <a:t>wpe</a:t>
            </a:r>
            <a:r>
              <a:rPr lang="en-US" dirty="0"/>
              <a:t>)</a:t>
            </a:r>
          </a:p>
          <a:p>
            <a:r>
              <a:rPr lang="en-US" dirty="0" smtClean="0"/>
              <a:t>2.0% 	Jared </a:t>
            </a:r>
            <a:r>
              <a:rPr lang="en-US" dirty="0"/>
              <a:t>Choi (</a:t>
            </a:r>
            <a:r>
              <a:rPr lang="en-US" dirty="0" err="1"/>
              <a:t>jaewonch</a:t>
            </a:r>
            <a:r>
              <a:rPr lang="en-US" dirty="0"/>
              <a:t>)</a:t>
            </a:r>
          </a:p>
          <a:p>
            <a:r>
              <a:rPr lang="en-US" dirty="0" smtClean="0"/>
              <a:t>2.0% 	</a:t>
            </a:r>
            <a:r>
              <a:rPr lang="en-US" dirty="0" err="1" smtClean="0"/>
              <a:t>Akshai</a:t>
            </a:r>
            <a:r>
              <a:rPr lang="en-US" dirty="0" smtClean="0"/>
              <a:t> </a:t>
            </a:r>
            <a:r>
              <a:rPr lang="en-US" dirty="0"/>
              <a:t>Subramanian (</a:t>
            </a:r>
            <a:r>
              <a:rPr lang="en-US" dirty="0" err="1"/>
              <a:t>avsubram</a:t>
            </a:r>
            <a:r>
              <a:rPr lang="en-US" dirty="0" smtClean="0"/>
              <a:t>)</a:t>
            </a:r>
          </a:p>
          <a:p>
            <a:r>
              <a:rPr lang="en-US" dirty="0" smtClean="0"/>
              <a:t>2.0% 	</a:t>
            </a:r>
            <a:r>
              <a:rPr lang="en-US" dirty="0" err="1" smtClean="0"/>
              <a:t>Sohil</a:t>
            </a:r>
            <a:r>
              <a:rPr lang="en-US" dirty="0" smtClean="0"/>
              <a:t> </a:t>
            </a:r>
            <a:r>
              <a:rPr lang="en-US" dirty="0"/>
              <a:t>Shah (</a:t>
            </a:r>
            <a:r>
              <a:rPr lang="en-US" dirty="0" err="1"/>
              <a:t>sohils</a:t>
            </a:r>
            <a:r>
              <a:rPr lang="en-US" dirty="0"/>
              <a:t>)</a:t>
            </a:r>
          </a:p>
          <a:p>
            <a:r>
              <a:rPr lang="en-US" dirty="0" smtClean="0"/>
              <a:t>2.0% 	</a:t>
            </a:r>
            <a:r>
              <a:rPr lang="en-US" dirty="0" err="1" smtClean="0"/>
              <a:t>Raghav</a:t>
            </a:r>
            <a:r>
              <a:rPr lang="en-US" dirty="0" smtClean="0"/>
              <a:t> </a:t>
            </a:r>
            <a:r>
              <a:rPr lang="en-US" dirty="0"/>
              <a:t>Gupta (</a:t>
            </a:r>
            <a:r>
              <a:rPr lang="en-US" dirty="0" err="1"/>
              <a:t>raghavg</a:t>
            </a:r>
            <a:r>
              <a:rPr lang="en-US" dirty="0"/>
              <a:t>)</a:t>
            </a:r>
          </a:p>
          <a:p>
            <a:r>
              <a:rPr lang="en-US" dirty="0" smtClean="0"/>
              <a:t>1.5% 	Kais </a:t>
            </a:r>
            <a:r>
              <a:rPr lang="en-US" dirty="0" err="1"/>
              <a:t>Kudrolli</a:t>
            </a:r>
            <a:r>
              <a:rPr lang="en-US" dirty="0"/>
              <a:t> (</a:t>
            </a:r>
            <a:r>
              <a:rPr lang="en-US" dirty="0" err="1"/>
              <a:t>kkudroll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D8826A-97BC-3A46-9C21-DD4A701745B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5969"/>
      </p:ext>
    </p:extLst>
  </p:cSld>
  <p:clrMapOvr>
    <a:masterClrMapping/>
  </p:clrMapOvr>
  <p:transition xmlns:p14="http://schemas.microsoft.com/office/powerpoint/2010/main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  <a:ea typeface="ＭＳ Ｐゴシック" charset="0"/>
                <a:cs typeface="ＭＳ Ｐゴシック" charset="0"/>
              </a:rPr>
              <a:t>Multistage </a:t>
            </a:r>
            <a:r>
              <a:rPr lang="en-US" dirty="0" smtClean="0">
                <a:latin typeface="Garamond" charset="0"/>
                <a:ea typeface="ＭＳ Ｐゴシック" charset="0"/>
                <a:cs typeface="ＭＳ Ｐゴシック" charset="0"/>
              </a:rPr>
              <a:t>Networks (Circuit Switched)</a:t>
            </a:r>
            <a:endParaRPr lang="en-US" dirty="0"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82700"/>
            <a:ext cx="6629400" cy="5194300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 marL="0" indent="0">
              <a:buFont typeface="Wingdings" charset="0"/>
              <a:buNone/>
              <a:defRPr/>
            </a:pPr>
            <a:endParaRPr lang="en-US" sz="1800" dirty="0" smtClean="0"/>
          </a:p>
          <a:p>
            <a:pPr>
              <a:defRPr/>
            </a:pPr>
            <a:r>
              <a:rPr lang="en-US" sz="2000" dirty="0" smtClean="0"/>
              <a:t>A multistage network has </a:t>
            </a:r>
            <a:r>
              <a:rPr lang="en-US" sz="2000" dirty="0" smtClean="0"/>
              <a:t>more restrictions on feasible concurrent </a:t>
            </a:r>
            <a:r>
              <a:rPr lang="en-US" sz="2000" dirty="0" err="1" smtClean="0"/>
              <a:t>Tx</a:t>
            </a:r>
            <a:r>
              <a:rPr lang="en-US" sz="2000" dirty="0" smtClean="0"/>
              <a:t>-Rx </a:t>
            </a:r>
            <a:r>
              <a:rPr lang="en-US" sz="2000" dirty="0" smtClean="0"/>
              <a:t>pairs </a:t>
            </a:r>
            <a:r>
              <a:rPr lang="en-US" sz="2000" dirty="0" err="1" smtClean="0"/>
              <a:t>vs</a:t>
            </a:r>
            <a:r>
              <a:rPr lang="en-US" sz="2000" dirty="0" smtClean="0"/>
              <a:t> a crossbar</a:t>
            </a: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But more scalable than crossbar in cost, e.g., O(N </a:t>
            </a:r>
            <a:r>
              <a:rPr lang="en-US" sz="2000" dirty="0" err="1" smtClean="0"/>
              <a:t>logN</a:t>
            </a:r>
            <a:r>
              <a:rPr lang="en-US" sz="2000" dirty="0" smtClean="0"/>
              <a:t>) for Butterfly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9625D7-52E4-2249-98BF-70F1C3C222EA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1981200" y="1012825"/>
            <a:ext cx="995363" cy="931863"/>
          </a:xfrm>
          <a:prstGeom prst="rect">
            <a:avLst/>
          </a:prstGeom>
          <a:solidFill>
            <a:srgbClr val="FFFFFF">
              <a:lumMod val="85000"/>
            </a:srgbClr>
          </a:solidFill>
          <a:ln w="19050" cap="flat" cmpd="sng" algn="ctr">
            <a:solidFill>
              <a:srgbClr val="FC012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1981200" y="2027238"/>
            <a:ext cx="995363" cy="931862"/>
          </a:xfrm>
          <a:prstGeom prst="rect">
            <a:avLst/>
          </a:prstGeom>
          <a:solidFill>
            <a:srgbClr val="FFFFFF">
              <a:lumMod val="85000"/>
            </a:srgbClr>
          </a:solidFill>
          <a:ln w="19050" cap="flat" cmpd="sng" algn="ctr">
            <a:solidFill>
              <a:srgbClr val="FC012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1981200" y="3048000"/>
            <a:ext cx="995363" cy="931863"/>
          </a:xfrm>
          <a:prstGeom prst="rect">
            <a:avLst/>
          </a:prstGeom>
          <a:solidFill>
            <a:srgbClr val="FFFFFF">
              <a:lumMod val="85000"/>
            </a:srgbClr>
          </a:solidFill>
          <a:ln w="19050" cap="flat" cmpd="sng" algn="ctr">
            <a:solidFill>
              <a:srgbClr val="FC012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1981200" y="4073525"/>
            <a:ext cx="995363" cy="931863"/>
          </a:xfrm>
          <a:prstGeom prst="rect">
            <a:avLst/>
          </a:prstGeom>
          <a:solidFill>
            <a:srgbClr val="FFFFFF">
              <a:lumMod val="85000"/>
            </a:srgbClr>
          </a:solidFill>
          <a:ln w="19050" cap="flat" cmpd="sng" algn="ctr">
            <a:solidFill>
              <a:srgbClr val="FC012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914400" y="990600"/>
            <a:ext cx="496888" cy="466725"/>
          </a:xfrm>
          <a:prstGeom prst="ellipse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rPr>
              <a:t>0</a:t>
            </a:r>
          </a:p>
        </p:txBody>
      </p:sp>
      <p:sp>
        <p:nvSpPr>
          <p:cNvPr id="158" name="Oval 157"/>
          <p:cNvSpPr/>
          <p:nvPr/>
        </p:nvSpPr>
        <p:spPr bwMode="auto">
          <a:xfrm>
            <a:off x="914400" y="1500188"/>
            <a:ext cx="496888" cy="465137"/>
          </a:xfrm>
          <a:prstGeom prst="ellipse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rPr>
              <a:t>1</a:t>
            </a:r>
          </a:p>
        </p:txBody>
      </p:sp>
      <p:sp>
        <p:nvSpPr>
          <p:cNvPr id="159" name="Oval 158"/>
          <p:cNvSpPr/>
          <p:nvPr/>
        </p:nvSpPr>
        <p:spPr bwMode="auto">
          <a:xfrm>
            <a:off x="914400" y="2009775"/>
            <a:ext cx="496888" cy="466725"/>
          </a:xfrm>
          <a:prstGeom prst="ellipse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rPr>
              <a:t>2</a:t>
            </a:r>
          </a:p>
        </p:txBody>
      </p:sp>
      <p:sp>
        <p:nvSpPr>
          <p:cNvPr id="160" name="Oval 159"/>
          <p:cNvSpPr/>
          <p:nvPr/>
        </p:nvSpPr>
        <p:spPr bwMode="auto">
          <a:xfrm>
            <a:off x="914400" y="2519363"/>
            <a:ext cx="496888" cy="465137"/>
          </a:xfrm>
          <a:prstGeom prst="ellipse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rPr>
              <a:t>3</a:t>
            </a:r>
          </a:p>
        </p:txBody>
      </p:sp>
      <p:sp>
        <p:nvSpPr>
          <p:cNvPr id="161" name="Oval 160"/>
          <p:cNvSpPr/>
          <p:nvPr/>
        </p:nvSpPr>
        <p:spPr bwMode="auto">
          <a:xfrm>
            <a:off x="914400" y="3027363"/>
            <a:ext cx="496888" cy="466725"/>
          </a:xfrm>
          <a:prstGeom prst="ellipse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rPr>
              <a:t>4</a:t>
            </a:r>
          </a:p>
        </p:txBody>
      </p:sp>
      <p:sp>
        <p:nvSpPr>
          <p:cNvPr id="162" name="Oval 161"/>
          <p:cNvSpPr/>
          <p:nvPr/>
        </p:nvSpPr>
        <p:spPr bwMode="auto">
          <a:xfrm>
            <a:off x="914400" y="3538538"/>
            <a:ext cx="496888" cy="465137"/>
          </a:xfrm>
          <a:prstGeom prst="ellipse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rPr>
              <a:t>5</a:t>
            </a:r>
          </a:p>
        </p:txBody>
      </p:sp>
      <p:sp>
        <p:nvSpPr>
          <p:cNvPr id="163" name="Oval 162"/>
          <p:cNvSpPr/>
          <p:nvPr/>
        </p:nvSpPr>
        <p:spPr bwMode="auto">
          <a:xfrm>
            <a:off x="914400" y="4046538"/>
            <a:ext cx="496888" cy="466725"/>
          </a:xfrm>
          <a:prstGeom prst="ellipse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rPr>
              <a:t>6</a:t>
            </a:r>
          </a:p>
        </p:txBody>
      </p:sp>
      <p:sp>
        <p:nvSpPr>
          <p:cNvPr id="164" name="Oval 163"/>
          <p:cNvSpPr/>
          <p:nvPr/>
        </p:nvSpPr>
        <p:spPr bwMode="auto">
          <a:xfrm>
            <a:off x="914400" y="4556125"/>
            <a:ext cx="496888" cy="466725"/>
          </a:xfrm>
          <a:prstGeom prst="ellipse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rPr>
              <a:t>7</a:t>
            </a:r>
          </a:p>
        </p:txBody>
      </p:sp>
      <p:cxnSp>
        <p:nvCxnSpPr>
          <p:cNvPr id="105488" name="Straight Connector 238"/>
          <p:cNvCxnSpPr>
            <a:cxnSpLocks noChangeShapeType="1"/>
            <a:stCxn id="157" idx="6"/>
            <a:endCxn id="105503" idx="1"/>
          </p:cNvCxnSpPr>
          <p:nvPr/>
        </p:nvCxnSpPr>
        <p:spPr bwMode="auto">
          <a:xfrm>
            <a:off x="1411288" y="1223963"/>
            <a:ext cx="569912" cy="3175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9" name="Straight Connector 240"/>
          <p:cNvCxnSpPr>
            <a:cxnSpLocks noChangeShapeType="1"/>
            <a:stCxn id="158" idx="6"/>
            <a:endCxn id="105504" idx="1"/>
          </p:cNvCxnSpPr>
          <p:nvPr/>
        </p:nvCxnSpPr>
        <p:spPr bwMode="auto">
          <a:xfrm flipV="1">
            <a:off x="1411288" y="1730375"/>
            <a:ext cx="569912" cy="1588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0" name="Straight Connector 244"/>
          <p:cNvCxnSpPr>
            <a:cxnSpLocks noChangeShapeType="1"/>
            <a:stCxn id="159" idx="6"/>
            <a:endCxn id="105505" idx="1"/>
          </p:cNvCxnSpPr>
          <p:nvPr/>
        </p:nvCxnSpPr>
        <p:spPr bwMode="auto">
          <a:xfrm flipV="1">
            <a:off x="1411288" y="2239963"/>
            <a:ext cx="569912" cy="3175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1" name="Straight Connector 245"/>
          <p:cNvCxnSpPr>
            <a:cxnSpLocks noChangeShapeType="1"/>
            <a:stCxn id="160" idx="6"/>
            <a:endCxn id="105506" idx="1"/>
          </p:cNvCxnSpPr>
          <p:nvPr/>
        </p:nvCxnSpPr>
        <p:spPr bwMode="auto">
          <a:xfrm flipV="1">
            <a:off x="1411288" y="2743200"/>
            <a:ext cx="569912" cy="9525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2" name="Straight Connector 247"/>
          <p:cNvCxnSpPr>
            <a:cxnSpLocks noChangeShapeType="1"/>
            <a:stCxn id="161" idx="6"/>
            <a:endCxn id="105507" idx="1"/>
          </p:cNvCxnSpPr>
          <p:nvPr/>
        </p:nvCxnSpPr>
        <p:spPr bwMode="auto">
          <a:xfrm flipV="1">
            <a:off x="1411288" y="3260725"/>
            <a:ext cx="569912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3" name="Straight Connector 248"/>
          <p:cNvCxnSpPr>
            <a:cxnSpLocks noChangeShapeType="1"/>
            <a:stCxn id="162" idx="6"/>
            <a:endCxn id="105508" idx="1"/>
          </p:cNvCxnSpPr>
          <p:nvPr/>
        </p:nvCxnSpPr>
        <p:spPr bwMode="auto">
          <a:xfrm flipV="1">
            <a:off x="1411288" y="3763963"/>
            <a:ext cx="569912" cy="7937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4" name="Straight Connector 250"/>
          <p:cNvCxnSpPr>
            <a:cxnSpLocks noChangeShapeType="1"/>
            <a:stCxn id="163" idx="6"/>
            <a:endCxn id="105509" idx="1"/>
          </p:cNvCxnSpPr>
          <p:nvPr/>
        </p:nvCxnSpPr>
        <p:spPr bwMode="auto">
          <a:xfrm>
            <a:off x="1411288" y="4279900"/>
            <a:ext cx="569912" cy="7938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5" name="Straight Connector 251"/>
          <p:cNvCxnSpPr>
            <a:cxnSpLocks noChangeShapeType="1"/>
            <a:stCxn id="164" idx="6"/>
            <a:endCxn id="105510" idx="1"/>
          </p:cNvCxnSpPr>
          <p:nvPr/>
        </p:nvCxnSpPr>
        <p:spPr bwMode="auto">
          <a:xfrm>
            <a:off x="1411288" y="4789488"/>
            <a:ext cx="569912" cy="3175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6" name="Straight Connector 350"/>
          <p:cNvCxnSpPr>
            <a:cxnSpLocks noChangeShapeType="1"/>
            <a:stCxn id="105503" idx="3"/>
            <a:endCxn id="105515" idx="1"/>
          </p:cNvCxnSpPr>
          <p:nvPr/>
        </p:nvCxnSpPr>
        <p:spPr bwMode="auto">
          <a:xfrm>
            <a:off x="2976563" y="1227138"/>
            <a:ext cx="781050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7" name="Straight Connector 352"/>
          <p:cNvCxnSpPr>
            <a:cxnSpLocks noChangeShapeType="1"/>
            <a:stCxn id="105507" idx="3"/>
            <a:endCxn id="105516" idx="1"/>
          </p:cNvCxnSpPr>
          <p:nvPr/>
        </p:nvCxnSpPr>
        <p:spPr bwMode="auto">
          <a:xfrm flipV="1">
            <a:off x="2976563" y="1730375"/>
            <a:ext cx="781050" cy="153035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8" name="Straight Connector 354"/>
          <p:cNvCxnSpPr>
            <a:cxnSpLocks noChangeShapeType="1"/>
            <a:stCxn id="105505" idx="3"/>
            <a:endCxn id="105517" idx="1"/>
          </p:cNvCxnSpPr>
          <p:nvPr/>
        </p:nvCxnSpPr>
        <p:spPr bwMode="auto">
          <a:xfrm>
            <a:off x="2976563" y="2239963"/>
            <a:ext cx="781050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9" name="Straight Connector 372"/>
          <p:cNvCxnSpPr>
            <a:cxnSpLocks noChangeShapeType="1"/>
            <a:stCxn id="105504" idx="3"/>
            <a:endCxn id="105519" idx="1"/>
          </p:cNvCxnSpPr>
          <p:nvPr/>
        </p:nvCxnSpPr>
        <p:spPr bwMode="auto">
          <a:xfrm>
            <a:off x="2976563" y="1730375"/>
            <a:ext cx="781050" cy="153035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00" name="Straight Connector 375"/>
          <p:cNvCxnSpPr>
            <a:cxnSpLocks noChangeShapeType="1"/>
            <a:stCxn id="105508" idx="3"/>
            <a:endCxn id="105520" idx="1"/>
          </p:cNvCxnSpPr>
          <p:nvPr/>
        </p:nvCxnSpPr>
        <p:spPr bwMode="auto">
          <a:xfrm>
            <a:off x="2976563" y="3763963"/>
            <a:ext cx="781050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01" name="Straight Connector 377"/>
          <p:cNvCxnSpPr>
            <a:cxnSpLocks noChangeShapeType="1"/>
            <a:stCxn id="105510" idx="3"/>
            <a:endCxn id="105522" idx="1"/>
          </p:cNvCxnSpPr>
          <p:nvPr/>
        </p:nvCxnSpPr>
        <p:spPr bwMode="auto">
          <a:xfrm>
            <a:off x="2976563" y="4792663"/>
            <a:ext cx="781050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02" name="Straight Connector 379"/>
          <p:cNvCxnSpPr>
            <a:cxnSpLocks noChangeShapeType="1"/>
            <a:stCxn id="105509" idx="3"/>
            <a:endCxn id="105518" idx="1"/>
          </p:cNvCxnSpPr>
          <p:nvPr/>
        </p:nvCxnSpPr>
        <p:spPr bwMode="auto">
          <a:xfrm flipV="1">
            <a:off x="2976563" y="2743200"/>
            <a:ext cx="781050" cy="1544638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03" name="Rectangle 236"/>
          <p:cNvSpPr>
            <a:spLocks noChangeArrowheads="1"/>
          </p:cNvSpPr>
          <p:nvPr/>
        </p:nvSpPr>
        <p:spPr bwMode="auto">
          <a:xfrm>
            <a:off x="1981200" y="1028700"/>
            <a:ext cx="9953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sp>
        <p:nvSpPr>
          <p:cNvPr id="105504" name="Rectangle 399"/>
          <p:cNvSpPr>
            <a:spLocks noChangeArrowheads="1"/>
          </p:cNvSpPr>
          <p:nvPr/>
        </p:nvSpPr>
        <p:spPr bwMode="auto">
          <a:xfrm>
            <a:off x="1981200" y="1530350"/>
            <a:ext cx="9953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sp>
        <p:nvSpPr>
          <p:cNvPr id="105505" name="Rectangle 422"/>
          <p:cNvSpPr>
            <a:spLocks noChangeArrowheads="1"/>
          </p:cNvSpPr>
          <p:nvPr/>
        </p:nvSpPr>
        <p:spPr bwMode="auto">
          <a:xfrm>
            <a:off x="1981200" y="2039938"/>
            <a:ext cx="995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sp>
        <p:nvSpPr>
          <p:cNvPr id="105506" name="Rectangle 423"/>
          <p:cNvSpPr>
            <a:spLocks noChangeArrowheads="1"/>
          </p:cNvSpPr>
          <p:nvPr/>
        </p:nvSpPr>
        <p:spPr bwMode="auto">
          <a:xfrm>
            <a:off x="1981200" y="2543175"/>
            <a:ext cx="995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sp>
        <p:nvSpPr>
          <p:cNvPr id="105507" name="Rectangle 426"/>
          <p:cNvSpPr>
            <a:spLocks noChangeArrowheads="1"/>
          </p:cNvSpPr>
          <p:nvPr/>
        </p:nvSpPr>
        <p:spPr bwMode="auto">
          <a:xfrm>
            <a:off x="1981200" y="3060700"/>
            <a:ext cx="995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sp>
        <p:nvSpPr>
          <p:cNvPr id="105508" name="Rectangle 427"/>
          <p:cNvSpPr>
            <a:spLocks noChangeArrowheads="1"/>
          </p:cNvSpPr>
          <p:nvPr/>
        </p:nvSpPr>
        <p:spPr bwMode="auto">
          <a:xfrm>
            <a:off x="1981200" y="3563938"/>
            <a:ext cx="995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sp>
        <p:nvSpPr>
          <p:cNvPr id="105509" name="Rectangle 430"/>
          <p:cNvSpPr>
            <a:spLocks noChangeArrowheads="1"/>
          </p:cNvSpPr>
          <p:nvPr/>
        </p:nvSpPr>
        <p:spPr bwMode="auto">
          <a:xfrm>
            <a:off x="1981200" y="4089400"/>
            <a:ext cx="9953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sp>
        <p:nvSpPr>
          <p:cNvPr id="105510" name="Rectangle 431"/>
          <p:cNvSpPr>
            <a:spLocks noChangeArrowheads="1"/>
          </p:cNvSpPr>
          <p:nvPr/>
        </p:nvSpPr>
        <p:spPr bwMode="auto">
          <a:xfrm>
            <a:off x="1981200" y="4592638"/>
            <a:ext cx="99536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sp>
        <p:nvSpPr>
          <p:cNvPr id="188" name="Rectangle 187"/>
          <p:cNvSpPr/>
          <p:nvPr/>
        </p:nvSpPr>
        <p:spPr bwMode="auto">
          <a:xfrm>
            <a:off x="3757613" y="1012825"/>
            <a:ext cx="995362" cy="931863"/>
          </a:xfrm>
          <a:prstGeom prst="rect">
            <a:avLst/>
          </a:prstGeom>
          <a:solidFill>
            <a:srgbClr val="FFFFFF">
              <a:lumMod val="85000"/>
            </a:srgbClr>
          </a:solidFill>
          <a:ln w="19050" cap="flat" cmpd="sng" algn="ctr">
            <a:solidFill>
              <a:srgbClr val="FC012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89" name="Rectangle 188"/>
          <p:cNvSpPr/>
          <p:nvPr/>
        </p:nvSpPr>
        <p:spPr bwMode="auto">
          <a:xfrm>
            <a:off x="3757613" y="2027238"/>
            <a:ext cx="995362" cy="931862"/>
          </a:xfrm>
          <a:prstGeom prst="rect">
            <a:avLst/>
          </a:prstGeom>
          <a:solidFill>
            <a:srgbClr val="FFFFFF">
              <a:lumMod val="85000"/>
            </a:srgbClr>
          </a:solidFill>
          <a:ln w="19050" cap="flat" cmpd="sng" algn="ctr">
            <a:solidFill>
              <a:srgbClr val="FC012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90" name="Rectangle 189"/>
          <p:cNvSpPr/>
          <p:nvPr/>
        </p:nvSpPr>
        <p:spPr bwMode="auto">
          <a:xfrm>
            <a:off x="3757613" y="3048000"/>
            <a:ext cx="995362" cy="931863"/>
          </a:xfrm>
          <a:prstGeom prst="rect">
            <a:avLst/>
          </a:prstGeom>
          <a:solidFill>
            <a:srgbClr val="FFFFFF">
              <a:lumMod val="85000"/>
            </a:srgbClr>
          </a:solidFill>
          <a:ln w="19050" cap="flat" cmpd="sng" algn="ctr">
            <a:solidFill>
              <a:srgbClr val="FC012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3757613" y="4073525"/>
            <a:ext cx="995362" cy="931863"/>
          </a:xfrm>
          <a:prstGeom prst="rect">
            <a:avLst/>
          </a:prstGeom>
          <a:solidFill>
            <a:srgbClr val="FFFFFF">
              <a:lumMod val="85000"/>
            </a:srgbClr>
          </a:solidFill>
          <a:ln w="19050" cap="flat" cmpd="sng" algn="ctr">
            <a:solidFill>
              <a:srgbClr val="FC012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5515" name="Rectangle 452"/>
          <p:cNvSpPr>
            <a:spLocks noChangeArrowheads="1"/>
          </p:cNvSpPr>
          <p:nvPr/>
        </p:nvSpPr>
        <p:spPr bwMode="auto">
          <a:xfrm>
            <a:off x="3757613" y="1028700"/>
            <a:ext cx="9953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sp>
        <p:nvSpPr>
          <p:cNvPr id="105516" name="Rectangle 453"/>
          <p:cNvSpPr>
            <a:spLocks noChangeArrowheads="1"/>
          </p:cNvSpPr>
          <p:nvPr/>
        </p:nvSpPr>
        <p:spPr bwMode="auto">
          <a:xfrm>
            <a:off x="3757613" y="1530350"/>
            <a:ext cx="9953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sp>
        <p:nvSpPr>
          <p:cNvPr id="105517" name="Rectangle 454"/>
          <p:cNvSpPr>
            <a:spLocks noChangeArrowheads="1"/>
          </p:cNvSpPr>
          <p:nvPr/>
        </p:nvSpPr>
        <p:spPr bwMode="auto">
          <a:xfrm>
            <a:off x="3757613" y="2039938"/>
            <a:ext cx="995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sp>
        <p:nvSpPr>
          <p:cNvPr id="105518" name="Rectangle 455"/>
          <p:cNvSpPr>
            <a:spLocks noChangeArrowheads="1"/>
          </p:cNvSpPr>
          <p:nvPr/>
        </p:nvSpPr>
        <p:spPr bwMode="auto">
          <a:xfrm>
            <a:off x="3757613" y="2543175"/>
            <a:ext cx="995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sp>
        <p:nvSpPr>
          <p:cNvPr id="105519" name="Rectangle 456"/>
          <p:cNvSpPr>
            <a:spLocks noChangeArrowheads="1"/>
          </p:cNvSpPr>
          <p:nvPr/>
        </p:nvSpPr>
        <p:spPr bwMode="auto">
          <a:xfrm>
            <a:off x="3757613" y="3060700"/>
            <a:ext cx="995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sp>
        <p:nvSpPr>
          <p:cNvPr id="105520" name="Rectangle 457"/>
          <p:cNvSpPr>
            <a:spLocks noChangeArrowheads="1"/>
          </p:cNvSpPr>
          <p:nvPr/>
        </p:nvSpPr>
        <p:spPr bwMode="auto">
          <a:xfrm>
            <a:off x="3757613" y="3563938"/>
            <a:ext cx="995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sp>
        <p:nvSpPr>
          <p:cNvPr id="105521" name="Rectangle 458"/>
          <p:cNvSpPr>
            <a:spLocks noChangeArrowheads="1"/>
          </p:cNvSpPr>
          <p:nvPr/>
        </p:nvSpPr>
        <p:spPr bwMode="auto">
          <a:xfrm>
            <a:off x="3757613" y="4089400"/>
            <a:ext cx="9953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sp>
        <p:nvSpPr>
          <p:cNvPr id="105522" name="Rectangle 459"/>
          <p:cNvSpPr>
            <a:spLocks noChangeArrowheads="1"/>
          </p:cNvSpPr>
          <p:nvPr/>
        </p:nvSpPr>
        <p:spPr bwMode="auto">
          <a:xfrm>
            <a:off x="3757613" y="4592638"/>
            <a:ext cx="9953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grpSp>
        <p:nvGrpSpPr>
          <p:cNvPr id="105523" name="Group 501"/>
          <p:cNvGrpSpPr>
            <a:grpSpLocks/>
          </p:cNvGrpSpPr>
          <p:nvPr/>
        </p:nvGrpSpPr>
        <p:grpSpPr bwMode="auto">
          <a:xfrm>
            <a:off x="1981200" y="1151732"/>
            <a:ext cx="995363" cy="501650"/>
            <a:chOff x="1963602" y="1480062"/>
            <a:chExt cx="1245593" cy="573922"/>
          </a:xfrm>
        </p:grpSpPr>
        <p:cxnSp>
          <p:nvCxnSpPr>
            <p:cNvPr id="105618" name="Straight Connector 476"/>
            <p:cNvCxnSpPr>
              <a:cxnSpLocks noChangeShapeType="1"/>
              <a:stCxn id="105503" idx="1"/>
              <a:endCxn id="105503" idx="3"/>
            </p:cNvCxnSpPr>
            <p:nvPr/>
          </p:nvCxnSpPr>
          <p:spPr bwMode="auto">
            <a:xfrm>
              <a:off x="1963602" y="1480062"/>
              <a:ext cx="124559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619" name="Straight Connector 478"/>
            <p:cNvCxnSpPr>
              <a:cxnSpLocks noChangeShapeType="1"/>
              <a:stCxn id="105504" idx="1"/>
              <a:endCxn id="105504" idx="3"/>
            </p:cNvCxnSpPr>
            <p:nvPr/>
          </p:nvCxnSpPr>
          <p:spPr bwMode="auto">
            <a:xfrm>
              <a:off x="1963602" y="2053984"/>
              <a:ext cx="124559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620" name="Straight Connector 486"/>
            <p:cNvCxnSpPr>
              <a:cxnSpLocks noChangeShapeType="1"/>
              <a:stCxn id="105504" idx="1"/>
              <a:endCxn id="105503" idx="3"/>
            </p:cNvCxnSpPr>
            <p:nvPr/>
          </p:nvCxnSpPr>
          <p:spPr bwMode="auto">
            <a:xfrm flipV="1">
              <a:off x="1963602" y="1480062"/>
              <a:ext cx="1245593" cy="57392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621" name="Straight Connector 487"/>
            <p:cNvCxnSpPr>
              <a:cxnSpLocks noChangeShapeType="1"/>
              <a:stCxn id="105503" idx="1"/>
              <a:endCxn id="105504" idx="3"/>
            </p:cNvCxnSpPr>
            <p:nvPr/>
          </p:nvCxnSpPr>
          <p:spPr bwMode="auto">
            <a:xfrm>
              <a:off x="1963602" y="1480062"/>
              <a:ext cx="1245593" cy="57392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524" name="Group 502"/>
          <p:cNvGrpSpPr>
            <a:grpSpLocks/>
          </p:cNvGrpSpPr>
          <p:nvPr/>
        </p:nvGrpSpPr>
        <p:grpSpPr bwMode="auto">
          <a:xfrm>
            <a:off x="2087563" y="2239963"/>
            <a:ext cx="850900" cy="503237"/>
            <a:chOff x="2133600" y="1566331"/>
            <a:chExt cx="1066800" cy="575737"/>
          </a:xfrm>
        </p:grpSpPr>
        <p:cxnSp>
          <p:nvCxnSpPr>
            <p:cNvPr id="105614" name="Straight Connector 503"/>
            <p:cNvCxnSpPr>
              <a:cxnSpLocks noChangeShapeType="1"/>
            </p:cNvCxnSpPr>
            <p:nvPr/>
          </p:nvCxnSpPr>
          <p:spPr bwMode="auto">
            <a:xfrm rot="10800000" flipH="1">
              <a:off x="2133600" y="1566332"/>
              <a:ext cx="1066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615" name="Straight Connector 504"/>
            <p:cNvCxnSpPr>
              <a:cxnSpLocks noChangeShapeType="1"/>
            </p:cNvCxnSpPr>
            <p:nvPr/>
          </p:nvCxnSpPr>
          <p:spPr bwMode="auto">
            <a:xfrm rot="10800000" flipH="1">
              <a:off x="2133600" y="2142067"/>
              <a:ext cx="1066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616" name="Straight Connector 505"/>
            <p:cNvCxnSpPr>
              <a:cxnSpLocks noChangeShapeType="1"/>
            </p:cNvCxnSpPr>
            <p:nvPr/>
          </p:nvCxnSpPr>
          <p:spPr bwMode="auto">
            <a:xfrm rot="10800000" flipH="1">
              <a:off x="2133600" y="1566333"/>
              <a:ext cx="1066800" cy="5757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617" name="Straight Connector 506"/>
            <p:cNvCxnSpPr>
              <a:cxnSpLocks noChangeShapeType="1"/>
            </p:cNvCxnSpPr>
            <p:nvPr/>
          </p:nvCxnSpPr>
          <p:spPr bwMode="auto">
            <a:xfrm rot="10800000" flipH="1" flipV="1">
              <a:off x="2133600" y="1566331"/>
              <a:ext cx="1066800" cy="5757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525" name="Group 507"/>
          <p:cNvGrpSpPr>
            <a:grpSpLocks/>
          </p:cNvGrpSpPr>
          <p:nvPr/>
        </p:nvGrpSpPr>
        <p:grpSpPr bwMode="auto">
          <a:xfrm>
            <a:off x="2087563" y="3260725"/>
            <a:ext cx="850900" cy="503238"/>
            <a:chOff x="2133600" y="1566331"/>
            <a:chExt cx="1066800" cy="575737"/>
          </a:xfrm>
        </p:grpSpPr>
        <p:cxnSp>
          <p:nvCxnSpPr>
            <p:cNvPr id="105610" name="Straight Connector 508"/>
            <p:cNvCxnSpPr>
              <a:cxnSpLocks noChangeShapeType="1"/>
            </p:cNvCxnSpPr>
            <p:nvPr/>
          </p:nvCxnSpPr>
          <p:spPr bwMode="auto">
            <a:xfrm rot="10800000" flipH="1">
              <a:off x="2133600" y="1566332"/>
              <a:ext cx="1066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611" name="Straight Connector 509"/>
            <p:cNvCxnSpPr>
              <a:cxnSpLocks noChangeShapeType="1"/>
            </p:cNvCxnSpPr>
            <p:nvPr/>
          </p:nvCxnSpPr>
          <p:spPr bwMode="auto">
            <a:xfrm rot="10800000" flipH="1">
              <a:off x="2133600" y="2142067"/>
              <a:ext cx="1066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612" name="Straight Connector 510"/>
            <p:cNvCxnSpPr>
              <a:cxnSpLocks noChangeShapeType="1"/>
            </p:cNvCxnSpPr>
            <p:nvPr/>
          </p:nvCxnSpPr>
          <p:spPr bwMode="auto">
            <a:xfrm rot="10800000" flipH="1">
              <a:off x="2133600" y="1566333"/>
              <a:ext cx="1066800" cy="5757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613" name="Straight Connector 511"/>
            <p:cNvCxnSpPr>
              <a:cxnSpLocks noChangeShapeType="1"/>
            </p:cNvCxnSpPr>
            <p:nvPr/>
          </p:nvCxnSpPr>
          <p:spPr bwMode="auto">
            <a:xfrm rot="10800000" flipH="1" flipV="1">
              <a:off x="2133600" y="1566331"/>
              <a:ext cx="1066800" cy="5757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526" name="Group 512"/>
          <p:cNvGrpSpPr>
            <a:grpSpLocks/>
          </p:cNvGrpSpPr>
          <p:nvPr/>
        </p:nvGrpSpPr>
        <p:grpSpPr bwMode="auto">
          <a:xfrm>
            <a:off x="2087563" y="4295775"/>
            <a:ext cx="850900" cy="503238"/>
            <a:chOff x="2133600" y="1566331"/>
            <a:chExt cx="1066800" cy="575737"/>
          </a:xfrm>
        </p:grpSpPr>
        <p:cxnSp>
          <p:nvCxnSpPr>
            <p:cNvPr id="105606" name="Straight Connector 513"/>
            <p:cNvCxnSpPr>
              <a:cxnSpLocks noChangeShapeType="1"/>
            </p:cNvCxnSpPr>
            <p:nvPr/>
          </p:nvCxnSpPr>
          <p:spPr bwMode="auto">
            <a:xfrm rot="10800000" flipH="1">
              <a:off x="2133600" y="1566332"/>
              <a:ext cx="1066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607" name="Straight Connector 514"/>
            <p:cNvCxnSpPr>
              <a:cxnSpLocks noChangeShapeType="1"/>
            </p:cNvCxnSpPr>
            <p:nvPr/>
          </p:nvCxnSpPr>
          <p:spPr bwMode="auto">
            <a:xfrm rot="10800000" flipH="1">
              <a:off x="2133600" y="2142067"/>
              <a:ext cx="1066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608" name="Straight Connector 515"/>
            <p:cNvCxnSpPr>
              <a:cxnSpLocks noChangeShapeType="1"/>
            </p:cNvCxnSpPr>
            <p:nvPr/>
          </p:nvCxnSpPr>
          <p:spPr bwMode="auto">
            <a:xfrm rot="10800000" flipH="1">
              <a:off x="2133600" y="1566333"/>
              <a:ext cx="1066800" cy="5757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609" name="Straight Connector 516"/>
            <p:cNvCxnSpPr>
              <a:cxnSpLocks noChangeShapeType="1"/>
            </p:cNvCxnSpPr>
            <p:nvPr/>
          </p:nvCxnSpPr>
          <p:spPr bwMode="auto">
            <a:xfrm rot="10800000" flipH="1" flipV="1">
              <a:off x="2133600" y="1566331"/>
              <a:ext cx="1066800" cy="5757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05527" name="Straight Connector 538"/>
          <p:cNvCxnSpPr>
            <a:cxnSpLocks noChangeShapeType="1"/>
            <a:stCxn id="105506" idx="3"/>
            <a:endCxn id="105521" idx="1"/>
          </p:cNvCxnSpPr>
          <p:nvPr/>
        </p:nvCxnSpPr>
        <p:spPr bwMode="auto">
          <a:xfrm>
            <a:off x="2976563" y="2743200"/>
            <a:ext cx="781050" cy="1544638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1" name="Rectangle 220"/>
          <p:cNvSpPr/>
          <p:nvPr/>
        </p:nvSpPr>
        <p:spPr bwMode="auto">
          <a:xfrm>
            <a:off x="5541963" y="1012825"/>
            <a:ext cx="995362" cy="931863"/>
          </a:xfrm>
          <a:prstGeom prst="rect">
            <a:avLst/>
          </a:prstGeom>
          <a:solidFill>
            <a:srgbClr val="FFFFFF">
              <a:lumMod val="85000"/>
            </a:srgbClr>
          </a:solidFill>
          <a:ln w="19050" cap="flat" cmpd="sng" algn="ctr">
            <a:solidFill>
              <a:srgbClr val="FC012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22" name="Rectangle 221"/>
          <p:cNvSpPr/>
          <p:nvPr/>
        </p:nvSpPr>
        <p:spPr bwMode="auto">
          <a:xfrm>
            <a:off x="5541963" y="2027238"/>
            <a:ext cx="995362" cy="931862"/>
          </a:xfrm>
          <a:prstGeom prst="rect">
            <a:avLst/>
          </a:prstGeom>
          <a:solidFill>
            <a:srgbClr val="FFFFFF">
              <a:lumMod val="85000"/>
            </a:srgbClr>
          </a:solidFill>
          <a:ln w="19050" cap="flat" cmpd="sng" algn="ctr">
            <a:solidFill>
              <a:srgbClr val="FC012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23" name="Rectangle 222"/>
          <p:cNvSpPr/>
          <p:nvPr/>
        </p:nvSpPr>
        <p:spPr bwMode="auto">
          <a:xfrm>
            <a:off x="5541963" y="3048000"/>
            <a:ext cx="995362" cy="931863"/>
          </a:xfrm>
          <a:prstGeom prst="rect">
            <a:avLst/>
          </a:prstGeom>
          <a:solidFill>
            <a:srgbClr val="FFFFFF">
              <a:lumMod val="85000"/>
            </a:srgbClr>
          </a:solidFill>
          <a:ln w="19050" cap="flat" cmpd="sng" algn="ctr">
            <a:solidFill>
              <a:srgbClr val="FC012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24" name="Rectangle 223"/>
          <p:cNvSpPr/>
          <p:nvPr/>
        </p:nvSpPr>
        <p:spPr bwMode="auto">
          <a:xfrm>
            <a:off x="5541963" y="4073525"/>
            <a:ext cx="995362" cy="931863"/>
          </a:xfrm>
          <a:prstGeom prst="rect">
            <a:avLst/>
          </a:prstGeom>
          <a:solidFill>
            <a:srgbClr val="FFFFFF">
              <a:lumMod val="85000"/>
            </a:srgbClr>
          </a:solidFill>
          <a:ln w="19050" cap="flat" cmpd="sng" algn="ctr">
            <a:solidFill>
              <a:srgbClr val="FC012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5532" name="Rectangle 543"/>
          <p:cNvSpPr>
            <a:spLocks noChangeArrowheads="1"/>
          </p:cNvSpPr>
          <p:nvPr/>
        </p:nvSpPr>
        <p:spPr bwMode="auto">
          <a:xfrm>
            <a:off x="5541963" y="1028700"/>
            <a:ext cx="9953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sp>
        <p:nvSpPr>
          <p:cNvPr id="105533" name="Rectangle 544"/>
          <p:cNvSpPr>
            <a:spLocks noChangeArrowheads="1"/>
          </p:cNvSpPr>
          <p:nvPr/>
        </p:nvSpPr>
        <p:spPr bwMode="auto">
          <a:xfrm>
            <a:off x="5541963" y="1530350"/>
            <a:ext cx="9953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sp>
        <p:nvSpPr>
          <p:cNvPr id="105534" name="Rectangle 545"/>
          <p:cNvSpPr>
            <a:spLocks noChangeArrowheads="1"/>
          </p:cNvSpPr>
          <p:nvPr/>
        </p:nvSpPr>
        <p:spPr bwMode="auto">
          <a:xfrm>
            <a:off x="5541963" y="2039938"/>
            <a:ext cx="995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sp>
        <p:nvSpPr>
          <p:cNvPr id="105535" name="Rectangle 546"/>
          <p:cNvSpPr>
            <a:spLocks noChangeArrowheads="1"/>
          </p:cNvSpPr>
          <p:nvPr/>
        </p:nvSpPr>
        <p:spPr bwMode="auto">
          <a:xfrm>
            <a:off x="5541963" y="2543175"/>
            <a:ext cx="995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sp>
        <p:nvSpPr>
          <p:cNvPr id="105536" name="Rectangle 547"/>
          <p:cNvSpPr>
            <a:spLocks noChangeArrowheads="1"/>
          </p:cNvSpPr>
          <p:nvPr/>
        </p:nvSpPr>
        <p:spPr bwMode="auto">
          <a:xfrm>
            <a:off x="5541963" y="3060700"/>
            <a:ext cx="995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sp>
        <p:nvSpPr>
          <p:cNvPr id="105537" name="Rectangle 548"/>
          <p:cNvSpPr>
            <a:spLocks noChangeArrowheads="1"/>
          </p:cNvSpPr>
          <p:nvPr/>
        </p:nvSpPr>
        <p:spPr bwMode="auto">
          <a:xfrm>
            <a:off x="5541963" y="3563938"/>
            <a:ext cx="995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sp>
        <p:nvSpPr>
          <p:cNvPr id="105538" name="Rectangle 549"/>
          <p:cNvSpPr>
            <a:spLocks noChangeArrowheads="1"/>
          </p:cNvSpPr>
          <p:nvPr/>
        </p:nvSpPr>
        <p:spPr bwMode="auto">
          <a:xfrm>
            <a:off x="5541963" y="4089400"/>
            <a:ext cx="9953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sp>
        <p:nvSpPr>
          <p:cNvPr id="105539" name="Rectangle 550"/>
          <p:cNvSpPr>
            <a:spLocks noChangeArrowheads="1"/>
          </p:cNvSpPr>
          <p:nvPr/>
        </p:nvSpPr>
        <p:spPr bwMode="auto">
          <a:xfrm>
            <a:off x="5541963" y="4592638"/>
            <a:ext cx="9953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cxnSp>
        <p:nvCxnSpPr>
          <p:cNvPr id="105540" name="Straight Connector 572"/>
          <p:cNvCxnSpPr>
            <a:cxnSpLocks noChangeShapeType="1"/>
            <a:stCxn id="105515" idx="3"/>
            <a:endCxn id="105532" idx="1"/>
          </p:cNvCxnSpPr>
          <p:nvPr/>
        </p:nvCxnSpPr>
        <p:spPr bwMode="auto">
          <a:xfrm>
            <a:off x="4752975" y="1227138"/>
            <a:ext cx="788988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1" name="Straight Connector 574"/>
          <p:cNvCxnSpPr>
            <a:cxnSpLocks noChangeShapeType="1"/>
            <a:stCxn id="105516" idx="3"/>
            <a:endCxn id="105534" idx="1"/>
          </p:cNvCxnSpPr>
          <p:nvPr/>
        </p:nvCxnSpPr>
        <p:spPr bwMode="auto">
          <a:xfrm>
            <a:off x="4752975" y="1730375"/>
            <a:ext cx="788988" cy="509588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2" name="Straight Connector 576"/>
          <p:cNvCxnSpPr>
            <a:cxnSpLocks noChangeShapeType="1"/>
            <a:stCxn id="105518" idx="3"/>
            <a:endCxn id="105535" idx="1"/>
          </p:cNvCxnSpPr>
          <p:nvPr/>
        </p:nvCxnSpPr>
        <p:spPr bwMode="auto">
          <a:xfrm>
            <a:off x="4752975" y="2743200"/>
            <a:ext cx="788988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3" name="Straight Connector 579"/>
          <p:cNvCxnSpPr>
            <a:cxnSpLocks noChangeShapeType="1"/>
            <a:stCxn id="105520" idx="3"/>
            <a:endCxn id="105538" idx="1"/>
          </p:cNvCxnSpPr>
          <p:nvPr/>
        </p:nvCxnSpPr>
        <p:spPr bwMode="auto">
          <a:xfrm>
            <a:off x="4752975" y="3763963"/>
            <a:ext cx="788988" cy="523875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4" name="Straight Connector 581"/>
          <p:cNvCxnSpPr>
            <a:cxnSpLocks noChangeShapeType="1"/>
            <a:stCxn id="105521" idx="3"/>
            <a:endCxn id="105537" idx="1"/>
          </p:cNvCxnSpPr>
          <p:nvPr/>
        </p:nvCxnSpPr>
        <p:spPr bwMode="auto">
          <a:xfrm flipV="1">
            <a:off x="4752975" y="3763963"/>
            <a:ext cx="788988" cy="523875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5" name="Straight Connector 583"/>
          <p:cNvCxnSpPr>
            <a:cxnSpLocks noChangeShapeType="1"/>
            <a:stCxn id="105522" idx="3"/>
            <a:endCxn id="105539" idx="1"/>
          </p:cNvCxnSpPr>
          <p:nvPr/>
        </p:nvCxnSpPr>
        <p:spPr bwMode="auto">
          <a:xfrm>
            <a:off x="4752975" y="4792663"/>
            <a:ext cx="788988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6" name="Straight Connector 586"/>
          <p:cNvCxnSpPr>
            <a:cxnSpLocks noChangeShapeType="1"/>
            <a:stCxn id="105517" idx="3"/>
            <a:endCxn id="105533" idx="1"/>
          </p:cNvCxnSpPr>
          <p:nvPr/>
        </p:nvCxnSpPr>
        <p:spPr bwMode="auto">
          <a:xfrm flipV="1">
            <a:off x="4752975" y="1730375"/>
            <a:ext cx="788988" cy="509588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7" name="Straight Connector 589"/>
          <p:cNvCxnSpPr>
            <a:cxnSpLocks noChangeShapeType="1"/>
            <a:stCxn id="105519" idx="3"/>
            <a:endCxn id="105536" idx="1"/>
          </p:cNvCxnSpPr>
          <p:nvPr/>
        </p:nvCxnSpPr>
        <p:spPr bwMode="auto">
          <a:xfrm>
            <a:off x="4752975" y="3260725"/>
            <a:ext cx="788988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8" name="Straight Connector 590"/>
          <p:cNvCxnSpPr>
            <a:cxnSpLocks noChangeShapeType="1"/>
          </p:cNvCxnSpPr>
          <p:nvPr/>
        </p:nvCxnSpPr>
        <p:spPr bwMode="auto">
          <a:xfrm>
            <a:off x="6537325" y="1227138"/>
            <a:ext cx="568325" cy="3175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9" name="Straight Connector 591"/>
          <p:cNvCxnSpPr>
            <a:cxnSpLocks noChangeShapeType="1"/>
          </p:cNvCxnSpPr>
          <p:nvPr/>
        </p:nvCxnSpPr>
        <p:spPr bwMode="auto">
          <a:xfrm flipV="1">
            <a:off x="6537325" y="1731963"/>
            <a:ext cx="568325" cy="3175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50" name="Straight Connector 592"/>
          <p:cNvCxnSpPr>
            <a:cxnSpLocks noChangeShapeType="1"/>
            <a:endCxn id="251" idx="2"/>
          </p:cNvCxnSpPr>
          <p:nvPr/>
        </p:nvCxnSpPr>
        <p:spPr bwMode="auto">
          <a:xfrm flipV="1">
            <a:off x="6537325" y="2243138"/>
            <a:ext cx="585788" cy="3175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51" name="Straight Connector 593"/>
          <p:cNvCxnSpPr>
            <a:cxnSpLocks noChangeShapeType="1"/>
            <a:endCxn id="252" idx="2"/>
          </p:cNvCxnSpPr>
          <p:nvPr/>
        </p:nvCxnSpPr>
        <p:spPr bwMode="auto">
          <a:xfrm flipV="1">
            <a:off x="6537325" y="2752725"/>
            <a:ext cx="585788" cy="1588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52" name="Straight Connector 594"/>
          <p:cNvCxnSpPr>
            <a:cxnSpLocks noChangeShapeType="1"/>
            <a:endCxn id="253" idx="2"/>
          </p:cNvCxnSpPr>
          <p:nvPr/>
        </p:nvCxnSpPr>
        <p:spPr bwMode="auto">
          <a:xfrm flipV="1">
            <a:off x="6537325" y="3260725"/>
            <a:ext cx="585788" cy="3175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53" name="Straight Connector 595"/>
          <p:cNvCxnSpPr>
            <a:cxnSpLocks noChangeShapeType="1"/>
            <a:endCxn id="254" idx="2"/>
          </p:cNvCxnSpPr>
          <p:nvPr/>
        </p:nvCxnSpPr>
        <p:spPr bwMode="auto">
          <a:xfrm flipV="1">
            <a:off x="6537325" y="3771900"/>
            <a:ext cx="585788" cy="1588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54" name="Straight Connector 596"/>
          <p:cNvCxnSpPr>
            <a:cxnSpLocks noChangeShapeType="1"/>
            <a:stCxn id="105538" idx="3"/>
            <a:endCxn id="255" idx="2"/>
          </p:cNvCxnSpPr>
          <p:nvPr/>
        </p:nvCxnSpPr>
        <p:spPr bwMode="auto">
          <a:xfrm flipV="1">
            <a:off x="6537325" y="4287838"/>
            <a:ext cx="585788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55" name="Straight Connector 597"/>
          <p:cNvCxnSpPr>
            <a:cxnSpLocks noChangeShapeType="1"/>
          </p:cNvCxnSpPr>
          <p:nvPr/>
        </p:nvCxnSpPr>
        <p:spPr bwMode="auto">
          <a:xfrm>
            <a:off x="6537325" y="4810125"/>
            <a:ext cx="585788" cy="3175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" name="Oval 248"/>
          <p:cNvSpPr/>
          <p:nvPr/>
        </p:nvSpPr>
        <p:spPr bwMode="auto">
          <a:xfrm>
            <a:off x="7123113" y="990600"/>
            <a:ext cx="496887" cy="466725"/>
          </a:xfrm>
          <a:prstGeom prst="ellipse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>
                <a:lumMod val="50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rPr>
              <a:t>0</a:t>
            </a:r>
          </a:p>
        </p:txBody>
      </p:sp>
      <p:sp>
        <p:nvSpPr>
          <p:cNvPr id="250" name="Oval 249"/>
          <p:cNvSpPr/>
          <p:nvPr/>
        </p:nvSpPr>
        <p:spPr bwMode="auto">
          <a:xfrm>
            <a:off x="7123113" y="1500188"/>
            <a:ext cx="496887" cy="465137"/>
          </a:xfrm>
          <a:prstGeom prst="ellipse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>
                <a:lumMod val="50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rPr>
              <a:t>1</a:t>
            </a:r>
          </a:p>
        </p:txBody>
      </p:sp>
      <p:sp>
        <p:nvSpPr>
          <p:cNvPr id="251" name="Oval 250"/>
          <p:cNvSpPr/>
          <p:nvPr/>
        </p:nvSpPr>
        <p:spPr bwMode="auto">
          <a:xfrm>
            <a:off x="7123113" y="2009775"/>
            <a:ext cx="496887" cy="466725"/>
          </a:xfrm>
          <a:prstGeom prst="ellipse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>
                <a:lumMod val="50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rPr>
              <a:t>2</a:t>
            </a:r>
          </a:p>
        </p:txBody>
      </p:sp>
      <p:sp>
        <p:nvSpPr>
          <p:cNvPr id="252" name="Oval 251"/>
          <p:cNvSpPr/>
          <p:nvPr/>
        </p:nvSpPr>
        <p:spPr bwMode="auto">
          <a:xfrm>
            <a:off x="7123113" y="2519363"/>
            <a:ext cx="496887" cy="465137"/>
          </a:xfrm>
          <a:prstGeom prst="ellipse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>
                <a:lumMod val="50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rPr>
              <a:t>3</a:t>
            </a:r>
          </a:p>
        </p:txBody>
      </p:sp>
      <p:sp>
        <p:nvSpPr>
          <p:cNvPr id="253" name="Oval 252"/>
          <p:cNvSpPr/>
          <p:nvPr/>
        </p:nvSpPr>
        <p:spPr bwMode="auto">
          <a:xfrm>
            <a:off x="7123113" y="3027363"/>
            <a:ext cx="496887" cy="466725"/>
          </a:xfrm>
          <a:prstGeom prst="ellipse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>
                <a:lumMod val="50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rPr>
              <a:t>4</a:t>
            </a:r>
          </a:p>
        </p:txBody>
      </p:sp>
      <p:sp>
        <p:nvSpPr>
          <p:cNvPr id="254" name="Oval 253"/>
          <p:cNvSpPr/>
          <p:nvPr/>
        </p:nvSpPr>
        <p:spPr bwMode="auto">
          <a:xfrm>
            <a:off x="7123113" y="3538538"/>
            <a:ext cx="496887" cy="465137"/>
          </a:xfrm>
          <a:prstGeom prst="ellipse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>
                <a:lumMod val="50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rPr>
              <a:t>5</a:t>
            </a:r>
          </a:p>
        </p:txBody>
      </p:sp>
      <p:sp>
        <p:nvSpPr>
          <p:cNvPr id="255" name="Oval 254"/>
          <p:cNvSpPr/>
          <p:nvPr/>
        </p:nvSpPr>
        <p:spPr bwMode="auto">
          <a:xfrm>
            <a:off x="7123113" y="4054475"/>
            <a:ext cx="496887" cy="465138"/>
          </a:xfrm>
          <a:prstGeom prst="ellipse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>
                <a:lumMod val="50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rPr>
              <a:t>6</a:t>
            </a:r>
          </a:p>
        </p:txBody>
      </p:sp>
      <p:sp>
        <p:nvSpPr>
          <p:cNvPr id="256" name="Oval 255"/>
          <p:cNvSpPr/>
          <p:nvPr/>
        </p:nvSpPr>
        <p:spPr bwMode="auto">
          <a:xfrm>
            <a:off x="7123113" y="4686300"/>
            <a:ext cx="496887" cy="466725"/>
          </a:xfrm>
          <a:prstGeom prst="ellipse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>
                <a:lumMod val="50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rPr>
              <a:t>7</a:t>
            </a:r>
          </a:p>
        </p:txBody>
      </p:sp>
      <p:grpSp>
        <p:nvGrpSpPr>
          <p:cNvPr id="105564" name="Group 501"/>
          <p:cNvGrpSpPr>
            <a:grpSpLocks/>
          </p:cNvGrpSpPr>
          <p:nvPr/>
        </p:nvGrpSpPr>
        <p:grpSpPr bwMode="auto">
          <a:xfrm>
            <a:off x="3854450" y="1227138"/>
            <a:ext cx="850900" cy="503237"/>
            <a:chOff x="2082798" y="1566331"/>
            <a:chExt cx="1066800" cy="575737"/>
          </a:xfrm>
        </p:grpSpPr>
        <p:cxnSp>
          <p:nvCxnSpPr>
            <p:cNvPr id="105602" name="Straight Connector 214"/>
            <p:cNvCxnSpPr>
              <a:cxnSpLocks noChangeShapeType="1"/>
            </p:cNvCxnSpPr>
            <p:nvPr/>
          </p:nvCxnSpPr>
          <p:spPr bwMode="auto">
            <a:xfrm rot="10800000" flipH="1">
              <a:off x="2082798" y="1566332"/>
              <a:ext cx="1066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603" name="Straight Connector 215"/>
            <p:cNvCxnSpPr>
              <a:cxnSpLocks noChangeShapeType="1"/>
            </p:cNvCxnSpPr>
            <p:nvPr/>
          </p:nvCxnSpPr>
          <p:spPr bwMode="auto">
            <a:xfrm rot="10800000" flipH="1">
              <a:off x="2082798" y="2142067"/>
              <a:ext cx="1066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604" name="Straight Connector 216"/>
            <p:cNvCxnSpPr>
              <a:cxnSpLocks noChangeShapeType="1"/>
            </p:cNvCxnSpPr>
            <p:nvPr/>
          </p:nvCxnSpPr>
          <p:spPr bwMode="auto">
            <a:xfrm rot="10800000" flipH="1">
              <a:off x="2082798" y="1566333"/>
              <a:ext cx="1066800" cy="5757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605" name="Straight Connector 217"/>
            <p:cNvCxnSpPr>
              <a:cxnSpLocks noChangeShapeType="1"/>
            </p:cNvCxnSpPr>
            <p:nvPr/>
          </p:nvCxnSpPr>
          <p:spPr bwMode="auto">
            <a:xfrm rot="10800000" flipH="1" flipV="1">
              <a:off x="2082798" y="1566331"/>
              <a:ext cx="1066800" cy="5757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565" name="Group 502"/>
          <p:cNvGrpSpPr>
            <a:grpSpLocks/>
          </p:cNvGrpSpPr>
          <p:nvPr/>
        </p:nvGrpSpPr>
        <p:grpSpPr bwMode="auto">
          <a:xfrm>
            <a:off x="3863975" y="2239963"/>
            <a:ext cx="852488" cy="503237"/>
            <a:chOff x="2133600" y="1566331"/>
            <a:chExt cx="1066800" cy="575737"/>
          </a:xfrm>
        </p:grpSpPr>
        <p:cxnSp>
          <p:nvCxnSpPr>
            <p:cNvPr id="105598" name="Straight Connector 219"/>
            <p:cNvCxnSpPr>
              <a:cxnSpLocks noChangeShapeType="1"/>
            </p:cNvCxnSpPr>
            <p:nvPr/>
          </p:nvCxnSpPr>
          <p:spPr bwMode="auto">
            <a:xfrm rot="10800000" flipH="1">
              <a:off x="2133600" y="1566332"/>
              <a:ext cx="1066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99" name="Straight Connector 220"/>
            <p:cNvCxnSpPr>
              <a:cxnSpLocks noChangeShapeType="1"/>
            </p:cNvCxnSpPr>
            <p:nvPr/>
          </p:nvCxnSpPr>
          <p:spPr bwMode="auto">
            <a:xfrm rot="10800000" flipH="1">
              <a:off x="2133600" y="2142067"/>
              <a:ext cx="1066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600" name="Straight Connector 221"/>
            <p:cNvCxnSpPr>
              <a:cxnSpLocks noChangeShapeType="1"/>
            </p:cNvCxnSpPr>
            <p:nvPr/>
          </p:nvCxnSpPr>
          <p:spPr bwMode="auto">
            <a:xfrm rot="10800000" flipH="1">
              <a:off x="2133600" y="1566333"/>
              <a:ext cx="1066800" cy="5757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601" name="Straight Connector 222"/>
            <p:cNvCxnSpPr>
              <a:cxnSpLocks noChangeShapeType="1"/>
            </p:cNvCxnSpPr>
            <p:nvPr/>
          </p:nvCxnSpPr>
          <p:spPr bwMode="auto">
            <a:xfrm rot="10800000" flipH="1" flipV="1">
              <a:off x="2133600" y="1566331"/>
              <a:ext cx="1066800" cy="5757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566" name="Group 507"/>
          <p:cNvGrpSpPr>
            <a:grpSpLocks/>
          </p:cNvGrpSpPr>
          <p:nvPr/>
        </p:nvGrpSpPr>
        <p:grpSpPr bwMode="auto">
          <a:xfrm>
            <a:off x="3863975" y="3260725"/>
            <a:ext cx="852488" cy="503238"/>
            <a:chOff x="2133600" y="1566331"/>
            <a:chExt cx="1066800" cy="575737"/>
          </a:xfrm>
        </p:grpSpPr>
        <p:cxnSp>
          <p:nvCxnSpPr>
            <p:cNvPr id="105594" name="Straight Connector 224"/>
            <p:cNvCxnSpPr>
              <a:cxnSpLocks noChangeShapeType="1"/>
            </p:cNvCxnSpPr>
            <p:nvPr/>
          </p:nvCxnSpPr>
          <p:spPr bwMode="auto">
            <a:xfrm rot="10800000" flipH="1">
              <a:off x="2133600" y="1566332"/>
              <a:ext cx="1066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95" name="Straight Connector 225"/>
            <p:cNvCxnSpPr>
              <a:cxnSpLocks noChangeShapeType="1"/>
            </p:cNvCxnSpPr>
            <p:nvPr/>
          </p:nvCxnSpPr>
          <p:spPr bwMode="auto">
            <a:xfrm rot="10800000" flipH="1">
              <a:off x="2133600" y="2142067"/>
              <a:ext cx="1066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96" name="Straight Connector 226"/>
            <p:cNvCxnSpPr>
              <a:cxnSpLocks noChangeShapeType="1"/>
            </p:cNvCxnSpPr>
            <p:nvPr/>
          </p:nvCxnSpPr>
          <p:spPr bwMode="auto">
            <a:xfrm rot="10800000" flipH="1">
              <a:off x="2133600" y="1566333"/>
              <a:ext cx="1066800" cy="5757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97" name="Straight Connector 227"/>
            <p:cNvCxnSpPr>
              <a:cxnSpLocks noChangeShapeType="1"/>
            </p:cNvCxnSpPr>
            <p:nvPr/>
          </p:nvCxnSpPr>
          <p:spPr bwMode="auto">
            <a:xfrm rot="10800000" flipH="1" flipV="1">
              <a:off x="2133600" y="1566331"/>
              <a:ext cx="1066800" cy="5757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567" name="Group 512"/>
          <p:cNvGrpSpPr>
            <a:grpSpLocks/>
          </p:cNvGrpSpPr>
          <p:nvPr/>
        </p:nvGrpSpPr>
        <p:grpSpPr bwMode="auto">
          <a:xfrm>
            <a:off x="3863975" y="4295775"/>
            <a:ext cx="852488" cy="503238"/>
            <a:chOff x="2133600" y="1566331"/>
            <a:chExt cx="1066800" cy="575737"/>
          </a:xfrm>
        </p:grpSpPr>
        <p:cxnSp>
          <p:nvCxnSpPr>
            <p:cNvPr id="105590" name="Straight Connector 229"/>
            <p:cNvCxnSpPr>
              <a:cxnSpLocks noChangeShapeType="1"/>
            </p:cNvCxnSpPr>
            <p:nvPr/>
          </p:nvCxnSpPr>
          <p:spPr bwMode="auto">
            <a:xfrm rot="10800000" flipH="1">
              <a:off x="2133600" y="1566332"/>
              <a:ext cx="1066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91" name="Straight Connector 230"/>
            <p:cNvCxnSpPr>
              <a:cxnSpLocks noChangeShapeType="1"/>
            </p:cNvCxnSpPr>
            <p:nvPr/>
          </p:nvCxnSpPr>
          <p:spPr bwMode="auto">
            <a:xfrm rot="10800000" flipH="1">
              <a:off x="2133600" y="2142067"/>
              <a:ext cx="1066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92" name="Straight Connector 231"/>
            <p:cNvCxnSpPr>
              <a:cxnSpLocks noChangeShapeType="1"/>
            </p:cNvCxnSpPr>
            <p:nvPr/>
          </p:nvCxnSpPr>
          <p:spPr bwMode="auto">
            <a:xfrm rot="10800000" flipH="1">
              <a:off x="2133600" y="1566333"/>
              <a:ext cx="1066800" cy="5757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93" name="Straight Connector 232"/>
            <p:cNvCxnSpPr>
              <a:cxnSpLocks noChangeShapeType="1"/>
            </p:cNvCxnSpPr>
            <p:nvPr/>
          </p:nvCxnSpPr>
          <p:spPr bwMode="auto">
            <a:xfrm rot="10800000" flipH="1" flipV="1">
              <a:off x="2133600" y="1566331"/>
              <a:ext cx="1066800" cy="5757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568" name="Group 501"/>
          <p:cNvGrpSpPr>
            <a:grpSpLocks/>
          </p:cNvGrpSpPr>
          <p:nvPr/>
        </p:nvGrpSpPr>
        <p:grpSpPr bwMode="auto">
          <a:xfrm>
            <a:off x="5638800" y="1227138"/>
            <a:ext cx="850900" cy="503237"/>
            <a:chOff x="2082798" y="1566331"/>
            <a:chExt cx="1066800" cy="575737"/>
          </a:xfrm>
        </p:grpSpPr>
        <p:cxnSp>
          <p:nvCxnSpPr>
            <p:cNvPr id="105586" name="Straight Connector 287"/>
            <p:cNvCxnSpPr>
              <a:cxnSpLocks noChangeShapeType="1"/>
            </p:cNvCxnSpPr>
            <p:nvPr/>
          </p:nvCxnSpPr>
          <p:spPr bwMode="auto">
            <a:xfrm rot="10800000" flipH="1">
              <a:off x="2082798" y="1566332"/>
              <a:ext cx="1066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87" name="Straight Connector 288"/>
            <p:cNvCxnSpPr>
              <a:cxnSpLocks noChangeShapeType="1"/>
            </p:cNvCxnSpPr>
            <p:nvPr/>
          </p:nvCxnSpPr>
          <p:spPr bwMode="auto">
            <a:xfrm rot="10800000" flipH="1">
              <a:off x="2082798" y="2142067"/>
              <a:ext cx="1066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88" name="Straight Connector 289"/>
            <p:cNvCxnSpPr>
              <a:cxnSpLocks noChangeShapeType="1"/>
            </p:cNvCxnSpPr>
            <p:nvPr/>
          </p:nvCxnSpPr>
          <p:spPr bwMode="auto">
            <a:xfrm rot="10800000" flipH="1">
              <a:off x="2082798" y="1566333"/>
              <a:ext cx="1066800" cy="5757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89" name="Straight Connector 290"/>
            <p:cNvCxnSpPr>
              <a:cxnSpLocks noChangeShapeType="1"/>
            </p:cNvCxnSpPr>
            <p:nvPr/>
          </p:nvCxnSpPr>
          <p:spPr bwMode="auto">
            <a:xfrm rot="10800000" flipH="1" flipV="1">
              <a:off x="2082798" y="1566331"/>
              <a:ext cx="1066800" cy="5757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569" name="Group 502"/>
          <p:cNvGrpSpPr>
            <a:grpSpLocks/>
          </p:cNvGrpSpPr>
          <p:nvPr/>
        </p:nvGrpSpPr>
        <p:grpSpPr bwMode="auto">
          <a:xfrm>
            <a:off x="5649913" y="2239963"/>
            <a:ext cx="850900" cy="503237"/>
            <a:chOff x="2133600" y="1566331"/>
            <a:chExt cx="1066800" cy="575737"/>
          </a:xfrm>
        </p:grpSpPr>
        <p:cxnSp>
          <p:nvCxnSpPr>
            <p:cNvPr id="105582" name="Straight Connector 292"/>
            <p:cNvCxnSpPr>
              <a:cxnSpLocks noChangeShapeType="1"/>
            </p:cNvCxnSpPr>
            <p:nvPr/>
          </p:nvCxnSpPr>
          <p:spPr bwMode="auto">
            <a:xfrm rot="10800000" flipH="1">
              <a:off x="2133600" y="1566332"/>
              <a:ext cx="1066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83" name="Straight Connector 293"/>
            <p:cNvCxnSpPr>
              <a:cxnSpLocks noChangeShapeType="1"/>
            </p:cNvCxnSpPr>
            <p:nvPr/>
          </p:nvCxnSpPr>
          <p:spPr bwMode="auto">
            <a:xfrm rot="10800000" flipH="1">
              <a:off x="2133600" y="2142067"/>
              <a:ext cx="1066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84" name="Straight Connector 294"/>
            <p:cNvCxnSpPr>
              <a:cxnSpLocks noChangeShapeType="1"/>
            </p:cNvCxnSpPr>
            <p:nvPr/>
          </p:nvCxnSpPr>
          <p:spPr bwMode="auto">
            <a:xfrm rot="10800000" flipH="1">
              <a:off x="2133600" y="1566333"/>
              <a:ext cx="1066800" cy="5757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85" name="Straight Connector 295"/>
            <p:cNvCxnSpPr>
              <a:cxnSpLocks noChangeShapeType="1"/>
            </p:cNvCxnSpPr>
            <p:nvPr/>
          </p:nvCxnSpPr>
          <p:spPr bwMode="auto">
            <a:xfrm rot="10800000" flipH="1" flipV="1">
              <a:off x="2133600" y="1566331"/>
              <a:ext cx="1066800" cy="5757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570" name="Group 507"/>
          <p:cNvGrpSpPr>
            <a:grpSpLocks/>
          </p:cNvGrpSpPr>
          <p:nvPr/>
        </p:nvGrpSpPr>
        <p:grpSpPr bwMode="auto">
          <a:xfrm>
            <a:off x="5649913" y="3260725"/>
            <a:ext cx="850900" cy="503238"/>
            <a:chOff x="2133600" y="1566331"/>
            <a:chExt cx="1066800" cy="575737"/>
          </a:xfrm>
        </p:grpSpPr>
        <p:cxnSp>
          <p:nvCxnSpPr>
            <p:cNvPr id="105578" name="Straight Connector 297"/>
            <p:cNvCxnSpPr>
              <a:cxnSpLocks noChangeShapeType="1"/>
            </p:cNvCxnSpPr>
            <p:nvPr/>
          </p:nvCxnSpPr>
          <p:spPr bwMode="auto">
            <a:xfrm rot="10800000" flipH="1">
              <a:off x="2133600" y="1566332"/>
              <a:ext cx="1066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79" name="Straight Connector 298"/>
            <p:cNvCxnSpPr>
              <a:cxnSpLocks noChangeShapeType="1"/>
            </p:cNvCxnSpPr>
            <p:nvPr/>
          </p:nvCxnSpPr>
          <p:spPr bwMode="auto">
            <a:xfrm rot="10800000" flipH="1">
              <a:off x="2133600" y="2142067"/>
              <a:ext cx="1066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80" name="Straight Connector 299"/>
            <p:cNvCxnSpPr>
              <a:cxnSpLocks noChangeShapeType="1"/>
            </p:cNvCxnSpPr>
            <p:nvPr/>
          </p:nvCxnSpPr>
          <p:spPr bwMode="auto">
            <a:xfrm rot="10800000" flipH="1">
              <a:off x="2133600" y="1566333"/>
              <a:ext cx="1066800" cy="5757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81" name="Straight Connector 300"/>
            <p:cNvCxnSpPr>
              <a:cxnSpLocks noChangeShapeType="1"/>
            </p:cNvCxnSpPr>
            <p:nvPr/>
          </p:nvCxnSpPr>
          <p:spPr bwMode="auto">
            <a:xfrm rot="10800000" flipH="1" flipV="1">
              <a:off x="2133600" y="1566331"/>
              <a:ext cx="1066800" cy="5757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571" name="Group 512"/>
          <p:cNvGrpSpPr>
            <a:grpSpLocks/>
          </p:cNvGrpSpPr>
          <p:nvPr/>
        </p:nvGrpSpPr>
        <p:grpSpPr bwMode="auto">
          <a:xfrm>
            <a:off x="5649913" y="4295775"/>
            <a:ext cx="850900" cy="503238"/>
            <a:chOff x="2133600" y="1566331"/>
            <a:chExt cx="1066800" cy="575737"/>
          </a:xfrm>
        </p:grpSpPr>
        <p:cxnSp>
          <p:nvCxnSpPr>
            <p:cNvPr id="105574" name="Straight Connector 302"/>
            <p:cNvCxnSpPr>
              <a:cxnSpLocks noChangeShapeType="1"/>
            </p:cNvCxnSpPr>
            <p:nvPr/>
          </p:nvCxnSpPr>
          <p:spPr bwMode="auto">
            <a:xfrm rot="10800000" flipH="1">
              <a:off x="2133600" y="1566332"/>
              <a:ext cx="1066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75" name="Straight Connector 303"/>
            <p:cNvCxnSpPr>
              <a:cxnSpLocks noChangeShapeType="1"/>
            </p:cNvCxnSpPr>
            <p:nvPr/>
          </p:nvCxnSpPr>
          <p:spPr bwMode="auto">
            <a:xfrm rot="10800000" flipH="1">
              <a:off x="2133600" y="2142067"/>
              <a:ext cx="1066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76" name="Straight Connector 304"/>
            <p:cNvCxnSpPr>
              <a:cxnSpLocks noChangeShapeType="1"/>
            </p:cNvCxnSpPr>
            <p:nvPr/>
          </p:nvCxnSpPr>
          <p:spPr bwMode="auto">
            <a:xfrm rot="10800000" flipH="1">
              <a:off x="2133600" y="1566333"/>
              <a:ext cx="1066800" cy="5757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77" name="Straight Connector 305"/>
            <p:cNvCxnSpPr>
              <a:cxnSpLocks noChangeShapeType="1"/>
            </p:cNvCxnSpPr>
            <p:nvPr/>
          </p:nvCxnSpPr>
          <p:spPr bwMode="auto">
            <a:xfrm rot="10800000" flipH="1" flipV="1">
              <a:off x="2133600" y="1566331"/>
              <a:ext cx="1066800" cy="5757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" name="TextBox 278"/>
          <p:cNvSpPr txBox="1">
            <a:spLocks noChangeArrowheads="1"/>
          </p:cNvSpPr>
          <p:nvPr/>
        </p:nvSpPr>
        <p:spPr bwMode="auto">
          <a:xfrm>
            <a:off x="7097713" y="5118100"/>
            <a:ext cx="2105025" cy="4619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kern="0" smtClean="0">
                <a:solidFill>
                  <a:srgbClr val="000000"/>
                </a:solidFill>
                <a:latin typeface="Calibri" charset="0"/>
                <a:cs typeface="Calibri" charset="0"/>
              </a:rPr>
              <a:t>2-by-2 crossbar</a:t>
            </a:r>
          </a:p>
        </p:txBody>
      </p:sp>
      <p:sp>
        <p:nvSpPr>
          <p:cNvPr id="298" name="Freeform 279"/>
          <p:cNvSpPr>
            <a:spLocks/>
          </p:cNvSpPr>
          <p:nvPr/>
        </p:nvSpPr>
        <p:spPr bwMode="auto">
          <a:xfrm>
            <a:off x="6400800" y="4894263"/>
            <a:ext cx="812800" cy="436562"/>
          </a:xfrm>
          <a:custGeom>
            <a:avLst/>
            <a:gdLst>
              <a:gd name="T0" fmla="*/ 0 w 1018573"/>
              <a:gd name="T1" fmla="*/ 0 h 694481"/>
              <a:gd name="T2" fmla="*/ 170414 w 1018573"/>
              <a:gd name="T3" fmla="*/ 38601 h 694481"/>
              <a:gd name="T4" fmla="*/ 179383 w 1018573"/>
              <a:gd name="T5" fmla="*/ 25019 h 694481"/>
              <a:gd name="T6" fmla="*/ 263095 w 1018573"/>
              <a:gd name="T7" fmla="*/ 42890 h 694481"/>
              <a:gd name="T8" fmla="*/ 0 60000 65536"/>
              <a:gd name="T9" fmla="*/ 0 60000 65536"/>
              <a:gd name="T10" fmla="*/ 0 60000 65536"/>
              <a:gd name="T11" fmla="*/ 0 60000 65536"/>
              <a:gd name="T12" fmla="*/ 0 w 1018573"/>
              <a:gd name="T13" fmla="*/ 0 h 694481"/>
              <a:gd name="T14" fmla="*/ 1018573 w 1018573"/>
              <a:gd name="T15" fmla="*/ 694481 h 694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8573" h="694481">
                <a:moveTo>
                  <a:pt x="0" y="0"/>
                </a:moveTo>
                <a:cubicBezTo>
                  <a:pt x="272005" y="278757"/>
                  <a:pt x="544010" y="557514"/>
                  <a:pt x="659757" y="625033"/>
                </a:cubicBezTo>
                <a:cubicBezTo>
                  <a:pt x="775504" y="692552"/>
                  <a:pt x="634678" y="393539"/>
                  <a:pt x="694481" y="405114"/>
                </a:cubicBezTo>
                <a:cubicBezTo>
                  <a:pt x="754284" y="416689"/>
                  <a:pt x="886428" y="555585"/>
                  <a:pt x="1018573" y="694481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  <a:ea typeface="ＭＳ Ｐゴシック" charset="0"/>
                <a:cs typeface="ＭＳ Ｐゴシック" charset="0"/>
              </a:rPr>
              <a:t>Multistage </a:t>
            </a:r>
            <a:r>
              <a:rPr lang="en-US" dirty="0" smtClean="0">
                <a:latin typeface="Garamond" charset="0"/>
                <a:ea typeface="ＭＳ Ｐゴシック" charset="0"/>
                <a:cs typeface="ＭＳ Ｐゴシック" charset="0"/>
              </a:rPr>
              <a:t>Networks (Packet Switched)</a:t>
            </a:r>
            <a:endParaRPr lang="en-US" dirty="0"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498" name="Content Placeholder 2"/>
          <p:cNvSpPr>
            <a:spLocks noGrp="1"/>
          </p:cNvSpPr>
          <p:nvPr>
            <p:ph idx="1"/>
          </p:nvPr>
        </p:nvSpPr>
        <p:spPr>
          <a:xfrm>
            <a:off x="228600" y="1282700"/>
            <a:ext cx="86106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Packets “hop” from router to router, pending availability of the next-required switch and buffer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C2C127-9911-4B41-8445-538EA7F6DB3F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106500" name="Group 280"/>
          <p:cNvGrpSpPr>
            <a:grpSpLocks/>
          </p:cNvGrpSpPr>
          <p:nvPr/>
        </p:nvGrpSpPr>
        <p:grpSpPr bwMode="auto">
          <a:xfrm>
            <a:off x="914400" y="1181100"/>
            <a:ext cx="6705600" cy="4038600"/>
            <a:chOff x="914407" y="1676401"/>
            <a:chExt cx="7188237" cy="4622801"/>
          </a:xfrm>
        </p:grpSpPr>
        <p:sp>
          <p:nvSpPr>
            <p:cNvPr id="285" name="Rectangle 284"/>
            <p:cNvSpPr/>
            <p:nvPr/>
          </p:nvSpPr>
          <p:spPr bwMode="auto">
            <a:xfrm>
              <a:off x="2057990" y="1701841"/>
              <a:ext cx="1067004" cy="106666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057990" y="2862993"/>
              <a:ext cx="1067004" cy="10666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057990" y="4031413"/>
              <a:ext cx="1067004" cy="106666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057990" y="5205284"/>
              <a:ext cx="1067004" cy="106666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89" name="Oval 288"/>
            <p:cNvSpPr/>
            <p:nvPr/>
          </p:nvSpPr>
          <p:spPr bwMode="auto">
            <a:xfrm>
              <a:off x="914407" y="1676401"/>
              <a:ext cx="532652" cy="534239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0</a:t>
              </a:r>
            </a:p>
          </p:txBody>
        </p:sp>
        <p:sp>
          <p:nvSpPr>
            <p:cNvPr id="290" name="Oval 289"/>
            <p:cNvSpPr/>
            <p:nvPr/>
          </p:nvSpPr>
          <p:spPr bwMode="auto">
            <a:xfrm>
              <a:off x="914407" y="2259703"/>
              <a:ext cx="532652" cy="532421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1</a:t>
              </a:r>
            </a:p>
          </p:txBody>
        </p:sp>
        <p:sp>
          <p:nvSpPr>
            <p:cNvPr id="291" name="Oval 290"/>
            <p:cNvSpPr/>
            <p:nvPr/>
          </p:nvSpPr>
          <p:spPr bwMode="auto">
            <a:xfrm>
              <a:off x="914407" y="2843004"/>
              <a:ext cx="532652" cy="534239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2</a:t>
              </a:r>
            </a:p>
          </p:txBody>
        </p:sp>
        <p:sp>
          <p:nvSpPr>
            <p:cNvPr id="292" name="Oval 291"/>
            <p:cNvSpPr/>
            <p:nvPr/>
          </p:nvSpPr>
          <p:spPr bwMode="auto">
            <a:xfrm>
              <a:off x="914407" y="3426306"/>
              <a:ext cx="532652" cy="532421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3</a:t>
              </a:r>
            </a:p>
          </p:txBody>
        </p:sp>
        <p:sp>
          <p:nvSpPr>
            <p:cNvPr id="293" name="Oval 292"/>
            <p:cNvSpPr/>
            <p:nvPr/>
          </p:nvSpPr>
          <p:spPr bwMode="auto">
            <a:xfrm>
              <a:off x="914407" y="4007791"/>
              <a:ext cx="532652" cy="534239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4</a:t>
              </a:r>
            </a:p>
          </p:txBody>
        </p:sp>
        <p:sp>
          <p:nvSpPr>
            <p:cNvPr id="294" name="Oval 293"/>
            <p:cNvSpPr/>
            <p:nvPr/>
          </p:nvSpPr>
          <p:spPr bwMode="auto">
            <a:xfrm>
              <a:off x="914407" y="4592909"/>
              <a:ext cx="532652" cy="532421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5</a:t>
              </a:r>
            </a:p>
          </p:txBody>
        </p:sp>
        <p:sp>
          <p:nvSpPr>
            <p:cNvPr id="295" name="Oval 294"/>
            <p:cNvSpPr/>
            <p:nvPr/>
          </p:nvSpPr>
          <p:spPr bwMode="auto">
            <a:xfrm>
              <a:off x="914407" y="5174394"/>
              <a:ext cx="532652" cy="534239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6</a:t>
              </a:r>
            </a:p>
          </p:txBody>
        </p:sp>
        <p:sp>
          <p:nvSpPr>
            <p:cNvPr id="296" name="Oval 295"/>
            <p:cNvSpPr/>
            <p:nvPr/>
          </p:nvSpPr>
          <p:spPr bwMode="auto">
            <a:xfrm>
              <a:off x="914407" y="5757695"/>
              <a:ext cx="532652" cy="534239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7</a:t>
              </a:r>
            </a:p>
          </p:txBody>
        </p:sp>
        <p:cxnSp>
          <p:nvCxnSpPr>
            <p:cNvPr id="106515" name="Straight Connector 238"/>
            <p:cNvCxnSpPr>
              <a:cxnSpLocks noChangeShapeType="1"/>
              <a:stCxn id="289" idx="6"/>
              <a:endCxn id="312" idx="1"/>
            </p:cNvCxnSpPr>
            <p:nvPr/>
          </p:nvCxnSpPr>
          <p:spPr bwMode="auto">
            <a:xfrm>
              <a:off x="1447810" y="1943101"/>
              <a:ext cx="609603" cy="4763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6" name="Straight Connector 240"/>
            <p:cNvCxnSpPr>
              <a:cxnSpLocks noChangeShapeType="1"/>
              <a:stCxn id="290" idx="6"/>
              <a:endCxn id="313" idx="1"/>
            </p:cNvCxnSpPr>
            <p:nvPr/>
          </p:nvCxnSpPr>
          <p:spPr bwMode="auto">
            <a:xfrm flipV="1">
              <a:off x="1447810" y="2522539"/>
              <a:ext cx="609603" cy="3175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7" name="Straight Connector 244"/>
            <p:cNvCxnSpPr>
              <a:cxnSpLocks noChangeShapeType="1"/>
              <a:stCxn id="291" idx="6"/>
              <a:endCxn id="314" idx="1"/>
            </p:cNvCxnSpPr>
            <p:nvPr/>
          </p:nvCxnSpPr>
          <p:spPr bwMode="auto">
            <a:xfrm flipV="1">
              <a:off x="1447810" y="3106739"/>
              <a:ext cx="609603" cy="3175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8" name="Straight Connector 245"/>
            <p:cNvCxnSpPr>
              <a:cxnSpLocks noChangeShapeType="1"/>
              <a:stCxn id="292" idx="6"/>
              <a:endCxn id="315" idx="1"/>
            </p:cNvCxnSpPr>
            <p:nvPr/>
          </p:nvCxnSpPr>
          <p:spPr bwMode="auto">
            <a:xfrm flipV="1">
              <a:off x="1447810" y="3683002"/>
              <a:ext cx="609603" cy="9525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9" name="Straight Connector 247"/>
            <p:cNvCxnSpPr>
              <a:cxnSpLocks noChangeShapeType="1"/>
              <a:stCxn id="293" idx="6"/>
              <a:endCxn id="316" idx="1"/>
            </p:cNvCxnSpPr>
            <p:nvPr/>
          </p:nvCxnSpPr>
          <p:spPr bwMode="auto">
            <a:xfrm flipV="1">
              <a:off x="1447810" y="4275139"/>
              <a:ext cx="609603" cy="0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20" name="Straight Connector 248"/>
            <p:cNvCxnSpPr>
              <a:cxnSpLocks noChangeShapeType="1"/>
              <a:stCxn id="294" idx="6"/>
              <a:endCxn id="317" idx="1"/>
            </p:cNvCxnSpPr>
            <p:nvPr/>
          </p:nvCxnSpPr>
          <p:spPr bwMode="auto">
            <a:xfrm flipV="1">
              <a:off x="1447810" y="4851402"/>
              <a:ext cx="609603" cy="7938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21" name="Straight Connector 250"/>
            <p:cNvCxnSpPr>
              <a:cxnSpLocks noChangeShapeType="1"/>
              <a:stCxn id="295" idx="6"/>
              <a:endCxn id="318" idx="1"/>
            </p:cNvCxnSpPr>
            <p:nvPr/>
          </p:nvCxnSpPr>
          <p:spPr bwMode="auto">
            <a:xfrm>
              <a:off x="1447810" y="5441952"/>
              <a:ext cx="609603" cy="9525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22" name="Straight Connector 251"/>
            <p:cNvCxnSpPr>
              <a:cxnSpLocks noChangeShapeType="1"/>
              <a:stCxn id="296" idx="6"/>
              <a:endCxn id="319" idx="1"/>
            </p:cNvCxnSpPr>
            <p:nvPr/>
          </p:nvCxnSpPr>
          <p:spPr bwMode="auto">
            <a:xfrm>
              <a:off x="1447810" y="6024565"/>
              <a:ext cx="609603" cy="3175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23" name="Straight Connector 350"/>
            <p:cNvCxnSpPr>
              <a:cxnSpLocks noChangeShapeType="1"/>
              <a:stCxn id="312" idx="3"/>
              <a:endCxn id="324" idx="1"/>
            </p:cNvCxnSpPr>
            <p:nvPr/>
          </p:nvCxnSpPr>
          <p:spPr bwMode="auto">
            <a:xfrm>
              <a:off x="3124218" y="1947864"/>
              <a:ext cx="838204" cy="0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24" name="Straight Connector 352"/>
            <p:cNvCxnSpPr>
              <a:cxnSpLocks noChangeShapeType="1"/>
              <a:stCxn id="316" idx="3"/>
              <a:endCxn id="325" idx="1"/>
            </p:cNvCxnSpPr>
            <p:nvPr/>
          </p:nvCxnSpPr>
          <p:spPr bwMode="auto">
            <a:xfrm flipV="1">
              <a:off x="3124218" y="2522539"/>
              <a:ext cx="838204" cy="1752601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25" name="Straight Connector 354"/>
            <p:cNvCxnSpPr>
              <a:cxnSpLocks noChangeShapeType="1"/>
              <a:stCxn id="314" idx="3"/>
              <a:endCxn id="326" idx="1"/>
            </p:cNvCxnSpPr>
            <p:nvPr/>
          </p:nvCxnSpPr>
          <p:spPr bwMode="auto">
            <a:xfrm>
              <a:off x="3124218" y="3106739"/>
              <a:ext cx="838204" cy="0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26" name="Straight Connector 372"/>
            <p:cNvCxnSpPr>
              <a:cxnSpLocks noChangeShapeType="1"/>
              <a:stCxn id="313" idx="3"/>
              <a:endCxn id="328" idx="1"/>
            </p:cNvCxnSpPr>
            <p:nvPr/>
          </p:nvCxnSpPr>
          <p:spPr bwMode="auto">
            <a:xfrm>
              <a:off x="3124218" y="2522539"/>
              <a:ext cx="838204" cy="1752601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27" name="Straight Connector 375"/>
            <p:cNvCxnSpPr>
              <a:cxnSpLocks noChangeShapeType="1"/>
              <a:stCxn id="317" idx="3"/>
              <a:endCxn id="329" idx="1"/>
            </p:cNvCxnSpPr>
            <p:nvPr/>
          </p:nvCxnSpPr>
          <p:spPr bwMode="auto">
            <a:xfrm>
              <a:off x="3124218" y="4851402"/>
              <a:ext cx="838204" cy="0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28" name="Straight Connector 377"/>
            <p:cNvCxnSpPr>
              <a:cxnSpLocks noChangeShapeType="1"/>
              <a:stCxn id="319" idx="3"/>
              <a:endCxn id="331" idx="1"/>
            </p:cNvCxnSpPr>
            <p:nvPr/>
          </p:nvCxnSpPr>
          <p:spPr bwMode="auto">
            <a:xfrm>
              <a:off x="3124218" y="6027740"/>
              <a:ext cx="838204" cy="0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29" name="Straight Connector 379"/>
            <p:cNvCxnSpPr>
              <a:cxnSpLocks noChangeShapeType="1"/>
              <a:stCxn id="318" idx="3"/>
              <a:endCxn id="327" idx="1"/>
            </p:cNvCxnSpPr>
            <p:nvPr/>
          </p:nvCxnSpPr>
          <p:spPr bwMode="auto">
            <a:xfrm flipV="1">
              <a:off x="3124218" y="3683002"/>
              <a:ext cx="838204" cy="1768475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2" name="Rectangle 236"/>
            <p:cNvSpPr>
              <a:spLocks noChangeArrowheads="1"/>
            </p:cNvSpPr>
            <p:nvPr/>
          </p:nvSpPr>
          <p:spPr bwMode="auto">
            <a:xfrm>
              <a:off x="2057990" y="1720012"/>
              <a:ext cx="1067004" cy="45610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kern="0">
                <a:solidFill>
                  <a:sysClr val="windowText" lastClr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313" name="Rectangle 399"/>
            <p:cNvSpPr>
              <a:spLocks noChangeArrowheads="1"/>
            </p:cNvSpPr>
            <p:nvPr/>
          </p:nvSpPr>
          <p:spPr bwMode="auto">
            <a:xfrm>
              <a:off x="2057990" y="2294228"/>
              <a:ext cx="1067004" cy="45610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kern="0">
                <a:solidFill>
                  <a:sysClr val="windowText" lastClr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314" name="Rectangle 422"/>
            <p:cNvSpPr>
              <a:spLocks noChangeArrowheads="1"/>
            </p:cNvSpPr>
            <p:nvPr/>
          </p:nvSpPr>
          <p:spPr bwMode="auto">
            <a:xfrm>
              <a:off x="2057990" y="2877530"/>
              <a:ext cx="1067004" cy="45791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kern="0">
                <a:solidFill>
                  <a:sysClr val="windowText" lastClr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315" name="Rectangle 423"/>
            <p:cNvSpPr>
              <a:spLocks noChangeArrowheads="1"/>
            </p:cNvSpPr>
            <p:nvPr/>
          </p:nvSpPr>
          <p:spPr bwMode="auto">
            <a:xfrm>
              <a:off x="2057990" y="3453563"/>
              <a:ext cx="1067004" cy="45791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kern="0">
                <a:solidFill>
                  <a:sysClr val="windowText" lastClr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316" name="Rectangle 426"/>
            <p:cNvSpPr>
              <a:spLocks noChangeArrowheads="1"/>
            </p:cNvSpPr>
            <p:nvPr/>
          </p:nvSpPr>
          <p:spPr bwMode="auto">
            <a:xfrm>
              <a:off x="2057990" y="4045950"/>
              <a:ext cx="1067004" cy="45791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kern="0">
                <a:solidFill>
                  <a:sysClr val="windowText" lastClr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317" name="Rectangle 427"/>
            <p:cNvSpPr>
              <a:spLocks noChangeArrowheads="1"/>
            </p:cNvSpPr>
            <p:nvPr/>
          </p:nvSpPr>
          <p:spPr bwMode="auto">
            <a:xfrm>
              <a:off x="2057990" y="4621983"/>
              <a:ext cx="1067004" cy="45791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kern="0">
                <a:solidFill>
                  <a:sysClr val="windowText" lastClr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318" name="Rectangle 430"/>
            <p:cNvSpPr>
              <a:spLocks noChangeArrowheads="1"/>
            </p:cNvSpPr>
            <p:nvPr/>
          </p:nvSpPr>
          <p:spPr bwMode="auto">
            <a:xfrm>
              <a:off x="2057990" y="5223456"/>
              <a:ext cx="1067004" cy="45610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kern="0">
                <a:solidFill>
                  <a:sysClr val="windowText" lastClr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319" name="Rectangle 431"/>
            <p:cNvSpPr>
              <a:spLocks noChangeArrowheads="1"/>
            </p:cNvSpPr>
            <p:nvPr/>
          </p:nvSpPr>
          <p:spPr bwMode="auto">
            <a:xfrm>
              <a:off x="2057990" y="5799489"/>
              <a:ext cx="1067004" cy="45610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kern="0">
                <a:solidFill>
                  <a:sysClr val="windowText" lastClr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3962261" y="1701841"/>
              <a:ext cx="1067003" cy="106666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3962261" y="2862993"/>
              <a:ext cx="1067003" cy="10666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3962261" y="4031413"/>
              <a:ext cx="1067003" cy="106666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3962261" y="5205284"/>
              <a:ext cx="1067003" cy="106666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324" name="Rectangle 452"/>
            <p:cNvSpPr>
              <a:spLocks noChangeArrowheads="1"/>
            </p:cNvSpPr>
            <p:nvPr/>
          </p:nvSpPr>
          <p:spPr bwMode="auto">
            <a:xfrm>
              <a:off x="3962261" y="1720012"/>
              <a:ext cx="1067003" cy="45610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kern="0">
                <a:solidFill>
                  <a:sysClr val="windowText" lastClr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325" name="Rectangle 453"/>
            <p:cNvSpPr>
              <a:spLocks noChangeArrowheads="1"/>
            </p:cNvSpPr>
            <p:nvPr/>
          </p:nvSpPr>
          <p:spPr bwMode="auto">
            <a:xfrm>
              <a:off x="3962261" y="2294228"/>
              <a:ext cx="1067003" cy="45610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kern="0">
                <a:solidFill>
                  <a:sysClr val="windowText" lastClr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326" name="Rectangle 454"/>
            <p:cNvSpPr>
              <a:spLocks noChangeArrowheads="1"/>
            </p:cNvSpPr>
            <p:nvPr/>
          </p:nvSpPr>
          <p:spPr bwMode="auto">
            <a:xfrm>
              <a:off x="3962261" y="2877530"/>
              <a:ext cx="1067003" cy="45791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kern="0">
                <a:solidFill>
                  <a:sysClr val="windowText" lastClr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327" name="Rectangle 455"/>
            <p:cNvSpPr>
              <a:spLocks noChangeArrowheads="1"/>
            </p:cNvSpPr>
            <p:nvPr/>
          </p:nvSpPr>
          <p:spPr bwMode="auto">
            <a:xfrm>
              <a:off x="3962261" y="3453563"/>
              <a:ext cx="1067003" cy="45791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kern="0">
                <a:solidFill>
                  <a:sysClr val="windowText" lastClr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328" name="Rectangle 456"/>
            <p:cNvSpPr>
              <a:spLocks noChangeArrowheads="1"/>
            </p:cNvSpPr>
            <p:nvPr/>
          </p:nvSpPr>
          <p:spPr bwMode="auto">
            <a:xfrm>
              <a:off x="3962261" y="4045950"/>
              <a:ext cx="1067003" cy="45791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kern="0">
                <a:solidFill>
                  <a:sysClr val="windowText" lastClr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329" name="Rectangle 457"/>
            <p:cNvSpPr>
              <a:spLocks noChangeArrowheads="1"/>
            </p:cNvSpPr>
            <p:nvPr/>
          </p:nvSpPr>
          <p:spPr bwMode="auto">
            <a:xfrm>
              <a:off x="3962261" y="4621983"/>
              <a:ext cx="1067003" cy="45791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kern="0">
                <a:solidFill>
                  <a:sysClr val="windowText" lastClr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330" name="Rectangle 458"/>
            <p:cNvSpPr>
              <a:spLocks noChangeArrowheads="1"/>
            </p:cNvSpPr>
            <p:nvPr/>
          </p:nvSpPr>
          <p:spPr bwMode="auto">
            <a:xfrm>
              <a:off x="3962261" y="5223456"/>
              <a:ext cx="1067003" cy="45610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kern="0">
                <a:solidFill>
                  <a:sysClr val="windowText" lastClr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331" name="Rectangle 459"/>
            <p:cNvSpPr>
              <a:spLocks noChangeArrowheads="1"/>
            </p:cNvSpPr>
            <p:nvPr/>
          </p:nvSpPr>
          <p:spPr bwMode="auto">
            <a:xfrm>
              <a:off x="3962261" y="5799489"/>
              <a:ext cx="1067003" cy="45610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kern="0">
                <a:solidFill>
                  <a:sysClr val="windowText" lastClr="000000"/>
                </a:solidFill>
                <a:latin typeface="Calibri" charset="0"/>
                <a:cs typeface="Calibri" charset="0"/>
              </a:endParaRPr>
            </a:p>
          </p:txBody>
        </p:sp>
        <p:grpSp>
          <p:nvGrpSpPr>
            <p:cNvPr id="106550" name="Group 501"/>
            <p:cNvGrpSpPr>
              <a:grpSpLocks/>
            </p:cNvGrpSpPr>
            <p:nvPr/>
          </p:nvGrpSpPr>
          <p:grpSpPr bwMode="auto">
            <a:xfrm>
              <a:off x="2387615" y="1947864"/>
              <a:ext cx="685804" cy="574675"/>
              <a:chOff x="2082798" y="1566331"/>
              <a:chExt cx="1066800" cy="575737"/>
            </a:xfrm>
          </p:grpSpPr>
          <p:cxnSp>
            <p:nvCxnSpPr>
              <p:cNvPr id="106775" name="Straight Connector 476"/>
              <p:cNvCxnSpPr>
                <a:cxnSpLocks noChangeShapeType="1"/>
                <a:stCxn id="312" idx="1"/>
                <a:endCxn id="312" idx="3"/>
              </p:cNvCxnSpPr>
              <p:nvPr/>
            </p:nvCxnSpPr>
            <p:spPr bwMode="auto">
              <a:xfrm rot="10800000" flipH="1">
                <a:off x="2082798" y="1566332"/>
                <a:ext cx="10668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76" name="Straight Connector 478"/>
              <p:cNvCxnSpPr>
                <a:cxnSpLocks noChangeShapeType="1"/>
                <a:stCxn id="313" idx="1"/>
                <a:endCxn id="313" idx="3"/>
              </p:cNvCxnSpPr>
              <p:nvPr/>
            </p:nvCxnSpPr>
            <p:spPr bwMode="auto">
              <a:xfrm rot="10800000" flipH="1">
                <a:off x="2082798" y="2142067"/>
                <a:ext cx="10668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77" name="Straight Connector 486"/>
              <p:cNvCxnSpPr>
                <a:cxnSpLocks noChangeShapeType="1"/>
                <a:stCxn id="313" idx="1"/>
                <a:endCxn id="312" idx="3"/>
              </p:cNvCxnSpPr>
              <p:nvPr/>
            </p:nvCxnSpPr>
            <p:spPr bwMode="auto">
              <a:xfrm rot="10800000" flipH="1">
                <a:off x="2082798" y="1566333"/>
                <a:ext cx="1066800" cy="5757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78" name="Straight Connector 487"/>
              <p:cNvCxnSpPr>
                <a:cxnSpLocks noChangeShapeType="1"/>
                <a:stCxn id="312" idx="1"/>
                <a:endCxn id="313" idx="3"/>
              </p:cNvCxnSpPr>
              <p:nvPr/>
            </p:nvCxnSpPr>
            <p:spPr bwMode="auto">
              <a:xfrm rot="10800000" flipH="1" flipV="1">
                <a:off x="2082798" y="1566331"/>
                <a:ext cx="1066800" cy="5757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6551" name="Group 502"/>
            <p:cNvGrpSpPr>
              <a:grpSpLocks/>
            </p:cNvGrpSpPr>
            <p:nvPr/>
          </p:nvGrpSpPr>
          <p:grpSpPr bwMode="auto">
            <a:xfrm>
              <a:off x="2398727" y="3106739"/>
              <a:ext cx="685804" cy="576262"/>
              <a:chOff x="2133600" y="1566331"/>
              <a:chExt cx="1066800" cy="575737"/>
            </a:xfrm>
          </p:grpSpPr>
          <p:cxnSp>
            <p:nvCxnSpPr>
              <p:cNvPr id="106771" name="Straight Connector 503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1566332"/>
                <a:ext cx="10668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72" name="Straight Connector 504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2142067"/>
                <a:ext cx="10668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73" name="Straight Connector 505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1566333"/>
                <a:ext cx="1066800" cy="5757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74" name="Straight Connector 506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2133600" y="1566331"/>
                <a:ext cx="1066800" cy="5757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6552" name="Group 507"/>
            <p:cNvGrpSpPr>
              <a:grpSpLocks/>
            </p:cNvGrpSpPr>
            <p:nvPr/>
          </p:nvGrpSpPr>
          <p:grpSpPr bwMode="auto">
            <a:xfrm>
              <a:off x="2398727" y="4275139"/>
              <a:ext cx="685804" cy="576262"/>
              <a:chOff x="2133600" y="1566331"/>
              <a:chExt cx="1066800" cy="575737"/>
            </a:xfrm>
          </p:grpSpPr>
          <p:cxnSp>
            <p:nvCxnSpPr>
              <p:cNvPr id="106767" name="Straight Connector 508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1566332"/>
                <a:ext cx="10668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68" name="Straight Connector 509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2142067"/>
                <a:ext cx="10668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69" name="Straight Connector 510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1566333"/>
                <a:ext cx="1066800" cy="5757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70" name="Straight Connector 51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2133600" y="1566331"/>
                <a:ext cx="1066800" cy="5757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6553" name="Group 512"/>
            <p:cNvGrpSpPr>
              <a:grpSpLocks/>
            </p:cNvGrpSpPr>
            <p:nvPr/>
          </p:nvGrpSpPr>
          <p:grpSpPr bwMode="auto">
            <a:xfrm>
              <a:off x="2398727" y="5459415"/>
              <a:ext cx="685804" cy="576262"/>
              <a:chOff x="2133600" y="1566331"/>
              <a:chExt cx="1066800" cy="575737"/>
            </a:xfrm>
          </p:grpSpPr>
          <p:cxnSp>
            <p:nvCxnSpPr>
              <p:cNvPr id="106763" name="Straight Connector 513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1566332"/>
                <a:ext cx="10668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64" name="Straight Connector 514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2142067"/>
                <a:ext cx="10668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65" name="Straight Connector 515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1566333"/>
                <a:ext cx="1066800" cy="5757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66" name="Straight Connector 516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2133600" y="1566331"/>
                <a:ext cx="1066800" cy="5757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06554" name="Straight Connector 538"/>
            <p:cNvCxnSpPr>
              <a:cxnSpLocks noChangeShapeType="1"/>
              <a:stCxn id="315" idx="3"/>
              <a:endCxn id="330" idx="1"/>
            </p:cNvCxnSpPr>
            <p:nvPr/>
          </p:nvCxnSpPr>
          <p:spPr bwMode="auto">
            <a:xfrm>
              <a:off x="3124218" y="3683002"/>
              <a:ext cx="838204" cy="1768475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7" name="Rectangle 336"/>
            <p:cNvSpPr/>
            <p:nvPr/>
          </p:nvSpPr>
          <p:spPr bwMode="auto">
            <a:xfrm>
              <a:off x="5875040" y="1701841"/>
              <a:ext cx="1067003" cy="106666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5875040" y="2862993"/>
              <a:ext cx="1067003" cy="10666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5875040" y="4031413"/>
              <a:ext cx="1067003" cy="106666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5875040" y="5205284"/>
              <a:ext cx="1067003" cy="106666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341" name="Rectangle 543"/>
            <p:cNvSpPr>
              <a:spLocks noChangeArrowheads="1"/>
            </p:cNvSpPr>
            <p:nvPr/>
          </p:nvSpPr>
          <p:spPr bwMode="auto">
            <a:xfrm>
              <a:off x="5875040" y="1720012"/>
              <a:ext cx="1067003" cy="45610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kern="0">
                <a:solidFill>
                  <a:sysClr val="windowText" lastClr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342" name="Rectangle 544"/>
            <p:cNvSpPr>
              <a:spLocks noChangeArrowheads="1"/>
            </p:cNvSpPr>
            <p:nvPr/>
          </p:nvSpPr>
          <p:spPr bwMode="auto">
            <a:xfrm>
              <a:off x="5875040" y="2294228"/>
              <a:ext cx="1067003" cy="45610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kern="0">
                <a:solidFill>
                  <a:sysClr val="windowText" lastClr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343" name="Rectangle 545"/>
            <p:cNvSpPr>
              <a:spLocks noChangeArrowheads="1"/>
            </p:cNvSpPr>
            <p:nvPr/>
          </p:nvSpPr>
          <p:spPr bwMode="auto">
            <a:xfrm>
              <a:off x="5875040" y="2877530"/>
              <a:ext cx="1067003" cy="45791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kern="0">
                <a:solidFill>
                  <a:sysClr val="windowText" lastClr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344" name="Rectangle 546"/>
            <p:cNvSpPr>
              <a:spLocks noChangeArrowheads="1"/>
            </p:cNvSpPr>
            <p:nvPr/>
          </p:nvSpPr>
          <p:spPr bwMode="auto">
            <a:xfrm>
              <a:off x="5875040" y="3453563"/>
              <a:ext cx="1067003" cy="45791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kern="0">
                <a:solidFill>
                  <a:sysClr val="windowText" lastClr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345" name="Rectangle 547"/>
            <p:cNvSpPr>
              <a:spLocks noChangeArrowheads="1"/>
            </p:cNvSpPr>
            <p:nvPr/>
          </p:nvSpPr>
          <p:spPr bwMode="auto">
            <a:xfrm>
              <a:off x="5875040" y="4045950"/>
              <a:ext cx="1067003" cy="45791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kern="0">
                <a:solidFill>
                  <a:sysClr val="windowText" lastClr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346" name="Rectangle 548"/>
            <p:cNvSpPr>
              <a:spLocks noChangeArrowheads="1"/>
            </p:cNvSpPr>
            <p:nvPr/>
          </p:nvSpPr>
          <p:spPr bwMode="auto">
            <a:xfrm>
              <a:off x="5875040" y="4621983"/>
              <a:ext cx="1067003" cy="45791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kern="0">
                <a:solidFill>
                  <a:sysClr val="windowText" lastClr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347" name="Rectangle 549"/>
            <p:cNvSpPr>
              <a:spLocks noChangeArrowheads="1"/>
            </p:cNvSpPr>
            <p:nvPr/>
          </p:nvSpPr>
          <p:spPr bwMode="auto">
            <a:xfrm>
              <a:off x="5875040" y="5223456"/>
              <a:ext cx="1067003" cy="45610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kern="0">
                <a:solidFill>
                  <a:sysClr val="windowText" lastClr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348" name="Rectangle 550"/>
            <p:cNvSpPr>
              <a:spLocks noChangeArrowheads="1"/>
            </p:cNvSpPr>
            <p:nvPr/>
          </p:nvSpPr>
          <p:spPr bwMode="auto">
            <a:xfrm>
              <a:off x="5875040" y="5799489"/>
              <a:ext cx="1067003" cy="45610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kern="0">
                <a:solidFill>
                  <a:sysClr val="windowText" lastClr="000000"/>
                </a:solidFill>
                <a:latin typeface="Calibri" charset="0"/>
                <a:cs typeface="Calibri" charset="0"/>
              </a:endParaRPr>
            </a:p>
          </p:txBody>
        </p:sp>
        <p:cxnSp>
          <p:nvCxnSpPr>
            <p:cNvPr id="106567" name="Straight Connector 572"/>
            <p:cNvCxnSpPr>
              <a:cxnSpLocks noChangeShapeType="1"/>
              <a:stCxn id="324" idx="3"/>
              <a:endCxn id="341" idx="1"/>
            </p:cNvCxnSpPr>
            <p:nvPr/>
          </p:nvCxnSpPr>
          <p:spPr bwMode="auto">
            <a:xfrm>
              <a:off x="5029227" y="1947864"/>
              <a:ext cx="846142" cy="0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68" name="Straight Connector 574"/>
            <p:cNvCxnSpPr>
              <a:cxnSpLocks noChangeShapeType="1"/>
              <a:stCxn id="325" idx="3"/>
              <a:endCxn id="343" idx="1"/>
            </p:cNvCxnSpPr>
            <p:nvPr/>
          </p:nvCxnSpPr>
          <p:spPr bwMode="auto">
            <a:xfrm>
              <a:off x="5029227" y="2522539"/>
              <a:ext cx="846142" cy="584201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69" name="Straight Connector 576"/>
            <p:cNvCxnSpPr>
              <a:cxnSpLocks noChangeShapeType="1"/>
              <a:stCxn id="327" idx="3"/>
              <a:endCxn id="344" idx="1"/>
            </p:cNvCxnSpPr>
            <p:nvPr/>
          </p:nvCxnSpPr>
          <p:spPr bwMode="auto">
            <a:xfrm>
              <a:off x="5029227" y="3683002"/>
              <a:ext cx="846142" cy="0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70" name="Straight Connector 579"/>
            <p:cNvCxnSpPr>
              <a:cxnSpLocks noChangeShapeType="1"/>
              <a:stCxn id="329" idx="3"/>
              <a:endCxn id="347" idx="1"/>
            </p:cNvCxnSpPr>
            <p:nvPr/>
          </p:nvCxnSpPr>
          <p:spPr bwMode="auto">
            <a:xfrm>
              <a:off x="5029227" y="4851402"/>
              <a:ext cx="846142" cy="600075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71" name="Straight Connector 581"/>
            <p:cNvCxnSpPr>
              <a:cxnSpLocks noChangeShapeType="1"/>
              <a:stCxn id="330" idx="3"/>
              <a:endCxn id="346" idx="1"/>
            </p:cNvCxnSpPr>
            <p:nvPr/>
          </p:nvCxnSpPr>
          <p:spPr bwMode="auto">
            <a:xfrm flipV="1">
              <a:off x="5029227" y="4851402"/>
              <a:ext cx="846142" cy="600075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72" name="Straight Connector 583"/>
            <p:cNvCxnSpPr>
              <a:cxnSpLocks noChangeShapeType="1"/>
              <a:stCxn id="331" idx="3"/>
              <a:endCxn id="348" idx="1"/>
            </p:cNvCxnSpPr>
            <p:nvPr/>
          </p:nvCxnSpPr>
          <p:spPr bwMode="auto">
            <a:xfrm>
              <a:off x="5029227" y="6027740"/>
              <a:ext cx="846142" cy="0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73" name="Straight Connector 586"/>
            <p:cNvCxnSpPr>
              <a:cxnSpLocks noChangeShapeType="1"/>
              <a:stCxn id="326" idx="3"/>
              <a:endCxn id="342" idx="1"/>
            </p:cNvCxnSpPr>
            <p:nvPr/>
          </p:nvCxnSpPr>
          <p:spPr bwMode="auto">
            <a:xfrm flipV="1">
              <a:off x="5029227" y="2522539"/>
              <a:ext cx="846142" cy="584201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74" name="Straight Connector 589"/>
            <p:cNvCxnSpPr>
              <a:cxnSpLocks noChangeShapeType="1"/>
              <a:stCxn id="328" idx="3"/>
              <a:endCxn id="345" idx="1"/>
            </p:cNvCxnSpPr>
            <p:nvPr/>
          </p:nvCxnSpPr>
          <p:spPr bwMode="auto">
            <a:xfrm>
              <a:off x="5029227" y="4275139"/>
              <a:ext cx="846142" cy="0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75" name="Straight Connector 590"/>
            <p:cNvCxnSpPr>
              <a:cxnSpLocks noChangeShapeType="1"/>
            </p:cNvCxnSpPr>
            <p:nvPr/>
          </p:nvCxnSpPr>
          <p:spPr bwMode="auto">
            <a:xfrm>
              <a:off x="6942175" y="1946276"/>
              <a:ext cx="609603" cy="4763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76" name="Straight Connector 591"/>
            <p:cNvCxnSpPr>
              <a:cxnSpLocks noChangeShapeType="1"/>
            </p:cNvCxnSpPr>
            <p:nvPr/>
          </p:nvCxnSpPr>
          <p:spPr bwMode="auto">
            <a:xfrm flipV="1">
              <a:off x="6942175" y="2525714"/>
              <a:ext cx="609603" cy="3175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77" name="Straight Connector 592"/>
            <p:cNvCxnSpPr>
              <a:cxnSpLocks noChangeShapeType="1"/>
              <a:endCxn id="367" idx="2"/>
            </p:cNvCxnSpPr>
            <p:nvPr/>
          </p:nvCxnSpPr>
          <p:spPr bwMode="auto">
            <a:xfrm flipV="1">
              <a:off x="6942175" y="3109915"/>
              <a:ext cx="627065" cy="3175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78" name="Straight Connector 593"/>
            <p:cNvCxnSpPr>
              <a:cxnSpLocks noChangeShapeType="1"/>
              <a:endCxn id="368" idx="2"/>
            </p:cNvCxnSpPr>
            <p:nvPr/>
          </p:nvCxnSpPr>
          <p:spPr bwMode="auto">
            <a:xfrm flipV="1">
              <a:off x="6942175" y="3692526"/>
              <a:ext cx="627065" cy="3175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79" name="Straight Connector 594"/>
            <p:cNvCxnSpPr>
              <a:cxnSpLocks noChangeShapeType="1"/>
              <a:endCxn id="369" idx="2"/>
            </p:cNvCxnSpPr>
            <p:nvPr/>
          </p:nvCxnSpPr>
          <p:spPr bwMode="auto">
            <a:xfrm flipV="1">
              <a:off x="6942175" y="4275139"/>
              <a:ext cx="627065" cy="3175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80" name="Straight Connector 595"/>
            <p:cNvCxnSpPr>
              <a:cxnSpLocks noChangeShapeType="1"/>
              <a:endCxn id="370" idx="2"/>
            </p:cNvCxnSpPr>
            <p:nvPr/>
          </p:nvCxnSpPr>
          <p:spPr bwMode="auto">
            <a:xfrm flipV="1">
              <a:off x="6942175" y="4859340"/>
              <a:ext cx="627065" cy="3175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81" name="Straight Connector 596"/>
            <p:cNvCxnSpPr>
              <a:cxnSpLocks noChangeShapeType="1"/>
              <a:stCxn id="347" idx="3"/>
              <a:endCxn id="371" idx="2"/>
            </p:cNvCxnSpPr>
            <p:nvPr/>
          </p:nvCxnSpPr>
          <p:spPr bwMode="auto">
            <a:xfrm flipV="1">
              <a:off x="6942175" y="5449890"/>
              <a:ext cx="627065" cy="1586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82" name="Straight Connector 597"/>
            <p:cNvCxnSpPr>
              <a:cxnSpLocks noChangeShapeType="1"/>
              <a:stCxn id="348" idx="3"/>
              <a:endCxn id="372" idx="2"/>
            </p:cNvCxnSpPr>
            <p:nvPr/>
          </p:nvCxnSpPr>
          <p:spPr bwMode="auto">
            <a:xfrm>
              <a:off x="6942175" y="6027740"/>
              <a:ext cx="627065" cy="4762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5" name="Oval 364"/>
            <p:cNvSpPr/>
            <p:nvPr/>
          </p:nvSpPr>
          <p:spPr bwMode="auto">
            <a:xfrm>
              <a:off x="7569993" y="1676401"/>
              <a:ext cx="532651" cy="534239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0</a:t>
              </a:r>
            </a:p>
          </p:txBody>
        </p:sp>
        <p:sp>
          <p:nvSpPr>
            <p:cNvPr id="366" name="Oval 365"/>
            <p:cNvSpPr/>
            <p:nvPr/>
          </p:nvSpPr>
          <p:spPr bwMode="auto">
            <a:xfrm>
              <a:off x="7569993" y="2259703"/>
              <a:ext cx="532651" cy="532421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1</a:t>
              </a:r>
            </a:p>
          </p:txBody>
        </p:sp>
        <p:sp>
          <p:nvSpPr>
            <p:cNvPr id="367" name="Oval 366"/>
            <p:cNvSpPr/>
            <p:nvPr/>
          </p:nvSpPr>
          <p:spPr bwMode="auto">
            <a:xfrm>
              <a:off x="7569993" y="2843004"/>
              <a:ext cx="532651" cy="534239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2</a:t>
              </a:r>
            </a:p>
          </p:txBody>
        </p:sp>
        <p:sp>
          <p:nvSpPr>
            <p:cNvPr id="368" name="Oval 367"/>
            <p:cNvSpPr/>
            <p:nvPr/>
          </p:nvSpPr>
          <p:spPr bwMode="auto">
            <a:xfrm>
              <a:off x="7569993" y="3426306"/>
              <a:ext cx="532651" cy="532421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3</a:t>
              </a:r>
            </a:p>
          </p:txBody>
        </p:sp>
        <p:sp>
          <p:nvSpPr>
            <p:cNvPr id="369" name="Oval 368"/>
            <p:cNvSpPr/>
            <p:nvPr/>
          </p:nvSpPr>
          <p:spPr bwMode="auto">
            <a:xfrm>
              <a:off x="7569993" y="4007791"/>
              <a:ext cx="532651" cy="534239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4</a:t>
              </a:r>
            </a:p>
          </p:txBody>
        </p:sp>
        <p:sp>
          <p:nvSpPr>
            <p:cNvPr id="370" name="Oval 369"/>
            <p:cNvSpPr/>
            <p:nvPr/>
          </p:nvSpPr>
          <p:spPr bwMode="auto">
            <a:xfrm>
              <a:off x="7569993" y="4592909"/>
              <a:ext cx="532651" cy="532421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5</a:t>
              </a:r>
            </a:p>
          </p:txBody>
        </p:sp>
        <p:sp>
          <p:nvSpPr>
            <p:cNvPr id="371" name="Oval 370"/>
            <p:cNvSpPr/>
            <p:nvPr/>
          </p:nvSpPr>
          <p:spPr bwMode="auto">
            <a:xfrm>
              <a:off x="7569993" y="5183479"/>
              <a:ext cx="532651" cy="53242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6</a:t>
              </a:r>
            </a:p>
          </p:txBody>
        </p:sp>
        <p:sp>
          <p:nvSpPr>
            <p:cNvPr id="372" name="Oval 371"/>
            <p:cNvSpPr/>
            <p:nvPr/>
          </p:nvSpPr>
          <p:spPr bwMode="auto">
            <a:xfrm>
              <a:off x="7569993" y="5764963"/>
              <a:ext cx="532651" cy="534239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7</a:t>
              </a:r>
            </a:p>
          </p:txBody>
        </p:sp>
        <p:grpSp>
          <p:nvGrpSpPr>
            <p:cNvPr id="106591" name="Group 170"/>
            <p:cNvGrpSpPr>
              <a:grpSpLocks/>
            </p:cNvGrpSpPr>
            <p:nvPr/>
          </p:nvGrpSpPr>
          <p:grpSpPr bwMode="auto">
            <a:xfrm>
              <a:off x="2081226" y="1828801"/>
              <a:ext cx="304801" cy="806450"/>
              <a:chOff x="2080845" y="1828800"/>
              <a:chExt cx="304800" cy="806940"/>
            </a:xfrm>
          </p:grpSpPr>
          <p:grpSp>
            <p:nvGrpSpPr>
              <p:cNvPr id="106753" name="Group 160"/>
              <p:cNvGrpSpPr>
                <a:grpSpLocks/>
              </p:cNvGrpSpPr>
              <p:nvPr/>
            </p:nvGrpSpPr>
            <p:grpSpPr bwMode="auto">
              <a:xfrm>
                <a:off x="2080845" y="1828800"/>
                <a:ext cx="304800" cy="228600"/>
                <a:chOff x="2057400" y="1066800"/>
                <a:chExt cx="304800" cy="228600"/>
              </a:xfrm>
            </p:grpSpPr>
            <p:cxnSp>
              <p:nvCxnSpPr>
                <p:cNvPr id="106759" name="Straight Connector 161"/>
                <p:cNvCxnSpPr>
                  <a:cxnSpLocks noChangeShapeType="1"/>
                  <a:endCxn id="542" idx="2"/>
                </p:cNvCxnSpPr>
                <p:nvPr/>
              </p:nvCxnSpPr>
              <p:spPr bwMode="auto">
                <a:xfrm rot="5400000">
                  <a:off x="209777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42" name="Rectangle 162"/>
                <p:cNvSpPr>
                  <a:spLocks noChangeArrowheads="1"/>
                </p:cNvSpPr>
                <p:nvPr/>
              </p:nvSpPr>
              <p:spPr bwMode="auto">
                <a:xfrm>
                  <a:off x="2057989" y="1067039"/>
                  <a:ext cx="304615" cy="229098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761" name="Straight Connector 16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66162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762" name="Straight Connector 16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483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06754" name="Group 165"/>
              <p:cNvGrpSpPr>
                <a:grpSpLocks/>
              </p:cNvGrpSpPr>
              <p:nvPr/>
            </p:nvGrpSpPr>
            <p:grpSpPr bwMode="auto">
              <a:xfrm>
                <a:off x="2080845" y="2407140"/>
                <a:ext cx="304800" cy="228600"/>
                <a:chOff x="2057400" y="1066800"/>
                <a:chExt cx="304800" cy="228600"/>
              </a:xfrm>
            </p:grpSpPr>
            <p:cxnSp>
              <p:nvCxnSpPr>
                <p:cNvPr id="106755" name="Straight Connector 166"/>
                <p:cNvCxnSpPr>
                  <a:cxnSpLocks noChangeShapeType="1"/>
                  <a:endCxn id="538" idx="2"/>
                </p:cNvCxnSpPr>
                <p:nvPr/>
              </p:nvCxnSpPr>
              <p:spPr bwMode="auto">
                <a:xfrm rot="5400000">
                  <a:off x="209777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38" name="Rectangle 167"/>
                <p:cNvSpPr>
                  <a:spLocks noChangeArrowheads="1"/>
                </p:cNvSpPr>
                <p:nvPr/>
              </p:nvSpPr>
              <p:spPr bwMode="auto">
                <a:xfrm>
                  <a:off x="2057989" y="1066901"/>
                  <a:ext cx="304615" cy="229098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757" name="Straight Connector 16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66162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758" name="Straight Connector 169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483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06592" name="Group 171"/>
            <p:cNvGrpSpPr>
              <a:grpSpLocks/>
            </p:cNvGrpSpPr>
            <p:nvPr/>
          </p:nvGrpSpPr>
          <p:grpSpPr bwMode="auto">
            <a:xfrm>
              <a:off x="2081226" y="3003551"/>
              <a:ext cx="304801" cy="806450"/>
              <a:chOff x="2080845" y="1828800"/>
              <a:chExt cx="304800" cy="806940"/>
            </a:xfrm>
          </p:grpSpPr>
          <p:grpSp>
            <p:nvGrpSpPr>
              <p:cNvPr id="106743" name="Group 172"/>
              <p:cNvGrpSpPr>
                <a:grpSpLocks/>
              </p:cNvGrpSpPr>
              <p:nvPr/>
            </p:nvGrpSpPr>
            <p:grpSpPr bwMode="auto">
              <a:xfrm>
                <a:off x="2080845" y="1828800"/>
                <a:ext cx="304800" cy="228600"/>
                <a:chOff x="2057400" y="1066800"/>
                <a:chExt cx="304800" cy="228600"/>
              </a:xfrm>
            </p:grpSpPr>
            <p:cxnSp>
              <p:nvCxnSpPr>
                <p:cNvPr id="106749" name="Straight Connector 178"/>
                <p:cNvCxnSpPr>
                  <a:cxnSpLocks noChangeShapeType="1"/>
                  <a:endCxn id="532" idx="2"/>
                </p:cNvCxnSpPr>
                <p:nvPr/>
              </p:nvCxnSpPr>
              <p:spPr bwMode="auto">
                <a:xfrm rot="5400000">
                  <a:off x="209777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32" name="Rectangle 179"/>
                <p:cNvSpPr>
                  <a:spLocks noChangeArrowheads="1"/>
                </p:cNvSpPr>
                <p:nvPr/>
              </p:nvSpPr>
              <p:spPr bwMode="auto">
                <a:xfrm>
                  <a:off x="2057989" y="1066161"/>
                  <a:ext cx="304615" cy="229098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751" name="Straight Connector 18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66162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752" name="Straight Connector 18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483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06744" name="Group 173"/>
              <p:cNvGrpSpPr>
                <a:grpSpLocks/>
              </p:cNvGrpSpPr>
              <p:nvPr/>
            </p:nvGrpSpPr>
            <p:grpSpPr bwMode="auto">
              <a:xfrm>
                <a:off x="2080845" y="2407140"/>
                <a:ext cx="304800" cy="228600"/>
                <a:chOff x="2057400" y="1066800"/>
                <a:chExt cx="304800" cy="228600"/>
              </a:xfrm>
            </p:grpSpPr>
            <p:cxnSp>
              <p:nvCxnSpPr>
                <p:cNvPr id="106745" name="Straight Connector 174"/>
                <p:cNvCxnSpPr>
                  <a:cxnSpLocks noChangeShapeType="1"/>
                  <a:endCxn id="528" idx="2"/>
                </p:cNvCxnSpPr>
                <p:nvPr/>
              </p:nvCxnSpPr>
              <p:spPr bwMode="auto">
                <a:xfrm rot="5400000">
                  <a:off x="209777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28" name="Rectangle 175"/>
                <p:cNvSpPr>
                  <a:spLocks noChangeArrowheads="1"/>
                </p:cNvSpPr>
                <p:nvPr/>
              </p:nvSpPr>
              <p:spPr bwMode="auto">
                <a:xfrm>
                  <a:off x="2057989" y="1066022"/>
                  <a:ext cx="304615" cy="229098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747" name="Straight Connector 17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66162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748" name="Straight Connector 17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483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06593" name="Group 182"/>
            <p:cNvGrpSpPr>
              <a:grpSpLocks/>
            </p:cNvGrpSpPr>
            <p:nvPr/>
          </p:nvGrpSpPr>
          <p:grpSpPr bwMode="auto">
            <a:xfrm>
              <a:off x="2081226" y="4176714"/>
              <a:ext cx="304801" cy="808037"/>
              <a:chOff x="2080845" y="1828800"/>
              <a:chExt cx="304800" cy="806940"/>
            </a:xfrm>
          </p:grpSpPr>
          <p:grpSp>
            <p:nvGrpSpPr>
              <p:cNvPr id="106733" name="Group 183"/>
              <p:cNvGrpSpPr>
                <a:grpSpLocks/>
              </p:cNvGrpSpPr>
              <p:nvPr/>
            </p:nvGrpSpPr>
            <p:grpSpPr bwMode="auto">
              <a:xfrm>
                <a:off x="2080845" y="1828800"/>
                <a:ext cx="304800" cy="228600"/>
                <a:chOff x="2057400" y="1066800"/>
                <a:chExt cx="304800" cy="228600"/>
              </a:xfrm>
            </p:grpSpPr>
            <p:cxnSp>
              <p:nvCxnSpPr>
                <p:cNvPr id="106739" name="Straight Connector 189"/>
                <p:cNvCxnSpPr>
                  <a:cxnSpLocks noChangeShapeType="1"/>
                  <a:endCxn id="522" idx="2"/>
                </p:cNvCxnSpPr>
                <p:nvPr/>
              </p:nvCxnSpPr>
              <p:spPr bwMode="auto">
                <a:xfrm rot="5400000">
                  <a:off x="209777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22" name="Rectangle 190"/>
                <p:cNvSpPr>
                  <a:spLocks noChangeArrowheads="1"/>
                </p:cNvSpPr>
                <p:nvPr/>
              </p:nvSpPr>
              <p:spPr bwMode="auto">
                <a:xfrm>
                  <a:off x="2057989" y="1066870"/>
                  <a:ext cx="304615" cy="228649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741" name="Straight Connector 19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66162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742" name="Straight Connector 19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483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06734" name="Group 184"/>
              <p:cNvGrpSpPr>
                <a:grpSpLocks/>
              </p:cNvGrpSpPr>
              <p:nvPr/>
            </p:nvGrpSpPr>
            <p:grpSpPr bwMode="auto">
              <a:xfrm>
                <a:off x="2080845" y="2407140"/>
                <a:ext cx="304800" cy="228600"/>
                <a:chOff x="2057400" y="1066800"/>
                <a:chExt cx="304800" cy="228600"/>
              </a:xfrm>
            </p:grpSpPr>
            <p:cxnSp>
              <p:nvCxnSpPr>
                <p:cNvPr id="106735" name="Straight Connector 185"/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rot="5400000">
                  <a:off x="209777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18" name="Rectangle 186"/>
                <p:cNvSpPr>
                  <a:spLocks noChangeArrowheads="1"/>
                </p:cNvSpPr>
                <p:nvPr/>
              </p:nvSpPr>
              <p:spPr bwMode="auto">
                <a:xfrm>
                  <a:off x="2057989" y="1067410"/>
                  <a:ext cx="304615" cy="228649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737" name="Straight Connector 18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66162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738" name="Straight Connector 18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483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06594" name="Group 193"/>
            <p:cNvGrpSpPr>
              <a:grpSpLocks/>
            </p:cNvGrpSpPr>
            <p:nvPr/>
          </p:nvGrpSpPr>
          <p:grpSpPr bwMode="auto">
            <a:xfrm>
              <a:off x="2081226" y="5367340"/>
              <a:ext cx="304801" cy="806450"/>
              <a:chOff x="2080845" y="1828800"/>
              <a:chExt cx="304800" cy="806940"/>
            </a:xfrm>
          </p:grpSpPr>
          <p:grpSp>
            <p:nvGrpSpPr>
              <p:cNvPr id="106723" name="Group 194"/>
              <p:cNvGrpSpPr>
                <a:grpSpLocks/>
              </p:cNvGrpSpPr>
              <p:nvPr/>
            </p:nvGrpSpPr>
            <p:grpSpPr bwMode="auto">
              <a:xfrm>
                <a:off x="2080845" y="1828800"/>
                <a:ext cx="304800" cy="228600"/>
                <a:chOff x="2057400" y="1066800"/>
                <a:chExt cx="304800" cy="228600"/>
              </a:xfrm>
            </p:grpSpPr>
            <p:cxnSp>
              <p:nvCxnSpPr>
                <p:cNvPr id="106729" name="Straight Connector 200"/>
                <p:cNvCxnSpPr>
                  <a:cxnSpLocks noChangeShapeType="1"/>
                  <a:endCxn id="512" idx="2"/>
                </p:cNvCxnSpPr>
                <p:nvPr/>
              </p:nvCxnSpPr>
              <p:spPr bwMode="auto">
                <a:xfrm rot="5400000">
                  <a:off x="209777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12" name="Rectangle 201"/>
                <p:cNvSpPr>
                  <a:spLocks noChangeArrowheads="1"/>
                </p:cNvSpPr>
                <p:nvPr/>
              </p:nvSpPr>
              <p:spPr bwMode="auto">
                <a:xfrm>
                  <a:off x="2057989" y="1066470"/>
                  <a:ext cx="304615" cy="229098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731" name="Straight Connector 20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66162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732" name="Straight Connector 20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483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06724" name="Group 195"/>
              <p:cNvGrpSpPr>
                <a:grpSpLocks/>
              </p:cNvGrpSpPr>
              <p:nvPr/>
            </p:nvGrpSpPr>
            <p:grpSpPr bwMode="auto">
              <a:xfrm>
                <a:off x="2080845" y="2407140"/>
                <a:ext cx="304800" cy="228600"/>
                <a:chOff x="2057400" y="1066800"/>
                <a:chExt cx="304800" cy="228600"/>
              </a:xfrm>
            </p:grpSpPr>
            <p:cxnSp>
              <p:nvCxnSpPr>
                <p:cNvPr id="106725" name="Straight Connector 196"/>
                <p:cNvCxnSpPr>
                  <a:cxnSpLocks noChangeShapeType="1"/>
                  <a:endCxn id="508" idx="2"/>
                </p:cNvCxnSpPr>
                <p:nvPr/>
              </p:nvCxnSpPr>
              <p:spPr bwMode="auto">
                <a:xfrm rot="5400000">
                  <a:off x="209777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08" name="Rectangle 197"/>
                <p:cNvSpPr>
                  <a:spLocks noChangeArrowheads="1"/>
                </p:cNvSpPr>
                <p:nvPr/>
              </p:nvSpPr>
              <p:spPr bwMode="auto">
                <a:xfrm>
                  <a:off x="2057989" y="1066332"/>
                  <a:ext cx="304615" cy="229098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727" name="Straight Connector 19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66162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728" name="Straight Connector 199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483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06595" name="Group 501"/>
            <p:cNvGrpSpPr>
              <a:grpSpLocks/>
            </p:cNvGrpSpPr>
            <p:nvPr/>
          </p:nvGrpSpPr>
          <p:grpSpPr bwMode="auto">
            <a:xfrm>
              <a:off x="4292624" y="1947864"/>
              <a:ext cx="685804" cy="574675"/>
              <a:chOff x="2082798" y="1566331"/>
              <a:chExt cx="1066800" cy="575737"/>
            </a:xfrm>
          </p:grpSpPr>
          <p:cxnSp>
            <p:nvCxnSpPr>
              <p:cNvPr id="106719" name="Straight Connector 214"/>
              <p:cNvCxnSpPr>
                <a:cxnSpLocks noChangeShapeType="1"/>
              </p:cNvCxnSpPr>
              <p:nvPr/>
            </p:nvCxnSpPr>
            <p:spPr bwMode="auto">
              <a:xfrm rot="10800000" flipH="1">
                <a:off x="2082798" y="1566332"/>
                <a:ext cx="10668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20" name="Straight Connector 215"/>
              <p:cNvCxnSpPr>
                <a:cxnSpLocks noChangeShapeType="1"/>
              </p:cNvCxnSpPr>
              <p:nvPr/>
            </p:nvCxnSpPr>
            <p:spPr bwMode="auto">
              <a:xfrm rot="10800000" flipH="1">
                <a:off x="2082798" y="2142067"/>
                <a:ext cx="10668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21" name="Straight Connector 216"/>
              <p:cNvCxnSpPr>
                <a:cxnSpLocks noChangeShapeType="1"/>
              </p:cNvCxnSpPr>
              <p:nvPr/>
            </p:nvCxnSpPr>
            <p:spPr bwMode="auto">
              <a:xfrm rot="10800000" flipH="1">
                <a:off x="2082798" y="1566333"/>
                <a:ext cx="1066800" cy="5757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22" name="Straight Connector 217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2082798" y="1566331"/>
                <a:ext cx="1066800" cy="5757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6596" name="Group 502"/>
            <p:cNvGrpSpPr>
              <a:grpSpLocks/>
            </p:cNvGrpSpPr>
            <p:nvPr/>
          </p:nvGrpSpPr>
          <p:grpSpPr bwMode="auto">
            <a:xfrm>
              <a:off x="4303737" y="3106739"/>
              <a:ext cx="685804" cy="576262"/>
              <a:chOff x="2133600" y="1566331"/>
              <a:chExt cx="1066800" cy="575737"/>
            </a:xfrm>
          </p:grpSpPr>
          <p:cxnSp>
            <p:nvCxnSpPr>
              <p:cNvPr id="106715" name="Straight Connector 219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1566332"/>
                <a:ext cx="10668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16" name="Straight Connector 220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2142067"/>
                <a:ext cx="10668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17" name="Straight Connector 221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1566333"/>
                <a:ext cx="1066800" cy="5757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18" name="Straight Connector 222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2133600" y="1566331"/>
                <a:ext cx="1066800" cy="5757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6597" name="Group 507"/>
            <p:cNvGrpSpPr>
              <a:grpSpLocks/>
            </p:cNvGrpSpPr>
            <p:nvPr/>
          </p:nvGrpSpPr>
          <p:grpSpPr bwMode="auto">
            <a:xfrm>
              <a:off x="4303737" y="4275139"/>
              <a:ext cx="685804" cy="576262"/>
              <a:chOff x="2133600" y="1566331"/>
              <a:chExt cx="1066800" cy="575737"/>
            </a:xfrm>
          </p:grpSpPr>
          <p:cxnSp>
            <p:nvCxnSpPr>
              <p:cNvPr id="106711" name="Straight Connector 224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1566332"/>
                <a:ext cx="10668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12" name="Straight Connector 225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2142067"/>
                <a:ext cx="10668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13" name="Straight Connector 226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1566333"/>
                <a:ext cx="1066800" cy="5757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14" name="Straight Connector 227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2133600" y="1566331"/>
                <a:ext cx="1066800" cy="5757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6598" name="Group 512"/>
            <p:cNvGrpSpPr>
              <a:grpSpLocks/>
            </p:cNvGrpSpPr>
            <p:nvPr/>
          </p:nvGrpSpPr>
          <p:grpSpPr bwMode="auto">
            <a:xfrm>
              <a:off x="4303737" y="5459415"/>
              <a:ext cx="685804" cy="576262"/>
              <a:chOff x="2133600" y="1566331"/>
              <a:chExt cx="1066800" cy="575737"/>
            </a:xfrm>
          </p:grpSpPr>
          <p:cxnSp>
            <p:nvCxnSpPr>
              <p:cNvPr id="106707" name="Straight Connector 229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1566332"/>
                <a:ext cx="10668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08" name="Straight Connector 230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2142067"/>
                <a:ext cx="10668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09" name="Straight Connector 231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1566333"/>
                <a:ext cx="1066800" cy="5757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10" name="Straight Connector 232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2133600" y="1566331"/>
                <a:ext cx="1066800" cy="5757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6599" name="Group 233"/>
            <p:cNvGrpSpPr>
              <a:grpSpLocks/>
            </p:cNvGrpSpPr>
            <p:nvPr/>
          </p:nvGrpSpPr>
          <p:grpSpPr bwMode="auto">
            <a:xfrm>
              <a:off x="3986235" y="1828801"/>
              <a:ext cx="304801" cy="806450"/>
              <a:chOff x="2080845" y="1828800"/>
              <a:chExt cx="304800" cy="806940"/>
            </a:xfrm>
          </p:grpSpPr>
          <p:grpSp>
            <p:nvGrpSpPr>
              <p:cNvPr id="106697" name="Group 234"/>
              <p:cNvGrpSpPr>
                <a:grpSpLocks/>
              </p:cNvGrpSpPr>
              <p:nvPr/>
            </p:nvGrpSpPr>
            <p:grpSpPr bwMode="auto">
              <a:xfrm>
                <a:off x="2080845" y="1828800"/>
                <a:ext cx="304800" cy="228600"/>
                <a:chOff x="2057400" y="1066800"/>
                <a:chExt cx="304800" cy="228600"/>
              </a:xfrm>
            </p:grpSpPr>
            <p:cxnSp>
              <p:nvCxnSpPr>
                <p:cNvPr id="106703" name="Straight Connector 243"/>
                <p:cNvCxnSpPr>
                  <a:cxnSpLocks noChangeShapeType="1"/>
                  <a:endCxn id="486" idx="2"/>
                </p:cNvCxnSpPr>
                <p:nvPr/>
              </p:nvCxnSpPr>
              <p:spPr bwMode="auto">
                <a:xfrm rot="5400000">
                  <a:off x="209777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6" name="Rectangle 246"/>
                <p:cNvSpPr>
                  <a:spLocks noChangeArrowheads="1"/>
                </p:cNvSpPr>
                <p:nvPr/>
              </p:nvSpPr>
              <p:spPr bwMode="auto">
                <a:xfrm>
                  <a:off x="2057251" y="1067039"/>
                  <a:ext cx="304613" cy="229098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705" name="Straight Connector 249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66162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706" name="Straight Connector 25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483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06698" name="Group 235"/>
              <p:cNvGrpSpPr>
                <a:grpSpLocks/>
              </p:cNvGrpSpPr>
              <p:nvPr/>
            </p:nvGrpSpPr>
            <p:grpSpPr bwMode="auto">
              <a:xfrm>
                <a:off x="2080845" y="2407140"/>
                <a:ext cx="304800" cy="228600"/>
                <a:chOff x="2057400" y="1066800"/>
                <a:chExt cx="304800" cy="228600"/>
              </a:xfrm>
            </p:grpSpPr>
            <p:cxnSp>
              <p:nvCxnSpPr>
                <p:cNvPr id="106699" name="Straight Connector 237"/>
                <p:cNvCxnSpPr>
                  <a:cxnSpLocks noChangeShapeType="1"/>
                  <a:endCxn id="482" idx="2"/>
                </p:cNvCxnSpPr>
                <p:nvPr/>
              </p:nvCxnSpPr>
              <p:spPr bwMode="auto">
                <a:xfrm rot="5400000">
                  <a:off x="209777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2" name="Rectangle 239"/>
                <p:cNvSpPr>
                  <a:spLocks noChangeArrowheads="1"/>
                </p:cNvSpPr>
                <p:nvPr/>
              </p:nvSpPr>
              <p:spPr bwMode="auto">
                <a:xfrm>
                  <a:off x="2057251" y="1066901"/>
                  <a:ext cx="304613" cy="229098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701" name="Straight Connector 24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66162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702" name="Straight Connector 24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483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06600" name="Group 253"/>
            <p:cNvGrpSpPr>
              <a:grpSpLocks/>
            </p:cNvGrpSpPr>
            <p:nvPr/>
          </p:nvGrpSpPr>
          <p:grpSpPr bwMode="auto">
            <a:xfrm>
              <a:off x="3986235" y="3003551"/>
              <a:ext cx="304801" cy="806450"/>
              <a:chOff x="2080845" y="1828800"/>
              <a:chExt cx="304800" cy="806940"/>
            </a:xfrm>
          </p:grpSpPr>
          <p:grpSp>
            <p:nvGrpSpPr>
              <p:cNvPr id="106687" name="Group 254"/>
              <p:cNvGrpSpPr>
                <a:grpSpLocks/>
              </p:cNvGrpSpPr>
              <p:nvPr/>
            </p:nvGrpSpPr>
            <p:grpSpPr bwMode="auto">
              <a:xfrm>
                <a:off x="2080845" y="1828800"/>
                <a:ext cx="304800" cy="228600"/>
                <a:chOff x="2057400" y="1066800"/>
                <a:chExt cx="304800" cy="228600"/>
              </a:xfrm>
            </p:grpSpPr>
            <p:cxnSp>
              <p:nvCxnSpPr>
                <p:cNvPr id="106693" name="Straight Connector 260"/>
                <p:cNvCxnSpPr>
                  <a:cxnSpLocks noChangeShapeType="1"/>
                  <a:endCxn id="476" idx="2"/>
                </p:cNvCxnSpPr>
                <p:nvPr/>
              </p:nvCxnSpPr>
              <p:spPr bwMode="auto">
                <a:xfrm rot="5400000">
                  <a:off x="209777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76" name="Rectangle 261"/>
                <p:cNvSpPr>
                  <a:spLocks noChangeArrowheads="1"/>
                </p:cNvSpPr>
                <p:nvPr/>
              </p:nvSpPr>
              <p:spPr bwMode="auto">
                <a:xfrm>
                  <a:off x="2057251" y="1066161"/>
                  <a:ext cx="304613" cy="229098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695" name="Straight Connector 26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66162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696" name="Straight Connector 26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483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06688" name="Group 255"/>
              <p:cNvGrpSpPr>
                <a:grpSpLocks/>
              </p:cNvGrpSpPr>
              <p:nvPr/>
            </p:nvGrpSpPr>
            <p:grpSpPr bwMode="auto">
              <a:xfrm>
                <a:off x="2080845" y="2407140"/>
                <a:ext cx="304800" cy="228600"/>
                <a:chOff x="2057400" y="1066800"/>
                <a:chExt cx="304800" cy="228600"/>
              </a:xfrm>
            </p:grpSpPr>
            <p:cxnSp>
              <p:nvCxnSpPr>
                <p:cNvPr id="106689" name="Straight Connector 256"/>
                <p:cNvCxnSpPr>
                  <a:cxnSpLocks noChangeShapeType="1"/>
                  <a:endCxn id="472" idx="2"/>
                </p:cNvCxnSpPr>
                <p:nvPr/>
              </p:nvCxnSpPr>
              <p:spPr bwMode="auto">
                <a:xfrm rot="5400000">
                  <a:off x="209777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72" name="Rectangle 257"/>
                <p:cNvSpPr>
                  <a:spLocks noChangeArrowheads="1"/>
                </p:cNvSpPr>
                <p:nvPr/>
              </p:nvSpPr>
              <p:spPr bwMode="auto">
                <a:xfrm>
                  <a:off x="2057251" y="1066022"/>
                  <a:ext cx="304613" cy="229098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691" name="Straight Connector 25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66162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692" name="Straight Connector 259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483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06601" name="Group 264"/>
            <p:cNvGrpSpPr>
              <a:grpSpLocks/>
            </p:cNvGrpSpPr>
            <p:nvPr/>
          </p:nvGrpSpPr>
          <p:grpSpPr bwMode="auto">
            <a:xfrm>
              <a:off x="3986235" y="4176714"/>
              <a:ext cx="304801" cy="808037"/>
              <a:chOff x="2080845" y="1828800"/>
              <a:chExt cx="304800" cy="806940"/>
            </a:xfrm>
          </p:grpSpPr>
          <p:grpSp>
            <p:nvGrpSpPr>
              <p:cNvPr id="106677" name="Group 265"/>
              <p:cNvGrpSpPr>
                <a:grpSpLocks/>
              </p:cNvGrpSpPr>
              <p:nvPr/>
            </p:nvGrpSpPr>
            <p:grpSpPr bwMode="auto">
              <a:xfrm>
                <a:off x="2080845" y="1828800"/>
                <a:ext cx="304800" cy="228600"/>
                <a:chOff x="2057400" y="1066800"/>
                <a:chExt cx="304800" cy="228600"/>
              </a:xfrm>
            </p:grpSpPr>
            <p:cxnSp>
              <p:nvCxnSpPr>
                <p:cNvPr id="106683" name="Straight Connector 271"/>
                <p:cNvCxnSpPr>
                  <a:cxnSpLocks noChangeShapeType="1"/>
                  <a:endCxn id="466" idx="2"/>
                </p:cNvCxnSpPr>
                <p:nvPr/>
              </p:nvCxnSpPr>
              <p:spPr bwMode="auto">
                <a:xfrm rot="5400000">
                  <a:off x="209777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66" name="Rectangle 272"/>
                <p:cNvSpPr>
                  <a:spLocks noChangeArrowheads="1"/>
                </p:cNvSpPr>
                <p:nvPr/>
              </p:nvSpPr>
              <p:spPr bwMode="auto">
                <a:xfrm>
                  <a:off x="2057251" y="1066870"/>
                  <a:ext cx="304613" cy="228649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685" name="Straight Connector 27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66162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686" name="Straight Connector 27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483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06678" name="Group 266"/>
              <p:cNvGrpSpPr>
                <a:grpSpLocks/>
              </p:cNvGrpSpPr>
              <p:nvPr/>
            </p:nvGrpSpPr>
            <p:grpSpPr bwMode="auto">
              <a:xfrm>
                <a:off x="2080845" y="2407140"/>
                <a:ext cx="304800" cy="228600"/>
                <a:chOff x="2057400" y="1066800"/>
                <a:chExt cx="304800" cy="228600"/>
              </a:xfrm>
            </p:grpSpPr>
            <p:cxnSp>
              <p:nvCxnSpPr>
                <p:cNvPr id="106679" name="Straight Connector 267"/>
                <p:cNvCxnSpPr>
                  <a:cxnSpLocks noChangeShapeType="1"/>
                  <a:endCxn id="462" idx="2"/>
                </p:cNvCxnSpPr>
                <p:nvPr/>
              </p:nvCxnSpPr>
              <p:spPr bwMode="auto">
                <a:xfrm rot="5400000">
                  <a:off x="209777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62" name="Rectangle 268"/>
                <p:cNvSpPr>
                  <a:spLocks noChangeArrowheads="1"/>
                </p:cNvSpPr>
                <p:nvPr/>
              </p:nvSpPr>
              <p:spPr bwMode="auto">
                <a:xfrm>
                  <a:off x="2057251" y="1067410"/>
                  <a:ext cx="304613" cy="228649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681" name="Straight Connector 269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66162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682" name="Straight Connector 27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483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06602" name="Group 275"/>
            <p:cNvGrpSpPr>
              <a:grpSpLocks/>
            </p:cNvGrpSpPr>
            <p:nvPr/>
          </p:nvGrpSpPr>
          <p:grpSpPr bwMode="auto">
            <a:xfrm>
              <a:off x="3986236" y="5367340"/>
              <a:ext cx="304801" cy="806450"/>
              <a:chOff x="2080845" y="1828800"/>
              <a:chExt cx="304800" cy="806940"/>
            </a:xfrm>
          </p:grpSpPr>
          <p:grpSp>
            <p:nvGrpSpPr>
              <p:cNvPr id="106667" name="Group 276"/>
              <p:cNvGrpSpPr>
                <a:grpSpLocks/>
              </p:cNvGrpSpPr>
              <p:nvPr/>
            </p:nvGrpSpPr>
            <p:grpSpPr bwMode="auto">
              <a:xfrm>
                <a:off x="2080845" y="1828800"/>
                <a:ext cx="304800" cy="228600"/>
                <a:chOff x="2057400" y="1066800"/>
                <a:chExt cx="304800" cy="228600"/>
              </a:xfrm>
            </p:grpSpPr>
            <p:cxnSp>
              <p:nvCxnSpPr>
                <p:cNvPr id="106673" name="Straight Connector 282"/>
                <p:cNvCxnSpPr>
                  <a:cxnSpLocks noChangeShapeType="1"/>
                  <a:endCxn id="456" idx="2"/>
                </p:cNvCxnSpPr>
                <p:nvPr/>
              </p:nvCxnSpPr>
              <p:spPr bwMode="auto">
                <a:xfrm rot="5400000">
                  <a:off x="209777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56" name="Rectangle 283"/>
                <p:cNvSpPr>
                  <a:spLocks noChangeArrowheads="1"/>
                </p:cNvSpPr>
                <p:nvPr/>
              </p:nvSpPr>
              <p:spPr bwMode="auto">
                <a:xfrm>
                  <a:off x="2057250" y="1066470"/>
                  <a:ext cx="304613" cy="229098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675" name="Straight Connector 28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66162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676" name="Straight Connector 28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483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06668" name="Group 277"/>
              <p:cNvGrpSpPr>
                <a:grpSpLocks/>
              </p:cNvGrpSpPr>
              <p:nvPr/>
            </p:nvGrpSpPr>
            <p:grpSpPr bwMode="auto">
              <a:xfrm>
                <a:off x="2080845" y="2407140"/>
                <a:ext cx="304800" cy="228600"/>
                <a:chOff x="2057400" y="1066800"/>
                <a:chExt cx="304800" cy="228600"/>
              </a:xfrm>
            </p:grpSpPr>
            <p:cxnSp>
              <p:nvCxnSpPr>
                <p:cNvPr id="106669" name="Straight Connector 278"/>
                <p:cNvCxnSpPr>
                  <a:cxnSpLocks noChangeShapeType="1"/>
                  <a:endCxn id="452" idx="2"/>
                </p:cNvCxnSpPr>
                <p:nvPr/>
              </p:nvCxnSpPr>
              <p:spPr bwMode="auto">
                <a:xfrm rot="5400000">
                  <a:off x="209777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52" name="Rectangle 279"/>
                <p:cNvSpPr>
                  <a:spLocks noChangeArrowheads="1"/>
                </p:cNvSpPr>
                <p:nvPr/>
              </p:nvSpPr>
              <p:spPr bwMode="auto">
                <a:xfrm>
                  <a:off x="2057250" y="1066332"/>
                  <a:ext cx="304613" cy="229098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671" name="Straight Connector 28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66162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672" name="Straight Connector 28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483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06603" name="Group 501"/>
            <p:cNvGrpSpPr>
              <a:grpSpLocks/>
            </p:cNvGrpSpPr>
            <p:nvPr/>
          </p:nvGrpSpPr>
          <p:grpSpPr bwMode="auto">
            <a:xfrm>
              <a:off x="6205573" y="1947864"/>
              <a:ext cx="685804" cy="574675"/>
              <a:chOff x="2082798" y="1566331"/>
              <a:chExt cx="1066800" cy="575737"/>
            </a:xfrm>
          </p:grpSpPr>
          <p:cxnSp>
            <p:nvCxnSpPr>
              <p:cNvPr id="106663" name="Straight Connector 287"/>
              <p:cNvCxnSpPr>
                <a:cxnSpLocks noChangeShapeType="1"/>
              </p:cNvCxnSpPr>
              <p:nvPr/>
            </p:nvCxnSpPr>
            <p:spPr bwMode="auto">
              <a:xfrm rot="10800000" flipH="1">
                <a:off x="2082798" y="1566332"/>
                <a:ext cx="10668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664" name="Straight Connector 288"/>
              <p:cNvCxnSpPr>
                <a:cxnSpLocks noChangeShapeType="1"/>
              </p:cNvCxnSpPr>
              <p:nvPr/>
            </p:nvCxnSpPr>
            <p:spPr bwMode="auto">
              <a:xfrm rot="10800000" flipH="1">
                <a:off x="2082798" y="2142067"/>
                <a:ext cx="10668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665" name="Straight Connector 289"/>
              <p:cNvCxnSpPr>
                <a:cxnSpLocks noChangeShapeType="1"/>
              </p:cNvCxnSpPr>
              <p:nvPr/>
            </p:nvCxnSpPr>
            <p:spPr bwMode="auto">
              <a:xfrm rot="10800000" flipH="1">
                <a:off x="2082798" y="1566333"/>
                <a:ext cx="1066800" cy="5757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666" name="Straight Connector 29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2082798" y="1566331"/>
                <a:ext cx="1066800" cy="5757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6604" name="Group 502"/>
            <p:cNvGrpSpPr>
              <a:grpSpLocks/>
            </p:cNvGrpSpPr>
            <p:nvPr/>
          </p:nvGrpSpPr>
          <p:grpSpPr bwMode="auto">
            <a:xfrm>
              <a:off x="6216685" y="3106739"/>
              <a:ext cx="685804" cy="576263"/>
              <a:chOff x="2133600" y="1566331"/>
              <a:chExt cx="1066800" cy="575737"/>
            </a:xfrm>
          </p:grpSpPr>
          <p:cxnSp>
            <p:nvCxnSpPr>
              <p:cNvPr id="106659" name="Straight Connector 292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1566332"/>
                <a:ext cx="10668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660" name="Straight Connector 293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2142067"/>
                <a:ext cx="10668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661" name="Straight Connector 294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1566333"/>
                <a:ext cx="1066800" cy="5757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662" name="Straight Connector 295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2133600" y="1566331"/>
                <a:ext cx="1066800" cy="5757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6605" name="Group 507"/>
            <p:cNvGrpSpPr>
              <a:grpSpLocks/>
            </p:cNvGrpSpPr>
            <p:nvPr/>
          </p:nvGrpSpPr>
          <p:grpSpPr bwMode="auto">
            <a:xfrm>
              <a:off x="6216685" y="4275139"/>
              <a:ext cx="685804" cy="576263"/>
              <a:chOff x="2133600" y="1566331"/>
              <a:chExt cx="1066800" cy="575737"/>
            </a:xfrm>
          </p:grpSpPr>
          <p:cxnSp>
            <p:nvCxnSpPr>
              <p:cNvPr id="106655" name="Straight Connector 297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1566332"/>
                <a:ext cx="10668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656" name="Straight Connector 298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2142067"/>
                <a:ext cx="10668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657" name="Straight Connector 299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1566333"/>
                <a:ext cx="1066800" cy="5757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658" name="Straight Connector 30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2133600" y="1566331"/>
                <a:ext cx="1066800" cy="5757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6606" name="Group 512"/>
            <p:cNvGrpSpPr>
              <a:grpSpLocks/>
            </p:cNvGrpSpPr>
            <p:nvPr/>
          </p:nvGrpSpPr>
          <p:grpSpPr bwMode="auto">
            <a:xfrm>
              <a:off x="6216684" y="5459415"/>
              <a:ext cx="685804" cy="576263"/>
              <a:chOff x="2133600" y="1566331"/>
              <a:chExt cx="1066800" cy="575737"/>
            </a:xfrm>
          </p:grpSpPr>
          <p:cxnSp>
            <p:nvCxnSpPr>
              <p:cNvPr id="106651" name="Straight Connector 302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1566332"/>
                <a:ext cx="10668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652" name="Straight Connector 303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2142067"/>
                <a:ext cx="10668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653" name="Straight Connector 304"/>
              <p:cNvCxnSpPr>
                <a:cxnSpLocks noChangeShapeType="1"/>
              </p:cNvCxnSpPr>
              <p:nvPr/>
            </p:nvCxnSpPr>
            <p:spPr bwMode="auto">
              <a:xfrm rot="10800000" flipH="1">
                <a:off x="2133600" y="1566333"/>
                <a:ext cx="1066800" cy="5757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654" name="Straight Connector 305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2133600" y="1566331"/>
                <a:ext cx="1066800" cy="5757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6607" name="Group 306"/>
            <p:cNvGrpSpPr>
              <a:grpSpLocks/>
            </p:cNvGrpSpPr>
            <p:nvPr/>
          </p:nvGrpSpPr>
          <p:grpSpPr bwMode="auto">
            <a:xfrm>
              <a:off x="5899177" y="1828800"/>
              <a:ext cx="304801" cy="806450"/>
              <a:chOff x="2080845" y="1828800"/>
              <a:chExt cx="304800" cy="806940"/>
            </a:xfrm>
          </p:grpSpPr>
          <p:grpSp>
            <p:nvGrpSpPr>
              <p:cNvPr id="106641" name="Group 307"/>
              <p:cNvGrpSpPr>
                <a:grpSpLocks/>
              </p:cNvGrpSpPr>
              <p:nvPr/>
            </p:nvGrpSpPr>
            <p:grpSpPr bwMode="auto">
              <a:xfrm>
                <a:off x="2080845" y="1828800"/>
                <a:ext cx="304800" cy="228600"/>
                <a:chOff x="2057400" y="1066800"/>
                <a:chExt cx="304800" cy="228600"/>
              </a:xfrm>
            </p:grpSpPr>
            <p:cxnSp>
              <p:nvCxnSpPr>
                <p:cNvPr id="106647" name="Straight Connector 313"/>
                <p:cNvCxnSpPr>
                  <a:cxnSpLocks noChangeShapeType="1"/>
                  <a:endCxn id="430" idx="2"/>
                </p:cNvCxnSpPr>
                <p:nvPr/>
              </p:nvCxnSpPr>
              <p:spPr bwMode="auto">
                <a:xfrm rot="5400000">
                  <a:off x="209777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30" name="Rectangle 314"/>
                <p:cNvSpPr>
                  <a:spLocks noChangeArrowheads="1"/>
                </p:cNvSpPr>
                <p:nvPr/>
              </p:nvSpPr>
              <p:spPr bwMode="auto">
                <a:xfrm>
                  <a:off x="2057087" y="1067041"/>
                  <a:ext cx="304613" cy="229098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649" name="Straight Connector 31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66162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650" name="Straight Connector 31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483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06642" name="Group 308"/>
              <p:cNvGrpSpPr>
                <a:grpSpLocks/>
              </p:cNvGrpSpPr>
              <p:nvPr/>
            </p:nvGrpSpPr>
            <p:grpSpPr bwMode="auto">
              <a:xfrm>
                <a:off x="2080845" y="2407140"/>
                <a:ext cx="304800" cy="228600"/>
                <a:chOff x="2057400" y="1066800"/>
                <a:chExt cx="304800" cy="228600"/>
              </a:xfrm>
            </p:grpSpPr>
            <p:cxnSp>
              <p:nvCxnSpPr>
                <p:cNvPr id="106643" name="Straight Connector 309"/>
                <p:cNvCxnSpPr>
                  <a:cxnSpLocks noChangeShapeType="1"/>
                  <a:endCxn id="426" idx="2"/>
                </p:cNvCxnSpPr>
                <p:nvPr/>
              </p:nvCxnSpPr>
              <p:spPr bwMode="auto">
                <a:xfrm rot="5400000">
                  <a:off x="209777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26" name="Rectangle 310"/>
                <p:cNvSpPr>
                  <a:spLocks noChangeArrowheads="1"/>
                </p:cNvSpPr>
                <p:nvPr/>
              </p:nvSpPr>
              <p:spPr bwMode="auto">
                <a:xfrm>
                  <a:off x="2057087" y="1066902"/>
                  <a:ext cx="304613" cy="229098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645" name="Straight Connector 31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66162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646" name="Straight Connector 31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483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06608" name="Group 317"/>
            <p:cNvGrpSpPr>
              <a:grpSpLocks/>
            </p:cNvGrpSpPr>
            <p:nvPr/>
          </p:nvGrpSpPr>
          <p:grpSpPr bwMode="auto">
            <a:xfrm>
              <a:off x="5899167" y="3003550"/>
              <a:ext cx="304800" cy="806450"/>
              <a:chOff x="2080845" y="1828800"/>
              <a:chExt cx="304800" cy="806940"/>
            </a:xfrm>
          </p:grpSpPr>
          <p:grpSp>
            <p:nvGrpSpPr>
              <p:cNvPr id="106631" name="Group 318"/>
              <p:cNvGrpSpPr>
                <a:grpSpLocks/>
              </p:cNvGrpSpPr>
              <p:nvPr/>
            </p:nvGrpSpPr>
            <p:grpSpPr bwMode="auto">
              <a:xfrm>
                <a:off x="2080845" y="1828800"/>
                <a:ext cx="304800" cy="228600"/>
                <a:chOff x="2057400" y="1066800"/>
                <a:chExt cx="304800" cy="228600"/>
              </a:xfrm>
            </p:grpSpPr>
            <p:cxnSp>
              <p:nvCxnSpPr>
                <p:cNvPr id="106637" name="Straight Connector 324"/>
                <p:cNvCxnSpPr>
                  <a:cxnSpLocks noChangeShapeType="1"/>
                  <a:endCxn id="420" idx="2"/>
                </p:cNvCxnSpPr>
                <p:nvPr/>
              </p:nvCxnSpPr>
              <p:spPr bwMode="auto">
                <a:xfrm rot="5400000">
                  <a:off x="209777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20" name="Rectangle 325"/>
                <p:cNvSpPr>
                  <a:spLocks noChangeArrowheads="1"/>
                </p:cNvSpPr>
                <p:nvPr/>
              </p:nvSpPr>
              <p:spPr bwMode="auto">
                <a:xfrm>
                  <a:off x="2057098" y="1066162"/>
                  <a:ext cx="304615" cy="229098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639" name="Straight Connector 32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66162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640" name="Straight Connector 32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483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06632" name="Group 319"/>
              <p:cNvGrpSpPr>
                <a:grpSpLocks/>
              </p:cNvGrpSpPr>
              <p:nvPr/>
            </p:nvGrpSpPr>
            <p:grpSpPr bwMode="auto">
              <a:xfrm>
                <a:off x="2080845" y="2407140"/>
                <a:ext cx="304800" cy="228600"/>
                <a:chOff x="2057400" y="1066800"/>
                <a:chExt cx="304800" cy="228600"/>
              </a:xfrm>
            </p:grpSpPr>
            <p:cxnSp>
              <p:nvCxnSpPr>
                <p:cNvPr id="106633" name="Straight Connector 320"/>
                <p:cNvCxnSpPr>
                  <a:cxnSpLocks noChangeShapeType="1"/>
                  <a:endCxn id="416" idx="2"/>
                </p:cNvCxnSpPr>
                <p:nvPr/>
              </p:nvCxnSpPr>
              <p:spPr bwMode="auto">
                <a:xfrm rot="5400000">
                  <a:off x="209777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6" name="Rectangle 321"/>
                <p:cNvSpPr>
                  <a:spLocks noChangeArrowheads="1"/>
                </p:cNvSpPr>
                <p:nvPr/>
              </p:nvSpPr>
              <p:spPr bwMode="auto">
                <a:xfrm>
                  <a:off x="2057098" y="1066023"/>
                  <a:ext cx="304615" cy="229098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635" name="Straight Connector 32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66162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636" name="Straight Connector 32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483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06609" name="Group 328"/>
            <p:cNvGrpSpPr>
              <a:grpSpLocks/>
            </p:cNvGrpSpPr>
            <p:nvPr/>
          </p:nvGrpSpPr>
          <p:grpSpPr bwMode="auto">
            <a:xfrm>
              <a:off x="5899159" y="4176712"/>
              <a:ext cx="304800" cy="808036"/>
              <a:chOff x="2080845" y="1828800"/>
              <a:chExt cx="304800" cy="806940"/>
            </a:xfrm>
          </p:grpSpPr>
          <p:grpSp>
            <p:nvGrpSpPr>
              <p:cNvPr id="106621" name="Group 329"/>
              <p:cNvGrpSpPr>
                <a:grpSpLocks/>
              </p:cNvGrpSpPr>
              <p:nvPr/>
            </p:nvGrpSpPr>
            <p:grpSpPr bwMode="auto">
              <a:xfrm>
                <a:off x="2080845" y="1828800"/>
                <a:ext cx="304800" cy="228600"/>
                <a:chOff x="2057400" y="1066800"/>
                <a:chExt cx="304800" cy="228600"/>
              </a:xfrm>
            </p:grpSpPr>
            <p:cxnSp>
              <p:nvCxnSpPr>
                <p:cNvPr id="106627" name="Straight Connector 335"/>
                <p:cNvCxnSpPr>
                  <a:cxnSpLocks noChangeShapeType="1"/>
                  <a:endCxn id="410" idx="2"/>
                </p:cNvCxnSpPr>
                <p:nvPr/>
              </p:nvCxnSpPr>
              <p:spPr bwMode="auto">
                <a:xfrm rot="5400000">
                  <a:off x="209777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0" name="Rectangle 336"/>
                <p:cNvSpPr>
                  <a:spLocks noChangeArrowheads="1"/>
                </p:cNvSpPr>
                <p:nvPr/>
              </p:nvSpPr>
              <p:spPr bwMode="auto">
                <a:xfrm>
                  <a:off x="2057105" y="1066872"/>
                  <a:ext cx="304615" cy="228649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629" name="Straight Connector 33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66162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630" name="Straight Connector 33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483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06622" name="Group 330"/>
              <p:cNvGrpSpPr>
                <a:grpSpLocks/>
              </p:cNvGrpSpPr>
              <p:nvPr/>
            </p:nvGrpSpPr>
            <p:grpSpPr bwMode="auto">
              <a:xfrm>
                <a:off x="2080845" y="2407140"/>
                <a:ext cx="304800" cy="228600"/>
                <a:chOff x="2057400" y="1066800"/>
                <a:chExt cx="304800" cy="228600"/>
              </a:xfrm>
            </p:grpSpPr>
            <p:cxnSp>
              <p:nvCxnSpPr>
                <p:cNvPr id="106623" name="Straight Connector 331"/>
                <p:cNvCxnSpPr>
                  <a:cxnSpLocks noChangeShapeType="1"/>
                  <a:endCxn id="406" idx="2"/>
                </p:cNvCxnSpPr>
                <p:nvPr/>
              </p:nvCxnSpPr>
              <p:spPr bwMode="auto">
                <a:xfrm rot="5400000">
                  <a:off x="209777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06" name="Rectangle 332"/>
                <p:cNvSpPr>
                  <a:spLocks noChangeArrowheads="1"/>
                </p:cNvSpPr>
                <p:nvPr/>
              </p:nvSpPr>
              <p:spPr bwMode="auto">
                <a:xfrm>
                  <a:off x="2057105" y="1067414"/>
                  <a:ext cx="304615" cy="228649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625" name="Straight Connector 33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66162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626" name="Straight Connector 33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483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06610" name="Group 339"/>
            <p:cNvGrpSpPr>
              <a:grpSpLocks/>
            </p:cNvGrpSpPr>
            <p:nvPr/>
          </p:nvGrpSpPr>
          <p:grpSpPr bwMode="auto">
            <a:xfrm>
              <a:off x="5899150" y="5367338"/>
              <a:ext cx="304800" cy="806450"/>
              <a:chOff x="2080845" y="1828800"/>
              <a:chExt cx="304800" cy="806940"/>
            </a:xfrm>
          </p:grpSpPr>
          <p:grpSp>
            <p:nvGrpSpPr>
              <p:cNvPr id="106611" name="Group 340"/>
              <p:cNvGrpSpPr>
                <a:grpSpLocks/>
              </p:cNvGrpSpPr>
              <p:nvPr/>
            </p:nvGrpSpPr>
            <p:grpSpPr bwMode="auto">
              <a:xfrm>
                <a:off x="2080845" y="1828800"/>
                <a:ext cx="304800" cy="228600"/>
                <a:chOff x="2057400" y="1066800"/>
                <a:chExt cx="304800" cy="228600"/>
              </a:xfrm>
            </p:grpSpPr>
            <p:cxnSp>
              <p:nvCxnSpPr>
                <p:cNvPr id="106617" name="Straight Connector 346"/>
                <p:cNvCxnSpPr>
                  <a:cxnSpLocks noChangeShapeType="1"/>
                  <a:endCxn id="400" idx="2"/>
                </p:cNvCxnSpPr>
                <p:nvPr/>
              </p:nvCxnSpPr>
              <p:spPr bwMode="auto">
                <a:xfrm rot="5400000">
                  <a:off x="209777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00" name="Rectangle 347"/>
                <p:cNvSpPr>
                  <a:spLocks noChangeArrowheads="1"/>
                </p:cNvSpPr>
                <p:nvPr/>
              </p:nvSpPr>
              <p:spPr bwMode="auto">
                <a:xfrm>
                  <a:off x="2057115" y="1066472"/>
                  <a:ext cx="304615" cy="229098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619" name="Straight Connector 34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66162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620" name="Straight Connector 349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483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06612" name="Group 341"/>
              <p:cNvGrpSpPr>
                <a:grpSpLocks/>
              </p:cNvGrpSpPr>
              <p:nvPr/>
            </p:nvGrpSpPr>
            <p:grpSpPr bwMode="auto">
              <a:xfrm>
                <a:off x="2080845" y="2407140"/>
                <a:ext cx="304800" cy="228600"/>
                <a:chOff x="2057400" y="1066800"/>
                <a:chExt cx="304800" cy="228600"/>
              </a:xfrm>
            </p:grpSpPr>
            <p:cxnSp>
              <p:nvCxnSpPr>
                <p:cNvPr id="106613" name="Straight Connector 342"/>
                <p:cNvCxnSpPr>
                  <a:cxnSpLocks noChangeShapeType="1"/>
                  <a:endCxn id="396" idx="2"/>
                </p:cNvCxnSpPr>
                <p:nvPr/>
              </p:nvCxnSpPr>
              <p:spPr bwMode="auto">
                <a:xfrm rot="5400000">
                  <a:off x="209777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96" name="Rectangle 343"/>
                <p:cNvSpPr>
                  <a:spLocks noChangeArrowheads="1"/>
                </p:cNvSpPr>
                <p:nvPr/>
              </p:nvSpPr>
              <p:spPr bwMode="auto">
                <a:xfrm>
                  <a:off x="2057115" y="1066334"/>
                  <a:ext cx="304615" cy="229098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615" name="Straight Connector 34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66162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616" name="Straight Connector 34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24837" y="1178823"/>
                  <a:ext cx="228600" cy="455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sp>
        <p:nvSpPr>
          <p:cNvPr id="561" name="TextBox 278"/>
          <p:cNvSpPr txBox="1">
            <a:spLocks noChangeArrowheads="1"/>
          </p:cNvSpPr>
          <p:nvPr/>
        </p:nvSpPr>
        <p:spPr bwMode="auto">
          <a:xfrm>
            <a:off x="7227888" y="5329238"/>
            <a:ext cx="1839912" cy="4619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kern="0" smtClean="0">
                <a:solidFill>
                  <a:srgbClr val="000000"/>
                </a:solidFill>
                <a:latin typeface="Calibri" charset="0"/>
                <a:cs typeface="Calibri" charset="0"/>
              </a:rPr>
              <a:t>2-by-2 router</a:t>
            </a:r>
          </a:p>
        </p:txBody>
      </p:sp>
      <p:sp>
        <p:nvSpPr>
          <p:cNvPr id="562" name="Freeform 279"/>
          <p:cNvSpPr>
            <a:spLocks/>
          </p:cNvSpPr>
          <p:nvPr/>
        </p:nvSpPr>
        <p:spPr bwMode="auto">
          <a:xfrm>
            <a:off x="6477000" y="5105400"/>
            <a:ext cx="812800" cy="436563"/>
          </a:xfrm>
          <a:custGeom>
            <a:avLst/>
            <a:gdLst>
              <a:gd name="T0" fmla="*/ 0 w 1018573"/>
              <a:gd name="T1" fmla="*/ 0 h 694481"/>
              <a:gd name="T2" fmla="*/ 170414 w 1018573"/>
              <a:gd name="T3" fmla="*/ 38602 h 694481"/>
              <a:gd name="T4" fmla="*/ 179383 w 1018573"/>
              <a:gd name="T5" fmla="*/ 25019 h 694481"/>
              <a:gd name="T6" fmla="*/ 263095 w 1018573"/>
              <a:gd name="T7" fmla="*/ 42891 h 694481"/>
              <a:gd name="T8" fmla="*/ 0 60000 65536"/>
              <a:gd name="T9" fmla="*/ 0 60000 65536"/>
              <a:gd name="T10" fmla="*/ 0 60000 65536"/>
              <a:gd name="T11" fmla="*/ 0 60000 65536"/>
              <a:gd name="T12" fmla="*/ 0 w 1018573"/>
              <a:gd name="T13" fmla="*/ 0 h 694481"/>
              <a:gd name="T14" fmla="*/ 1018573 w 1018573"/>
              <a:gd name="T15" fmla="*/ 694481 h 694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8573" h="694481">
                <a:moveTo>
                  <a:pt x="0" y="0"/>
                </a:moveTo>
                <a:cubicBezTo>
                  <a:pt x="272005" y="278757"/>
                  <a:pt x="544010" y="557514"/>
                  <a:pt x="659757" y="625033"/>
                </a:cubicBezTo>
                <a:cubicBezTo>
                  <a:pt x="775504" y="692552"/>
                  <a:pt x="634678" y="393539"/>
                  <a:pt x="694481" y="405114"/>
                </a:cubicBezTo>
                <a:cubicBezTo>
                  <a:pt x="754284" y="416689"/>
                  <a:pt x="886428" y="555585"/>
                  <a:pt x="1018573" y="694481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Aside: Circuit vs. Packet Switching</a:t>
            </a:r>
          </a:p>
        </p:txBody>
      </p:sp>
      <p:sp>
        <p:nvSpPr>
          <p:cNvPr id="15769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Circuit </a:t>
            </a:r>
            <a:r>
              <a:rPr lang="en-US" dirty="0" smtClean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switching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sets up full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path before transmission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Establish route then send data</a:t>
            </a:r>
          </a:p>
          <a:p>
            <a:pPr lvl="1">
              <a:defRPr/>
            </a:pPr>
            <a:r>
              <a:rPr lang="en-US" dirty="0" err="1" smtClean="0">
                <a:latin typeface="Tahoma" charset="0"/>
                <a:ea typeface="ＭＳ Ｐゴシック" charset="0"/>
              </a:rPr>
              <a:t>Noone</a:t>
            </a:r>
            <a:r>
              <a:rPr lang="en-US" dirty="0" smtClean="0">
                <a:latin typeface="Tahoma" charset="0"/>
                <a:ea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</a:rPr>
              <a:t>else can use those </a:t>
            </a:r>
            <a:r>
              <a:rPr lang="en-US" dirty="0" smtClean="0">
                <a:latin typeface="Tahoma" charset="0"/>
                <a:ea typeface="ＭＳ Ｐゴシック" charset="0"/>
              </a:rPr>
              <a:t>links while “circuit” is set</a:t>
            </a:r>
            <a:endParaRPr lang="en-US" dirty="0">
              <a:latin typeface="Tahoma" charset="0"/>
              <a:ea typeface="ＭＳ Ｐゴシック" charset="0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Tahoma" charset="0"/>
                <a:ea typeface="ＭＳ Ｐゴシック" charset="0"/>
              </a:rPr>
              <a:t>+ faster arbitration</a:t>
            </a:r>
            <a:endParaRPr lang="en-US" dirty="0">
              <a:latin typeface="Tahoma" charset="0"/>
              <a:ea typeface="ＭＳ Ｐゴシック" charset="0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Tahoma" charset="0"/>
                <a:ea typeface="ＭＳ Ｐゴシック" charset="0"/>
              </a:rPr>
              <a:t>-- setting </a:t>
            </a:r>
            <a:r>
              <a:rPr lang="en-US" dirty="0">
                <a:latin typeface="Tahoma" charset="0"/>
                <a:ea typeface="ＭＳ Ｐゴシック" charset="0"/>
              </a:rPr>
              <a:t>up and bringing down </a:t>
            </a:r>
            <a:r>
              <a:rPr lang="en-US" dirty="0" smtClean="0">
                <a:latin typeface="Tahoma" charset="0"/>
                <a:ea typeface="ＭＳ Ｐゴシック" charset="0"/>
              </a:rPr>
              <a:t>“path” takes </a:t>
            </a:r>
            <a:r>
              <a:rPr lang="en-US" dirty="0" smtClean="0">
                <a:latin typeface="Tahoma" charset="0"/>
                <a:ea typeface="ＭＳ Ｐゴシック" charset="0"/>
              </a:rPr>
              <a:t>time</a:t>
            </a:r>
            <a:endParaRPr lang="en-US" dirty="0">
              <a:latin typeface="Tahoma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Packet switching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routes per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packet in each router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Route each packet individually (possibly via different paths)</a:t>
            </a:r>
          </a:p>
          <a:p>
            <a:pPr lvl="1">
              <a:defRPr/>
            </a:pPr>
            <a:r>
              <a:rPr lang="en-US" dirty="0" smtClean="0">
                <a:latin typeface="Tahoma" charset="0"/>
                <a:ea typeface="ＭＳ Ｐゴシック" charset="0"/>
              </a:rPr>
              <a:t>If </a:t>
            </a:r>
            <a:r>
              <a:rPr lang="en-US" dirty="0">
                <a:latin typeface="Tahoma" charset="0"/>
                <a:ea typeface="ＭＳ Ｐゴシック" charset="0"/>
              </a:rPr>
              <a:t>link is </a:t>
            </a:r>
            <a:r>
              <a:rPr lang="en-US" dirty="0" smtClean="0">
                <a:latin typeface="Tahoma" charset="0"/>
                <a:ea typeface="ＭＳ Ｐゴシック" charset="0"/>
              </a:rPr>
              <a:t>free, any packet </a:t>
            </a:r>
            <a:r>
              <a:rPr lang="en-US" dirty="0">
                <a:latin typeface="Tahoma" charset="0"/>
                <a:ea typeface="ＭＳ Ｐゴシック" charset="0"/>
              </a:rPr>
              <a:t>can </a:t>
            </a:r>
            <a:r>
              <a:rPr lang="en-US" dirty="0" smtClean="0">
                <a:latin typeface="Tahoma" charset="0"/>
                <a:ea typeface="ＭＳ Ｐゴシック" charset="0"/>
              </a:rPr>
              <a:t>use it</a:t>
            </a:r>
            <a:endParaRPr lang="en-US" dirty="0">
              <a:latin typeface="Tahoma" charset="0"/>
              <a:ea typeface="ＭＳ Ｐゴシック" charset="0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Tahoma" charset="0"/>
                <a:ea typeface="ＭＳ Ｐゴシック" charset="0"/>
              </a:rPr>
              <a:t>-- potentially </a:t>
            </a:r>
            <a:r>
              <a:rPr lang="en-US" dirty="0">
                <a:latin typeface="Tahoma" charset="0"/>
                <a:ea typeface="ＭＳ Ｐゴシック" charset="0"/>
              </a:rPr>
              <a:t>slower --- must dynamically switch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Tahoma" charset="0"/>
                <a:ea typeface="ＭＳ Ｐゴシック" charset="0"/>
              </a:rPr>
              <a:t>+ no </a:t>
            </a:r>
            <a:r>
              <a:rPr lang="en-US" dirty="0">
                <a:latin typeface="Tahoma" charset="0"/>
                <a:ea typeface="ＭＳ Ｐゴシック" charset="0"/>
              </a:rPr>
              <a:t>setup, bring down </a:t>
            </a:r>
            <a:r>
              <a:rPr lang="en-US" dirty="0" smtClean="0">
                <a:latin typeface="Tahoma" charset="0"/>
                <a:ea typeface="ＭＳ Ｐゴシック" charset="0"/>
              </a:rPr>
              <a:t>time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Tahoma" charset="0"/>
                <a:ea typeface="ＭＳ Ｐゴシック" charset="0"/>
              </a:rPr>
              <a:t>+ </a:t>
            </a:r>
            <a:r>
              <a:rPr lang="en-US" dirty="0">
                <a:latin typeface="Tahoma" charset="0"/>
                <a:ea typeface="ＭＳ Ｐゴシック" charset="0"/>
              </a:rPr>
              <a:t>m</a:t>
            </a:r>
            <a:r>
              <a:rPr lang="en-US" dirty="0" smtClean="0">
                <a:latin typeface="Tahoma" charset="0"/>
                <a:ea typeface="ＭＳ Ｐゴシック" charset="0"/>
              </a:rPr>
              <a:t>ore flexible, does not underutilize links</a:t>
            </a:r>
            <a:endParaRPr lang="en-US" dirty="0">
              <a:latin typeface="Tahoma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0F88A2-5F56-7047-AD0A-D4354B2E0D69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Switching vs. Topology</a:t>
            </a:r>
          </a:p>
        </p:txBody>
      </p:sp>
      <p:sp>
        <p:nvSpPr>
          <p:cNvPr id="10854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Circuit/packet switching choice independent of topology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It is a higher-level protocol on how a message gets sent to a destination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However, some topologies are more amenable to circuit vs. packet switching</a:t>
            </a: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894D06-C882-E740-8F82-588859AB239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Another Example: Delta Network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4800600" cy="51943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Single path from source to destination</a:t>
            </a:r>
          </a:p>
          <a:p>
            <a:endParaRPr lang="en-US" sz="1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Each stage has different routers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1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Proposed to replace costly crossbars as processor-memory interconnect</a:t>
            </a:r>
          </a:p>
          <a:p>
            <a:endParaRPr lang="en-US" sz="1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Janak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H. Patel ,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Processor-Memory Interconnections for Multiprocessors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,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 ISCA 1979.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A48F50-F9BE-3F4A-BAB2-B55396A6B2B4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095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19200"/>
            <a:ext cx="36576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TextBox 6"/>
          <p:cNvSpPr txBox="1">
            <a:spLocks noChangeArrowheads="1"/>
          </p:cNvSpPr>
          <p:nvPr/>
        </p:nvSpPr>
        <p:spPr bwMode="auto">
          <a:xfrm>
            <a:off x="5867400" y="5486400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cs typeface="Arial" charset="0"/>
              </a:rPr>
              <a:t>8x8 Delta network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Another Example: Omega Network</a:t>
            </a:r>
          </a:p>
        </p:txBody>
      </p:sp>
      <p:sp>
        <p:nvSpPr>
          <p:cNvPr id="110594" name="Content Placeholder 2"/>
          <p:cNvSpPr>
            <a:spLocks noGrp="1"/>
          </p:cNvSpPr>
          <p:nvPr>
            <p:ph idx="1"/>
          </p:nvPr>
        </p:nvSpPr>
        <p:spPr>
          <a:xfrm>
            <a:off x="76200" y="996950"/>
            <a:ext cx="4114800" cy="51943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Single path from source to destination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All stages are the same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Used in NYU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Ultracomputer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Gottlieb et al. 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The NYU </a:t>
            </a:r>
            <a:r>
              <a:rPr lang="en-US" altLang="ja-JP" dirty="0" err="1" smtClean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Ultracomputer</a:t>
            </a:r>
            <a:r>
              <a:rPr lang="en-US" altLang="ja-JP" dirty="0" smtClean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 - Designing an MIMD Shared </a:t>
            </a:r>
            <a:r>
              <a:rPr lang="en-US" altLang="ja-JP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M</a:t>
            </a:r>
            <a:r>
              <a:rPr lang="en-US" altLang="ja-JP" dirty="0" smtClean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emory Parallel Computer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,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IEEE Trans. On Comp., 1983.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DD0772-C03F-4C42-9A9A-6209F9104394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105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47879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Ring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Each node connected to exactly two other nodes. Nodes form a continuous pathway such that packets can reach any node.</a:t>
            </a:r>
          </a:p>
          <a:p>
            <a:pPr>
              <a:buFont typeface="Wingdings" charset="0"/>
              <a:buNone/>
            </a:pPr>
            <a:endParaRPr lang="en-US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+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Cheap: O(N) cost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- High latency: O(N)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- Not easy to scale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  - Bisection bandwidth remains constant</a:t>
            </a: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Used in Intel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Haswell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, </a:t>
            </a:r>
            <a:endParaRPr lang="en-US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Intel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Larrabee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, IBM Cell, </a:t>
            </a:r>
            <a:endParaRPr lang="en-US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many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commercial systems today</a:t>
            </a: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893F11-3D88-B343-82AA-7547C7266E8E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11620" name="Picture 4" descr="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194175"/>
            <a:ext cx="4076700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Unidirectional Ring</a:t>
            </a:r>
          </a:p>
        </p:txBody>
      </p:sp>
      <p:sp>
        <p:nvSpPr>
          <p:cNvPr id="113666" name="Content Placeholder 5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Single directional pathway</a:t>
            </a:r>
          </a:p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Simple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topology and implementation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Reasonable performance if N and performance needs (bandwidth &amp; latency) still moderately low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O(N) cost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N/2 average hops; latency depends on utilization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25F80B-E9FE-B34C-AC48-63CC9E62B65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33488" y="1844675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  <a:ea typeface="+mn-ea"/>
                <a:cs typeface="Calibri" pitchFamily="34" charset="0"/>
              </a:rPr>
              <a:t>R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066800" y="2522538"/>
            <a:ext cx="623888" cy="6175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  <a:ea typeface="+mn-ea"/>
                <a:cs typeface="Calibri" pitchFamily="34" charset="0"/>
              </a:rPr>
              <a:t>0</a:t>
            </a:r>
          </a:p>
        </p:txBody>
      </p:sp>
      <p:cxnSp>
        <p:nvCxnSpPr>
          <p:cNvPr id="113670" name="Straight Arrow Connector 36"/>
          <p:cNvCxnSpPr>
            <a:cxnSpLocks noChangeShapeType="1"/>
            <a:stCxn id="8" idx="0"/>
            <a:endCxn id="7" idx="2"/>
          </p:cNvCxnSpPr>
          <p:nvPr/>
        </p:nvCxnSpPr>
        <p:spPr bwMode="auto">
          <a:xfrm rot="5400000" flipH="1" flipV="1">
            <a:off x="1196181" y="2332832"/>
            <a:ext cx="373063" cy="635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2300288" y="1844675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  <a:ea typeface="+mn-ea"/>
                <a:cs typeface="Calibri" pitchFamily="34" charset="0"/>
              </a:rPr>
              <a:t>R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133600" y="2522538"/>
            <a:ext cx="623888" cy="6175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  <a:ea typeface="+mn-ea"/>
                <a:cs typeface="Calibri" pitchFamily="34" charset="0"/>
              </a:rPr>
              <a:t>1</a:t>
            </a:r>
          </a:p>
        </p:txBody>
      </p:sp>
      <p:cxnSp>
        <p:nvCxnSpPr>
          <p:cNvPr id="113673" name="Straight Arrow Connector 42"/>
          <p:cNvCxnSpPr>
            <a:cxnSpLocks noChangeShapeType="1"/>
            <a:stCxn id="11" idx="0"/>
            <a:endCxn id="10" idx="2"/>
          </p:cNvCxnSpPr>
          <p:nvPr/>
        </p:nvCxnSpPr>
        <p:spPr bwMode="auto">
          <a:xfrm rot="5400000" flipH="1" flipV="1">
            <a:off x="2262981" y="2332832"/>
            <a:ext cx="373063" cy="635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/>
          <p:cNvSpPr/>
          <p:nvPr/>
        </p:nvSpPr>
        <p:spPr bwMode="auto">
          <a:xfrm>
            <a:off x="6567488" y="1844675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  <a:ea typeface="+mn-ea"/>
                <a:cs typeface="Calibri" pitchFamily="34" charset="0"/>
              </a:rPr>
              <a:t>R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400800" y="2522538"/>
            <a:ext cx="623888" cy="6175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  <a:ea typeface="+mn-ea"/>
                <a:cs typeface="Calibri" pitchFamily="34" charset="0"/>
              </a:rPr>
              <a:t>N-2</a:t>
            </a:r>
          </a:p>
        </p:txBody>
      </p:sp>
      <p:cxnSp>
        <p:nvCxnSpPr>
          <p:cNvPr id="113676" name="Straight Arrow Connector 54"/>
          <p:cNvCxnSpPr>
            <a:cxnSpLocks noChangeShapeType="1"/>
            <a:stCxn id="14" idx="0"/>
            <a:endCxn id="13" idx="2"/>
          </p:cNvCxnSpPr>
          <p:nvPr/>
        </p:nvCxnSpPr>
        <p:spPr bwMode="auto">
          <a:xfrm rot="5400000" flipH="1" flipV="1">
            <a:off x="6530181" y="2332832"/>
            <a:ext cx="373063" cy="635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7634288" y="1844675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  <a:ea typeface="+mn-ea"/>
                <a:cs typeface="Calibri" pitchFamily="34" charset="0"/>
              </a:rPr>
              <a:t>R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7467600" y="2522538"/>
            <a:ext cx="623888" cy="6175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  <a:ea typeface="+mn-ea"/>
                <a:cs typeface="Calibri" pitchFamily="34" charset="0"/>
              </a:rPr>
              <a:t>N-1</a:t>
            </a:r>
          </a:p>
        </p:txBody>
      </p:sp>
      <p:cxnSp>
        <p:nvCxnSpPr>
          <p:cNvPr id="113679" name="Straight Arrow Connector 57"/>
          <p:cNvCxnSpPr>
            <a:cxnSpLocks noChangeShapeType="1"/>
            <a:stCxn id="17" idx="0"/>
            <a:endCxn id="16" idx="2"/>
          </p:cNvCxnSpPr>
          <p:nvPr/>
        </p:nvCxnSpPr>
        <p:spPr bwMode="auto">
          <a:xfrm rot="5400000" flipH="1" flipV="1">
            <a:off x="7596981" y="2332832"/>
            <a:ext cx="373063" cy="635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80" name="Shape 59"/>
          <p:cNvCxnSpPr>
            <a:cxnSpLocks noChangeShapeType="1"/>
            <a:stCxn id="16" idx="3"/>
            <a:endCxn id="7" idx="1"/>
          </p:cNvCxnSpPr>
          <p:nvPr/>
        </p:nvCxnSpPr>
        <p:spPr bwMode="auto">
          <a:xfrm flipH="1">
            <a:off x="1233488" y="1997075"/>
            <a:ext cx="6705600" cy="1588"/>
          </a:xfrm>
          <a:prstGeom prst="curvedConnector5">
            <a:avLst>
              <a:gd name="adj1" fmla="val -3407"/>
              <a:gd name="adj2" fmla="val -34081616"/>
              <a:gd name="adj3" fmla="val 103407"/>
            </a:avLst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81" name="Straight Arrow Connector 62"/>
          <p:cNvCxnSpPr>
            <a:cxnSpLocks noChangeShapeType="1"/>
            <a:stCxn id="7" idx="3"/>
            <a:endCxn id="10" idx="1"/>
          </p:cNvCxnSpPr>
          <p:nvPr/>
        </p:nvCxnSpPr>
        <p:spPr bwMode="auto">
          <a:xfrm>
            <a:off x="1538288" y="1997075"/>
            <a:ext cx="762000" cy="158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82" name="Straight Arrow Connector 63"/>
          <p:cNvCxnSpPr>
            <a:cxnSpLocks noChangeShapeType="1"/>
          </p:cNvCxnSpPr>
          <p:nvPr/>
        </p:nvCxnSpPr>
        <p:spPr bwMode="auto">
          <a:xfrm>
            <a:off x="2605088" y="1997075"/>
            <a:ext cx="762000" cy="158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83" name="Straight Arrow Connector 65"/>
          <p:cNvCxnSpPr>
            <a:cxnSpLocks noChangeShapeType="1"/>
          </p:cNvCxnSpPr>
          <p:nvPr/>
        </p:nvCxnSpPr>
        <p:spPr bwMode="auto">
          <a:xfrm>
            <a:off x="4343400" y="1997075"/>
            <a:ext cx="519113" cy="158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84" name="Straight Arrow Connector 66"/>
          <p:cNvCxnSpPr>
            <a:cxnSpLocks noChangeShapeType="1"/>
          </p:cNvCxnSpPr>
          <p:nvPr/>
        </p:nvCxnSpPr>
        <p:spPr bwMode="auto">
          <a:xfrm>
            <a:off x="6096000" y="1997075"/>
            <a:ext cx="471488" cy="158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85" name="Straight Arrow Connector 67"/>
          <p:cNvCxnSpPr>
            <a:cxnSpLocks noChangeShapeType="1"/>
          </p:cNvCxnSpPr>
          <p:nvPr/>
        </p:nvCxnSpPr>
        <p:spPr bwMode="auto">
          <a:xfrm>
            <a:off x="6872288" y="1997075"/>
            <a:ext cx="762000" cy="158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86" name="Oval 71"/>
          <p:cNvSpPr>
            <a:spLocks noChangeArrowheads="1"/>
          </p:cNvSpPr>
          <p:nvPr/>
        </p:nvSpPr>
        <p:spPr bwMode="auto">
          <a:xfrm>
            <a:off x="4953000" y="1962150"/>
            <a:ext cx="76200" cy="76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7" name="Oval 72"/>
          <p:cNvSpPr>
            <a:spLocks noChangeArrowheads="1"/>
          </p:cNvSpPr>
          <p:nvPr/>
        </p:nvSpPr>
        <p:spPr bwMode="auto">
          <a:xfrm>
            <a:off x="5200650" y="1962150"/>
            <a:ext cx="76200" cy="76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8" name="Oval 73"/>
          <p:cNvSpPr>
            <a:spLocks noChangeArrowheads="1"/>
          </p:cNvSpPr>
          <p:nvPr/>
        </p:nvSpPr>
        <p:spPr bwMode="auto">
          <a:xfrm>
            <a:off x="5448300" y="1962150"/>
            <a:ext cx="76200" cy="76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9" name="Oval 74"/>
          <p:cNvSpPr>
            <a:spLocks noChangeArrowheads="1"/>
          </p:cNvSpPr>
          <p:nvPr/>
        </p:nvSpPr>
        <p:spPr bwMode="auto">
          <a:xfrm>
            <a:off x="5695950" y="1962150"/>
            <a:ext cx="76200" cy="76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Oval 75"/>
          <p:cNvSpPr>
            <a:spLocks noChangeArrowheads="1"/>
          </p:cNvSpPr>
          <p:nvPr/>
        </p:nvSpPr>
        <p:spPr bwMode="auto">
          <a:xfrm>
            <a:off x="5943600" y="1962150"/>
            <a:ext cx="76200" cy="76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/>
          <p:nvPr/>
        </p:nvSpPr>
        <p:spPr bwMode="auto">
          <a:xfrm>
            <a:off x="3352800" y="1752600"/>
            <a:ext cx="995363" cy="9318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3692" name="Rectangle 430"/>
          <p:cNvSpPr>
            <a:spLocks noChangeArrowheads="1"/>
          </p:cNvSpPr>
          <p:nvPr/>
        </p:nvSpPr>
        <p:spPr bwMode="auto">
          <a:xfrm>
            <a:off x="3352800" y="1768475"/>
            <a:ext cx="9953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sp>
        <p:nvSpPr>
          <p:cNvPr id="113693" name="Rectangle 431"/>
          <p:cNvSpPr>
            <a:spLocks noChangeArrowheads="1"/>
          </p:cNvSpPr>
          <p:nvPr/>
        </p:nvSpPr>
        <p:spPr bwMode="auto">
          <a:xfrm>
            <a:off x="3352800" y="2271713"/>
            <a:ext cx="99536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200">
              <a:latin typeface="Calibri" charset="0"/>
              <a:cs typeface="Calibri" charset="0"/>
            </a:endParaRPr>
          </a:p>
        </p:txBody>
      </p:sp>
      <p:grpSp>
        <p:nvGrpSpPr>
          <p:cNvPr id="113694" name="Group 512"/>
          <p:cNvGrpSpPr>
            <a:grpSpLocks/>
          </p:cNvGrpSpPr>
          <p:nvPr/>
        </p:nvGrpSpPr>
        <p:grpSpPr bwMode="auto">
          <a:xfrm>
            <a:off x="3671888" y="1974850"/>
            <a:ext cx="639762" cy="503238"/>
            <a:chOff x="2133600" y="1566331"/>
            <a:chExt cx="1066800" cy="575737"/>
          </a:xfrm>
        </p:grpSpPr>
        <p:cxnSp>
          <p:nvCxnSpPr>
            <p:cNvPr id="113711" name="Straight Connector 513"/>
            <p:cNvCxnSpPr>
              <a:cxnSpLocks noChangeShapeType="1"/>
            </p:cNvCxnSpPr>
            <p:nvPr/>
          </p:nvCxnSpPr>
          <p:spPr bwMode="auto">
            <a:xfrm rot="10800000" flipH="1">
              <a:off x="2133600" y="1566332"/>
              <a:ext cx="1066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12" name="Straight Connector 514"/>
            <p:cNvCxnSpPr>
              <a:cxnSpLocks noChangeShapeType="1"/>
            </p:cNvCxnSpPr>
            <p:nvPr/>
          </p:nvCxnSpPr>
          <p:spPr bwMode="auto">
            <a:xfrm rot="10800000" flipH="1">
              <a:off x="2133600" y="2142067"/>
              <a:ext cx="1066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13" name="Straight Connector 515"/>
            <p:cNvCxnSpPr>
              <a:cxnSpLocks noChangeShapeType="1"/>
            </p:cNvCxnSpPr>
            <p:nvPr/>
          </p:nvCxnSpPr>
          <p:spPr bwMode="auto">
            <a:xfrm rot="10800000" flipH="1">
              <a:off x="2133600" y="1566333"/>
              <a:ext cx="1066800" cy="5757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14" name="Straight Connector 516"/>
            <p:cNvCxnSpPr>
              <a:cxnSpLocks noChangeShapeType="1"/>
            </p:cNvCxnSpPr>
            <p:nvPr/>
          </p:nvCxnSpPr>
          <p:spPr bwMode="auto">
            <a:xfrm rot="10800000" flipH="1" flipV="1">
              <a:off x="2133600" y="1566331"/>
              <a:ext cx="1066800" cy="5757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3695" name="Group 193"/>
          <p:cNvGrpSpPr>
            <a:grpSpLocks/>
          </p:cNvGrpSpPr>
          <p:nvPr/>
        </p:nvGrpSpPr>
        <p:grpSpPr bwMode="auto">
          <a:xfrm>
            <a:off x="3375025" y="1893888"/>
            <a:ext cx="284163" cy="704850"/>
            <a:chOff x="2080845" y="1828800"/>
            <a:chExt cx="304800" cy="806940"/>
          </a:xfrm>
        </p:grpSpPr>
        <p:grpSp>
          <p:nvGrpSpPr>
            <p:cNvPr id="113701" name="Group 194"/>
            <p:cNvGrpSpPr>
              <a:grpSpLocks/>
            </p:cNvGrpSpPr>
            <p:nvPr/>
          </p:nvGrpSpPr>
          <p:grpSpPr bwMode="auto">
            <a:xfrm>
              <a:off x="2080845" y="1828800"/>
              <a:ext cx="304800" cy="228600"/>
              <a:chOff x="2057400" y="1066800"/>
              <a:chExt cx="304800" cy="228600"/>
            </a:xfrm>
          </p:grpSpPr>
          <p:cxnSp>
            <p:nvCxnSpPr>
              <p:cNvPr id="113707" name="Straight Connector 200"/>
              <p:cNvCxnSpPr>
                <a:cxnSpLocks noChangeShapeType="1"/>
                <a:endCxn id="113708" idx="2"/>
              </p:cNvCxnSpPr>
              <p:nvPr/>
            </p:nvCxnSpPr>
            <p:spPr bwMode="auto">
              <a:xfrm rot="5400000">
                <a:off x="2097777" y="1178823"/>
                <a:ext cx="228600" cy="455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3708" name="Rectangle 201"/>
              <p:cNvSpPr>
                <a:spLocks noChangeArrowheads="1"/>
              </p:cNvSpPr>
              <p:nvPr/>
            </p:nvSpPr>
            <p:spPr bwMode="auto">
              <a:xfrm>
                <a:off x="2057400" y="1066800"/>
                <a:ext cx="304800" cy="22860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709" name="Straight Connector 202"/>
              <p:cNvCxnSpPr>
                <a:cxnSpLocks noChangeShapeType="1"/>
              </p:cNvCxnSpPr>
              <p:nvPr/>
            </p:nvCxnSpPr>
            <p:spPr bwMode="auto">
              <a:xfrm rot="5400000">
                <a:off x="2166162" y="1178823"/>
                <a:ext cx="228600" cy="455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710" name="Straight Connector 203"/>
              <p:cNvCxnSpPr>
                <a:cxnSpLocks noChangeShapeType="1"/>
              </p:cNvCxnSpPr>
              <p:nvPr/>
            </p:nvCxnSpPr>
            <p:spPr bwMode="auto">
              <a:xfrm rot="5400000">
                <a:off x="2024837" y="1178823"/>
                <a:ext cx="228600" cy="455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3702" name="Group 195"/>
            <p:cNvGrpSpPr>
              <a:grpSpLocks/>
            </p:cNvGrpSpPr>
            <p:nvPr/>
          </p:nvGrpSpPr>
          <p:grpSpPr bwMode="auto">
            <a:xfrm>
              <a:off x="2080845" y="2407140"/>
              <a:ext cx="304800" cy="228600"/>
              <a:chOff x="2057400" y="1066800"/>
              <a:chExt cx="304800" cy="228600"/>
            </a:xfrm>
          </p:grpSpPr>
          <p:cxnSp>
            <p:nvCxnSpPr>
              <p:cNvPr id="113703" name="Straight Connector 196"/>
              <p:cNvCxnSpPr>
                <a:cxnSpLocks noChangeShapeType="1"/>
                <a:endCxn id="113704" idx="2"/>
              </p:cNvCxnSpPr>
              <p:nvPr/>
            </p:nvCxnSpPr>
            <p:spPr bwMode="auto">
              <a:xfrm rot="5400000">
                <a:off x="2097777" y="1178823"/>
                <a:ext cx="228600" cy="455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3704" name="Rectangle 197"/>
              <p:cNvSpPr>
                <a:spLocks noChangeArrowheads="1"/>
              </p:cNvSpPr>
              <p:nvPr/>
            </p:nvSpPr>
            <p:spPr bwMode="auto">
              <a:xfrm>
                <a:off x="2057400" y="1066800"/>
                <a:ext cx="304800" cy="22860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705" name="Straight Connector 198"/>
              <p:cNvCxnSpPr>
                <a:cxnSpLocks noChangeShapeType="1"/>
              </p:cNvCxnSpPr>
              <p:nvPr/>
            </p:nvCxnSpPr>
            <p:spPr bwMode="auto">
              <a:xfrm rot="5400000">
                <a:off x="2166162" y="1178823"/>
                <a:ext cx="228600" cy="455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706" name="Straight Connector 199"/>
              <p:cNvCxnSpPr>
                <a:cxnSpLocks noChangeShapeType="1"/>
              </p:cNvCxnSpPr>
              <p:nvPr/>
            </p:nvCxnSpPr>
            <p:spPr bwMode="auto">
              <a:xfrm rot="5400000">
                <a:off x="2024837" y="1178823"/>
                <a:ext cx="228600" cy="455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49" name="Oval 48"/>
          <p:cNvSpPr/>
          <p:nvPr/>
        </p:nvSpPr>
        <p:spPr bwMode="auto">
          <a:xfrm>
            <a:off x="3551238" y="2903538"/>
            <a:ext cx="623887" cy="6175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  <a:ea typeface="+mn-ea"/>
                <a:cs typeface="Calibri" pitchFamily="34" charset="0"/>
              </a:rPr>
              <a:t>2</a:t>
            </a:r>
          </a:p>
        </p:txBody>
      </p:sp>
      <p:cxnSp>
        <p:nvCxnSpPr>
          <p:cNvPr id="113697" name="Curved Connector 97"/>
          <p:cNvCxnSpPr>
            <a:cxnSpLocks noChangeShapeType="1"/>
            <a:stCxn id="113693" idx="3"/>
            <a:endCxn id="49" idx="6"/>
          </p:cNvCxnSpPr>
          <p:nvPr/>
        </p:nvCxnSpPr>
        <p:spPr bwMode="auto">
          <a:xfrm flipH="1">
            <a:off x="4175125" y="2471738"/>
            <a:ext cx="173038" cy="739775"/>
          </a:xfrm>
          <a:prstGeom prst="curvedConnector3">
            <a:avLst>
              <a:gd name="adj1" fmla="val -132440"/>
            </a:avLst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98" name="Curved Connector 99"/>
          <p:cNvCxnSpPr>
            <a:cxnSpLocks noChangeShapeType="1"/>
            <a:stCxn id="49" idx="2"/>
            <a:endCxn id="113693" idx="1"/>
          </p:cNvCxnSpPr>
          <p:nvPr/>
        </p:nvCxnSpPr>
        <p:spPr bwMode="auto">
          <a:xfrm rot="10800000">
            <a:off x="3352800" y="2471738"/>
            <a:ext cx="198438" cy="739775"/>
          </a:xfrm>
          <a:prstGeom prst="curvedConnector3">
            <a:avLst>
              <a:gd name="adj1" fmla="val 215060"/>
            </a:avLst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99" name="TextBox 278"/>
          <p:cNvSpPr txBox="1">
            <a:spLocks noChangeArrowheads="1"/>
          </p:cNvSpPr>
          <p:nvPr/>
        </p:nvSpPr>
        <p:spPr bwMode="auto">
          <a:xfrm>
            <a:off x="4427538" y="2173288"/>
            <a:ext cx="1839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2x2 router</a:t>
            </a:r>
          </a:p>
        </p:txBody>
      </p:sp>
      <p:sp>
        <p:nvSpPr>
          <p:cNvPr id="113700" name="Freeform 279"/>
          <p:cNvSpPr>
            <a:spLocks/>
          </p:cNvSpPr>
          <p:nvPr/>
        </p:nvSpPr>
        <p:spPr bwMode="auto">
          <a:xfrm>
            <a:off x="4267200" y="2214563"/>
            <a:ext cx="457200" cy="207962"/>
          </a:xfrm>
          <a:custGeom>
            <a:avLst/>
            <a:gdLst>
              <a:gd name="T0" fmla="*/ 0 w 1018573"/>
              <a:gd name="T1" fmla="*/ 0 h 694481"/>
              <a:gd name="T2" fmla="*/ 140 w 1018573"/>
              <a:gd name="T3" fmla="*/ 1 h 694481"/>
              <a:gd name="T4" fmla="*/ 147 w 1018573"/>
              <a:gd name="T5" fmla="*/ 1 h 694481"/>
              <a:gd name="T6" fmla="*/ 215 w 1018573"/>
              <a:gd name="T7" fmla="*/ 1 h 694481"/>
              <a:gd name="T8" fmla="*/ 0 60000 65536"/>
              <a:gd name="T9" fmla="*/ 0 60000 65536"/>
              <a:gd name="T10" fmla="*/ 0 60000 65536"/>
              <a:gd name="T11" fmla="*/ 0 60000 65536"/>
              <a:gd name="T12" fmla="*/ 0 w 1018573"/>
              <a:gd name="T13" fmla="*/ 0 h 694481"/>
              <a:gd name="T14" fmla="*/ 1018573 w 1018573"/>
              <a:gd name="T15" fmla="*/ 694481 h 694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8573" h="694481">
                <a:moveTo>
                  <a:pt x="0" y="0"/>
                </a:moveTo>
                <a:cubicBezTo>
                  <a:pt x="272005" y="278757"/>
                  <a:pt x="544010" y="557514"/>
                  <a:pt x="659757" y="625033"/>
                </a:cubicBezTo>
                <a:cubicBezTo>
                  <a:pt x="775504" y="692552"/>
                  <a:pt x="634678" y="393539"/>
                  <a:pt x="694481" y="405114"/>
                </a:cubicBezTo>
                <a:cubicBezTo>
                  <a:pt x="754284" y="416689"/>
                  <a:pt x="886428" y="555585"/>
                  <a:pt x="1018573" y="694481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Rings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Multi-directional pathways, or multiple rings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smtClean="0"/>
              <a:t>Reduces latency</a:t>
            </a:r>
          </a:p>
          <a:p>
            <a:pPr marL="0" indent="0">
              <a:buNone/>
            </a:pPr>
            <a:r>
              <a:rPr lang="en-US" dirty="0" smtClean="0"/>
              <a:t>+ Improves scalability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- Slightly more complex injection policy (need to select which ring to inject a packet into)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D6B90F-421D-D84E-A35C-F08F8B6ACEC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849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+ More scalable</a:t>
            </a:r>
          </a:p>
          <a:p>
            <a:pPr marL="0" indent="0">
              <a:buNone/>
            </a:pPr>
            <a:r>
              <a:rPr lang="en-US" dirty="0" smtClean="0"/>
              <a:t>+ Lower latency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 More complex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9E0BEE-6161-F045-8A7A-67AC7603275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920"/>
            <a:ext cx="9144000" cy="2697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0" y="3505200"/>
            <a:ext cx="3937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126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Abstract, cycle-level modeling of the memory hierarchy</a:t>
            </a:r>
          </a:p>
          <a:p>
            <a:pPr lvl="1"/>
            <a:r>
              <a:rPr lang="en-US" dirty="0" smtClean="0"/>
              <a:t>L2 Cache and Main Memory Controllers</a:t>
            </a:r>
          </a:p>
          <a:p>
            <a:pPr lvl="1"/>
            <a:r>
              <a:rPr lang="en-US" dirty="0" smtClean="0"/>
              <a:t>A key part of all modern computing systems today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You can submit until May 1 and still get full credit</a:t>
            </a:r>
          </a:p>
          <a:p>
            <a:r>
              <a:rPr lang="en-US" dirty="0" smtClean="0"/>
              <a:t>Feel free to submit the Extra Credit portion as well</a:t>
            </a:r>
          </a:p>
          <a:p>
            <a:pPr lvl="1"/>
            <a:r>
              <a:rPr lang="en-US" dirty="0" smtClean="0"/>
              <a:t>Prefetching</a:t>
            </a:r>
          </a:p>
          <a:p>
            <a:pPr lvl="1"/>
            <a:r>
              <a:rPr lang="en-US" dirty="0" smtClean="0"/>
              <a:t>You can get up to 2% of course grade as extra credit</a:t>
            </a:r>
          </a:p>
          <a:p>
            <a:endParaRPr lang="en-US" dirty="0" smtClean="0"/>
          </a:p>
          <a:p>
            <a:r>
              <a:rPr lang="en-US" dirty="0" smtClean="0"/>
              <a:t>Remember: The goal is for you to learn…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D8826A-97BC-3A46-9C21-DD4A701745B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734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Hierarchical Rings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Rachata</a:t>
            </a:r>
            <a:r>
              <a:rPr lang="en-US" dirty="0" smtClean="0"/>
              <a:t>+, </a:t>
            </a:r>
            <a:r>
              <a:rPr lang="en-US" dirty="0" smtClean="0">
                <a:solidFill>
                  <a:srgbClr val="0000FF"/>
                </a:solidFill>
              </a:rPr>
              <a:t>“Design </a:t>
            </a:r>
            <a:r>
              <a:rPr lang="en-US" dirty="0">
                <a:solidFill>
                  <a:srgbClr val="0000FF"/>
                </a:solidFill>
              </a:rPr>
              <a:t>and Evaluation of Hierarchical Rings with Deflection </a:t>
            </a:r>
            <a:r>
              <a:rPr lang="en-US" dirty="0" smtClean="0">
                <a:solidFill>
                  <a:srgbClr val="0000FF"/>
                </a:solidFill>
              </a:rPr>
              <a:t>Routing,” </a:t>
            </a:r>
            <a:r>
              <a:rPr lang="en-US" dirty="0" smtClean="0">
                <a:solidFill>
                  <a:srgbClr val="000000"/>
                </a:solidFill>
              </a:rPr>
              <a:t>SBAC-PAD 2014.</a:t>
            </a:r>
          </a:p>
          <a:p>
            <a:pPr lvl="1"/>
            <a:r>
              <a:rPr lang="en-US" dirty="0">
                <a:hlinkClick r:id="rId2"/>
              </a:rPr>
              <a:t>http://users.ece.cmu.edu/~omutlu/pub/hierarchical-rings-with-deflection_sbacpad14.</a:t>
            </a:r>
            <a:r>
              <a:rPr lang="en-US" dirty="0" smtClean="0">
                <a:hlinkClick r:id="rId2"/>
              </a:rPr>
              <a:t>pdf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Discusses the design and implementation of a mostly-bufferless hierarchical 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D6B90F-421D-D84E-A35C-F08F8B6ACEC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366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Each node connected to 4 neighbors (N, E, S, W)</a:t>
            </a:r>
          </a:p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O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(N) cost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Average latency: O(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sqrt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(N))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Easy to layout on-chip: regular and equal-length links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Path diversity: many ways to get from one node to another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Used in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Tilera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100-core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And many on-chip network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  prototypes</a:t>
            </a:r>
          </a:p>
        </p:txBody>
      </p:sp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  <a:ea typeface="ＭＳ Ｐゴシック" charset="0"/>
                <a:cs typeface="ＭＳ Ｐゴシック" charset="0"/>
              </a:rPr>
              <a:t>Mesh</a:t>
            </a: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44E222-DA92-6248-B8D7-724C854873EF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114692" name="Group 4"/>
          <p:cNvGrpSpPr>
            <a:grpSpLocks/>
          </p:cNvGrpSpPr>
          <p:nvPr/>
        </p:nvGrpSpPr>
        <p:grpSpPr bwMode="auto">
          <a:xfrm>
            <a:off x="5791200" y="3429000"/>
            <a:ext cx="2895600" cy="2965450"/>
            <a:chOff x="3696" y="2208"/>
            <a:chExt cx="1824" cy="1868"/>
          </a:xfrm>
        </p:grpSpPr>
        <p:grpSp>
          <p:nvGrpSpPr>
            <p:cNvPr id="114693" name="Group 5"/>
            <p:cNvGrpSpPr>
              <a:grpSpLocks/>
            </p:cNvGrpSpPr>
            <p:nvPr/>
          </p:nvGrpSpPr>
          <p:grpSpPr bwMode="auto">
            <a:xfrm>
              <a:off x="3696" y="2304"/>
              <a:ext cx="1768" cy="1772"/>
              <a:chOff x="1780" y="1924"/>
              <a:chExt cx="1768" cy="1772"/>
            </a:xfrm>
          </p:grpSpPr>
          <p:grpSp>
            <p:nvGrpSpPr>
              <p:cNvPr id="114758" name="Group 6"/>
              <p:cNvGrpSpPr>
                <a:grpSpLocks/>
              </p:cNvGrpSpPr>
              <p:nvPr/>
            </p:nvGrpSpPr>
            <p:grpSpPr bwMode="auto">
              <a:xfrm>
                <a:off x="1824" y="1968"/>
                <a:ext cx="1680" cy="1680"/>
                <a:chOff x="1824" y="1968"/>
                <a:chExt cx="1680" cy="1680"/>
              </a:xfrm>
            </p:grpSpPr>
            <p:sp>
              <p:nvSpPr>
                <p:cNvPr id="114832" name="Line 7"/>
                <p:cNvSpPr>
                  <a:spLocks noChangeShapeType="1"/>
                </p:cNvSpPr>
                <p:nvPr/>
              </p:nvSpPr>
              <p:spPr bwMode="auto">
                <a:xfrm>
                  <a:off x="1824" y="1968"/>
                  <a:ext cx="16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33" name="Line 8"/>
                <p:cNvSpPr>
                  <a:spLocks noChangeShapeType="1"/>
                </p:cNvSpPr>
                <p:nvPr/>
              </p:nvSpPr>
              <p:spPr bwMode="auto">
                <a:xfrm>
                  <a:off x="1824" y="2208"/>
                  <a:ext cx="16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34" name="Line 9"/>
                <p:cNvSpPr>
                  <a:spLocks noChangeShapeType="1"/>
                </p:cNvSpPr>
                <p:nvPr/>
              </p:nvSpPr>
              <p:spPr bwMode="auto">
                <a:xfrm>
                  <a:off x="1824" y="2448"/>
                  <a:ext cx="16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35" name="Line 10"/>
                <p:cNvSpPr>
                  <a:spLocks noChangeShapeType="1"/>
                </p:cNvSpPr>
                <p:nvPr/>
              </p:nvSpPr>
              <p:spPr bwMode="auto">
                <a:xfrm>
                  <a:off x="1824" y="2688"/>
                  <a:ext cx="16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36" name="Line 11"/>
                <p:cNvSpPr>
                  <a:spLocks noChangeShapeType="1"/>
                </p:cNvSpPr>
                <p:nvPr/>
              </p:nvSpPr>
              <p:spPr bwMode="auto">
                <a:xfrm>
                  <a:off x="1824" y="2928"/>
                  <a:ext cx="16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37" name="Line 12"/>
                <p:cNvSpPr>
                  <a:spLocks noChangeShapeType="1"/>
                </p:cNvSpPr>
                <p:nvPr/>
              </p:nvSpPr>
              <p:spPr bwMode="auto">
                <a:xfrm>
                  <a:off x="1824" y="3168"/>
                  <a:ext cx="16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38" name="Line 13"/>
                <p:cNvSpPr>
                  <a:spLocks noChangeShapeType="1"/>
                </p:cNvSpPr>
                <p:nvPr/>
              </p:nvSpPr>
              <p:spPr bwMode="auto">
                <a:xfrm>
                  <a:off x="1824" y="3408"/>
                  <a:ext cx="16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39" name="Line 14"/>
                <p:cNvSpPr>
                  <a:spLocks noChangeShapeType="1"/>
                </p:cNvSpPr>
                <p:nvPr/>
              </p:nvSpPr>
              <p:spPr bwMode="auto">
                <a:xfrm>
                  <a:off x="1824" y="3648"/>
                  <a:ext cx="16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4759" name="Group 15"/>
              <p:cNvGrpSpPr>
                <a:grpSpLocks/>
              </p:cNvGrpSpPr>
              <p:nvPr/>
            </p:nvGrpSpPr>
            <p:grpSpPr bwMode="auto">
              <a:xfrm>
                <a:off x="1824" y="1968"/>
                <a:ext cx="1680" cy="1728"/>
                <a:chOff x="1824" y="1968"/>
                <a:chExt cx="1680" cy="1728"/>
              </a:xfrm>
            </p:grpSpPr>
            <p:sp>
              <p:nvSpPr>
                <p:cNvPr id="114824" name="Line 16"/>
                <p:cNvSpPr>
                  <a:spLocks noChangeShapeType="1"/>
                </p:cNvSpPr>
                <p:nvPr/>
              </p:nvSpPr>
              <p:spPr bwMode="auto">
                <a:xfrm>
                  <a:off x="3504" y="1968"/>
                  <a:ext cx="0" cy="17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25" name="Line 17"/>
                <p:cNvSpPr>
                  <a:spLocks noChangeShapeType="1"/>
                </p:cNvSpPr>
                <p:nvPr/>
              </p:nvSpPr>
              <p:spPr bwMode="auto">
                <a:xfrm>
                  <a:off x="3264" y="1968"/>
                  <a:ext cx="0" cy="17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26" name="Line 18"/>
                <p:cNvSpPr>
                  <a:spLocks noChangeShapeType="1"/>
                </p:cNvSpPr>
                <p:nvPr/>
              </p:nvSpPr>
              <p:spPr bwMode="auto">
                <a:xfrm>
                  <a:off x="3024" y="1968"/>
                  <a:ext cx="0" cy="17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27" name="Line 19"/>
                <p:cNvSpPr>
                  <a:spLocks noChangeShapeType="1"/>
                </p:cNvSpPr>
                <p:nvPr/>
              </p:nvSpPr>
              <p:spPr bwMode="auto">
                <a:xfrm>
                  <a:off x="2784" y="1968"/>
                  <a:ext cx="0" cy="17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28" name="Line 20"/>
                <p:cNvSpPr>
                  <a:spLocks noChangeShapeType="1"/>
                </p:cNvSpPr>
                <p:nvPr/>
              </p:nvSpPr>
              <p:spPr bwMode="auto">
                <a:xfrm>
                  <a:off x="2544" y="1968"/>
                  <a:ext cx="0" cy="17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29" name="Line 21"/>
                <p:cNvSpPr>
                  <a:spLocks noChangeShapeType="1"/>
                </p:cNvSpPr>
                <p:nvPr/>
              </p:nvSpPr>
              <p:spPr bwMode="auto">
                <a:xfrm>
                  <a:off x="2304" y="1968"/>
                  <a:ext cx="0" cy="17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30" name="Line 22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0" cy="17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31" name="Line 23"/>
                <p:cNvSpPr>
                  <a:spLocks noChangeShapeType="1"/>
                </p:cNvSpPr>
                <p:nvPr/>
              </p:nvSpPr>
              <p:spPr bwMode="auto">
                <a:xfrm>
                  <a:off x="1824" y="1968"/>
                  <a:ext cx="0" cy="17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4760" name="Rectangle 24"/>
              <p:cNvSpPr>
                <a:spLocks noChangeArrowheads="1"/>
              </p:cNvSpPr>
              <p:nvPr/>
            </p:nvSpPr>
            <p:spPr bwMode="auto">
              <a:xfrm>
                <a:off x="1780" y="216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61" name="Rectangle 25"/>
              <p:cNvSpPr>
                <a:spLocks noChangeArrowheads="1"/>
              </p:cNvSpPr>
              <p:nvPr/>
            </p:nvSpPr>
            <p:spPr bwMode="auto">
              <a:xfrm>
                <a:off x="2020" y="216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62" name="Rectangle 26"/>
              <p:cNvSpPr>
                <a:spLocks noChangeArrowheads="1"/>
              </p:cNvSpPr>
              <p:nvPr/>
            </p:nvSpPr>
            <p:spPr bwMode="auto">
              <a:xfrm>
                <a:off x="2260" y="216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63" name="Rectangle 27"/>
              <p:cNvSpPr>
                <a:spLocks noChangeArrowheads="1"/>
              </p:cNvSpPr>
              <p:nvPr/>
            </p:nvSpPr>
            <p:spPr bwMode="auto">
              <a:xfrm>
                <a:off x="2500" y="216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64" name="Rectangle 28"/>
              <p:cNvSpPr>
                <a:spLocks noChangeArrowheads="1"/>
              </p:cNvSpPr>
              <p:nvPr/>
            </p:nvSpPr>
            <p:spPr bwMode="auto">
              <a:xfrm>
                <a:off x="2740" y="216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65" name="Rectangle 29"/>
              <p:cNvSpPr>
                <a:spLocks noChangeArrowheads="1"/>
              </p:cNvSpPr>
              <p:nvPr/>
            </p:nvSpPr>
            <p:spPr bwMode="auto">
              <a:xfrm>
                <a:off x="2980" y="216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66" name="Rectangle 30"/>
              <p:cNvSpPr>
                <a:spLocks noChangeArrowheads="1"/>
              </p:cNvSpPr>
              <p:nvPr/>
            </p:nvSpPr>
            <p:spPr bwMode="auto">
              <a:xfrm>
                <a:off x="3220" y="216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67" name="Rectangle 31"/>
              <p:cNvSpPr>
                <a:spLocks noChangeArrowheads="1"/>
              </p:cNvSpPr>
              <p:nvPr/>
            </p:nvSpPr>
            <p:spPr bwMode="auto">
              <a:xfrm>
                <a:off x="3460" y="216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68" name="Rectangle 32"/>
              <p:cNvSpPr>
                <a:spLocks noChangeArrowheads="1"/>
              </p:cNvSpPr>
              <p:nvPr/>
            </p:nvSpPr>
            <p:spPr bwMode="auto">
              <a:xfrm>
                <a:off x="1780" y="240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69" name="Rectangle 33"/>
              <p:cNvSpPr>
                <a:spLocks noChangeArrowheads="1"/>
              </p:cNvSpPr>
              <p:nvPr/>
            </p:nvSpPr>
            <p:spPr bwMode="auto">
              <a:xfrm>
                <a:off x="2020" y="240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70" name="Rectangle 34"/>
              <p:cNvSpPr>
                <a:spLocks noChangeArrowheads="1"/>
              </p:cNvSpPr>
              <p:nvPr/>
            </p:nvSpPr>
            <p:spPr bwMode="auto">
              <a:xfrm>
                <a:off x="2260" y="240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71" name="Rectangle 35"/>
              <p:cNvSpPr>
                <a:spLocks noChangeArrowheads="1"/>
              </p:cNvSpPr>
              <p:nvPr/>
            </p:nvSpPr>
            <p:spPr bwMode="auto">
              <a:xfrm>
                <a:off x="2500" y="240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72" name="Rectangle 36"/>
              <p:cNvSpPr>
                <a:spLocks noChangeArrowheads="1"/>
              </p:cNvSpPr>
              <p:nvPr/>
            </p:nvSpPr>
            <p:spPr bwMode="auto">
              <a:xfrm>
                <a:off x="2740" y="240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73" name="Rectangle 37"/>
              <p:cNvSpPr>
                <a:spLocks noChangeArrowheads="1"/>
              </p:cNvSpPr>
              <p:nvPr/>
            </p:nvSpPr>
            <p:spPr bwMode="auto">
              <a:xfrm>
                <a:off x="2980" y="240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74" name="Rectangle 38"/>
              <p:cNvSpPr>
                <a:spLocks noChangeArrowheads="1"/>
              </p:cNvSpPr>
              <p:nvPr/>
            </p:nvSpPr>
            <p:spPr bwMode="auto">
              <a:xfrm>
                <a:off x="3220" y="240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75" name="Rectangle 39"/>
              <p:cNvSpPr>
                <a:spLocks noChangeArrowheads="1"/>
              </p:cNvSpPr>
              <p:nvPr/>
            </p:nvSpPr>
            <p:spPr bwMode="auto">
              <a:xfrm>
                <a:off x="3460" y="240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76" name="Rectangle 40"/>
              <p:cNvSpPr>
                <a:spLocks noChangeArrowheads="1"/>
              </p:cNvSpPr>
              <p:nvPr/>
            </p:nvSpPr>
            <p:spPr bwMode="auto">
              <a:xfrm>
                <a:off x="1780" y="264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77" name="Rectangle 41"/>
              <p:cNvSpPr>
                <a:spLocks noChangeArrowheads="1"/>
              </p:cNvSpPr>
              <p:nvPr/>
            </p:nvSpPr>
            <p:spPr bwMode="auto">
              <a:xfrm>
                <a:off x="2020" y="264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78" name="Rectangle 42"/>
              <p:cNvSpPr>
                <a:spLocks noChangeArrowheads="1"/>
              </p:cNvSpPr>
              <p:nvPr/>
            </p:nvSpPr>
            <p:spPr bwMode="auto">
              <a:xfrm>
                <a:off x="2260" y="264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79" name="Rectangle 43"/>
              <p:cNvSpPr>
                <a:spLocks noChangeArrowheads="1"/>
              </p:cNvSpPr>
              <p:nvPr/>
            </p:nvSpPr>
            <p:spPr bwMode="auto">
              <a:xfrm>
                <a:off x="2500" y="264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80" name="Rectangle 44"/>
              <p:cNvSpPr>
                <a:spLocks noChangeArrowheads="1"/>
              </p:cNvSpPr>
              <p:nvPr/>
            </p:nvSpPr>
            <p:spPr bwMode="auto">
              <a:xfrm>
                <a:off x="2740" y="264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81" name="Rectangle 45"/>
              <p:cNvSpPr>
                <a:spLocks noChangeArrowheads="1"/>
              </p:cNvSpPr>
              <p:nvPr/>
            </p:nvSpPr>
            <p:spPr bwMode="auto">
              <a:xfrm>
                <a:off x="2980" y="264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82" name="Rectangle 46"/>
              <p:cNvSpPr>
                <a:spLocks noChangeArrowheads="1"/>
              </p:cNvSpPr>
              <p:nvPr/>
            </p:nvSpPr>
            <p:spPr bwMode="auto">
              <a:xfrm>
                <a:off x="3220" y="264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83" name="Rectangle 47"/>
              <p:cNvSpPr>
                <a:spLocks noChangeArrowheads="1"/>
              </p:cNvSpPr>
              <p:nvPr/>
            </p:nvSpPr>
            <p:spPr bwMode="auto">
              <a:xfrm>
                <a:off x="3460" y="264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84" name="Rectangle 48"/>
              <p:cNvSpPr>
                <a:spLocks noChangeArrowheads="1"/>
              </p:cNvSpPr>
              <p:nvPr/>
            </p:nvSpPr>
            <p:spPr bwMode="auto">
              <a:xfrm>
                <a:off x="1780" y="288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85" name="Rectangle 49"/>
              <p:cNvSpPr>
                <a:spLocks noChangeArrowheads="1"/>
              </p:cNvSpPr>
              <p:nvPr/>
            </p:nvSpPr>
            <p:spPr bwMode="auto">
              <a:xfrm>
                <a:off x="2020" y="288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86" name="Rectangle 50"/>
              <p:cNvSpPr>
                <a:spLocks noChangeArrowheads="1"/>
              </p:cNvSpPr>
              <p:nvPr/>
            </p:nvSpPr>
            <p:spPr bwMode="auto">
              <a:xfrm>
                <a:off x="2260" y="288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87" name="Rectangle 51"/>
              <p:cNvSpPr>
                <a:spLocks noChangeArrowheads="1"/>
              </p:cNvSpPr>
              <p:nvPr/>
            </p:nvSpPr>
            <p:spPr bwMode="auto">
              <a:xfrm>
                <a:off x="2500" y="288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88" name="Rectangle 52"/>
              <p:cNvSpPr>
                <a:spLocks noChangeArrowheads="1"/>
              </p:cNvSpPr>
              <p:nvPr/>
            </p:nvSpPr>
            <p:spPr bwMode="auto">
              <a:xfrm>
                <a:off x="2740" y="288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89" name="Rectangle 53"/>
              <p:cNvSpPr>
                <a:spLocks noChangeArrowheads="1"/>
              </p:cNvSpPr>
              <p:nvPr/>
            </p:nvSpPr>
            <p:spPr bwMode="auto">
              <a:xfrm>
                <a:off x="2980" y="288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90" name="Rectangle 54"/>
              <p:cNvSpPr>
                <a:spLocks noChangeArrowheads="1"/>
              </p:cNvSpPr>
              <p:nvPr/>
            </p:nvSpPr>
            <p:spPr bwMode="auto">
              <a:xfrm>
                <a:off x="3220" y="288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91" name="Rectangle 55"/>
              <p:cNvSpPr>
                <a:spLocks noChangeArrowheads="1"/>
              </p:cNvSpPr>
              <p:nvPr/>
            </p:nvSpPr>
            <p:spPr bwMode="auto">
              <a:xfrm>
                <a:off x="3460" y="288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92" name="Rectangle 56"/>
              <p:cNvSpPr>
                <a:spLocks noChangeArrowheads="1"/>
              </p:cNvSpPr>
              <p:nvPr/>
            </p:nvSpPr>
            <p:spPr bwMode="auto">
              <a:xfrm>
                <a:off x="1780" y="312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93" name="Rectangle 57"/>
              <p:cNvSpPr>
                <a:spLocks noChangeArrowheads="1"/>
              </p:cNvSpPr>
              <p:nvPr/>
            </p:nvSpPr>
            <p:spPr bwMode="auto">
              <a:xfrm>
                <a:off x="2020" y="312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94" name="Rectangle 58"/>
              <p:cNvSpPr>
                <a:spLocks noChangeArrowheads="1"/>
              </p:cNvSpPr>
              <p:nvPr/>
            </p:nvSpPr>
            <p:spPr bwMode="auto">
              <a:xfrm>
                <a:off x="2260" y="312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95" name="Rectangle 59"/>
              <p:cNvSpPr>
                <a:spLocks noChangeArrowheads="1"/>
              </p:cNvSpPr>
              <p:nvPr/>
            </p:nvSpPr>
            <p:spPr bwMode="auto">
              <a:xfrm>
                <a:off x="2500" y="312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96" name="Rectangle 60"/>
              <p:cNvSpPr>
                <a:spLocks noChangeArrowheads="1"/>
              </p:cNvSpPr>
              <p:nvPr/>
            </p:nvSpPr>
            <p:spPr bwMode="auto">
              <a:xfrm>
                <a:off x="2740" y="312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97" name="Rectangle 61"/>
              <p:cNvSpPr>
                <a:spLocks noChangeArrowheads="1"/>
              </p:cNvSpPr>
              <p:nvPr/>
            </p:nvSpPr>
            <p:spPr bwMode="auto">
              <a:xfrm>
                <a:off x="2980" y="312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98" name="Rectangle 62"/>
              <p:cNvSpPr>
                <a:spLocks noChangeArrowheads="1"/>
              </p:cNvSpPr>
              <p:nvPr/>
            </p:nvSpPr>
            <p:spPr bwMode="auto">
              <a:xfrm>
                <a:off x="3220" y="312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799" name="Rectangle 63"/>
              <p:cNvSpPr>
                <a:spLocks noChangeArrowheads="1"/>
              </p:cNvSpPr>
              <p:nvPr/>
            </p:nvSpPr>
            <p:spPr bwMode="auto">
              <a:xfrm>
                <a:off x="3460" y="312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800" name="Rectangle 64"/>
              <p:cNvSpPr>
                <a:spLocks noChangeArrowheads="1"/>
              </p:cNvSpPr>
              <p:nvPr/>
            </p:nvSpPr>
            <p:spPr bwMode="auto">
              <a:xfrm>
                <a:off x="1780" y="336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801" name="Rectangle 65"/>
              <p:cNvSpPr>
                <a:spLocks noChangeArrowheads="1"/>
              </p:cNvSpPr>
              <p:nvPr/>
            </p:nvSpPr>
            <p:spPr bwMode="auto">
              <a:xfrm>
                <a:off x="2020" y="336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802" name="Rectangle 66"/>
              <p:cNvSpPr>
                <a:spLocks noChangeArrowheads="1"/>
              </p:cNvSpPr>
              <p:nvPr/>
            </p:nvSpPr>
            <p:spPr bwMode="auto">
              <a:xfrm>
                <a:off x="2260" y="336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803" name="Rectangle 67"/>
              <p:cNvSpPr>
                <a:spLocks noChangeArrowheads="1"/>
              </p:cNvSpPr>
              <p:nvPr/>
            </p:nvSpPr>
            <p:spPr bwMode="auto">
              <a:xfrm>
                <a:off x="2500" y="336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804" name="Rectangle 68"/>
              <p:cNvSpPr>
                <a:spLocks noChangeArrowheads="1"/>
              </p:cNvSpPr>
              <p:nvPr/>
            </p:nvSpPr>
            <p:spPr bwMode="auto">
              <a:xfrm>
                <a:off x="2740" y="336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805" name="Rectangle 69"/>
              <p:cNvSpPr>
                <a:spLocks noChangeArrowheads="1"/>
              </p:cNvSpPr>
              <p:nvPr/>
            </p:nvSpPr>
            <p:spPr bwMode="auto">
              <a:xfrm>
                <a:off x="2980" y="336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806" name="Rectangle 70"/>
              <p:cNvSpPr>
                <a:spLocks noChangeArrowheads="1"/>
              </p:cNvSpPr>
              <p:nvPr/>
            </p:nvSpPr>
            <p:spPr bwMode="auto">
              <a:xfrm>
                <a:off x="3220" y="336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807" name="Rectangle 71"/>
              <p:cNvSpPr>
                <a:spLocks noChangeArrowheads="1"/>
              </p:cNvSpPr>
              <p:nvPr/>
            </p:nvSpPr>
            <p:spPr bwMode="auto">
              <a:xfrm>
                <a:off x="3460" y="336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808" name="Rectangle 72"/>
              <p:cNvSpPr>
                <a:spLocks noChangeArrowheads="1"/>
              </p:cNvSpPr>
              <p:nvPr/>
            </p:nvSpPr>
            <p:spPr bwMode="auto">
              <a:xfrm>
                <a:off x="1780" y="360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809" name="Rectangle 73"/>
              <p:cNvSpPr>
                <a:spLocks noChangeArrowheads="1"/>
              </p:cNvSpPr>
              <p:nvPr/>
            </p:nvSpPr>
            <p:spPr bwMode="auto">
              <a:xfrm>
                <a:off x="2020" y="360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810" name="Rectangle 74"/>
              <p:cNvSpPr>
                <a:spLocks noChangeArrowheads="1"/>
              </p:cNvSpPr>
              <p:nvPr/>
            </p:nvSpPr>
            <p:spPr bwMode="auto">
              <a:xfrm>
                <a:off x="2260" y="360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811" name="Rectangle 75"/>
              <p:cNvSpPr>
                <a:spLocks noChangeArrowheads="1"/>
              </p:cNvSpPr>
              <p:nvPr/>
            </p:nvSpPr>
            <p:spPr bwMode="auto">
              <a:xfrm>
                <a:off x="2500" y="360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812" name="Rectangle 76"/>
              <p:cNvSpPr>
                <a:spLocks noChangeArrowheads="1"/>
              </p:cNvSpPr>
              <p:nvPr/>
            </p:nvSpPr>
            <p:spPr bwMode="auto">
              <a:xfrm>
                <a:off x="2740" y="360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813" name="Rectangle 77"/>
              <p:cNvSpPr>
                <a:spLocks noChangeArrowheads="1"/>
              </p:cNvSpPr>
              <p:nvPr/>
            </p:nvSpPr>
            <p:spPr bwMode="auto">
              <a:xfrm>
                <a:off x="2980" y="360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814" name="Rectangle 78"/>
              <p:cNvSpPr>
                <a:spLocks noChangeArrowheads="1"/>
              </p:cNvSpPr>
              <p:nvPr/>
            </p:nvSpPr>
            <p:spPr bwMode="auto">
              <a:xfrm>
                <a:off x="3220" y="360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815" name="Rectangle 79"/>
              <p:cNvSpPr>
                <a:spLocks noChangeArrowheads="1"/>
              </p:cNvSpPr>
              <p:nvPr/>
            </p:nvSpPr>
            <p:spPr bwMode="auto">
              <a:xfrm>
                <a:off x="3460" y="360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816" name="Rectangle 80"/>
              <p:cNvSpPr>
                <a:spLocks noChangeArrowheads="1"/>
              </p:cNvSpPr>
              <p:nvPr/>
            </p:nvSpPr>
            <p:spPr bwMode="auto">
              <a:xfrm>
                <a:off x="1780" y="192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817" name="Rectangle 81"/>
              <p:cNvSpPr>
                <a:spLocks noChangeArrowheads="1"/>
              </p:cNvSpPr>
              <p:nvPr/>
            </p:nvSpPr>
            <p:spPr bwMode="auto">
              <a:xfrm>
                <a:off x="2020" y="192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818" name="Rectangle 82"/>
              <p:cNvSpPr>
                <a:spLocks noChangeArrowheads="1"/>
              </p:cNvSpPr>
              <p:nvPr/>
            </p:nvSpPr>
            <p:spPr bwMode="auto">
              <a:xfrm>
                <a:off x="2260" y="192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819" name="Rectangle 83"/>
              <p:cNvSpPr>
                <a:spLocks noChangeArrowheads="1"/>
              </p:cNvSpPr>
              <p:nvPr/>
            </p:nvSpPr>
            <p:spPr bwMode="auto">
              <a:xfrm>
                <a:off x="2500" y="192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820" name="Rectangle 84"/>
              <p:cNvSpPr>
                <a:spLocks noChangeArrowheads="1"/>
              </p:cNvSpPr>
              <p:nvPr/>
            </p:nvSpPr>
            <p:spPr bwMode="auto">
              <a:xfrm>
                <a:off x="2740" y="192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821" name="Rectangle 85"/>
              <p:cNvSpPr>
                <a:spLocks noChangeArrowheads="1"/>
              </p:cNvSpPr>
              <p:nvPr/>
            </p:nvSpPr>
            <p:spPr bwMode="auto">
              <a:xfrm>
                <a:off x="2980" y="192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822" name="Rectangle 86"/>
              <p:cNvSpPr>
                <a:spLocks noChangeArrowheads="1"/>
              </p:cNvSpPr>
              <p:nvPr/>
            </p:nvSpPr>
            <p:spPr bwMode="auto">
              <a:xfrm>
                <a:off x="3220" y="192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4823" name="Rectangle 87"/>
              <p:cNvSpPr>
                <a:spLocks noChangeArrowheads="1"/>
              </p:cNvSpPr>
              <p:nvPr/>
            </p:nvSpPr>
            <p:spPr bwMode="auto">
              <a:xfrm>
                <a:off x="3460" y="1924"/>
                <a:ext cx="8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114694" name="Oval 88"/>
            <p:cNvSpPr>
              <a:spLocks noChangeArrowheads="1"/>
            </p:cNvSpPr>
            <p:nvPr/>
          </p:nvSpPr>
          <p:spPr bwMode="auto">
            <a:xfrm>
              <a:off x="3744" y="220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695" name="Oval 89"/>
            <p:cNvSpPr>
              <a:spLocks noChangeArrowheads="1"/>
            </p:cNvSpPr>
            <p:nvPr/>
          </p:nvSpPr>
          <p:spPr bwMode="auto">
            <a:xfrm>
              <a:off x="3984" y="220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696" name="Oval 90"/>
            <p:cNvSpPr>
              <a:spLocks noChangeArrowheads="1"/>
            </p:cNvSpPr>
            <p:nvPr/>
          </p:nvSpPr>
          <p:spPr bwMode="auto">
            <a:xfrm>
              <a:off x="4224" y="220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697" name="Oval 91"/>
            <p:cNvSpPr>
              <a:spLocks noChangeArrowheads="1"/>
            </p:cNvSpPr>
            <p:nvPr/>
          </p:nvSpPr>
          <p:spPr bwMode="auto">
            <a:xfrm>
              <a:off x="4464" y="220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698" name="Oval 92"/>
            <p:cNvSpPr>
              <a:spLocks noChangeArrowheads="1"/>
            </p:cNvSpPr>
            <p:nvPr/>
          </p:nvSpPr>
          <p:spPr bwMode="auto">
            <a:xfrm>
              <a:off x="4704" y="220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699" name="Oval 93"/>
            <p:cNvSpPr>
              <a:spLocks noChangeArrowheads="1"/>
            </p:cNvSpPr>
            <p:nvPr/>
          </p:nvSpPr>
          <p:spPr bwMode="auto">
            <a:xfrm>
              <a:off x="4944" y="220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00" name="Oval 94"/>
            <p:cNvSpPr>
              <a:spLocks noChangeArrowheads="1"/>
            </p:cNvSpPr>
            <p:nvPr/>
          </p:nvSpPr>
          <p:spPr bwMode="auto">
            <a:xfrm>
              <a:off x="5184" y="220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01" name="Oval 95"/>
            <p:cNvSpPr>
              <a:spLocks noChangeArrowheads="1"/>
            </p:cNvSpPr>
            <p:nvPr/>
          </p:nvSpPr>
          <p:spPr bwMode="auto">
            <a:xfrm>
              <a:off x="5424" y="220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02" name="Oval 96"/>
            <p:cNvSpPr>
              <a:spLocks noChangeArrowheads="1"/>
            </p:cNvSpPr>
            <p:nvPr/>
          </p:nvSpPr>
          <p:spPr bwMode="auto">
            <a:xfrm>
              <a:off x="3744" y="244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03" name="Oval 97"/>
            <p:cNvSpPr>
              <a:spLocks noChangeArrowheads="1"/>
            </p:cNvSpPr>
            <p:nvPr/>
          </p:nvSpPr>
          <p:spPr bwMode="auto">
            <a:xfrm>
              <a:off x="3984" y="244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04" name="Oval 98"/>
            <p:cNvSpPr>
              <a:spLocks noChangeArrowheads="1"/>
            </p:cNvSpPr>
            <p:nvPr/>
          </p:nvSpPr>
          <p:spPr bwMode="auto">
            <a:xfrm>
              <a:off x="4224" y="244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05" name="Oval 99"/>
            <p:cNvSpPr>
              <a:spLocks noChangeArrowheads="1"/>
            </p:cNvSpPr>
            <p:nvPr/>
          </p:nvSpPr>
          <p:spPr bwMode="auto">
            <a:xfrm>
              <a:off x="4464" y="244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06" name="Oval 100"/>
            <p:cNvSpPr>
              <a:spLocks noChangeArrowheads="1"/>
            </p:cNvSpPr>
            <p:nvPr/>
          </p:nvSpPr>
          <p:spPr bwMode="auto">
            <a:xfrm>
              <a:off x="4704" y="244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07" name="Oval 101"/>
            <p:cNvSpPr>
              <a:spLocks noChangeArrowheads="1"/>
            </p:cNvSpPr>
            <p:nvPr/>
          </p:nvSpPr>
          <p:spPr bwMode="auto">
            <a:xfrm>
              <a:off x="4944" y="244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08" name="Oval 102"/>
            <p:cNvSpPr>
              <a:spLocks noChangeArrowheads="1"/>
            </p:cNvSpPr>
            <p:nvPr/>
          </p:nvSpPr>
          <p:spPr bwMode="auto">
            <a:xfrm>
              <a:off x="5184" y="244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09" name="Oval 103"/>
            <p:cNvSpPr>
              <a:spLocks noChangeArrowheads="1"/>
            </p:cNvSpPr>
            <p:nvPr/>
          </p:nvSpPr>
          <p:spPr bwMode="auto">
            <a:xfrm>
              <a:off x="5424" y="244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10" name="Oval 104"/>
            <p:cNvSpPr>
              <a:spLocks noChangeArrowheads="1"/>
            </p:cNvSpPr>
            <p:nvPr/>
          </p:nvSpPr>
          <p:spPr bwMode="auto">
            <a:xfrm>
              <a:off x="3744" y="26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11" name="Oval 105"/>
            <p:cNvSpPr>
              <a:spLocks noChangeArrowheads="1"/>
            </p:cNvSpPr>
            <p:nvPr/>
          </p:nvSpPr>
          <p:spPr bwMode="auto">
            <a:xfrm>
              <a:off x="3984" y="26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12" name="Oval 106"/>
            <p:cNvSpPr>
              <a:spLocks noChangeArrowheads="1"/>
            </p:cNvSpPr>
            <p:nvPr/>
          </p:nvSpPr>
          <p:spPr bwMode="auto">
            <a:xfrm>
              <a:off x="4224" y="26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13" name="Oval 107"/>
            <p:cNvSpPr>
              <a:spLocks noChangeArrowheads="1"/>
            </p:cNvSpPr>
            <p:nvPr/>
          </p:nvSpPr>
          <p:spPr bwMode="auto">
            <a:xfrm>
              <a:off x="4464" y="26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14" name="Oval 108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15" name="Oval 109"/>
            <p:cNvSpPr>
              <a:spLocks noChangeArrowheads="1"/>
            </p:cNvSpPr>
            <p:nvPr/>
          </p:nvSpPr>
          <p:spPr bwMode="auto">
            <a:xfrm>
              <a:off x="4944" y="26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16" name="Oval 110"/>
            <p:cNvSpPr>
              <a:spLocks noChangeArrowheads="1"/>
            </p:cNvSpPr>
            <p:nvPr/>
          </p:nvSpPr>
          <p:spPr bwMode="auto">
            <a:xfrm>
              <a:off x="5184" y="26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17" name="Oval 111"/>
            <p:cNvSpPr>
              <a:spLocks noChangeArrowheads="1"/>
            </p:cNvSpPr>
            <p:nvPr/>
          </p:nvSpPr>
          <p:spPr bwMode="auto">
            <a:xfrm>
              <a:off x="5424" y="26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18" name="Oval 112"/>
            <p:cNvSpPr>
              <a:spLocks noChangeArrowheads="1"/>
            </p:cNvSpPr>
            <p:nvPr/>
          </p:nvSpPr>
          <p:spPr bwMode="auto">
            <a:xfrm>
              <a:off x="3744" y="292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19" name="Oval 113"/>
            <p:cNvSpPr>
              <a:spLocks noChangeArrowheads="1"/>
            </p:cNvSpPr>
            <p:nvPr/>
          </p:nvSpPr>
          <p:spPr bwMode="auto">
            <a:xfrm>
              <a:off x="3984" y="292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20" name="Oval 114"/>
            <p:cNvSpPr>
              <a:spLocks noChangeArrowheads="1"/>
            </p:cNvSpPr>
            <p:nvPr/>
          </p:nvSpPr>
          <p:spPr bwMode="auto">
            <a:xfrm>
              <a:off x="4224" y="292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21" name="Oval 115"/>
            <p:cNvSpPr>
              <a:spLocks noChangeArrowheads="1"/>
            </p:cNvSpPr>
            <p:nvPr/>
          </p:nvSpPr>
          <p:spPr bwMode="auto">
            <a:xfrm>
              <a:off x="4464" y="292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22" name="Oval 116"/>
            <p:cNvSpPr>
              <a:spLocks noChangeArrowheads="1"/>
            </p:cNvSpPr>
            <p:nvPr/>
          </p:nvSpPr>
          <p:spPr bwMode="auto">
            <a:xfrm>
              <a:off x="4704" y="292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23" name="Oval 117"/>
            <p:cNvSpPr>
              <a:spLocks noChangeArrowheads="1"/>
            </p:cNvSpPr>
            <p:nvPr/>
          </p:nvSpPr>
          <p:spPr bwMode="auto">
            <a:xfrm>
              <a:off x="4944" y="292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24" name="Oval 118"/>
            <p:cNvSpPr>
              <a:spLocks noChangeArrowheads="1"/>
            </p:cNvSpPr>
            <p:nvPr/>
          </p:nvSpPr>
          <p:spPr bwMode="auto">
            <a:xfrm>
              <a:off x="5184" y="292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25" name="Oval 119"/>
            <p:cNvSpPr>
              <a:spLocks noChangeArrowheads="1"/>
            </p:cNvSpPr>
            <p:nvPr/>
          </p:nvSpPr>
          <p:spPr bwMode="auto">
            <a:xfrm>
              <a:off x="5424" y="292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26" name="Oval 120"/>
            <p:cNvSpPr>
              <a:spLocks noChangeArrowheads="1"/>
            </p:cNvSpPr>
            <p:nvPr/>
          </p:nvSpPr>
          <p:spPr bwMode="auto">
            <a:xfrm>
              <a:off x="3744" y="316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27" name="Oval 121"/>
            <p:cNvSpPr>
              <a:spLocks noChangeArrowheads="1"/>
            </p:cNvSpPr>
            <p:nvPr/>
          </p:nvSpPr>
          <p:spPr bwMode="auto">
            <a:xfrm>
              <a:off x="3984" y="316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28" name="Oval 122"/>
            <p:cNvSpPr>
              <a:spLocks noChangeArrowheads="1"/>
            </p:cNvSpPr>
            <p:nvPr/>
          </p:nvSpPr>
          <p:spPr bwMode="auto">
            <a:xfrm>
              <a:off x="4224" y="316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29" name="Oval 123"/>
            <p:cNvSpPr>
              <a:spLocks noChangeArrowheads="1"/>
            </p:cNvSpPr>
            <p:nvPr/>
          </p:nvSpPr>
          <p:spPr bwMode="auto">
            <a:xfrm>
              <a:off x="4464" y="316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30" name="Oval 124"/>
            <p:cNvSpPr>
              <a:spLocks noChangeArrowheads="1"/>
            </p:cNvSpPr>
            <p:nvPr/>
          </p:nvSpPr>
          <p:spPr bwMode="auto">
            <a:xfrm>
              <a:off x="4704" y="316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31" name="Oval 125"/>
            <p:cNvSpPr>
              <a:spLocks noChangeArrowheads="1"/>
            </p:cNvSpPr>
            <p:nvPr/>
          </p:nvSpPr>
          <p:spPr bwMode="auto">
            <a:xfrm>
              <a:off x="4944" y="316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32" name="Oval 126"/>
            <p:cNvSpPr>
              <a:spLocks noChangeArrowheads="1"/>
            </p:cNvSpPr>
            <p:nvPr/>
          </p:nvSpPr>
          <p:spPr bwMode="auto">
            <a:xfrm>
              <a:off x="5184" y="316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33" name="Oval 127"/>
            <p:cNvSpPr>
              <a:spLocks noChangeArrowheads="1"/>
            </p:cNvSpPr>
            <p:nvPr/>
          </p:nvSpPr>
          <p:spPr bwMode="auto">
            <a:xfrm>
              <a:off x="5424" y="316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34" name="Oval 128"/>
            <p:cNvSpPr>
              <a:spLocks noChangeArrowheads="1"/>
            </p:cNvSpPr>
            <p:nvPr/>
          </p:nvSpPr>
          <p:spPr bwMode="auto">
            <a:xfrm>
              <a:off x="3744" y="340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35" name="Oval 129"/>
            <p:cNvSpPr>
              <a:spLocks noChangeArrowheads="1"/>
            </p:cNvSpPr>
            <p:nvPr/>
          </p:nvSpPr>
          <p:spPr bwMode="auto">
            <a:xfrm>
              <a:off x="3984" y="340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36" name="Oval 130"/>
            <p:cNvSpPr>
              <a:spLocks noChangeArrowheads="1"/>
            </p:cNvSpPr>
            <p:nvPr/>
          </p:nvSpPr>
          <p:spPr bwMode="auto">
            <a:xfrm>
              <a:off x="4224" y="340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37" name="Oval 131"/>
            <p:cNvSpPr>
              <a:spLocks noChangeArrowheads="1"/>
            </p:cNvSpPr>
            <p:nvPr/>
          </p:nvSpPr>
          <p:spPr bwMode="auto">
            <a:xfrm>
              <a:off x="4464" y="340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38" name="Oval 132"/>
            <p:cNvSpPr>
              <a:spLocks noChangeArrowheads="1"/>
            </p:cNvSpPr>
            <p:nvPr/>
          </p:nvSpPr>
          <p:spPr bwMode="auto">
            <a:xfrm>
              <a:off x="4704" y="340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39" name="Oval 133"/>
            <p:cNvSpPr>
              <a:spLocks noChangeArrowheads="1"/>
            </p:cNvSpPr>
            <p:nvPr/>
          </p:nvSpPr>
          <p:spPr bwMode="auto">
            <a:xfrm>
              <a:off x="4944" y="340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40" name="Oval 134"/>
            <p:cNvSpPr>
              <a:spLocks noChangeArrowheads="1"/>
            </p:cNvSpPr>
            <p:nvPr/>
          </p:nvSpPr>
          <p:spPr bwMode="auto">
            <a:xfrm>
              <a:off x="5184" y="340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41" name="Oval 135"/>
            <p:cNvSpPr>
              <a:spLocks noChangeArrowheads="1"/>
            </p:cNvSpPr>
            <p:nvPr/>
          </p:nvSpPr>
          <p:spPr bwMode="auto">
            <a:xfrm>
              <a:off x="5424" y="340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42" name="Oval 136"/>
            <p:cNvSpPr>
              <a:spLocks noChangeArrowheads="1"/>
            </p:cNvSpPr>
            <p:nvPr/>
          </p:nvSpPr>
          <p:spPr bwMode="auto">
            <a:xfrm>
              <a:off x="3744" y="364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43" name="Oval 137"/>
            <p:cNvSpPr>
              <a:spLocks noChangeArrowheads="1"/>
            </p:cNvSpPr>
            <p:nvPr/>
          </p:nvSpPr>
          <p:spPr bwMode="auto">
            <a:xfrm>
              <a:off x="3984" y="364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44" name="Oval 138"/>
            <p:cNvSpPr>
              <a:spLocks noChangeArrowheads="1"/>
            </p:cNvSpPr>
            <p:nvPr/>
          </p:nvSpPr>
          <p:spPr bwMode="auto">
            <a:xfrm>
              <a:off x="4224" y="364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45" name="Oval 139"/>
            <p:cNvSpPr>
              <a:spLocks noChangeArrowheads="1"/>
            </p:cNvSpPr>
            <p:nvPr/>
          </p:nvSpPr>
          <p:spPr bwMode="auto">
            <a:xfrm>
              <a:off x="4464" y="364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46" name="Oval 140"/>
            <p:cNvSpPr>
              <a:spLocks noChangeArrowheads="1"/>
            </p:cNvSpPr>
            <p:nvPr/>
          </p:nvSpPr>
          <p:spPr bwMode="auto">
            <a:xfrm>
              <a:off x="4704" y="364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47" name="Oval 141"/>
            <p:cNvSpPr>
              <a:spLocks noChangeArrowheads="1"/>
            </p:cNvSpPr>
            <p:nvPr/>
          </p:nvSpPr>
          <p:spPr bwMode="auto">
            <a:xfrm>
              <a:off x="4944" y="364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48" name="Oval 142"/>
            <p:cNvSpPr>
              <a:spLocks noChangeArrowheads="1"/>
            </p:cNvSpPr>
            <p:nvPr/>
          </p:nvSpPr>
          <p:spPr bwMode="auto">
            <a:xfrm>
              <a:off x="5184" y="364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49" name="Oval 143"/>
            <p:cNvSpPr>
              <a:spLocks noChangeArrowheads="1"/>
            </p:cNvSpPr>
            <p:nvPr/>
          </p:nvSpPr>
          <p:spPr bwMode="auto">
            <a:xfrm>
              <a:off x="5424" y="364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50" name="Oval 144"/>
            <p:cNvSpPr>
              <a:spLocks noChangeArrowheads="1"/>
            </p:cNvSpPr>
            <p:nvPr/>
          </p:nvSpPr>
          <p:spPr bwMode="auto">
            <a:xfrm>
              <a:off x="3744" y="38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51" name="Oval 145"/>
            <p:cNvSpPr>
              <a:spLocks noChangeArrowheads="1"/>
            </p:cNvSpPr>
            <p:nvPr/>
          </p:nvSpPr>
          <p:spPr bwMode="auto">
            <a:xfrm>
              <a:off x="3984" y="38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52" name="Oval 146"/>
            <p:cNvSpPr>
              <a:spLocks noChangeArrowheads="1"/>
            </p:cNvSpPr>
            <p:nvPr/>
          </p:nvSpPr>
          <p:spPr bwMode="auto">
            <a:xfrm>
              <a:off x="4224" y="38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53" name="Oval 147"/>
            <p:cNvSpPr>
              <a:spLocks noChangeArrowheads="1"/>
            </p:cNvSpPr>
            <p:nvPr/>
          </p:nvSpPr>
          <p:spPr bwMode="auto">
            <a:xfrm>
              <a:off x="4464" y="38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54" name="Oval 148"/>
            <p:cNvSpPr>
              <a:spLocks noChangeArrowheads="1"/>
            </p:cNvSpPr>
            <p:nvPr/>
          </p:nvSpPr>
          <p:spPr bwMode="auto">
            <a:xfrm>
              <a:off x="4704" y="38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55" name="Oval 149"/>
            <p:cNvSpPr>
              <a:spLocks noChangeArrowheads="1"/>
            </p:cNvSpPr>
            <p:nvPr/>
          </p:nvSpPr>
          <p:spPr bwMode="auto">
            <a:xfrm>
              <a:off x="4944" y="38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56" name="Oval 150"/>
            <p:cNvSpPr>
              <a:spLocks noChangeArrowheads="1"/>
            </p:cNvSpPr>
            <p:nvPr/>
          </p:nvSpPr>
          <p:spPr bwMode="auto">
            <a:xfrm>
              <a:off x="5184" y="38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4757" name="Oval 151"/>
            <p:cNvSpPr>
              <a:spLocks noChangeArrowheads="1"/>
            </p:cNvSpPr>
            <p:nvPr/>
          </p:nvSpPr>
          <p:spPr bwMode="auto">
            <a:xfrm>
              <a:off x="5424" y="38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Torus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Mesh is not symmetric on edges: performance very sensitive to placement of task on edge vs. middle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Torus avoids this problem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+ Higher path diversity (and bisection bandwidth) than mesh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- Higher cost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- Harder to lay out on-chip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 - Unequal link lengths</a:t>
            </a:r>
          </a:p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E38170-7C7E-8C4D-B5A2-37B79A973E7F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116740" name="Group 4"/>
          <p:cNvGrpSpPr>
            <a:grpSpLocks/>
          </p:cNvGrpSpPr>
          <p:nvPr/>
        </p:nvGrpSpPr>
        <p:grpSpPr bwMode="auto">
          <a:xfrm>
            <a:off x="5181600" y="2984500"/>
            <a:ext cx="3327400" cy="3289300"/>
            <a:chOff x="3264" y="1880"/>
            <a:chExt cx="2096" cy="2072"/>
          </a:xfrm>
        </p:grpSpPr>
        <p:sp>
          <p:nvSpPr>
            <p:cNvPr id="116741" name="Rectangle 5"/>
            <p:cNvSpPr>
              <a:spLocks noChangeArrowheads="1"/>
            </p:cNvSpPr>
            <p:nvPr/>
          </p:nvSpPr>
          <p:spPr bwMode="auto">
            <a:xfrm>
              <a:off x="3648" y="206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6742" name="Rectangle 6"/>
            <p:cNvSpPr>
              <a:spLocks noChangeArrowheads="1"/>
            </p:cNvSpPr>
            <p:nvPr/>
          </p:nvSpPr>
          <p:spPr bwMode="auto">
            <a:xfrm>
              <a:off x="4032" y="206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6743" name="Rectangle 7"/>
            <p:cNvSpPr>
              <a:spLocks noChangeArrowheads="1"/>
            </p:cNvSpPr>
            <p:nvPr/>
          </p:nvSpPr>
          <p:spPr bwMode="auto">
            <a:xfrm>
              <a:off x="4416" y="206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4800" y="206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6745" name="Line 9"/>
            <p:cNvSpPr>
              <a:spLocks noChangeShapeType="1"/>
            </p:cNvSpPr>
            <p:nvPr/>
          </p:nvSpPr>
          <p:spPr bwMode="auto">
            <a:xfrm>
              <a:off x="3840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46" name="Line 10"/>
            <p:cNvSpPr>
              <a:spLocks noChangeShapeType="1"/>
            </p:cNvSpPr>
            <p:nvPr/>
          </p:nvSpPr>
          <p:spPr bwMode="auto">
            <a:xfrm>
              <a:off x="4224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47" name="Line 11"/>
            <p:cNvSpPr>
              <a:spLocks noChangeShapeType="1"/>
            </p:cNvSpPr>
            <p:nvPr/>
          </p:nvSpPr>
          <p:spPr bwMode="auto">
            <a:xfrm>
              <a:off x="4608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48" name="Freeform 12"/>
            <p:cNvSpPr>
              <a:spLocks/>
            </p:cNvSpPr>
            <p:nvPr/>
          </p:nvSpPr>
          <p:spPr bwMode="auto">
            <a:xfrm>
              <a:off x="3264" y="1880"/>
              <a:ext cx="2096" cy="280"/>
            </a:xfrm>
            <a:custGeom>
              <a:avLst/>
              <a:gdLst>
                <a:gd name="T0" fmla="*/ 1728 w 2096"/>
                <a:gd name="T1" fmla="*/ 280 h 280"/>
                <a:gd name="T2" fmla="*/ 1872 w 2096"/>
                <a:gd name="T3" fmla="*/ 232 h 280"/>
                <a:gd name="T4" fmla="*/ 1824 w 2096"/>
                <a:gd name="T5" fmla="*/ 40 h 280"/>
                <a:gd name="T6" fmla="*/ 240 w 2096"/>
                <a:gd name="T7" fmla="*/ 40 h 280"/>
                <a:gd name="T8" fmla="*/ 384 w 2096"/>
                <a:gd name="T9" fmla="*/ 280 h 2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6"/>
                <a:gd name="T16" fmla="*/ 0 h 280"/>
                <a:gd name="T17" fmla="*/ 2096 w 2096"/>
                <a:gd name="T18" fmla="*/ 280 h 2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6" h="280">
                  <a:moveTo>
                    <a:pt x="1728" y="280"/>
                  </a:moveTo>
                  <a:cubicBezTo>
                    <a:pt x="1792" y="276"/>
                    <a:pt x="1856" y="272"/>
                    <a:pt x="1872" y="232"/>
                  </a:cubicBezTo>
                  <a:cubicBezTo>
                    <a:pt x="1888" y="192"/>
                    <a:pt x="2096" y="72"/>
                    <a:pt x="1824" y="40"/>
                  </a:cubicBezTo>
                  <a:cubicBezTo>
                    <a:pt x="1552" y="8"/>
                    <a:pt x="480" y="0"/>
                    <a:pt x="240" y="40"/>
                  </a:cubicBezTo>
                  <a:cubicBezTo>
                    <a:pt x="0" y="80"/>
                    <a:pt x="360" y="240"/>
                    <a:pt x="384" y="2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49" name="Rectangle 13"/>
            <p:cNvSpPr>
              <a:spLocks noChangeArrowheads="1"/>
            </p:cNvSpPr>
            <p:nvPr/>
          </p:nvSpPr>
          <p:spPr bwMode="auto">
            <a:xfrm>
              <a:off x="3648" y="25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6750" name="Rectangle 14"/>
            <p:cNvSpPr>
              <a:spLocks noChangeArrowheads="1"/>
            </p:cNvSpPr>
            <p:nvPr/>
          </p:nvSpPr>
          <p:spPr bwMode="auto">
            <a:xfrm>
              <a:off x="4032" y="25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6751" name="Rectangle 15"/>
            <p:cNvSpPr>
              <a:spLocks noChangeArrowheads="1"/>
            </p:cNvSpPr>
            <p:nvPr/>
          </p:nvSpPr>
          <p:spPr bwMode="auto">
            <a:xfrm>
              <a:off x="4416" y="25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6752" name="Rectangle 16"/>
            <p:cNvSpPr>
              <a:spLocks noChangeArrowheads="1"/>
            </p:cNvSpPr>
            <p:nvPr/>
          </p:nvSpPr>
          <p:spPr bwMode="auto">
            <a:xfrm>
              <a:off x="4800" y="25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6753" name="Line 17"/>
            <p:cNvSpPr>
              <a:spLocks noChangeShapeType="1"/>
            </p:cNvSpPr>
            <p:nvPr/>
          </p:nvSpPr>
          <p:spPr bwMode="auto">
            <a:xfrm>
              <a:off x="3840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54" name="Line 18"/>
            <p:cNvSpPr>
              <a:spLocks noChangeShapeType="1"/>
            </p:cNvSpPr>
            <p:nvPr/>
          </p:nvSpPr>
          <p:spPr bwMode="auto">
            <a:xfrm>
              <a:off x="422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55" name="Line 19"/>
            <p:cNvSpPr>
              <a:spLocks noChangeShapeType="1"/>
            </p:cNvSpPr>
            <p:nvPr/>
          </p:nvSpPr>
          <p:spPr bwMode="auto">
            <a:xfrm>
              <a:off x="4608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56" name="Freeform 20"/>
            <p:cNvSpPr>
              <a:spLocks/>
            </p:cNvSpPr>
            <p:nvPr/>
          </p:nvSpPr>
          <p:spPr bwMode="auto">
            <a:xfrm>
              <a:off x="3264" y="2360"/>
              <a:ext cx="2096" cy="280"/>
            </a:xfrm>
            <a:custGeom>
              <a:avLst/>
              <a:gdLst>
                <a:gd name="T0" fmla="*/ 1728 w 2096"/>
                <a:gd name="T1" fmla="*/ 280 h 280"/>
                <a:gd name="T2" fmla="*/ 1872 w 2096"/>
                <a:gd name="T3" fmla="*/ 232 h 280"/>
                <a:gd name="T4" fmla="*/ 1824 w 2096"/>
                <a:gd name="T5" fmla="*/ 40 h 280"/>
                <a:gd name="T6" fmla="*/ 240 w 2096"/>
                <a:gd name="T7" fmla="*/ 40 h 280"/>
                <a:gd name="T8" fmla="*/ 384 w 2096"/>
                <a:gd name="T9" fmla="*/ 280 h 2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6"/>
                <a:gd name="T16" fmla="*/ 0 h 280"/>
                <a:gd name="T17" fmla="*/ 2096 w 2096"/>
                <a:gd name="T18" fmla="*/ 280 h 2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6" h="280">
                  <a:moveTo>
                    <a:pt x="1728" y="280"/>
                  </a:moveTo>
                  <a:cubicBezTo>
                    <a:pt x="1792" y="276"/>
                    <a:pt x="1856" y="272"/>
                    <a:pt x="1872" y="232"/>
                  </a:cubicBezTo>
                  <a:cubicBezTo>
                    <a:pt x="1888" y="192"/>
                    <a:pt x="2096" y="72"/>
                    <a:pt x="1824" y="40"/>
                  </a:cubicBezTo>
                  <a:cubicBezTo>
                    <a:pt x="1552" y="8"/>
                    <a:pt x="480" y="0"/>
                    <a:pt x="240" y="40"/>
                  </a:cubicBezTo>
                  <a:cubicBezTo>
                    <a:pt x="0" y="80"/>
                    <a:pt x="360" y="240"/>
                    <a:pt x="384" y="2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57" name="Rectangle 21"/>
            <p:cNvSpPr>
              <a:spLocks noChangeArrowheads="1"/>
            </p:cNvSpPr>
            <p:nvPr/>
          </p:nvSpPr>
          <p:spPr bwMode="auto">
            <a:xfrm>
              <a:off x="3648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6758" name="Rectangle 22"/>
            <p:cNvSpPr>
              <a:spLocks noChangeArrowheads="1"/>
            </p:cNvSpPr>
            <p:nvPr/>
          </p:nvSpPr>
          <p:spPr bwMode="auto">
            <a:xfrm>
              <a:off x="4032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6759" name="Rectangle 23"/>
            <p:cNvSpPr>
              <a:spLocks noChangeArrowheads="1"/>
            </p:cNvSpPr>
            <p:nvPr/>
          </p:nvSpPr>
          <p:spPr bwMode="auto">
            <a:xfrm>
              <a:off x="4416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6760" name="Rectangle 24"/>
            <p:cNvSpPr>
              <a:spLocks noChangeArrowheads="1"/>
            </p:cNvSpPr>
            <p:nvPr/>
          </p:nvSpPr>
          <p:spPr bwMode="auto">
            <a:xfrm>
              <a:off x="4800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6761" name="Line 25"/>
            <p:cNvSpPr>
              <a:spLocks noChangeShapeType="1"/>
            </p:cNvSpPr>
            <p:nvPr/>
          </p:nvSpPr>
          <p:spPr bwMode="auto">
            <a:xfrm>
              <a:off x="3840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62" name="Line 26"/>
            <p:cNvSpPr>
              <a:spLocks noChangeShapeType="1"/>
            </p:cNvSpPr>
            <p:nvPr/>
          </p:nvSpPr>
          <p:spPr bwMode="auto">
            <a:xfrm>
              <a:off x="4224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63" name="Line 27"/>
            <p:cNvSpPr>
              <a:spLocks noChangeShapeType="1"/>
            </p:cNvSpPr>
            <p:nvPr/>
          </p:nvSpPr>
          <p:spPr bwMode="auto">
            <a:xfrm>
              <a:off x="4608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64" name="Freeform 28"/>
            <p:cNvSpPr>
              <a:spLocks/>
            </p:cNvSpPr>
            <p:nvPr/>
          </p:nvSpPr>
          <p:spPr bwMode="auto">
            <a:xfrm>
              <a:off x="3264" y="2840"/>
              <a:ext cx="2096" cy="280"/>
            </a:xfrm>
            <a:custGeom>
              <a:avLst/>
              <a:gdLst>
                <a:gd name="T0" fmla="*/ 1728 w 2096"/>
                <a:gd name="T1" fmla="*/ 280 h 280"/>
                <a:gd name="T2" fmla="*/ 1872 w 2096"/>
                <a:gd name="T3" fmla="*/ 232 h 280"/>
                <a:gd name="T4" fmla="*/ 1824 w 2096"/>
                <a:gd name="T5" fmla="*/ 40 h 280"/>
                <a:gd name="T6" fmla="*/ 240 w 2096"/>
                <a:gd name="T7" fmla="*/ 40 h 280"/>
                <a:gd name="T8" fmla="*/ 384 w 2096"/>
                <a:gd name="T9" fmla="*/ 280 h 2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6"/>
                <a:gd name="T16" fmla="*/ 0 h 280"/>
                <a:gd name="T17" fmla="*/ 2096 w 2096"/>
                <a:gd name="T18" fmla="*/ 280 h 2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6" h="280">
                  <a:moveTo>
                    <a:pt x="1728" y="280"/>
                  </a:moveTo>
                  <a:cubicBezTo>
                    <a:pt x="1792" y="276"/>
                    <a:pt x="1856" y="272"/>
                    <a:pt x="1872" y="232"/>
                  </a:cubicBezTo>
                  <a:cubicBezTo>
                    <a:pt x="1888" y="192"/>
                    <a:pt x="2096" y="72"/>
                    <a:pt x="1824" y="40"/>
                  </a:cubicBezTo>
                  <a:cubicBezTo>
                    <a:pt x="1552" y="8"/>
                    <a:pt x="480" y="0"/>
                    <a:pt x="240" y="40"/>
                  </a:cubicBezTo>
                  <a:cubicBezTo>
                    <a:pt x="0" y="80"/>
                    <a:pt x="360" y="240"/>
                    <a:pt x="384" y="2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65" name="Rectangle 29"/>
            <p:cNvSpPr>
              <a:spLocks noChangeArrowheads="1"/>
            </p:cNvSpPr>
            <p:nvPr/>
          </p:nvSpPr>
          <p:spPr bwMode="auto">
            <a:xfrm>
              <a:off x="3648" y="35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6766" name="Rectangle 30"/>
            <p:cNvSpPr>
              <a:spLocks noChangeArrowheads="1"/>
            </p:cNvSpPr>
            <p:nvPr/>
          </p:nvSpPr>
          <p:spPr bwMode="auto">
            <a:xfrm>
              <a:off x="4032" y="35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6767" name="Rectangle 31"/>
            <p:cNvSpPr>
              <a:spLocks noChangeArrowheads="1"/>
            </p:cNvSpPr>
            <p:nvPr/>
          </p:nvSpPr>
          <p:spPr bwMode="auto">
            <a:xfrm>
              <a:off x="4416" y="35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6768" name="Rectangle 32"/>
            <p:cNvSpPr>
              <a:spLocks noChangeArrowheads="1"/>
            </p:cNvSpPr>
            <p:nvPr/>
          </p:nvSpPr>
          <p:spPr bwMode="auto">
            <a:xfrm>
              <a:off x="4800" y="35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6769" name="Line 33"/>
            <p:cNvSpPr>
              <a:spLocks noChangeShapeType="1"/>
            </p:cNvSpPr>
            <p:nvPr/>
          </p:nvSpPr>
          <p:spPr bwMode="auto">
            <a:xfrm>
              <a:off x="3840" y="36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70" name="Line 34"/>
            <p:cNvSpPr>
              <a:spLocks noChangeShapeType="1"/>
            </p:cNvSpPr>
            <p:nvPr/>
          </p:nvSpPr>
          <p:spPr bwMode="auto">
            <a:xfrm>
              <a:off x="4224" y="36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71" name="Line 35"/>
            <p:cNvSpPr>
              <a:spLocks noChangeShapeType="1"/>
            </p:cNvSpPr>
            <p:nvPr/>
          </p:nvSpPr>
          <p:spPr bwMode="auto">
            <a:xfrm>
              <a:off x="4608" y="36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72" name="Freeform 36"/>
            <p:cNvSpPr>
              <a:spLocks/>
            </p:cNvSpPr>
            <p:nvPr/>
          </p:nvSpPr>
          <p:spPr bwMode="auto">
            <a:xfrm>
              <a:off x="3264" y="3320"/>
              <a:ext cx="2096" cy="280"/>
            </a:xfrm>
            <a:custGeom>
              <a:avLst/>
              <a:gdLst>
                <a:gd name="T0" fmla="*/ 1728 w 2096"/>
                <a:gd name="T1" fmla="*/ 280 h 280"/>
                <a:gd name="T2" fmla="*/ 1872 w 2096"/>
                <a:gd name="T3" fmla="*/ 232 h 280"/>
                <a:gd name="T4" fmla="*/ 1824 w 2096"/>
                <a:gd name="T5" fmla="*/ 40 h 280"/>
                <a:gd name="T6" fmla="*/ 240 w 2096"/>
                <a:gd name="T7" fmla="*/ 40 h 280"/>
                <a:gd name="T8" fmla="*/ 384 w 2096"/>
                <a:gd name="T9" fmla="*/ 280 h 2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6"/>
                <a:gd name="T16" fmla="*/ 0 h 280"/>
                <a:gd name="T17" fmla="*/ 2096 w 2096"/>
                <a:gd name="T18" fmla="*/ 280 h 2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6" h="280">
                  <a:moveTo>
                    <a:pt x="1728" y="280"/>
                  </a:moveTo>
                  <a:cubicBezTo>
                    <a:pt x="1792" y="276"/>
                    <a:pt x="1856" y="272"/>
                    <a:pt x="1872" y="232"/>
                  </a:cubicBezTo>
                  <a:cubicBezTo>
                    <a:pt x="1888" y="192"/>
                    <a:pt x="2096" y="72"/>
                    <a:pt x="1824" y="40"/>
                  </a:cubicBezTo>
                  <a:cubicBezTo>
                    <a:pt x="1552" y="8"/>
                    <a:pt x="480" y="0"/>
                    <a:pt x="240" y="40"/>
                  </a:cubicBezTo>
                  <a:cubicBezTo>
                    <a:pt x="0" y="80"/>
                    <a:pt x="360" y="240"/>
                    <a:pt x="384" y="2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73" name="Line 37"/>
            <p:cNvSpPr>
              <a:spLocks noChangeShapeType="1"/>
            </p:cNvSpPr>
            <p:nvPr/>
          </p:nvSpPr>
          <p:spPr bwMode="auto">
            <a:xfrm>
              <a:off x="3744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74" name="Line 38"/>
            <p:cNvSpPr>
              <a:spLocks noChangeShapeType="1"/>
            </p:cNvSpPr>
            <p:nvPr/>
          </p:nvSpPr>
          <p:spPr bwMode="auto">
            <a:xfrm>
              <a:off x="4128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75" name="Line 39"/>
            <p:cNvSpPr>
              <a:spLocks noChangeShapeType="1"/>
            </p:cNvSpPr>
            <p:nvPr/>
          </p:nvSpPr>
          <p:spPr bwMode="auto">
            <a:xfrm>
              <a:off x="4512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76" name="Line 40"/>
            <p:cNvSpPr>
              <a:spLocks noChangeShapeType="1"/>
            </p:cNvSpPr>
            <p:nvPr/>
          </p:nvSpPr>
          <p:spPr bwMode="auto">
            <a:xfrm>
              <a:off x="489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77" name="Line 41"/>
            <p:cNvSpPr>
              <a:spLocks noChangeShapeType="1"/>
            </p:cNvSpPr>
            <p:nvPr/>
          </p:nvSpPr>
          <p:spPr bwMode="auto">
            <a:xfrm>
              <a:off x="3744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78" name="Line 42"/>
            <p:cNvSpPr>
              <a:spLocks noChangeShapeType="1"/>
            </p:cNvSpPr>
            <p:nvPr/>
          </p:nvSpPr>
          <p:spPr bwMode="auto">
            <a:xfrm>
              <a:off x="4128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79" name="Line 43"/>
            <p:cNvSpPr>
              <a:spLocks noChangeShapeType="1"/>
            </p:cNvSpPr>
            <p:nvPr/>
          </p:nvSpPr>
          <p:spPr bwMode="auto">
            <a:xfrm>
              <a:off x="4512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80" name="Line 44"/>
            <p:cNvSpPr>
              <a:spLocks noChangeShapeType="1"/>
            </p:cNvSpPr>
            <p:nvPr/>
          </p:nvSpPr>
          <p:spPr bwMode="auto">
            <a:xfrm>
              <a:off x="4896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81" name="Line 45"/>
            <p:cNvSpPr>
              <a:spLocks noChangeShapeType="1"/>
            </p:cNvSpPr>
            <p:nvPr/>
          </p:nvSpPr>
          <p:spPr bwMode="auto">
            <a:xfrm>
              <a:off x="3744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82" name="Line 46"/>
            <p:cNvSpPr>
              <a:spLocks noChangeShapeType="1"/>
            </p:cNvSpPr>
            <p:nvPr/>
          </p:nvSpPr>
          <p:spPr bwMode="auto">
            <a:xfrm>
              <a:off x="4128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83" name="Line 47"/>
            <p:cNvSpPr>
              <a:spLocks noChangeShapeType="1"/>
            </p:cNvSpPr>
            <p:nvPr/>
          </p:nvSpPr>
          <p:spPr bwMode="auto">
            <a:xfrm>
              <a:off x="4512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84" name="Line 48"/>
            <p:cNvSpPr>
              <a:spLocks noChangeShapeType="1"/>
            </p:cNvSpPr>
            <p:nvPr/>
          </p:nvSpPr>
          <p:spPr bwMode="auto">
            <a:xfrm>
              <a:off x="4896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85" name="Freeform 49"/>
            <p:cNvSpPr>
              <a:spLocks/>
            </p:cNvSpPr>
            <p:nvPr/>
          </p:nvSpPr>
          <p:spPr bwMode="auto">
            <a:xfrm>
              <a:off x="3744" y="1992"/>
              <a:ext cx="168" cy="1960"/>
            </a:xfrm>
            <a:custGeom>
              <a:avLst/>
              <a:gdLst>
                <a:gd name="T0" fmla="*/ 0 w 168"/>
                <a:gd name="T1" fmla="*/ 72 h 1960"/>
                <a:gd name="T2" fmla="*/ 96 w 168"/>
                <a:gd name="T3" fmla="*/ 24 h 1960"/>
                <a:gd name="T4" fmla="*/ 144 w 168"/>
                <a:gd name="T5" fmla="*/ 72 h 1960"/>
                <a:gd name="T6" fmla="*/ 144 w 168"/>
                <a:gd name="T7" fmla="*/ 456 h 1960"/>
                <a:gd name="T8" fmla="*/ 144 w 168"/>
                <a:gd name="T9" fmla="*/ 1752 h 1960"/>
                <a:gd name="T10" fmla="*/ 0 w 168"/>
                <a:gd name="T11" fmla="*/ 1704 h 19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"/>
                <a:gd name="T19" fmla="*/ 0 h 1960"/>
                <a:gd name="T20" fmla="*/ 168 w 168"/>
                <a:gd name="T21" fmla="*/ 1960 h 19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" h="1960">
                  <a:moveTo>
                    <a:pt x="0" y="72"/>
                  </a:moveTo>
                  <a:cubicBezTo>
                    <a:pt x="36" y="48"/>
                    <a:pt x="72" y="24"/>
                    <a:pt x="96" y="24"/>
                  </a:cubicBezTo>
                  <a:cubicBezTo>
                    <a:pt x="120" y="24"/>
                    <a:pt x="136" y="0"/>
                    <a:pt x="144" y="72"/>
                  </a:cubicBezTo>
                  <a:cubicBezTo>
                    <a:pt x="152" y="144"/>
                    <a:pt x="144" y="176"/>
                    <a:pt x="144" y="456"/>
                  </a:cubicBezTo>
                  <a:cubicBezTo>
                    <a:pt x="144" y="736"/>
                    <a:pt x="168" y="1544"/>
                    <a:pt x="144" y="1752"/>
                  </a:cubicBezTo>
                  <a:cubicBezTo>
                    <a:pt x="120" y="1960"/>
                    <a:pt x="60" y="1832"/>
                    <a:pt x="0" y="170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86" name="Freeform 50"/>
            <p:cNvSpPr>
              <a:spLocks/>
            </p:cNvSpPr>
            <p:nvPr/>
          </p:nvSpPr>
          <p:spPr bwMode="auto">
            <a:xfrm>
              <a:off x="4128" y="1976"/>
              <a:ext cx="168" cy="1960"/>
            </a:xfrm>
            <a:custGeom>
              <a:avLst/>
              <a:gdLst>
                <a:gd name="T0" fmla="*/ 0 w 168"/>
                <a:gd name="T1" fmla="*/ 72 h 1960"/>
                <a:gd name="T2" fmla="*/ 96 w 168"/>
                <a:gd name="T3" fmla="*/ 24 h 1960"/>
                <a:gd name="T4" fmla="*/ 144 w 168"/>
                <a:gd name="T5" fmla="*/ 72 h 1960"/>
                <a:gd name="T6" fmla="*/ 144 w 168"/>
                <a:gd name="T7" fmla="*/ 456 h 1960"/>
                <a:gd name="T8" fmla="*/ 144 w 168"/>
                <a:gd name="T9" fmla="*/ 1752 h 1960"/>
                <a:gd name="T10" fmla="*/ 0 w 168"/>
                <a:gd name="T11" fmla="*/ 1704 h 19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"/>
                <a:gd name="T19" fmla="*/ 0 h 1960"/>
                <a:gd name="T20" fmla="*/ 168 w 168"/>
                <a:gd name="T21" fmla="*/ 1960 h 19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" h="1960">
                  <a:moveTo>
                    <a:pt x="0" y="72"/>
                  </a:moveTo>
                  <a:cubicBezTo>
                    <a:pt x="36" y="48"/>
                    <a:pt x="72" y="24"/>
                    <a:pt x="96" y="24"/>
                  </a:cubicBezTo>
                  <a:cubicBezTo>
                    <a:pt x="120" y="24"/>
                    <a:pt x="136" y="0"/>
                    <a:pt x="144" y="72"/>
                  </a:cubicBezTo>
                  <a:cubicBezTo>
                    <a:pt x="152" y="144"/>
                    <a:pt x="144" y="176"/>
                    <a:pt x="144" y="456"/>
                  </a:cubicBezTo>
                  <a:cubicBezTo>
                    <a:pt x="144" y="736"/>
                    <a:pt x="168" y="1544"/>
                    <a:pt x="144" y="1752"/>
                  </a:cubicBezTo>
                  <a:cubicBezTo>
                    <a:pt x="120" y="1960"/>
                    <a:pt x="60" y="1832"/>
                    <a:pt x="0" y="170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87" name="Freeform 51"/>
            <p:cNvSpPr>
              <a:spLocks/>
            </p:cNvSpPr>
            <p:nvPr/>
          </p:nvSpPr>
          <p:spPr bwMode="auto">
            <a:xfrm>
              <a:off x="4512" y="1976"/>
              <a:ext cx="168" cy="1960"/>
            </a:xfrm>
            <a:custGeom>
              <a:avLst/>
              <a:gdLst>
                <a:gd name="T0" fmla="*/ 0 w 168"/>
                <a:gd name="T1" fmla="*/ 72 h 1960"/>
                <a:gd name="T2" fmla="*/ 96 w 168"/>
                <a:gd name="T3" fmla="*/ 24 h 1960"/>
                <a:gd name="T4" fmla="*/ 144 w 168"/>
                <a:gd name="T5" fmla="*/ 72 h 1960"/>
                <a:gd name="T6" fmla="*/ 144 w 168"/>
                <a:gd name="T7" fmla="*/ 456 h 1960"/>
                <a:gd name="T8" fmla="*/ 144 w 168"/>
                <a:gd name="T9" fmla="*/ 1752 h 1960"/>
                <a:gd name="T10" fmla="*/ 0 w 168"/>
                <a:gd name="T11" fmla="*/ 1704 h 19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"/>
                <a:gd name="T19" fmla="*/ 0 h 1960"/>
                <a:gd name="T20" fmla="*/ 168 w 168"/>
                <a:gd name="T21" fmla="*/ 1960 h 19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" h="1960">
                  <a:moveTo>
                    <a:pt x="0" y="72"/>
                  </a:moveTo>
                  <a:cubicBezTo>
                    <a:pt x="36" y="48"/>
                    <a:pt x="72" y="24"/>
                    <a:pt x="96" y="24"/>
                  </a:cubicBezTo>
                  <a:cubicBezTo>
                    <a:pt x="120" y="24"/>
                    <a:pt x="136" y="0"/>
                    <a:pt x="144" y="72"/>
                  </a:cubicBezTo>
                  <a:cubicBezTo>
                    <a:pt x="152" y="144"/>
                    <a:pt x="144" y="176"/>
                    <a:pt x="144" y="456"/>
                  </a:cubicBezTo>
                  <a:cubicBezTo>
                    <a:pt x="144" y="736"/>
                    <a:pt x="168" y="1544"/>
                    <a:pt x="144" y="1752"/>
                  </a:cubicBezTo>
                  <a:cubicBezTo>
                    <a:pt x="120" y="1960"/>
                    <a:pt x="60" y="1832"/>
                    <a:pt x="0" y="170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6788" name="Freeform 52"/>
            <p:cNvSpPr>
              <a:spLocks/>
            </p:cNvSpPr>
            <p:nvPr/>
          </p:nvSpPr>
          <p:spPr bwMode="auto">
            <a:xfrm>
              <a:off x="4896" y="1976"/>
              <a:ext cx="168" cy="1960"/>
            </a:xfrm>
            <a:custGeom>
              <a:avLst/>
              <a:gdLst>
                <a:gd name="T0" fmla="*/ 0 w 168"/>
                <a:gd name="T1" fmla="*/ 72 h 1960"/>
                <a:gd name="T2" fmla="*/ 96 w 168"/>
                <a:gd name="T3" fmla="*/ 24 h 1960"/>
                <a:gd name="T4" fmla="*/ 144 w 168"/>
                <a:gd name="T5" fmla="*/ 72 h 1960"/>
                <a:gd name="T6" fmla="*/ 144 w 168"/>
                <a:gd name="T7" fmla="*/ 456 h 1960"/>
                <a:gd name="T8" fmla="*/ 144 w 168"/>
                <a:gd name="T9" fmla="*/ 1752 h 1960"/>
                <a:gd name="T10" fmla="*/ 0 w 168"/>
                <a:gd name="T11" fmla="*/ 1704 h 19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"/>
                <a:gd name="T19" fmla="*/ 0 h 1960"/>
                <a:gd name="T20" fmla="*/ 168 w 168"/>
                <a:gd name="T21" fmla="*/ 1960 h 19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" h="1960">
                  <a:moveTo>
                    <a:pt x="0" y="72"/>
                  </a:moveTo>
                  <a:cubicBezTo>
                    <a:pt x="36" y="48"/>
                    <a:pt x="72" y="24"/>
                    <a:pt x="96" y="24"/>
                  </a:cubicBezTo>
                  <a:cubicBezTo>
                    <a:pt x="120" y="24"/>
                    <a:pt x="136" y="0"/>
                    <a:pt x="144" y="72"/>
                  </a:cubicBezTo>
                  <a:cubicBezTo>
                    <a:pt x="152" y="144"/>
                    <a:pt x="144" y="176"/>
                    <a:pt x="144" y="456"/>
                  </a:cubicBezTo>
                  <a:cubicBezTo>
                    <a:pt x="144" y="736"/>
                    <a:pt x="168" y="1544"/>
                    <a:pt x="144" y="1752"/>
                  </a:cubicBezTo>
                  <a:cubicBezTo>
                    <a:pt x="120" y="1960"/>
                    <a:pt x="60" y="1832"/>
                    <a:pt x="0" y="170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Torus, continued</a:t>
            </a:r>
          </a:p>
        </p:txBody>
      </p:sp>
      <p:sp>
        <p:nvSpPr>
          <p:cNvPr id="11776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Weave nodes to make inter-node latencies ~constant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96FE93-5711-F648-8B73-47FD9F7E3AFD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17764" name="Picture 4" descr="Wea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5439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4800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Planar, hierarchical topology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Latency: O(logN)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Good for local traffic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+ Cheap: O(N) cost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+ Easy to Layout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- Root can become a bottleneck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 Fat trees avoid this problem (CM-5)</a:t>
            </a:r>
          </a:p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878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59"/>
          <a:stretch>
            <a:fillRect/>
          </a:stretch>
        </p:blipFill>
        <p:spPr bwMode="auto">
          <a:xfrm>
            <a:off x="1295400" y="4110038"/>
            <a:ext cx="6705600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45DC2D-2013-5549-B481-4FB0BCFCA2C7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18789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600"/>
            <a:ext cx="2411413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0" name="TextBox 7"/>
          <p:cNvSpPr txBox="1">
            <a:spLocks noChangeArrowheads="1"/>
          </p:cNvSpPr>
          <p:nvPr/>
        </p:nvSpPr>
        <p:spPr bwMode="auto">
          <a:xfrm>
            <a:off x="3886200" y="4202113"/>
            <a:ext cx="1044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Fat Tree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CM-5 Fat Tree</a:t>
            </a:r>
          </a:p>
        </p:txBody>
      </p:sp>
      <p:sp>
        <p:nvSpPr>
          <p:cNvPr id="11981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Fat tree based on 4x2 switches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Randomized routing on the way up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Combining, multicast, reduction operators supported in hardware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Thinking Machines Corp.,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solidFill>
                  <a:srgbClr val="0000FF"/>
                </a:solidFill>
                <a:latin typeface="Tahoma" charset="0"/>
                <a:ea typeface="ＭＳ Ｐゴシック" charset="0"/>
              </a:rPr>
              <a:t>The Connection Machine CM-5 Technical Summary</a:t>
            </a:r>
            <a:r>
              <a:rPr lang="en-US" altLang="ja-JP">
                <a:latin typeface="Tahoma" charset="0"/>
                <a:ea typeface="ＭＳ Ｐゴシック" charset="0"/>
              </a:rPr>
              <a:t>,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Jan. 1992.</a:t>
            </a: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54CC65-DC07-A545-A44B-94E642F2AC04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198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57600"/>
            <a:ext cx="63500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Hypercube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“N-dimensional cube” or “N-cube”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Latency: O(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logN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Radix: O(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logN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#links: O(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NlogN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+ Low latency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- Hard to lay out in 2D/3D</a:t>
            </a:r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9BC546-75E0-0D42-839A-9875ED9FD612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2083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43000"/>
            <a:ext cx="561975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837" name="Group 4"/>
          <p:cNvGrpSpPr>
            <a:grpSpLocks/>
          </p:cNvGrpSpPr>
          <p:nvPr/>
        </p:nvGrpSpPr>
        <p:grpSpPr bwMode="auto">
          <a:xfrm>
            <a:off x="4267200" y="3429000"/>
            <a:ext cx="4557713" cy="3019425"/>
            <a:chOff x="922" y="1502"/>
            <a:chExt cx="3725" cy="2610"/>
          </a:xfrm>
        </p:grpSpPr>
        <p:sp>
          <p:nvSpPr>
            <p:cNvPr id="120838" name="Rectangle 5"/>
            <p:cNvSpPr>
              <a:spLocks noChangeArrowheads="1"/>
            </p:cNvSpPr>
            <p:nvPr/>
          </p:nvSpPr>
          <p:spPr bwMode="auto">
            <a:xfrm>
              <a:off x="1256" y="2696"/>
              <a:ext cx="992" cy="9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20839" name="Rectangle 6"/>
            <p:cNvSpPr>
              <a:spLocks noChangeArrowheads="1"/>
            </p:cNvSpPr>
            <p:nvPr/>
          </p:nvSpPr>
          <p:spPr bwMode="auto">
            <a:xfrm>
              <a:off x="1688" y="2312"/>
              <a:ext cx="992" cy="9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20840" name="Line 7"/>
            <p:cNvSpPr>
              <a:spLocks noChangeShapeType="1"/>
            </p:cNvSpPr>
            <p:nvPr/>
          </p:nvSpPr>
          <p:spPr bwMode="auto">
            <a:xfrm flipH="1">
              <a:off x="1248" y="2304"/>
              <a:ext cx="43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41" name="Line 8"/>
            <p:cNvSpPr>
              <a:spLocks noChangeShapeType="1"/>
            </p:cNvSpPr>
            <p:nvPr/>
          </p:nvSpPr>
          <p:spPr bwMode="auto">
            <a:xfrm flipH="1">
              <a:off x="1248" y="3264"/>
              <a:ext cx="43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42" name="Line 9"/>
            <p:cNvSpPr>
              <a:spLocks noChangeShapeType="1"/>
            </p:cNvSpPr>
            <p:nvPr/>
          </p:nvSpPr>
          <p:spPr bwMode="auto">
            <a:xfrm flipH="1">
              <a:off x="2256" y="2304"/>
              <a:ext cx="43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43" name="Line 10"/>
            <p:cNvSpPr>
              <a:spLocks noChangeShapeType="1"/>
            </p:cNvSpPr>
            <p:nvPr/>
          </p:nvSpPr>
          <p:spPr bwMode="auto">
            <a:xfrm flipH="1">
              <a:off x="2256" y="3264"/>
              <a:ext cx="43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44" name="Rectangle 11"/>
            <p:cNvSpPr>
              <a:spLocks noChangeArrowheads="1"/>
            </p:cNvSpPr>
            <p:nvPr/>
          </p:nvSpPr>
          <p:spPr bwMode="auto">
            <a:xfrm>
              <a:off x="970" y="3662"/>
              <a:ext cx="36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/>
                <a:t>0000</a:t>
              </a:r>
            </a:p>
          </p:txBody>
        </p:sp>
        <p:sp>
          <p:nvSpPr>
            <p:cNvPr id="120845" name="Rectangle 12"/>
            <p:cNvSpPr>
              <a:spLocks noChangeArrowheads="1"/>
            </p:cNvSpPr>
            <p:nvPr/>
          </p:nvSpPr>
          <p:spPr bwMode="auto">
            <a:xfrm>
              <a:off x="1402" y="2174"/>
              <a:ext cx="36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/>
                <a:t>0101</a:t>
              </a:r>
            </a:p>
          </p:txBody>
        </p:sp>
        <p:sp>
          <p:nvSpPr>
            <p:cNvPr id="120846" name="Rectangle 13"/>
            <p:cNvSpPr>
              <a:spLocks noChangeArrowheads="1"/>
            </p:cNvSpPr>
            <p:nvPr/>
          </p:nvSpPr>
          <p:spPr bwMode="auto">
            <a:xfrm>
              <a:off x="922" y="2606"/>
              <a:ext cx="36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/>
                <a:t>0100</a:t>
              </a:r>
            </a:p>
          </p:txBody>
        </p:sp>
        <p:sp>
          <p:nvSpPr>
            <p:cNvPr id="120847" name="Rectangle 14"/>
            <p:cNvSpPr>
              <a:spLocks noChangeArrowheads="1"/>
            </p:cNvSpPr>
            <p:nvPr/>
          </p:nvSpPr>
          <p:spPr bwMode="auto">
            <a:xfrm>
              <a:off x="1594" y="3278"/>
              <a:ext cx="36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/>
                <a:t>0001</a:t>
              </a:r>
            </a:p>
          </p:txBody>
        </p:sp>
        <p:sp>
          <p:nvSpPr>
            <p:cNvPr id="120848" name="Rectangle 15"/>
            <p:cNvSpPr>
              <a:spLocks noChangeArrowheads="1"/>
            </p:cNvSpPr>
            <p:nvPr/>
          </p:nvSpPr>
          <p:spPr bwMode="auto">
            <a:xfrm>
              <a:off x="2602" y="3278"/>
              <a:ext cx="36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/>
                <a:t>0011</a:t>
              </a:r>
            </a:p>
          </p:txBody>
        </p:sp>
        <p:sp>
          <p:nvSpPr>
            <p:cNvPr id="120849" name="Rectangle 16"/>
            <p:cNvSpPr>
              <a:spLocks noChangeArrowheads="1"/>
            </p:cNvSpPr>
            <p:nvPr/>
          </p:nvSpPr>
          <p:spPr bwMode="auto">
            <a:xfrm>
              <a:off x="2074" y="3662"/>
              <a:ext cx="36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/>
                <a:t>0010</a:t>
              </a:r>
            </a:p>
          </p:txBody>
        </p:sp>
        <p:sp>
          <p:nvSpPr>
            <p:cNvPr id="120850" name="Rectangle 17"/>
            <p:cNvSpPr>
              <a:spLocks noChangeArrowheads="1"/>
            </p:cNvSpPr>
            <p:nvPr/>
          </p:nvSpPr>
          <p:spPr bwMode="auto">
            <a:xfrm>
              <a:off x="1882" y="2750"/>
              <a:ext cx="36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/>
                <a:t>0110</a:t>
              </a:r>
            </a:p>
          </p:txBody>
        </p:sp>
        <p:sp>
          <p:nvSpPr>
            <p:cNvPr id="120851" name="Rectangle 18"/>
            <p:cNvSpPr>
              <a:spLocks noChangeArrowheads="1"/>
            </p:cNvSpPr>
            <p:nvPr/>
          </p:nvSpPr>
          <p:spPr bwMode="auto">
            <a:xfrm>
              <a:off x="2410" y="2174"/>
              <a:ext cx="36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/>
                <a:t>0111</a:t>
              </a:r>
            </a:p>
          </p:txBody>
        </p:sp>
        <p:sp>
          <p:nvSpPr>
            <p:cNvPr id="120852" name="Rectangle 19"/>
            <p:cNvSpPr>
              <a:spLocks noChangeArrowheads="1"/>
            </p:cNvSpPr>
            <p:nvPr/>
          </p:nvSpPr>
          <p:spPr bwMode="auto">
            <a:xfrm>
              <a:off x="2936" y="2072"/>
              <a:ext cx="992" cy="9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20853" name="Rectangle 20"/>
            <p:cNvSpPr>
              <a:spLocks noChangeArrowheads="1"/>
            </p:cNvSpPr>
            <p:nvPr/>
          </p:nvSpPr>
          <p:spPr bwMode="auto">
            <a:xfrm>
              <a:off x="3368" y="1688"/>
              <a:ext cx="992" cy="9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20854" name="Line 21"/>
            <p:cNvSpPr>
              <a:spLocks noChangeShapeType="1"/>
            </p:cNvSpPr>
            <p:nvPr/>
          </p:nvSpPr>
          <p:spPr bwMode="auto">
            <a:xfrm flipH="1">
              <a:off x="2928" y="1680"/>
              <a:ext cx="43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5" name="Line 22"/>
            <p:cNvSpPr>
              <a:spLocks noChangeShapeType="1"/>
            </p:cNvSpPr>
            <p:nvPr/>
          </p:nvSpPr>
          <p:spPr bwMode="auto">
            <a:xfrm flipH="1">
              <a:off x="2928" y="2640"/>
              <a:ext cx="43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6" name="Line 23"/>
            <p:cNvSpPr>
              <a:spLocks noChangeShapeType="1"/>
            </p:cNvSpPr>
            <p:nvPr/>
          </p:nvSpPr>
          <p:spPr bwMode="auto">
            <a:xfrm flipH="1">
              <a:off x="3936" y="1680"/>
              <a:ext cx="43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7" name="Line 24"/>
            <p:cNvSpPr>
              <a:spLocks noChangeShapeType="1"/>
            </p:cNvSpPr>
            <p:nvPr/>
          </p:nvSpPr>
          <p:spPr bwMode="auto">
            <a:xfrm flipH="1">
              <a:off x="3936" y="2640"/>
              <a:ext cx="43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8" name="Line 25"/>
            <p:cNvSpPr>
              <a:spLocks noChangeShapeType="1"/>
            </p:cNvSpPr>
            <p:nvPr/>
          </p:nvSpPr>
          <p:spPr bwMode="auto">
            <a:xfrm flipH="1">
              <a:off x="1248" y="3024"/>
              <a:ext cx="168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9" name="Line 26"/>
            <p:cNvSpPr>
              <a:spLocks noChangeShapeType="1"/>
            </p:cNvSpPr>
            <p:nvPr/>
          </p:nvSpPr>
          <p:spPr bwMode="auto">
            <a:xfrm flipH="1">
              <a:off x="2256" y="3024"/>
              <a:ext cx="168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60" name="Line 27"/>
            <p:cNvSpPr>
              <a:spLocks noChangeShapeType="1"/>
            </p:cNvSpPr>
            <p:nvPr/>
          </p:nvSpPr>
          <p:spPr bwMode="auto">
            <a:xfrm flipH="1">
              <a:off x="1680" y="2640"/>
              <a:ext cx="168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61" name="Line 28"/>
            <p:cNvSpPr>
              <a:spLocks noChangeShapeType="1"/>
            </p:cNvSpPr>
            <p:nvPr/>
          </p:nvSpPr>
          <p:spPr bwMode="auto">
            <a:xfrm flipH="1">
              <a:off x="2688" y="2640"/>
              <a:ext cx="168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62" name="Line 29"/>
            <p:cNvSpPr>
              <a:spLocks noChangeShapeType="1"/>
            </p:cNvSpPr>
            <p:nvPr/>
          </p:nvSpPr>
          <p:spPr bwMode="auto">
            <a:xfrm flipH="1">
              <a:off x="1248" y="2064"/>
              <a:ext cx="168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63" name="Line 30"/>
            <p:cNvSpPr>
              <a:spLocks noChangeShapeType="1"/>
            </p:cNvSpPr>
            <p:nvPr/>
          </p:nvSpPr>
          <p:spPr bwMode="auto">
            <a:xfrm flipH="1">
              <a:off x="2256" y="2064"/>
              <a:ext cx="168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64" name="Line 31"/>
            <p:cNvSpPr>
              <a:spLocks noChangeShapeType="1"/>
            </p:cNvSpPr>
            <p:nvPr/>
          </p:nvSpPr>
          <p:spPr bwMode="auto">
            <a:xfrm flipH="1">
              <a:off x="2688" y="1680"/>
              <a:ext cx="168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65" name="Line 32"/>
            <p:cNvSpPr>
              <a:spLocks noChangeShapeType="1"/>
            </p:cNvSpPr>
            <p:nvPr/>
          </p:nvSpPr>
          <p:spPr bwMode="auto">
            <a:xfrm flipH="1">
              <a:off x="1680" y="1680"/>
              <a:ext cx="168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866" name="Group 33"/>
            <p:cNvGrpSpPr>
              <a:grpSpLocks/>
            </p:cNvGrpSpPr>
            <p:nvPr/>
          </p:nvGrpSpPr>
          <p:grpSpPr bwMode="auto">
            <a:xfrm>
              <a:off x="2602" y="1502"/>
              <a:ext cx="2045" cy="1938"/>
              <a:chOff x="2602" y="1502"/>
              <a:chExt cx="2045" cy="1938"/>
            </a:xfrm>
          </p:grpSpPr>
          <p:sp>
            <p:nvSpPr>
              <p:cNvPr id="120867" name="Rectangle 34"/>
              <p:cNvSpPr>
                <a:spLocks noChangeArrowheads="1"/>
              </p:cNvSpPr>
              <p:nvPr/>
            </p:nvSpPr>
            <p:spPr bwMode="auto">
              <a:xfrm>
                <a:off x="2650" y="2990"/>
                <a:ext cx="36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1400" b="1"/>
                  <a:t>1000</a:t>
                </a:r>
              </a:p>
            </p:txBody>
          </p:sp>
          <p:sp>
            <p:nvSpPr>
              <p:cNvPr id="120868" name="Rectangle 35"/>
              <p:cNvSpPr>
                <a:spLocks noChangeArrowheads="1"/>
              </p:cNvSpPr>
              <p:nvPr/>
            </p:nvSpPr>
            <p:spPr bwMode="auto">
              <a:xfrm>
                <a:off x="3082" y="1502"/>
                <a:ext cx="36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1400" b="1"/>
                  <a:t>1101</a:t>
                </a:r>
              </a:p>
            </p:txBody>
          </p:sp>
          <p:sp>
            <p:nvSpPr>
              <p:cNvPr id="120869" name="Rectangle 36"/>
              <p:cNvSpPr>
                <a:spLocks noChangeArrowheads="1"/>
              </p:cNvSpPr>
              <p:nvPr/>
            </p:nvSpPr>
            <p:spPr bwMode="auto">
              <a:xfrm>
                <a:off x="2602" y="1934"/>
                <a:ext cx="36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1400" b="1"/>
                  <a:t>1100</a:t>
                </a:r>
              </a:p>
            </p:txBody>
          </p:sp>
          <p:sp>
            <p:nvSpPr>
              <p:cNvPr id="120870" name="Rectangle 37"/>
              <p:cNvSpPr>
                <a:spLocks noChangeArrowheads="1"/>
              </p:cNvSpPr>
              <p:nvPr/>
            </p:nvSpPr>
            <p:spPr bwMode="auto">
              <a:xfrm>
                <a:off x="3274" y="2606"/>
                <a:ext cx="36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1400" b="1"/>
                  <a:t>1001</a:t>
                </a:r>
              </a:p>
            </p:txBody>
          </p:sp>
          <p:sp>
            <p:nvSpPr>
              <p:cNvPr id="120871" name="Rectangle 38"/>
              <p:cNvSpPr>
                <a:spLocks noChangeArrowheads="1"/>
              </p:cNvSpPr>
              <p:nvPr/>
            </p:nvSpPr>
            <p:spPr bwMode="auto">
              <a:xfrm>
                <a:off x="4282" y="2606"/>
                <a:ext cx="36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1400" b="1"/>
                  <a:t>1011</a:t>
                </a:r>
              </a:p>
            </p:txBody>
          </p:sp>
          <p:sp>
            <p:nvSpPr>
              <p:cNvPr id="120872" name="Rectangle 39"/>
              <p:cNvSpPr>
                <a:spLocks noChangeArrowheads="1"/>
              </p:cNvSpPr>
              <p:nvPr/>
            </p:nvSpPr>
            <p:spPr bwMode="auto">
              <a:xfrm>
                <a:off x="3754" y="2990"/>
                <a:ext cx="36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1400" b="1"/>
                  <a:t>1010</a:t>
                </a:r>
              </a:p>
            </p:txBody>
          </p:sp>
          <p:sp>
            <p:nvSpPr>
              <p:cNvPr id="120873" name="Rectangle 40"/>
              <p:cNvSpPr>
                <a:spLocks noChangeArrowheads="1"/>
              </p:cNvSpPr>
              <p:nvPr/>
            </p:nvSpPr>
            <p:spPr bwMode="auto">
              <a:xfrm>
                <a:off x="3562" y="2078"/>
                <a:ext cx="36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1400" b="1"/>
                  <a:t>1110</a:t>
                </a:r>
              </a:p>
            </p:txBody>
          </p:sp>
          <p:sp>
            <p:nvSpPr>
              <p:cNvPr id="120874" name="Rectangle 41"/>
              <p:cNvSpPr>
                <a:spLocks noChangeArrowheads="1"/>
              </p:cNvSpPr>
              <p:nvPr/>
            </p:nvSpPr>
            <p:spPr bwMode="auto">
              <a:xfrm>
                <a:off x="4090" y="1502"/>
                <a:ext cx="36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1400" b="1"/>
                  <a:t>1111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Caltech Cosmic Cube</a:t>
            </a:r>
          </a:p>
        </p:txBody>
      </p:sp>
      <p:sp>
        <p:nvSpPr>
          <p:cNvPr id="12288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46482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64-node message passing machine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Seitz, 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The Cosmic Cube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,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 CACM 1985.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DEDFB7-4EA6-1345-BC7D-269C9B2ED771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2288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43000"/>
            <a:ext cx="3886200" cy="533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4267200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Interconnection Network Basics</a:t>
            </a:r>
          </a:p>
        </p:txBody>
      </p:sp>
      <p:sp>
        <p:nvSpPr>
          <p:cNvPr id="14336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ahoma" charset="0"/>
                <a:ea typeface="ＭＳ Ｐゴシック" charset="0"/>
                <a:cs typeface="ＭＳ Ｐゴシック" charset="0"/>
              </a:rPr>
              <a:t>Topology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ahoma" charset="0"/>
                <a:ea typeface="ＭＳ Ｐゴシック" charset="0"/>
              </a:rPr>
              <a:t>Specifies the way switches are wired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ahoma" charset="0"/>
                <a:ea typeface="ＭＳ Ｐゴシック" charset="0"/>
              </a:rPr>
              <a:t>Affects routing, reliability, throughput, latency, building ease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Routing (algorithm)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How does a message get from source to destination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Static or </a:t>
            </a:r>
            <a:r>
              <a:rPr lang="en-US" dirty="0" smtClean="0">
                <a:latin typeface="Tahoma" charset="0"/>
                <a:ea typeface="ＭＳ Ｐゴシック" charset="0"/>
              </a:rPr>
              <a:t>adaptive </a:t>
            </a:r>
            <a:endParaRPr lang="en-US" dirty="0">
              <a:latin typeface="Tahoma" charset="0"/>
              <a:ea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Buffering and Flow Control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What do we store within the network?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Entire packets, parts of packets, </a:t>
            </a:r>
            <a:r>
              <a:rPr lang="en-US" dirty="0" err="1">
                <a:latin typeface="Tahoma" charset="0"/>
                <a:ea typeface="ＭＳ Ｐゴシック" charset="0"/>
              </a:rPr>
              <a:t>etc</a:t>
            </a:r>
            <a:r>
              <a:rPr lang="en-US" dirty="0">
                <a:latin typeface="Tahoma" charset="0"/>
                <a:ea typeface="ＭＳ Ｐゴシック" charset="0"/>
              </a:rPr>
              <a:t>?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How do we throttle during oversubscription?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Tightly coupled with routing strategy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30FF82-57C3-DD4A-8BB4-AABD3B28D57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1751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Handling Contention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Two packets trying to use the same link at the same time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What do you do?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Buffer one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Drop one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Misroute one (deflection)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Tradeoffs?</a:t>
            </a: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0517A0-10AF-CB42-83E4-22B9B81DF4A2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2390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66800"/>
            <a:ext cx="37973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sz="3600" dirty="0" smtClean="0">
                <a:latin typeface="Garamond" charset="0"/>
              </a:rPr>
              <a:t>Extra Credit Lab 8: </a:t>
            </a:r>
            <a:r>
              <a:rPr lang="en-US" sz="3600" dirty="0">
                <a:latin typeface="Garamond" charset="0"/>
              </a:rPr>
              <a:t>Multi-Core Cache Coherence</a:t>
            </a:r>
          </a:p>
        </p:txBody>
      </p:sp>
      <p:sp>
        <p:nvSpPr>
          <p:cNvPr id="267266" name="Content Placeholder 2"/>
          <p:cNvSpPr>
            <a:spLocks noGrp="1"/>
          </p:cNvSpPr>
          <p:nvPr>
            <p:ph idx="1"/>
          </p:nvPr>
        </p:nvSpPr>
        <p:spPr>
          <a:xfrm>
            <a:off x="228600" y="944282"/>
            <a:ext cx="8915400" cy="5194300"/>
          </a:xfrm>
        </p:spPr>
        <p:txBody>
          <a:bodyPr/>
          <a:lstStyle/>
          <a:p>
            <a:r>
              <a:rPr lang="en-US" sz="2200" dirty="0" smtClean="0">
                <a:solidFill>
                  <a:srgbClr val="0000FF"/>
                </a:solidFill>
                <a:latin typeface="Tahoma" charset="0"/>
              </a:rPr>
              <a:t>Completely extra credit (all get 5% for free; can get 5% more)</a:t>
            </a:r>
            <a:endParaRPr lang="en-US" sz="2200" dirty="0" smtClean="0">
              <a:solidFill>
                <a:srgbClr val="0000FF"/>
              </a:solidFill>
              <a:latin typeface="Tahoma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Tahoma" charset="0"/>
              </a:rPr>
              <a:t>Last </a:t>
            </a:r>
            <a:r>
              <a:rPr lang="en-US" sz="2200" dirty="0" smtClean="0">
                <a:solidFill>
                  <a:srgbClr val="0000FF"/>
                </a:solidFill>
                <a:latin typeface="Tahoma" charset="0"/>
              </a:rPr>
              <a:t>submission accepted on May </a:t>
            </a:r>
            <a:r>
              <a:rPr lang="en-US" sz="2200" dirty="0" smtClean="0">
                <a:solidFill>
                  <a:srgbClr val="0000FF"/>
                </a:solidFill>
                <a:latin typeface="Tahoma" charset="0"/>
              </a:rPr>
              <a:t>10, </a:t>
            </a:r>
            <a:r>
              <a:rPr lang="en-US" sz="2200" dirty="0" smtClean="0">
                <a:solidFill>
                  <a:srgbClr val="0000FF"/>
                </a:solidFill>
                <a:latin typeface="Tahoma" charset="0"/>
              </a:rPr>
              <a:t>11:</a:t>
            </a:r>
            <a:r>
              <a:rPr lang="en-US" sz="2200" dirty="0" smtClean="0">
                <a:solidFill>
                  <a:srgbClr val="0000FF"/>
                </a:solidFill>
                <a:latin typeface="Tahoma" charset="0"/>
              </a:rPr>
              <a:t>59pm; no late submissions</a:t>
            </a:r>
            <a:endParaRPr lang="en-US" sz="2200" dirty="0">
              <a:solidFill>
                <a:srgbClr val="0000FF"/>
              </a:solidFill>
              <a:latin typeface="Tahoma" charset="0"/>
            </a:endParaRPr>
          </a:p>
          <a:p>
            <a:r>
              <a:rPr lang="en-US" sz="2200" dirty="0">
                <a:latin typeface="Tahoma" charset="0"/>
              </a:rPr>
              <a:t>Cycle-level modeling of the MESI cache coherence protocol</a:t>
            </a:r>
          </a:p>
          <a:p>
            <a:endParaRPr lang="en-US" dirty="0">
              <a:solidFill>
                <a:srgbClr val="0000FF"/>
              </a:solidFill>
              <a:latin typeface="Tahoma" charset="0"/>
            </a:endParaRPr>
          </a:p>
          <a:p>
            <a:endParaRPr lang="en-US" dirty="0">
              <a:latin typeface="Tahoma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7CE6CC-24F9-8B4A-8D8D-1C7748033349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27" b="-5827"/>
          <a:stretch>
            <a:fillRect/>
          </a:stretch>
        </p:blipFill>
        <p:spPr bwMode="auto">
          <a:xfrm>
            <a:off x="381000" y="1924050"/>
            <a:ext cx="83058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621088" y="5791200"/>
            <a:ext cx="13303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Tahoma"/>
                <a:ea typeface="+mn-ea"/>
                <a:cs typeface="+mn-cs"/>
              </a:rPr>
              <a:t>Destination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078895" y="3621695"/>
            <a:ext cx="340705" cy="340705"/>
          </a:xfrm>
          <a:prstGeom prst="rect">
            <a:avLst/>
          </a:prstGeom>
          <a:solidFill>
            <a:srgbClr val="000000">
              <a:alpha val="32157"/>
            </a:srgb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55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Bufferless Deflection Routing</a:t>
            </a:r>
          </a:p>
        </p:txBody>
      </p:sp>
      <p:sp>
        <p:nvSpPr>
          <p:cNvPr id="195590" name="Content Placeholder 2"/>
          <p:cNvSpPr>
            <a:spLocks noGrp="1"/>
          </p:cNvSpPr>
          <p:nvPr>
            <p:ph idx="1"/>
          </p:nvPr>
        </p:nvSpPr>
        <p:spPr>
          <a:xfrm>
            <a:off x="228600" y="908050"/>
            <a:ext cx="8763000" cy="920750"/>
          </a:xfrm>
        </p:spPr>
        <p:txBody>
          <a:bodyPr/>
          <a:lstStyle/>
          <a:p>
            <a:r>
              <a:rPr lang="en-US" b="1">
                <a:latin typeface="Tahoma" charset="0"/>
                <a:sym typeface="Wingdings" charset="0"/>
              </a:rPr>
              <a:t>Key idea</a:t>
            </a:r>
            <a:r>
              <a:rPr lang="en-US">
                <a:latin typeface="Tahoma" charset="0"/>
                <a:sym typeface="Wingdings" charset="0"/>
              </a:rPr>
              <a:t>: Packets are never buffered in the network. When two packets contend for the same link, one is </a:t>
            </a:r>
            <a:r>
              <a:rPr lang="en-US">
                <a:solidFill>
                  <a:srgbClr val="FF0000"/>
                </a:solidFill>
                <a:latin typeface="Tahoma" charset="0"/>
                <a:sym typeface="Wingdings" charset="0"/>
              </a:rPr>
              <a:t>deflected.</a:t>
            </a:r>
            <a:r>
              <a:rPr lang="en-US" baseline="30000">
                <a:solidFill>
                  <a:srgbClr val="FF0000"/>
                </a:solidFill>
                <a:latin typeface="Tahoma" charset="0"/>
                <a:sym typeface="Wingdings" charset="0"/>
              </a:rPr>
              <a:t>1</a:t>
            </a:r>
            <a:endParaRPr lang="en-US" b="1" baseline="30000">
              <a:solidFill>
                <a:srgbClr val="FF0000"/>
              </a:solidFill>
              <a:latin typeface="Tahoma" charset="0"/>
              <a:sym typeface="Wingdings" charset="0"/>
            </a:endParaRPr>
          </a:p>
          <a:p>
            <a:endParaRPr lang="en-US">
              <a:latin typeface="Tahoma" charset="0"/>
            </a:endParaRPr>
          </a:p>
        </p:txBody>
      </p:sp>
      <p:sp>
        <p:nvSpPr>
          <p:cNvPr id="1955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608071-36C7-5144-B008-00D3688E0554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50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1828800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8895" y="1828800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31495" y="1828800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3621695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8895" y="3621695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31495" y="3621695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0" y="5410200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78895" y="5410200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31495" y="5410200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cxnSp>
        <p:nvCxnSpPr>
          <p:cNvPr id="14" name="Straight Connector 13"/>
          <p:cNvCxnSpPr>
            <a:stCxn id="0" idx="2"/>
            <a:endCxn id="0" idx="0"/>
          </p:cNvCxnSpPr>
          <p:nvPr/>
        </p:nvCxnSpPr>
        <p:spPr>
          <a:xfrm rot="5400000">
            <a:off x="1732757" y="4687094"/>
            <a:ext cx="1447800" cy="158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0" idx="2"/>
            <a:endCxn id="0" idx="0"/>
          </p:cNvCxnSpPr>
          <p:nvPr/>
        </p:nvCxnSpPr>
        <p:spPr>
          <a:xfrm rot="5400000">
            <a:off x="3525044" y="4687094"/>
            <a:ext cx="1447800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0" idx="2"/>
            <a:endCxn id="0" idx="0"/>
          </p:cNvCxnSpPr>
          <p:nvPr/>
        </p:nvCxnSpPr>
        <p:spPr>
          <a:xfrm rot="5400000">
            <a:off x="5277644" y="4687094"/>
            <a:ext cx="1447800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0" idx="2"/>
            <a:endCxn id="0" idx="0"/>
          </p:cNvCxnSpPr>
          <p:nvPr/>
        </p:nvCxnSpPr>
        <p:spPr>
          <a:xfrm rot="5400000">
            <a:off x="5275263" y="2895600"/>
            <a:ext cx="1452562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0" idx="2"/>
            <a:endCxn id="0" idx="0"/>
          </p:cNvCxnSpPr>
          <p:nvPr/>
        </p:nvCxnSpPr>
        <p:spPr>
          <a:xfrm rot="5400000">
            <a:off x="3522663" y="2895600"/>
            <a:ext cx="1452562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0" idx="2"/>
            <a:endCxn id="0" idx="0"/>
          </p:cNvCxnSpPr>
          <p:nvPr/>
        </p:nvCxnSpPr>
        <p:spPr>
          <a:xfrm rot="5400000">
            <a:off x="1730376" y="2895600"/>
            <a:ext cx="1452562" cy="158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0" idx="1"/>
            <a:endCxn id="0" idx="3"/>
          </p:cNvCxnSpPr>
          <p:nvPr/>
        </p:nvCxnSpPr>
        <p:spPr>
          <a:xfrm rot="10800000">
            <a:off x="2627313" y="1998663"/>
            <a:ext cx="1450975" cy="158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0" idx="1"/>
            <a:endCxn id="0" idx="3"/>
          </p:cNvCxnSpPr>
          <p:nvPr/>
        </p:nvCxnSpPr>
        <p:spPr>
          <a:xfrm rot="10800000">
            <a:off x="4419600" y="1998663"/>
            <a:ext cx="1411288" cy="158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0" idx="1"/>
            <a:endCxn id="0" idx="3"/>
          </p:cNvCxnSpPr>
          <p:nvPr/>
        </p:nvCxnSpPr>
        <p:spPr>
          <a:xfrm rot="10800000">
            <a:off x="2627313" y="3792538"/>
            <a:ext cx="1450975" cy="158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0" idx="1"/>
            <a:endCxn id="0" idx="3"/>
          </p:cNvCxnSpPr>
          <p:nvPr/>
        </p:nvCxnSpPr>
        <p:spPr>
          <a:xfrm rot="10800000">
            <a:off x="4419600" y="3792538"/>
            <a:ext cx="1411288" cy="158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0" idx="1"/>
            <a:endCxn id="0" idx="3"/>
          </p:cNvCxnSpPr>
          <p:nvPr/>
        </p:nvCxnSpPr>
        <p:spPr>
          <a:xfrm rot="10800000">
            <a:off x="2627313" y="5580063"/>
            <a:ext cx="1450975" cy="158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0" idx="1"/>
            <a:endCxn id="0" idx="3"/>
          </p:cNvCxnSpPr>
          <p:nvPr/>
        </p:nvCxnSpPr>
        <p:spPr>
          <a:xfrm rot="10800000">
            <a:off x="4419600" y="5580063"/>
            <a:ext cx="1411288" cy="158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2743200" y="3562350"/>
            <a:ext cx="142875" cy="428625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5" name="Rounded Rectangle 54"/>
          <p:cNvSpPr/>
          <p:nvPr/>
        </p:nvSpPr>
        <p:spPr>
          <a:xfrm rot="16200000">
            <a:off x="4181475" y="2095500"/>
            <a:ext cx="142875" cy="428625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" name="Rounded Rectangle 55"/>
          <p:cNvSpPr/>
          <p:nvPr/>
        </p:nvSpPr>
        <p:spPr>
          <a:xfrm rot="16200000">
            <a:off x="4181475" y="3248025"/>
            <a:ext cx="142875" cy="428625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810000" y="3562350"/>
            <a:ext cx="142875" cy="428625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" name="Rounded Rectangle 57"/>
          <p:cNvSpPr/>
          <p:nvPr/>
        </p:nvSpPr>
        <p:spPr>
          <a:xfrm rot="16200000">
            <a:off x="4181475" y="3924300"/>
            <a:ext cx="142875" cy="428625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495800" y="3562350"/>
            <a:ext cx="142875" cy="428625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562600" y="3581400"/>
            <a:ext cx="142875" cy="428625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" name="Rounded Rectangle 60"/>
          <p:cNvSpPr/>
          <p:nvPr/>
        </p:nvSpPr>
        <p:spPr>
          <a:xfrm rot="5400000">
            <a:off x="5934075" y="3924300"/>
            <a:ext cx="142875" cy="428625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" name="Rounded Rectangle 61"/>
          <p:cNvSpPr/>
          <p:nvPr/>
        </p:nvSpPr>
        <p:spPr>
          <a:xfrm rot="5400000">
            <a:off x="5934075" y="5067300"/>
            <a:ext cx="142875" cy="428625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724400" y="5372100"/>
            <a:ext cx="142875" cy="428625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10225" y="5381625"/>
            <a:ext cx="142875" cy="428625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7" name="Rounded Rectangle 66"/>
          <p:cNvSpPr/>
          <p:nvPr/>
        </p:nvSpPr>
        <p:spPr>
          <a:xfrm rot="16200000">
            <a:off x="4181475" y="4762500"/>
            <a:ext cx="142875" cy="428625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0" name="Arc 69"/>
          <p:cNvSpPr/>
          <p:nvPr/>
        </p:nvSpPr>
        <p:spPr>
          <a:xfrm flipH="1" flipV="1">
            <a:off x="4191000" y="3305175"/>
            <a:ext cx="533400" cy="533400"/>
          </a:xfrm>
          <a:prstGeom prst="arc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9" name="Arc 68"/>
          <p:cNvSpPr/>
          <p:nvPr/>
        </p:nvSpPr>
        <p:spPr>
          <a:xfrm>
            <a:off x="3733800" y="3762375"/>
            <a:ext cx="533400" cy="533400"/>
          </a:xfrm>
          <a:prstGeom prst="arc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25888" y="5257800"/>
            <a:ext cx="609600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5646" name="TextBox 15"/>
          <p:cNvSpPr txBox="1">
            <a:spLocks noChangeArrowheads="1"/>
          </p:cNvSpPr>
          <p:nvPr/>
        </p:nvSpPr>
        <p:spPr bwMode="auto">
          <a:xfrm>
            <a:off x="76200" y="6324600"/>
            <a:ext cx="8464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aseline="30000">
                <a:solidFill>
                  <a:srgbClr val="000000"/>
                </a:solidFill>
                <a:latin typeface="Tahoma" charset="0"/>
              </a:rPr>
              <a:t>1</a:t>
            </a:r>
            <a:r>
              <a:rPr lang="en-US" sz="1400">
                <a:solidFill>
                  <a:srgbClr val="000000"/>
                </a:solidFill>
                <a:latin typeface="Tahoma" charset="0"/>
              </a:rPr>
              <a:t>Baran, “On Distributed Communication Networks.” RAND Tech. Report., 1962 / IEEE Trans.Comm., 1964.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2400" y="2286000"/>
            <a:ext cx="3681413" cy="1108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/>
              <a:t>New traffic can be </a:t>
            </a:r>
            <a:r>
              <a:rPr lang="en-US" sz="2200" b="1" dirty="0"/>
              <a:t>injected</a:t>
            </a:r>
            <a:endParaRPr lang="en-US" sz="2200" dirty="0"/>
          </a:p>
          <a:p>
            <a:pPr>
              <a:defRPr/>
            </a:pPr>
            <a:r>
              <a:rPr lang="en-US" sz="2200" dirty="0"/>
              <a:t>whenever there is a free</a:t>
            </a:r>
          </a:p>
          <a:p>
            <a:pPr>
              <a:defRPr/>
            </a:pPr>
            <a:r>
              <a:rPr lang="en-US" sz="2200" dirty="0"/>
              <a:t>output link.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73" grpId="0" animBg="1"/>
      <p:bldP spid="73" grpId="1" animBg="1"/>
      <p:bldP spid="48" grpId="0" animBg="1"/>
      <p:bldP spid="48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Bufferless Deflection Routing</a:t>
            </a:r>
          </a:p>
        </p:txBody>
      </p:sp>
      <p:sp>
        <p:nvSpPr>
          <p:cNvPr id="196610" name="Content Placeholder 2"/>
          <p:cNvSpPr>
            <a:spLocks noGrp="1"/>
          </p:cNvSpPr>
          <p:nvPr>
            <p:ph idx="1"/>
          </p:nvPr>
        </p:nvSpPr>
        <p:spPr>
          <a:xfrm>
            <a:off x="228600" y="908050"/>
            <a:ext cx="8610600" cy="1306513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Input buffers are eliminated: </a:t>
            </a:r>
            <a:r>
              <a:rPr lang="en-US" dirty="0" smtClean="0">
                <a:latin typeface="Tahoma" charset="0"/>
              </a:rPr>
              <a:t>packets are </a:t>
            </a:r>
            <a:r>
              <a:rPr lang="en-US" dirty="0">
                <a:latin typeface="Tahoma" charset="0"/>
              </a:rPr>
              <a:t>buffered in</a:t>
            </a:r>
            <a:br>
              <a:rPr lang="en-US" dirty="0">
                <a:latin typeface="Tahoma" charset="0"/>
              </a:rPr>
            </a:br>
            <a:r>
              <a:rPr lang="en-US" b="1" dirty="0">
                <a:latin typeface="Tahoma" charset="0"/>
              </a:rPr>
              <a:t>pipeline latches</a:t>
            </a:r>
            <a:r>
              <a:rPr lang="en-US" dirty="0">
                <a:latin typeface="Tahoma" charset="0"/>
              </a:rPr>
              <a:t> and on </a:t>
            </a:r>
            <a:r>
              <a:rPr lang="en-US" b="1" dirty="0">
                <a:latin typeface="Tahoma" charset="0"/>
              </a:rPr>
              <a:t>network links</a:t>
            </a:r>
          </a:p>
        </p:txBody>
      </p:sp>
      <p:sp>
        <p:nvSpPr>
          <p:cNvPr id="1966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87FA86-5300-A946-AA1D-99ED95C1B179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51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43240" y="2643182"/>
            <a:ext cx="3094879" cy="35719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Tahoma"/>
            </a:endParaRPr>
          </a:p>
        </p:txBody>
      </p:sp>
      <p:grpSp>
        <p:nvGrpSpPr>
          <p:cNvPr id="196615" name="Group 5"/>
          <p:cNvGrpSpPr>
            <a:grpSpLocks/>
          </p:cNvGrpSpPr>
          <p:nvPr/>
        </p:nvGrpSpPr>
        <p:grpSpPr bwMode="auto">
          <a:xfrm>
            <a:off x="2371725" y="3097213"/>
            <a:ext cx="849313" cy="2428875"/>
            <a:chOff x="1714480" y="2428868"/>
            <a:chExt cx="1000132" cy="285910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714480" y="2428868"/>
              <a:ext cx="1000132" cy="18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14480" y="3142711"/>
              <a:ext cx="1000132" cy="18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714480" y="3858421"/>
              <a:ext cx="10001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714480" y="4572264"/>
              <a:ext cx="1000132" cy="186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714480" y="5286107"/>
              <a:ext cx="1000132" cy="186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616" name="Group 11"/>
          <p:cNvGrpSpPr>
            <a:grpSpLocks/>
          </p:cNvGrpSpPr>
          <p:nvPr/>
        </p:nvGrpSpPr>
        <p:grpSpPr bwMode="auto">
          <a:xfrm>
            <a:off x="3924300" y="3081338"/>
            <a:ext cx="627063" cy="2428875"/>
            <a:chOff x="3571868" y="2428868"/>
            <a:chExt cx="714380" cy="285910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571868" y="2428868"/>
              <a:ext cx="714380" cy="18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571868" y="3142711"/>
              <a:ext cx="714380" cy="18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71868" y="3858421"/>
              <a:ext cx="7143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71868" y="4572264"/>
              <a:ext cx="714380" cy="18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71868" y="5286107"/>
              <a:ext cx="714380" cy="18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617" name="Group 17"/>
          <p:cNvGrpSpPr>
            <a:grpSpLocks/>
          </p:cNvGrpSpPr>
          <p:nvPr/>
        </p:nvGrpSpPr>
        <p:grpSpPr bwMode="auto">
          <a:xfrm>
            <a:off x="4556125" y="2854325"/>
            <a:ext cx="1152525" cy="2913063"/>
            <a:chOff x="4286248" y="2143116"/>
            <a:chExt cx="1357322" cy="3429024"/>
          </a:xfrm>
        </p:grpSpPr>
        <p:sp>
          <p:nvSpPr>
            <p:cNvPr id="19" name="Rectangle 18"/>
            <p:cNvSpPr/>
            <p:nvPr/>
          </p:nvSpPr>
          <p:spPr>
            <a:xfrm>
              <a:off x="4286248" y="2143116"/>
              <a:ext cx="1357322" cy="34290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Tahoma"/>
              </a:endParaRPr>
            </a:p>
          </p:txBody>
        </p:sp>
        <p:grpSp>
          <p:nvGrpSpPr>
            <p:cNvPr id="196689" name="Group 72"/>
            <p:cNvGrpSpPr>
              <a:grpSpLocks/>
            </p:cNvGrpSpPr>
            <p:nvPr/>
          </p:nvGrpSpPr>
          <p:grpSpPr bwMode="auto">
            <a:xfrm>
              <a:off x="4357686" y="2357430"/>
              <a:ext cx="1143008" cy="3073422"/>
              <a:chOff x="4357686" y="2357430"/>
              <a:chExt cx="1143008" cy="3073422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4357293" y="2358015"/>
                <a:ext cx="286048" cy="186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H="1">
                <a:off x="3429792" y="3571564"/>
                <a:ext cx="3070237" cy="6431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286480" y="5428252"/>
                <a:ext cx="215002" cy="186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690" name="Group 73"/>
            <p:cNvGrpSpPr>
              <a:grpSpLocks/>
            </p:cNvGrpSpPr>
            <p:nvPr/>
          </p:nvGrpSpPr>
          <p:grpSpPr bwMode="auto">
            <a:xfrm flipH="1">
              <a:off x="4429124" y="2357430"/>
              <a:ext cx="1143008" cy="3073422"/>
              <a:chOff x="4357686" y="2357430"/>
              <a:chExt cx="1143008" cy="3073422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4357291" y="2358015"/>
                <a:ext cx="286047" cy="186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6200000" flipH="1">
                <a:off x="3429789" y="3571564"/>
                <a:ext cx="3070237" cy="6431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286477" y="5428252"/>
                <a:ext cx="215003" cy="186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6618" name="Group 27"/>
          <p:cNvGrpSpPr>
            <a:grpSpLocks/>
          </p:cNvGrpSpPr>
          <p:nvPr/>
        </p:nvGrpSpPr>
        <p:grpSpPr bwMode="auto">
          <a:xfrm>
            <a:off x="5708650" y="3097213"/>
            <a:ext cx="849313" cy="2428875"/>
            <a:chOff x="5643570" y="2428868"/>
            <a:chExt cx="1000132" cy="285910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5643570" y="2428868"/>
              <a:ext cx="1000132" cy="18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643570" y="3142711"/>
              <a:ext cx="1000132" cy="18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643570" y="3858421"/>
              <a:ext cx="10001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643570" y="4572264"/>
              <a:ext cx="1000132" cy="186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643570" y="5286107"/>
              <a:ext cx="1000132" cy="186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619" name="Group 33"/>
          <p:cNvGrpSpPr>
            <a:grpSpLocks/>
          </p:cNvGrpSpPr>
          <p:nvPr/>
        </p:nvGrpSpPr>
        <p:grpSpPr bwMode="auto">
          <a:xfrm>
            <a:off x="571500" y="2916238"/>
            <a:ext cx="942975" cy="2795587"/>
            <a:chOff x="604930" y="2214554"/>
            <a:chExt cx="1109550" cy="3292303"/>
          </a:xfrm>
        </p:grpSpPr>
        <p:sp>
          <p:nvSpPr>
            <p:cNvPr id="35" name="TextBox 34"/>
            <p:cNvSpPr txBox="1"/>
            <p:nvPr/>
          </p:nvSpPr>
          <p:spPr>
            <a:xfrm>
              <a:off x="604930" y="2214554"/>
              <a:ext cx="1038569" cy="435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Tahoma"/>
                  <a:ea typeface="+mn-ea"/>
                  <a:cs typeface="+mn-cs"/>
                </a:rPr>
                <a:t>North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4930" y="2928728"/>
              <a:ext cx="1038569" cy="435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Tahoma"/>
                  <a:ea typeface="+mn-ea"/>
                  <a:cs typeface="+mn-cs"/>
                </a:rPr>
                <a:t>South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8987" y="3642901"/>
              <a:ext cx="1025493" cy="435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Tahoma"/>
                  <a:ea typeface="+mn-ea"/>
                  <a:cs typeface="+mn-cs"/>
                </a:rPr>
                <a:t>East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987" y="4357075"/>
              <a:ext cx="1025493" cy="435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Tahoma"/>
                  <a:ea typeface="+mn-ea"/>
                  <a:cs typeface="+mn-cs"/>
                </a:rPr>
                <a:t>West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2175" y="5071249"/>
              <a:ext cx="941436" cy="435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Tahoma"/>
                  <a:ea typeface="+mn-ea"/>
                  <a:cs typeface="+mn-cs"/>
                </a:rPr>
                <a:t>Local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467600" y="2909888"/>
            <a:ext cx="8826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Tahoma"/>
                <a:ea typeface="+mn-ea"/>
                <a:cs typeface="+mn-cs"/>
              </a:rPr>
              <a:t>North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467600" y="3516313"/>
            <a:ext cx="8826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Tahoma"/>
                <a:ea typeface="+mn-ea"/>
                <a:cs typeface="+mn-cs"/>
              </a:rPr>
              <a:t>South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39038" y="4124325"/>
            <a:ext cx="8715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Tahoma"/>
                <a:ea typeface="+mn-ea"/>
                <a:cs typeface="+mn-cs"/>
              </a:rPr>
              <a:t>East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39038" y="4730750"/>
            <a:ext cx="8715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Tahoma"/>
                <a:ea typeface="+mn-ea"/>
                <a:cs typeface="+mn-cs"/>
              </a:rPr>
              <a:t>West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24750" y="5337175"/>
            <a:ext cx="8001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Tahoma"/>
                <a:ea typeface="+mn-ea"/>
                <a:cs typeface="+mn-cs"/>
              </a:rPr>
              <a:t>Local</a:t>
            </a:r>
          </a:p>
        </p:txBody>
      </p:sp>
      <p:grpSp>
        <p:nvGrpSpPr>
          <p:cNvPr id="40" name="Group 73"/>
          <p:cNvGrpSpPr>
            <a:grpSpLocks/>
          </p:cNvGrpSpPr>
          <p:nvPr/>
        </p:nvGrpSpPr>
        <p:grpSpPr bwMode="auto">
          <a:xfrm>
            <a:off x="3248025" y="3427413"/>
            <a:ext cx="719138" cy="534987"/>
            <a:chOff x="3238486" y="2740892"/>
            <a:chExt cx="719141" cy="535708"/>
          </a:xfrm>
        </p:grpSpPr>
        <p:grpSp>
          <p:nvGrpSpPr>
            <p:cNvPr id="196670" name="Group 80"/>
            <p:cNvGrpSpPr>
              <a:grpSpLocks/>
            </p:cNvGrpSpPr>
            <p:nvPr/>
          </p:nvGrpSpPr>
          <p:grpSpPr bwMode="auto">
            <a:xfrm>
              <a:off x="3419466" y="2743195"/>
              <a:ext cx="353352" cy="235823"/>
              <a:chOff x="3267057" y="2759799"/>
              <a:chExt cx="353352" cy="485471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3267053" y="2758329"/>
                <a:ext cx="354014" cy="48759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Tahoma"/>
                </a:endParaRPr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rot="5400000">
                <a:off x="3195498" y="3001334"/>
                <a:ext cx="48759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671" name="Group 81"/>
            <p:cNvGrpSpPr>
              <a:grpSpLocks/>
            </p:cNvGrpSpPr>
            <p:nvPr/>
          </p:nvGrpSpPr>
          <p:grpSpPr bwMode="auto">
            <a:xfrm>
              <a:off x="3424228" y="3017120"/>
              <a:ext cx="347208" cy="235823"/>
              <a:chOff x="3273201" y="2759799"/>
              <a:chExt cx="347208" cy="485471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3273198" y="2760560"/>
                <a:ext cx="347663" cy="48432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Tahoma"/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rot="5400000">
                <a:off x="3196930" y="3001928"/>
                <a:ext cx="484325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rapezoid 76"/>
            <p:cNvSpPr/>
            <p:nvPr/>
          </p:nvSpPr>
          <p:spPr>
            <a:xfrm rot="5400000">
              <a:off x="3623899" y="2931745"/>
              <a:ext cx="524581" cy="142876"/>
            </a:xfrm>
            <a:prstGeom prst="trapezoid">
              <a:avLst>
                <a:gd name="adj" fmla="val 3833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Tahoma"/>
              </a:endParaRPr>
            </a:p>
          </p:txBody>
        </p:sp>
        <p:sp>
          <p:nvSpPr>
            <p:cNvPr id="78" name="Trapezoid 77"/>
            <p:cNvSpPr/>
            <p:nvPr/>
          </p:nvSpPr>
          <p:spPr>
            <a:xfrm rot="16200000" flipH="1">
              <a:off x="3047633" y="2942872"/>
              <a:ext cx="524581" cy="142876"/>
            </a:xfrm>
            <a:prstGeom prst="trapezoid">
              <a:avLst>
                <a:gd name="adj" fmla="val 3833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Tahoma"/>
              </a:endParaRPr>
            </a:p>
          </p:txBody>
        </p:sp>
      </p:grpSp>
      <p:grpSp>
        <p:nvGrpSpPr>
          <p:cNvPr id="43" name="Group 87"/>
          <p:cNvGrpSpPr>
            <a:grpSpLocks/>
          </p:cNvGrpSpPr>
          <p:nvPr/>
        </p:nvGrpSpPr>
        <p:grpSpPr bwMode="auto">
          <a:xfrm>
            <a:off x="3248025" y="2803525"/>
            <a:ext cx="719138" cy="536575"/>
            <a:chOff x="3238486" y="2740892"/>
            <a:chExt cx="719141" cy="535708"/>
          </a:xfrm>
        </p:grpSpPr>
        <p:grpSp>
          <p:nvGrpSpPr>
            <p:cNvPr id="196662" name="Group 80"/>
            <p:cNvGrpSpPr>
              <a:grpSpLocks/>
            </p:cNvGrpSpPr>
            <p:nvPr/>
          </p:nvGrpSpPr>
          <p:grpSpPr bwMode="auto">
            <a:xfrm>
              <a:off x="3419466" y="2743195"/>
              <a:ext cx="353352" cy="235823"/>
              <a:chOff x="3267057" y="2759799"/>
              <a:chExt cx="353352" cy="485471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267053" y="2758321"/>
                <a:ext cx="354014" cy="48615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Tahoma"/>
                </a:endParaRPr>
              </a:p>
            </p:txBody>
          </p:sp>
          <p:cxnSp>
            <p:nvCxnSpPr>
              <p:cNvPr id="96" name="Straight Connector 95"/>
              <p:cNvCxnSpPr/>
              <p:nvPr/>
            </p:nvCxnSpPr>
            <p:spPr>
              <a:xfrm rot="5400000">
                <a:off x="3196220" y="3000605"/>
                <a:ext cx="486153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663" name="Group 81"/>
            <p:cNvGrpSpPr>
              <a:grpSpLocks/>
            </p:cNvGrpSpPr>
            <p:nvPr/>
          </p:nvGrpSpPr>
          <p:grpSpPr bwMode="auto">
            <a:xfrm>
              <a:off x="3424228" y="3017120"/>
              <a:ext cx="347208" cy="235823"/>
              <a:chOff x="3273201" y="2759799"/>
              <a:chExt cx="347208" cy="485471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3273198" y="2758874"/>
                <a:ext cx="347663" cy="48615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Tahoma"/>
                </a:endParaRPr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 rot="5400000">
                <a:off x="3196015" y="3001157"/>
                <a:ext cx="486155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Trapezoid 90"/>
            <p:cNvSpPr/>
            <p:nvPr/>
          </p:nvSpPr>
          <p:spPr>
            <a:xfrm rot="5400000">
              <a:off x="3623882" y="2931761"/>
              <a:ext cx="524614" cy="142876"/>
            </a:xfrm>
            <a:prstGeom prst="trapezoid">
              <a:avLst>
                <a:gd name="adj" fmla="val 3833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Tahoma"/>
              </a:endParaRPr>
            </a:p>
          </p:txBody>
        </p:sp>
        <p:sp>
          <p:nvSpPr>
            <p:cNvPr id="92" name="Trapezoid 91"/>
            <p:cNvSpPr/>
            <p:nvPr/>
          </p:nvSpPr>
          <p:spPr>
            <a:xfrm rot="16200000" flipH="1">
              <a:off x="3047618" y="2942855"/>
              <a:ext cx="524613" cy="142876"/>
            </a:xfrm>
            <a:prstGeom prst="trapezoid">
              <a:avLst>
                <a:gd name="adj" fmla="val 3833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Tahoma"/>
              </a:endParaRPr>
            </a:p>
          </p:txBody>
        </p:sp>
      </p:grpSp>
      <p:grpSp>
        <p:nvGrpSpPr>
          <p:cNvPr id="46" name="Group 99"/>
          <p:cNvGrpSpPr>
            <a:grpSpLocks/>
          </p:cNvGrpSpPr>
          <p:nvPr/>
        </p:nvGrpSpPr>
        <p:grpSpPr bwMode="auto">
          <a:xfrm>
            <a:off x="3244850" y="4032250"/>
            <a:ext cx="719138" cy="534988"/>
            <a:chOff x="3238486" y="2740892"/>
            <a:chExt cx="719141" cy="535708"/>
          </a:xfrm>
        </p:grpSpPr>
        <p:grpSp>
          <p:nvGrpSpPr>
            <p:cNvPr id="196654" name="Group 80"/>
            <p:cNvGrpSpPr>
              <a:grpSpLocks/>
            </p:cNvGrpSpPr>
            <p:nvPr/>
          </p:nvGrpSpPr>
          <p:grpSpPr bwMode="auto">
            <a:xfrm>
              <a:off x="3419466" y="2743195"/>
              <a:ext cx="353352" cy="235823"/>
              <a:chOff x="3267057" y="2759799"/>
              <a:chExt cx="353352" cy="485471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3267053" y="2758331"/>
                <a:ext cx="354014" cy="48759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Tahoma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 rot="5400000">
                <a:off x="3195499" y="3001336"/>
                <a:ext cx="487596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655" name="Group 81"/>
            <p:cNvGrpSpPr>
              <a:grpSpLocks/>
            </p:cNvGrpSpPr>
            <p:nvPr/>
          </p:nvGrpSpPr>
          <p:grpSpPr bwMode="auto">
            <a:xfrm>
              <a:off x="3424228" y="3017120"/>
              <a:ext cx="347208" cy="235823"/>
              <a:chOff x="3273201" y="2759799"/>
              <a:chExt cx="347208" cy="485471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3273198" y="2760558"/>
                <a:ext cx="347663" cy="48432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Tahoma"/>
                </a:endParaRPr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 rot="5400000">
                <a:off x="3196930" y="3001925"/>
                <a:ext cx="484325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rapezoid 102"/>
            <p:cNvSpPr/>
            <p:nvPr/>
          </p:nvSpPr>
          <p:spPr>
            <a:xfrm rot="5400000">
              <a:off x="3623899" y="2931744"/>
              <a:ext cx="524580" cy="142876"/>
            </a:xfrm>
            <a:prstGeom prst="trapezoid">
              <a:avLst>
                <a:gd name="adj" fmla="val 3833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Tahoma"/>
              </a:endParaRPr>
            </a:p>
          </p:txBody>
        </p:sp>
        <p:sp>
          <p:nvSpPr>
            <p:cNvPr id="104" name="Trapezoid 103"/>
            <p:cNvSpPr/>
            <p:nvPr/>
          </p:nvSpPr>
          <p:spPr>
            <a:xfrm rot="16200000" flipH="1">
              <a:off x="3047634" y="2942872"/>
              <a:ext cx="524580" cy="142876"/>
            </a:xfrm>
            <a:prstGeom prst="trapezoid">
              <a:avLst>
                <a:gd name="adj" fmla="val 3833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Tahoma"/>
              </a:endParaRPr>
            </a:p>
          </p:txBody>
        </p:sp>
      </p:grpSp>
      <p:grpSp>
        <p:nvGrpSpPr>
          <p:cNvPr id="49" name="Group 108"/>
          <p:cNvGrpSpPr>
            <a:grpSpLocks/>
          </p:cNvGrpSpPr>
          <p:nvPr/>
        </p:nvGrpSpPr>
        <p:grpSpPr bwMode="auto">
          <a:xfrm>
            <a:off x="3259138" y="4651375"/>
            <a:ext cx="719137" cy="534988"/>
            <a:chOff x="3238486" y="2740892"/>
            <a:chExt cx="719141" cy="535708"/>
          </a:xfrm>
        </p:grpSpPr>
        <p:grpSp>
          <p:nvGrpSpPr>
            <p:cNvPr id="196646" name="Group 80"/>
            <p:cNvGrpSpPr>
              <a:grpSpLocks/>
            </p:cNvGrpSpPr>
            <p:nvPr/>
          </p:nvGrpSpPr>
          <p:grpSpPr bwMode="auto">
            <a:xfrm>
              <a:off x="3419466" y="2743195"/>
              <a:ext cx="353352" cy="235823"/>
              <a:chOff x="3267057" y="2759799"/>
              <a:chExt cx="353352" cy="48547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3267053" y="2758331"/>
                <a:ext cx="354014" cy="48759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Tahoma"/>
                </a:endParaRPr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 rot="5400000">
                <a:off x="3195499" y="3001336"/>
                <a:ext cx="487596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647" name="Group 81"/>
            <p:cNvGrpSpPr>
              <a:grpSpLocks/>
            </p:cNvGrpSpPr>
            <p:nvPr/>
          </p:nvGrpSpPr>
          <p:grpSpPr bwMode="auto">
            <a:xfrm>
              <a:off x="3424228" y="3017120"/>
              <a:ext cx="347208" cy="235823"/>
              <a:chOff x="3273201" y="2759799"/>
              <a:chExt cx="347208" cy="48547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3273197" y="2760558"/>
                <a:ext cx="347665" cy="48432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Tahoma"/>
                </a:endParaRPr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 rot="5400000">
                <a:off x="3196930" y="3001926"/>
                <a:ext cx="484325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rapezoid 111"/>
            <p:cNvSpPr/>
            <p:nvPr/>
          </p:nvSpPr>
          <p:spPr>
            <a:xfrm rot="5400000">
              <a:off x="3623899" y="2931744"/>
              <a:ext cx="524580" cy="142876"/>
            </a:xfrm>
            <a:prstGeom prst="trapezoid">
              <a:avLst>
                <a:gd name="adj" fmla="val 3833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Tahoma"/>
              </a:endParaRPr>
            </a:p>
          </p:txBody>
        </p:sp>
        <p:sp>
          <p:nvSpPr>
            <p:cNvPr id="113" name="Trapezoid 112"/>
            <p:cNvSpPr/>
            <p:nvPr/>
          </p:nvSpPr>
          <p:spPr>
            <a:xfrm rot="16200000" flipH="1">
              <a:off x="3047634" y="2942872"/>
              <a:ext cx="524580" cy="142876"/>
            </a:xfrm>
            <a:prstGeom prst="trapezoid">
              <a:avLst>
                <a:gd name="adj" fmla="val 3833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Tahoma"/>
              </a:endParaRPr>
            </a:p>
          </p:txBody>
        </p:sp>
      </p:grpSp>
      <p:grpSp>
        <p:nvGrpSpPr>
          <p:cNvPr id="52" name="Group 117"/>
          <p:cNvGrpSpPr>
            <a:grpSpLocks/>
          </p:cNvGrpSpPr>
          <p:nvPr/>
        </p:nvGrpSpPr>
        <p:grpSpPr bwMode="auto">
          <a:xfrm>
            <a:off x="3248025" y="5251450"/>
            <a:ext cx="719138" cy="534988"/>
            <a:chOff x="3238486" y="2740892"/>
            <a:chExt cx="719141" cy="535708"/>
          </a:xfrm>
        </p:grpSpPr>
        <p:grpSp>
          <p:nvGrpSpPr>
            <p:cNvPr id="196638" name="Group 80"/>
            <p:cNvGrpSpPr>
              <a:grpSpLocks/>
            </p:cNvGrpSpPr>
            <p:nvPr/>
          </p:nvGrpSpPr>
          <p:grpSpPr bwMode="auto">
            <a:xfrm>
              <a:off x="3419466" y="2743195"/>
              <a:ext cx="353352" cy="235823"/>
              <a:chOff x="3267057" y="2759799"/>
              <a:chExt cx="353352" cy="485471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3267053" y="2758331"/>
                <a:ext cx="354014" cy="48759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Tahoma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 rot="5400000">
                <a:off x="3195499" y="3001336"/>
                <a:ext cx="487596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639" name="Group 81"/>
            <p:cNvGrpSpPr>
              <a:grpSpLocks/>
            </p:cNvGrpSpPr>
            <p:nvPr/>
          </p:nvGrpSpPr>
          <p:grpSpPr bwMode="auto">
            <a:xfrm>
              <a:off x="3424228" y="3017120"/>
              <a:ext cx="347208" cy="235823"/>
              <a:chOff x="3273201" y="2759799"/>
              <a:chExt cx="347208" cy="485471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3273198" y="2760558"/>
                <a:ext cx="347663" cy="48432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Tahoma"/>
                </a:endParaRPr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 rot="5400000">
                <a:off x="3196930" y="3001925"/>
                <a:ext cx="484325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Trapezoid 120"/>
            <p:cNvSpPr/>
            <p:nvPr/>
          </p:nvSpPr>
          <p:spPr>
            <a:xfrm rot="5400000">
              <a:off x="3623899" y="2931744"/>
              <a:ext cx="524580" cy="142876"/>
            </a:xfrm>
            <a:prstGeom prst="trapezoid">
              <a:avLst>
                <a:gd name="adj" fmla="val 3833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Tahoma"/>
              </a:endParaRPr>
            </a:p>
          </p:txBody>
        </p:sp>
        <p:sp>
          <p:nvSpPr>
            <p:cNvPr id="122" name="Trapezoid 121"/>
            <p:cNvSpPr/>
            <p:nvPr/>
          </p:nvSpPr>
          <p:spPr>
            <a:xfrm rot="16200000" flipH="1">
              <a:off x="3047634" y="2942872"/>
              <a:ext cx="524580" cy="142876"/>
            </a:xfrm>
            <a:prstGeom prst="trapezoid">
              <a:avLst>
                <a:gd name="adj" fmla="val 3833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Tahoma"/>
              </a:endParaRPr>
            </a:p>
          </p:txBody>
        </p:sp>
      </p:grpSp>
      <p:grpSp>
        <p:nvGrpSpPr>
          <p:cNvPr id="55" name="Group 128"/>
          <p:cNvGrpSpPr>
            <a:grpSpLocks/>
          </p:cNvGrpSpPr>
          <p:nvPr/>
        </p:nvGrpSpPr>
        <p:grpSpPr bwMode="auto">
          <a:xfrm>
            <a:off x="3143250" y="3078163"/>
            <a:ext cx="841375" cy="2428875"/>
            <a:chOff x="3571868" y="2428868"/>
            <a:chExt cx="714380" cy="2859108"/>
          </a:xfrm>
        </p:grpSpPr>
        <p:cxnSp>
          <p:nvCxnSpPr>
            <p:cNvPr id="130" name="Straight Connector 129"/>
            <p:cNvCxnSpPr/>
            <p:nvPr/>
          </p:nvCxnSpPr>
          <p:spPr>
            <a:xfrm>
              <a:off x="3571868" y="2428868"/>
              <a:ext cx="714380" cy="18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3571868" y="3142711"/>
              <a:ext cx="714380" cy="18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3571868" y="3858421"/>
              <a:ext cx="7143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3571868" y="4572264"/>
              <a:ext cx="714380" cy="18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3571868" y="5286107"/>
              <a:ext cx="714380" cy="18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Rectangle 134"/>
          <p:cNvSpPr/>
          <p:nvPr/>
        </p:nvSpPr>
        <p:spPr>
          <a:xfrm>
            <a:off x="3286125" y="5857875"/>
            <a:ext cx="2786063" cy="285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Tahoma"/>
              </a:rPr>
              <a:t>Deflection Routing Logic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19400" y="2133600"/>
            <a:ext cx="19669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ahoma"/>
                <a:ea typeface="+mn-ea"/>
                <a:cs typeface="+mn-cs"/>
              </a:rPr>
              <a:t>Input Buffers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5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Routing Algorithm</a:t>
            </a:r>
          </a:p>
        </p:txBody>
      </p:sp>
      <p:sp>
        <p:nvSpPr>
          <p:cNvPr id="12493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Three Types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Deterministic:</a:t>
            </a:r>
            <a:r>
              <a:rPr lang="en-US" dirty="0">
                <a:latin typeface="Tahoma" charset="0"/>
                <a:ea typeface="ＭＳ Ｐゴシック" charset="0"/>
              </a:rPr>
              <a:t> always chooses the same path for a communicating source-destination pair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Oblivious:</a:t>
            </a:r>
            <a:r>
              <a:rPr lang="en-US" dirty="0">
                <a:latin typeface="Tahoma" charset="0"/>
                <a:ea typeface="ＭＳ Ｐゴシック" charset="0"/>
              </a:rPr>
              <a:t> chooses different paths, without considering network state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Adaptive:</a:t>
            </a:r>
            <a:r>
              <a:rPr lang="en-US" dirty="0">
                <a:latin typeface="Tahoma" charset="0"/>
                <a:ea typeface="ＭＳ Ｐゴシック" charset="0"/>
              </a:rPr>
              <a:t> can choose different paths, adapting to the state of the network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How to adapt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Local/global feedback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Minimal or non-minimal paths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A27C65-6A17-404D-BC94-EFFB096748ED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Deterministic Routing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All packets between the same (source,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dest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) pair take the same path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Dimension-order routing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First </a:t>
            </a:r>
            <a:r>
              <a:rPr lang="en-US" dirty="0">
                <a:latin typeface="Tahoma" charset="0"/>
                <a:ea typeface="ＭＳ Ｐゴシック" charset="0"/>
              </a:rPr>
              <a:t>traverse dimension X, then traverse dimension </a:t>
            </a:r>
            <a:r>
              <a:rPr lang="en-US" dirty="0" smtClean="0">
                <a:latin typeface="Tahoma" charset="0"/>
                <a:ea typeface="ＭＳ Ｐゴシック" charset="0"/>
              </a:rPr>
              <a:t>Y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E.g., XY routing (used in Cray T3D, and many on-chip networks)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+ Simple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+ Deadlock freedom (no cycles in resource allocation)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- Could lead to high contention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- Does not exploit path diversity</a:t>
            </a: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C37942-7200-D342-ACAB-73051E1BA72B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Deadlock</a:t>
            </a:r>
          </a:p>
        </p:txBody>
      </p:sp>
      <p:sp>
        <p:nvSpPr>
          <p:cNvPr id="12697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No forward progress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Caused by circular dependencies on resources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Each packet waits for a buffer occupied by another packet downstream</a:t>
            </a:r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D0A2B1-38CA-1449-9672-9B0E066DDED3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26980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43200"/>
            <a:ext cx="532765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Handling Deadlock</a:t>
            </a:r>
          </a:p>
        </p:txBody>
      </p:sp>
      <p:sp>
        <p:nvSpPr>
          <p:cNvPr id="12800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Avoid cycles in routing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Dimension order routing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Cannot build a circular dependency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Restrict the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turns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each packet can take</a:t>
            </a:r>
          </a:p>
          <a:p>
            <a:pPr lvl="2"/>
            <a:endParaRPr lang="en-US">
              <a:latin typeface="Tahoma" charset="0"/>
              <a:ea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Avoid deadlock by adding more buffering (escape paths)</a:t>
            </a:r>
          </a:p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Detect and break deadlock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Preemption of buffers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C65A7F-9B1D-B242-8675-1C953FFFA553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Turn Model to Avoid Deadlock</a:t>
            </a:r>
          </a:p>
        </p:txBody>
      </p:sp>
      <p:sp>
        <p:nvSpPr>
          <p:cNvPr id="12902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Idea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Analyze directions in which packets can turn in the network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Determine the cycles that such turns can form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Prohibit just enough turns to break possible cycles</a:t>
            </a:r>
            <a:endParaRPr lang="en-US" sz="2400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Glass and Ni, 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The Turn Model for Adaptive Routing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,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 ISCA 1992.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A5A751-FCE2-7F41-BB69-168A60D79596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2902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0"/>
            <a:ext cx="5441950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Oblivious Routing: Valiant’s Algorithm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An example of oblivious algorithm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Goal: Balance network load 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Idea: </a:t>
            </a:r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Randomly choose an intermediate destination, route to it first, then route from there to destination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Between source-intermediate and intermediate-dest, can use dimension order routing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+ Randomizes/balances network load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- Non minimal (packet latency can increase)</a:t>
            </a:r>
          </a:p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Optimizations: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Do this on high load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Restrict the intermediate node to be close (in the same quadrant)</a:t>
            </a:r>
          </a:p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F2BBC2-C948-6745-9F6E-2C7BCAC8C67D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Adaptive Routing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Minimal adaptive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Router uses network state (e.g., downstream buffer occupancy) to pick which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productive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output port to send a packet to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Productive output port: port that gets the packet closer to its destination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+ Aware of local congestion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- Minimality restricts achievable link utilization (load balance)</a:t>
            </a:r>
          </a:p>
          <a:p>
            <a:pPr lvl="1"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Non-minimal (fully) adaptive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Misroute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packets to non-productive output ports based on network state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+ Can achieve better network utilization and load balance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- Need to guarantee livelock freedom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10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B6659D-7851-EE44-88EB-67B3D518E633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On-Chip Networks</a:t>
            </a:r>
          </a:p>
        </p:txBody>
      </p:sp>
      <p:sp>
        <p:nvSpPr>
          <p:cNvPr id="1976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C235A3-B385-214A-82F3-FB8A83710C21}" type="slidenum">
              <a:rPr lang="en-US" sz="2000">
                <a:solidFill>
                  <a:srgbClr val="898989"/>
                </a:solidFill>
                <a:latin typeface="Calibri" charset="0"/>
              </a:rPr>
              <a:pPr eaLnBrk="1" hangingPunct="1"/>
              <a:t>59</a:t>
            </a:fld>
            <a:endParaRPr lang="en-US" sz="20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129" name="Table 128"/>
          <p:cNvGraphicFramePr>
            <a:graphicFrameLocks noGrp="1"/>
          </p:cNvGraphicFramePr>
          <p:nvPr/>
        </p:nvGraphicFramePr>
        <p:xfrm>
          <a:off x="990600" y="2482850"/>
          <a:ext cx="2019300" cy="1665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650"/>
                <a:gridCol w="1009650"/>
              </a:tblGrid>
              <a:tr h="83264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6" marB="45706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6" marB="45706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264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6" marB="45706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6" marB="45706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97646" name="Group 150"/>
          <p:cNvGrpSpPr>
            <a:grpSpLocks/>
          </p:cNvGrpSpPr>
          <p:nvPr/>
        </p:nvGrpSpPr>
        <p:grpSpPr bwMode="auto">
          <a:xfrm>
            <a:off x="1371600" y="3549650"/>
            <a:ext cx="838200" cy="717550"/>
            <a:chOff x="5715000" y="2286000"/>
            <a:chExt cx="838200" cy="717187"/>
          </a:xfrm>
        </p:grpSpPr>
        <p:sp>
          <p:nvSpPr>
            <p:cNvPr id="197685" name="Oval 178"/>
            <p:cNvSpPr>
              <a:spLocks noChangeArrowheads="1"/>
            </p:cNvSpPr>
            <p:nvPr/>
          </p:nvSpPr>
          <p:spPr bwMode="auto"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 b="1">
                  <a:solidFill>
                    <a:srgbClr val="000000"/>
                  </a:solidFill>
                  <a:latin typeface="FrutigerNextLT Regular" charset="0"/>
                  <a:ea typeface="굴림" charset="0"/>
                  <a:cs typeface="굴림" charset="0"/>
                </a:rPr>
                <a:t>R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Calibri"/>
                </a:rPr>
                <a:t>PE</a:t>
              </a:r>
            </a:p>
          </p:txBody>
        </p:sp>
        <p:cxnSp>
          <p:nvCxnSpPr>
            <p:cNvPr id="181" name="Straight Connector 180"/>
            <p:cNvCxnSpPr>
              <a:endCxn id="197685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647" name="Group 150"/>
          <p:cNvGrpSpPr>
            <a:grpSpLocks/>
          </p:cNvGrpSpPr>
          <p:nvPr/>
        </p:nvGrpSpPr>
        <p:grpSpPr bwMode="auto">
          <a:xfrm>
            <a:off x="2362200" y="3549650"/>
            <a:ext cx="838200" cy="717550"/>
            <a:chOff x="5715000" y="2286000"/>
            <a:chExt cx="838200" cy="717187"/>
          </a:xfrm>
        </p:grpSpPr>
        <p:sp>
          <p:nvSpPr>
            <p:cNvPr id="197682" name="Oval 272"/>
            <p:cNvSpPr>
              <a:spLocks noChangeArrowheads="1"/>
            </p:cNvSpPr>
            <p:nvPr/>
          </p:nvSpPr>
          <p:spPr bwMode="auto"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 b="1">
                  <a:solidFill>
                    <a:srgbClr val="000000"/>
                  </a:solidFill>
                  <a:latin typeface="FrutigerNextLT Regular" charset="0"/>
                  <a:ea typeface="굴림" charset="0"/>
                  <a:cs typeface="굴림" charset="0"/>
                </a:rPr>
                <a:t>R</a:t>
              </a: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Calibri"/>
                </a:rPr>
                <a:t>PE</a:t>
              </a:r>
            </a:p>
          </p:txBody>
        </p:sp>
        <p:cxnSp>
          <p:nvCxnSpPr>
            <p:cNvPr id="275" name="Straight Connector 274"/>
            <p:cNvCxnSpPr>
              <a:endCxn id="197682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648" name="Group 150"/>
          <p:cNvGrpSpPr>
            <a:grpSpLocks/>
          </p:cNvGrpSpPr>
          <p:nvPr/>
        </p:nvGrpSpPr>
        <p:grpSpPr bwMode="auto">
          <a:xfrm>
            <a:off x="381000" y="3549650"/>
            <a:ext cx="838200" cy="717550"/>
            <a:chOff x="5715000" y="2286000"/>
            <a:chExt cx="838200" cy="717187"/>
          </a:xfrm>
        </p:grpSpPr>
        <p:sp>
          <p:nvSpPr>
            <p:cNvPr id="197679" name="Oval 276"/>
            <p:cNvSpPr>
              <a:spLocks noChangeArrowheads="1"/>
            </p:cNvSpPr>
            <p:nvPr/>
          </p:nvSpPr>
          <p:spPr bwMode="auto"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 b="1">
                  <a:solidFill>
                    <a:srgbClr val="000000"/>
                  </a:solidFill>
                  <a:latin typeface="FrutigerNextLT Regular" charset="0"/>
                  <a:ea typeface="굴림" charset="0"/>
                  <a:cs typeface="굴림" charset="0"/>
                </a:rPr>
                <a:t>R</a:t>
              </a: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Calibri"/>
                </a:rPr>
                <a:t>PE</a:t>
              </a:r>
            </a:p>
          </p:txBody>
        </p:sp>
        <p:cxnSp>
          <p:nvCxnSpPr>
            <p:cNvPr id="279" name="Straight Connector 278"/>
            <p:cNvCxnSpPr>
              <a:endCxn id="197679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649" name="Group 150"/>
          <p:cNvGrpSpPr>
            <a:grpSpLocks/>
          </p:cNvGrpSpPr>
          <p:nvPr/>
        </p:nvGrpSpPr>
        <p:grpSpPr bwMode="auto">
          <a:xfrm>
            <a:off x="1371600" y="2711450"/>
            <a:ext cx="838200" cy="717550"/>
            <a:chOff x="5715000" y="2286000"/>
            <a:chExt cx="838200" cy="717187"/>
          </a:xfrm>
        </p:grpSpPr>
        <p:sp>
          <p:nvSpPr>
            <p:cNvPr id="197676" name="Oval 280"/>
            <p:cNvSpPr>
              <a:spLocks noChangeArrowheads="1"/>
            </p:cNvSpPr>
            <p:nvPr/>
          </p:nvSpPr>
          <p:spPr bwMode="auto"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 b="1">
                  <a:solidFill>
                    <a:srgbClr val="000000"/>
                  </a:solidFill>
                  <a:latin typeface="FrutigerNextLT Regular" charset="0"/>
                  <a:ea typeface="굴림" charset="0"/>
                  <a:cs typeface="굴림" charset="0"/>
                </a:rPr>
                <a:t>R</a:t>
              </a: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Calibri"/>
                </a:rPr>
                <a:t>PE</a:t>
              </a:r>
            </a:p>
          </p:txBody>
        </p:sp>
        <p:cxnSp>
          <p:nvCxnSpPr>
            <p:cNvPr id="283" name="Straight Connector 282"/>
            <p:cNvCxnSpPr>
              <a:endCxn id="197676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650" name="Group 150"/>
          <p:cNvGrpSpPr>
            <a:grpSpLocks/>
          </p:cNvGrpSpPr>
          <p:nvPr/>
        </p:nvGrpSpPr>
        <p:grpSpPr bwMode="auto">
          <a:xfrm>
            <a:off x="2362200" y="2711450"/>
            <a:ext cx="838200" cy="717550"/>
            <a:chOff x="5715000" y="2286000"/>
            <a:chExt cx="838200" cy="717187"/>
          </a:xfrm>
        </p:grpSpPr>
        <p:sp>
          <p:nvSpPr>
            <p:cNvPr id="197673" name="Oval 284"/>
            <p:cNvSpPr>
              <a:spLocks noChangeArrowheads="1"/>
            </p:cNvSpPr>
            <p:nvPr/>
          </p:nvSpPr>
          <p:spPr bwMode="auto"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 b="1">
                  <a:solidFill>
                    <a:srgbClr val="000000"/>
                  </a:solidFill>
                  <a:latin typeface="FrutigerNextLT Regular" charset="0"/>
                  <a:ea typeface="굴림" charset="0"/>
                  <a:cs typeface="굴림" charset="0"/>
                </a:rPr>
                <a:t>R</a:t>
              </a: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Calibri"/>
                </a:rPr>
                <a:t>PE</a:t>
              </a:r>
            </a:p>
          </p:txBody>
        </p:sp>
        <p:cxnSp>
          <p:nvCxnSpPr>
            <p:cNvPr id="287" name="Straight Connector 286"/>
            <p:cNvCxnSpPr>
              <a:endCxn id="197673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651" name="Group 150"/>
          <p:cNvGrpSpPr>
            <a:grpSpLocks/>
          </p:cNvGrpSpPr>
          <p:nvPr/>
        </p:nvGrpSpPr>
        <p:grpSpPr bwMode="auto">
          <a:xfrm>
            <a:off x="381000" y="2711450"/>
            <a:ext cx="838200" cy="717550"/>
            <a:chOff x="5715000" y="2286000"/>
            <a:chExt cx="838200" cy="717187"/>
          </a:xfrm>
        </p:grpSpPr>
        <p:sp>
          <p:nvSpPr>
            <p:cNvPr id="197670" name="Oval 288"/>
            <p:cNvSpPr>
              <a:spLocks noChangeArrowheads="1"/>
            </p:cNvSpPr>
            <p:nvPr/>
          </p:nvSpPr>
          <p:spPr bwMode="auto"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 b="1">
                  <a:solidFill>
                    <a:srgbClr val="000000"/>
                  </a:solidFill>
                  <a:latin typeface="FrutigerNextLT Regular" charset="0"/>
                  <a:ea typeface="굴림" charset="0"/>
                  <a:cs typeface="굴림" charset="0"/>
                </a:rPr>
                <a:t>R</a:t>
              </a: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Calibri"/>
                </a:rPr>
                <a:t>PE</a:t>
              </a:r>
            </a:p>
          </p:txBody>
        </p:sp>
        <p:cxnSp>
          <p:nvCxnSpPr>
            <p:cNvPr id="291" name="Straight Connector 290"/>
            <p:cNvCxnSpPr>
              <a:endCxn id="197670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652" name="Group 150"/>
          <p:cNvGrpSpPr>
            <a:grpSpLocks/>
          </p:cNvGrpSpPr>
          <p:nvPr/>
        </p:nvGrpSpPr>
        <p:grpSpPr bwMode="auto">
          <a:xfrm>
            <a:off x="1371600" y="1873250"/>
            <a:ext cx="838200" cy="717550"/>
            <a:chOff x="5715000" y="2286000"/>
            <a:chExt cx="838200" cy="717187"/>
          </a:xfrm>
        </p:grpSpPr>
        <p:sp>
          <p:nvSpPr>
            <p:cNvPr id="197667" name="Oval 292"/>
            <p:cNvSpPr>
              <a:spLocks noChangeArrowheads="1"/>
            </p:cNvSpPr>
            <p:nvPr/>
          </p:nvSpPr>
          <p:spPr bwMode="auto"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 b="1">
                  <a:solidFill>
                    <a:srgbClr val="000000"/>
                  </a:solidFill>
                  <a:latin typeface="FrutigerNextLT Regular" charset="0"/>
                  <a:ea typeface="굴림" charset="0"/>
                  <a:cs typeface="굴림" charset="0"/>
                </a:rPr>
                <a:t>R</a:t>
              </a: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Calibri"/>
                </a:rPr>
                <a:t>PE</a:t>
              </a:r>
            </a:p>
          </p:txBody>
        </p:sp>
        <p:cxnSp>
          <p:nvCxnSpPr>
            <p:cNvPr id="295" name="Straight Connector 294"/>
            <p:cNvCxnSpPr>
              <a:endCxn id="197667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653" name="Group 150"/>
          <p:cNvGrpSpPr>
            <a:grpSpLocks/>
          </p:cNvGrpSpPr>
          <p:nvPr/>
        </p:nvGrpSpPr>
        <p:grpSpPr bwMode="auto">
          <a:xfrm>
            <a:off x="2362200" y="1873250"/>
            <a:ext cx="838200" cy="717550"/>
            <a:chOff x="5715000" y="2286000"/>
            <a:chExt cx="838200" cy="717187"/>
          </a:xfrm>
        </p:grpSpPr>
        <p:sp>
          <p:nvSpPr>
            <p:cNvPr id="197664" name="Oval 296"/>
            <p:cNvSpPr>
              <a:spLocks noChangeArrowheads="1"/>
            </p:cNvSpPr>
            <p:nvPr/>
          </p:nvSpPr>
          <p:spPr bwMode="auto"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 b="1">
                  <a:solidFill>
                    <a:srgbClr val="000000"/>
                  </a:solidFill>
                  <a:latin typeface="FrutigerNextLT Regular" charset="0"/>
                  <a:ea typeface="굴림" charset="0"/>
                  <a:cs typeface="굴림" charset="0"/>
                </a:rPr>
                <a:t>R</a:t>
              </a: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Calibri"/>
                </a:rPr>
                <a:t>PE</a:t>
              </a:r>
            </a:p>
          </p:txBody>
        </p:sp>
        <p:cxnSp>
          <p:nvCxnSpPr>
            <p:cNvPr id="299" name="Straight Connector 298"/>
            <p:cNvCxnSpPr>
              <a:endCxn id="197664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654" name="Group 150"/>
          <p:cNvGrpSpPr>
            <a:grpSpLocks/>
          </p:cNvGrpSpPr>
          <p:nvPr/>
        </p:nvGrpSpPr>
        <p:grpSpPr bwMode="auto">
          <a:xfrm>
            <a:off x="381000" y="1873250"/>
            <a:ext cx="838200" cy="717550"/>
            <a:chOff x="5715000" y="2286000"/>
            <a:chExt cx="838200" cy="717187"/>
          </a:xfrm>
        </p:grpSpPr>
        <p:sp>
          <p:nvSpPr>
            <p:cNvPr id="197661" name="Oval 300"/>
            <p:cNvSpPr>
              <a:spLocks noChangeArrowheads="1"/>
            </p:cNvSpPr>
            <p:nvPr/>
          </p:nvSpPr>
          <p:spPr bwMode="auto">
            <a:xfrm>
              <a:off x="6167437" y="2666807"/>
              <a:ext cx="385763" cy="336380"/>
            </a:xfrm>
            <a:prstGeom prst="ellipse">
              <a:avLst/>
            </a:prstGeom>
            <a:solidFill>
              <a:srgbClr val="558ED5"/>
            </a:soli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 b="1">
                  <a:solidFill>
                    <a:srgbClr val="000000"/>
                  </a:solidFill>
                  <a:latin typeface="FrutigerNextLT Regular" charset="0"/>
                  <a:ea typeface="굴림" charset="0"/>
                  <a:cs typeface="굴림" charset="0"/>
                </a:rPr>
                <a:t>R</a:t>
              </a: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5715000" y="2286000"/>
              <a:ext cx="457200" cy="380807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Calibri"/>
                </a:rPr>
                <a:t>PE</a:t>
              </a:r>
            </a:p>
          </p:txBody>
        </p:sp>
        <p:cxnSp>
          <p:nvCxnSpPr>
            <p:cNvPr id="303" name="Straight Connector 302"/>
            <p:cNvCxnSpPr>
              <a:endCxn id="197661" idx="1"/>
            </p:cNvCxnSpPr>
            <p:nvPr/>
          </p:nvCxnSpPr>
          <p:spPr>
            <a:xfrm>
              <a:off x="6172200" y="2666807"/>
              <a:ext cx="50800" cy="4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655" name="Group 45"/>
          <p:cNvGrpSpPr>
            <a:grpSpLocks/>
          </p:cNvGrpSpPr>
          <p:nvPr/>
        </p:nvGrpSpPr>
        <p:grpSpPr bwMode="auto">
          <a:xfrm>
            <a:off x="381000" y="5029200"/>
            <a:ext cx="4259263" cy="1103313"/>
            <a:chOff x="228600" y="4800600"/>
            <a:chExt cx="4258599" cy="1103531"/>
          </a:xfrm>
        </p:grpSpPr>
        <p:sp>
          <p:nvSpPr>
            <p:cNvPr id="243" name="Oval 242"/>
            <p:cNvSpPr/>
            <p:nvPr/>
          </p:nvSpPr>
          <p:spPr>
            <a:xfrm>
              <a:off x="228600" y="4876815"/>
              <a:ext cx="385703" cy="33661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FrutigerNextLT Regular" pitchFamily="18" charset="0"/>
                  <a:ea typeface="굴림" pitchFamily="50" charset="-127"/>
                </a:rPr>
                <a:t>R</a:t>
              </a:r>
            </a:p>
          </p:txBody>
        </p:sp>
        <p:sp>
          <p:nvSpPr>
            <p:cNvPr id="197658" name="TextBox 269"/>
            <p:cNvSpPr txBox="1">
              <a:spLocks noChangeArrowheads="1"/>
            </p:cNvSpPr>
            <p:nvPr/>
          </p:nvSpPr>
          <p:spPr bwMode="auto">
            <a:xfrm>
              <a:off x="762000" y="4800600"/>
              <a:ext cx="8899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00"/>
                  </a:solidFill>
                  <a:latin typeface="Calibri" charset="0"/>
                </a:rPr>
                <a:t>Router</a:t>
              </a:r>
            </a:p>
          </p:txBody>
        </p:sp>
        <p:sp>
          <p:nvSpPr>
            <p:cNvPr id="197659" name="TextBox 270"/>
            <p:cNvSpPr txBox="1">
              <a:spLocks noChangeArrowheads="1"/>
            </p:cNvSpPr>
            <p:nvPr/>
          </p:nvSpPr>
          <p:spPr bwMode="auto">
            <a:xfrm>
              <a:off x="762000" y="5257800"/>
              <a:ext cx="372519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00"/>
                  </a:solidFill>
                  <a:latin typeface="Calibri" charset="0"/>
                </a:rPr>
                <a:t>Processing Element</a:t>
              </a:r>
            </a:p>
            <a:p>
              <a:pPr eaLnBrk="1" hangingPunct="1"/>
              <a:r>
                <a:rPr lang="en-US" sz="1600">
                  <a:solidFill>
                    <a:srgbClr val="000000"/>
                  </a:solidFill>
                  <a:latin typeface="Calibri" charset="0"/>
                </a:rPr>
                <a:t>(Cores, L2 Banks, Memory Controllers, etc)</a:t>
              </a: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28600" y="5410320"/>
              <a:ext cx="457129" cy="381075"/>
            </a:xfrm>
            <a:prstGeom prst="rect">
              <a:avLst/>
            </a:prstGeom>
            <a:solidFill>
              <a:srgbClr val="6ACE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Calibri"/>
                </a:rPr>
                <a:t>PE</a:t>
              </a:r>
            </a:p>
          </p:txBody>
        </p:sp>
      </p:grpSp>
      <p:sp>
        <p:nvSpPr>
          <p:cNvPr id="308" name="Content Placeholder 2"/>
          <p:cNvSpPr>
            <a:spLocks noGrp="1"/>
          </p:cNvSpPr>
          <p:nvPr>
            <p:ph idx="1"/>
          </p:nvPr>
        </p:nvSpPr>
        <p:spPr>
          <a:xfrm>
            <a:off x="3276600" y="1371600"/>
            <a:ext cx="5715000" cy="4038600"/>
          </a:xfrm>
        </p:spPr>
        <p:txBody>
          <a:bodyPr/>
          <a:lstStyle/>
          <a:p>
            <a:r>
              <a:rPr lang="en-US" sz="2800">
                <a:latin typeface="Calibri" charset="0"/>
              </a:rPr>
              <a:t>Connect </a:t>
            </a:r>
            <a:r>
              <a:rPr lang="en-US" sz="2800" b="1">
                <a:latin typeface="Calibri" charset="0"/>
              </a:rPr>
              <a:t>cores, caches, memory controllers, etc</a:t>
            </a:r>
          </a:p>
          <a:p>
            <a:pPr lvl="1"/>
            <a:r>
              <a:rPr lang="en-US" sz="2400">
                <a:solidFill>
                  <a:srgbClr val="FF0000"/>
                </a:solidFill>
                <a:latin typeface="Calibri" charset="0"/>
              </a:rPr>
              <a:t>Buses and crossbars are not scalable</a:t>
            </a:r>
            <a:endParaRPr lang="en-US" sz="2400" b="1">
              <a:latin typeface="Calibri" charset="0"/>
            </a:endParaRPr>
          </a:p>
          <a:p>
            <a:r>
              <a:rPr lang="en-US" sz="2800" b="1">
                <a:latin typeface="Calibri" charset="0"/>
              </a:rPr>
              <a:t>Packet switched</a:t>
            </a:r>
          </a:p>
          <a:p>
            <a:r>
              <a:rPr lang="en-US" sz="2800" b="1">
                <a:latin typeface="Calibri" charset="0"/>
              </a:rPr>
              <a:t>2D mesh: </a:t>
            </a:r>
            <a:r>
              <a:rPr lang="en-US" sz="2800">
                <a:latin typeface="Calibri" charset="0"/>
              </a:rPr>
              <a:t>Most commonly used topology</a:t>
            </a:r>
          </a:p>
          <a:p>
            <a:r>
              <a:rPr lang="en-US" sz="2800">
                <a:latin typeface="Calibri" charset="0"/>
              </a:rPr>
              <a:t>Primarily serve </a:t>
            </a:r>
            <a:r>
              <a:rPr lang="en-US" sz="2800" b="1">
                <a:latin typeface="Calibri" charset="0"/>
              </a:rPr>
              <a:t>cache misses </a:t>
            </a:r>
            <a:r>
              <a:rPr lang="en-US" sz="2800">
                <a:latin typeface="Calibri" charset="0"/>
              </a:rPr>
              <a:t>and</a:t>
            </a:r>
            <a:r>
              <a:rPr lang="en-US" sz="2800" b="1">
                <a:latin typeface="Calibri" charset="0"/>
              </a:rPr>
              <a:t> memory requests</a:t>
            </a:r>
          </a:p>
          <a:p>
            <a:endParaRPr lang="en-US" sz="280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" y="901700"/>
            <a:ext cx="8717126" cy="5449920"/>
          </a:xfrm>
          <a:prstGeom prst="rect">
            <a:avLst/>
          </a:prstGeom>
        </p:spPr>
      </p:pic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Midterm 2 Grade Distribution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250A6D-66F0-4F10-9832-998AF6A15B83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0" y="1702860"/>
            <a:ext cx="1653605" cy="147732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AVG </a:t>
            </a:r>
            <a:r>
              <a:rPr lang="en-US" dirty="0" smtClean="0"/>
              <a:t>= </a:t>
            </a:r>
            <a:r>
              <a:rPr lang="en-US" dirty="0" smtClean="0"/>
              <a:t>152</a:t>
            </a:r>
            <a:endParaRPr lang="en-US" dirty="0" smtClean="0"/>
          </a:p>
          <a:p>
            <a:r>
              <a:rPr lang="en-US" dirty="0" smtClean="0"/>
              <a:t>Median = 154 </a:t>
            </a:r>
          </a:p>
          <a:p>
            <a:r>
              <a:rPr lang="en-US" dirty="0" smtClean="0"/>
              <a:t>STDDEV = </a:t>
            </a:r>
            <a:r>
              <a:rPr lang="en-US" dirty="0" smtClean="0"/>
              <a:t>37</a:t>
            </a:r>
            <a:endParaRPr lang="en-US" dirty="0" smtClean="0"/>
          </a:p>
          <a:p>
            <a:r>
              <a:rPr lang="en-US" dirty="0" smtClean="0"/>
              <a:t>Max = 240 </a:t>
            </a:r>
          </a:p>
          <a:p>
            <a:r>
              <a:rPr lang="en-US" dirty="0" smtClean="0"/>
              <a:t>Min = 61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46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Midterm 2 Grade </a:t>
            </a:r>
            <a:r>
              <a:rPr lang="en-US" dirty="0" smtClean="0">
                <a:ea typeface="ＭＳ Ｐゴシック" pitchFamily="34" charset="-128"/>
              </a:rPr>
              <a:t>Distribution (%)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6E6AD9-8F4A-48FD-AFC7-7F9933BE4DA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3" y="914400"/>
            <a:ext cx="8795327" cy="54763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1799272"/>
            <a:ext cx="1653605" cy="147732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AVG </a:t>
            </a:r>
            <a:r>
              <a:rPr lang="en-US" dirty="0" smtClean="0"/>
              <a:t>= </a:t>
            </a:r>
            <a:r>
              <a:rPr lang="en-US" dirty="0" smtClean="0"/>
              <a:t>45</a:t>
            </a:r>
            <a:endParaRPr lang="en-US" dirty="0" smtClean="0"/>
          </a:p>
          <a:p>
            <a:r>
              <a:rPr lang="en-US" dirty="0" smtClean="0"/>
              <a:t>Median = </a:t>
            </a:r>
            <a:r>
              <a:rPr lang="en-US" dirty="0" smtClean="0"/>
              <a:t>45</a:t>
            </a:r>
            <a:endParaRPr lang="en-US" dirty="0" smtClean="0"/>
          </a:p>
          <a:p>
            <a:r>
              <a:rPr lang="en-US" dirty="0" smtClean="0"/>
              <a:t>STDDEV = </a:t>
            </a:r>
            <a:r>
              <a:rPr lang="en-US" dirty="0" smtClean="0"/>
              <a:t>40</a:t>
            </a:r>
            <a:endParaRPr lang="en-US" dirty="0" smtClean="0"/>
          </a:p>
          <a:p>
            <a:r>
              <a:rPr lang="en-US" dirty="0" smtClean="0"/>
              <a:t>Max = </a:t>
            </a:r>
            <a:r>
              <a:rPr lang="en-US" dirty="0" smtClean="0"/>
              <a:t>71</a:t>
            </a:r>
            <a:endParaRPr lang="en-US" dirty="0" smtClean="0"/>
          </a:p>
          <a:p>
            <a:r>
              <a:rPr lang="en-US" dirty="0" smtClean="0"/>
              <a:t>Min = </a:t>
            </a:r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292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Final Exam: May </a:t>
            </a:r>
            <a:r>
              <a:rPr lang="en-US" dirty="0" smtClean="0">
                <a:latin typeface="Garamond" charset="0"/>
              </a:rPr>
              <a:t>5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ahoma" charset="0"/>
              </a:rPr>
              <a:t>May 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5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, 5: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30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-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8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:30pm, Location: BH A51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Comprehensive (over </a:t>
            </a:r>
            <a:r>
              <a:rPr lang="en-US" b="1" dirty="0">
                <a:latin typeface="Tahoma" charset="0"/>
              </a:rPr>
              <a:t>all</a:t>
            </a:r>
            <a:r>
              <a:rPr lang="en-US" dirty="0">
                <a:latin typeface="Tahoma" charset="0"/>
              </a:rPr>
              <a:t> </a:t>
            </a:r>
            <a:r>
              <a:rPr lang="en-US" b="1" dirty="0">
                <a:latin typeface="Tahoma" charset="0"/>
              </a:rPr>
              <a:t>topics</a:t>
            </a:r>
            <a:r>
              <a:rPr lang="en-US" dirty="0">
                <a:latin typeface="Tahoma" charset="0"/>
              </a:rPr>
              <a:t> in course)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Three cheat sheets allowed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We </a:t>
            </a:r>
            <a:r>
              <a:rPr lang="en-US" dirty="0" smtClean="0">
                <a:latin typeface="Tahoma" charset="0"/>
              </a:rPr>
              <a:t>will (likely) have </a:t>
            </a:r>
            <a:r>
              <a:rPr lang="en-US" dirty="0">
                <a:latin typeface="Tahoma" charset="0"/>
              </a:rPr>
              <a:t>a review session </a:t>
            </a:r>
            <a:r>
              <a:rPr lang="en-US" dirty="0" smtClean="0">
                <a:latin typeface="Tahoma" charset="0"/>
              </a:rPr>
              <a:t>on Friday</a:t>
            </a:r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Remember this is </a:t>
            </a:r>
            <a:r>
              <a:rPr lang="en-US" dirty="0" smtClean="0">
                <a:latin typeface="Tahoma" charset="0"/>
              </a:rPr>
              <a:t>22% </a:t>
            </a:r>
            <a:r>
              <a:rPr lang="en-US" dirty="0">
                <a:latin typeface="Tahoma" charset="0"/>
              </a:rPr>
              <a:t>of your grade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I will take into account your improvement over the course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Know </a:t>
            </a:r>
            <a:r>
              <a:rPr lang="en-US" dirty="0" smtClean="0">
                <a:latin typeface="Tahoma" charset="0"/>
                <a:ea typeface="ＭＳ Ｐゴシック" charset="0"/>
              </a:rPr>
              <a:t>all concepts, especially the </a:t>
            </a:r>
            <a:r>
              <a:rPr lang="en-US" dirty="0">
                <a:latin typeface="Tahoma" charset="0"/>
                <a:ea typeface="ＭＳ Ｐゴシック" charset="0"/>
              </a:rPr>
              <a:t>previous midterm </a:t>
            </a:r>
            <a:r>
              <a:rPr lang="en-US" dirty="0" smtClean="0">
                <a:latin typeface="Tahoma" charset="0"/>
                <a:ea typeface="ＭＳ Ｐゴシック" charset="0"/>
              </a:rPr>
              <a:t>concepts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Same advice as before for Midterms I and II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3B3841-FFD6-C040-94EB-863448D2C091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117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Grades So Far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6E6AD9-8F4A-48FD-AFC7-7F9933BE4DA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198" y="1206500"/>
            <a:ext cx="9017798" cy="5041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21423" y="2023840"/>
            <a:ext cx="3033302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AVG = </a:t>
            </a:r>
            <a:r>
              <a:rPr lang="fr-FR" dirty="0" smtClean="0"/>
              <a:t>57</a:t>
            </a:r>
            <a:endParaRPr lang="fr-FR" dirty="0"/>
          </a:p>
          <a:p>
            <a:r>
              <a:rPr lang="fr-FR" dirty="0" err="1" smtClean="0"/>
              <a:t>Median</a:t>
            </a:r>
            <a:r>
              <a:rPr lang="fr-FR" dirty="0" smtClean="0"/>
              <a:t> = </a:t>
            </a:r>
            <a:r>
              <a:rPr lang="fr-FR" dirty="0" smtClean="0"/>
              <a:t>58</a:t>
            </a:r>
            <a:endParaRPr lang="fr-FR" dirty="0" smtClean="0"/>
          </a:p>
          <a:p>
            <a:r>
              <a:rPr lang="fr-FR" dirty="0" smtClean="0"/>
              <a:t>STDDEV = </a:t>
            </a:r>
            <a:r>
              <a:rPr lang="fr-FR" dirty="0" smtClean="0"/>
              <a:t>6.5</a:t>
            </a:r>
            <a:endParaRPr lang="fr-FR" dirty="0" smtClean="0"/>
          </a:p>
          <a:p>
            <a:r>
              <a:rPr lang="fr-FR" dirty="0" smtClean="0"/>
              <a:t>Max = </a:t>
            </a:r>
            <a:r>
              <a:rPr lang="fr-FR" dirty="0" smtClean="0"/>
              <a:t>66</a:t>
            </a:r>
            <a:endParaRPr lang="fr-FR" dirty="0" smtClean="0"/>
          </a:p>
          <a:p>
            <a:r>
              <a:rPr lang="fr-FR" dirty="0" smtClean="0"/>
              <a:t>Min = </a:t>
            </a:r>
            <a:r>
              <a:rPr lang="fr-FR" dirty="0" smtClean="0"/>
              <a:t>43</a:t>
            </a:r>
            <a:endParaRPr lang="fr-FR" dirty="0" smtClean="0"/>
          </a:p>
          <a:p>
            <a:r>
              <a:rPr lang="fr-FR" dirty="0" err="1"/>
              <a:t>M</a:t>
            </a:r>
            <a:r>
              <a:rPr lang="fr-FR" dirty="0" err="1" smtClean="0"/>
              <a:t>ax_possible</a:t>
            </a:r>
            <a:r>
              <a:rPr lang="fr-FR" dirty="0" smtClean="0"/>
              <a:t> = 71 </a:t>
            </a:r>
          </a:p>
          <a:p>
            <a:r>
              <a:rPr lang="fr-FR" dirty="0" err="1" smtClean="0"/>
              <a:t>Max_possible</a:t>
            </a:r>
            <a:r>
              <a:rPr lang="fr-FR" dirty="0" smtClean="0"/>
              <a:t> + EC = 87.15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454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28692</TotalTime>
  <Words>3196</Words>
  <Application>Microsoft Macintosh PowerPoint</Application>
  <PresentationFormat>On-screen Show (4:3)</PresentationFormat>
  <Paragraphs>794</Paragraphs>
  <Slides>59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Edge</vt:lpstr>
      <vt:lpstr>1_Edge</vt:lpstr>
      <vt:lpstr>3_Edge</vt:lpstr>
      <vt:lpstr>4_Edge</vt:lpstr>
      <vt:lpstr>5_Edge</vt:lpstr>
      <vt:lpstr>Office Theme</vt:lpstr>
      <vt:lpstr>6_Edge</vt:lpstr>
      <vt:lpstr>7_Edge</vt:lpstr>
      <vt:lpstr>11_Edge</vt:lpstr>
      <vt:lpstr>15_Edge</vt:lpstr>
      <vt:lpstr>14_Edge</vt:lpstr>
      <vt:lpstr>16_Edge</vt:lpstr>
      <vt:lpstr>18-447 Computer Architecture Lecture 33: Interconnection Networks</vt:lpstr>
      <vt:lpstr>Logistics</vt:lpstr>
      <vt:lpstr>Lab 6 Extra Credit</vt:lpstr>
      <vt:lpstr>Lab 7</vt:lpstr>
      <vt:lpstr>Extra Credit Lab 8: Multi-Core Cache Coherence</vt:lpstr>
      <vt:lpstr>Midterm 2 Grade Distribution</vt:lpstr>
      <vt:lpstr>Midterm 2 Grade Distribution (%)</vt:lpstr>
      <vt:lpstr>Final Exam: May 5</vt:lpstr>
      <vt:lpstr>Course Grades So Far</vt:lpstr>
      <vt:lpstr>A Note on 740, Research, Jobs/Internships</vt:lpstr>
      <vt:lpstr>More on 740</vt:lpstr>
      <vt:lpstr>Course Evaluations (due May 11)</vt:lpstr>
      <vt:lpstr>Extra Credit for Course Evaluations</vt:lpstr>
      <vt:lpstr>Plan for Wed and Fri Sessions This Week</vt:lpstr>
      <vt:lpstr>Where We Are in Lecture Schedule</vt:lpstr>
      <vt:lpstr>Interconnection Network Basics</vt:lpstr>
      <vt:lpstr>Where Is Interconnect Used?</vt:lpstr>
      <vt:lpstr>Why Is It Important?</vt:lpstr>
      <vt:lpstr>Interconnection Network Basics</vt:lpstr>
      <vt:lpstr>Topology</vt:lpstr>
      <vt:lpstr>Metrics to Evaluate Interconnect Topology</vt:lpstr>
      <vt:lpstr>Bus</vt:lpstr>
      <vt:lpstr>Point-to-Point </vt:lpstr>
      <vt:lpstr>Crossbar</vt:lpstr>
      <vt:lpstr>Another Crossbar Design</vt:lpstr>
      <vt:lpstr>Sun UltraSPARC T2 Core-to-Cache Crossbar</vt:lpstr>
      <vt:lpstr>Bufferless and Buffered Crossbars</vt:lpstr>
      <vt:lpstr>Can We Get Lower Cost than A Crossbar?</vt:lpstr>
      <vt:lpstr>Multistage Logarithmic Networks</vt:lpstr>
      <vt:lpstr>Multistage Networks (Circuit Switched)</vt:lpstr>
      <vt:lpstr>Multistage Networks (Packet Switched)</vt:lpstr>
      <vt:lpstr>Aside: Circuit vs. Packet Switching</vt:lpstr>
      <vt:lpstr>Switching vs. Topology</vt:lpstr>
      <vt:lpstr>Another Example: Delta Network</vt:lpstr>
      <vt:lpstr>Another Example: Omega Network</vt:lpstr>
      <vt:lpstr>Ring</vt:lpstr>
      <vt:lpstr>Unidirectional Ring</vt:lpstr>
      <vt:lpstr>Bidirectional Rings</vt:lpstr>
      <vt:lpstr>Hierarchical Rings</vt:lpstr>
      <vt:lpstr>More on Hierarchical Rings</vt:lpstr>
      <vt:lpstr>Mesh</vt:lpstr>
      <vt:lpstr>Torus</vt:lpstr>
      <vt:lpstr>Torus, continued</vt:lpstr>
      <vt:lpstr>Trees</vt:lpstr>
      <vt:lpstr>CM-5 Fat Tree</vt:lpstr>
      <vt:lpstr>Hypercube</vt:lpstr>
      <vt:lpstr>Caltech Cosmic Cube</vt:lpstr>
      <vt:lpstr>Interconnection Network Basics</vt:lpstr>
      <vt:lpstr>Handling Contention</vt:lpstr>
      <vt:lpstr>Bufferless Deflection Routing</vt:lpstr>
      <vt:lpstr>Bufferless Deflection Routing</vt:lpstr>
      <vt:lpstr>Routing Algorithm</vt:lpstr>
      <vt:lpstr>Deterministic Routing</vt:lpstr>
      <vt:lpstr>Deadlock</vt:lpstr>
      <vt:lpstr>Handling Deadlock</vt:lpstr>
      <vt:lpstr>Turn Model to Avoid Deadlock</vt:lpstr>
      <vt:lpstr>Oblivious Routing: Valiant’s Algorithm</vt:lpstr>
      <vt:lpstr>Adaptive Routing</vt:lpstr>
      <vt:lpstr>On-Chip Networks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Onur Mutlu</cp:lastModifiedBy>
  <cp:revision>953</cp:revision>
  <cp:lastPrinted>2013-04-24T15:47:53Z</cp:lastPrinted>
  <dcterms:created xsi:type="dcterms:W3CDTF">2010-09-08T00:51:32Z</dcterms:created>
  <dcterms:modified xsi:type="dcterms:W3CDTF">2015-04-27T20:42:07Z</dcterms:modified>
</cp:coreProperties>
</file>