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32" r:id="rId3"/>
    <p:sldId id="333" r:id="rId4"/>
    <p:sldId id="310" r:id="rId5"/>
    <p:sldId id="314" r:id="rId6"/>
    <p:sldId id="31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289" r:id="rId17"/>
    <p:sldId id="290" r:id="rId18"/>
    <p:sldId id="291" r:id="rId19"/>
    <p:sldId id="343" r:id="rId20"/>
    <p:sldId id="344" r:id="rId21"/>
    <p:sldId id="345" r:id="rId22"/>
    <p:sldId id="315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31" r:id="rId31"/>
    <p:sldId id="325" r:id="rId32"/>
    <p:sldId id="326" r:id="rId33"/>
    <p:sldId id="327" r:id="rId34"/>
    <p:sldId id="328" r:id="rId35"/>
    <p:sldId id="329" r:id="rId36"/>
    <p:sldId id="330" r:id="rId37"/>
    <p:sldId id="346" r:id="rId38"/>
    <p:sldId id="347" r:id="rId39"/>
    <p:sldId id="348" r:id="rId40"/>
    <p:sldId id="349" r:id="rId41"/>
    <p:sldId id="350" r:id="rId42"/>
    <p:sldId id="351" r:id="rId43"/>
    <p:sldId id="35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393D"/>
    <a:srgbClr val="000000"/>
    <a:srgbClr val="C44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7" autoAdjust="0"/>
    <p:restoredTop sz="94660"/>
  </p:normalViewPr>
  <p:slideViewPr>
    <p:cSldViewPr>
      <p:cViewPr>
        <p:scale>
          <a:sx n="87" d="100"/>
          <a:sy n="87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rv\shared\ppts\pdl-retreat-talk\sheets\memfrac-apps.csv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rv\shared\ppts\pdl-retreat-talk\sheets\perf-energy.csv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ppts\pdl-meeting-2015-03-10\through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ppts\pdl-meeting-2015-03-10\fastbit-per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632006354506242"/>
          <c:y val="0.17359212684527092"/>
          <c:w val="0.85385370549901185"/>
          <c:h val="0.702226477021781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'memfrac-apps'!$B$1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262626">
                <a:lumMod val="75000"/>
                <a:lumOff val="25000"/>
              </a:srgbClr>
            </a:solidFill>
            <a:ln>
              <a:noFill/>
            </a:ln>
          </c:spPr>
          <c:invertIfNegative val="0"/>
          <c:cat>
            <c:strRef>
              <c:f>'memfrac-apps'!$A$2:$A$7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'memfrac-apps'!$B$2:$B$7</c:f>
              <c:numCache>
                <c:formatCode>General</c:formatCode>
                <c:ptCount val="6"/>
                <c:pt idx="0">
                  <c:v>0.27393670100000006</c:v>
                </c:pt>
                <c:pt idx="1">
                  <c:v>0.34894197100000007</c:v>
                </c:pt>
                <c:pt idx="2">
                  <c:v>5.4305080000000006E-2</c:v>
                </c:pt>
                <c:pt idx="3">
                  <c:v>0.45435130499999998</c:v>
                </c:pt>
                <c:pt idx="4">
                  <c:v>0.43893370100000006</c:v>
                </c:pt>
                <c:pt idx="5">
                  <c:v>9.9544655000000024E-2</c:v>
                </c:pt>
              </c:numCache>
            </c:numRef>
          </c:val>
        </c:ser>
        <c:ser>
          <c:idx val="1"/>
          <c:order val="1"/>
          <c:tx>
            <c:strRef>
              <c:f>'memfrac-apps'!$C$1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262626">
                <a:lumMod val="50000"/>
                <a:lumOff val="50000"/>
              </a:srgbClr>
            </a:solidFill>
            <a:ln>
              <a:noFill/>
            </a:ln>
          </c:spPr>
          <c:invertIfNegative val="0"/>
          <c:cat>
            <c:strRef>
              <c:f>'memfrac-apps'!$A$2:$A$7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'memfrac-apps'!$C$2:$C$7</c:f>
              <c:numCache>
                <c:formatCode>General</c:formatCode>
                <c:ptCount val="6"/>
                <c:pt idx="0">
                  <c:v>0.27185014200000002</c:v>
                </c:pt>
                <c:pt idx="1">
                  <c:v>0.33216862700000011</c:v>
                </c:pt>
                <c:pt idx="2">
                  <c:v>0.32279262300000006</c:v>
                </c:pt>
                <c:pt idx="3">
                  <c:v>0.45420634100000001</c:v>
                </c:pt>
                <c:pt idx="4">
                  <c:v>0.43768948600000007</c:v>
                </c:pt>
                <c:pt idx="5">
                  <c:v>8.9755999000000031E-2</c:v>
                </c:pt>
              </c:numCache>
            </c:numRef>
          </c:val>
        </c:ser>
        <c:ser>
          <c:idx val="2"/>
          <c:order val="2"/>
          <c:tx>
            <c:strRef>
              <c:f>'memfrac-apps'!$D$1</c:f>
              <c:strCache>
                <c:ptCount val="1"/>
                <c:pt idx="0">
                  <c:v>Copy</c:v>
                </c:pt>
              </c:strCache>
            </c:strRef>
          </c:tx>
          <c:spPr>
            <a:solidFill>
              <a:srgbClr val="C4442A"/>
            </a:solidFill>
            <a:ln>
              <a:noFill/>
            </a:ln>
          </c:spPr>
          <c:invertIfNegative val="0"/>
          <c:cat>
            <c:strRef>
              <c:f>'memfrac-apps'!$A$2:$A$7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'memfrac-apps'!$D$2:$D$7</c:f>
              <c:numCache>
                <c:formatCode>General</c:formatCode>
                <c:ptCount val="6"/>
                <c:pt idx="0">
                  <c:v>0.21550672300000001</c:v>
                </c:pt>
                <c:pt idx="1">
                  <c:v>0</c:v>
                </c:pt>
                <c:pt idx="2">
                  <c:v>0.61578032000000005</c:v>
                </c:pt>
                <c:pt idx="3">
                  <c:v>0</c:v>
                </c:pt>
                <c:pt idx="4">
                  <c:v>0</c:v>
                </c:pt>
                <c:pt idx="5">
                  <c:v>0.420163116</c:v>
                </c:pt>
              </c:numCache>
            </c:numRef>
          </c:val>
        </c:ser>
        <c:ser>
          <c:idx val="3"/>
          <c:order val="3"/>
          <c:tx>
            <c:strRef>
              <c:f>'memfrac-apps'!$E$1</c:f>
              <c:strCache>
                <c:ptCount val="1"/>
                <c:pt idx="0">
                  <c:v>Zero</c:v>
                </c:pt>
              </c:strCache>
            </c:strRef>
          </c:tx>
          <c:spPr>
            <a:solidFill>
              <a:srgbClr val="1F497D"/>
            </a:solidFill>
            <a:ln>
              <a:noFill/>
            </a:ln>
          </c:spPr>
          <c:invertIfNegative val="0"/>
          <c:cat>
            <c:strRef>
              <c:f>'memfrac-apps'!$A$2:$A$7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'memfrac-apps'!$E$2:$E$7</c:f>
              <c:numCache>
                <c:formatCode>General</c:formatCode>
                <c:ptCount val="6"/>
                <c:pt idx="0">
                  <c:v>0.23870643400000005</c:v>
                </c:pt>
                <c:pt idx="1">
                  <c:v>0.31888940300000013</c:v>
                </c:pt>
                <c:pt idx="2">
                  <c:v>7.121978000000001E-3</c:v>
                </c:pt>
                <c:pt idx="3">
                  <c:v>9.144235399999999E-2</c:v>
                </c:pt>
                <c:pt idx="4">
                  <c:v>0.123376814</c:v>
                </c:pt>
                <c:pt idx="5">
                  <c:v>0.39053623000000004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413184"/>
        <c:axId val="98414976"/>
      </c:barChart>
      <c:catAx>
        <c:axId val="98413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8414976"/>
        <c:crosses val="autoZero"/>
        <c:auto val="1"/>
        <c:lblAlgn val="ctr"/>
        <c:lblOffset val="100"/>
        <c:noMultiLvlLbl val="0"/>
      </c:catAx>
      <c:valAx>
        <c:axId val="9841497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Fraction of Memory Traffic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7.7777784582483507E-3"/>
              <c:y val="0.184494016531249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841318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5317379467902054"/>
          <c:y val="3.7483742961209668E-2"/>
          <c:w val="0.7786889634182057"/>
          <c:h val="9.4128025663459292E-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829466914568225"/>
          <c:y val="0.15895068931887171"/>
          <c:w val="0.82965675159486285"/>
          <c:h val="0.70662129089021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'perf-energy'!$B$1</c:f>
              <c:strCache>
                <c:ptCount val="1"/>
                <c:pt idx="0">
                  <c:v>IPC Improvement</c:v>
                </c:pt>
              </c:strCache>
            </c:strRef>
          </c:tx>
          <c:spPr>
            <a:solidFill>
              <a:srgbClr val="C4442A"/>
            </a:solidFill>
            <a:ln>
              <a:noFill/>
            </a:ln>
          </c:spPr>
          <c:invertIfNegative val="0"/>
          <c:cat>
            <c:strRef>
              <c:f>'perf-energy'!$A$2:$A$7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'perf-energy'!$B$2:$B$7</c:f>
              <c:numCache>
                <c:formatCode>General</c:formatCode>
                <c:ptCount val="6"/>
                <c:pt idx="0">
                  <c:v>0.15000000000000005</c:v>
                </c:pt>
                <c:pt idx="1">
                  <c:v>9.0000000000000024E-2</c:v>
                </c:pt>
                <c:pt idx="2">
                  <c:v>0.4300000000000001</c:v>
                </c:pt>
                <c:pt idx="3">
                  <c:v>4.0000000000000015E-2</c:v>
                </c:pt>
                <c:pt idx="4">
                  <c:v>4.0000000000000015E-2</c:v>
                </c:pt>
                <c:pt idx="5">
                  <c:v>0.4</c:v>
                </c:pt>
              </c:numCache>
            </c:numRef>
          </c:val>
        </c:ser>
        <c:ser>
          <c:idx val="1"/>
          <c:order val="1"/>
          <c:tx>
            <c:strRef>
              <c:f>'perf-energy'!$C$1</c:f>
              <c:strCache>
                <c:ptCount val="1"/>
                <c:pt idx="0">
                  <c:v>Memory Energy Reduction</c:v>
                </c:pt>
              </c:strCache>
            </c:strRef>
          </c:tx>
          <c:spPr>
            <a:solidFill>
              <a:srgbClr val="26393D"/>
            </a:solidFill>
            <a:ln>
              <a:noFill/>
            </a:ln>
          </c:spPr>
          <c:invertIfNegative val="0"/>
          <c:cat>
            <c:strRef>
              <c:f>'perf-energy'!$A$2:$A$7</c:f>
              <c:strCache>
                <c:ptCount val="6"/>
                <c:pt idx="0">
                  <c:v>bootup</c:v>
                </c:pt>
                <c:pt idx="1">
                  <c:v>compile</c:v>
                </c:pt>
                <c:pt idx="2">
                  <c:v>forkbench</c:v>
                </c:pt>
                <c:pt idx="3">
                  <c:v>mcached</c:v>
                </c:pt>
                <c:pt idx="4">
                  <c:v>mysql</c:v>
                </c:pt>
                <c:pt idx="5">
                  <c:v>shell</c:v>
                </c:pt>
              </c:strCache>
            </c:strRef>
          </c:cat>
          <c:val>
            <c:numRef>
              <c:f>'perf-energy'!$C$2:$C$7</c:f>
              <c:numCache>
                <c:formatCode>General</c:formatCode>
                <c:ptCount val="6"/>
                <c:pt idx="0">
                  <c:v>0.4</c:v>
                </c:pt>
                <c:pt idx="1">
                  <c:v>0.32000000000000012</c:v>
                </c:pt>
                <c:pt idx="2">
                  <c:v>0.6000000000000002</c:v>
                </c:pt>
                <c:pt idx="3">
                  <c:v>0.15000000000000005</c:v>
                </c:pt>
                <c:pt idx="4">
                  <c:v>0.17</c:v>
                </c:pt>
                <c:pt idx="5">
                  <c:v>0.67000000000000026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476800"/>
        <c:axId val="98478336"/>
      </c:barChart>
      <c:catAx>
        <c:axId val="9847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8478336"/>
        <c:crosses val="autoZero"/>
        <c:auto val="1"/>
        <c:lblAlgn val="ctr"/>
        <c:lblOffset val="100"/>
        <c:noMultiLvlLbl val="0"/>
      </c:catAx>
      <c:valAx>
        <c:axId val="98478336"/>
        <c:scaling>
          <c:orientation val="minMax"/>
          <c:max val="0.7000000000000006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Compared to Baseline</a:t>
                </a:r>
              </a:p>
            </c:rich>
          </c:tx>
          <c:layout>
            <c:manualLayout>
              <c:xMode val="edge"/>
              <c:yMode val="edge"/>
              <c:x val="0"/>
              <c:y val="0.1352379458664833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98476800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15307081301480813"/>
          <c:y val="3.4018347398122858E-2"/>
          <c:w val="0.75749680920451856"/>
          <c:h val="0.10261956838728492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41256408369514"/>
          <c:y val="0.21280336533275807"/>
          <c:w val="0.81381546348762479"/>
          <c:h val="0.48010498687664044"/>
        </c:manualLayout>
      </c:layout>
      <c:lineChart>
        <c:grouping val="standard"/>
        <c:varyColors val="0"/>
        <c:ser>
          <c:idx val="0"/>
          <c:order val="0"/>
          <c:tx>
            <c:strRef>
              <c:f>throughput!$B$1</c:f>
              <c:strCache>
                <c:ptCount val="1"/>
                <c:pt idx="0">
                  <c:v>Intel-AVX (one core)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chemeClr val="tx1"/>
                </a:solidFill>
              </a:ln>
            </c:spPr>
          </c:marker>
          <c:cat>
            <c:strRef>
              <c:f>throughput!$A$2:$A$14</c:f>
              <c:strCache>
                <c:ptCount val="13"/>
                <c:pt idx="0">
                  <c:v>8KB</c:v>
                </c:pt>
                <c:pt idx="1">
                  <c:v>16KB</c:v>
                </c:pt>
                <c:pt idx="2">
                  <c:v>32KB</c:v>
                </c:pt>
                <c:pt idx="3">
                  <c:v>64KB</c:v>
                </c:pt>
                <c:pt idx="4">
                  <c:v>128KB</c:v>
                </c:pt>
                <c:pt idx="5">
                  <c:v>256KB</c:v>
                </c:pt>
                <c:pt idx="6">
                  <c:v>512KB</c:v>
                </c:pt>
                <c:pt idx="7">
                  <c:v>1MB</c:v>
                </c:pt>
                <c:pt idx="8">
                  <c:v>2MB</c:v>
                </c:pt>
                <c:pt idx="9">
                  <c:v>4MB</c:v>
                </c:pt>
                <c:pt idx="10">
                  <c:v>8MB</c:v>
                </c:pt>
                <c:pt idx="11">
                  <c:v>16MB</c:v>
                </c:pt>
                <c:pt idx="12">
                  <c:v>32MB</c:v>
                </c:pt>
              </c:strCache>
            </c:strRef>
          </c:cat>
          <c:val>
            <c:numRef>
              <c:f>throughput!$B$2:$B$14</c:f>
              <c:numCache>
                <c:formatCode>General</c:formatCode>
                <c:ptCount val="13"/>
                <c:pt idx="0">
                  <c:v>71.33</c:v>
                </c:pt>
                <c:pt idx="1">
                  <c:v>26.46</c:v>
                </c:pt>
                <c:pt idx="2">
                  <c:v>26.2</c:v>
                </c:pt>
                <c:pt idx="3">
                  <c:v>25.52</c:v>
                </c:pt>
                <c:pt idx="4">
                  <c:v>15.13</c:v>
                </c:pt>
                <c:pt idx="5">
                  <c:v>14.72</c:v>
                </c:pt>
                <c:pt idx="6">
                  <c:v>14.71</c:v>
                </c:pt>
                <c:pt idx="7">
                  <c:v>14.72</c:v>
                </c:pt>
                <c:pt idx="8">
                  <c:v>14.45</c:v>
                </c:pt>
                <c:pt idx="9">
                  <c:v>5.1100000000000003</c:v>
                </c:pt>
                <c:pt idx="10">
                  <c:v>3.76</c:v>
                </c:pt>
                <c:pt idx="11">
                  <c:v>3.88</c:v>
                </c:pt>
                <c:pt idx="12">
                  <c:v>3.94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throughput!$D$1</c:f>
              <c:strCache>
                <c:ptCount val="1"/>
                <c:pt idx="0">
                  <c:v>Our Proposal (Aggressive) (one bank)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bg1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throughput!$A$2:$A$14</c:f>
              <c:strCache>
                <c:ptCount val="13"/>
                <c:pt idx="0">
                  <c:v>8KB</c:v>
                </c:pt>
                <c:pt idx="1">
                  <c:v>16KB</c:v>
                </c:pt>
                <c:pt idx="2">
                  <c:v>32KB</c:v>
                </c:pt>
                <c:pt idx="3">
                  <c:v>64KB</c:v>
                </c:pt>
                <c:pt idx="4">
                  <c:v>128KB</c:v>
                </c:pt>
                <c:pt idx="5">
                  <c:v>256KB</c:v>
                </c:pt>
                <c:pt idx="6">
                  <c:v>512KB</c:v>
                </c:pt>
                <c:pt idx="7">
                  <c:v>1MB</c:v>
                </c:pt>
                <c:pt idx="8">
                  <c:v>2MB</c:v>
                </c:pt>
                <c:pt idx="9">
                  <c:v>4MB</c:v>
                </c:pt>
                <c:pt idx="10">
                  <c:v>8MB</c:v>
                </c:pt>
                <c:pt idx="11">
                  <c:v>16MB</c:v>
                </c:pt>
                <c:pt idx="12">
                  <c:v>32MB</c:v>
                </c:pt>
              </c:strCache>
            </c:strRef>
          </c:cat>
          <c:val>
            <c:numRef>
              <c:f>throughput!$D$2:$D$14</c:f>
              <c:numCache>
                <c:formatCode>General</c:formatCode>
                <c:ptCount val="13"/>
                <c:pt idx="0">
                  <c:v>38.200000000000003</c:v>
                </c:pt>
                <c:pt idx="1">
                  <c:v>38.200000000000003</c:v>
                </c:pt>
                <c:pt idx="2">
                  <c:v>38.200000000000003</c:v>
                </c:pt>
                <c:pt idx="3">
                  <c:v>38.200000000000003</c:v>
                </c:pt>
                <c:pt idx="4">
                  <c:v>38.200000000000003</c:v>
                </c:pt>
                <c:pt idx="5">
                  <c:v>38.200000000000003</c:v>
                </c:pt>
                <c:pt idx="6">
                  <c:v>38.200000000000003</c:v>
                </c:pt>
                <c:pt idx="7">
                  <c:v>38.200000000000003</c:v>
                </c:pt>
                <c:pt idx="8">
                  <c:v>38.200000000000003</c:v>
                </c:pt>
                <c:pt idx="9">
                  <c:v>38.200000000000003</c:v>
                </c:pt>
                <c:pt idx="10">
                  <c:v>38.200000000000003</c:v>
                </c:pt>
                <c:pt idx="11">
                  <c:v>38.200000000000003</c:v>
                </c:pt>
                <c:pt idx="12">
                  <c:v>38.200000000000003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516992"/>
        <c:axId val="98519296"/>
      </c:lineChart>
      <c:catAx>
        <c:axId val="98516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 of vectors involved</a:t>
                </a:r>
                <a:r>
                  <a:rPr lang="en-US" baseline="0" dirty="0" smtClean="0"/>
                  <a:t> in AND/OR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8519296"/>
        <c:crosses val="autoZero"/>
        <c:auto val="1"/>
        <c:lblAlgn val="ctr"/>
        <c:lblOffset val="100"/>
        <c:noMultiLvlLbl val="0"/>
      </c:catAx>
      <c:valAx>
        <c:axId val="985192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AND/OR</a:t>
                </a:r>
                <a:r>
                  <a:rPr lang="en-US" baseline="0" dirty="0" smtClean="0"/>
                  <a:t> Throughput (GB/s)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8048544165624158E-2"/>
              <c:y val="0.113286952144680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8516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4.4247831792765042E-2"/>
          <c:y val="3.5345280115847581E-2"/>
          <c:w val="0.92133187835216246"/>
          <c:h val="0.14376370761873941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38895138107738"/>
          <c:y val="0.27328282828282829"/>
          <c:w val="0.82863304586926645"/>
          <c:h val="0.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'fastbit-perf'!$B$1</c:f>
              <c:strCache>
                <c:ptCount val="1"/>
                <c:pt idx="0">
                  <c:v>Conservative (1 Bank)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numRef>
              <c:f>'fastbit-perf'!$A$2:$A$8</c:f>
              <c:numCache>
                <c:formatCode>General</c:formatCode>
                <c:ptCount val="7"/>
                <c:pt idx="0">
                  <c:v>3</c:v>
                </c:pt>
                <c:pt idx="1">
                  <c:v>9</c:v>
                </c:pt>
                <c:pt idx="2">
                  <c:v>20</c:v>
                </c:pt>
                <c:pt idx="3">
                  <c:v>45</c:v>
                </c:pt>
                <c:pt idx="4">
                  <c:v>98</c:v>
                </c:pt>
                <c:pt idx="5">
                  <c:v>118</c:v>
                </c:pt>
                <c:pt idx="6">
                  <c:v>128</c:v>
                </c:pt>
              </c:numCache>
            </c:numRef>
          </c:cat>
          <c:val>
            <c:numRef>
              <c:f>'fastbit-perf'!$B$2:$B$8</c:f>
              <c:numCache>
                <c:formatCode>General</c:formatCode>
                <c:ptCount val="7"/>
                <c:pt idx="0">
                  <c:v>1.24</c:v>
                </c:pt>
                <c:pt idx="1">
                  <c:v>1.2</c:v>
                </c:pt>
                <c:pt idx="2">
                  <c:v>1.21</c:v>
                </c:pt>
                <c:pt idx="3">
                  <c:v>1.22</c:v>
                </c:pt>
                <c:pt idx="4">
                  <c:v>1.23</c:v>
                </c:pt>
                <c:pt idx="5">
                  <c:v>1.23</c:v>
                </c:pt>
                <c:pt idx="6">
                  <c:v>1.23</c:v>
                </c:pt>
              </c:numCache>
            </c:numRef>
          </c:val>
        </c:ser>
        <c:ser>
          <c:idx val="1"/>
          <c:order val="1"/>
          <c:tx>
            <c:strRef>
              <c:f>'fastbit-perf'!$C$1</c:f>
              <c:strCache>
                <c:ptCount val="1"/>
                <c:pt idx="0">
                  <c:v>Aggressive (1 Bank)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numRef>
              <c:f>'fastbit-perf'!$A$2:$A$8</c:f>
              <c:numCache>
                <c:formatCode>General</c:formatCode>
                <c:ptCount val="7"/>
                <c:pt idx="0">
                  <c:v>3</c:v>
                </c:pt>
                <c:pt idx="1">
                  <c:v>9</c:v>
                </c:pt>
                <c:pt idx="2">
                  <c:v>20</c:v>
                </c:pt>
                <c:pt idx="3">
                  <c:v>45</c:v>
                </c:pt>
                <c:pt idx="4">
                  <c:v>98</c:v>
                </c:pt>
                <c:pt idx="5">
                  <c:v>118</c:v>
                </c:pt>
                <c:pt idx="6">
                  <c:v>128</c:v>
                </c:pt>
              </c:numCache>
            </c:numRef>
          </c:cat>
          <c:val>
            <c:numRef>
              <c:f>'fastbit-perf'!$C$2:$C$8</c:f>
              <c:numCache>
                <c:formatCode>General</c:formatCode>
                <c:ptCount val="7"/>
                <c:pt idx="0">
                  <c:v>1.26</c:v>
                </c:pt>
                <c:pt idx="1">
                  <c:v>1.24</c:v>
                </c:pt>
                <c:pt idx="2">
                  <c:v>1.26</c:v>
                </c:pt>
                <c:pt idx="3">
                  <c:v>1.27</c:v>
                </c:pt>
                <c:pt idx="4">
                  <c:v>1.28</c:v>
                </c:pt>
                <c:pt idx="5">
                  <c:v>1.28</c:v>
                </c:pt>
                <c:pt idx="6">
                  <c:v>1.28</c:v>
                </c:pt>
              </c:numCache>
            </c:numRef>
          </c:val>
        </c:ser>
        <c:ser>
          <c:idx val="2"/>
          <c:order val="2"/>
          <c:tx>
            <c:strRef>
              <c:f>'fastbit-perf'!$D$1</c:f>
              <c:strCache>
                <c:ptCount val="1"/>
                <c:pt idx="0">
                  <c:v>Conservative (4 Banks)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'fastbit-perf'!$A$2:$A$8</c:f>
              <c:numCache>
                <c:formatCode>General</c:formatCode>
                <c:ptCount val="7"/>
                <c:pt idx="0">
                  <c:v>3</c:v>
                </c:pt>
                <c:pt idx="1">
                  <c:v>9</c:v>
                </c:pt>
                <c:pt idx="2">
                  <c:v>20</c:v>
                </c:pt>
                <c:pt idx="3">
                  <c:v>45</c:v>
                </c:pt>
                <c:pt idx="4">
                  <c:v>98</c:v>
                </c:pt>
                <c:pt idx="5">
                  <c:v>118</c:v>
                </c:pt>
                <c:pt idx="6">
                  <c:v>128</c:v>
                </c:pt>
              </c:numCache>
            </c:numRef>
          </c:cat>
          <c:val>
            <c:numRef>
              <c:f>'fastbit-perf'!$D$2:$D$8</c:f>
              <c:numCache>
                <c:formatCode>General</c:formatCode>
                <c:ptCount val="7"/>
                <c:pt idx="0">
                  <c:v>1.28</c:v>
                </c:pt>
                <c:pt idx="1">
                  <c:v>1.27</c:v>
                </c:pt>
                <c:pt idx="2">
                  <c:v>1.29</c:v>
                </c:pt>
                <c:pt idx="3">
                  <c:v>1.3</c:v>
                </c:pt>
                <c:pt idx="4">
                  <c:v>1.32</c:v>
                </c:pt>
                <c:pt idx="5">
                  <c:v>1.32</c:v>
                </c:pt>
                <c:pt idx="6">
                  <c:v>1.32</c:v>
                </c:pt>
              </c:numCache>
            </c:numRef>
          </c:val>
        </c:ser>
        <c:ser>
          <c:idx val="3"/>
          <c:order val="3"/>
          <c:tx>
            <c:strRef>
              <c:f>'fastbit-perf'!$E$1</c:f>
              <c:strCache>
                <c:ptCount val="1"/>
                <c:pt idx="0">
                  <c:v>Aggressive (4 Banks)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'fastbit-perf'!$A$2:$A$8</c:f>
              <c:numCache>
                <c:formatCode>General</c:formatCode>
                <c:ptCount val="7"/>
                <c:pt idx="0">
                  <c:v>3</c:v>
                </c:pt>
                <c:pt idx="1">
                  <c:v>9</c:v>
                </c:pt>
                <c:pt idx="2">
                  <c:v>20</c:v>
                </c:pt>
                <c:pt idx="3">
                  <c:v>45</c:v>
                </c:pt>
                <c:pt idx="4">
                  <c:v>98</c:v>
                </c:pt>
                <c:pt idx="5">
                  <c:v>118</c:v>
                </c:pt>
                <c:pt idx="6">
                  <c:v>128</c:v>
                </c:pt>
              </c:numCache>
            </c:numRef>
          </c:cat>
          <c:val>
            <c:numRef>
              <c:f>'fastbit-perf'!$E$2:$E$8</c:f>
              <c:numCache>
                <c:formatCode>General</c:formatCode>
                <c:ptCount val="7"/>
                <c:pt idx="0">
                  <c:v>1.28</c:v>
                </c:pt>
                <c:pt idx="1">
                  <c:v>1.28</c:v>
                </c:pt>
                <c:pt idx="2">
                  <c:v>1.3</c:v>
                </c:pt>
                <c:pt idx="3">
                  <c:v>1.31</c:v>
                </c:pt>
                <c:pt idx="4">
                  <c:v>1.33</c:v>
                </c:pt>
                <c:pt idx="5">
                  <c:v>1.33</c:v>
                </c:pt>
                <c:pt idx="6">
                  <c:v>1.33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98272"/>
        <c:axId val="98608640"/>
      </c:barChart>
      <c:catAx>
        <c:axId val="98598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OR bins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8608640"/>
        <c:crosses val="autoZero"/>
        <c:auto val="1"/>
        <c:lblAlgn val="ctr"/>
        <c:lblOffset val="100"/>
        <c:noMultiLvlLbl val="0"/>
      </c:catAx>
      <c:valAx>
        <c:axId val="9860864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Performance Relative to Baseline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5634295713035861E-3"/>
              <c:y val="0.16722222222222222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8598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535533058367701"/>
          <c:y val="3.2042869641294873E-2"/>
          <c:w val="0.84543832020997378"/>
          <c:h val="0.19601527081842043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F07D-15B8-49EA-B14C-717DB73EB6B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5352-3050-4C84-9977-514D8A13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CBA35C-275C-428B-B398-74CB20334082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down “Vivek”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23C7-1378-4592-A984-A98557445F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23C7-1378-4592-A984-A98557445F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micro second even</a:t>
            </a:r>
            <a:r>
              <a:rPr lang="en-US" baseline="0" dirty="0" smtClean="0"/>
              <a:t> with pipelining…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23C7-1378-4592-A984-A98557445F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lIns="914400" rIns="914400"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lIns="914400" rIns="91440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6943C14-E98E-40CE-8E1D-AE0E9F3436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33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C27B-64C0-43D8-9969-757305BD0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08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4D956-61A1-405F-A432-0C7457E5D5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34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F7D8F-D23A-4833-9752-318367196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01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58665-111E-426B-B261-D9E5FAE57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264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97931-6AB5-4F35-826E-A74A789F0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99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4AEE3-3D53-4A3F-A346-BBE225AF7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75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30276-6547-4918-A3B0-AFBA3BCBC6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2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53200"/>
            <a:ext cx="4572000" cy="3048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CCC6F-3220-49CD-89DB-71B165F2F9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7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665C-C405-4D08-985A-E6CB243514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84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8648E-FA56-4DE0-9435-50E981E38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01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D194B-234E-42A6-BFAD-DDDB5A896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380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EA7E9-3AB3-4BD4-A818-24F1CFCCB9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34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36576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61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fld id="{650CCC6F-3220-49CD-89DB-71B165F2F9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FB61EE-53CB-4598-8776-AE6EA5E6AD6A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0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327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ea typeface="ＭＳ Ｐゴシック" pitchFamily="34" charset="-128"/>
              </a:rPr>
              <a:t>18-447</a:t>
            </a:r>
            <a:br>
              <a:rPr lang="en-US" sz="4000" dirty="0" smtClean="0">
                <a:ea typeface="ＭＳ Ｐゴシック" pitchFamily="34" charset="-128"/>
              </a:rPr>
            </a:br>
            <a:r>
              <a:rPr lang="en-US" sz="4000" dirty="0" smtClean="0">
                <a:ea typeface="ＭＳ Ｐゴシック" pitchFamily="34" charset="-128"/>
              </a:rPr>
              <a:t>Computer Architecture</a:t>
            </a:r>
            <a:br>
              <a:rPr lang="en-US" sz="4000" dirty="0" smtClean="0">
                <a:ea typeface="ＭＳ Ｐゴシック" pitchFamily="34" charset="-128"/>
              </a:rPr>
            </a:br>
            <a:r>
              <a:rPr lang="en-US" sz="4000" dirty="0" smtClean="0">
                <a:ea typeface="ＭＳ Ｐゴシック" pitchFamily="34" charset="-128"/>
              </a:rPr>
              <a:t>Lecture 30: In-memory Processing</a:t>
            </a:r>
            <a:br>
              <a:rPr lang="en-US" sz="4000" dirty="0" smtClean="0">
                <a:ea typeface="ＭＳ Ｐゴシック" pitchFamily="34" charset="-128"/>
              </a:rPr>
            </a:br>
            <a:endParaRPr lang="en-US" sz="4000" dirty="0" smtClean="0">
              <a:ea typeface="ＭＳ Ｐゴシック" pitchFamily="34" charset="-128"/>
            </a:endParaRPr>
          </a:p>
        </p:txBody>
      </p:sp>
      <p:sp>
        <p:nvSpPr>
          <p:cNvPr id="563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solidFill>
                  <a:srgbClr val="003399"/>
                </a:solidFill>
                <a:ea typeface="ＭＳ Ｐゴシック" pitchFamily="34" charset="-128"/>
              </a:rPr>
              <a:t>Vivek Seshadri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Carnegie Mellon University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Spring 2015, 4/13/2015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294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to Sense Amplifier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53000" y="3352800"/>
            <a:ext cx="2868136" cy="2885420"/>
            <a:chOff x="259552" y="1303614"/>
            <a:chExt cx="3719708" cy="4172606"/>
          </a:xfrm>
        </p:grpSpPr>
        <p:grpSp>
          <p:nvGrpSpPr>
            <p:cNvPr id="5" name="Group 4"/>
            <p:cNvGrpSpPr/>
            <p:nvPr/>
          </p:nvGrpSpPr>
          <p:grpSpPr>
            <a:xfrm>
              <a:off x="915236" y="2030628"/>
              <a:ext cx="3064024" cy="2922372"/>
              <a:chOff x="1828800" y="2069757"/>
              <a:chExt cx="4182533" cy="398917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039533" y="3479094"/>
                <a:ext cx="2971800" cy="1119011"/>
                <a:chOff x="2667000" y="3041650"/>
                <a:chExt cx="2057400" cy="7747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667000" y="3048000"/>
                  <a:ext cx="609600" cy="762000"/>
                  <a:chOff x="2819400" y="3048000"/>
                  <a:chExt cx="609600" cy="762000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2819400" y="3124200"/>
                    <a:ext cx="609600" cy="685800"/>
                  </a:xfrm>
                  <a:prstGeom prst="triangl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3048000" y="3048000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 rot="10800000">
                  <a:off x="4114800" y="3048000"/>
                  <a:ext cx="609600" cy="762000"/>
                  <a:chOff x="2819400" y="3048000"/>
                  <a:chExt cx="609600" cy="762000"/>
                </a:xfrm>
              </p:grpSpPr>
              <p:sp>
                <p:nvSpPr>
                  <p:cNvPr id="16" name="Isosceles Triangle 15"/>
                  <p:cNvSpPr/>
                  <p:nvPr/>
                </p:nvSpPr>
                <p:spPr>
                  <a:xfrm>
                    <a:off x="2819400" y="3124200"/>
                    <a:ext cx="609600" cy="685800"/>
                  </a:xfrm>
                  <a:prstGeom prst="triangl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3048000" y="3048000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</p:grpSp>
            <p:cxnSp>
              <p:nvCxnSpPr>
                <p:cNvPr id="14" name="Elbow Connector 13"/>
                <p:cNvCxnSpPr>
                  <a:stCxn id="16" idx="3"/>
                  <a:endCxn id="19" idx="0"/>
                </p:cNvCxnSpPr>
                <p:nvPr/>
              </p:nvCxnSpPr>
              <p:spPr>
                <a:xfrm rot="16200000" flipV="1">
                  <a:off x="3695700" y="2324100"/>
                  <a:ext cx="12700" cy="1447800"/>
                </a:xfrm>
                <a:prstGeom prst="bentConnector3">
                  <a:avLst>
                    <a:gd name="adj1" fmla="val 4135134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Elbow Connector 14"/>
                <p:cNvCxnSpPr>
                  <a:stCxn id="17" idx="0"/>
                  <a:endCxn id="18" idx="3"/>
                </p:cNvCxnSpPr>
                <p:nvPr/>
              </p:nvCxnSpPr>
              <p:spPr>
                <a:xfrm rot="5400000">
                  <a:off x="3695700" y="3086100"/>
                  <a:ext cx="12700" cy="1447800"/>
                </a:xfrm>
                <a:prstGeom prst="bentConnector3">
                  <a:avLst>
                    <a:gd name="adj1" fmla="val 4427024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>
                <a:endCxn id="18" idx="1"/>
              </p:cNvCxnSpPr>
              <p:nvPr/>
            </p:nvCxnSpPr>
            <p:spPr>
              <a:xfrm>
                <a:off x="1828800" y="4093633"/>
                <a:ext cx="14308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544233" y="4093633"/>
                <a:ext cx="0" cy="935567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>
                <a:endCxn id="16" idx="5"/>
              </p:cNvCxnSpPr>
              <p:nvPr/>
            </p:nvCxnSpPr>
            <p:spPr>
              <a:xfrm flipV="1">
                <a:off x="2544233" y="3983567"/>
                <a:ext cx="2806700" cy="1045633"/>
              </a:xfrm>
              <a:prstGeom prst="bentConnector3">
                <a:avLst>
                  <a:gd name="adj1" fmla="val 67170"/>
                </a:avLst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525433" y="2069757"/>
                <a:ext cx="0" cy="66040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525433" y="5398529"/>
                <a:ext cx="0" cy="66040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59552" y="3176892"/>
              <a:ext cx="624101" cy="756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/>
                <a:t>en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2595" y="4952999"/>
              <a:ext cx="38183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98721" y="1303614"/>
              <a:ext cx="72006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i="1" dirty="0" smtClean="0"/>
                <a:t>V</a:t>
              </a:r>
              <a:r>
                <a:rPr lang="en-US" sz="2800" b="1" i="1" baseline="-25000" dirty="0" smtClean="0"/>
                <a:t>DD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600" y="3427999"/>
            <a:ext cx="2895600" cy="2972801"/>
            <a:chOff x="223934" y="1410659"/>
            <a:chExt cx="3755326" cy="4298969"/>
          </a:xfrm>
        </p:grpSpPr>
        <p:grpSp>
          <p:nvGrpSpPr>
            <p:cNvPr id="44" name="Group 43"/>
            <p:cNvGrpSpPr/>
            <p:nvPr/>
          </p:nvGrpSpPr>
          <p:grpSpPr>
            <a:xfrm>
              <a:off x="915236" y="2030628"/>
              <a:ext cx="3064024" cy="2922372"/>
              <a:chOff x="1828800" y="2069757"/>
              <a:chExt cx="4182533" cy="398917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039533" y="3479094"/>
                <a:ext cx="2971800" cy="1119011"/>
                <a:chOff x="2667000" y="3041650"/>
                <a:chExt cx="2057400" cy="77470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667000" y="3048000"/>
                  <a:ext cx="609600" cy="762000"/>
                  <a:chOff x="2819400" y="3048000"/>
                  <a:chExt cx="609600" cy="762000"/>
                </a:xfrm>
              </p:grpSpPr>
              <p:sp>
                <p:nvSpPr>
                  <p:cNvPr id="60" name="Isosceles Triangle 59"/>
                  <p:cNvSpPr/>
                  <p:nvPr/>
                </p:nvSpPr>
                <p:spPr>
                  <a:xfrm>
                    <a:off x="2819400" y="3124200"/>
                    <a:ext cx="609600" cy="685800"/>
                  </a:xfrm>
                  <a:prstGeom prst="triangl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48000" y="3048000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 rot="10800000">
                  <a:off x="4114800" y="3048000"/>
                  <a:ext cx="609600" cy="762000"/>
                  <a:chOff x="2819400" y="3048000"/>
                  <a:chExt cx="609600" cy="762000"/>
                </a:xfrm>
              </p:grpSpPr>
              <p:sp>
                <p:nvSpPr>
                  <p:cNvPr id="58" name="Isosceles Triangle 57"/>
                  <p:cNvSpPr/>
                  <p:nvPr/>
                </p:nvSpPr>
                <p:spPr>
                  <a:xfrm>
                    <a:off x="2819400" y="3124200"/>
                    <a:ext cx="609600" cy="685800"/>
                  </a:xfrm>
                  <a:prstGeom prst="triangl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048000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latin typeface="+mj-lt"/>
                    </a:endParaRPr>
                  </a:p>
                </p:txBody>
              </p:sp>
            </p:grpSp>
            <p:cxnSp>
              <p:nvCxnSpPr>
                <p:cNvPr id="56" name="Elbow Connector 55"/>
                <p:cNvCxnSpPr>
                  <a:stCxn id="58" idx="3"/>
                  <a:endCxn id="61" idx="0"/>
                </p:cNvCxnSpPr>
                <p:nvPr/>
              </p:nvCxnSpPr>
              <p:spPr>
                <a:xfrm rot="16200000" flipV="1">
                  <a:off x="3695700" y="2324100"/>
                  <a:ext cx="12700" cy="1447800"/>
                </a:xfrm>
                <a:prstGeom prst="bentConnector3">
                  <a:avLst>
                    <a:gd name="adj1" fmla="val 4135134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lbow Connector 56"/>
                <p:cNvCxnSpPr>
                  <a:stCxn id="59" idx="0"/>
                  <a:endCxn id="60" idx="3"/>
                </p:cNvCxnSpPr>
                <p:nvPr/>
              </p:nvCxnSpPr>
              <p:spPr>
                <a:xfrm rot="5400000">
                  <a:off x="3695700" y="3086100"/>
                  <a:ext cx="12700" cy="1447800"/>
                </a:xfrm>
                <a:prstGeom prst="bentConnector3">
                  <a:avLst>
                    <a:gd name="adj1" fmla="val 4427024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>
                <a:endCxn id="60" idx="1"/>
              </p:cNvCxnSpPr>
              <p:nvPr/>
            </p:nvCxnSpPr>
            <p:spPr>
              <a:xfrm>
                <a:off x="1828800" y="4093633"/>
                <a:ext cx="14308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544233" y="4093633"/>
                <a:ext cx="0" cy="935567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endCxn id="58" idx="5"/>
              </p:cNvCxnSpPr>
              <p:nvPr/>
            </p:nvCxnSpPr>
            <p:spPr>
              <a:xfrm flipV="1">
                <a:off x="2544233" y="3983567"/>
                <a:ext cx="2806700" cy="1045633"/>
              </a:xfrm>
              <a:prstGeom prst="bentConnector3">
                <a:avLst>
                  <a:gd name="adj1" fmla="val 67170"/>
                </a:avLst>
              </a:prstGeom>
              <a:ln w="381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4525433" y="2069757"/>
                <a:ext cx="0" cy="66040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525433" y="5398529"/>
                <a:ext cx="0" cy="66040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223934" y="3176891"/>
              <a:ext cx="624101" cy="75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/>
                <a:t>en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02595" y="4952999"/>
              <a:ext cx="933863" cy="75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/>
                <a:t>V</a:t>
              </a:r>
              <a:r>
                <a:rPr lang="en-US" sz="2800" b="1" i="1" baseline="-25000" dirty="0" smtClean="0"/>
                <a:t>DD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9822" y="1410659"/>
              <a:ext cx="495206" cy="75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i="1" dirty="0" smtClean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95400" y="1828800"/>
            <a:ext cx="1546191" cy="834596"/>
            <a:chOff x="1425609" y="2590800"/>
            <a:chExt cx="1546191" cy="834596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81" name="Elbow Connector 80"/>
            <p:cNvCxnSpPr>
              <a:endCxn id="80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791200" y="1828800"/>
            <a:ext cx="1546191" cy="834596"/>
            <a:chOff x="5569439" y="1828800"/>
            <a:chExt cx="1546191" cy="834596"/>
          </a:xfrm>
        </p:grpSpPr>
        <p:sp>
          <p:nvSpPr>
            <p:cNvPr id="83" name="Rectangle 82"/>
            <p:cNvSpPr/>
            <p:nvPr/>
          </p:nvSpPr>
          <p:spPr>
            <a:xfrm>
              <a:off x="6195052" y="1828800"/>
              <a:ext cx="387178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569439" y="1828800"/>
              <a:ext cx="1546191" cy="834596"/>
              <a:chOff x="1425609" y="2590800"/>
              <a:chExt cx="1546191" cy="83459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051222" y="2590800"/>
                <a:ext cx="0" cy="685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438400" y="2590800"/>
                <a:ext cx="0" cy="685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438400" y="2933700"/>
                <a:ext cx="5334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1425609" y="3311096"/>
                <a:ext cx="125730" cy="114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  <p:cxnSp>
            <p:nvCxnSpPr>
              <p:cNvPr id="89" name="Elbow Connector 88"/>
              <p:cNvCxnSpPr>
                <a:endCxn id="88" idx="0"/>
              </p:cNvCxnSpPr>
              <p:nvPr/>
            </p:nvCxnSpPr>
            <p:spPr>
              <a:xfrm rot="10800000" flipV="1">
                <a:off x="1488474" y="2948630"/>
                <a:ext cx="562748" cy="362465"/>
              </a:xfrm>
              <a:prstGeom prst="bentConnector2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Down Arrow 89"/>
          <p:cNvSpPr/>
          <p:nvPr/>
        </p:nvSpPr>
        <p:spPr>
          <a:xfrm>
            <a:off x="3886200" y="2971800"/>
            <a:ext cx="980220" cy="915401"/>
          </a:xfrm>
          <a:prstGeom prst="downArrow">
            <a:avLst>
              <a:gd name="adj1" fmla="val 50000"/>
              <a:gd name="adj2" fmla="val 206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6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16413" y="1828800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19186" y="2114450"/>
            <a:ext cx="387178" cy="4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Cell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2792628"/>
            <a:ext cx="3064024" cy="2922372"/>
            <a:chOff x="1828800" y="2069757"/>
            <a:chExt cx="4182533" cy="3989172"/>
          </a:xfrm>
        </p:grpSpPr>
        <p:grpSp>
          <p:nvGrpSpPr>
            <p:cNvPr id="6" name="Group 5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18" name="Isosceles Triangle 17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4" name="Elbow Connector 13"/>
              <p:cNvCxnSpPr>
                <a:stCxn id="16" idx="3"/>
                <a:endCxn id="19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7" idx="0"/>
                <a:endCxn id="18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18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16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525433" y="2069757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25433" y="5398529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669739" y="54864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9739" y="25146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5039" y="4038600"/>
            <a:ext cx="6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dis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556889" y="1524000"/>
            <a:ext cx="0" cy="126862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590800" y="1828800"/>
            <a:ext cx="1546191" cy="834596"/>
            <a:chOff x="1425609" y="2590800"/>
            <a:chExt cx="1546191" cy="83459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32" name="Elbow Connector 31"/>
            <p:cNvCxnSpPr>
              <a:endCxn id="31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710251" y="2171700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2" idx="6"/>
            <a:endCxn id="43" idx="2"/>
          </p:cNvCxnSpPr>
          <p:nvPr/>
        </p:nvCxnSpPr>
        <p:spPr>
          <a:xfrm>
            <a:off x="4153100" y="2171700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38600" y="21144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86100" y="21144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403860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43600" y="5485399"/>
            <a:ext cx="381000" cy="53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5531" y="251460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152988" y="1858556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07638" y="2514600"/>
            <a:ext cx="131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  <a:r>
              <a:rPr lang="en-US" sz="2800" b="1" i="1" dirty="0" smtClean="0"/>
              <a:t>+</a:t>
            </a:r>
            <a:r>
              <a:rPr lang="el-GR" sz="2800" b="1" i="1" dirty="0" smtClean="0"/>
              <a:t>δ</a:t>
            </a:r>
            <a:endParaRPr lang="en-US" sz="2800" b="1" i="1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260007" y="2514600"/>
            <a:ext cx="3149995" cy="1056620"/>
            <a:chOff x="260007" y="2514600"/>
            <a:chExt cx="3149995" cy="1056620"/>
          </a:xfrm>
        </p:grpSpPr>
        <p:sp>
          <p:nvSpPr>
            <p:cNvPr id="3" name="TextBox 2"/>
            <p:cNvSpPr txBox="1"/>
            <p:nvPr/>
          </p:nvSpPr>
          <p:spPr>
            <a:xfrm>
              <a:off x="260007" y="3048000"/>
              <a:ext cx="2635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smtClean="0"/>
                <a:t>Cell loses charge</a:t>
              </a:r>
            </a:p>
          </p:txBody>
        </p:sp>
        <p:cxnSp>
          <p:nvCxnSpPr>
            <p:cNvPr id="25" name="Curved Connector 24"/>
            <p:cNvCxnSpPr>
              <a:stCxn id="3" idx="3"/>
              <a:endCxn id="26" idx="2"/>
            </p:cNvCxnSpPr>
            <p:nvPr/>
          </p:nvCxnSpPr>
          <p:spPr>
            <a:xfrm flipV="1">
              <a:off x="2895600" y="2514600"/>
              <a:ext cx="514402" cy="795010"/>
            </a:xfrm>
            <a:prstGeom prst="curved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9177" y="2514600"/>
            <a:ext cx="3323598" cy="1513820"/>
            <a:chOff x="70179" y="2057400"/>
            <a:chExt cx="3323598" cy="1513820"/>
          </a:xfrm>
        </p:grpSpPr>
        <p:sp>
          <p:nvSpPr>
            <p:cNvPr id="45" name="TextBox 44"/>
            <p:cNvSpPr txBox="1"/>
            <p:nvPr/>
          </p:nvSpPr>
          <p:spPr>
            <a:xfrm>
              <a:off x="70179" y="3048000"/>
              <a:ext cx="2958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smtClean="0"/>
                <a:t>Cell regains charge</a:t>
              </a:r>
            </a:p>
          </p:txBody>
        </p:sp>
        <p:cxnSp>
          <p:nvCxnSpPr>
            <p:cNvPr id="50" name="Curved Connector 49"/>
            <p:cNvCxnSpPr>
              <a:stCxn id="45" idx="3"/>
              <a:endCxn id="54" idx="2"/>
            </p:cNvCxnSpPr>
            <p:nvPr/>
          </p:nvCxnSpPr>
          <p:spPr>
            <a:xfrm flipV="1">
              <a:off x="3029002" y="2057400"/>
              <a:ext cx="364775" cy="1252210"/>
            </a:xfrm>
            <a:prstGeom prst="curved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8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0" grpId="0"/>
      <p:bldP spid="21" grpId="0"/>
      <p:bldP spid="22" grpId="0"/>
      <p:bldP spid="46" grpId="0"/>
      <p:bldP spid="47" grpId="0"/>
      <p:bldP spid="48" grpId="0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Amortizing Cost – DRAM 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00450" y="2362200"/>
            <a:ext cx="3143150" cy="2819400"/>
            <a:chOff x="1447800" y="2362200"/>
            <a:chExt cx="3143150" cy="2819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33625" y="4210050"/>
              <a:ext cx="78095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057400" y="4648200"/>
              <a:ext cx="533400" cy="5334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324100" y="3886200"/>
              <a:ext cx="0" cy="7620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076450" y="3962400"/>
              <a:ext cx="495300" cy="4953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46449" y="3886200"/>
              <a:ext cx="780951" cy="1295400"/>
              <a:chOff x="2546449" y="3886200"/>
              <a:chExt cx="780951" cy="12954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546449" y="4210050"/>
                <a:ext cx="78095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2695624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14" name="Straight Connector 13"/>
              <p:cNvCxnSpPr>
                <a:stCxn id="13" idx="0"/>
              </p:cNvCxnSpPr>
              <p:nvPr/>
            </p:nvCxnSpPr>
            <p:spPr>
              <a:xfrm flipV="1">
                <a:off x="2962324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714674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197798" y="3886200"/>
              <a:ext cx="709955" cy="1295400"/>
              <a:chOff x="3197798" y="3886200"/>
              <a:chExt cx="709955" cy="1295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197798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3324175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</p:cNvCxnSpPr>
              <p:nvPr/>
            </p:nvCxnSpPr>
            <p:spPr>
              <a:xfrm flipV="1">
                <a:off x="3590875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343225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848722" y="3886200"/>
              <a:ext cx="709955" cy="1295400"/>
              <a:chOff x="3848722" y="3886200"/>
              <a:chExt cx="709955" cy="1295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848722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3962399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22" name="Straight Connector 21"/>
              <p:cNvCxnSpPr>
                <a:stCxn id="21" idx="0"/>
              </p:cNvCxnSpPr>
              <p:nvPr/>
            </p:nvCxnSpPr>
            <p:spPr>
              <a:xfrm flipV="1">
                <a:off x="4229099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981449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3625" y="2362200"/>
              <a:ext cx="2657325" cy="1600200"/>
              <a:chOff x="1933625" y="2362200"/>
              <a:chExt cx="2657325" cy="16002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933625" y="34671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933625" y="29718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933625" y="24892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64" idx="0"/>
              </p:cNvCxnSpPr>
              <p:nvPr/>
            </p:nvCxnSpPr>
            <p:spPr>
              <a:xfrm flipV="1">
                <a:off x="23241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9718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3581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4216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ounded Rectangle 84"/>
            <p:cNvSpPr/>
            <p:nvPr/>
          </p:nvSpPr>
          <p:spPr>
            <a:xfrm>
              <a:off x="1447800" y="2425700"/>
              <a:ext cx="485825" cy="203200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Row Driver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3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Subarray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8339" y="1600200"/>
            <a:ext cx="1988379" cy="1783573"/>
            <a:chOff x="1447800" y="2362200"/>
            <a:chExt cx="3143150" cy="2819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33625" y="4210050"/>
              <a:ext cx="78095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057400" y="4648200"/>
              <a:ext cx="533400" cy="5334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cxnSp>
          <p:nvCxnSpPr>
            <p:cNvPr id="8" name="Straight Connector 7"/>
            <p:cNvCxnSpPr>
              <a:stCxn id="7" idx="0"/>
            </p:cNvCxnSpPr>
            <p:nvPr/>
          </p:nvCxnSpPr>
          <p:spPr>
            <a:xfrm flipV="1">
              <a:off x="2324100" y="3886200"/>
              <a:ext cx="0" cy="7620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076450" y="3962400"/>
              <a:ext cx="495300" cy="4953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46449" y="3886200"/>
              <a:ext cx="780951" cy="1295400"/>
              <a:chOff x="2546449" y="3886200"/>
              <a:chExt cx="780951" cy="1295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546449" y="4210050"/>
                <a:ext cx="78095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695624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V="1">
                <a:off x="2962324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714674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97798" y="3886200"/>
              <a:ext cx="709955" cy="1295400"/>
              <a:chOff x="3197798" y="3886200"/>
              <a:chExt cx="709955" cy="1295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197798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324175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43" name="Straight Connector 42"/>
              <p:cNvCxnSpPr>
                <a:stCxn id="42" idx="0"/>
              </p:cNvCxnSpPr>
              <p:nvPr/>
            </p:nvCxnSpPr>
            <p:spPr>
              <a:xfrm flipV="1">
                <a:off x="3590875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343225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48722" y="3886200"/>
              <a:ext cx="709955" cy="1295400"/>
              <a:chOff x="3848722" y="3886200"/>
              <a:chExt cx="709955" cy="1295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848722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3962399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V="1">
                <a:off x="4229099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981449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33625" y="2362200"/>
              <a:ext cx="2657325" cy="1600200"/>
              <a:chOff x="1933625" y="2362200"/>
              <a:chExt cx="2657325" cy="1600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933625" y="34671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933625" y="29718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33625" y="24892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8" name="Straight Connector 17"/>
              <p:cNvCxnSpPr>
                <a:stCxn id="23" idx="0"/>
              </p:cNvCxnSpPr>
              <p:nvPr/>
            </p:nvCxnSpPr>
            <p:spPr>
              <a:xfrm flipV="1">
                <a:off x="23241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9718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81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4216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1447800" y="2425700"/>
              <a:ext cx="485825" cy="203200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Row Driver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45739" y="1676401"/>
            <a:ext cx="1707261" cy="1717909"/>
            <a:chOff x="3048000" y="2438400"/>
            <a:chExt cx="1981200" cy="1993557"/>
          </a:xfrm>
        </p:grpSpPr>
        <p:sp>
          <p:nvSpPr>
            <p:cNvPr id="49" name="Rounded Rectangle 48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43678" y="1676401"/>
            <a:ext cx="1707261" cy="1717909"/>
            <a:chOff x="3048000" y="2438400"/>
            <a:chExt cx="1981200" cy="1993557"/>
          </a:xfrm>
        </p:grpSpPr>
        <p:sp>
          <p:nvSpPr>
            <p:cNvPr id="54" name="Rounded Rectangle 53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27139" y="1676401"/>
            <a:ext cx="1707261" cy="1717909"/>
            <a:chOff x="3048000" y="2438400"/>
            <a:chExt cx="1981200" cy="1993557"/>
          </a:xfrm>
        </p:grpSpPr>
        <p:sp>
          <p:nvSpPr>
            <p:cNvPr id="58" name="Rounded Rectangle 57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09600" y="1600200"/>
            <a:ext cx="457200" cy="179411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+mj-lt"/>
              </a:rPr>
              <a:t>Row Decoder</a:t>
            </a:r>
          </a:p>
        </p:txBody>
      </p:sp>
    </p:spTree>
    <p:extLst>
      <p:ext uri="{BB962C8B-B14F-4D97-AF65-F5344CB8AC3E}">
        <p14:creationId xmlns:p14="http://schemas.microsoft.com/office/powerpoint/2010/main" val="11661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Subarray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8339" y="1600200"/>
            <a:ext cx="1988379" cy="1783573"/>
            <a:chOff x="1447800" y="2362200"/>
            <a:chExt cx="3143150" cy="2819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33625" y="4210050"/>
              <a:ext cx="78095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057400" y="4648200"/>
              <a:ext cx="533400" cy="5334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cxnSp>
          <p:nvCxnSpPr>
            <p:cNvPr id="8" name="Straight Connector 7"/>
            <p:cNvCxnSpPr>
              <a:stCxn id="7" idx="0"/>
            </p:cNvCxnSpPr>
            <p:nvPr/>
          </p:nvCxnSpPr>
          <p:spPr>
            <a:xfrm flipV="1">
              <a:off x="2324100" y="3886200"/>
              <a:ext cx="0" cy="7620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076450" y="3962400"/>
              <a:ext cx="495300" cy="4953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 smtClean="0"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46449" y="3886200"/>
              <a:ext cx="780951" cy="1295400"/>
              <a:chOff x="2546449" y="3886200"/>
              <a:chExt cx="780951" cy="1295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546449" y="4210050"/>
                <a:ext cx="78095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695624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V="1">
                <a:off x="2962324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714674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97798" y="3886200"/>
              <a:ext cx="709955" cy="1295400"/>
              <a:chOff x="3197798" y="3886200"/>
              <a:chExt cx="709955" cy="1295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197798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324175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43" name="Straight Connector 42"/>
              <p:cNvCxnSpPr>
                <a:stCxn id="42" idx="0"/>
              </p:cNvCxnSpPr>
              <p:nvPr/>
            </p:nvCxnSpPr>
            <p:spPr>
              <a:xfrm flipV="1">
                <a:off x="3590875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343225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48722" y="3886200"/>
              <a:ext cx="709955" cy="1295400"/>
              <a:chOff x="3848722" y="3886200"/>
              <a:chExt cx="709955" cy="1295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848722" y="4210050"/>
                <a:ext cx="70995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3962399" y="4648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V="1">
                <a:off x="4229099" y="3886200"/>
                <a:ext cx="0" cy="7620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981449" y="3962400"/>
                <a:ext cx="495300" cy="4953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latin typeface="+mj-lt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33625" y="2362200"/>
              <a:ext cx="2657325" cy="1600200"/>
              <a:chOff x="1933625" y="2362200"/>
              <a:chExt cx="2657325" cy="1600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933625" y="34671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933625" y="29718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33625" y="2489200"/>
                <a:ext cx="2657325" cy="495300"/>
                <a:chOff x="1936850" y="3467100"/>
                <a:chExt cx="2657325" cy="495300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936850" y="3714750"/>
                  <a:ext cx="2657325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2079675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717899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46450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984674" y="3467100"/>
                  <a:ext cx="495300" cy="4953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8" name="Straight Connector 17"/>
              <p:cNvCxnSpPr>
                <a:stCxn id="23" idx="0"/>
              </p:cNvCxnSpPr>
              <p:nvPr/>
            </p:nvCxnSpPr>
            <p:spPr>
              <a:xfrm flipV="1">
                <a:off x="23241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9718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81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4216400" y="2362200"/>
                <a:ext cx="0" cy="127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1447800" y="2425700"/>
              <a:ext cx="485825" cy="203200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Row Driver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45739" y="1676401"/>
            <a:ext cx="1707261" cy="1717909"/>
            <a:chOff x="3048000" y="2438400"/>
            <a:chExt cx="1981200" cy="1993557"/>
          </a:xfrm>
        </p:grpSpPr>
        <p:sp>
          <p:nvSpPr>
            <p:cNvPr id="49" name="Rounded Rectangle 48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43678" y="1676401"/>
            <a:ext cx="1707261" cy="1717909"/>
            <a:chOff x="3048000" y="2438400"/>
            <a:chExt cx="1981200" cy="1993557"/>
          </a:xfrm>
        </p:grpSpPr>
        <p:sp>
          <p:nvSpPr>
            <p:cNvPr id="54" name="Rounded Rectangle 53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27139" y="1676401"/>
            <a:ext cx="1707261" cy="1717909"/>
            <a:chOff x="3048000" y="2438400"/>
            <a:chExt cx="1981200" cy="1993557"/>
          </a:xfrm>
        </p:grpSpPr>
        <p:sp>
          <p:nvSpPr>
            <p:cNvPr id="58" name="Rounded Rectangle 57"/>
            <p:cNvSpPr/>
            <p:nvPr/>
          </p:nvSpPr>
          <p:spPr>
            <a:xfrm>
              <a:off x="3048000" y="2438400"/>
              <a:ext cx="356650" cy="152225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b="1" dirty="0" smtClean="0">
                <a:latin typeface="+mj-lt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80850" y="2455432"/>
              <a:ext cx="1548350" cy="1474685"/>
            </a:xfrm>
            <a:prstGeom prst="roundRect">
              <a:avLst>
                <a:gd name="adj" fmla="val 7000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+mj-lt"/>
                </a:rPr>
                <a:t>Tile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80850" y="4040381"/>
              <a:ext cx="1548350" cy="3915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+mj-lt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09600" y="1600200"/>
            <a:ext cx="457200" cy="3233148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+mj-lt"/>
              </a:rPr>
              <a:t>Row Decoder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827139" y="3488826"/>
            <a:ext cx="307336" cy="1311774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b="1" dirty="0" smtClean="0">
              <a:latin typeface="+mj-l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00139" y="3503503"/>
            <a:ext cx="1334261" cy="1270781"/>
          </a:xfrm>
          <a:prstGeom prst="roundRect">
            <a:avLst>
              <a:gd name="adj" fmla="val 7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Tile</a:t>
            </a:r>
            <a:endParaRPr lang="en-US" sz="2800" b="1" dirty="0">
              <a:latin typeface="+mj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029200" y="3505200"/>
            <a:ext cx="307336" cy="1311774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b="1" dirty="0" smtClean="0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402200" y="3519877"/>
            <a:ext cx="1334261" cy="1270781"/>
          </a:xfrm>
          <a:prstGeom prst="roundRect">
            <a:avLst>
              <a:gd name="adj" fmla="val 7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Tile</a:t>
            </a:r>
            <a:endParaRPr lang="en-US" sz="2800" b="1" dirty="0">
              <a:latin typeface="+mj-l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45739" y="3505200"/>
            <a:ext cx="307336" cy="1311774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b="1" dirty="0" smtClean="0">
              <a:latin typeface="+mj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18739" y="3519877"/>
            <a:ext cx="1334261" cy="1270781"/>
          </a:xfrm>
          <a:prstGeom prst="roundRect">
            <a:avLst>
              <a:gd name="adj" fmla="val 7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Tile</a:t>
            </a:r>
            <a:endParaRPr lang="en-US" sz="28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86544" y="3521574"/>
            <a:ext cx="307336" cy="1311774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b="1" dirty="0" smtClean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6028" y="3536251"/>
            <a:ext cx="1569034" cy="1270781"/>
          </a:xfrm>
          <a:prstGeom prst="roundRect">
            <a:avLst>
              <a:gd name="adj" fmla="val 7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Tile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105400" y="5572818"/>
            <a:ext cx="0" cy="39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91200" y="5562600"/>
            <a:ext cx="0" cy="6118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1458288"/>
            <a:ext cx="299621" cy="16646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Row Decoder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113" y="2145522"/>
            <a:ext cx="3096087" cy="300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Array of Sense Amplifiers (8Kb)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38113" y="1447800"/>
            <a:ext cx="3096087" cy="664476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Cell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8113" y="2495293"/>
            <a:ext cx="3096087" cy="61740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Cell Array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3210888"/>
            <a:ext cx="299621" cy="16646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Row Decoder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38113" y="3898122"/>
            <a:ext cx="3096087" cy="300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Array of Sense Amplifiers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38113" y="3200400"/>
            <a:ext cx="3096087" cy="664476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Cell Array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38113" y="4247893"/>
            <a:ext cx="3096087" cy="61740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Cell Array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38113" y="4972365"/>
            <a:ext cx="3096087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</a:rPr>
              <a:t>Bank I/O (64b)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1458288"/>
            <a:ext cx="0" cy="45125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</p:cNvCxnSpPr>
          <p:nvPr/>
        </p:nvCxnSpPr>
        <p:spPr>
          <a:xfrm flipH="1">
            <a:off x="2971800" y="2290592"/>
            <a:ext cx="533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1"/>
          </p:cNvCxnSpPr>
          <p:nvPr/>
        </p:nvCxnSpPr>
        <p:spPr>
          <a:xfrm flipH="1">
            <a:off x="2971800" y="4043192"/>
            <a:ext cx="533400" cy="5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961240" y="2995349"/>
            <a:ext cx="134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33988" y="5970850"/>
            <a:ext cx="247141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5943600"/>
            <a:ext cx="134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7400" y="57150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158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2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5202" y="2252101"/>
            <a:ext cx="3793258" cy="3158955"/>
          </a:xfrm>
          <a:prstGeom prst="rect">
            <a:avLst/>
          </a:prstGeom>
        </p:spPr>
      </p:pic>
      <p:cxnSp>
        <p:nvCxnSpPr>
          <p:cNvPr id="106" name="Straight Connector 105"/>
          <p:cNvCxnSpPr>
            <a:stCxn id="5" idx="3"/>
            <a:endCxn id="5" idx="1"/>
          </p:cNvCxnSpPr>
          <p:nvPr/>
        </p:nvCxnSpPr>
        <p:spPr>
          <a:xfrm>
            <a:off x="4491831" y="1934949"/>
            <a:ext cx="1" cy="3793259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9055" y="1295400"/>
            <a:ext cx="345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Shared internal bus</a:t>
            </a:r>
          </a:p>
        </p:txBody>
      </p:sp>
      <p:cxnSp>
        <p:nvCxnSpPr>
          <p:cNvPr id="109" name="Curved Connector 108"/>
          <p:cNvCxnSpPr>
            <a:stCxn id="107" idx="3"/>
            <a:endCxn id="5" idx="3"/>
          </p:cNvCxnSpPr>
          <p:nvPr/>
        </p:nvCxnSpPr>
        <p:spPr>
          <a:xfrm>
            <a:off x="3684681" y="1557010"/>
            <a:ext cx="807150" cy="377939"/>
          </a:xfrm>
          <a:prstGeom prst="curved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5943600"/>
            <a:ext cx="403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</a:t>
            </a:r>
            <a:r>
              <a:rPr lang="en-US" sz="2400" dirty="0" smtClean="0"/>
              <a:t>emory channel - 8bits</a:t>
            </a:r>
          </a:p>
        </p:txBody>
      </p:sp>
      <p:cxnSp>
        <p:nvCxnSpPr>
          <p:cNvPr id="112" name="Elbow Connector 111"/>
          <p:cNvCxnSpPr>
            <a:stCxn id="5" idx="1"/>
            <a:endCxn id="110" idx="3"/>
          </p:cNvCxnSpPr>
          <p:nvPr/>
        </p:nvCxnSpPr>
        <p:spPr>
          <a:xfrm rot="5400000">
            <a:off x="4038586" y="5721186"/>
            <a:ext cx="446225" cy="460269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955897" y="1970315"/>
            <a:ext cx="3053017" cy="3722913"/>
            <a:chOff x="2955897" y="1970315"/>
            <a:chExt cx="3053017" cy="3722913"/>
          </a:xfrm>
        </p:grpSpPr>
        <p:grpSp>
          <p:nvGrpSpPr>
            <p:cNvPr id="153" name="Group 152"/>
            <p:cNvGrpSpPr/>
            <p:nvPr/>
          </p:nvGrpSpPr>
          <p:grpSpPr>
            <a:xfrm>
              <a:off x="4591076" y="1970315"/>
              <a:ext cx="1417838" cy="3718675"/>
              <a:chOff x="4591076" y="1970315"/>
              <a:chExt cx="1417838" cy="3718675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4592424" y="1970315"/>
                <a:ext cx="1416490" cy="1835446"/>
                <a:chOff x="2928258" y="1970315"/>
                <a:chExt cx="1416490" cy="1835446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 rot="5400000">
                  <a:off x="3165768" y="2626781"/>
                  <a:ext cx="942819" cy="1415141"/>
                  <a:chOff x="3505200" y="1447800"/>
                  <a:chExt cx="3429000" cy="4134165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17" name="Rounded Rectangle 116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 rot="5400000" flipH="1">
                  <a:off x="3156858" y="1741715"/>
                  <a:ext cx="957942" cy="1415141"/>
                  <a:chOff x="3505200" y="1447800"/>
                  <a:chExt cx="3429000" cy="4134165"/>
                </a:xfrm>
              </p:grpSpPr>
              <p:sp>
                <p:nvSpPr>
                  <p:cNvPr id="122" name="Rounded Rectangle 121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</p:grpSp>
          <p:grpSp>
            <p:nvGrpSpPr>
              <p:cNvPr id="132" name="Group 131"/>
              <p:cNvGrpSpPr/>
              <p:nvPr/>
            </p:nvGrpSpPr>
            <p:grpSpPr>
              <a:xfrm>
                <a:off x="4591076" y="3853544"/>
                <a:ext cx="1416490" cy="1835446"/>
                <a:chOff x="2928258" y="1970315"/>
                <a:chExt cx="1416490" cy="1835446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 rot="5400000">
                  <a:off x="3165768" y="2626781"/>
                  <a:ext cx="942819" cy="1415141"/>
                  <a:chOff x="3505200" y="1447800"/>
                  <a:chExt cx="3429000" cy="4134165"/>
                </a:xfrm>
              </p:grpSpPr>
              <p:sp>
                <p:nvSpPr>
                  <p:cNvPr id="144" name="Rounded Rectangle 143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45" name="Rounded Rectangle 144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5400000" flipH="1">
                  <a:off x="3156858" y="1741715"/>
                  <a:ext cx="957942" cy="1415141"/>
                  <a:chOff x="3505200" y="1447800"/>
                  <a:chExt cx="3429000" cy="4134165"/>
                </a:xfrm>
              </p:grpSpPr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37" name="Rounded Rectangle 136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39" name="Rounded Rectangle 138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40" name="Rounded Rectangle 139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41" name="Rounded Rectangle 140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</p:grpSp>
        </p:grpSp>
        <p:grpSp>
          <p:nvGrpSpPr>
            <p:cNvPr id="154" name="Group 153"/>
            <p:cNvGrpSpPr/>
            <p:nvPr/>
          </p:nvGrpSpPr>
          <p:grpSpPr>
            <a:xfrm flipH="1">
              <a:off x="2955897" y="1974553"/>
              <a:ext cx="1461009" cy="3718675"/>
              <a:chOff x="4591076" y="1970315"/>
              <a:chExt cx="1417838" cy="371867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4592424" y="1970315"/>
                <a:ext cx="1416490" cy="1835446"/>
                <a:chOff x="2928258" y="1970315"/>
                <a:chExt cx="1416490" cy="1835446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 rot="5400000">
                  <a:off x="3165768" y="2626781"/>
                  <a:ext cx="942819" cy="1415141"/>
                  <a:chOff x="3505200" y="1447800"/>
                  <a:chExt cx="3429000" cy="4134165"/>
                </a:xfrm>
              </p:grpSpPr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90" name="Rounded Rectangle 189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94" name="Rounded Rectangle 193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95" name="Rounded Rectangle 194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96" name="Rounded Rectangle 195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 rot="5400000" flipH="1">
                  <a:off x="3156858" y="1741715"/>
                  <a:ext cx="957942" cy="1415141"/>
                  <a:chOff x="3505200" y="1447800"/>
                  <a:chExt cx="3429000" cy="4134165"/>
                </a:xfrm>
              </p:grpSpPr>
              <p:sp>
                <p:nvSpPr>
                  <p:cNvPr id="179" name="Rounded Rectangle 178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80" name="Rounded Rectangle 179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81" name="Rounded Rectangle 180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82" name="Rounded Rectangle 181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84" name="Rounded Rectangle 183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86" name="Rounded Rectangle 185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</p:grpSp>
          <p:grpSp>
            <p:nvGrpSpPr>
              <p:cNvPr id="156" name="Group 155"/>
              <p:cNvGrpSpPr/>
              <p:nvPr/>
            </p:nvGrpSpPr>
            <p:grpSpPr>
              <a:xfrm>
                <a:off x="4591076" y="3853544"/>
                <a:ext cx="1416490" cy="1835446"/>
                <a:chOff x="2928258" y="1970315"/>
                <a:chExt cx="1416490" cy="1835446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 rot="5400000">
                  <a:off x="3165768" y="2626781"/>
                  <a:ext cx="942819" cy="1415141"/>
                  <a:chOff x="3505200" y="1447800"/>
                  <a:chExt cx="3429000" cy="4134165"/>
                </a:xfrm>
              </p:grpSpPr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69" name="Rounded Rectangle 168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 rot="5400000" flipH="1">
                  <a:off x="3156858" y="1741715"/>
                  <a:ext cx="957942" cy="1415141"/>
                  <a:chOff x="3505200" y="1447800"/>
                  <a:chExt cx="3429000" cy="4134165"/>
                </a:xfrm>
              </p:grpSpPr>
              <p:sp>
                <p:nvSpPr>
                  <p:cNvPr id="159" name="Rounded Rectangle 158"/>
                  <p:cNvSpPr/>
                  <p:nvPr/>
                </p:nvSpPr>
                <p:spPr>
                  <a:xfrm>
                    <a:off x="3505200" y="14582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60" name="Rounded Rectangle 159"/>
                  <p:cNvSpPr/>
                  <p:nvPr/>
                </p:nvSpPr>
                <p:spPr>
                  <a:xfrm>
                    <a:off x="3838113" y="21455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 (8Kb)</a:t>
                    </a:r>
                  </a:p>
                </p:txBody>
              </p: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838113" y="14478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3838113" y="24952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505200" y="3210888"/>
                    <a:ext cx="299621" cy="16646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00" b="1" dirty="0" smtClean="0">
                        <a:latin typeface="+mj-lt"/>
                      </a:rPr>
                      <a:t>Row Decoder</a:t>
                    </a:r>
                  </a:p>
                </p:txBody>
              </p:sp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3838113" y="3898122"/>
                    <a:ext cx="3096087" cy="300899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" b="1" dirty="0">
                        <a:latin typeface="+mj-lt"/>
                      </a:rPr>
                      <a:t>Array of Sense Amplifiers</a:t>
                    </a:r>
                  </a:p>
                </p:txBody>
              </p:sp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3838113" y="3200400"/>
                    <a:ext cx="3096087" cy="66447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3838113" y="4247893"/>
                    <a:ext cx="3096087" cy="61740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>
                        <a:latin typeface="+mj-lt"/>
                      </a:rPr>
                      <a:t>Cell Array</a:t>
                    </a:r>
                  </a:p>
                </p:txBody>
              </p:sp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3838113" y="4972365"/>
                    <a:ext cx="3096087" cy="609600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 smtClean="0">
                        <a:latin typeface="+mj-lt"/>
                      </a:rPr>
                      <a:t>Bank I/O (64b)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2596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76212" y="5572818"/>
            <a:ext cx="0" cy="39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62012" y="5562600"/>
            <a:ext cx="0" cy="6118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76012" y="1458288"/>
            <a:ext cx="299621" cy="16646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Row Decoder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08925" y="2145522"/>
            <a:ext cx="3096087" cy="300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8925" y="1447800"/>
            <a:ext cx="3096087" cy="664476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08925" y="2495293"/>
            <a:ext cx="3096087" cy="61740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76012" y="3210888"/>
            <a:ext cx="299621" cy="16646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Row Decoder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08925" y="3898122"/>
            <a:ext cx="3096087" cy="300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Array of Sense Amplifiers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08925" y="3200400"/>
            <a:ext cx="3096087" cy="664476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Cell Array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08925" y="4247893"/>
            <a:ext cx="3096087" cy="61740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Cell Array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08925" y="4972365"/>
            <a:ext cx="3096087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</a:rPr>
              <a:t>Bank I/O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42612" y="1458288"/>
            <a:ext cx="0" cy="45125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</p:cNvCxnSpPr>
          <p:nvPr/>
        </p:nvCxnSpPr>
        <p:spPr>
          <a:xfrm flipH="1">
            <a:off x="642612" y="2290592"/>
            <a:ext cx="533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1"/>
          </p:cNvCxnSpPr>
          <p:nvPr/>
        </p:nvCxnSpPr>
        <p:spPr>
          <a:xfrm flipH="1">
            <a:off x="642612" y="4043192"/>
            <a:ext cx="533400" cy="5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5970850"/>
            <a:ext cx="247141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8212" y="57150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08925" y="1676400"/>
            <a:ext cx="3096087" cy="103638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0644" y="1676400"/>
            <a:ext cx="280756" cy="1036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29200" y="1600200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29199" y="3076619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6622" y="1563167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nconsolata" pitchFamily="49" charset="0"/>
              </a:rPr>
              <a:t>ACTIVATE</a:t>
            </a:r>
            <a:r>
              <a:rPr lang="en-US" sz="2800" dirty="0" smtClean="0"/>
              <a:t> Row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66622" y="3039586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nconsolata" pitchFamily="49" charset="0"/>
              </a:rPr>
              <a:t>READ/WRITE</a:t>
            </a:r>
            <a:r>
              <a:rPr lang="en-US" sz="2800" dirty="0" smtClean="0"/>
              <a:t> Column</a:t>
            </a:r>
            <a:endParaRPr lang="en-US" sz="2800" dirty="0" smtClean="0">
              <a:latin typeface="Inconsolata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29200" y="4466813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3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6623" y="442978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nconsolata" pitchFamily="49" charset="0"/>
              </a:rPr>
              <a:t>PRECHARGE</a:t>
            </a:r>
          </a:p>
        </p:txBody>
      </p:sp>
      <p:cxnSp>
        <p:nvCxnSpPr>
          <p:cNvPr id="21" name="Curved Connector 20"/>
          <p:cNvCxnSpPr>
            <a:stCxn id="25" idx="3"/>
            <a:endCxn id="9" idx="3"/>
          </p:cNvCxnSpPr>
          <p:nvPr/>
        </p:nvCxnSpPr>
        <p:spPr>
          <a:xfrm>
            <a:off x="4605012" y="1728219"/>
            <a:ext cx="12700" cy="567753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524000" y="2133600"/>
            <a:ext cx="3096087" cy="30089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00644" y="2112275"/>
            <a:ext cx="280756" cy="3222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603512" y="2942645"/>
            <a:ext cx="20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Row Address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966860"/>
            <a:ext cx="2549352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Column Address</a:t>
            </a:r>
          </a:p>
        </p:txBody>
      </p:sp>
    </p:spTree>
    <p:extLst>
      <p:ext uri="{BB962C8B-B14F-4D97-AF65-F5344CB8AC3E}">
        <p14:creationId xmlns:p14="http://schemas.microsoft.com/office/powerpoint/2010/main" val="9205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0.56852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2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3" grpId="1" animBg="1"/>
      <p:bldP spid="34" grpId="0" animBg="1"/>
      <p:bldP spid="34" grpId="1" animBg="1"/>
      <p:bldP spid="34" grpId="2" animBg="1"/>
      <p:bldP spid="23" grpId="0"/>
      <p:bldP spid="23" grpId="1"/>
      <p:bldP spid="35" grpId="0"/>
      <p:bldP spid="3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/>
              <a:t>T</a:t>
            </a:r>
            <a:r>
              <a:rPr lang="en-US" dirty="0" smtClean="0"/>
              <a:t>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DRAM technology</a:t>
            </a:r>
          </a:p>
          <a:p>
            <a:pPr lvl="1"/>
            <a:r>
              <a:rPr lang="en-US" dirty="0" smtClean="0"/>
              <a:t>How it is built?</a:t>
            </a:r>
          </a:p>
          <a:p>
            <a:pPr lvl="1"/>
            <a:r>
              <a:rPr lang="en-US" dirty="0" smtClean="0"/>
              <a:t>How it operates?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r>
              <a:rPr lang="en-US" dirty="0" smtClean="0"/>
              <a:t>Can we use DRAM for more than just storage?</a:t>
            </a:r>
          </a:p>
          <a:p>
            <a:pPr lvl="1"/>
            <a:r>
              <a:rPr lang="en-US" dirty="0" smtClean="0"/>
              <a:t>In-DRAM copying</a:t>
            </a:r>
          </a:p>
          <a:p>
            <a:pPr lvl="1"/>
            <a:r>
              <a:rPr lang="en-US" dirty="0" smtClean="0"/>
              <a:t>In-DRAM 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 in DRAM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352800" cy="4953000"/>
          </a:xfrm>
        </p:spPr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Energy</a:t>
            </a:r>
          </a:p>
          <a:p>
            <a:r>
              <a:rPr lang="en-US" smtClean="0"/>
              <a:t>Reliability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0" y="1371600"/>
            <a:ext cx="5867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Rows/Subarray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Data width, Chips/DIMM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Banks/Chip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3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/>
              <a:t>T</a:t>
            </a:r>
            <a:r>
              <a:rPr lang="en-US" dirty="0" smtClean="0"/>
              <a:t>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DRAM technology</a:t>
            </a:r>
          </a:p>
          <a:p>
            <a:pPr lvl="1"/>
            <a:r>
              <a:rPr lang="en-US" dirty="0" smtClean="0"/>
              <a:t>How it is built?</a:t>
            </a:r>
          </a:p>
          <a:p>
            <a:pPr lvl="1"/>
            <a:r>
              <a:rPr lang="en-US" dirty="0" smtClean="0"/>
              <a:t>How it operates?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r>
              <a:rPr lang="en-US" dirty="0" smtClean="0"/>
              <a:t>Can we use DRAM for more than just storage?</a:t>
            </a:r>
          </a:p>
          <a:p>
            <a:pPr lvl="1"/>
            <a:r>
              <a:rPr lang="en-US" dirty="0" smtClean="0"/>
              <a:t>In-DRAM copying</a:t>
            </a:r>
          </a:p>
          <a:p>
            <a:pPr lvl="1"/>
            <a:r>
              <a:rPr lang="en-US" dirty="0" smtClean="0"/>
              <a:t>In-DRAM 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/>
              <a:t>T</a:t>
            </a:r>
            <a:r>
              <a:rPr lang="en-US" dirty="0" smtClean="0"/>
              <a:t>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Understand DRAM technology</a:t>
            </a:r>
          </a:p>
          <a:p>
            <a:pPr lvl="1"/>
            <a:r>
              <a:rPr lang="en-US" dirty="0" smtClean="0"/>
              <a:t>How it is built?</a:t>
            </a:r>
          </a:p>
          <a:p>
            <a:pPr lvl="1"/>
            <a:r>
              <a:rPr lang="en-US" dirty="0" smtClean="0"/>
              <a:t>How it operates?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r>
              <a:rPr lang="en-US" dirty="0" smtClean="0"/>
              <a:t>Can we use DRAM for more than just storage?</a:t>
            </a:r>
          </a:p>
          <a:p>
            <a:pPr lvl="1"/>
            <a:r>
              <a:rPr lang="en-US" dirty="0" smtClean="0"/>
              <a:t>In-DRAM copying</a:t>
            </a:r>
          </a:p>
          <a:p>
            <a:pPr lvl="1"/>
            <a:r>
              <a:rPr lang="en-US" dirty="0" smtClean="0"/>
              <a:t>In-DRAM 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l-logo.jpg"/>
          <p:cNvPicPr>
            <a:picLocks noChangeAspect="1"/>
          </p:cNvPicPr>
          <p:nvPr/>
        </p:nvPicPr>
        <p:blipFill>
          <a:blip r:embed="rId3" cstate="print"/>
          <a:srcRect t="8000" b="16000"/>
          <a:stretch>
            <a:fillRect/>
          </a:stretch>
        </p:blipFill>
        <p:spPr>
          <a:xfrm>
            <a:off x="6617970" y="5913120"/>
            <a:ext cx="1230630" cy="86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/>
          <a:lstStyle/>
          <a:p>
            <a:r>
              <a:rPr lang="en-US" sz="6600" dirty="0" smtClean="0"/>
              <a:t>RowClone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11398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Fast and Energy-Efficient In-DRAM Bulk Data Copy and Initialization</a:t>
            </a:r>
          </a:p>
          <a:p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495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Y. Kim, C. </a:t>
            </a:r>
            <a:r>
              <a:rPr kumimoji="0" lang="en-US" sz="3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Fallin</a:t>
            </a: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D.</a:t>
            </a:r>
            <a:r>
              <a:rPr lang="en-US" sz="3000" dirty="0" smtClean="0"/>
              <a:t> Lee, 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 </a:t>
            </a:r>
            <a:r>
              <a:rPr kumimoji="0" lang="en-US" sz="3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Ausavarungnirun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 </a:t>
            </a:r>
            <a:r>
              <a:rPr kumimoji="0" lang="en-US" sz="3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Pekhimenko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Y. </a:t>
            </a:r>
            <a:r>
              <a:rPr kumimoji="0" lang="en-US" sz="3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Luo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3000" dirty="0" smtClean="0"/>
              <a:t>O. Mutlu,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dirty="0" smtClean="0"/>
              <a:t>P. B. Gibbons, M. A. </a:t>
            </a:r>
            <a:r>
              <a:rPr lang="en-US" sz="3000" dirty="0" err="1" smtClean="0"/>
              <a:t>Kozuch</a:t>
            </a:r>
            <a:r>
              <a:rPr lang="en-US" sz="3000" dirty="0" smtClean="0"/>
              <a:t>, T. C. Mowry</a:t>
            </a:r>
            <a:r>
              <a:rPr kumimoji="0" lang="en-US" sz="3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mu.jpg"/>
          <p:cNvPicPr>
            <a:picLocks noChangeAspect="1"/>
          </p:cNvPicPr>
          <p:nvPr/>
        </p:nvPicPr>
        <p:blipFill>
          <a:blip r:embed="rId4" cstate="print"/>
          <a:srcRect t="21333" b="21333"/>
          <a:stretch>
            <a:fillRect/>
          </a:stretch>
        </p:blipFill>
        <p:spPr>
          <a:xfrm>
            <a:off x="3607011" y="6143195"/>
            <a:ext cx="2717589" cy="562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341" y="3962400"/>
            <a:ext cx="278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Vivek Seshadri</a:t>
            </a:r>
          </a:p>
        </p:txBody>
      </p:sp>
      <p:pic>
        <p:nvPicPr>
          <p:cNvPr id="8" name="Picture 4" descr="safari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100" y="6096000"/>
            <a:ext cx="1917700" cy="55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Channel – Bottleneck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2514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" y="3657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2514600"/>
            <a:ext cx="609600" cy="22098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Cache</a:t>
            </a:r>
            <a:endParaRPr lang="en-US" sz="2800" b="1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3124200"/>
            <a:ext cx="7620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MC</a:t>
            </a:r>
            <a:endParaRPr lang="en-US" sz="2800" b="1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5200" y="1752600"/>
            <a:ext cx="990600" cy="3810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 smtClean="0">
                <a:latin typeface="+mj-lt"/>
              </a:rPr>
              <a:t>Memory</a:t>
            </a:r>
            <a:endParaRPr lang="en-US" sz="3600" b="1" dirty="0">
              <a:latin typeface="+mj-lt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810000" y="3048000"/>
            <a:ext cx="3429000" cy="1066800"/>
          </a:xfrm>
          <a:prstGeom prst="leftRightArrow">
            <a:avLst>
              <a:gd name="adj1" fmla="val 53401"/>
              <a:gd name="adj2" fmla="val 359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+mj-lt"/>
              </a:rPr>
              <a:t>Channel</a:t>
            </a:r>
            <a:endParaRPr lang="en-US" sz="3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447800"/>
            <a:ext cx="378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Limited Bandwidth</a:t>
            </a:r>
          </a:p>
        </p:txBody>
      </p:sp>
      <p:cxnSp>
        <p:nvCxnSpPr>
          <p:cNvPr id="15" name="Shape 14"/>
          <p:cNvCxnSpPr>
            <a:stCxn id="13" idx="3"/>
          </p:cNvCxnSpPr>
          <p:nvPr/>
        </p:nvCxnSpPr>
        <p:spPr>
          <a:xfrm>
            <a:off x="4399420" y="1740188"/>
            <a:ext cx="934580" cy="1307812"/>
          </a:xfrm>
          <a:prstGeom prst="curvedConnector2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3361" y="5181600"/>
            <a:ext cx="316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Energy</a:t>
            </a:r>
          </a:p>
        </p:txBody>
      </p:sp>
      <p:cxnSp>
        <p:nvCxnSpPr>
          <p:cNvPr id="18" name="Shape 17"/>
          <p:cNvCxnSpPr>
            <a:stCxn id="16" idx="3"/>
          </p:cNvCxnSpPr>
          <p:nvPr/>
        </p:nvCxnSpPr>
        <p:spPr>
          <a:xfrm flipV="1">
            <a:off x="4648201" y="4038602"/>
            <a:ext cx="485450" cy="1435386"/>
          </a:xfrm>
          <a:prstGeom prst="curvedConnector2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Goal: Reduce Memory Bandwidth Demand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514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2514600"/>
            <a:ext cx="609600" cy="22098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Cache</a:t>
            </a:r>
            <a:endParaRPr lang="en-US" sz="2800" b="1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00" y="3124200"/>
            <a:ext cx="7620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MC</a:t>
            </a:r>
            <a:endParaRPr lang="en-US" sz="28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5200" y="1752600"/>
            <a:ext cx="990600" cy="3810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 smtClean="0">
                <a:latin typeface="+mj-lt"/>
              </a:rPr>
              <a:t>Memory</a:t>
            </a:r>
            <a:endParaRPr lang="en-US" sz="3600" b="1" dirty="0">
              <a:latin typeface="+mj-lt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810000" y="3048000"/>
            <a:ext cx="3429000" cy="1066800"/>
          </a:xfrm>
          <a:prstGeom prst="leftRightArrow">
            <a:avLst>
              <a:gd name="adj1" fmla="val 50445"/>
              <a:gd name="adj2" fmla="val 359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+mj-lt"/>
              </a:rPr>
              <a:t>Channel</a:t>
            </a:r>
            <a:endParaRPr lang="en-US" sz="36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052" y="5754469"/>
            <a:ext cx="773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 unnecessary data movement</a:t>
            </a:r>
          </a:p>
        </p:txBody>
      </p:sp>
      <p:cxnSp>
        <p:nvCxnSpPr>
          <p:cNvPr id="15" name="Shape 14"/>
          <p:cNvCxnSpPr>
            <a:stCxn id="14" idx="0"/>
          </p:cNvCxnSpPr>
          <p:nvPr/>
        </p:nvCxnSpPr>
        <p:spPr>
          <a:xfrm rot="5400000" flipH="1" flipV="1">
            <a:off x="3847647" y="4420517"/>
            <a:ext cx="1715865" cy="95204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Data Copy and Initialization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Bulk Data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1" y="3400961"/>
            <a:ext cx="350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Bulk Data Initialization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1600200"/>
            <a:ext cx="990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src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5200" y="1600200"/>
            <a:ext cx="990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dst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943600" y="22860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315200" y="3429000"/>
            <a:ext cx="990600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dst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0" idx="1"/>
          </p:cNvCxnSpPr>
          <p:nvPr/>
        </p:nvCxnSpPr>
        <p:spPr>
          <a:xfrm flipV="1">
            <a:off x="5836690" y="4114800"/>
            <a:ext cx="147851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791635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Data Copy and Initialization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Bulk Data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1" y="3400961"/>
            <a:ext cx="350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Bulk Data Initialization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1600200"/>
            <a:ext cx="990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5200" y="1600200"/>
            <a:ext cx="9906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dst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943600" y="22860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315200" y="3429000"/>
            <a:ext cx="9906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dst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0" idx="1"/>
          </p:cNvCxnSpPr>
          <p:nvPr/>
        </p:nvCxnSpPr>
        <p:spPr>
          <a:xfrm flipV="1">
            <a:off x="5836690" y="4114800"/>
            <a:ext cx="147851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791635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6" descr="oscha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93490">
            <a:off x="983985" y="1599021"/>
            <a:ext cx="7626143" cy="1660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7" descr="osfast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56522"/>
            <a:ext cx="7467600" cy="1967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 descr="prio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052">
            <a:off x="761659" y="2583163"/>
            <a:ext cx="7763272" cy="1719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15" descr="pri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422573">
            <a:off x="344918" y="4237679"/>
            <a:ext cx="7763272" cy="175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6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Bulk Copy and Initialization – Applications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1828800"/>
            <a:ext cx="1613800" cy="1828800"/>
            <a:chOff x="914400" y="1828800"/>
            <a:chExt cx="1613800" cy="1828800"/>
          </a:xfrm>
        </p:grpSpPr>
        <p:sp>
          <p:nvSpPr>
            <p:cNvPr id="4" name="Wave 3"/>
            <p:cNvSpPr/>
            <p:nvPr/>
          </p:nvSpPr>
          <p:spPr>
            <a:xfrm rot="5400000">
              <a:off x="876300" y="1866900"/>
              <a:ext cx="990600" cy="914400"/>
            </a:xfrm>
            <a:prstGeom prst="wave">
              <a:avLst>
                <a:gd name="adj1" fmla="val 546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Wave 4"/>
            <p:cNvSpPr/>
            <p:nvPr/>
          </p:nvSpPr>
          <p:spPr>
            <a:xfrm rot="5400000">
              <a:off x="1333500" y="2095500"/>
              <a:ext cx="990600" cy="914400"/>
            </a:xfrm>
            <a:prstGeom prst="wave">
              <a:avLst>
                <a:gd name="adj1" fmla="val 546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3072825"/>
              <a:ext cx="1537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Forking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52707" y="1575137"/>
            <a:ext cx="3324949" cy="2234863"/>
            <a:chOff x="2752707" y="1853625"/>
            <a:chExt cx="3324949" cy="2234863"/>
          </a:xfrm>
        </p:grpSpPr>
        <p:sp>
          <p:nvSpPr>
            <p:cNvPr id="7" name="Rounded Rectangle 6"/>
            <p:cNvSpPr/>
            <p:nvPr/>
          </p:nvSpPr>
          <p:spPr>
            <a:xfrm>
              <a:off x="3962400" y="1853625"/>
              <a:ext cx="914400" cy="1143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000000000000000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2707" y="3072825"/>
              <a:ext cx="33249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Zero initialization</a:t>
              </a:r>
              <a:endPara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(e.g., security)</a:t>
              </a:r>
              <a:endPara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4038600"/>
            <a:ext cx="2669320" cy="2245043"/>
            <a:chOff x="720979" y="4038600"/>
            <a:chExt cx="2669320" cy="2245043"/>
          </a:xfrm>
        </p:grpSpPr>
        <p:pic>
          <p:nvPicPr>
            <p:cNvPr id="13" name="Picture 12" descr="compu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038600"/>
              <a:ext cx="1219200" cy="1219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0979" y="5206425"/>
              <a:ext cx="266932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VM Cloning</a:t>
              </a:r>
            </a:p>
            <a:p>
              <a:pPr algn="ctr"/>
              <a:r>
                <a:rPr lang="en-US" sz="3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Deduplication</a:t>
              </a:r>
              <a:endPara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5" name="Picture 14" descr="compu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4038600"/>
              <a:ext cx="1219200" cy="12192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043903" y="1803748"/>
            <a:ext cx="2752677" cy="1930052"/>
            <a:chOff x="6043903" y="1803748"/>
            <a:chExt cx="2752677" cy="1930052"/>
          </a:xfrm>
        </p:grpSpPr>
        <p:grpSp>
          <p:nvGrpSpPr>
            <p:cNvPr id="19" name="Group 18"/>
            <p:cNvGrpSpPr/>
            <p:nvPr/>
          </p:nvGrpSpPr>
          <p:grpSpPr>
            <a:xfrm>
              <a:off x="6043903" y="1905000"/>
              <a:ext cx="2752677" cy="1828800"/>
              <a:chOff x="6043903" y="1905000"/>
              <a:chExt cx="2752677" cy="1828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324600" y="1905000"/>
                <a:ext cx="533400" cy="1143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848600" y="1905000"/>
                <a:ext cx="533400" cy="1143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43903" y="3149025"/>
                <a:ext cx="27526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Checkpointing</a:t>
                </a:r>
                <a:endPara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9" idx="3"/>
                <a:endCxn id="10" idx="1"/>
              </p:cNvCxnSpPr>
              <p:nvPr/>
            </p:nvCxnSpPr>
            <p:spPr>
              <a:xfrm>
                <a:off x="6858000" y="2476500"/>
                <a:ext cx="990600" cy="158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6172200" y="2489548"/>
              <a:ext cx="1371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733800" y="4267200"/>
            <a:ext cx="2901756" cy="1600200"/>
            <a:chOff x="4768685" y="4267200"/>
            <a:chExt cx="2901756" cy="1600200"/>
          </a:xfrm>
        </p:grpSpPr>
        <p:sp>
          <p:nvSpPr>
            <p:cNvPr id="44" name="Rounded Rectangle 43"/>
            <p:cNvSpPr/>
            <p:nvPr/>
          </p:nvSpPr>
          <p:spPr>
            <a:xfrm>
              <a:off x="4876800" y="4267200"/>
              <a:ext cx="2667000" cy="990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05400" y="4419600"/>
              <a:ext cx="381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486400" y="4724400"/>
              <a:ext cx="152400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68685" y="5282625"/>
              <a:ext cx="2901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Page Migration</a:t>
              </a:r>
            </a:p>
          </p:txBody>
        </p:sp>
      </p:grpSp>
      <p:sp>
        <p:nvSpPr>
          <p:cNvPr id="53" name="Oval 52"/>
          <p:cNvSpPr/>
          <p:nvPr/>
        </p:nvSpPr>
        <p:spPr>
          <a:xfrm>
            <a:off x="7391400" y="4572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Oval 53"/>
          <p:cNvSpPr/>
          <p:nvPr/>
        </p:nvSpPr>
        <p:spPr>
          <a:xfrm>
            <a:off x="7620000" y="4572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Oval 54"/>
          <p:cNvSpPr/>
          <p:nvPr/>
        </p:nvSpPr>
        <p:spPr>
          <a:xfrm>
            <a:off x="7848600" y="4572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34200" y="4648200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4346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Existing Approach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2514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3657600"/>
            <a:ext cx="1137920" cy="1066800"/>
          </a:xfrm>
          <a:prstGeom prst="roundRect">
            <a:avLst>
              <a:gd name="adj" fmla="val 570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09800" y="2514600"/>
            <a:ext cx="609600" cy="22098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Cache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7620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MC</a:t>
            </a:r>
            <a:endParaRPr lang="en-US" sz="2800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15200" y="1752600"/>
            <a:ext cx="914400" cy="3810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Left-Right Arrow 16"/>
          <p:cNvSpPr/>
          <p:nvPr/>
        </p:nvSpPr>
        <p:spPr>
          <a:xfrm>
            <a:off x="3810000" y="3048000"/>
            <a:ext cx="3429000" cy="1066800"/>
          </a:xfrm>
          <a:prstGeom prst="leftRightArrow">
            <a:avLst>
              <a:gd name="adj1" fmla="val 71135"/>
              <a:gd name="adj2" fmla="val 359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+mj-lt"/>
              </a:rPr>
              <a:t>Channel</a:t>
            </a:r>
            <a:endParaRPr lang="en-US" sz="3600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5200" y="3581400"/>
            <a:ext cx="9144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src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7315200" y="2971800"/>
            <a:ext cx="914400" cy="457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dst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3581400"/>
            <a:ext cx="1524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209800" y="2971800"/>
            <a:ext cx="152400" cy="457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4741" y="4423827"/>
            <a:ext cx="3439018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latency</a:t>
            </a:r>
          </a:p>
          <a:p>
            <a:pPr algn="ctr">
              <a:lnSpc>
                <a:spcPct val="70000"/>
              </a:lnSpc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1046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ns to copy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KB)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Shape 34"/>
          <p:cNvCxnSpPr>
            <a:stCxn id="34" idx="3"/>
          </p:cNvCxnSpPr>
          <p:nvPr/>
        </p:nvCxnSpPr>
        <p:spPr>
          <a:xfrm flipV="1">
            <a:off x="6523759" y="4038601"/>
            <a:ext cx="486641" cy="902291"/>
          </a:xfrm>
          <a:prstGeom prst="curvedConnector2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9000" y="5616714"/>
            <a:ext cx="306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Interference</a:t>
            </a:r>
          </a:p>
        </p:txBody>
      </p:sp>
      <p:cxnSp>
        <p:nvCxnSpPr>
          <p:cNvPr id="37" name="Shape 36"/>
          <p:cNvCxnSpPr>
            <a:stCxn id="36" idx="3"/>
            <a:endCxn id="44" idx="1"/>
          </p:cNvCxnSpPr>
          <p:nvPr/>
        </p:nvCxnSpPr>
        <p:spPr>
          <a:xfrm flipV="1">
            <a:off x="6489838" y="4800600"/>
            <a:ext cx="825362" cy="113928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0203" y="1371600"/>
            <a:ext cx="3269100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Energy</a:t>
            </a:r>
          </a:p>
          <a:p>
            <a:pPr algn="ctr">
              <a:lnSpc>
                <a:spcPct val="70000"/>
              </a:lnSpc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3600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nJ to copy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KB)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Shape 40"/>
          <p:cNvCxnSpPr>
            <a:stCxn id="40" idx="2"/>
            <a:endCxn id="17" idx="1"/>
          </p:cNvCxnSpPr>
          <p:nvPr/>
        </p:nvCxnSpPr>
        <p:spPr>
          <a:xfrm rot="16200000" flipH="1">
            <a:off x="5006508" y="2683973"/>
            <a:ext cx="796237" cy="2397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15200" y="4572000"/>
            <a:ext cx="1524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9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2812E-6 L -0.55833 -1.6281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6762E-6 L 0.55833 -4.9676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3" grpId="0" animBg="1"/>
      <p:bldP spid="33" grpId="1" animBg="1"/>
      <p:bldP spid="34" grpId="0"/>
      <p:bldP spid="36" grpId="0"/>
      <p:bldP spid="40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Approach: In-DRAM Copy with Low Cost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2514600"/>
            <a:ext cx="1137920" cy="1066800"/>
          </a:xfrm>
          <a:prstGeom prst="roundRect">
            <a:avLst>
              <a:gd name="adj" fmla="val 57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3657600"/>
            <a:ext cx="1137920" cy="1066800"/>
          </a:xfrm>
          <a:prstGeom prst="roundRect">
            <a:avLst>
              <a:gd name="adj" fmla="val 570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Core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09800" y="2514600"/>
            <a:ext cx="609600" cy="22098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Cache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7620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MC</a:t>
            </a:r>
            <a:endParaRPr lang="en-US" sz="2800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15200" y="1752600"/>
            <a:ext cx="914400" cy="3810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800" b="1" dirty="0">
              <a:latin typeface="+mj-lt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810000" y="3048000"/>
            <a:ext cx="3429000" cy="1066800"/>
          </a:xfrm>
          <a:prstGeom prst="leftRightArrow">
            <a:avLst>
              <a:gd name="adj1" fmla="val 71135"/>
              <a:gd name="adj2" fmla="val 359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</a:rPr>
              <a:t>Channel</a:t>
            </a:r>
            <a:endParaRPr lang="en-US" sz="4000" b="1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2971800"/>
            <a:ext cx="914400" cy="457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dst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2515" y="457200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latency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81656" y="5410200"/>
            <a:ext cx="306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0" y="1676400"/>
            <a:ext cx="292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Energy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3581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7315200" y="3581400"/>
            <a:ext cx="9144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src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200471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X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4343400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X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1466671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X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91400" y="3124200"/>
            <a:ext cx="762000" cy="762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+mj-lt"/>
              </a:rPr>
              <a:t>?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1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62812E-6 L 1.11022E-16 -0.0888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34" grpId="0"/>
      <p:bldP spid="36" grpId="0"/>
      <p:bldP spid="40" grpId="0"/>
      <p:bldP spid="18" grpId="0" animBg="1"/>
      <p:bldP spid="18" grpId="1" animBg="1"/>
      <p:bldP spid="22" grpId="0"/>
      <p:bldP spid="22" grpId="1"/>
      <p:bldP spid="23" grpId="0"/>
      <p:bldP spid="23" grpId="1"/>
      <p:bldP spid="24" grpId="0"/>
      <p:bldP spid="24" grpId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066800"/>
          </a:xfrm>
        </p:spPr>
        <p:txBody>
          <a:bodyPr/>
          <a:lstStyle/>
          <a:p>
            <a:pPr algn="ctr"/>
            <a:r>
              <a:rPr lang="en-US" dirty="0" smtClean="0"/>
              <a:t>RowClone: In-DRAM 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Module and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37801" r="2856" b="38200"/>
          <a:stretch/>
        </p:blipFill>
        <p:spPr>
          <a:xfrm>
            <a:off x="1547041" y="1447800"/>
            <a:ext cx="6400800" cy="164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7265" y="3815535"/>
            <a:ext cx="2800352" cy="23320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62400" y="1524000"/>
            <a:ext cx="685800" cy="11430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581400" y="2667001"/>
            <a:ext cx="381000" cy="914399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8200" y="2667001"/>
            <a:ext cx="1265282" cy="914399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Copy in DRAM – RowClone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1613" y="1600200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4386" y="1885850"/>
            <a:ext cx="387178" cy="4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76600" y="2868828"/>
            <a:ext cx="3064024" cy="2922372"/>
            <a:chOff x="1828800" y="2069757"/>
            <a:chExt cx="4182533" cy="3989172"/>
          </a:xfrm>
        </p:grpSpPr>
        <p:grpSp>
          <p:nvGrpSpPr>
            <p:cNvPr id="8" name="Group 7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18" name="Isosceles Triangle 17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6" name="Elbow Connector 15"/>
              <p:cNvCxnSpPr>
                <a:stCxn id="18" idx="3"/>
                <a:endCxn id="21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19" idx="0"/>
                <a:endCxn id="20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endCxn id="20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endCxn id="18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525433" y="2069757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25433" y="5398529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364939" y="55626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939" y="25908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4114800"/>
            <a:ext cx="381000" cy="53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2089" y="1600200"/>
            <a:ext cx="0" cy="126862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86000" y="1600200"/>
            <a:ext cx="1546191" cy="834596"/>
            <a:chOff x="1425609" y="2590800"/>
            <a:chExt cx="1546191" cy="83459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31" name="Elbow Connector 30"/>
            <p:cNvCxnSpPr>
              <a:endCxn id="30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4405451" y="1943100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35" idx="2"/>
          </p:cNvCxnSpPr>
          <p:nvPr/>
        </p:nvCxnSpPr>
        <p:spPr>
          <a:xfrm>
            <a:off x="3848300" y="1943100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33800" y="18858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381300" y="18858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4114800"/>
            <a:ext cx="381000" cy="53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5000" y="5561599"/>
            <a:ext cx="381000" cy="53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80731" y="259080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848188" y="1629956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11613" y="2670604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0" y="2670604"/>
            <a:ext cx="1546191" cy="834596"/>
            <a:chOff x="1425609" y="2590800"/>
            <a:chExt cx="1546191" cy="8345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47" name="Elbow Connector 46"/>
            <p:cNvCxnSpPr>
              <a:endCxn id="46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4405451" y="3013504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0" idx="6"/>
            <a:endCxn id="51" idx="2"/>
          </p:cNvCxnSpPr>
          <p:nvPr/>
        </p:nvCxnSpPr>
        <p:spPr>
          <a:xfrm>
            <a:off x="3848300" y="3013504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733800" y="2956254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81300" y="2956254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848188" y="2700360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50856" y="2590800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 </a:t>
            </a:r>
            <a:r>
              <a:rPr lang="en-US" sz="2800" b="1" i="1" dirty="0" smtClean="0"/>
              <a:t>+</a:t>
            </a:r>
            <a:r>
              <a:rPr lang="el-GR" sz="2800" b="1" i="1" dirty="0" smtClean="0"/>
              <a:t>δ</a:t>
            </a:r>
            <a:endParaRPr lang="en-US" sz="2800" b="1" i="1" baseline="-25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3901274"/>
            <a:ext cx="1763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gets</a:t>
            </a:r>
          </a:p>
          <a:p>
            <a:r>
              <a:rPr lang="en-US" sz="2800" dirty="0" smtClean="0"/>
              <a:t>copied</a:t>
            </a:r>
          </a:p>
        </p:txBody>
      </p:sp>
      <p:cxnSp>
        <p:nvCxnSpPr>
          <p:cNvPr id="55" name="Curved Connector 54"/>
          <p:cNvCxnSpPr>
            <a:stCxn id="3" idx="0"/>
          </p:cNvCxnSpPr>
          <p:nvPr/>
        </p:nvCxnSpPr>
        <p:spPr>
          <a:xfrm rot="5400000" flipH="1" flipV="1">
            <a:off x="1524855" y="2514517"/>
            <a:ext cx="1200914" cy="1572601"/>
          </a:xfrm>
          <a:prstGeom prst="curved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/>
      <p:bldP spid="23" grpId="0"/>
      <p:bldP spid="24" grpId="0"/>
      <p:bldP spid="36" grpId="0"/>
      <p:bldP spid="37" grpId="0"/>
      <p:bldP spid="38" grpId="0"/>
      <p:bldP spid="40" grpId="0" animBg="1"/>
      <p:bldP spid="53" grpId="0"/>
      <p:bldP spid="53" grpId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Parallel Mode –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3433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534336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209" y="1447800"/>
            <a:ext cx="810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Bulk Data Copy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(4KB across a module)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2214" y="3484604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1046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ns to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90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4938" y="3474424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3600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nJ to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40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210" y="4749225"/>
            <a:ext cx="612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 bandwidth consumption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10" y="5435025"/>
            <a:ext cx="757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Very little changes to the DRAM chip</a:t>
            </a:r>
          </a:p>
        </p:txBody>
      </p:sp>
      <p:sp>
        <p:nvSpPr>
          <p:cNvPr id="17" name="Oval 16"/>
          <p:cNvSpPr/>
          <p:nvPr/>
        </p:nvSpPr>
        <p:spPr>
          <a:xfrm>
            <a:off x="2378099" y="2286001"/>
            <a:ext cx="1371600" cy="10814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+mj-lt"/>
              </a:rPr>
              <a:t>11X</a:t>
            </a:r>
          </a:p>
        </p:txBody>
      </p:sp>
      <p:sp>
        <p:nvSpPr>
          <p:cNvPr id="18" name="Oval 17"/>
          <p:cNvSpPr/>
          <p:nvPr/>
        </p:nvSpPr>
        <p:spPr>
          <a:xfrm>
            <a:off x="6781800" y="2286001"/>
            <a:ext cx="1371600" cy="10814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+mj-lt"/>
              </a:rPr>
              <a:t>74X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825899" y="2286001"/>
            <a:ext cx="593701" cy="1081445"/>
          </a:xfrm>
          <a:prstGeom prst="downArrow">
            <a:avLst>
              <a:gd name="adj1" fmla="val 46332"/>
              <a:gd name="adj2" fmla="val 2799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8229600" y="2286000"/>
            <a:ext cx="593701" cy="1081445"/>
          </a:xfrm>
          <a:prstGeom prst="downArrow">
            <a:avLst>
              <a:gd name="adj1" fmla="val 46332"/>
              <a:gd name="adj2" fmla="val 2799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Parallel Mode –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2590800"/>
          </a:xfrm>
        </p:spPr>
        <p:txBody>
          <a:bodyPr/>
          <a:lstStyle/>
          <a:p>
            <a:r>
              <a:rPr lang="en-US" dirty="0" smtClean="0"/>
              <a:t>Location constraint</a:t>
            </a:r>
          </a:p>
          <a:p>
            <a:pPr lvl="1"/>
            <a:r>
              <a:rPr lang="en-US" dirty="0" smtClean="0"/>
              <a:t>Source and destination in same subarray</a:t>
            </a:r>
            <a:endParaRPr lang="en-US" dirty="0"/>
          </a:p>
          <a:p>
            <a:r>
              <a:rPr lang="en-US" dirty="0" smtClean="0"/>
              <a:t>Size constraint</a:t>
            </a:r>
          </a:p>
          <a:p>
            <a:pPr lvl="1"/>
            <a:r>
              <a:rPr lang="en-US" dirty="0" smtClean="0"/>
              <a:t>Entire row gets copied (no partial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845" y="4199045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8233" y="5265845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104" y="4038600"/>
            <a:ext cx="74415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still accelerate many existing primitives</a:t>
            </a:r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copy-on-write, bulk zeroing</a:t>
            </a:r>
            <a:r>
              <a:rPr lang="en-US" sz="24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312" y="5141893"/>
            <a:ext cx="82723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Alternate mechanism to copy data across banks</a:t>
            </a:r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pipelined serial mode – lower benefits than Fast Parallel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2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interface</a:t>
            </a:r>
          </a:p>
          <a:p>
            <a:pPr lvl="1"/>
            <a:r>
              <a:rPr lang="en-US" dirty="0" err="1" smtClean="0">
                <a:latin typeface="Inconsolata" pitchFamily="49" charset="0"/>
              </a:rPr>
              <a:t>memcpy</a:t>
            </a:r>
            <a:r>
              <a:rPr lang="en-US" dirty="0" smtClean="0"/>
              <a:t> and </a:t>
            </a:r>
            <a:r>
              <a:rPr lang="en-US" dirty="0" err="1" smtClean="0">
                <a:latin typeface="Inconsolata" pitchFamily="49" charset="0"/>
              </a:rPr>
              <a:t>meminit</a:t>
            </a:r>
            <a:r>
              <a:rPr lang="en-US" dirty="0" smtClean="0"/>
              <a:t> instructions</a:t>
            </a:r>
          </a:p>
          <a:p>
            <a:endParaRPr lang="en-US" dirty="0"/>
          </a:p>
          <a:p>
            <a:r>
              <a:rPr lang="en-US" dirty="0" smtClean="0"/>
              <a:t>Managing cache coherence</a:t>
            </a:r>
          </a:p>
          <a:p>
            <a:pPr lvl="1"/>
            <a:r>
              <a:rPr lang="en-US" dirty="0" smtClean="0"/>
              <a:t>Use existing DMA support!</a:t>
            </a:r>
          </a:p>
          <a:p>
            <a:pPr lvl="1"/>
            <a:endParaRPr lang="en-US" dirty="0"/>
          </a:p>
          <a:p>
            <a:r>
              <a:rPr lang="en-US" dirty="0" smtClean="0"/>
              <a:t>Maximizing use of Fast Parallel Mode</a:t>
            </a:r>
          </a:p>
          <a:p>
            <a:pPr lvl="1"/>
            <a:r>
              <a:rPr lang="en-US" dirty="0" smtClean="0"/>
              <a:t>Smart OS page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66067912"/>
              </p:ext>
            </p:extLst>
          </p:nvPr>
        </p:nvGraphicFramePr>
        <p:xfrm>
          <a:off x="489858" y="1038497"/>
          <a:ext cx="8164285" cy="524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1698171" y="1828800"/>
            <a:ext cx="762000" cy="1905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895600" y="1828800"/>
            <a:ext cx="762000" cy="13716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4060371" y="1828800"/>
            <a:ext cx="762000" cy="25146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5203371" y="1828800"/>
            <a:ext cx="762000" cy="533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400800" y="1828800"/>
            <a:ext cx="7620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543800" y="1828800"/>
            <a:ext cx="762000" cy="3124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43610733"/>
              </p:ext>
            </p:extLst>
          </p:nvPr>
        </p:nvGraphicFramePr>
        <p:xfrm>
          <a:off x="304800" y="1219200"/>
          <a:ext cx="8399417" cy="4966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66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/>
              <a:t>T</a:t>
            </a:r>
            <a:r>
              <a:rPr lang="en-US" dirty="0" smtClean="0"/>
              <a:t>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Understand DRAM technology</a:t>
            </a:r>
          </a:p>
          <a:p>
            <a:pPr lvl="1"/>
            <a:r>
              <a:rPr lang="en-US" dirty="0" smtClean="0"/>
              <a:t>How it is built?</a:t>
            </a:r>
          </a:p>
          <a:p>
            <a:pPr lvl="1"/>
            <a:r>
              <a:rPr lang="en-US" dirty="0" smtClean="0"/>
              <a:t>How it operates?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r>
              <a:rPr lang="en-US" dirty="0" smtClean="0"/>
              <a:t>Can we use DRAM for more than just storage?</a:t>
            </a:r>
          </a:p>
          <a:p>
            <a:pPr lvl="1"/>
            <a:r>
              <a:rPr lang="en-US" dirty="0" smtClean="0"/>
              <a:t>In-DRAM copying</a:t>
            </a:r>
          </a:p>
          <a:p>
            <a:pPr lvl="1"/>
            <a:r>
              <a:rPr lang="en-US" dirty="0" smtClean="0"/>
              <a:t>In-DRAM 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384300" y="3505200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71600" y="3790850"/>
            <a:ext cx="387178" cy="4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Row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7613" y="2449286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0386" y="2734936"/>
            <a:ext cx="387178" cy="4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52600" y="1447800"/>
            <a:ext cx="3064024" cy="4958665"/>
            <a:chOff x="1828800" y="-857925"/>
            <a:chExt cx="4182533" cy="6768806"/>
          </a:xfrm>
        </p:grpSpPr>
        <p:grpSp>
          <p:nvGrpSpPr>
            <p:cNvPr id="8" name="Group 7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18" name="Isosceles Triangle 17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6" name="Elbow Connector 15"/>
              <p:cNvCxnSpPr>
                <a:stCxn id="18" idx="3"/>
                <a:endCxn id="21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19" idx="0"/>
                <a:endCxn id="20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endCxn id="20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endCxn id="18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525433" y="-857925"/>
              <a:ext cx="0" cy="358832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25433" y="5398531"/>
              <a:ext cx="0" cy="51235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33800" y="602998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12954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6239" y="4800600"/>
            <a:ext cx="64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dis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2000" y="2449286"/>
            <a:ext cx="1546191" cy="834596"/>
            <a:chOff x="1425609" y="2590800"/>
            <a:chExt cx="1546191" cy="83459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30" name="Elbow Connector 29"/>
            <p:cNvCxnSpPr>
              <a:endCxn id="29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2881451" y="2792186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6"/>
            <a:endCxn id="34" idx="2"/>
          </p:cNvCxnSpPr>
          <p:nvPr/>
        </p:nvCxnSpPr>
        <p:spPr>
          <a:xfrm>
            <a:off x="2324300" y="2792186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09800" y="2734936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57300" y="2734936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24188" y="2479042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87613" y="1447800"/>
            <a:ext cx="38717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90386" y="1733450"/>
            <a:ext cx="387178" cy="4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2000" y="1447800"/>
            <a:ext cx="1546191" cy="834596"/>
            <a:chOff x="1425609" y="2590800"/>
            <a:chExt cx="1546191" cy="83459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62" name="Elbow Connector 61"/>
            <p:cNvCxnSpPr>
              <a:endCxn id="61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>
            <a:off x="2881451" y="1790700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6"/>
            <a:endCxn id="66" idx="2"/>
          </p:cNvCxnSpPr>
          <p:nvPr/>
        </p:nvCxnSpPr>
        <p:spPr>
          <a:xfrm>
            <a:off x="2324300" y="1790700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9800" y="17334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57300" y="17334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324188" y="1477556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6103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</a:t>
            </a:r>
            <a:endParaRPr lang="en-US" sz="2800" b="1" i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28600" y="27533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B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62000" y="3505200"/>
            <a:ext cx="1546191" cy="834596"/>
            <a:chOff x="1425609" y="2590800"/>
            <a:chExt cx="1546191" cy="83459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75" name="Elbow Connector 74"/>
            <p:cNvCxnSpPr>
              <a:endCxn id="74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2881451" y="3848100"/>
            <a:ext cx="853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8" idx="6"/>
            <a:endCxn id="79" idx="2"/>
          </p:cNvCxnSpPr>
          <p:nvPr/>
        </p:nvCxnSpPr>
        <p:spPr>
          <a:xfrm>
            <a:off x="2324300" y="3848100"/>
            <a:ext cx="533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209800" y="37908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857300" y="3790850"/>
            <a:ext cx="114500" cy="11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324188" y="3534956"/>
            <a:ext cx="433199" cy="283388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8600" y="3733094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</a:t>
            </a:r>
            <a:endParaRPr lang="en-US" sz="2800" b="1" i="1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5562600" y="2057400"/>
            <a:ext cx="3124200" cy="16048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</a:rPr>
              <a:t>Final State</a:t>
            </a:r>
          </a:p>
          <a:p>
            <a:pPr algn="ctr"/>
            <a:r>
              <a:rPr lang="en-US" sz="4000" b="1" i="1" dirty="0" smtClean="0">
                <a:latin typeface="+mj-lt"/>
              </a:rPr>
              <a:t>AB + BC + AC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792103" y="1295400"/>
            <a:ext cx="131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½V</a:t>
            </a:r>
            <a:r>
              <a:rPr lang="en-US" sz="2800" b="1" i="1" baseline="-25000" dirty="0" smtClean="0"/>
              <a:t>DD</a:t>
            </a:r>
            <a:r>
              <a:rPr lang="en-US" sz="2800" b="1" i="1" dirty="0" smtClean="0"/>
              <a:t>+</a:t>
            </a:r>
            <a:r>
              <a:rPr lang="el-GR" sz="2800" b="1" i="1" dirty="0" smtClean="0"/>
              <a:t>δ</a:t>
            </a:r>
            <a:endParaRPr lang="en-US" sz="2800" b="1" i="1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562600" y="3957740"/>
            <a:ext cx="3124200" cy="16048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400" b="1" i="1" dirty="0" smtClean="0">
                <a:latin typeface="+mj-lt"/>
              </a:rPr>
              <a:t>C(A + B) + ~C(AB)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43000" y="4800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14800" y="6019800"/>
            <a:ext cx="381000" cy="53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04331" y="130558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2939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6" grpId="0" animBg="1"/>
      <p:bldP spid="5" grpId="0" animBg="1"/>
      <p:bldP spid="5" grpId="1" animBg="1"/>
      <p:bldP spid="22" grpId="0"/>
      <p:bldP spid="23" grpId="0"/>
      <p:bldP spid="24" grpId="0"/>
      <p:bldP spid="55" grpId="0" animBg="1"/>
      <p:bldP spid="55" grpId="1" animBg="1"/>
      <p:bldP spid="43" grpId="0" animBg="1"/>
      <p:bldP spid="97" grpId="0"/>
      <p:bldP spid="97" grpId="1"/>
      <p:bldP spid="69" grpId="0" animBg="1"/>
      <p:bldP spid="81" grpId="0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In-DRAM Bitwise AND/OR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Required Operation:</a:t>
            </a:r>
            <a:r>
              <a:rPr lang="en-US" dirty="0" smtClean="0"/>
              <a:t> Perform a bitwise AND of two rows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and store the result in </a:t>
            </a:r>
            <a:r>
              <a:rPr lang="en-US" i="1" dirty="0" smtClean="0"/>
              <a:t>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R0</a:t>
            </a:r>
            <a:r>
              <a:rPr lang="en-US" dirty="0" smtClean="0"/>
              <a:t> – reserved zero row, </a:t>
            </a:r>
            <a:r>
              <a:rPr lang="en-US" i="1" dirty="0" smtClean="0"/>
              <a:t>R1</a:t>
            </a:r>
            <a:r>
              <a:rPr lang="en-US" dirty="0" smtClean="0"/>
              <a:t> – reserved one row</a:t>
            </a:r>
          </a:p>
          <a:p>
            <a:r>
              <a:rPr lang="en-US" i="1" dirty="0" smtClean="0"/>
              <a:t>D1, D2, D3</a:t>
            </a:r>
            <a:r>
              <a:rPr lang="en-US" dirty="0" smtClean="0"/>
              <a:t> – Designated rows for triple activation</a:t>
            </a:r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RowClone  </a:t>
            </a:r>
            <a:r>
              <a:rPr lang="en-US" i="1" dirty="0" smtClean="0"/>
              <a:t>A</a:t>
            </a:r>
            <a:r>
              <a:rPr lang="en-US" dirty="0" smtClean="0"/>
              <a:t>  into  </a:t>
            </a:r>
            <a:r>
              <a:rPr lang="en-US" i="1" dirty="0" smtClean="0"/>
              <a:t>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RowClone  </a:t>
            </a:r>
            <a:r>
              <a:rPr lang="en-US" i="1" dirty="0" smtClean="0"/>
              <a:t>B  </a:t>
            </a:r>
            <a:r>
              <a:rPr lang="en-US" dirty="0" smtClean="0"/>
              <a:t>into  </a:t>
            </a:r>
            <a:r>
              <a:rPr lang="en-US" i="1" dirty="0" smtClean="0"/>
              <a:t>D2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RowClone  </a:t>
            </a:r>
            <a:r>
              <a:rPr lang="en-US" i="1" dirty="0" smtClean="0"/>
              <a:t>R0  </a:t>
            </a:r>
            <a:r>
              <a:rPr lang="en-US" dirty="0" smtClean="0"/>
              <a:t>into  </a:t>
            </a:r>
            <a:r>
              <a:rPr lang="en-US" i="1" dirty="0" smtClean="0"/>
              <a:t>D3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 </a:t>
            </a:r>
            <a:r>
              <a:rPr lang="en-US" i="1" dirty="0" smtClean="0"/>
              <a:t>D1,D2,D3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RowClone  </a:t>
            </a:r>
            <a:r>
              <a:rPr lang="en-US" i="1" dirty="0" smtClean="0"/>
              <a:t>Result  </a:t>
            </a:r>
            <a:r>
              <a:rPr lang="en-US" dirty="0" smtClean="0"/>
              <a:t>into  </a:t>
            </a:r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669294"/>
              </p:ext>
            </p:extLst>
          </p:nvPr>
        </p:nvGraphicFramePr>
        <p:xfrm>
          <a:off x="381000" y="1143000"/>
          <a:ext cx="81534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23622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404878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40386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4343400"/>
            <a:ext cx="121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3690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DRAM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Reliability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95400"/>
          </a:xfrm>
        </p:spPr>
        <p:txBody>
          <a:bodyPr/>
          <a:lstStyle/>
          <a:p>
            <a:r>
              <a:rPr lang="en-US" dirty="0" smtClean="0"/>
              <a:t>Alternative to B-tree and its variants</a:t>
            </a:r>
          </a:p>
          <a:p>
            <a:r>
              <a:rPr lang="en-US" dirty="0" smtClean="0"/>
              <a:t>Efficient for performing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dirty="0" smtClean="0">
                <a:solidFill>
                  <a:srgbClr val="FF0000"/>
                </a:solidFill>
              </a:rPr>
              <a:t>ange queries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joins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200400"/>
            <a:ext cx="685800" cy="281940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Bitmap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59204" y="3200400"/>
            <a:ext cx="685800" cy="281940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Bitmap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86601" y="3200400"/>
            <a:ext cx="685800" cy="281940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Bitmap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81681" y="3200400"/>
            <a:ext cx="685800" cy="281940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latin typeface="+mj-lt"/>
              </a:rPr>
              <a:t>Bitmap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66700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age &lt; 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9687" y="266700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18 &lt; age &lt; 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487" y="266700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25 &lt; age &lt; 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4477" y="266700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age &gt; 60</a:t>
            </a:r>
          </a:p>
        </p:txBody>
      </p:sp>
    </p:spTree>
    <p:extLst>
      <p:ext uri="{BB962C8B-B14F-4D97-AF65-F5344CB8AC3E}">
        <p14:creationId xmlns:p14="http://schemas.microsoft.com/office/powerpoint/2010/main" val="26668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984000"/>
              </p:ext>
            </p:extLst>
          </p:nvPr>
        </p:nvGraphicFramePr>
        <p:xfrm>
          <a:off x="685800" y="1295400"/>
          <a:ext cx="8001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816100" y="3441700"/>
            <a:ext cx="6629400" cy="0"/>
          </a:xfrm>
          <a:prstGeom prst="line">
            <a:avLst/>
          </a:prstGeom>
          <a:ln w="381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/>
              <a:t>T</a:t>
            </a:r>
            <a:r>
              <a:rPr lang="en-US" dirty="0" smtClean="0"/>
              <a:t>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Understand DRAM technology</a:t>
            </a:r>
          </a:p>
          <a:p>
            <a:pPr lvl="1"/>
            <a:r>
              <a:rPr lang="en-US" dirty="0" smtClean="0"/>
              <a:t>How it is built?</a:t>
            </a:r>
          </a:p>
          <a:p>
            <a:pPr lvl="1"/>
            <a:r>
              <a:rPr lang="en-US" dirty="0" smtClean="0"/>
              <a:t>How it operates?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Can we use DRAM for more than just storage?</a:t>
            </a:r>
          </a:p>
          <a:p>
            <a:pPr lvl="1"/>
            <a:r>
              <a:rPr lang="en-US" dirty="0" smtClean="0"/>
              <a:t>In-DRAM copying</a:t>
            </a:r>
          </a:p>
          <a:p>
            <a:pPr lvl="1"/>
            <a:r>
              <a:rPr lang="en-US" dirty="0" smtClean="0"/>
              <a:t>In-DRAM 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52397" y="1720666"/>
            <a:ext cx="5086352" cy="42358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14800" y="2590800"/>
            <a:ext cx="1798683" cy="1247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6381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Cell – Capacitor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90304" y="1828800"/>
            <a:ext cx="1546191" cy="834596"/>
            <a:chOff x="1425609" y="2590800"/>
            <a:chExt cx="1546191" cy="83459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51222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2590800"/>
              <a:ext cx="0" cy="685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2933700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425609" y="3311096"/>
              <a:ext cx="12573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cxnSp>
          <p:nvCxnSpPr>
            <p:cNvPr id="15" name="Elbow Connector 14"/>
            <p:cNvCxnSpPr>
              <a:endCxn id="13" idx="0"/>
            </p:cNvCxnSpPr>
            <p:nvPr/>
          </p:nvCxnSpPr>
          <p:spPr>
            <a:xfrm rot="10800000" flipV="1">
              <a:off x="1488474" y="2948630"/>
              <a:ext cx="562748" cy="36246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51290" y="1828800"/>
            <a:ext cx="1546191" cy="834596"/>
            <a:chOff x="5569439" y="1828800"/>
            <a:chExt cx="1546191" cy="834596"/>
          </a:xfrm>
        </p:grpSpPr>
        <p:sp>
          <p:nvSpPr>
            <p:cNvPr id="26" name="Rectangle 25"/>
            <p:cNvSpPr/>
            <p:nvPr/>
          </p:nvSpPr>
          <p:spPr>
            <a:xfrm>
              <a:off x="6195052" y="1828800"/>
              <a:ext cx="387178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latin typeface="+mj-lt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69439" y="1828800"/>
              <a:ext cx="1546191" cy="834596"/>
              <a:chOff x="1425609" y="2590800"/>
              <a:chExt cx="1546191" cy="83459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051222" y="2590800"/>
                <a:ext cx="0" cy="685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438400" y="2590800"/>
                <a:ext cx="0" cy="685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38400" y="2933700"/>
                <a:ext cx="5334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25609" y="3311096"/>
                <a:ext cx="125730" cy="114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  <p:cxnSp>
            <p:nvCxnSpPr>
              <p:cNvPr id="25" name="Elbow Connector 24"/>
              <p:cNvCxnSpPr>
                <a:endCxn id="24" idx="0"/>
              </p:cNvCxnSpPr>
              <p:nvPr/>
            </p:nvCxnSpPr>
            <p:spPr>
              <a:xfrm rot="10800000" flipV="1">
                <a:off x="1488474" y="2948630"/>
                <a:ext cx="562748" cy="362465"/>
              </a:xfrm>
              <a:prstGeom prst="bentConnector2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1371600" y="3124200"/>
            <a:ext cx="170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Empty State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2490" y="3134380"/>
            <a:ext cx="260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Fully Charged State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7317" y="3733800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Logical “0”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98303" y="3733800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Logical “1”</a:t>
            </a:r>
          </a:p>
        </p:txBody>
      </p:sp>
      <p:sp>
        <p:nvSpPr>
          <p:cNvPr id="32" name="Oval 31"/>
          <p:cNvSpPr/>
          <p:nvPr/>
        </p:nvSpPr>
        <p:spPr>
          <a:xfrm>
            <a:off x="1295400" y="4913833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95400" y="5570645"/>
            <a:ext cx="449155" cy="4491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70862" y="4876800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– Cannot drive circuits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70862" y="5533612"/>
            <a:ext cx="351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Reading destroys the state</a:t>
            </a:r>
          </a:p>
        </p:txBody>
      </p:sp>
    </p:spTree>
    <p:extLst>
      <p:ext uri="{BB962C8B-B14F-4D97-AF65-F5344CB8AC3E}">
        <p14:creationId xmlns:p14="http://schemas.microsoft.com/office/powerpoint/2010/main" val="16037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Amplifier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39533" y="3238137"/>
            <a:ext cx="2971800" cy="1119011"/>
            <a:chOff x="2667000" y="3041650"/>
            <a:chExt cx="2057400" cy="774700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3048000"/>
              <a:ext cx="609600" cy="762000"/>
              <a:chOff x="2819400" y="3048000"/>
              <a:chExt cx="609600" cy="7620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2819400" y="3124200"/>
                <a:ext cx="609600" cy="6858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0" y="3048000"/>
                <a:ext cx="1524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4114800" y="3048000"/>
              <a:ext cx="609600" cy="762000"/>
              <a:chOff x="2819400" y="3048000"/>
              <a:chExt cx="609600" cy="7620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2819400" y="3124200"/>
                <a:ext cx="609600" cy="6858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48000" y="3048000"/>
                <a:ext cx="1524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 smtClean="0">
                  <a:latin typeface="+mj-lt"/>
                </a:endParaRPr>
              </a:p>
            </p:txBody>
          </p:sp>
        </p:grpSp>
        <p:cxnSp>
          <p:nvCxnSpPr>
            <p:cNvPr id="12" name="Elbow Connector 11"/>
            <p:cNvCxnSpPr>
              <a:stCxn id="9" idx="3"/>
              <a:endCxn id="6" idx="0"/>
            </p:cNvCxnSpPr>
            <p:nvPr/>
          </p:nvCxnSpPr>
          <p:spPr>
            <a:xfrm rot="16200000" flipV="1">
              <a:off x="3695700" y="2324100"/>
              <a:ext cx="12700" cy="1447800"/>
            </a:xfrm>
            <a:prstGeom prst="bentConnector3">
              <a:avLst>
                <a:gd name="adj1" fmla="val 4135134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0"/>
              <a:endCxn id="5" idx="3"/>
            </p:cNvCxnSpPr>
            <p:nvPr/>
          </p:nvCxnSpPr>
          <p:spPr>
            <a:xfrm rot="5400000">
              <a:off x="3695700" y="3086100"/>
              <a:ext cx="12700" cy="1447800"/>
            </a:xfrm>
            <a:prstGeom prst="bentConnector3">
              <a:avLst>
                <a:gd name="adj1" fmla="val 4427024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endCxn id="5" idx="1"/>
          </p:cNvCxnSpPr>
          <p:nvPr/>
        </p:nvCxnSpPr>
        <p:spPr>
          <a:xfrm>
            <a:off x="1828800" y="3852676"/>
            <a:ext cx="1430867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44233" y="3852676"/>
            <a:ext cx="0" cy="935567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9" idx="5"/>
          </p:cNvCxnSpPr>
          <p:nvPr/>
        </p:nvCxnSpPr>
        <p:spPr>
          <a:xfrm flipV="1">
            <a:off x="2544233" y="3742610"/>
            <a:ext cx="2806700" cy="1045633"/>
          </a:xfrm>
          <a:prstGeom prst="bentConnector3">
            <a:avLst>
              <a:gd name="adj1" fmla="val 6717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25433" y="1828800"/>
            <a:ext cx="0" cy="660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25433" y="5157572"/>
            <a:ext cx="0" cy="660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" y="359158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</a:t>
            </a:r>
            <a:r>
              <a:rPr lang="en-US" sz="2800" b="1" i="1" dirty="0" smtClean="0"/>
              <a:t>nable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3483" y="1305463"/>
            <a:ext cx="75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top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06326" y="5801380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bottom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95460" y="4429780"/>
            <a:ext cx="12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</a:t>
            </a:r>
          </a:p>
        </p:txBody>
      </p:sp>
      <p:cxnSp>
        <p:nvCxnSpPr>
          <p:cNvPr id="47" name="Curved Connector 46"/>
          <p:cNvCxnSpPr>
            <a:stCxn id="45" idx="0"/>
          </p:cNvCxnSpPr>
          <p:nvPr/>
        </p:nvCxnSpPr>
        <p:spPr>
          <a:xfrm rot="16200000" flipV="1">
            <a:off x="6114932" y="3448510"/>
            <a:ext cx="962338" cy="1000202"/>
          </a:xfrm>
          <a:prstGeom prst="curved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Amplifier – Two Stable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t>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5236" y="2030628"/>
            <a:ext cx="3064024" cy="2922372"/>
            <a:chOff x="1828800" y="2069757"/>
            <a:chExt cx="4182533" cy="3989172"/>
          </a:xfrm>
        </p:grpSpPr>
        <p:grpSp>
          <p:nvGrpSpPr>
            <p:cNvPr id="37" name="Group 36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5" name="Isosceles Triangle 4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9" name="Isosceles Triangle 8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12" name="Elbow Connector 11"/>
              <p:cNvCxnSpPr>
                <a:stCxn id="9" idx="3"/>
                <a:endCxn id="6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0" idx="0"/>
                <a:endCxn id="5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>
              <a:endCxn id="5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9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525433" y="2069757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525433" y="5398529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34000" y="2030628"/>
            <a:ext cx="3064024" cy="2922372"/>
            <a:chOff x="1828800" y="2069757"/>
            <a:chExt cx="4182533" cy="3989172"/>
          </a:xfrm>
        </p:grpSpPr>
        <p:grpSp>
          <p:nvGrpSpPr>
            <p:cNvPr id="25" name="Group 24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46" name="Isosceles Triangle 45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39" name="Elbow Connector 38"/>
              <p:cNvCxnSpPr>
                <a:stCxn id="46" idx="3"/>
                <a:endCxn id="50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48" idx="0"/>
                <a:endCxn id="49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>
              <a:endCxn id="49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46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525433" y="2069757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525433" y="5398529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57200" y="327660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en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75964" y="327660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6526" y="4953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18571" y="1524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8721" y="152400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56173" y="5002427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782" y="5733535"/>
            <a:ext cx="1506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Logical “1”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61545" y="5715000"/>
            <a:ext cx="1506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Logical “0”</a:t>
            </a:r>
          </a:p>
        </p:txBody>
      </p:sp>
    </p:spTree>
    <p:extLst>
      <p:ext uri="{BB962C8B-B14F-4D97-AF65-F5344CB8AC3E}">
        <p14:creationId xmlns:p14="http://schemas.microsoft.com/office/powerpoint/2010/main" val="26655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Amplifier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CC6F-3220-49CD-89DB-71B165F2F9D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81200" y="1828800"/>
            <a:ext cx="4182533" cy="3989172"/>
            <a:chOff x="1828800" y="2069757"/>
            <a:chExt cx="4182533" cy="3989172"/>
          </a:xfrm>
        </p:grpSpPr>
        <p:grpSp>
          <p:nvGrpSpPr>
            <p:cNvPr id="24" name="Group 23"/>
            <p:cNvGrpSpPr/>
            <p:nvPr/>
          </p:nvGrpSpPr>
          <p:grpSpPr>
            <a:xfrm>
              <a:off x="3039533" y="3479094"/>
              <a:ext cx="2971800" cy="1119011"/>
              <a:chOff x="2667000" y="3041650"/>
              <a:chExt cx="2057400" cy="7747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6670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36" name="Isosceles Triangle 35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 rot="10800000">
                <a:off x="4114800" y="3048000"/>
                <a:ext cx="609600" cy="762000"/>
                <a:chOff x="2819400" y="3048000"/>
                <a:chExt cx="609600" cy="762000"/>
              </a:xfrm>
            </p:grpSpPr>
            <p:sp>
              <p:nvSpPr>
                <p:cNvPr id="34" name="Isosceles Triangle 33"/>
                <p:cNvSpPr/>
                <p:nvPr/>
              </p:nvSpPr>
              <p:spPr>
                <a:xfrm>
                  <a:off x="2819400" y="3124200"/>
                  <a:ext cx="609600" cy="685800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48000" y="3048000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 dirty="0" smtClean="0">
                    <a:latin typeface="+mj-lt"/>
                  </a:endParaRPr>
                </a:p>
              </p:txBody>
            </p:sp>
          </p:grpSp>
          <p:cxnSp>
            <p:nvCxnSpPr>
              <p:cNvPr id="32" name="Elbow Connector 31"/>
              <p:cNvCxnSpPr>
                <a:stCxn id="34" idx="3"/>
                <a:endCxn id="37" idx="0"/>
              </p:cNvCxnSpPr>
              <p:nvPr/>
            </p:nvCxnSpPr>
            <p:spPr>
              <a:xfrm rot="16200000" flipV="1">
                <a:off x="3695700" y="2324100"/>
                <a:ext cx="12700" cy="1447800"/>
              </a:xfrm>
              <a:prstGeom prst="bentConnector3">
                <a:avLst>
                  <a:gd name="adj1" fmla="val 413513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35" idx="0"/>
                <a:endCxn id="36" idx="3"/>
              </p:cNvCxnSpPr>
              <p:nvPr/>
            </p:nvCxnSpPr>
            <p:spPr>
              <a:xfrm rot="5400000">
                <a:off x="3695700" y="3086100"/>
                <a:ext cx="12700" cy="1447800"/>
              </a:xfrm>
              <a:prstGeom prst="bentConnector3">
                <a:avLst>
                  <a:gd name="adj1" fmla="val 442702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endCxn id="36" idx="1"/>
            </p:cNvCxnSpPr>
            <p:nvPr/>
          </p:nvCxnSpPr>
          <p:spPr>
            <a:xfrm>
              <a:off x="1828800" y="4093633"/>
              <a:ext cx="14308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44233" y="4093633"/>
              <a:ext cx="0" cy="935567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34" idx="5"/>
            </p:cNvCxnSpPr>
            <p:nvPr/>
          </p:nvCxnSpPr>
          <p:spPr>
            <a:xfrm flipV="1">
              <a:off x="2544233" y="3983567"/>
              <a:ext cx="2806700" cy="1045633"/>
            </a:xfrm>
            <a:prstGeom prst="bentConnector3">
              <a:avLst>
                <a:gd name="adj1" fmla="val 6717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525433" y="2069757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525433" y="5398529"/>
              <a:ext cx="0" cy="660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50285" y="3591066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dis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2100" y="1305463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/>
              <a:t>T</a:t>
            </a:r>
            <a:endParaRPr lang="en-US" sz="2800" b="1" i="1" baseline="-25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405162" y="58013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/>
              <a:t>B</a:t>
            </a:r>
            <a:endParaRPr lang="en-US" sz="2800" b="1" i="1" baseline="-25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846747" y="3481000"/>
            <a:ext cx="161935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i="1" dirty="0" smtClean="0"/>
              <a:t>V</a:t>
            </a:r>
            <a:r>
              <a:rPr lang="en-US" sz="3600" b="1" i="1" baseline="-25000" dirty="0" smtClean="0"/>
              <a:t>T  </a:t>
            </a:r>
            <a:r>
              <a:rPr lang="en-US" sz="3600" b="1" i="1" dirty="0" smtClean="0"/>
              <a:t>&gt; V</a:t>
            </a:r>
            <a:r>
              <a:rPr lang="en-US" sz="3600" b="1" i="1" baseline="-25000" dirty="0" smtClean="0"/>
              <a:t>B</a:t>
            </a:r>
            <a:endParaRPr lang="en-US" sz="3600" b="1" i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450285" y="35910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en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4964" y="5801380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871" y="1305580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32324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Sesha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E595"/>
      </a:accent1>
      <a:accent2>
        <a:srgbClr val="C4442A"/>
      </a:accent2>
      <a:accent3>
        <a:srgbClr val="40627C"/>
      </a:accent3>
      <a:accent4>
        <a:srgbClr val="26393D"/>
      </a:accent4>
      <a:accent5>
        <a:srgbClr val="FFFAE4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3200" b="1"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990000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990000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Sesha</Template>
  <TotalTime>6288</TotalTime>
  <Words>1202</Words>
  <Application>Microsoft Office PowerPoint</Application>
  <PresentationFormat>On-screen Show (4:3)</PresentationFormat>
  <Paragraphs>451</Paragraphs>
  <Slides>42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Sesha</vt:lpstr>
      <vt:lpstr>Edge</vt:lpstr>
      <vt:lpstr>18-447 Computer Architecture Lecture 30: In-memory Processing </vt:lpstr>
      <vt:lpstr>Goals for This Lecture</vt:lpstr>
      <vt:lpstr>DRAM Module and Chip</vt:lpstr>
      <vt:lpstr>Goals of DRAM Design</vt:lpstr>
      <vt:lpstr>DRAM Chip</vt:lpstr>
      <vt:lpstr>DRAM Cell – Capacitor</vt:lpstr>
      <vt:lpstr>Sense Amplifier</vt:lpstr>
      <vt:lpstr>Sense Amplifier – Two Stable States</vt:lpstr>
      <vt:lpstr>Sense Amplifier Operation</vt:lpstr>
      <vt:lpstr>Capacitor to Sense Amplifier</vt:lpstr>
      <vt:lpstr>DRAM Cell Operation</vt:lpstr>
      <vt:lpstr>Amortizing Cost – DRAM Tile</vt:lpstr>
      <vt:lpstr>DRAM Subarray</vt:lpstr>
      <vt:lpstr>DRAM Subarray</vt:lpstr>
      <vt:lpstr>DRAM Bank</vt:lpstr>
      <vt:lpstr>DRAM Chip</vt:lpstr>
      <vt:lpstr>DRAM Operation</vt:lpstr>
      <vt:lpstr>Goals for This Lecture</vt:lpstr>
      <vt:lpstr>Trade-offs in DRAM Design</vt:lpstr>
      <vt:lpstr>Goals for This Lecture</vt:lpstr>
      <vt:lpstr>RowClone</vt:lpstr>
      <vt:lpstr>Memory Channel – Bottleneck</vt:lpstr>
      <vt:lpstr>Goal: Reduce Memory Bandwidth Demand</vt:lpstr>
      <vt:lpstr>Bulk Data Copy and Initialization</vt:lpstr>
      <vt:lpstr>Bulk Data Copy and Initialization</vt:lpstr>
      <vt:lpstr>Bulk Copy and Initialization – Applications</vt:lpstr>
      <vt:lpstr>Shortcomings of Existing Approach</vt:lpstr>
      <vt:lpstr>Our Approach: In-DRAM Copy with Low Cost</vt:lpstr>
      <vt:lpstr>RowClone: In-DRAM Copy</vt:lpstr>
      <vt:lpstr>Bulk Copy in DRAM – RowClone</vt:lpstr>
      <vt:lpstr>Fast Parallel Mode – Benefits</vt:lpstr>
      <vt:lpstr>Fast Parallel Mode – Constraints</vt:lpstr>
      <vt:lpstr>End-to-end System Design</vt:lpstr>
      <vt:lpstr>Applications Summary</vt:lpstr>
      <vt:lpstr>Results Summary</vt:lpstr>
      <vt:lpstr>Goals for This Lecture</vt:lpstr>
      <vt:lpstr>Triple Row Activation</vt:lpstr>
      <vt:lpstr>In-DRAM Bitwise AND/OR</vt:lpstr>
      <vt:lpstr>Throughput Results</vt:lpstr>
      <vt:lpstr>Bitmap Index</vt:lpstr>
      <vt:lpstr>Performance Evaluation</vt:lpstr>
      <vt:lpstr>Goals for This Lecture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Seshadri</dc:creator>
  <cp:lastModifiedBy>Vivek Seshadri</cp:lastModifiedBy>
  <cp:revision>187</cp:revision>
  <dcterms:created xsi:type="dcterms:W3CDTF">2014-02-27T04:09:43Z</dcterms:created>
  <dcterms:modified xsi:type="dcterms:W3CDTF">2015-04-13T18:39:04Z</dcterms:modified>
</cp:coreProperties>
</file>