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2" y="56"/>
      </p:cViewPr>
      <p:guideLst>
        <p:guide orient="horz" pos="215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slide" Target="slides/slide49.xml"  /><Relationship Id="rId51" Type="http://schemas.openxmlformats.org/officeDocument/2006/relationships/slide" Target="slides/slide50.xml"  /><Relationship Id="rId52" Type="http://schemas.openxmlformats.org/officeDocument/2006/relationships/slide" Target="slides/slide51.xml"  /><Relationship Id="rId53" Type="http://schemas.openxmlformats.org/officeDocument/2006/relationships/slide" Target="slides/slide52.xml"  /><Relationship Id="rId54" Type="http://schemas.openxmlformats.org/officeDocument/2006/relationships/slide" Target="slides/slide53.xml"  /><Relationship Id="rId55" Type="http://schemas.openxmlformats.org/officeDocument/2006/relationships/slide" Target="slides/slide54.xml"  /><Relationship Id="rId56" Type="http://schemas.openxmlformats.org/officeDocument/2006/relationships/slide" Target="slides/slide55.xml"  /><Relationship Id="rId57" Type="http://schemas.openxmlformats.org/officeDocument/2006/relationships/slide" Target="slides/slide56.xml"  /><Relationship Id="rId58" Type="http://schemas.openxmlformats.org/officeDocument/2006/relationships/slide" Target="slides/slide57.xml"  /><Relationship Id="rId59" Type="http://schemas.openxmlformats.org/officeDocument/2006/relationships/slide" Target="slides/slide58.xml"  /><Relationship Id="rId6" Type="http://schemas.openxmlformats.org/officeDocument/2006/relationships/slide" Target="slides/slide5.xml"  /><Relationship Id="rId60" Type="http://schemas.openxmlformats.org/officeDocument/2006/relationships/slide" Target="slides/slide59.xml"  /><Relationship Id="rId61" Type="http://schemas.openxmlformats.org/officeDocument/2006/relationships/slide" Target="slides/slide60.xml"  /><Relationship Id="rId62" Type="http://schemas.openxmlformats.org/officeDocument/2006/relationships/slide" Target="slides/slide61.xml"  /><Relationship Id="rId63" Type="http://schemas.openxmlformats.org/officeDocument/2006/relationships/presProps" Target="presProps.xml"  /><Relationship Id="rId64" Type="http://schemas.openxmlformats.org/officeDocument/2006/relationships/viewProps" Target="viewProps.xml"  /><Relationship Id="rId65" Type="http://schemas.openxmlformats.org/officeDocument/2006/relationships/theme" Target="theme/theme1.xml"  /><Relationship Id="rId66" Type="http://schemas.openxmlformats.org/officeDocument/2006/relationships/tableStyles" Target="tableStyles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jpeg"  /><Relationship Id="rId3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Relationship Id="rId3" Type="http://schemas.openxmlformats.org/officeDocument/2006/relationships/image" Target="../media/image3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9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Relationship Id="rId5" Type="http://schemas.openxmlformats.org/officeDocument/2006/relationships/image" Target="../media/image5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0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Relationship Id="rId5" Type="http://schemas.openxmlformats.org/officeDocument/2006/relationships/image" Target="../media/image59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0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1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1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3.jpe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 rot="0">
            <a:off x="1453762" y="671005"/>
            <a:ext cx="9142890" cy="1625614"/>
            <a:chOff x="1453762" y="671007"/>
            <a:chExt cx="9142890" cy="1831561"/>
          </a:xfrm>
        </p:grpSpPr>
        <p:sp>
          <p:nvSpPr>
            <p:cNvPr id="7" name="직사각형 6"/>
            <p:cNvSpPr/>
            <p:nvPr/>
          </p:nvSpPr>
          <p:spPr>
            <a:xfrm>
              <a:off x="1453762" y="671007"/>
              <a:ext cx="9142890" cy="18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04011" y="1017400"/>
              <a:ext cx="8783966" cy="1020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5400" b="1">
                  <a:solidFill>
                    <a:schemeClr val="accent6"/>
                  </a:solidFill>
                  <a:ea typeface="+mj-ea"/>
                </a:rPr>
                <a:t>Attention Is All You Need</a:t>
              </a:r>
              <a:endParaRPr lang="en-US" altLang="ko-KR" sz="5400" b="1">
                <a:solidFill>
                  <a:schemeClr val="accent6"/>
                </a:solidFill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598998" y="1658637"/>
            <a:ext cx="11195154" cy="42057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multi-head attention layer, Feed-Forward layer 과 그 둘을 연결하고 Normalization 하는 residuals 로 구성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                 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개의 동일한 Layer Stack으로 구성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각 Layer는 2개의 Sub-Layer로 구성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Mulit-Head Self-Attention 메커니즘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self attention 에 Multi-Head를 적용한 것</a:t>
            </a:r>
            <a:endParaRPr lang="en-US" altLang="ko-KR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같은 단어의 다른 뜻을 구분하기 위해 encoding의 target이 되는 단어 외 다른 단어들에서 힌트를 얻어 target 단어를 더 잘 encoding하기 위해 self attention을 사용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Position-wise Fully Connected Feed-Forward Network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1x1 Conv Layer가 2개 이어진 것과 같은 역할</a:t>
            </a:r>
            <a:endParaRPr lang="en-US" altLang="ko-KR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Position 별로 동일한 Fully Connected Feed-Forward Network가 적용</a:t>
            </a:r>
            <a:endParaRPr lang="en-US" altLang="ko-KR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6" y="170482"/>
            <a:ext cx="3412768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Encoder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>
                <a:spLocks noResize="1" noChangeShapeType="1" noTextEdit="1"/>
              </p:cNvSpPr>
              <p:nvPr/>
            </p:nvSpPr>
            <p:spPr>
              <a:xfrm>
                <a:off x="757534" y="2102421"/>
                <a:ext cx="111442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N = 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757534" y="2102421"/>
                <a:ext cx="1114425" cy="419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598998" y="2499322"/>
            <a:ext cx="11195154" cy="214697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self attention을 사용하는 이유는 같은 단어의 다른 뜻을 구분하기 위해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encoding의 target이 되는 단어 외 다른 단어들에서 힌트를 얻어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target 단어를 더 잘 encoding 하기 위함이다.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LayerNorm(x + SubLayer(x)) 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Residual Connection 적용을 용이하게 하기 위해, Sub-layer, Embedding, Output Dimension을 512로 통일</a:t>
            </a: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7" y="170482"/>
            <a:ext cx="3412768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Encoder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598998" y="1415377"/>
            <a:ext cx="11195154" cy="544262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encoder output을 입력을 받은 후, Attention layer에서 벡터 K, V로 변환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두 벡터는 encoder-decoder attention layer에서 decoder가 input sequence의 적절한 위치에 집중하도록 돕는 역할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                 개의 동일한 Layer Stack으로 구성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각 Layer는 3개의 Sub-Layer로 구성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Masked Mulit-Head Self-Attention 메커니즘</a:t>
            </a: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Decoder의 Mulit-Head Self-Attention은 Masking을 사용</a:t>
            </a:r>
            <a:endParaRPr lang="en-US" altLang="ko-KR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Subsequent Position은 Attention 안 하도록 조정</a:t>
            </a:r>
            <a:endParaRPr lang="en-US" altLang="ko-KR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Position_i를 예측할 때는 ,  i 보다 작은 위치에 알려진 Output에만 의존</a:t>
            </a:r>
            <a:endParaRPr lang="en-US" altLang="ko-KR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Output Embedding은 One Position 씩 Offset</a:t>
            </a: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Encoder의 Output에 대해 Mulit-Head Self-Attention 메커니즘 수행</a:t>
            </a: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Position-wise Fully Connected Feed-Forward Network</a:t>
            </a: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6" y="170482"/>
            <a:ext cx="3450869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Decoder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>
                <a:spLocks noResize="1" noChangeShapeType="1" noTextEdit="1"/>
              </p:cNvSpPr>
              <p:nvPr/>
            </p:nvSpPr>
            <p:spPr>
              <a:xfrm>
                <a:off x="757534" y="2293749"/>
                <a:ext cx="111442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N = 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757534" y="2293749"/>
                <a:ext cx="1114425" cy="4191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996846" y="1367752"/>
            <a:ext cx="11195154" cy="503114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Encoder는 Self-attention layers 구조로 구성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이전 Encoder Layer에서의 출력</a:t>
            </a:r>
            <a:endParaRPr lang="ko-KR" altLang="en-US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현재 Encoder Layer에서의 동일 Position의 입력</a:t>
            </a:r>
            <a:endParaRPr lang="ko-KR" altLang="en-US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각 Encoder Layer는 이전 Layer로부터 모든 위치를 처리한 정보를 활용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Decoder는 Seq2Seq모델에서의 일반적인 Encoder-Decoder의 Attention 메커니즘을 모방</a:t>
            </a:r>
            <a:endParaRPr lang="ko-KR" altLang="en-US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Query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이전 Decoder 하단 Layer에서 발생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Key와 Value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encoder의 output에서 가져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각Decoder는 Encoder의 모든 Position정보를 사용함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output 내 현재 위치의 이전 위치에 대해서만 attention진행</a:t>
            </a:r>
            <a:endParaRPr lang="ko-KR" altLang="en-US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6" y="170482"/>
            <a:ext cx="5879744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와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차이점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735886" y="1785286"/>
            <a:ext cx="6615325" cy="379445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decoder에서는 encoder와 달리 순차적으로 결과를 만들어내야 하기 때문에, self-attention을 변형합니다. 바로 masking을 해주는 것이죠.</a:t>
            </a:r>
            <a:r>
              <a:rPr lang="en-US" altLang="ko-KR" kern="1600" spc="-150">
                <a:solidFill>
                  <a:srgbClr val="404040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masking을 통해, position i 보다 이후에 있는 position에 attention을 주지 못하게 합니다. 즉, position i 에 대한 예측은 미리 알고 있는 output들에만 의존을 하는 것입니다.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/>
            </a:pP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예시를 보면, a를 예측할 때는 a이후에 있는 b,c에는 attention이 주어지지 않는 것입니다. 그리고 b를 예측할 때는 b이전에 있는 a만 attention이 주어질 수 있고 이후에 있는 c는 attention이 주어지지 않는 것이죠.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6" y="170482"/>
            <a:ext cx="5879744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와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차이점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33114" y="1914011"/>
            <a:ext cx="3526166" cy="339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0075" y="3162605"/>
            <a:ext cx="5654604" cy="258131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24632" y="1664745"/>
            <a:ext cx="10177414" cy="49868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이전의 전통적인 임베딩은 다음과 같습니다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46" name="TextBox 2"/>
          <p:cNvSpPr txBox="1"/>
          <p:nvPr/>
        </p:nvSpPr>
        <p:spPr>
          <a:xfrm>
            <a:off x="1183997" y="170482"/>
            <a:ext cx="5908317" cy="4943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입력 값 임베딩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(Embedding)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9083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입력 값 임베딩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(Embedding)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4632" y="1455978"/>
            <a:ext cx="10177414" cy="9043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RNN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을 사용하지 않으려면 위치 정보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를 포함하고 있는 임베딩을 사용해야 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이를 위해 트랜스포머에서는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Postional Encoding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을 사용합니다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2290" y="2697948"/>
            <a:ext cx="8100176" cy="3226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0701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Positional Encoding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07293" y="1805030"/>
            <a:ext cx="9846108" cy="21459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Transformer 계열의 모든 방법에서 등장하는 개념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CNN과 결정적인 차이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Transformer는 Convolution이나 Recurrence를 사용하지 않음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Recurrence Layer와 다르게, Multi-Head Attention Layer와 Position-wise Feed-forward Network는 Sequence와 독립적으로 계산됨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6042" y="4714311"/>
            <a:ext cx="5116533" cy="109933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6913" y="4132075"/>
            <a:ext cx="419735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0701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Positional Encoding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69193" y="1230868"/>
            <a:ext cx="10177414" cy="379642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Sequence와 독립적인 특징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계산을 병렬로 수행할 수 있음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Sequence 정보를 모델링하는데, 한계가 있을 수 있음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Sequence의 순서 정보를 넣어주기 위해선, 상대 또는 절대 위치 정보를 주입이 필수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Transformer는 Position Encoding를 적용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Position Encoding을 Encoder와 Decoder의 입력 임베딩에 추가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Position Encoding의 Dimension d_{model}=512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입력 임베딩과의 합산을 위해서, 동일 Dimension (d_{model}=512)을 사용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6042" y="5234932"/>
            <a:ext cx="5116533" cy="1099335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6913" y="4652696"/>
            <a:ext cx="419735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0701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Positional Encoding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/>
          <p:nvPr/>
        </p:nvSpPr>
        <p:spPr>
          <a:xfrm>
            <a:off x="969193" y="3410507"/>
            <a:ext cx="10177414" cy="37945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수식 설명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홀수 : Cosine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짝수 : Sine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i : 임베딩 차원의 위치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Sinusoid로 구성(절대적 거리)의 장점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학습과정에서 만나지 못한 긴 문장도 대응 가능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후속 연구들에서는 상대적(Relative) 거리의 Positional Encoding을 자주 사용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7484" y="1524000"/>
            <a:ext cx="7997031" cy="1905000"/>
          </a:xfrm>
          <a:prstGeom prst="rect">
            <a:avLst/>
          </a:prstGeom>
        </p:spPr>
      </p:pic>
      <p:sp>
        <p:nvSpPr>
          <p:cNvPr id="54" name="TextBox 43"/>
          <p:cNvSpPr txBox="1"/>
          <p:nvPr/>
        </p:nvSpPr>
        <p:spPr>
          <a:xfrm>
            <a:off x="3629795" y="4593654"/>
            <a:ext cx="4658134" cy="90989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pos : Word의 위치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824632" y="1552500"/>
            <a:ext cx="10177414" cy="25984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2600" kern="1600" spc="-150">
                <a:solidFill>
                  <a:srgbClr val="404040"/>
                </a:solidFill>
                <a:latin typeface="나눔스퀘어 ExtraBold"/>
                <a:ea typeface="나눔스퀘어 ExtraBold"/>
              </a:rPr>
              <a:t>Main Keyword</a:t>
            </a:r>
            <a:endParaRPr lang="en-US" altLang="ko-KR" sz="3100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sz="2800" kern="1600">
                <a:solidFill>
                  <a:srgbClr val="404040"/>
                </a:solidFill>
                <a:latin typeface="나눔스퀘어OTF"/>
                <a:ea typeface="나눔스퀘어OTF"/>
              </a:rPr>
              <a:t>Scaled dot product attention</a:t>
            </a:r>
            <a:endParaRPr lang="en-US" altLang="ko-KR" sz="2800" kern="160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sz="2800" kern="1600">
                <a:solidFill>
                  <a:srgbClr val="404040"/>
                </a:solidFill>
                <a:latin typeface="나눔스퀘어OTF"/>
                <a:ea typeface="나눔스퀘어OTF"/>
              </a:rPr>
              <a:t>Multi head attention</a:t>
            </a:r>
            <a:endParaRPr lang="en-US" altLang="ko-KR" sz="2800" kern="160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sz="2800" kern="1600">
                <a:solidFill>
                  <a:srgbClr val="404040"/>
                </a:solidFill>
                <a:latin typeface="나눔스퀘어OTF"/>
                <a:ea typeface="나눔스퀘어OTF"/>
              </a:rPr>
              <a:t>positional encoding</a:t>
            </a:r>
            <a:endParaRPr lang="en-US" altLang="ko-KR" sz="2800" kern="160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7" y="170482"/>
            <a:ext cx="2298343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Main Keyword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0701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Positional Encoding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/>
          <p:nvPr/>
        </p:nvSpPr>
        <p:spPr>
          <a:xfrm>
            <a:off x="969193" y="3724180"/>
            <a:ext cx="10177414" cy="33795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Positional Encoding의 조건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고정 오프셋(Offset) K가 있을 때, 선형 변환을 통해 표현 가능해야함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즉, PE_{pos+K}는 PE_{pos}의 선형식으로 표현 가능해야함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Sinusoid로 구성(절대적 거리)은 선형식으로 표현 가능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Attention을 활용하면 상대적인(Relative) Position을 쉽게 학습할 수 있다는 가정하에, Sinusoid로 구성(절대적 거리)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7484" y="1524000"/>
            <a:ext cx="7997031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0701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Positional Encoding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/>
          <p:nvPr/>
        </p:nvSpPr>
        <p:spPr>
          <a:xfrm>
            <a:off x="969193" y="3410507"/>
            <a:ext cx="10177414" cy="37945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수식 설명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홀수 : Cosine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짝수 : Sine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i : 임베딩 차원의 위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치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Sinusoid로 구성(절대적 거리)의 장점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학습과정에서 만나지 못한 긴 문장도 대응 가능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후속 연구들에서는 상대적(Relative) 거리의 Positional Encoding을 자주 사용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629795" y="4593654"/>
            <a:ext cx="4658134" cy="90989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pos : Word의 위치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4359" y="1440547"/>
            <a:ext cx="7203281" cy="1805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0701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Positional Encoding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/>
          <p:nvPr/>
        </p:nvSpPr>
        <p:spPr>
          <a:xfrm>
            <a:off x="969193" y="3724180"/>
            <a:ext cx="10177414" cy="33795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Positional Encoding의 조건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고정 오프셋(Offset) K가 있을 때, 선형 변환을 통해 표현 가능해야함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즉, PE_{pos+K}는 PE_{pos}의 선형식으로 표현 가능해야함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Sinusoid로 구성(절대적 거리)은 선형식으로 표현 가능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Attention을 활용하면 상대적인(Relative) Position을 쉽게 학습할 수 있다는 가정하에, Sinusoid로 구성(절대적 거리)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4359" y="1440547"/>
            <a:ext cx="7203281" cy="1805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9083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입력 값 임베딩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(Embedding)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4632" y="1455978"/>
            <a:ext cx="10177414" cy="49474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임베딩이 끝난 이후에 어텐션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(Attention)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을 진행합니다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9419" y="2316685"/>
            <a:ext cx="9437911" cy="3853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5489217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/>
          <p:nvPr/>
        </p:nvSpPr>
        <p:spPr>
          <a:xfrm>
            <a:off x="981319" y="1217728"/>
            <a:ext cx="10177415" cy="63051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Recurrent 및 Convolutional Layer와의 비교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세 가지 측면을 고려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Layer당 Computational Complexity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병렬 작업(Paralleized Computation)이 필요한 양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필요한 순차 작업의 최소 수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Minimum Number of Sequential Operations required)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914400" lvl="2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네트워크 내부에서 장거리 종속 성간 경로의 최대 길이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Path Length between long-range Dependencies in Network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Maximum path length between any two input and output positions in networks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장거리 종속성(dependencies)을 학습하는 것은 Sequence Transduction Task에서 핵심적인 과제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Input 및 Output Sequence에서의 Position 간의 경로가 짧을수록, 더 쉽게 장거리(Long-Range) 종속성을 학습 가능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네트워크 내 노드에서 정보를 교환하기 위해서, 통과해야 되는 경로의 길이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두 입출력 Position 사이의 최대 경로 길이도 함께 비교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4" y="170482"/>
            <a:ext cx="4241445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Self-attention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3"/>
          <p:cNvSpPr txBox="1"/>
          <p:nvPr/>
        </p:nvSpPr>
        <p:spPr>
          <a:xfrm>
            <a:off x="873943" y="1289137"/>
            <a:ext cx="10177414" cy="9092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인코더와 디코더는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Multi-Head Attention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레이어를 사용합니다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attention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을 위한 세 가지 입력 요소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1007292" y="2289653"/>
            <a:ext cx="10177414" cy="132794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쿼리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(Query)  : 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시점의 디코더 셀에서의 은닉 상태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(Key)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모든 시점의 인코더 셀의 은닉 상태들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(Value)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모든 시점의 인코더 셀의 은닉 상태들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8934" y="1728230"/>
            <a:ext cx="5860266" cy="3840850"/>
          </a:xfrm>
          <a:prstGeom prst="rect">
            <a:avLst/>
          </a:prstGeom>
        </p:spPr>
      </p:pic>
      <p:sp>
        <p:nvSpPr>
          <p:cNvPr id="59" name="TextBox 43"/>
          <p:cNvSpPr txBox="1"/>
          <p:nvPr/>
        </p:nvSpPr>
        <p:spPr>
          <a:xfrm>
            <a:off x="1026342" y="4490579"/>
            <a:ext cx="10177414" cy="13285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쿼리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(Query)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 입력 문장의 모든 단어 백터들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eb580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(Key)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 입력 문장의 모든 단어 벡터들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6182d6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(Value)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 입력 문장의 모든 단어 벡터들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00800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3697" y="3751936"/>
            <a:ext cx="1507038" cy="5936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4" y="170482"/>
            <a:ext cx="4241445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Self-attention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3"/>
          <p:cNvSpPr txBox="1"/>
          <p:nvPr/>
        </p:nvSpPr>
        <p:spPr>
          <a:xfrm>
            <a:off x="873943" y="1289137"/>
            <a:ext cx="10177414" cy="9092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인코더와 디코더는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Multi-Head Attention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레이어를 사용합니다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attention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을 위한 세 가지 입력 요소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1007292" y="2289653"/>
            <a:ext cx="10177414" cy="132794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쿼리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(Query)  : 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시점의 디코더 셀에서의 은닉 상태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(Key)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모든 시점의 인코더 셀의 은닉 상태들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(Value)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모든 시점의 인코더 셀의 은닉 상태들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59" name="TextBox 43"/>
          <p:cNvSpPr txBox="1"/>
          <p:nvPr/>
        </p:nvSpPr>
        <p:spPr>
          <a:xfrm>
            <a:off x="1026342" y="4490579"/>
            <a:ext cx="10177414" cy="13285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쿼리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(Query)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 입력 문장의 모든 단어 백터들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eb580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(Key)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6182d6"/>
                </a:solidFill>
                <a:latin typeface="나눔스퀘어 Bold"/>
                <a:ea typeface="나눔스퀘어 Bold"/>
              </a:rPr>
              <a:t> 입력 문장의 모든 단어 벡터들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6182d6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값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(Value)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008000"/>
                </a:solidFill>
                <a:latin typeface="나눔스퀘어 Bold"/>
                <a:ea typeface="나눔스퀘어 Bold"/>
              </a:rPr>
              <a:t> 입력 문장의 모든 단어 벡터들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00800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3697" y="3751936"/>
            <a:ext cx="1507038" cy="593681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2846" y="810929"/>
            <a:ext cx="4486904" cy="5236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4" y="170482"/>
            <a:ext cx="4527196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Attention Score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3"/>
          <p:cNvSpPr txBox="1"/>
          <p:nvPr/>
        </p:nvSpPr>
        <p:spPr>
          <a:xfrm>
            <a:off x="1200141" y="5281809"/>
            <a:ext cx="10177415" cy="90753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query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행렬의 행렬곱으로 이때 행렬곱은 행렬 간의 유사도를 의미하기에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Attention Score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query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key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사이의 유사도인 유사도 행렬을 나타낸다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0747" y="1927616"/>
            <a:ext cx="8965804" cy="2559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2" y="170482"/>
            <a:ext cx="416524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Cosine 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유사도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3"/>
          <p:cNvSpPr txBox="1"/>
          <p:nvPr/>
        </p:nvSpPr>
        <p:spPr>
          <a:xfrm>
            <a:off x="1200141" y="3175610"/>
            <a:ext cx="10177415" cy="35947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코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사인 유사도는 두 벡터가 유사할 수록 값이 1에 가까워지고 두 벡터가 서로 다를 수록 -1에 가까워지는 특징을 가지고 있다. 이러한 코사인 유사도를 다음과 같이 표현할 수 있다.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즉 코사인 유사도는 벡터의 곱을 두 벡터의 L2 norm 곱, 즉 스케일링으로 나눈 값이다. 다시말해 벡터A와 벡터B의 유사도를 구하는 벡터 유사도를 뜻한다.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이를 토대로 우리는 이와 같은 행렬 유사도도 구할 수 있게 된다.행렬A와 행렬B의 유사도로 행렬 유사도의 경우 행렬 간의 곱으로 발생하는 차원 충돌을 피하기 위해 행렬B를 전치행렬처리 해준다.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3552" y="1685332"/>
            <a:ext cx="5328046" cy="843359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99943" y="1715098"/>
            <a:ext cx="3115468" cy="813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2" y="170482"/>
            <a:ext cx="416524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Cosine 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유사도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3"/>
          <p:cNvSpPr txBox="1"/>
          <p:nvPr/>
        </p:nvSpPr>
        <p:spPr>
          <a:xfrm>
            <a:off x="1200141" y="4310782"/>
            <a:ext cx="10177415" cy="1261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앞서 구한 행렬 간의 유사도에서 행렬A와 행렬B 대신 우리가 구하고자 하는 행렬 query와 행렬 key를 넣어주면 앞서 살펴본 Attention Score를 구하는 식이 된다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0531" y="2932906"/>
            <a:ext cx="6230937" cy="992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1984019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Background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2513" y="1656291"/>
            <a:ext cx="10326580" cy="4219376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1348289" y="1654155"/>
            <a:ext cx="6525512" cy="105307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9" name="TextBox 43"/>
          <p:cNvSpPr txBox="1"/>
          <p:nvPr/>
        </p:nvSpPr>
        <p:spPr>
          <a:xfrm>
            <a:off x="1007293" y="1360201"/>
            <a:ext cx="10177414" cy="125726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context vector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에 소스 문장의 정보를 압축합니다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병목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(bottleneck)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이 발생하여 성능 하락의 원인이 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2" y="170482"/>
            <a:ext cx="416524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Cosine 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유사도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81466" y="2030015"/>
            <a:ext cx="6174671" cy="1084220"/>
          </a:xfrm>
          <a:prstGeom prst="rect">
            <a:avLst/>
          </a:prstGeom>
        </p:spPr>
      </p:pic>
      <p:sp>
        <p:nvSpPr>
          <p:cNvPr id="71" name="TextBox 43"/>
          <p:cNvSpPr txBox="1"/>
          <p:nvPr/>
        </p:nvSpPr>
        <p:spPr>
          <a:xfrm>
            <a:off x="981319" y="3983892"/>
            <a:ext cx="10177415" cy="265312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Additive attention과 Dot-product attention을 일반적으로 사용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Additive attention은 Single Hidden Layer로 구성된 Feed-Forward Network를 활용 → Compatibility(일치성) 계산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Additive attention란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Dot-product(Multiplicative) Attention은 효율적인 행렬곱 구성으로, 실제로 더 빠르고 공간 효율적이지만 작은 Key 벡터의 차원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에서는 두 메커니즘이 유사한 성능을 보이지만, 더 큰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에서는 Additive Attention이 더 좋음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"/>
              <p:cNvSpPr>
                <a:spLocks noResize="1" noChangeShapeType="1" noTextEdit="1"/>
              </p:cNvSpPr>
              <p:nvPr/>
            </p:nvSpPr>
            <p:spPr>
              <a:xfrm>
                <a:off x="2455499" y="5486517"/>
                <a:ext cx="6667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72" name=""/>
              <p:cNvSpPr txBox="1"/>
              <p:nvPr/>
            </p:nvSpPr>
            <p:spPr>
              <a:xfrm>
                <a:off x="2455499" y="5486517"/>
                <a:ext cx="666750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"/>
              <p:cNvSpPr>
                <a:spLocks noResize="1" noChangeShapeType="1" noTextEdit="1"/>
              </p:cNvSpPr>
              <p:nvPr/>
            </p:nvSpPr>
            <p:spPr>
              <a:xfrm>
                <a:off x="6450082" y="5490007"/>
                <a:ext cx="6667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73" name=""/>
              <p:cNvSpPr txBox="1"/>
              <p:nvPr/>
            </p:nvSpPr>
            <p:spPr>
              <a:xfrm>
                <a:off x="6450082" y="5490007"/>
                <a:ext cx="666750" cy="41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2" y="170482"/>
            <a:ext cx="416524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Cosine 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유사도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2836" y="1787723"/>
            <a:ext cx="8086328" cy="389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4689118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어텐션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(Attention)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824632" y="1351594"/>
            <a:ext cx="10177414" cy="49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Incoder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decoder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Multi-Head Attention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layer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를 사용합니다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99827" y="1128429"/>
            <a:ext cx="4133850" cy="517525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549" y="2323653"/>
            <a:ext cx="6901789" cy="3315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4689118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어텐션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(Attention)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824632" y="4561387"/>
            <a:ext cx="10177414" cy="173468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먼저 input은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dimension의 query와 key들, dv dimension의 value들로 이루어져 있습니다.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이때 모든 query와 key에 대한 dot-product를 계산하고 각각을 √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로 나누어줍니다. dot-product를 하고 √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로 scaling을 해주기 때문에 Scaled Dot-Product Attention인 것입니다. 그리고 여기에 softmax를 적용해 value들에 대한 weights를 얻어냅니다.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8890" y="1495049"/>
            <a:ext cx="5814218" cy="27979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"/>
              <p:cNvSpPr>
                <a:spLocks noResize="1" noChangeShapeType="1" noTextEdit="1"/>
              </p:cNvSpPr>
              <p:nvPr/>
            </p:nvSpPr>
            <p:spPr>
              <a:xfrm>
                <a:off x="2104138" y="4635892"/>
                <a:ext cx="6667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7" name=""/>
              <p:cNvSpPr txBox="1"/>
              <p:nvPr/>
            </p:nvSpPr>
            <p:spPr>
              <a:xfrm>
                <a:off x="2104138" y="4635892"/>
                <a:ext cx="666750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"/>
              <p:cNvSpPr>
                <a:spLocks noResize="1" noChangeShapeType="1" noTextEdit="1"/>
              </p:cNvSpPr>
              <p:nvPr/>
            </p:nvSpPr>
            <p:spPr>
              <a:xfrm>
                <a:off x="6612126" y="5028251"/>
                <a:ext cx="6667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8" name=""/>
              <p:cNvSpPr txBox="1"/>
              <p:nvPr/>
            </p:nvSpPr>
            <p:spPr>
              <a:xfrm>
                <a:off x="6612126" y="5028251"/>
                <a:ext cx="666750" cy="41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"/>
              <p:cNvSpPr>
                <a:spLocks noResize="1" noChangeShapeType="1" noTextEdit="1"/>
              </p:cNvSpPr>
              <p:nvPr/>
            </p:nvSpPr>
            <p:spPr>
              <a:xfrm>
                <a:off x="10281143" y="5044994"/>
                <a:ext cx="6667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9" name=""/>
              <p:cNvSpPr txBox="1"/>
              <p:nvPr/>
            </p:nvSpPr>
            <p:spPr>
              <a:xfrm>
                <a:off x="10281143" y="5044994"/>
                <a:ext cx="666750" cy="419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4689118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어텐션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(Attention)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913374" y="4257009"/>
            <a:ext cx="10177414" cy="191381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key와 value는 attention이 이루어지는 위치에 상관없이 같은 값을 갖게 됩니다. 이때 query와 key에 대한 dot-product를 계산하면 각각의 query와 key 사이의 유사도를 구할 수 있게 됩니다. 흔히 들어본 cosine similarity는 dot-product에서 vector의 magnitude로 나눈 것입니다. √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  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로 scaling을 해주는 이유는 dot-products의 값이 커질수록 softmax 함수에서 기울기의 변화가 거의 없는 부분으로 가기 때문입니다.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8890" y="1495049"/>
            <a:ext cx="5814218" cy="27979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"/>
              <p:cNvSpPr>
                <a:spLocks noResize="1" noChangeShapeType="1" noTextEdit="1"/>
              </p:cNvSpPr>
              <p:nvPr/>
            </p:nvSpPr>
            <p:spPr>
              <a:xfrm>
                <a:off x="1747866" y="5385231"/>
                <a:ext cx="6667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6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61" name=""/>
              <p:cNvSpPr txBox="1"/>
              <p:nvPr/>
            </p:nvSpPr>
            <p:spPr>
              <a:xfrm>
                <a:off x="1747866" y="5385231"/>
                <a:ext cx="666750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4689118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어텐션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(Attention)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913374" y="4257009"/>
            <a:ext cx="10177414" cy="127511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softmax를 거친 값을 value에 곱해준다면, query와 유사한 value일수록, 즉 중요한 value일수록 더 높은 값을 가지게 됩니다. 중요한 정보에 더 관심을 둔다는 attention의 원리에 알맞은 것입니다.</a:t>
            </a:r>
            <a:endPara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8890" y="1495049"/>
            <a:ext cx="5814218" cy="2797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4" y="170482"/>
            <a:ext cx="6660796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Multi head 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을 하는 이유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3"/>
          <p:cNvSpPr txBox="1"/>
          <p:nvPr/>
        </p:nvSpPr>
        <p:spPr>
          <a:xfrm>
            <a:off x="913374" y="4082926"/>
            <a:ext cx="10177414" cy="22894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병렬로 multi-head를 사용함으로 여러 부분에 동시에 어텐션을 가할 수 있어서 모델이 입력 토큰 간의 다양한 유형의 종속성을 포착하고 동시에 모델이 다양한 소스의 정보를 결합할 수 있게 된다.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위 그림과 같이 한 head는 문장 타입에 집중하는 어텐션을 줄 수도 있고, 다른 head는 명사에 집중하는 어텐션, 또 다른 head는 관계에 집중하는 어텐션 등등 multi-head는 같은 문장 내 여러 관계 또는 다양한 소스 정보를 나타내는 정보들에 집중하는 어텐션을 줄 수 있다.</a:t>
            </a:r>
            <a:endPara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7512" y="1364468"/>
            <a:ext cx="6374988" cy="2752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260617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Multi-Head Attention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7158" y="1226966"/>
            <a:ext cx="11017684" cy="4691123"/>
          </a:xfrm>
          <a:prstGeom prst="rect">
            <a:avLst/>
          </a:prstGeom>
        </p:spPr>
      </p:pic>
      <p:sp>
        <p:nvSpPr>
          <p:cNvPr id="51" name="TextBox 43"/>
          <p:cNvSpPr txBox="1"/>
          <p:nvPr/>
        </p:nvSpPr>
        <p:spPr>
          <a:xfrm>
            <a:off x="913374" y="5870495"/>
            <a:ext cx="10177414" cy="7284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199920" indent="-19992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Query, Key, Value를 서로 다른 선형 Projection 하는 것이 유리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199920" indent="-19992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Scaled Dot-Product를 통해 산출되는 벡터가 여러개라 vector size가 맞지 않아 바로 전달불가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260617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Multi-Head Attention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3081" y="2175393"/>
            <a:ext cx="9425836" cy="3511675"/>
          </a:xfrm>
          <a:prstGeom prst="rect">
            <a:avLst/>
          </a:prstGeom>
        </p:spPr>
      </p:pic>
      <p:sp>
        <p:nvSpPr>
          <p:cNvPr id="52" name="TextBox 43"/>
          <p:cNvSpPr txBox="1"/>
          <p:nvPr/>
        </p:nvSpPr>
        <p:spPr>
          <a:xfrm>
            <a:off x="824632" y="1181969"/>
            <a:ext cx="10177414" cy="9021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병렬 어텐션을 모두 수행하였다면 모든 어텐션 헤드를 연결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(concatenate)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모두 연결된 어텐션 헤드 행렬 크기는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(seq_len, dmodel)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가 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차원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(dimension)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이 동일하게 유지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eb58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1007293" y="5870495"/>
            <a:ext cx="10177414" cy="72842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199920" indent="-19992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Head의 축소된 차원(d_k×Head=64×8=512)으로 인해, 총 계산 비용은 Single-Head Attention(d_{model}=512)과 유사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199920" indent="-19992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모든 산출 벡터를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concat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한 후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개가 된 벡터를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가 맞는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weight matrix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로 내적해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Feed-forward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에 맞는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size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의 벡터로 변환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4" y="170482"/>
            <a:ext cx="6651271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Multi - Head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Attention 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내용 요약 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3"/>
          <p:cNvSpPr txBox="1"/>
          <p:nvPr/>
        </p:nvSpPr>
        <p:spPr>
          <a:xfrm>
            <a:off x="975139" y="2441925"/>
            <a:ext cx="10177414" cy="25575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Query, Key, Value값을 한 번에 계산하지 않고 head 수만큼 나눠 계산 후 나중에 Attention Value들을 합치는 메커니즘. 한마디로 분할 계산 후 합산하는 방식.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</a:rPr>
              <a:t>원래 Query, Key, Value 행렬 값을 head 수만큼 분할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chemeClr val="tx1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</a:rPr>
              <a:t>분할된 행렬 값을 통해, 각 Attention value값들을 도출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chemeClr val="tx1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chemeClr val="tx1"/>
                </a:solidFill>
                <a:latin typeface="나눔스퀘어OTF"/>
                <a:ea typeface="나눔스퀘어OTF"/>
              </a:rPr>
              <a:t>도출된 Attention value값들을 concatenate(쌓아 합치기)하여 최종 Attention value도출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eb580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eb58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/>
          <p:nvPr/>
        </p:nvSpPr>
        <p:spPr>
          <a:xfrm>
            <a:off x="1007293" y="2206669"/>
            <a:ext cx="10177414" cy="9092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문제 상황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하나의 문맥 벡터가 소스 문장의 모든 정보를 가지고 있어야 하므로 성능이 저하됩니다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7" y="170482"/>
            <a:ext cx="1984018" cy="4943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Background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007292" y="3429000"/>
            <a:ext cx="10177414" cy="132924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[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해결 방안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ExtraBold"/>
                <a:ea typeface="나눔스퀘어 ExtraBold"/>
              </a:rPr>
              <a:t>]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그렇다면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ff0000"/>
                </a:solidFill>
                <a:latin typeface="나눔스퀘어 Bold"/>
                <a:ea typeface="나눔스퀘어 Bold"/>
              </a:rPr>
              <a:t>매번 소스 문장에서의 출력 전부를 입력으로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받으면 어떨까요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최신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GPU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는 많은 메모리와 빠른 병렬 처리를 지원합니다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5593994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어텐션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(Attention)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종류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4632" y="5125233"/>
            <a:ext cx="10177414" cy="13220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Incoder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self-attention: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Query = Key = Value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masked self-attention : Query = Key = Value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Incoder-decoder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attention = Query : decoder vector / Key  = Value :Incoder vector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824632" y="1351594"/>
            <a:ext cx="10177414" cy="49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에서는 세가지 종류의 어텐션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(attention)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레이어가 사용됩니다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8837" y="1940446"/>
            <a:ext cx="8876359" cy="2977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4" y="170482"/>
            <a:ext cx="6213120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Encoder self-attention layer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8629" y="2789651"/>
            <a:ext cx="5741111" cy="17328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key, value, query들은 모두 encoder의 이전 layer의 output에서 옵니다. 따라서 이전 layer의 모든 position에 attention을 줄 수 있습니다. 만약 첫번째 layer라면 positional encoding이 더해진 input embedding이 됩니다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1524" y="1455238"/>
            <a:ext cx="2586618" cy="3947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2" y="170482"/>
            <a:ext cx="6251222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Decoder self-attention layer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8629" y="1824101"/>
            <a:ext cx="6362306" cy="35937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encoder와 비슷하게 decoder에서도 self-attention을 줄 수 있습니다. 하지만 i번째 output을 다시 i+1번째 input으로 사용하는 auto-regressive한 특성을 유지하기 위해 , masking out된 scaled dot-product attention을 적용했습니다.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masking out이 됐다는 것은 i번째 position에 대한 attention을 얻을 때, i번째 이후에 있는 모든 position은 Attention(Q,K,V)=softmax(QKT√      )V에서 softmax의 input 값을 −∞로 설정한 것입니다. 이렇게 한다면, i번째 이후에 있는 position에 attention을 주는 경우가 없겠죠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33443" y="1264397"/>
            <a:ext cx="2661736" cy="43292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"/>
              <p:cNvSpPr>
                <a:spLocks noResize="1" noChangeShapeType="1" noTextEdit="1"/>
              </p:cNvSpPr>
              <p:nvPr/>
            </p:nvSpPr>
            <p:spPr>
              <a:xfrm>
                <a:off x="6354980" y="3791663"/>
                <a:ext cx="695325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4" name=""/>
              <p:cNvSpPr txBox="1"/>
              <p:nvPr/>
            </p:nvSpPr>
            <p:spPr>
              <a:xfrm>
                <a:off x="6354980" y="3791663"/>
                <a:ext cx="695325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2" y="170482"/>
            <a:ext cx="6251222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Decoder self-attention layer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98629" y="1599287"/>
            <a:ext cx="6023057" cy="514629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query들은 이전 decoder layer에서 오고 key와 value들은 encoder의 output에서 오게 됩니다. 그래서 decoder의 모든 position에서 input sequence 즉, encoder output의 모든 position에 attention을 줄 수 있게 됩니다.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query가 decoder layer의 output인 이유는 query라는 것이 조건에 해당하기 때문입니다. 좀 더 풀어서 설명하면, ‘지금 decoder에서 이런 값이 나왔는데 무엇이 output이 돼야 할까?’ 가 query인 것이죠.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이때 query는 이미 이전 layer에서 masking out됐으므로, i번째 position까지만 attention을 얻게 됩니다.이 같은 과정은 sequence-to-sequence의 전형적인 encoder-decoder mechanisms를 따라한 것입니다.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6119" y="1958181"/>
            <a:ext cx="4266406" cy="3055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0" y="170482"/>
            <a:ext cx="7851425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Position-wise Feed-Forward Networks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581403" y="4887368"/>
            <a:ext cx="9428573" cy="164304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Encoder 및 Decoder 모두 Position-wise Feed-Forward Networks로 구성됨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Position-wise Feed-Forward Networks는 각 Position별로 적용 및 동일하게 적용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Linear Transformation → ReLU → Linear Transformation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5065895" y="3609205"/>
            <a:ext cx="5429257" cy="47880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**input과 output의 차원은 512, inner-layer의 차원은 2048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6742" y="2254891"/>
            <a:ext cx="9078516" cy="150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0" y="170482"/>
            <a:ext cx="5832124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Embedding and Softmax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4492" y="2801824"/>
            <a:ext cx="9428574" cy="138727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각 Token은 Embedding 벡터로 변환( Input, Output Embedding 및 역 Embedding 포함하여 3번)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Embedding은 동일 Matrix를 사용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9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디코더에서의 번역 결과는, Linear Transformation → Softmax → Token화 과정을 거침</a:t>
            </a:r>
            <a:endParaRPr xmlns:mc="http://schemas.openxmlformats.org/markup-compatibility/2006" xmlns:hp="http://schemas.haansoft.com/office/presentation/8.0" kumimoji="0" lang="en-US" altLang="ko-KR" sz="19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7" y="170482"/>
            <a:ext cx="5908317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입력 값 임베딩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(Embedding)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4632" y="1455978"/>
            <a:ext cx="10177414" cy="49474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임베딩이 끝난 이후에 어텐션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(Attention)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을 진행합니다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4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7646" y="2122119"/>
            <a:ext cx="9176708" cy="4431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1" y="170482"/>
            <a:ext cx="4603399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Model summary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1255" y="1202773"/>
            <a:ext cx="8589490" cy="4927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99042" y="4710995"/>
            <a:ext cx="2072291" cy="906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‘n'은 시퀀스 길이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‘d'는 표현 차원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3645" y="1897090"/>
            <a:ext cx="8134863" cy="2391973"/>
          </a:xfrm>
          <a:prstGeom prst="rect">
            <a:avLst/>
          </a:prstGeom>
        </p:spPr>
      </p:pic>
      <p:sp>
        <p:nvSpPr>
          <p:cNvPr id="54" name="TextBox 43"/>
          <p:cNvSpPr txBox="1"/>
          <p:nvPr/>
        </p:nvSpPr>
        <p:spPr>
          <a:xfrm>
            <a:off x="5047482" y="4697150"/>
            <a:ext cx="5740304" cy="13207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'k'는 컨볼루션의 커널 크기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'r'은 제한된 자기주의(self-attention)에서의 이웃의 크기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5366" y="3680936"/>
            <a:ext cx="10214210" cy="28322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Complexity per Layer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n &lt; d 인 경우  Self-attention이 Recurrent 보다 빠름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기계 번역 SOTA 모델에서 자주 발생되는 상황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매우 긴 Sequence인 경우, Computational Performace 향상을 위해, Self-Attention은 이웃(Neighborhood) $r$만큼으로 제한할 수 있음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단 Maximum Path Length는 O(n/r) 증가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복잡성은 'Big O' 표기법으로 표현되며, 이는 최악의 경우에 대한 성장 속도를 나타냄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복잡성이 높을수록 계층을 계산하는 데 더 많은 시간과 컴퓨팅 자원이 필요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53" y="1258842"/>
            <a:ext cx="8134863" cy="2391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5193944" cy="4943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Seq2Seq with 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 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Decoder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7132" y="1159478"/>
            <a:ext cx="8026194" cy="4126611"/>
          </a:xfrm>
          <a:prstGeom prst="rect">
            <a:avLst/>
          </a:prstGeom>
        </p:spPr>
      </p:pic>
      <p:sp>
        <p:nvSpPr>
          <p:cNvPr id="58" name=""/>
          <p:cNvSpPr/>
          <p:nvPr/>
        </p:nvSpPr>
        <p:spPr>
          <a:xfrm>
            <a:off x="928243" y="987413"/>
            <a:ext cx="7519425" cy="105307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9" name="TextBox 43"/>
          <p:cNvSpPr txBox="1"/>
          <p:nvPr/>
        </p:nvSpPr>
        <p:spPr>
          <a:xfrm>
            <a:off x="1007293" y="1125338"/>
            <a:ext cx="10177414" cy="125726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Seq2Seq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모델에 어텐션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(attention)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메커니즘을 사용합니다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디코더는 인코더의 모든 출력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(outputs)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을 참고합니다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60" name="TextBox 43"/>
          <p:cNvSpPr txBox="1"/>
          <p:nvPr/>
        </p:nvSpPr>
        <p:spPr>
          <a:xfrm>
            <a:off x="989650" y="5596030"/>
            <a:ext cx="10055362" cy="11838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memory와 computation 때문에 embedded vector의 maximum length를 제한해야한다. 긴 sequence 데이터를 처리해야할 때, 제한된 크기의 vector로 모든 정보를 담아내야하기 때문에 정보의 손실이 커지고 이에 따라 성능의 병목현상이 일어난다.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5366" y="4163711"/>
            <a:ext cx="10214210" cy="180355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Sequential Operations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계산을 수행하는 동안 필요한 순차적 단계의 수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순차적 연산의 수가 많을수록 병렬 처리가 어렵고, 따라서 계산 속도가 느려질 수 있음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O(1)은 계산이 순차적이지 않고 병렬로 수행될 수 있음을 의미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O(n)은 시퀀스의 각 요소를 순차적으로 처리해야함을 의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미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53" y="1258842"/>
            <a:ext cx="8134863" cy="2391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141" y="4032266"/>
            <a:ext cx="10214210" cy="31762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Self-Attention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입력 시퀀스의 각 요소가 서로 얼마나 관련이 있는지를 계산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모델이 입력 데이터에서 중요한 부분에 주목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복잡성은O(n^2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</a:rPr>
              <a:t>⋅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d)로, 시퀀스 길이와 표현 차원에 제곱 비례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순차적 연산은O(1)로, 병렬 처리가 가능하기 때문에 연산의 수가 적음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최대 경로 길이도 O(1)로, 어떤 입력도 직접 다른 입력에 연결될 수 있음을 의미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53" y="1258842"/>
            <a:ext cx="8134863" cy="2391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141" y="4032266"/>
            <a:ext cx="10214210" cy="31762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Recurrent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RNN은 이전에 계산된 출력을 현재 입력과 결합하여 시퀀스 데이터를 처리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복잡성은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퀀스 길이와 표현 차원에 선형 비례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순차적 연산은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각 시간 단계마다 연산이 필요하므로 순차적으로 연산량 증가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최대 경로 길이도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시간에 따라 정보 전달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53" y="1258842"/>
            <a:ext cx="8134863" cy="23919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"/>
              <p:cNvSpPr>
                <a:spLocks noResize="1" noChangeShapeType="1" noTextEdit="1"/>
              </p:cNvSpPr>
              <p:nvPr/>
            </p:nvSpPr>
            <p:spPr>
              <a:xfrm>
                <a:off x="2261685" y="4728498"/>
                <a:ext cx="12287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</m:t>
                      </m:r>
                      <m:sSup>
                        <m:sSup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𝑛</m:t>
                          </m:r>
                        </m:e>
                        <m:sup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𝑑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5" name=""/>
              <p:cNvSpPr txBox="1"/>
              <p:nvPr/>
            </p:nvSpPr>
            <p:spPr>
              <a:xfrm>
                <a:off x="2261685" y="4728498"/>
                <a:ext cx="1228725" cy="390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"/>
              <p:cNvSpPr>
                <a:spLocks noResize="1" noChangeShapeType="1" noTextEdit="1"/>
              </p:cNvSpPr>
              <p:nvPr/>
            </p:nvSpPr>
            <p:spPr>
              <a:xfrm>
                <a:off x="2574086" y="5085493"/>
                <a:ext cx="8667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O(n)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6" name=""/>
              <p:cNvSpPr txBox="1"/>
              <p:nvPr/>
            </p:nvSpPr>
            <p:spPr>
              <a:xfrm>
                <a:off x="2574086" y="5085493"/>
                <a:ext cx="866775" cy="3714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"/>
              <p:cNvSpPr>
                <a:spLocks noResize="1" noChangeShapeType="1" noTextEdit="1"/>
              </p:cNvSpPr>
              <p:nvPr/>
            </p:nvSpPr>
            <p:spPr>
              <a:xfrm>
                <a:off x="2732994" y="5444958"/>
                <a:ext cx="8667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O(n)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7" name=""/>
              <p:cNvSpPr txBox="1"/>
              <p:nvPr/>
            </p:nvSpPr>
            <p:spPr>
              <a:xfrm>
                <a:off x="2732994" y="5444958"/>
                <a:ext cx="866775" cy="3714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141" y="4032266"/>
            <a:ext cx="10214210" cy="28333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Convolutional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CNN은 주로 이미지 처리에 사용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복잡성은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         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커널 크기에 선형적으로 비례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순차적 연산은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병렬 처리가 가능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최대 경로 길이는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    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계층적 구조 덕분에 로그 시간 안에 정보 전파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53" y="1258842"/>
            <a:ext cx="8134863" cy="23919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"/>
              <p:cNvSpPr>
                <a:spLocks noResize="1" noChangeShapeType="1" noTextEdit="1"/>
              </p:cNvSpPr>
              <p:nvPr/>
            </p:nvSpPr>
            <p:spPr>
              <a:xfrm>
                <a:off x="2248226" y="4727919"/>
                <a:ext cx="14954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O(k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n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𝑑</m:t>
                          </m:r>
                        </m:e>
                        <m:sup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8" name=""/>
              <p:cNvSpPr txBox="1"/>
              <p:nvPr/>
            </p:nvSpPr>
            <p:spPr>
              <a:xfrm>
                <a:off x="2248226" y="4727919"/>
                <a:ext cx="1495425" cy="390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"/>
              <p:cNvSpPr>
                <a:spLocks noResize="1" noChangeShapeType="1" noTextEdit="1"/>
              </p:cNvSpPr>
              <p:nvPr/>
            </p:nvSpPr>
            <p:spPr>
              <a:xfrm>
                <a:off x="2527054" y="5087800"/>
                <a:ext cx="8667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O(1)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9" name=""/>
              <p:cNvSpPr txBox="1"/>
              <p:nvPr/>
            </p:nvSpPr>
            <p:spPr>
              <a:xfrm>
                <a:off x="2527054" y="5087800"/>
                <a:ext cx="866775" cy="3714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"/>
              <p:cNvSpPr>
                <a:spLocks noResize="1" noChangeShapeType="1" noTextEdit="1"/>
              </p:cNvSpPr>
              <p:nvPr/>
            </p:nvSpPr>
            <p:spPr>
              <a:xfrm>
                <a:off x="2792511" y="5440460"/>
                <a:ext cx="13620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</m:t>
                      </m:r>
                      <m:func>
                        <m:func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sz="1500" i="0">
                              <a:latin typeface="Cambria Math"/>
                              <a:sym typeface="Cambria Math"/>
                            </a:rPr>
                            <m:t>log</m:t>
                          </m:r>
                        </m:fName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𝑛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func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0" name=""/>
              <p:cNvSpPr txBox="1"/>
              <p:nvPr/>
            </p:nvSpPr>
            <p:spPr>
              <a:xfrm>
                <a:off x="2792511" y="5440460"/>
                <a:ext cx="1362075" cy="3714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6117868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Self-Attention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의 필요성 결과</a:t>
            </a:r>
            <a:endParaRPr lang="ko-KR" altLang="en-US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3,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141" y="4032266"/>
            <a:ext cx="10214210" cy="317625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Self-Attention(restricted)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일반 자기 주의 메커니즘의 변형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산 복잡성을 줄이기 위해 이웃의 크기를 제한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복잡성은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                  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로, 제한된 이웃의 크기에 선형적으로 비례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순차적 연산은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최대 경로 길이는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06753" y="1258842"/>
            <a:ext cx="8134863" cy="23919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"/>
              <p:cNvSpPr>
                <a:spLocks noResize="1" noChangeShapeType="1" noTextEdit="1"/>
              </p:cNvSpPr>
              <p:nvPr/>
            </p:nvSpPr>
            <p:spPr>
              <a:xfrm>
                <a:off x="2556634" y="5435554"/>
                <a:ext cx="8667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O(1)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9" name=""/>
              <p:cNvSpPr txBox="1"/>
              <p:nvPr/>
            </p:nvSpPr>
            <p:spPr>
              <a:xfrm>
                <a:off x="2556634" y="5435554"/>
                <a:ext cx="866775" cy="3714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"/>
              <p:cNvSpPr>
                <a:spLocks noResize="1" noChangeShapeType="1" noTextEdit="1"/>
              </p:cNvSpPr>
              <p:nvPr/>
            </p:nvSpPr>
            <p:spPr>
              <a:xfrm>
                <a:off x="2272925" y="5094011"/>
                <a:ext cx="1390650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O(r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n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d)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1" name=""/>
              <p:cNvSpPr txBox="1"/>
              <p:nvPr/>
            </p:nvSpPr>
            <p:spPr>
              <a:xfrm>
                <a:off x="2272925" y="5094011"/>
                <a:ext cx="1390650" cy="3714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"/>
              <p:cNvSpPr>
                <a:spLocks noResize="1" noChangeShapeType="1" noTextEdit="1"/>
              </p:cNvSpPr>
              <p:nvPr/>
            </p:nvSpPr>
            <p:spPr>
              <a:xfrm>
                <a:off x="2769238" y="5776900"/>
                <a:ext cx="103822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O(n/r)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2" name=""/>
              <p:cNvSpPr txBox="1"/>
              <p:nvPr/>
            </p:nvSpPr>
            <p:spPr>
              <a:xfrm>
                <a:off x="2769238" y="5776900"/>
                <a:ext cx="1038225" cy="3714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3422294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Training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4,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141" y="1527060"/>
            <a:ext cx="10214210" cy="2147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Training Data 및 Batch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Training Data 약 450 만 문장 쌍(영어-독일어 세트) - 공유된 약 37000 Token 사용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Training Data 약 3600만 문장 쌍(영어-프랑스어 세트) - 공유된 약 32000 Token 사용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Byte Pair Encoding(BPE) 사용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974932" y="3124200"/>
            <a:ext cx="10214211" cy="28270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Regularization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Dropout : P_{drop}=0.1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각 Sub-Layer Output(Residual Connection 및 Normalization) 전에 Dropout 적용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Encoder 및 Decoder에 적용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628640" lvl="3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"Embedding" 및 "Positional Encoding" 합 이후에 Dropout 적용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Label Smoothing : varepsilon_{ls} = 0.1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불확실함을 추가 학습하여, 정확도와 BLEU 점수 향상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3422294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Training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4,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3"/>
          <p:cNvSpPr txBox="1"/>
          <p:nvPr/>
        </p:nvSpPr>
        <p:spPr>
          <a:xfrm>
            <a:off x="974932" y="4183380"/>
            <a:ext cx="10214211" cy="28346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Optimizer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많이 쓰이는 Adam optimizer를 사용했습니다.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특이한 점은 learning rate를 training동안 고정시키지 않고 다음 식에 따라 변화시켰다는 것입니다.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warmup_step 까지는 linear하게 learning rate를 증가시키다가, warmup_step 이후에는 step_num의 inverse square root에 비례하도록 감소시킵니다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이렇게 하는 이유는 처음에는 학습이 잘 되지 않은 상태이므로 learning rate를 빠르게 증가시켜 변화를 크게 주다가, 학습이 꽤 됐을 시점에 learning rate를 천천히 감소시켜 변화를 작게 주기 위해서입니다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6047" y="1145890"/>
            <a:ext cx="5616767" cy="2912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3422294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Training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4,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3"/>
          <p:cNvSpPr txBox="1"/>
          <p:nvPr/>
        </p:nvSpPr>
        <p:spPr>
          <a:xfrm>
            <a:off x="1051842" y="4420452"/>
            <a:ext cx="10214211" cy="1461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상대적으로 적은 Training Cost로 우수한 성능, 심지어 Ensemble 모델보다 우수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Base Model : 5 Checkpoint의 평균으로 얻어진 Single Model을 사용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Big Model : 20 Checkpoint의 평균으로 얻어진 Single Model을 사용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8549" y="1690273"/>
            <a:ext cx="5154901" cy="227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3422294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Training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4,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3"/>
          <p:cNvSpPr txBox="1"/>
          <p:nvPr/>
        </p:nvSpPr>
        <p:spPr>
          <a:xfrm>
            <a:off x="1051842" y="4024212"/>
            <a:ext cx="10214211" cy="283378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Beam Search 사용 : Beam Size 4, Length Penalty alpha = 0.6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학습이 완료 후, Dev Set에서 Beam Search와 관련된 최적의 Hyper-Paramter를 선택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번역 시, 최대 출력 길이 : 입력 길이 + 50 ( 가능하면 짧게 번역 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Beam Search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Machine Translation에서 사용되는 기술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각 Step에서 Beam Size 만큼을 함께 고려하면서, 최적의 조건부 확률을 가지는 문맥을 선정해 나아가는 방법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1171440" lvl="2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Beam Size를 크게 하면, 번역 선능은 높아지나, 디코딩 속도가 저하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8549" y="1335304"/>
            <a:ext cx="5154901" cy="227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3996" y="170482"/>
            <a:ext cx="3422294" cy="4943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lang="ko-KR" altLang="en-US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lang="en-US" altLang="ko-KR" sz="2700" spc="-3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ExtraBold"/>
                <a:ea typeface="나눔스퀘어 네오 OTF ExtraBold"/>
              </a:rPr>
              <a:t> Training</a:t>
            </a:r>
            <a:endParaRPr lang="en-US" altLang="ko-KR" sz="2700" spc="-300">
              <a:solidFill>
                <a:schemeClr val="tx1">
                  <a:lumMod val="85000"/>
                  <a:lumOff val="15000"/>
                </a:schemeClr>
              </a:solidFill>
              <a:latin typeface="나눔스퀘어 네오 OTF ExtraBold"/>
              <a:ea typeface="나눔스퀘어 네오 OTF Extra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4,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3"/>
          <p:cNvSpPr txBox="1"/>
          <p:nvPr/>
        </p:nvSpPr>
        <p:spPr>
          <a:xfrm>
            <a:off x="1051842" y="1197102"/>
            <a:ext cx="5667043" cy="584949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Model Averaging 사용하지 않음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Beam Search 사용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(A) Multi-Head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Single Head이나 너무 많은 Head는 성능이 저하됨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(B) Attention의 Dimension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d_k를 줄이면 품질이 저하됨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Dot-Product Attention 보다 더 정교한 "Compatibility 함수"가 있을 수 있음을 시사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(C) Model의 크기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더 큰 모델이 더 좋은 성능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(D) 과적합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과적합 방지가 성능에 더 좋음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Dropout은 Overfitting을 완화해줌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(E) Learned Positional Embedding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성능이 거의 동일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고정된 Sinusoids 써도 됨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57040" indent="-25704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6759" y="1780483"/>
            <a:ext cx="4701850" cy="355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1, </a:t>
            </a:r>
            <a:endParaRPr lang="ko-KR" altLang="en-US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43"/>
          <p:cNvSpPr txBox="1"/>
          <p:nvPr/>
        </p:nvSpPr>
        <p:spPr>
          <a:xfrm>
            <a:off x="873943" y="1289137"/>
            <a:ext cx="9834276" cy="2976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Sequential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문제를 풀기 위한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이전 연구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LSTM, GRU 등을 활용한, "Recurrent(순환) 구조"가 언어 모델링 및 기계번역 등의 Task에서 확고한 입지를 다져왔음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Recurrent(순환) 구조는 Input과 Output Sequence를 활용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                           를 Input과                      를 통해 생성 → 이러한 구조로 인해 일괄처리가 제한됨 (순차적으로      이전의 Output이 다 계산되어야 최종 Output이 생성)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병렬화 제한됨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Seqeunce의 길이가 길어질수록 더 취약해짐 → Factorization Trick이나 Conditional Computation으로 계산 효율성을 증대했으나 한계점 존재</a:t>
            </a:r>
            <a:endPara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7" y="170482"/>
            <a:ext cx="1984018" cy="4943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Background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>
                <a:spLocks noResize="1" noChangeShapeType="1" noTextEdit="1"/>
              </p:cNvSpPr>
              <p:nvPr/>
            </p:nvSpPr>
            <p:spPr>
              <a:xfrm>
                <a:off x="975248" y="2401719"/>
                <a:ext cx="1304925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: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975248" y="2401719"/>
                <a:ext cx="1304925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>
                <a:spLocks noResize="1" noChangeShapeType="1" noTextEdit="1"/>
              </p:cNvSpPr>
              <p:nvPr/>
            </p:nvSpPr>
            <p:spPr>
              <a:xfrm>
                <a:off x="2614612" y="2404027"/>
                <a:ext cx="1076325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2614612" y="2404027"/>
                <a:ext cx="1076325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>
                <a:spLocks noResize="1" noChangeShapeType="1" noTextEdit="1"/>
              </p:cNvSpPr>
              <p:nvPr/>
            </p:nvSpPr>
            <p:spPr>
              <a:xfrm>
                <a:off x="7816712" y="2393791"/>
                <a:ext cx="5524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t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7816712" y="2393791"/>
                <a:ext cx="552450" cy="41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46" name="TextBox 43"/>
          <p:cNvSpPr txBox="1"/>
          <p:nvPr/>
        </p:nvSpPr>
        <p:spPr>
          <a:xfrm>
            <a:off x="897299" y="4424767"/>
            <a:ext cx="10177414" cy="194555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Sequential Computation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문제를 풀기 위한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 Bold"/>
                <a:ea typeface="나눔스퀘어 Bold"/>
              </a:rPr>
              <a:t> 이전 연구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구조를 통해 병렬화를 고려했지만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여전히 한계점 존재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671400" lvl="1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인코더와 디코더를 연결하기 위한 추가 연산 필요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671400" lvl="1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원거리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Position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간의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Dependencies(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종속성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학습하기 어려움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(CNN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을 활용한 병렬화 방안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  <a:solidFill>
                  <a:srgbClr val="404040"/>
                </a:solidFill>
                <a:latin typeface="나눔스퀘어OTF"/>
                <a:ea typeface="나눔스퀘어OTF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214200" indent="-214200" algn="just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600" cap="none" spc="-150" normalizeH="0" baseline="0" mc:Ignorable="hp" hp:hslEmbossed="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6BABA-46D4-4097-865D-C2EE2F5A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8D998-0B37-46D9-8089-2FB7E0941045}"/>
              </a:ext>
            </a:extLst>
          </p:cNvPr>
          <p:cNvSpPr txBox="1"/>
          <p:nvPr/>
        </p:nvSpPr>
        <p:spPr>
          <a:xfrm>
            <a:off x="326978" y="205387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accent6"/>
                </a:solidFill>
              </a:rPr>
              <a:t>Q&amp;A</a:t>
            </a:r>
            <a:endParaRPr lang="ko-KR" altLang="en-US" sz="9600" spc="-300" dirty="0">
              <a:solidFill>
                <a:schemeClr val="accent6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175144-1CF2-4827-AA4E-C1779B903FDB}"/>
              </a:ext>
            </a:extLst>
          </p:cNvPr>
          <p:cNvCxnSpPr>
            <a:cxnSpLocks/>
          </p:cNvCxnSpPr>
          <p:nvPr/>
        </p:nvCxnSpPr>
        <p:spPr>
          <a:xfrm>
            <a:off x="-1" y="196701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4AC65B-E2B2-4207-8391-39951CA7B1D6}"/>
              </a:ext>
            </a:extLst>
          </p:cNvPr>
          <p:cNvCxnSpPr>
            <a:cxnSpLocks/>
          </p:cNvCxnSpPr>
          <p:nvPr/>
        </p:nvCxnSpPr>
        <p:spPr>
          <a:xfrm>
            <a:off x="-1" y="207688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3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3827967" y="2823370"/>
            <a:ext cx="4529884" cy="1211260"/>
            <a:chOff x="36942" y="2672386"/>
            <a:chExt cx="3307079" cy="1211260"/>
          </a:xfrm>
        </p:grpSpPr>
        <p:sp>
          <p:nvSpPr>
            <p:cNvPr id="5" name="직사각형 4"/>
            <p:cNvSpPr/>
            <p:nvPr/>
          </p:nvSpPr>
          <p:spPr>
            <a:xfrm>
              <a:off x="422901" y="2672386"/>
              <a:ext cx="2554215" cy="1211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942" y="2816351"/>
              <a:ext cx="3307079" cy="907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5400">
                  <a:solidFill>
                    <a:schemeClr val="bg1"/>
                  </a:solidFill>
                </a:rPr>
                <a:t>감사합니다</a:t>
              </a:r>
              <a:endParaRPr lang="ko-KR" altLang="en-US" sz="5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824632" y="1352475"/>
            <a:ext cx="10177414" cy="15983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just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RNN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을 사용하지 않지만 기존의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seq2seq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처럼 인코더에서 입력 시퀀스를 입력 받고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디코더에서 출력 시퀀스를 출력하는 인코더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-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디코더 구조를 유지하고 있습니다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lang="en-US" altLang="ko-KR" kern="1600" spc="-150">
              <a:solidFill>
                <a:srgbClr val="404040"/>
              </a:solidFill>
              <a:latin typeface="나눔스퀘어 ExtraBold"/>
              <a:ea typeface="나눔스퀘어 ExtraBold"/>
            </a:endParaRPr>
          </a:p>
          <a:p>
            <a:pPr marL="214200" indent="-21420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ko-KR" altLang="en-US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이전  </a:t>
            </a:r>
            <a:r>
              <a:rPr lang="en-US" altLang="ko-KR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seq2seq</a:t>
            </a:r>
            <a:r>
              <a:rPr lang="ko-KR" altLang="en-US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구조에서는 인코더와 디코더에서 각각 하나의 </a:t>
            </a:r>
            <a:r>
              <a:rPr lang="en-US" altLang="ko-KR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RNN</a:t>
            </a:r>
            <a:r>
              <a:rPr lang="ko-KR" altLang="en-US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이 </a:t>
            </a:r>
            <a:r>
              <a:rPr lang="en-US" altLang="ko-KR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t</a:t>
            </a:r>
            <a:r>
              <a:rPr lang="ko-KR" altLang="en-US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개의 시점</a:t>
            </a:r>
            <a:r>
              <a:rPr lang="en-US" altLang="ko-KR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(time step)</a:t>
            </a:r>
            <a:r>
              <a:rPr lang="ko-KR" altLang="en-US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을 가지는 구조였다면 이번에는 인코더와 디코더라는 단위가 </a:t>
            </a:r>
            <a:r>
              <a:rPr lang="en-US" altLang="ko-KR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N</a:t>
            </a:r>
            <a:r>
              <a:rPr lang="ko-KR" altLang="en-US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개로 구성되는 구조입니다</a:t>
            </a:r>
            <a:r>
              <a:rPr lang="en-US" altLang="ko-KR" sz="1500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.</a:t>
            </a:r>
            <a:endParaRPr lang="en-US" altLang="ko-KR" sz="1500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7" y="170482"/>
            <a:ext cx="2022118" cy="49436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5079" y="3630330"/>
            <a:ext cx="3594100" cy="207645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994431"/>
            <a:ext cx="3019991" cy="3457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824632" y="1666800"/>
            <a:ext cx="10177414" cy="9030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Transformer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에서도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와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Decoder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의 구조를 따릅니다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이때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RNN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을 사용하지 않으며 인코더와 디코더를 다수 사용한다는 점이 특징입니다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.</a:t>
            </a:r>
            <a:endParaRPr lang="en-US" altLang="ko-KR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6" y="170482"/>
            <a:ext cx="5012969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Decoder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42637" y="2940356"/>
            <a:ext cx="8001923" cy="336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9244" y="699869"/>
            <a:ext cx="4511946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“Transformer” :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온전히 </a:t>
            </a:r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attnetion mechanism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에만 기반한 구조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996" y="373069"/>
            <a:ext cx="952093" cy="3584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accent6"/>
                </a:solidFill>
              </a:rPr>
              <a:t>Part 2, </a:t>
            </a:r>
            <a:endParaRPr lang="en-US" altLang="ko-KR" b="1">
              <a:solidFill>
                <a:schemeClr val="accent6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3"/>
          <p:cNvSpPr txBox="1"/>
          <p:nvPr/>
        </p:nvSpPr>
        <p:spPr>
          <a:xfrm>
            <a:off x="853467" y="1808778"/>
            <a:ext cx="5923784" cy="37900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Encoder, Decoder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가 각각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N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개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Stack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된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Encoder-Decoder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구조</a:t>
            </a:r>
            <a:endParaRPr lang="ko-KR" altLang="en-US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257040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Decoder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에서 출력되는 최종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Output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은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 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소수로 이루어진 벡터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1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개가 남게 되는데 </a:t>
            </a:r>
            <a:r>
              <a:rPr lang="en-US" altLang="ko-KR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Linear &amp; Softmax layer</a:t>
            </a:r>
            <a:r>
              <a:rPr lang="ko-KR" altLang="en-US" kern="1600" spc="-150">
                <a:solidFill>
                  <a:srgbClr val="404040"/>
                </a:solidFill>
                <a:latin typeface="나눔스퀘어 Bold"/>
                <a:ea typeface="나눔스퀘어 Bold"/>
              </a:rPr>
              <a:t>를 거쳐 확률로 나타내진 벡터를 통해 문장을 만들어냄</a:t>
            </a:r>
            <a:endParaRPr lang="ko-KR" altLang="en-US" kern="1600" spc="-150">
              <a:solidFill>
                <a:srgbClr val="404040"/>
              </a:solidFill>
              <a:latin typeface="나눔스퀘어 Bold"/>
              <a:ea typeface="나눔스퀘어 Bold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Linear layer</a:t>
            </a: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는 </a:t>
            </a: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fully-connected NN</a:t>
            </a: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으로 </a:t>
            </a: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Output</a:t>
            </a: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 벡터를 보다  큰 </a:t>
            </a: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Size</a:t>
            </a: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벡터로 투영시킴</a:t>
            </a:r>
            <a:endParaRPr lang="ko-KR" altLang="en-US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Size</a:t>
            </a: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가 늘어난 벡터를 </a:t>
            </a:r>
            <a:r>
              <a:rPr lang="en-US" altLang="ko-KR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softmax</a:t>
            </a: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를 통해 확률값으로 변환</a:t>
            </a:r>
            <a:endParaRPr lang="ko-KR" altLang="en-US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  <a:p>
            <a:pPr marL="714240" lvl="1" indent="-257040" algn="just" defTabSz="914400"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ko-KR" altLang="en-US" kern="1600" spc="-150">
                <a:solidFill>
                  <a:srgbClr val="404040"/>
                </a:solidFill>
                <a:latin typeface="나눔스퀘어OTF"/>
                <a:ea typeface="나눔스퀘어OTF"/>
              </a:rPr>
              <a:t>가장 높은 확률을 가진 셀의 해당하는 단어가 하나의 위치마다 하나씩 출력</a:t>
            </a:r>
            <a:endParaRPr lang="ko-KR" altLang="en-US" kern="1600" spc="-150">
              <a:solidFill>
                <a:srgbClr val="404040"/>
              </a:solidFill>
              <a:latin typeface="나눔스퀘어OTF"/>
              <a:ea typeface="나눔스퀘어OTF"/>
            </a:endParaRPr>
          </a:p>
        </p:txBody>
      </p:sp>
      <p:sp>
        <p:nvSpPr>
          <p:cNvPr id="41" name="TextBox 2"/>
          <p:cNvSpPr txBox="1"/>
          <p:nvPr/>
        </p:nvSpPr>
        <p:spPr>
          <a:xfrm>
            <a:off x="1183997" y="170482"/>
            <a:ext cx="5012968" cy="49436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262626"/>
                </a:solidFill>
                <a:latin typeface="나눔스퀘어 네오 OTF ExtraBold"/>
                <a:ea typeface="나눔스퀘어 네오 OTF ExtraBold"/>
              </a:rPr>
              <a:t>Decoder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<a:solidFill>
                <a:srgbClr val="262626"/>
              </a:solidFill>
              <a:latin typeface="나눔스퀘어 네오 OTF ExtraBold"/>
              <a:ea typeface="나눔스퀘어 네오 OTF ExtraBold"/>
            </a:endParaRPr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3959" y="19050"/>
            <a:ext cx="4546600" cy="681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2981</ep:Words>
  <ep:PresentationFormat>와이드스크린</ep:PresentationFormat>
  <ep:Paragraphs>437</ep:Paragraphs>
  <ep:Slides>61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ep:HeadingPairs>
  <ep:TitlesOfParts>
    <vt:vector size="6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2020-09-20T00:04:50.000</dcterms:created>
  <dc:creator>Yu Saebyeol</dc:creator>
  <cp:lastModifiedBy>hyewon</cp:lastModifiedBy>
  <dcterms:modified xsi:type="dcterms:W3CDTF">2024-02-06T06:50:23.098</dcterms:modified>
  <cp:revision>106</cp:revision>
  <dc:title>PowerPoint 프레젠테이션</dc:title>
  <cp:version/>
</cp:coreProperties>
</file>