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87" r:id="rId5"/>
    <p:sldId id="263" r:id="rId6"/>
    <p:sldId id="258" r:id="rId7"/>
    <p:sldId id="259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0" r:id="rId28"/>
    <p:sldId id="281" r:id="rId29"/>
    <p:sldId id="282" r:id="rId30"/>
    <p:sldId id="283" r:id="rId31"/>
    <p:sldId id="285" r:id="rId32"/>
    <p:sldId id="28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2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7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0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0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3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F614-C59D-4746-90D2-88457AF619B4}" type="datetimeFigureOut">
              <a:rPr lang="zh-TW" altLang="en-US" smtClean="0"/>
              <a:t>2018/6/1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83C9-3152-4369-AA0D-C3C6BB2B71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rKWiRv254g&amp;t=1842s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eplearningboo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Mnist</a:t>
            </a:r>
            <a:r>
              <a:rPr lang="zh-TW" altLang="en-US" dirty="0" smtClean="0"/>
              <a:t>手寫數字</a:t>
            </a:r>
            <a:r>
              <a:rPr lang="zh-TW" altLang="en-US" dirty="0"/>
              <a:t>辨識</a:t>
            </a:r>
            <a:r>
              <a:rPr lang="zh-TW" altLang="en-US" dirty="0" smtClean="0"/>
              <a:t>資料</a:t>
            </a:r>
            <a:r>
              <a:rPr lang="zh-TW" altLang="en-US" dirty="0"/>
              <a:t>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0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Convolution:  </a:t>
            </a:r>
            <a:br>
              <a:rPr lang="en-US" altLang="zh-TW" dirty="0" smtClean="0"/>
            </a:br>
            <a:r>
              <a:rPr lang="zh-TW" altLang="en-US" sz="1800" dirty="0" smtClean="0"/>
              <a:t>萃取</a:t>
            </a:r>
            <a:r>
              <a:rPr lang="zh-TW" altLang="en-US" sz="1800" dirty="0"/>
              <a:t>圖形輪廓的</a:t>
            </a:r>
            <a:r>
              <a:rPr lang="zh-TW" altLang="en-US" sz="1800" dirty="0" smtClean="0"/>
              <a:t>能力，產生</a:t>
            </a:r>
            <a:r>
              <a:rPr lang="zh-TW" altLang="en-US" sz="1800" dirty="0"/>
              <a:t>出能判斷這些手寫字元圖形中邊緣</a:t>
            </a:r>
            <a:r>
              <a:rPr lang="zh-TW" altLang="en-US" sz="1800" dirty="0" smtClean="0"/>
              <a:t>輪廓。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en-US" altLang="zh-TW" dirty="0" smtClean="0"/>
              <a:t>Max pooling:</a:t>
            </a:r>
            <a:br>
              <a:rPr lang="en-US" altLang="zh-TW" dirty="0" smtClean="0"/>
            </a:br>
            <a:r>
              <a:rPr lang="zh-TW" altLang="en-US" sz="1800" dirty="0" smtClean="0"/>
              <a:t>降低</a:t>
            </a:r>
            <a:r>
              <a:rPr lang="zh-TW" altLang="en-US" sz="1800" dirty="0"/>
              <a:t>空間解析度的</a:t>
            </a:r>
            <a:r>
              <a:rPr lang="zh-TW" altLang="en-US" sz="1800" dirty="0" smtClean="0"/>
              <a:t>過程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低</a:t>
            </a:r>
            <a:r>
              <a:rPr lang="zh-TW" altLang="en-US" sz="1800" dirty="0"/>
              <a:t>通又允許保有一些銳利的</a:t>
            </a:r>
            <a:r>
              <a:rPr lang="zh-TW" altLang="en-US" sz="1800" dirty="0" smtClean="0"/>
              <a:t>細節</a:t>
            </a:r>
            <a:r>
              <a:rPr lang="en-US" altLang="zh-TW" sz="1800" dirty="0"/>
              <a:t>)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產生</a:t>
            </a:r>
            <a:r>
              <a:rPr lang="zh-TW" altLang="en-US" sz="1800" dirty="0" smtClean="0"/>
              <a:t>出能判斷</a:t>
            </a:r>
            <a:r>
              <a:rPr lang="zh-TW" altLang="en-US" sz="1800" dirty="0"/>
              <a:t>一些圖形中斜邊與直線等構造（紋理）的能力。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481263"/>
            <a:ext cx="3528393" cy="17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69" y="4869160"/>
            <a:ext cx="3484532" cy="172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3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8679"/>
            <a:ext cx="5400600" cy="616444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12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58359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707904" y="2996952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>
            <a:off x="4499992" y="3104964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459016" y="2933719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格式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[1,stride,stride,1]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64260" y="336537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004048" y="3365376"/>
            <a:ext cx="72904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肘形接點 12"/>
          <p:cNvCxnSpPr>
            <a:stCxn id="11" idx="2"/>
          </p:cNvCxnSpPr>
          <p:nvPr/>
        </p:nvCxnSpPr>
        <p:spPr>
          <a:xfrm rot="16200000" flipH="1">
            <a:off x="3906872" y="3534832"/>
            <a:ext cx="402539" cy="49567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355979" y="3820812"/>
            <a:ext cx="488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格式為</a:t>
            </a:r>
            <a:r>
              <a:rPr lang="en-US" altLang="zh-TW" dirty="0" smtClean="0">
                <a:solidFill>
                  <a:srgbClr val="FF0000"/>
                </a:solidFill>
              </a:rPr>
              <a:t>[1,height,weight,1] , </a:t>
            </a:r>
            <a:r>
              <a:rPr lang="zh-TW" altLang="en-US" dirty="0" smtClean="0">
                <a:solidFill>
                  <a:srgbClr val="FF0000"/>
                </a:solidFill>
              </a:rPr>
              <a:t>設定縮減</a:t>
            </a:r>
            <a:r>
              <a:rPr lang="en-US" altLang="zh-TW" dirty="0" smtClean="0">
                <a:solidFill>
                  <a:srgbClr val="FF0000"/>
                </a:solidFill>
              </a:rPr>
              <a:t>filter</a:t>
            </a:r>
            <a:r>
              <a:rPr lang="zh-TW" altLang="en-US" dirty="0" smtClean="0">
                <a:solidFill>
                  <a:srgbClr val="FF0000"/>
                </a:solidFill>
              </a:rPr>
              <a:t>的大小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21901"/>
            <a:ext cx="1971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3275856" y="5157192"/>
            <a:ext cx="58444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08" y="4302851"/>
            <a:ext cx="2000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3933519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One stride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47625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195736" y="2636912"/>
            <a:ext cx="79208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2987824" y="2708920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436095" y="2411596"/>
            <a:ext cx="348845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r>
              <a:rPr lang="zh-TW" altLang="en-US" sz="1400" dirty="0" smtClean="0">
                <a:solidFill>
                  <a:srgbClr val="FF0000"/>
                </a:solidFill>
              </a:rPr>
              <a:t>、</a:t>
            </a:r>
            <a:r>
              <a:rPr lang="en-US" altLang="zh-TW" sz="1400" dirty="0" smtClean="0">
                <a:solidFill>
                  <a:srgbClr val="FF0000"/>
                </a:solidFill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</a:rPr>
              <a:t>維度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代表</a:t>
            </a:r>
            <a:r>
              <a:rPr lang="en-US" altLang="zh-TW" sz="1400" dirty="0" smtClean="0">
                <a:solidFill>
                  <a:srgbClr val="FF0000"/>
                </a:solidFill>
              </a:rPr>
              <a:t>filter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weight</a:t>
            </a:r>
            <a:r>
              <a:rPr lang="zh-TW" altLang="en-US" sz="1400" dirty="0" smtClean="0">
                <a:solidFill>
                  <a:srgbClr val="FF0000"/>
                </a:solidFill>
              </a:rPr>
              <a:t>的大小 </a:t>
            </a:r>
            <a:r>
              <a:rPr lang="en-US" altLang="zh-TW" sz="1400" dirty="0" smtClean="0">
                <a:solidFill>
                  <a:srgbClr val="FF0000"/>
                </a:solidFill>
              </a:rPr>
              <a:t>5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第</a:t>
            </a:r>
            <a:r>
              <a:rPr lang="en-US" altLang="zh-TW" sz="1400" dirty="0">
                <a:solidFill>
                  <a:srgbClr val="FF0000"/>
                </a:solidFill>
              </a:rPr>
              <a:t>3</a:t>
            </a:r>
            <a:r>
              <a:rPr lang="zh-TW" altLang="en-US" sz="1400" dirty="0">
                <a:solidFill>
                  <a:srgbClr val="FF0000"/>
                </a:solidFill>
              </a:rPr>
              <a:t>維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輸入影像為黑白設定</a:t>
            </a:r>
            <a:r>
              <a:rPr lang="en-US" altLang="zh-TW" sz="1400" dirty="0" smtClean="0">
                <a:solidFill>
                  <a:srgbClr val="FF0000"/>
                </a:solidFill>
              </a:rPr>
              <a:t>1(</a:t>
            </a:r>
            <a:r>
              <a:rPr lang="zh-TW" altLang="en-US" sz="1400" dirty="0" smtClean="0">
                <a:solidFill>
                  <a:srgbClr val="FF0000"/>
                </a:solidFill>
              </a:rPr>
              <a:t>彩色設定</a:t>
            </a:r>
            <a:r>
              <a:rPr lang="en-US" altLang="zh-TW" sz="1400" dirty="0" smtClean="0">
                <a:solidFill>
                  <a:srgbClr val="FF0000"/>
                </a:solidFill>
              </a:rPr>
              <a:t>3)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第</a:t>
            </a:r>
            <a:r>
              <a:rPr lang="en-US" altLang="zh-TW" sz="1400" dirty="0">
                <a:solidFill>
                  <a:srgbClr val="FF0000"/>
                </a:solidFill>
              </a:rPr>
              <a:t>4</a:t>
            </a:r>
            <a:r>
              <a:rPr lang="zh-TW" altLang="en-US" sz="1400" dirty="0">
                <a:solidFill>
                  <a:srgbClr val="FF0000"/>
                </a:solidFill>
              </a:rPr>
              <a:t>維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輸出影像為</a:t>
            </a:r>
            <a:r>
              <a:rPr lang="en-US" altLang="zh-TW" sz="1400" dirty="0" smtClean="0">
                <a:solidFill>
                  <a:srgbClr val="FF0000"/>
                </a:solidFill>
              </a:rPr>
              <a:t>16</a:t>
            </a:r>
            <a:r>
              <a:rPr lang="zh-TW" altLang="en-US" sz="1400" dirty="0" smtClean="0">
                <a:solidFill>
                  <a:srgbClr val="FF0000"/>
                </a:solidFill>
              </a:rPr>
              <a:t>個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051720" y="3150260"/>
            <a:ext cx="792088" cy="134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843808" y="3217622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572000" y="3217622"/>
            <a:ext cx="26123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Activation function: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RELU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195736" y="4437112"/>
            <a:ext cx="79208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987823" y="4509120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50255" y="4067780"/>
            <a:ext cx="33425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r>
              <a:rPr lang="zh-TW" altLang="en-US" sz="1400" dirty="0" smtClean="0">
                <a:solidFill>
                  <a:srgbClr val="FF0000"/>
                </a:solidFill>
              </a:rPr>
              <a:t>、</a:t>
            </a:r>
            <a:r>
              <a:rPr lang="en-US" altLang="zh-TW" sz="1400" dirty="0" smtClean="0">
                <a:solidFill>
                  <a:srgbClr val="FF0000"/>
                </a:solidFill>
              </a:rPr>
              <a:t>2</a:t>
            </a:r>
            <a:r>
              <a:rPr lang="zh-TW" altLang="en-US" sz="1400" dirty="0" smtClean="0">
                <a:solidFill>
                  <a:srgbClr val="FF0000"/>
                </a:solidFill>
              </a:rPr>
              <a:t>維度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代表</a:t>
            </a:r>
            <a:r>
              <a:rPr lang="en-US" altLang="zh-TW" sz="1400" dirty="0" smtClean="0">
                <a:solidFill>
                  <a:srgbClr val="FF0000"/>
                </a:solidFill>
              </a:rPr>
              <a:t>filter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weight</a:t>
            </a:r>
            <a:r>
              <a:rPr lang="zh-TW" altLang="en-US" sz="1400" dirty="0" smtClean="0">
                <a:solidFill>
                  <a:srgbClr val="FF0000"/>
                </a:solidFill>
              </a:rPr>
              <a:t>的大小 </a:t>
            </a:r>
            <a:r>
              <a:rPr lang="en-US" altLang="zh-TW" sz="1400" dirty="0" smtClean="0">
                <a:solidFill>
                  <a:srgbClr val="FF0000"/>
                </a:solidFill>
              </a:rPr>
              <a:t>5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第</a:t>
            </a:r>
            <a:r>
              <a:rPr lang="en-US" altLang="zh-TW" sz="1400" dirty="0">
                <a:solidFill>
                  <a:srgbClr val="FF0000"/>
                </a:solidFill>
              </a:rPr>
              <a:t>3</a:t>
            </a:r>
            <a:r>
              <a:rPr lang="zh-TW" altLang="en-US" sz="1400" dirty="0">
                <a:solidFill>
                  <a:srgbClr val="FF0000"/>
                </a:solidFill>
              </a:rPr>
              <a:t>維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輸入影像為</a:t>
            </a:r>
            <a:r>
              <a:rPr lang="en-US" altLang="zh-TW" sz="1400" dirty="0" smtClean="0">
                <a:solidFill>
                  <a:srgbClr val="FF0000"/>
                </a:solidFill>
              </a:rPr>
              <a:t>16</a:t>
            </a:r>
            <a:r>
              <a:rPr lang="zh-TW" altLang="en-US" sz="1400" dirty="0" smtClean="0">
                <a:solidFill>
                  <a:srgbClr val="FF0000"/>
                </a:solidFill>
              </a:rPr>
              <a:t>個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第</a:t>
            </a:r>
            <a:r>
              <a:rPr lang="en-US" altLang="zh-TW" sz="1400" dirty="0">
                <a:solidFill>
                  <a:srgbClr val="FF0000"/>
                </a:solidFill>
              </a:rPr>
              <a:t>4</a:t>
            </a:r>
            <a:r>
              <a:rPr lang="zh-TW" altLang="en-US" sz="1400" dirty="0">
                <a:solidFill>
                  <a:srgbClr val="FF0000"/>
                </a:solidFill>
              </a:rPr>
              <a:t>維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r>
              <a:rPr lang="en-US" altLang="zh-TW" sz="1400" dirty="0" smtClean="0">
                <a:solidFill>
                  <a:srgbClr val="FF0000"/>
                </a:solidFill>
              </a:rPr>
              <a:t>:</a:t>
            </a:r>
            <a:r>
              <a:rPr lang="zh-TW" altLang="en-US" sz="1400" dirty="0" smtClean="0">
                <a:solidFill>
                  <a:srgbClr val="FF0000"/>
                </a:solidFill>
              </a:rPr>
              <a:t>輸出影像為</a:t>
            </a:r>
            <a:r>
              <a:rPr lang="en-US" altLang="zh-TW" sz="1400" dirty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6</a:t>
            </a:r>
            <a:r>
              <a:rPr lang="zh-TW" altLang="en-US" sz="1400" dirty="0" smtClean="0">
                <a:solidFill>
                  <a:srgbClr val="FF0000"/>
                </a:solidFill>
              </a:rPr>
              <a:t>個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5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1435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771800" y="3140968"/>
            <a:ext cx="288032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5652120" y="3212976"/>
            <a:ext cx="2002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52404" y="3002467"/>
            <a:ext cx="3328108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避免掉</a:t>
            </a:r>
            <a:r>
              <a:rPr lang="en-US" altLang="zh-TW" dirty="0">
                <a:solidFill>
                  <a:srgbClr val="FF0000"/>
                </a:solidFill>
              </a:rPr>
              <a:t>Overfitting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問題，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每次訓練都捨棄</a:t>
            </a:r>
            <a:r>
              <a:rPr lang="en-US" altLang="zh-TW" dirty="0" smtClean="0">
                <a:solidFill>
                  <a:srgbClr val="FF0000"/>
                </a:solidFill>
              </a:rPr>
              <a:t>20%</a:t>
            </a:r>
            <a:r>
              <a:rPr lang="zh-TW" altLang="en-US" dirty="0" smtClean="0">
                <a:solidFill>
                  <a:srgbClr val="FF0000"/>
                </a:solidFill>
              </a:rPr>
              <a:t>的神經元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keep_prob</a:t>
            </a:r>
            <a:r>
              <a:rPr lang="en-US" altLang="zh-TW" sz="1600" dirty="0" smtClean="0">
                <a:solidFill>
                  <a:srgbClr val="FF0000"/>
                </a:solidFill>
              </a:rPr>
              <a:t>=0.8</a:t>
            </a:r>
            <a:r>
              <a:rPr lang="zh-TW" altLang="en-US" sz="1600" dirty="0" smtClean="0">
                <a:solidFill>
                  <a:srgbClr val="FF0000"/>
                </a:solidFill>
              </a:rPr>
              <a:t>表示保留</a:t>
            </a:r>
            <a:r>
              <a:rPr lang="en-US" altLang="zh-TW" sz="1600" dirty="0" smtClean="0">
                <a:solidFill>
                  <a:srgbClr val="FF0000"/>
                </a:solidFill>
              </a:rPr>
              <a:t>80%</a:t>
            </a:r>
            <a:r>
              <a:rPr lang="zh-TW" altLang="en-US" sz="1600" dirty="0" smtClean="0">
                <a:solidFill>
                  <a:srgbClr val="FF0000"/>
                </a:solidFill>
              </a:rPr>
              <a:t>神經元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1988840"/>
            <a:ext cx="23042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355976" y="2060848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49890" y="1876182"/>
            <a:ext cx="24757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輸入進 </a:t>
            </a:r>
            <a:r>
              <a:rPr lang="en-US" altLang="zh-TW" dirty="0" smtClean="0">
                <a:solidFill>
                  <a:srgbClr val="FF0000"/>
                </a:solidFill>
              </a:rPr>
              <a:t>Flat layer</a:t>
            </a:r>
            <a:r>
              <a:rPr lang="zh-TW" altLang="en-US" dirty="0" smtClean="0">
                <a:solidFill>
                  <a:srgbClr val="FF0000"/>
                </a:solidFill>
              </a:rPr>
              <a:t>先降維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7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397" y="18864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395988"/>
            <a:ext cx="8229600" cy="4525963"/>
          </a:xfrm>
        </p:spPr>
        <p:txBody>
          <a:bodyPr/>
          <a:lstStyle/>
          <a:p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Parameter:</a:t>
            </a:r>
            <a:br>
              <a:rPr lang="en-US" altLang="zh-TW" sz="2400" dirty="0" smtClean="0"/>
            </a:br>
            <a:r>
              <a:rPr lang="zh-TW" altLang="en-US" sz="2000" dirty="0" smtClean="0"/>
              <a:t>執行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次</a:t>
            </a:r>
            <a:r>
              <a:rPr lang="en-US" altLang="zh-TW" sz="2000" dirty="0" smtClean="0"/>
              <a:t>epoch</a:t>
            </a:r>
            <a:r>
              <a:rPr lang="zh-TW" altLang="en-US" sz="2000" dirty="0" smtClean="0"/>
              <a:t>，每次</a:t>
            </a:r>
            <a:r>
              <a:rPr lang="zh-TW" altLang="en-US" sz="2000" dirty="0"/>
              <a:t>訓練的</a:t>
            </a:r>
            <a:r>
              <a:rPr lang="en-US" altLang="zh-TW" sz="2000" dirty="0"/>
              <a:t>batch </a:t>
            </a:r>
            <a:r>
              <a:rPr lang="en-US" altLang="zh-TW" sz="2000" dirty="0" smtClean="0"/>
              <a:t>size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100</a:t>
            </a:r>
            <a:endParaRPr lang="en-US" altLang="zh-TW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3904742" cy="43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941871" y="6266252"/>
            <a:ext cx="1161931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11960" y="626625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準確性</a:t>
            </a:r>
            <a:r>
              <a:rPr lang="en-US" altLang="zh-TW" dirty="0" smtClean="0">
                <a:solidFill>
                  <a:srgbClr val="FF0000"/>
                </a:solidFill>
              </a:rPr>
              <a:t>:98.86%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0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39105"/>
            <a:ext cx="3960440" cy="202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1628800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Loss function:</a:t>
            </a:r>
            <a:endParaRPr lang="zh-TW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072"/>
            <a:ext cx="3612758" cy="22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71978" y="3892406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Plot Accuracy: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63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1313153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Check test result:</a:t>
            </a:r>
            <a:endParaRPr lang="zh-TW" alt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2485"/>
            <a:ext cx="63146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7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CNN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2143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1" y="1303308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Check fail predict digit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78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Version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 smtClean="0"/>
              <a:t>Windows 7</a:t>
            </a:r>
          </a:p>
          <a:p>
            <a:r>
              <a:rPr lang="en-US" altLang="zh-TW" dirty="0" smtClean="0"/>
              <a:t>Python 3.6.4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1.4.0 (Latest version: Tensorflow1.8)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OUTLINE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Mnist</a:t>
            </a:r>
            <a:r>
              <a:rPr lang="en-US" altLang="zh-TW" dirty="0"/>
              <a:t> </a:t>
            </a:r>
            <a:r>
              <a:rPr lang="en-US" altLang="zh-TW" dirty="0" smtClean="0"/>
              <a:t>Data</a:t>
            </a:r>
          </a:p>
          <a:p>
            <a:r>
              <a:rPr lang="en-US" altLang="zh-TW" dirty="0" err="1" smtClean="0"/>
              <a:t>Proccess</a:t>
            </a:r>
            <a:endParaRPr lang="en-US" altLang="zh-TW" dirty="0" smtClean="0"/>
          </a:p>
          <a:p>
            <a:r>
              <a:rPr lang="en-US" altLang="zh-TW" dirty="0"/>
              <a:t>MLP </a:t>
            </a:r>
            <a:r>
              <a:rPr lang="zh-TW" altLang="en-US" dirty="0"/>
              <a:t>辨識手寫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en-US" altLang="zh-TW" dirty="0"/>
              <a:t>CNN </a:t>
            </a:r>
            <a:r>
              <a:rPr lang="zh-TW" altLang="en-US" dirty="0"/>
              <a:t>辨識手寫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en-US" altLang="zh-TW" dirty="0"/>
              <a:t>Install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3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Install </a:t>
            </a:r>
            <a:r>
              <a:rPr lang="en-US" altLang="zh-TW" u="sng" dirty="0" err="1" smtClean="0"/>
              <a:t>Tensorflow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Python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Pip install (pip install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pip3 install)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Using Anaconda  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02" y="3284984"/>
            <a:ext cx="3943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0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Install </a:t>
            </a:r>
            <a:r>
              <a:rPr lang="en-US" altLang="zh-TW" u="sng" dirty="0" err="1" smtClean="0"/>
              <a:t>Tensorflow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2845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890082" y="3878235"/>
            <a:ext cx="115212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95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 smtClean="0"/>
              <a:t>Install </a:t>
            </a:r>
            <a:r>
              <a:rPr lang="en-US" altLang="zh-TW" u="sng" dirty="0" err="1" smtClean="0"/>
              <a:t>Tensorflow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3" y="949719"/>
            <a:ext cx="3528392" cy="27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768159" y="330438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75433" y="31197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50" y="1025580"/>
            <a:ext cx="3416823" cy="27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4499992" y="2058447"/>
            <a:ext cx="21497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11553" y="17564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17587"/>
            <a:ext cx="3416507" cy="270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5451588" y="5517231"/>
            <a:ext cx="1296145" cy="321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3" y="3789039"/>
            <a:ext cx="3764956" cy="29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899592" y="4653136"/>
            <a:ext cx="2880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07976" y="5268143"/>
            <a:ext cx="2880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8582" y="44684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3612" y="5039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67462" y="298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611791" y="334503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2959102" y="6330668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683764" y="59613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726856" y="6237312"/>
            <a:ext cx="492438" cy="321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315099" y="59600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enviroment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1026" name="Picture 2" descr="C:\Users\Administrator\Desktop\明天\2018-05-31_172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56235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29774" y="2195572"/>
            <a:ext cx="60530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Enter: </a:t>
            </a:r>
            <a:r>
              <a:rPr lang="en-US" altLang="zh-TW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dirty="0" smtClean="0">
                <a:solidFill>
                  <a:srgbClr val="FF0000"/>
                </a:solidFill>
              </a:rPr>
              <a:t> create --name </a:t>
            </a:r>
            <a:r>
              <a:rPr lang="en-US" altLang="zh-TW" dirty="0" err="1" smtClean="0">
                <a:solidFill>
                  <a:srgbClr val="FF0000"/>
                </a:solidFill>
              </a:rPr>
              <a:t>tensorflow</a:t>
            </a:r>
            <a:r>
              <a:rPr lang="en-US" altLang="zh-TW" dirty="0" smtClean="0">
                <a:solidFill>
                  <a:srgbClr val="FF0000"/>
                </a:solidFill>
              </a:rPr>
              <a:t> python=3.6.4 anaconda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347864" y="2159568"/>
            <a:ext cx="1800200" cy="4413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49641" y="1790236"/>
            <a:ext cx="249299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92D050"/>
                </a:solidFill>
              </a:rPr>
              <a:t>輸入你想取的環境名稱</a:t>
            </a:r>
          </a:p>
        </p:txBody>
      </p:sp>
      <p:sp>
        <p:nvSpPr>
          <p:cNvPr id="8" name="橢圓 7"/>
          <p:cNvSpPr/>
          <p:nvPr/>
        </p:nvSpPr>
        <p:spPr>
          <a:xfrm>
            <a:off x="5148064" y="2195572"/>
            <a:ext cx="1296144" cy="3693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68281" y="2600908"/>
            <a:ext cx="2983509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輸入你要安裝的</a:t>
            </a:r>
            <a:r>
              <a:rPr lang="en-US" altLang="zh-TW" dirty="0" smtClean="0">
                <a:solidFill>
                  <a:srgbClr val="92D050"/>
                </a:solidFill>
              </a:rPr>
              <a:t>python </a:t>
            </a:r>
            <a:r>
              <a:rPr lang="zh-TW" altLang="en-US" dirty="0" smtClean="0">
                <a:solidFill>
                  <a:srgbClr val="92D050"/>
                </a:solidFill>
              </a:rPr>
              <a:t>版本</a:t>
            </a:r>
            <a:endParaRPr lang="zh-TW" altLang="en-US" dirty="0">
              <a:solidFill>
                <a:srgbClr val="92D050"/>
              </a:solidFill>
            </a:endParaRPr>
          </a:p>
        </p:txBody>
      </p:sp>
      <p:cxnSp>
        <p:nvCxnSpPr>
          <p:cNvPr id="11" name="肘形接點 10"/>
          <p:cNvCxnSpPr>
            <a:endCxn id="9" idx="1"/>
          </p:cNvCxnSpPr>
          <p:nvPr/>
        </p:nvCxnSpPr>
        <p:spPr>
          <a:xfrm>
            <a:off x="5733911" y="2568218"/>
            <a:ext cx="434370" cy="217356"/>
          </a:xfrm>
          <a:prstGeom prst="bentConnector3">
            <a:avLst>
              <a:gd name="adj1" fmla="val -2127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8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pic>
        <p:nvPicPr>
          <p:cNvPr id="2050" name="Picture 2" descr="C:\Users\Administrator\Desktop\明天\2018-05-31_1722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446837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120295" y="2189557"/>
            <a:ext cx="525658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11760" y="1471724"/>
            <a:ext cx="29976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Anaconda</a:t>
            </a:r>
            <a:r>
              <a:rPr lang="zh-TW" altLang="en-US" dirty="0" smtClean="0">
                <a:solidFill>
                  <a:srgbClr val="FF0000"/>
                </a:solidFill>
              </a:rPr>
              <a:t> 安裝的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zh-TW" altLang="en-US" dirty="0" smtClean="0">
                <a:solidFill>
                  <a:srgbClr val="FF0000"/>
                </a:solidFill>
              </a:rPr>
              <a:t>模組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1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187624" y="5301208"/>
            <a:ext cx="381642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23728" y="1343988"/>
            <a:ext cx="43954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啟動環境</a:t>
            </a:r>
            <a:r>
              <a:rPr lang="en-US" altLang="zh-TW" dirty="0" smtClean="0">
                <a:solidFill>
                  <a:srgbClr val="FF0000"/>
                </a:solidFill>
              </a:rPr>
              <a:t>: (</a:t>
            </a:r>
            <a:r>
              <a:rPr lang="en-US" altLang="zh-TW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activate </a:t>
            </a:r>
            <a:r>
              <a:rPr lang="zh-TW" altLang="en-US" u="sng" dirty="0" smtClean="0">
                <a:solidFill>
                  <a:srgbClr val="FF0000"/>
                </a:solidFill>
              </a:rPr>
              <a:t>你取的環境名稱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153317" y="5758368"/>
            <a:ext cx="1080120" cy="21602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0050" y="5301208"/>
            <a:ext cx="818011" cy="21602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>
            <a:stCxn id="10" idx="2"/>
            <a:endCxn id="7" idx="2"/>
          </p:cNvCxnSpPr>
          <p:nvPr/>
        </p:nvCxnSpPr>
        <p:spPr>
          <a:xfrm rot="10800000" flipH="1" flipV="1">
            <a:off x="1110049" y="5409220"/>
            <a:ext cx="43267" cy="457160"/>
          </a:xfrm>
          <a:prstGeom prst="curvedConnector3">
            <a:avLst>
              <a:gd name="adj1" fmla="val -850389"/>
            </a:avLst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0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03" y="1484784"/>
            <a:ext cx="4602879" cy="22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81" y="2780928"/>
            <a:ext cx="3286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>
          <a:xfrm>
            <a:off x="3923928" y="1916832"/>
            <a:ext cx="288032" cy="72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03" y="3933055"/>
            <a:ext cx="61436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497849" y="3861048"/>
            <a:ext cx="257009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484203" y="4437112"/>
            <a:ext cx="257009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484203" y="5445224"/>
            <a:ext cx="2570095" cy="3791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38455" y="35637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11158" y="41490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111158" y="50232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6021288"/>
            <a:ext cx="366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Import </a:t>
            </a:r>
            <a:r>
              <a:rPr lang="zh-TW" altLang="en-US" dirty="0">
                <a:solidFill>
                  <a:srgbClr val="FF0000"/>
                </a:solidFill>
              </a:rPr>
              <a:t>成功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tensorflow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安裝成功</a:t>
            </a:r>
          </a:p>
        </p:txBody>
      </p:sp>
    </p:spTree>
    <p:extLst>
      <p:ext uri="{BB962C8B-B14F-4D97-AF65-F5344CB8AC3E}">
        <p14:creationId xmlns:p14="http://schemas.microsoft.com/office/powerpoint/2010/main" val="398640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6808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Enter Anaconda navigator</a:t>
            </a:r>
            <a:endParaRPr lang="zh-TW" altLang="en-US" sz="2400" dirty="0"/>
          </a:p>
        </p:txBody>
      </p:sp>
      <p:pic>
        <p:nvPicPr>
          <p:cNvPr id="4098" name="Picture 2" descr="C:\Users\Administrator\Desktop\明天\2018-05-31_1756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72816"/>
            <a:ext cx="831175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95536" y="2564904"/>
            <a:ext cx="100811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5839" y="22517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6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52" y="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 descr="C:\Users\Administrator\Desktop\明天\2018-05-31_175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0755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187624" y="210598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9392" y="184466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55776" y="1700808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39752" y="133147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</a:t>
            </a:r>
            <a:r>
              <a:rPr lang="en-US" altLang="zh-TW" dirty="0" smtClean="0">
                <a:solidFill>
                  <a:srgbClr val="FF0000"/>
                </a:solidFill>
              </a:rPr>
              <a:t>Not installed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7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 descr="C:\Users\Administrator\Desktop\明天\2018-05-31_1805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80728"/>
            <a:ext cx="89714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411760" y="4005064"/>
            <a:ext cx="32403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555776" y="1522200"/>
            <a:ext cx="936104" cy="3226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339752" y="1152868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</a:t>
            </a:r>
            <a:r>
              <a:rPr lang="en-US" altLang="zh-TW" dirty="0" smtClean="0">
                <a:solidFill>
                  <a:srgbClr val="FF0000"/>
                </a:solidFill>
              </a:rPr>
              <a:t>Not installed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24128" y="40050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安裝編譯器</a:t>
            </a:r>
          </a:p>
        </p:txBody>
      </p:sp>
    </p:spTree>
    <p:extLst>
      <p:ext uri="{BB962C8B-B14F-4D97-AF65-F5344CB8AC3E}">
        <p14:creationId xmlns:p14="http://schemas.microsoft.com/office/powerpoint/2010/main" val="140556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err="1" smtClean="0"/>
              <a:t>Mnist</a:t>
            </a:r>
            <a:r>
              <a:rPr lang="en-US" altLang="zh-TW" u="sng" dirty="0" smtClean="0"/>
              <a:t> Data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/>
              <a:t> </a:t>
            </a:r>
            <a:r>
              <a:rPr lang="en-US" altLang="zh-TW" sz="2400" u="sng" dirty="0">
                <a:hlinkClick r:id="rId2"/>
              </a:rPr>
              <a:t>THE MNIST DATABASE</a:t>
            </a:r>
            <a:r>
              <a:rPr lang="zh-TW" altLang="en-US" sz="2400" dirty="0"/>
              <a:t> 上面的手寫數字資料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r>
              <a:rPr lang="zh-TW" altLang="en-US" sz="2400" dirty="0" smtClean="0"/>
              <a:t>這些</a:t>
            </a:r>
            <a:r>
              <a:rPr lang="zh-TW" altLang="en-US" sz="2400" dirty="0"/>
              <a:t>資料包含</a:t>
            </a:r>
            <a:r>
              <a:rPr lang="zh-TW" altLang="en-US" sz="2400" b="1" dirty="0">
                <a:solidFill>
                  <a:srgbClr val="FF0000"/>
                </a:solidFill>
              </a:rPr>
              <a:t>圖片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</a:rPr>
              <a:t>標籤</a:t>
            </a:r>
            <a:r>
              <a:rPr lang="zh-TW" altLang="en-US" sz="2400" dirty="0"/>
              <a:t>兩種形式的內容</a:t>
            </a:r>
            <a:r>
              <a:rPr lang="zh-TW" altLang="en-US" sz="2400" dirty="0" smtClean="0"/>
              <a:t>。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其中</a:t>
            </a:r>
            <a:r>
              <a:rPr lang="zh-TW" altLang="en-US" sz="2400" dirty="0"/>
              <a:t>， </a:t>
            </a:r>
            <a:r>
              <a:rPr lang="en-US" altLang="zh-TW" sz="2400" dirty="0"/>
              <a:t>training data</a:t>
            </a:r>
            <a:r>
              <a:rPr lang="zh-TW" altLang="en-US" sz="2000" dirty="0"/>
              <a:t>（共 </a:t>
            </a:r>
            <a:r>
              <a:rPr lang="en-US" altLang="zh-TW" sz="2000" dirty="0"/>
              <a:t>55000 </a:t>
            </a:r>
            <a:r>
              <a:rPr lang="zh-TW" altLang="en-US" sz="2000" dirty="0" smtClean="0"/>
              <a:t>筆）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validation </a:t>
            </a:r>
            <a:r>
              <a:rPr lang="en-US" altLang="zh-TW" sz="2400" dirty="0"/>
              <a:t>data</a:t>
            </a:r>
            <a:r>
              <a:rPr lang="zh-TW" altLang="en-US" sz="2000" dirty="0"/>
              <a:t>（共 </a:t>
            </a:r>
            <a:r>
              <a:rPr lang="en-US" altLang="zh-TW" sz="2000" dirty="0" smtClean="0"/>
              <a:t>5000</a:t>
            </a:r>
            <a:r>
              <a:rPr lang="zh-TW" altLang="en-US" sz="2000" dirty="0" smtClean="0"/>
              <a:t>筆）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test </a:t>
            </a:r>
            <a:r>
              <a:rPr lang="en-US" altLang="zh-TW" sz="2400" dirty="0"/>
              <a:t>data</a:t>
            </a:r>
            <a:r>
              <a:rPr lang="zh-TW" altLang="en-US" sz="2000" dirty="0"/>
              <a:t>（共 </a:t>
            </a:r>
            <a:r>
              <a:rPr lang="en-US" altLang="zh-TW" sz="2000" dirty="0"/>
              <a:t>10000 </a:t>
            </a:r>
            <a:r>
              <a:rPr lang="zh-TW" altLang="en-US" sz="2000" dirty="0" smtClean="0"/>
              <a:t>筆、</a:t>
            </a:r>
            <a:r>
              <a:rPr lang="zh-TW" altLang="en-US" sz="2000" b="1" dirty="0" smtClean="0"/>
              <a:t>只有圖片</a:t>
            </a:r>
            <a:r>
              <a:rPr lang="zh-TW" altLang="en-US" sz="20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每一</a:t>
            </a:r>
            <a:r>
              <a:rPr lang="zh-TW" altLang="en-US" sz="2400" dirty="0"/>
              <a:t>筆資料的照片是由 </a:t>
            </a:r>
            <a:r>
              <a:rPr lang="en-US" altLang="zh-TW" sz="2000" dirty="0"/>
              <a:t>28 pixels x 28 pixels </a:t>
            </a:r>
            <a:r>
              <a:rPr lang="zh-TW" altLang="en-US" sz="2400" dirty="0" smtClean="0"/>
              <a:t>組成，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圖片</a:t>
            </a:r>
            <a:r>
              <a:rPr lang="zh-TW" altLang="en-US" sz="2400" dirty="0"/>
              <a:t>顯示的是 </a:t>
            </a:r>
            <a:r>
              <a:rPr lang="en-US" altLang="zh-TW" sz="2000" dirty="0"/>
              <a:t>0 </a:t>
            </a:r>
            <a:r>
              <a:rPr lang="en-US" altLang="zh-TW" sz="2000" dirty="0" smtClean="0"/>
              <a:t>~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9 </a:t>
            </a:r>
            <a:r>
              <a:rPr lang="zh-TW" altLang="en-US" sz="2400" dirty="0"/>
              <a:t>之中的一個</a:t>
            </a:r>
            <a:r>
              <a:rPr lang="zh-TW" altLang="en-US" sz="2400" dirty="0" smtClean="0"/>
              <a:t>阿拉伯數字</a:t>
            </a:r>
            <a:r>
              <a:rPr lang="zh-TW" altLang="en-US" sz="2400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07" y="4509119"/>
            <a:ext cx="609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7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552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啟動編譯器</a:t>
            </a:r>
            <a:r>
              <a:rPr lang="en-US" altLang="zh-TW" sz="2800" dirty="0" err="1" smtClean="0"/>
              <a:t>jupyter</a:t>
            </a:r>
            <a:r>
              <a:rPr lang="en-US" altLang="zh-TW" sz="2800" dirty="0" smtClean="0"/>
              <a:t> notebook</a:t>
            </a:r>
            <a:endParaRPr lang="zh-TW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556"/>
          <a:stretch/>
        </p:blipFill>
        <p:spPr bwMode="auto">
          <a:xfrm>
            <a:off x="1386623" y="2251868"/>
            <a:ext cx="3400425" cy="19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4" r="18288" b="23155"/>
          <a:stretch/>
        </p:blipFill>
        <p:spPr bwMode="auto">
          <a:xfrm>
            <a:off x="539552" y="1772816"/>
            <a:ext cx="7848872" cy="481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7596336" y="2348879"/>
            <a:ext cx="432048" cy="288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5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/>
              <a:t>Install </a:t>
            </a:r>
            <a:r>
              <a:rPr lang="en-US" altLang="zh-TW" u="sng" dirty="0" err="1"/>
              <a:t>Tensorflow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r="19630"/>
          <a:stretch/>
        </p:blipFill>
        <p:spPr bwMode="auto">
          <a:xfrm>
            <a:off x="899591" y="1124744"/>
            <a:ext cx="679538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61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u="sng" dirty="0" err="1" smtClean="0"/>
              <a:t>Refernce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Mnist</a:t>
            </a:r>
            <a:r>
              <a:rPr lang="en-US" altLang="zh-TW" dirty="0" smtClean="0"/>
              <a:t> Data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sz="2000" dirty="0">
                <a:sym typeface="Wingdings" panose="05000000000000000000" pitchFamily="2" charset="2"/>
                <a:hlinkClick r:id="rId2"/>
              </a:rPr>
              <a:t>http://yann.lecun.com/exdb/mnist/</a:t>
            </a:r>
            <a:endParaRPr lang="en-US" altLang="zh-TW" sz="2000" dirty="0" smtClean="0"/>
          </a:p>
          <a:p>
            <a:r>
              <a:rPr lang="en-US" altLang="zh-TW" dirty="0" smtClean="0"/>
              <a:t>CNN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sz="1800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zh-TW" sz="18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zh-TW" sz="1800" dirty="0" smtClean="0">
                <a:sym typeface="Wingdings" panose="05000000000000000000" pitchFamily="2" charset="2"/>
                <a:hlinkClick r:id="rId3"/>
              </a:rPr>
              <a:t>www.youtube.com/watch?v=FrKWiRv254g&amp;t=1842s</a:t>
            </a:r>
            <a:endParaRPr lang="en-US" altLang="zh-TW" sz="1800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Deep learning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sz="1800" dirty="0">
                <a:sym typeface="Wingdings" panose="05000000000000000000" pitchFamily="2" charset="2"/>
                <a:hlinkClick r:id="rId4"/>
              </a:rPr>
              <a:t>http://www.deeplearningbook.org/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48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err="1"/>
              <a:t>Mnist</a:t>
            </a:r>
            <a:r>
              <a:rPr lang="en-US" altLang="zh-TW" u="sng" dirty="0"/>
              <a:t> Data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69178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5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err="1" smtClean="0"/>
              <a:t>Mnist</a:t>
            </a:r>
            <a:r>
              <a:rPr lang="en-US" altLang="zh-TW" u="sng" dirty="0" smtClean="0"/>
              <a:t>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err="1" smtClean="0"/>
              <a:t>Mnist</a:t>
            </a:r>
            <a:r>
              <a:rPr lang="en-US" altLang="zh-TW" dirty="0" smtClean="0"/>
              <a:t> Data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1"/>
          <a:stretch/>
        </p:blipFill>
        <p:spPr bwMode="auto">
          <a:xfrm>
            <a:off x="723216" y="2492896"/>
            <a:ext cx="513141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699792" y="2636912"/>
            <a:ext cx="34563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300192" y="2441752"/>
            <a:ext cx="149771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載入</a:t>
            </a:r>
            <a:r>
              <a:rPr lang="en-US" altLang="zh-TW" sz="1600" dirty="0" err="1" smtClean="0"/>
              <a:t>tensorflow</a:t>
            </a:r>
            <a:endParaRPr lang="zh-TW" altLang="en-US" sz="16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854634" y="3140968"/>
            <a:ext cx="3015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0192" y="2971691"/>
            <a:ext cx="15036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載入</a:t>
            </a:r>
            <a:r>
              <a:rPr lang="en-US" altLang="zh-TW" sz="1600" dirty="0" err="1" smtClean="0"/>
              <a:t>Mnist</a:t>
            </a:r>
            <a:r>
              <a:rPr lang="en-US" altLang="zh-TW" sz="1600" dirty="0" smtClean="0"/>
              <a:t> Data</a:t>
            </a:r>
            <a:endParaRPr lang="zh-TW" altLang="en-US" sz="1600" dirty="0"/>
          </a:p>
        </p:txBody>
      </p:sp>
      <p:sp>
        <p:nvSpPr>
          <p:cNvPr id="9" name="向右箭號 8"/>
          <p:cNvSpPr/>
          <p:nvPr/>
        </p:nvSpPr>
        <p:spPr>
          <a:xfrm>
            <a:off x="4754769" y="3933056"/>
            <a:ext cx="1093630" cy="14401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77410" y="382039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載入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67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err="1" smtClean="0"/>
              <a:t>Proccess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Predict:</a:t>
            </a:r>
          </a:p>
          <a:p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879202" y="2270230"/>
            <a:ext cx="7445806" cy="1700385"/>
            <a:chOff x="879202" y="2270230"/>
            <a:chExt cx="7445806" cy="17003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02" y="2278491"/>
              <a:ext cx="702939" cy="704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群組 5"/>
            <p:cNvGrpSpPr/>
            <p:nvPr/>
          </p:nvGrpSpPr>
          <p:grpSpPr>
            <a:xfrm>
              <a:off x="2627784" y="2394431"/>
              <a:ext cx="1656184" cy="483422"/>
              <a:chOff x="2093426" y="2531961"/>
              <a:chExt cx="1656184" cy="483422"/>
            </a:xfrm>
          </p:grpSpPr>
          <p:sp>
            <p:nvSpPr>
              <p:cNvPr id="4" name="向右箭號 3"/>
              <p:cNvSpPr/>
              <p:nvPr/>
            </p:nvSpPr>
            <p:spPr>
              <a:xfrm>
                <a:off x="2093426" y="2871367"/>
                <a:ext cx="1656184" cy="14401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2213536" y="2531961"/>
                <a:ext cx="1415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Prepocessing</a:t>
                </a:r>
                <a:endParaRPr lang="zh-TW" altLang="en-US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627784" y="3440421"/>
              <a:ext cx="1656184" cy="483422"/>
              <a:chOff x="2093426" y="2531961"/>
              <a:chExt cx="1656184" cy="483422"/>
            </a:xfrm>
          </p:grpSpPr>
          <p:sp>
            <p:nvSpPr>
              <p:cNvPr id="9" name="向右箭號 8"/>
              <p:cNvSpPr/>
              <p:nvPr/>
            </p:nvSpPr>
            <p:spPr>
              <a:xfrm>
                <a:off x="2093426" y="2871367"/>
                <a:ext cx="1656184" cy="14401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213536" y="2531961"/>
                <a:ext cx="1415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Prepocessing</a:t>
                </a:r>
                <a:endParaRPr lang="zh-TW" altLang="en-US" dirty="0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1088255" y="3601283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 ...1…5... 9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483413" y="263094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270230"/>
              <a:ext cx="730562" cy="71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群組 14"/>
            <p:cNvGrpSpPr/>
            <p:nvPr/>
          </p:nvGrpSpPr>
          <p:grpSpPr>
            <a:xfrm>
              <a:off x="4497132" y="2270230"/>
              <a:ext cx="991209" cy="588967"/>
              <a:chOff x="4652392" y="2546831"/>
              <a:chExt cx="991209" cy="588967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4696847" y="2656648"/>
                <a:ext cx="902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Feature</a:t>
                </a:r>
                <a:endParaRPr lang="zh-TW" altLang="en-US" dirty="0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4652392" y="2546831"/>
                <a:ext cx="991209" cy="5889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4509478" y="3327338"/>
              <a:ext cx="991209" cy="588967"/>
              <a:chOff x="4566286" y="3335411"/>
              <a:chExt cx="991209" cy="588967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4566286" y="3335411"/>
                <a:ext cx="991209" cy="5889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4720290" y="3437156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Label</a:t>
                </a:r>
                <a:endParaRPr lang="zh-TW" altLang="en-US" dirty="0"/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731423" y="2733837"/>
              <a:ext cx="1144833" cy="483422"/>
              <a:chOff x="2093426" y="2531961"/>
              <a:chExt cx="1144833" cy="483422"/>
            </a:xfrm>
          </p:grpSpPr>
          <p:sp>
            <p:nvSpPr>
              <p:cNvPr id="21" name="向右箭號 20"/>
              <p:cNvSpPr/>
              <p:nvPr/>
            </p:nvSpPr>
            <p:spPr>
              <a:xfrm>
                <a:off x="2093426" y="2871367"/>
                <a:ext cx="1144833" cy="14401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2104339" y="2531961"/>
                <a:ext cx="927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7020272" y="2763763"/>
              <a:ext cx="1304736" cy="603963"/>
              <a:chOff x="4652392" y="2531835"/>
              <a:chExt cx="1304736" cy="603963"/>
            </a:xfrm>
          </p:grpSpPr>
          <p:sp>
            <p:nvSpPr>
              <p:cNvPr id="27" name="文字方塊 26"/>
              <p:cNvSpPr txBox="1"/>
              <p:nvPr/>
            </p:nvSpPr>
            <p:spPr>
              <a:xfrm>
                <a:off x="4673832" y="2656648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MLP model</a:t>
                </a:r>
                <a:endParaRPr lang="zh-TW" altLang="en-US" dirty="0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>
                <a:off x="4652392" y="2531835"/>
                <a:ext cx="1304736" cy="60396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4" y="4671035"/>
            <a:ext cx="910373" cy="90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向右箭號 30"/>
          <p:cNvSpPr/>
          <p:nvPr/>
        </p:nvSpPr>
        <p:spPr>
          <a:xfrm>
            <a:off x="1884485" y="5301208"/>
            <a:ext cx="1656184" cy="144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004595" y="4961802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Prepocessing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3788363" y="4927129"/>
            <a:ext cx="991209" cy="588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64278" y="5036946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5" name="向右箭號 34"/>
          <p:cNvSpPr/>
          <p:nvPr/>
        </p:nvSpPr>
        <p:spPr>
          <a:xfrm>
            <a:off x="5113742" y="5301208"/>
            <a:ext cx="1144833" cy="1440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148064" y="4931876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85" y="4290289"/>
            <a:ext cx="1228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雲朵形 28"/>
          <p:cNvSpPr/>
          <p:nvPr/>
        </p:nvSpPr>
        <p:spPr>
          <a:xfrm>
            <a:off x="7971839" y="3970615"/>
            <a:ext cx="706338" cy="75143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 rot="20023642">
            <a:off x="7943749" y="414945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Result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5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57473"/>
            <a:ext cx="6848600" cy="39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MLP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3580"/>
            <a:ext cx="683225" cy="6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1560977" y="1720068"/>
            <a:ext cx="885281" cy="1241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560977" y="1443580"/>
            <a:ext cx="88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Reshape</a:t>
            </a:r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55575" y="1388264"/>
            <a:ext cx="6832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55576" y="114204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28 pixels</a:t>
            </a:r>
            <a:endParaRPr lang="zh-TW" altLang="en-US" sz="10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83568" y="1483922"/>
            <a:ext cx="0" cy="606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7022" y="1483922"/>
            <a:ext cx="338554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 smtClean="0"/>
              <a:t>28 pixels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27784" y="157304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Array([0,0,……,255,…,124,128,……..,0] )</a:t>
            </a:r>
            <a:endParaRPr lang="zh-TW" altLang="en-US" dirty="0"/>
          </a:p>
        </p:txBody>
      </p:sp>
      <p:sp>
        <p:nvSpPr>
          <p:cNvPr id="19" name="雲朵形圖說文字 18"/>
          <p:cNvSpPr/>
          <p:nvPr/>
        </p:nvSpPr>
        <p:spPr>
          <a:xfrm rot="377192">
            <a:off x="5711612" y="340103"/>
            <a:ext cx="2842644" cy="138769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101699" y="572286"/>
            <a:ext cx="20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28*28</a:t>
            </a:r>
            <a:r>
              <a:rPr lang="zh-TW" altLang="en-US" dirty="0" smtClean="0"/>
              <a:t>的二維影像，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轉換成一維向量，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長度為</a:t>
            </a:r>
            <a:r>
              <a:rPr lang="en-US" altLang="zh-TW" dirty="0" smtClean="0"/>
              <a:t>784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003617" y="2105047"/>
            <a:ext cx="720080" cy="3701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475656" y="5884734"/>
            <a:ext cx="2160240" cy="792088"/>
            <a:chOff x="1691680" y="5831105"/>
            <a:chExt cx="2160240" cy="792088"/>
          </a:xfrm>
        </p:grpSpPr>
        <p:sp>
          <p:nvSpPr>
            <p:cNvPr id="29" name="圓角矩形 28"/>
            <p:cNvSpPr/>
            <p:nvPr/>
          </p:nvSpPr>
          <p:spPr>
            <a:xfrm>
              <a:off x="1691680" y="5831105"/>
              <a:ext cx="21602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751538" y="5912265"/>
              <a:ext cx="2100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/>
                <a:t>輸入層</a:t>
              </a:r>
              <a:r>
                <a:rPr lang="en-US" altLang="zh-TW" b="1" dirty="0" smtClean="0"/>
                <a:t>(Input layer):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sz="1600" dirty="0" smtClean="0"/>
                <a:t>784</a:t>
              </a:r>
              <a:r>
                <a:rPr lang="zh-TW" altLang="en-US" sz="1600" dirty="0" smtClean="0"/>
                <a:t>個輸入神經元</a:t>
              </a:r>
              <a:endParaRPr lang="zh-TW" altLang="en-US" sz="16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067944" y="2636912"/>
            <a:ext cx="720080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3743907" y="5661248"/>
            <a:ext cx="2357791" cy="792088"/>
            <a:chOff x="1691680" y="5831105"/>
            <a:chExt cx="2160240" cy="792088"/>
          </a:xfrm>
        </p:grpSpPr>
        <p:sp>
          <p:nvSpPr>
            <p:cNvPr id="35" name="圓角矩形 34"/>
            <p:cNvSpPr/>
            <p:nvPr/>
          </p:nvSpPr>
          <p:spPr>
            <a:xfrm>
              <a:off x="1691680" y="5831105"/>
              <a:ext cx="21602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751538" y="5912265"/>
              <a:ext cx="2100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隱藏層</a:t>
              </a:r>
              <a:r>
                <a:rPr lang="en-US" altLang="zh-TW" b="1" dirty="0" smtClean="0"/>
                <a:t>(Hidden layer):</a:t>
              </a:r>
            </a:p>
            <a:p>
              <a:r>
                <a:rPr lang="zh-TW" altLang="en-US" dirty="0" smtClean="0"/>
                <a:t> </a:t>
              </a:r>
              <a:r>
                <a:rPr lang="en-US" altLang="zh-TW" sz="1600" dirty="0" smtClean="0"/>
                <a:t>256</a:t>
              </a:r>
              <a:r>
                <a:rPr lang="zh-TW" altLang="en-US" sz="1600" dirty="0" smtClean="0"/>
                <a:t>個隱藏神經元</a:t>
              </a:r>
              <a:endParaRPr lang="zh-TW" altLang="en-US" sz="16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5796136" y="2492896"/>
            <a:ext cx="72008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646133" y="2029203"/>
            <a:ext cx="2357791" cy="906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698849" y="2057473"/>
            <a:ext cx="229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輸出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(Output layer):</a:t>
            </a:r>
          </a:p>
          <a:p>
            <a:r>
              <a:rPr lang="zh-TW" altLang="en-US" sz="1600" dirty="0" smtClean="0"/>
              <a:t> </a:t>
            </a:r>
            <a:r>
              <a:rPr lang="en-US" altLang="zh-TW" sz="1400" dirty="0" smtClean="0"/>
              <a:t>10</a:t>
            </a:r>
            <a:r>
              <a:rPr lang="zh-TW" altLang="en-US" sz="1400" dirty="0" smtClean="0"/>
              <a:t>個輸出神經元，及預測結果，從</a:t>
            </a:r>
            <a:r>
              <a:rPr lang="en-US" altLang="zh-TW" sz="1400" dirty="0" smtClean="0"/>
              <a:t>0~9</a:t>
            </a:r>
            <a:r>
              <a:rPr lang="zh-TW" altLang="en-US" sz="1400" dirty="0" smtClean="0"/>
              <a:t>共有十個結果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07738" y="14540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74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u="sng" dirty="0" smtClean="0"/>
              <a:t>MLP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6483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3203848" y="1916832"/>
            <a:ext cx="360040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563888" y="2024844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52120" y="187095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Input</a:t>
            </a:r>
            <a:r>
              <a:rPr lang="zh-TW" altLang="en-US" sz="1400" dirty="0" smtClean="0">
                <a:solidFill>
                  <a:srgbClr val="FF0000"/>
                </a:solidFill>
              </a:rPr>
              <a:t>筆數不固定，設定為</a:t>
            </a:r>
            <a:r>
              <a:rPr lang="en-US" altLang="zh-TW" sz="1400" dirty="0" smtClean="0">
                <a:solidFill>
                  <a:srgbClr val="FF0000"/>
                </a:solidFill>
              </a:rPr>
              <a:t>None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67100" y="4437112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MLP model </a:t>
            </a:r>
            <a:r>
              <a:rPr lang="zh-TW" altLang="en-US" dirty="0" smtClean="0">
                <a:solidFill>
                  <a:srgbClr val="FF0000"/>
                </a:solidFill>
              </a:rPr>
              <a:t>建構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52120" y="2505245"/>
            <a:ext cx="1831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設定每層</a:t>
            </a:r>
            <a:r>
              <a:rPr lang="zh-TW" altLang="en-US" sz="1400" dirty="0">
                <a:solidFill>
                  <a:srgbClr val="FF0000"/>
                </a:solidFill>
              </a:rPr>
              <a:t>的</a:t>
            </a:r>
            <a:r>
              <a:rPr lang="zh-TW" altLang="en-US" sz="1400" dirty="0" smtClean="0">
                <a:solidFill>
                  <a:srgbClr val="FF0000"/>
                </a:solidFill>
              </a:rPr>
              <a:t>參數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W,b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8"/>
          <a:stretch/>
        </p:blipFill>
        <p:spPr bwMode="auto">
          <a:xfrm>
            <a:off x="5767100" y="558727"/>
            <a:ext cx="2672324" cy="9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580112" y="466788"/>
            <a:ext cx="3046301" cy="11519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9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algn="l"/>
            <a:r>
              <a:rPr lang="en-US" altLang="zh-TW" u="sng" dirty="0" smtClean="0"/>
              <a:t>MLP</a:t>
            </a:r>
            <a:r>
              <a:rPr lang="zh-TW" altLang="en-US" u="sng" dirty="0" smtClean="0"/>
              <a:t> 辨識手寫數字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229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403648" y="3990571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3888" y="420870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準確性</a:t>
            </a:r>
            <a:r>
              <a:rPr lang="en-US" altLang="zh-TW" dirty="0" smtClean="0">
                <a:solidFill>
                  <a:srgbClr val="FF0000"/>
                </a:solidFill>
              </a:rPr>
              <a:t>:82.7%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4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502</Words>
  <Application>Microsoft Office PowerPoint</Application>
  <PresentationFormat>如螢幕大小 (4:3)</PresentationFormat>
  <Paragraphs>139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Mnist手寫數字辨識資料集</vt:lpstr>
      <vt:lpstr>OUTLINE</vt:lpstr>
      <vt:lpstr>Mnist Data</vt:lpstr>
      <vt:lpstr>Mnist Data</vt:lpstr>
      <vt:lpstr>Mnist Data</vt:lpstr>
      <vt:lpstr>Proccess</vt:lpstr>
      <vt:lpstr>MLP 辨識手寫數字</vt:lpstr>
      <vt:lpstr>MLP 辨識手寫數字</vt:lpstr>
      <vt:lpstr>MLP 辨識手寫數字</vt:lpstr>
      <vt:lpstr>CNN 辨識手寫數字</vt:lpstr>
      <vt:lpstr>CNN 辨識手寫數字</vt:lpstr>
      <vt:lpstr>CNN 辨識手寫數字</vt:lpstr>
      <vt:lpstr>CNN 辨識手寫數字</vt:lpstr>
      <vt:lpstr>CNN 辨識手寫數字</vt:lpstr>
      <vt:lpstr>CNN 辨識手寫數字</vt:lpstr>
      <vt:lpstr>CNN 辨識手寫數字</vt:lpstr>
      <vt:lpstr>CNN 辨識手寫數字</vt:lpstr>
      <vt:lpstr>CNN 辨識手寫數字</vt:lpstr>
      <vt:lpstr>Version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Install Tensorflow</vt:lpstr>
      <vt:lpstr>Refernce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Mnist手寫數字辨識資料集</dc:title>
  <dc:creator>Administrator</dc:creator>
  <cp:lastModifiedBy>Administrator</cp:lastModifiedBy>
  <cp:revision>47</cp:revision>
  <dcterms:created xsi:type="dcterms:W3CDTF">2018-05-29T07:51:10Z</dcterms:created>
  <dcterms:modified xsi:type="dcterms:W3CDTF">2018-06-01T02:53:07Z</dcterms:modified>
</cp:coreProperties>
</file>