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3" r:id="rId2"/>
    <p:sldId id="264" r:id="rId3"/>
    <p:sldId id="265" r:id="rId4"/>
    <p:sldId id="310" r:id="rId5"/>
    <p:sldId id="266" r:id="rId6"/>
    <p:sldId id="336" r:id="rId7"/>
    <p:sldId id="337" r:id="rId8"/>
    <p:sldId id="311" r:id="rId9"/>
    <p:sldId id="340" r:id="rId10"/>
    <p:sldId id="312" r:id="rId11"/>
    <p:sldId id="341" r:id="rId12"/>
    <p:sldId id="270" r:id="rId13"/>
    <p:sldId id="314" r:id="rId14"/>
    <p:sldId id="288" r:id="rId15"/>
    <p:sldId id="335" r:id="rId16"/>
    <p:sldId id="305" r:id="rId17"/>
    <p:sldId id="313" r:id="rId18"/>
    <p:sldId id="317" r:id="rId19"/>
    <p:sldId id="306" r:id="rId20"/>
    <p:sldId id="307" r:id="rId21"/>
    <p:sldId id="318" r:id="rId22"/>
    <p:sldId id="295" r:id="rId23"/>
    <p:sldId id="332" r:id="rId24"/>
    <p:sldId id="291" r:id="rId25"/>
    <p:sldId id="331" r:id="rId26"/>
    <p:sldId id="333" r:id="rId27"/>
    <p:sldId id="330" r:id="rId28"/>
    <p:sldId id="309" r:id="rId29"/>
    <p:sldId id="316" r:id="rId30"/>
    <p:sldId id="320" r:id="rId31"/>
    <p:sldId id="290" r:id="rId32"/>
    <p:sldId id="294" r:id="rId33"/>
    <p:sldId id="315" r:id="rId34"/>
    <p:sldId id="319" r:id="rId35"/>
    <p:sldId id="272" r:id="rId36"/>
    <p:sldId id="338" r:id="rId37"/>
    <p:sldId id="280" r:id="rId38"/>
    <p:sldId id="324" r:id="rId39"/>
    <p:sldId id="323" r:id="rId40"/>
    <p:sldId id="322" r:id="rId41"/>
    <p:sldId id="325" r:id="rId42"/>
    <p:sldId id="274" r:id="rId43"/>
    <p:sldId id="321" r:id="rId44"/>
    <p:sldId id="268" r:id="rId45"/>
    <p:sldId id="342" r:id="rId46"/>
    <p:sldId id="292" r:id="rId47"/>
    <p:sldId id="328" r:id="rId48"/>
    <p:sldId id="293" r:id="rId49"/>
    <p:sldId id="326" r:id="rId50"/>
    <p:sldId id="327" r:id="rId51"/>
    <p:sldId id="329" r:id="rId52"/>
    <p:sldId id="308" r:id="rId53"/>
    <p:sldId id="286" r:id="rId54"/>
    <p:sldId id="339" r:id="rId55"/>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CBD0"/>
    <a:srgbClr val="60A8AF"/>
    <a:srgbClr val="727272"/>
    <a:srgbClr val="FAD3D4"/>
    <a:srgbClr val="FFB9BE"/>
    <a:srgbClr val="FF626C"/>
    <a:srgbClr val="00456B"/>
    <a:srgbClr val="FFC73E"/>
    <a:srgbClr val="B3E4FF"/>
    <a:srgbClr val="FFE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6424" autoAdjust="0"/>
  </p:normalViewPr>
  <p:slideViewPr>
    <p:cSldViewPr snapToGrid="0" showGuides="1">
      <p:cViewPr varScale="1">
        <p:scale>
          <a:sx n="81" d="100"/>
          <a:sy n="81" d="100"/>
        </p:scale>
        <p:origin x="504" y="67"/>
      </p:cViewPr>
      <p:guideLst>
        <p:guide pos="3840"/>
        <p:guide orient="horz" pos="216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25.png"/></Relationships>
</file>

<file path=ppt/diagrams/_rels/data9.xml.rels><?xml version="1.0" encoding="UTF-8" standalone="yes"?>
<Relationships xmlns="http://schemas.openxmlformats.org/package/2006/relationships"><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1" custScaleX="42815">
        <dgm:presLayoutVars>
          <dgm:bulletEnabled val="1"/>
        </dgm:presLayoutVars>
      </dgm:prSet>
      <dgm:spPr/>
    </dgm:pt>
  </dgm:ptLst>
  <dgm:cxnLst>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3F29E7AB-A97B-4046-B5EB-0CEC779D473F}" type="presOf" srcId="{53E0F5A2-45C0-4702-9DFD-75FF0E832E4B}" destId="{62935727-C7D5-4B22-8314-200D71F201D9}" srcOrd="0" destOrd="0" presId="urn:microsoft.com/office/officeart/2005/8/layout/hProcess9"/>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2"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2"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3F29E7AB-A97B-4046-B5EB-0CEC779D473F}" type="presOf" srcId="{53E0F5A2-45C0-4702-9DFD-75FF0E832E4B}" destId="{62935727-C7D5-4B22-8314-200D71F201D9}"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25440C-FA1F-4072-855D-D4E31D88A3A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TW" altLang="en-US"/>
        </a:p>
      </dgm:t>
    </dgm:pt>
    <dgm:pt modelId="{11DFB6DE-CE07-4DB2-86D2-4E3B8666E684}" type="pres">
      <dgm:prSet presAssocID="{C225440C-FA1F-4072-855D-D4E31D88A3A7}" presName="rootnode" presStyleCnt="0">
        <dgm:presLayoutVars>
          <dgm:chMax/>
          <dgm:chPref/>
          <dgm:dir/>
          <dgm:animLvl val="lvl"/>
        </dgm:presLayoutVars>
      </dgm:prSet>
      <dgm:spPr/>
    </dgm:pt>
  </dgm:ptLst>
  <dgm:cxnLst>
    <dgm:cxn modelId="{B7F16E49-2239-4598-A207-70D663C8AAC2}" type="presOf" srcId="{C225440C-FA1F-4072-855D-D4E31D88A3A7}" destId="{11DFB6DE-CE07-4DB2-86D2-4E3B8666E684}" srcOrd="0" destOrd="0" presId="urn:microsoft.com/office/officeart/2005/8/layout/StepDownProcess"/>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3"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3"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3"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50091435-7692-4513-AC3B-9D89032BC3CD}">
      <dgm:prSet phldrT="[文字]"/>
      <dgm:spPr/>
      <dgm:t>
        <a:bodyPr/>
        <a:lstStyle/>
        <a:p>
          <a:r>
            <a:rPr lang="zh-TW" altLang="en-US" dirty="0">
              <a:latin typeface="微軟正黑體" panose="020B0604030504040204" pitchFamily="34" charset="-120"/>
              <a:ea typeface="微軟正黑體" panose="020B0604030504040204" pitchFamily="34" charset="-120"/>
            </a:rPr>
            <a:t>開啟人像追蹤攝影機與直播串流</a:t>
          </a:r>
        </a:p>
      </dgm:t>
    </dgm:pt>
    <dgm:pt modelId="{94B8D1AC-564E-4869-BF14-C52A84045BB9}" type="parTrans" cxnId="{4CA49BD2-3E2B-4100-A58A-940F733138BD}">
      <dgm:prSet/>
      <dgm:spPr/>
      <dgm:t>
        <a:bodyPr/>
        <a:lstStyle/>
        <a:p>
          <a:endParaRPr lang="zh-TW" altLang="en-US"/>
        </a:p>
      </dgm:t>
    </dgm:pt>
    <dgm:pt modelId="{1581B7E7-1F04-4E90-AC30-E581E7155CB7}" type="sibTrans" cxnId="{4CA49BD2-3E2B-4100-A58A-940F733138BD}">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4"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4"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4" custScaleX="42815">
        <dgm:presLayoutVars>
          <dgm:bulletEnabled val="1"/>
        </dgm:presLayoutVars>
      </dgm:prSet>
      <dgm:spPr/>
    </dgm:pt>
    <dgm:pt modelId="{E478984B-EF27-4AAD-9C15-D72E626DFDAF}" type="pres">
      <dgm:prSet presAssocID="{09DC81B6-5C27-472E-A4C1-98B8AADC8A61}" presName="sibTrans" presStyleCnt="0"/>
      <dgm:spPr/>
    </dgm:pt>
    <dgm:pt modelId="{198E3725-AC12-41B4-BB1E-D3B257936379}" type="pres">
      <dgm:prSet presAssocID="{50091435-7692-4513-AC3B-9D89032BC3CD}" presName="textNode" presStyleLbl="node1" presStyleIdx="3" presStyleCnt="4"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7DB0793E-4F83-4D8A-903E-CC71532C3FB3}" type="presOf" srcId="{50091435-7692-4513-AC3B-9D89032BC3CD}" destId="{198E3725-AC12-41B4-BB1E-D3B257936379}"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4CA49BD2-3E2B-4100-A58A-940F733138BD}" srcId="{53E0F5A2-45C0-4702-9DFD-75FF0E832E4B}" destId="{50091435-7692-4513-AC3B-9D89032BC3CD}" srcOrd="3" destOrd="0" parTransId="{94B8D1AC-564E-4869-BF14-C52A84045BB9}" sibTransId="{1581B7E7-1F04-4E90-AC30-E581E7155CB7}"/>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 modelId="{963A0B7A-CA7B-4B0C-9274-3FFF79CC60D0}" type="presParOf" srcId="{DFE72B2A-0F08-4752-A449-C881FD0FEE0B}" destId="{E478984B-EF27-4AAD-9C15-D72E626DFDAF}" srcOrd="5" destOrd="0" presId="urn:microsoft.com/office/officeart/2005/8/layout/hProcess9"/>
    <dgm:cxn modelId="{91D371A1-3FAF-45C3-AE8E-67EC96421C67}" type="presParOf" srcId="{DFE72B2A-0F08-4752-A449-C881FD0FEE0B}" destId="{198E3725-AC12-41B4-BB1E-D3B257936379}"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50091435-7692-4513-AC3B-9D89032BC3CD}">
      <dgm:prSet phldrT="[文字]"/>
      <dgm:spPr/>
      <dgm:t>
        <a:bodyPr/>
        <a:lstStyle/>
        <a:p>
          <a:r>
            <a:rPr lang="zh-TW" altLang="en-US" dirty="0">
              <a:latin typeface="微軟正黑體" panose="020B0604030504040204" pitchFamily="34" charset="-120"/>
              <a:ea typeface="微軟正黑體" panose="020B0604030504040204" pitchFamily="34" charset="-120"/>
            </a:rPr>
            <a:t>開啟人像追蹤攝影機與直播串流</a:t>
          </a:r>
        </a:p>
      </dgm:t>
    </dgm:pt>
    <dgm:pt modelId="{94B8D1AC-564E-4869-BF14-C52A84045BB9}" type="parTrans" cxnId="{4CA49BD2-3E2B-4100-A58A-940F733138BD}">
      <dgm:prSet/>
      <dgm:spPr/>
      <dgm:t>
        <a:bodyPr/>
        <a:lstStyle/>
        <a:p>
          <a:endParaRPr lang="zh-TW" altLang="en-US"/>
        </a:p>
      </dgm:t>
    </dgm:pt>
    <dgm:pt modelId="{1581B7E7-1F04-4E90-AC30-E581E7155CB7}" type="sibTrans" cxnId="{4CA49BD2-3E2B-4100-A58A-940F733138BD}">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4"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4"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4" custScaleX="42815">
        <dgm:presLayoutVars>
          <dgm:bulletEnabled val="1"/>
        </dgm:presLayoutVars>
      </dgm:prSet>
      <dgm:spPr/>
    </dgm:pt>
    <dgm:pt modelId="{E478984B-EF27-4AAD-9C15-D72E626DFDAF}" type="pres">
      <dgm:prSet presAssocID="{09DC81B6-5C27-472E-A4C1-98B8AADC8A61}" presName="sibTrans" presStyleCnt="0"/>
      <dgm:spPr/>
    </dgm:pt>
    <dgm:pt modelId="{198E3725-AC12-41B4-BB1E-D3B257936379}" type="pres">
      <dgm:prSet presAssocID="{50091435-7692-4513-AC3B-9D89032BC3CD}" presName="textNode" presStyleLbl="node1" presStyleIdx="3" presStyleCnt="4" custScaleX="42815">
        <dgm:presLayoutVars>
          <dgm:bulletEnabled val="1"/>
        </dgm:presLayoutVars>
      </dgm:prSet>
      <dgm:spPr/>
    </dgm:pt>
  </dgm:ptLst>
  <dgm:cxnLst>
    <dgm:cxn modelId="{3E1FAB21-25D7-4FB8-83FB-55404BFB86AE}" type="presOf" srcId="{9E80A581-BA6B-4437-B5C4-B08CDC25172A}" destId="{6157EC40-2012-45BF-A902-41B2EA8B1B86}" srcOrd="0" destOrd="0" presId="urn:microsoft.com/office/officeart/2005/8/layout/hProcess9"/>
    <dgm:cxn modelId="{7DB0793E-4F83-4D8A-903E-CC71532C3FB3}" type="presOf" srcId="{50091435-7692-4513-AC3B-9D89032BC3CD}" destId="{198E3725-AC12-41B4-BB1E-D3B257936379}"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4CA49BD2-3E2B-4100-A58A-940F733138BD}" srcId="{53E0F5A2-45C0-4702-9DFD-75FF0E832E4B}" destId="{50091435-7692-4513-AC3B-9D89032BC3CD}" srcOrd="3" destOrd="0" parTransId="{94B8D1AC-564E-4869-BF14-C52A84045BB9}" sibTransId="{1581B7E7-1F04-4E90-AC30-E581E7155CB7}"/>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 modelId="{963A0B7A-CA7B-4B0C-9274-3FFF79CC60D0}" type="presParOf" srcId="{DFE72B2A-0F08-4752-A449-C881FD0FEE0B}" destId="{E478984B-EF27-4AAD-9C15-D72E626DFDAF}" srcOrd="5" destOrd="0" presId="urn:microsoft.com/office/officeart/2005/8/layout/hProcess9"/>
    <dgm:cxn modelId="{91D371A1-3FAF-45C3-AE8E-67EC96421C67}" type="presParOf" srcId="{DFE72B2A-0F08-4752-A449-C881FD0FEE0B}" destId="{198E3725-AC12-41B4-BB1E-D3B257936379}"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50091435-7692-4513-AC3B-9D89032BC3CD}">
      <dgm:prSet phldrT="[文字]"/>
      <dgm:spPr/>
      <dgm:t>
        <a:bodyPr/>
        <a:lstStyle/>
        <a:p>
          <a:r>
            <a:rPr lang="zh-TW" altLang="en-US" dirty="0">
              <a:latin typeface="微軟正黑體" panose="020B0604030504040204" pitchFamily="34" charset="-120"/>
              <a:ea typeface="微軟正黑體" panose="020B0604030504040204" pitchFamily="34" charset="-120"/>
            </a:rPr>
            <a:t>開啟人像追蹤攝影機與直播串流</a:t>
          </a:r>
        </a:p>
      </dgm:t>
    </dgm:pt>
    <dgm:pt modelId="{94B8D1AC-564E-4869-BF14-C52A84045BB9}" type="parTrans" cxnId="{4CA49BD2-3E2B-4100-A58A-940F733138BD}">
      <dgm:prSet/>
      <dgm:spPr/>
      <dgm:t>
        <a:bodyPr/>
        <a:lstStyle/>
        <a:p>
          <a:endParaRPr lang="zh-TW" altLang="en-US"/>
        </a:p>
      </dgm:t>
    </dgm:pt>
    <dgm:pt modelId="{1581B7E7-1F04-4E90-AC30-E581E7155CB7}" type="sibTrans" cxnId="{4CA49BD2-3E2B-4100-A58A-940F733138BD}">
      <dgm:prSet/>
      <dgm:spPr/>
      <dgm:t>
        <a:bodyPr/>
        <a:lstStyle/>
        <a:p>
          <a:endParaRPr lang="zh-TW" altLang="en-US"/>
        </a:p>
      </dgm:t>
    </dgm:pt>
    <dgm:pt modelId="{DD2913CD-D419-459F-B493-C253C32AD1F8}">
      <dgm:prSet phldrT="[文字]"/>
      <dgm:spPr/>
      <dgm:t>
        <a:bodyPr/>
        <a:lstStyle/>
        <a:p>
          <a:r>
            <a:rPr lang="zh-TW" altLang="en-US" dirty="0">
              <a:latin typeface="微軟正黑體" panose="020B0604030504040204" pitchFamily="34" charset="-120"/>
              <a:ea typeface="微軟正黑體" panose="020B0604030504040204" pitchFamily="34" charset="-120"/>
            </a:rPr>
            <a:t>橢圓樣板找出人臉位置</a:t>
          </a:r>
        </a:p>
      </dgm:t>
    </dgm:pt>
    <dgm:pt modelId="{68B02710-3EE8-4A82-A010-0D06E7D806FC}" type="parTrans" cxnId="{DD6C41E1-591D-4AFB-AB64-94BA698D48C3}">
      <dgm:prSet/>
      <dgm:spPr/>
      <dgm:t>
        <a:bodyPr/>
        <a:lstStyle/>
        <a:p>
          <a:endParaRPr lang="zh-TW" altLang="en-US"/>
        </a:p>
      </dgm:t>
    </dgm:pt>
    <dgm:pt modelId="{9727A549-0AC8-438F-AE30-AB83756B69ED}" type="sibTrans" cxnId="{DD6C41E1-591D-4AFB-AB64-94BA698D48C3}">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5"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5"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5" custScaleX="42815">
        <dgm:presLayoutVars>
          <dgm:bulletEnabled val="1"/>
        </dgm:presLayoutVars>
      </dgm:prSet>
      <dgm:spPr/>
    </dgm:pt>
    <dgm:pt modelId="{E478984B-EF27-4AAD-9C15-D72E626DFDAF}" type="pres">
      <dgm:prSet presAssocID="{09DC81B6-5C27-472E-A4C1-98B8AADC8A61}" presName="sibTrans" presStyleCnt="0"/>
      <dgm:spPr/>
    </dgm:pt>
    <dgm:pt modelId="{198E3725-AC12-41B4-BB1E-D3B257936379}" type="pres">
      <dgm:prSet presAssocID="{50091435-7692-4513-AC3B-9D89032BC3CD}" presName="textNode" presStyleLbl="node1" presStyleIdx="3" presStyleCnt="5" custScaleX="42815">
        <dgm:presLayoutVars>
          <dgm:bulletEnabled val="1"/>
        </dgm:presLayoutVars>
      </dgm:prSet>
      <dgm:spPr/>
    </dgm:pt>
    <dgm:pt modelId="{EE1A09FA-4CA3-404D-8887-BB4002CB7593}" type="pres">
      <dgm:prSet presAssocID="{1581B7E7-1F04-4E90-AC30-E581E7155CB7}" presName="sibTrans" presStyleCnt="0"/>
      <dgm:spPr/>
    </dgm:pt>
    <dgm:pt modelId="{40E5E1C6-01E0-421E-AF5E-8372F4ABD0C2}" type="pres">
      <dgm:prSet presAssocID="{DD2913CD-D419-459F-B493-C253C32AD1F8}" presName="textNode" presStyleLbl="node1" presStyleIdx="4" presStyleCnt="5" custScaleX="42815">
        <dgm:presLayoutVars>
          <dgm:bulletEnabled val="1"/>
        </dgm:presLayoutVars>
      </dgm:prSet>
      <dgm:spPr/>
    </dgm:pt>
  </dgm:ptLst>
  <dgm:cxnLst>
    <dgm:cxn modelId="{B1E5740C-763C-4507-90C9-F7630F739421}" type="presOf" srcId="{DD2913CD-D419-459F-B493-C253C32AD1F8}" destId="{40E5E1C6-01E0-421E-AF5E-8372F4ABD0C2}" srcOrd="0" destOrd="0" presId="urn:microsoft.com/office/officeart/2005/8/layout/hProcess9"/>
    <dgm:cxn modelId="{3E1FAB21-25D7-4FB8-83FB-55404BFB86AE}" type="presOf" srcId="{9E80A581-BA6B-4437-B5C4-B08CDC25172A}" destId="{6157EC40-2012-45BF-A902-41B2EA8B1B86}" srcOrd="0" destOrd="0" presId="urn:microsoft.com/office/officeart/2005/8/layout/hProcess9"/>
    <dgm:cxn modelId="{7DB0793E-4F83-4D8A-903E-CC71532C3FB3}" type="presOf" srcId="{50091435-7692-4513-AC3B-9D89032BC3CD}" destId="{198E3725-AC12-41B4-BB1E-D3B257936379}"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4CA49BD2-3E2B-4100-A58A-940F733138BD}" srcId="{53E0F5A2-45C0-4702-9DFD-75FF0E832E4B}" destId="{50091435-7692-4513-AC3B-9D89032BC3CD}" srcOrd="3" destOrd="0" parTransId="{94B8D1AC-564E-4869-BF14-C52A84045BB9}" sibTransId="{1581B7E7-1F04-4E90-AC30-E581E7155CB7}"/>
    <dgm:cxn modelId="{DD6C41E1-591D-4AFB-AB64-94BA698D48C3}" srcId="{53E0F5A2-45C0-4702-9DFD-75FF0E832E4B}" destId="{DD2913CD-D419-459F-B493-C253C32AD1F8}" srcOrd="4" destOrd="0" parTransId="{68B02710-3EE8-4A82-A010-0D06E7D806FC}" sibTransId="{9727A549-0AC8-438F-AE30-AB83756B69ED}"/>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 modelId="{963A0B7A-CA7B-4B0C-9274-3FFF79CC60D0}" type="presParOf" srcId="{DFE72B2A-0F08-4752-A449-C881FD0FEE0B}" destId="{E478984B-EF27-4AAD-9C15-D72E626DFDAF}" srcOrd="5" destOrd="0" presId="urn:microsoft.com/office/officeart/2005/8/layout/hProcess9"/>
    <dgm:cxn modelId="{91D371A1-3FAF-45C3-AE8E-67EC96421C67}" type="presParOf" srcId="{DFE72B2A-0F08-4752-A449-C881FD0FEE0B}" destId="{198E3725-AC12-41B4-BB1E-D3B257936379}" srcOrd="6" destOrd="0" presId="urn:microsoft.com/office/officeart/2005/8/layout/hProcess9"/>
    <dgm:cxn modelId="{9429C944-F927-4327-B3C7-40C167878E15}" type="presParOf" srcId="{DFE72B2A-0F08-4752-A449-C881FD0FEE0B}" destId="{EE1A09FA-4CA3-404D-8887-BB4002CB7593}" srcOrd="7" destOrd="0" presId="urn:microsoft.com/office/officeart/2005/8/layout/hProcess9"/>
    <dgm:cxn modelId="{25CC21E1-0847-403B-AD06-9C2B9E35742A}" type="presParOf" srcId="{DFE72B2A-0F08-4752-A449-C881FD0FEE0B}" destId="{40E5E1C6-01E0-421E-AF5E-8372F4ABD0C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E0F5A2-45C0-4702-9DFD-75FF0E832E4B}" type="doc">
      <dgm:prSet loTypeId="urn:microsoft.com/office/officeart/2005/8/layout/hProcess9" loCatId="process" qsTypeId="urn:microsoft.com/office/officeart/2005/8/quickstyle/simple1" qsCatId="simple" csTypeId="urn:microsoft.com/office/officeart/2005/8/colors/colorful1" csCatId="colorful" phldr="1"/>
      <dgm:spPr/>
    </dgm:pt>
    <dgm:pt modelId="{A7720BBF-5583-4073-BCB6-E798B19A0681}">
      <dgm:prSet phldrT="[文字]"/>
      <dgm:spPr/>
      <dgm:t>
        <a:bodyPr/>
        <a:lstStyle/>
        <a:p>
          <a:r>
            <a:rPr lang="zh-TW" altLang="en-US" dirty="0">
              <a:latin typeface="微軟正黑體" panose="020B0604030504040204" pitchFamily="34" charset="-120"/>
              <a:ea typeface="微軟正黑體" panose="020B0604030504040204" pitchFamily="34" charset="-120"/>
            </a:rPr>
            <a:t>緊急事件發生</a:t>
          </a:r>
        </a:p>
      </dgm:t>
    </dgm:pt>
    <dgm:pt modelId="{63990644-5A7C-433A-B96C-13A0C472D023}" type="parTrans" cxnId="{E06C7A45-F954-4D8C-91F3-FFB67A216ECE}">
      <dgm:prSet/>
      <dgm:spPr/>
      <dgm:t>
        <a:bodyPr/>
        <a:lstStyle/>
        <a:p>
          <a:endParaRPr lang="zh-TW" altLang="en-US"/>
        </a:p>
      </dgm:t>
    </dgm:pt>
    <dgm:pt modelId="{59987081-38D7-4107-8FFB-706D05424DD8}" type="sibTrans" cxnId="{E06C7A45-F954-4D8C-91F3-FFB67A216ECE}">
      <dgm:prSet/>
      <dgm:spPr/>
      <dgm:t>
        <a:bodyPr/>
        <a:lstStyle/>
        <a:p>
          <a:endParaRPr lang="zh-TW" altLang="en-US"/>
        </a:p>
      </dgm:t>
    </dgm:pt>
    <dgm:pt modelId="{9E80A581-BA6B-4437-B5C4-B08CDC25172A}">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手機掃描</a:t>
          </a:r>
          <a:r>
            <a:rPr lang="en-US" altLang="zh-TW" dirty="0">
              <a:latin typeface="微軟正黑體" panose="020B0604030504040204" pitchFamily="34" charset="-120"/>
              <a:ea typeface="微軟正黑體" panose="020B0604030504040204" pitchFamily="34" charset="-120"/>
            </a:rPr>
            <a:t>QR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Code</a:t>
          </a:r>
          <a:endParaRPr lang="zh-TW" altLang="en-US" dirty="0">
            <a:latin typeface="微軟正黑體" panose="020B0604030504040204" pitchFamily="34" charset="-120"/>
            <a:ea typeface="微軟正黑體" panose="020B0604030504040204" pitchFamily="34" charset="-120"/>
          </a:endParaRPr>
        </a:p>
      </dgm:t>
    </dgm:pt>
    <dgm:pt modelId="{3C863471-A157-4731-A8C1-ACC8BECD3E0E}" type="parTrans" cxnId="{C5FC0ECC-BE52-4BEC-ADC5-A6F7894006BE}">
      <dgm:prSet/>
      <dgm:spPr/>
      <dgm:t>
        <a:bodyPr/>
        <a:lstStyle/>
        <a:p>
          <a:endParaRPr lang="zh-TW" altLang="en-US"/>
        </a:p>
      </dgm:t>
    </dgm:pt>
    <dgm:pt modelId="{4C096C4C-CDB7-471B-A72A-6FEC191318B1}" type="sibTrans" cxnId="{C5FC0ECC-BE52-4BEC-ADC5-A6F7894006BE}">
      <dgm:prSet/>
      <dgm:spPr/>
      <dgm:t>
        <a:bodyPr/>
        <a:lstStyle/>
        <a:p>
          <a:endParaRPr lang="zh-TW" altLang="en-US"/>
        </a:p>
      </dgm:t>
    </dgm:pt>
    <dgm:pt modelId="{CDADF851-81D6-42E0-919C-9AAA864ACE6F}">
      <dgm:prSet phldrT="[文字]"/>
      <dgm:spPr>
        <a:solidFill>
          <a:srgbClr val="00B050"/>
        </a:solidFill>
      </dgm:spPr>
      <dgm:t>
        <a:bodyPr/>
        <a:lstStyle/>
        <a:p>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發出封包至後台</a:t>
          </a:r>
        </a:p>
      </dgm:t>
    </dgm:pt>
    <dgm:pt modelId="{36D7A69D-571A-4D66-A515-02B6CAD99383}" type="parTrans" cxnId="{ABCF2471-27AA-4D1E-BFC9-E52E9F3ECFE2}">
      <dgm:prSet/>
      <dgm:spPr/>
      <dgm:t>
        <a:bodyPr/>
        <a:lstStyle/>
        <a:p>
          <a:endParaRPr lang="zh-TW" altLang="en-US"/>
        </a:p>
      </dgm:t>
    </dgm:pt>
    <dgm:pt modelId="{09DC81B6-5C27-472E-A4C1-98B8AADC8A61}" type="sibTrans" cxnId="{ABCF2471-27AA-4D1E-BFC9-E52E9F3ECFE2}">
      <dgm:prSet/>
      <dgm:spPr/>
      <dgm:t>
        <a:bodyPr/>
        <a:lstStyle/>
        <a:p>
          <a:endParaRPr lang="zh-TW" altLang="en-US"/>
        </a:p>
      </dgm:t>
    </dgm:pt>
    <dgm:pt modelId="{50091435-7692-4513-AC3B-9D89032BC3CD}">
      <dgm:prSet phldrT="[文字]"/>
      <dgm:spPr/>
      <dgm:t>
        <a:bodyPr/>
        <a:lstStyle/>
        <a:p>
          <a:r>
            <a:rPr lang="zh-TW" altLang="en-US" dirty="0">
              <a:latin typeface="微軟正黑體" panose="020B0604030504040204" pitchFamily="34" charset="-120"/>
              <a:ea typeface="微軟正黑體" panose="020B0604030504040204" pitchFamily="34" charset="-120"/>
            </a:rPr>
            <a:t>開啟人像追蹤攝影機與直播串流</a:t>
          </a:r>
        </a:p>
      </dgm:t>
    </dgm:pt>
    <dgm:pt modelId="{94B8D1AC-564E-4869-BF14-C52A84045BB9}" type="parTrans" cxnId="{4CA49BD2-3E2B-4100-A58A-940F733138BD}">
      <dgm:prSet/>
      <dgm:spPr/>
      <dgm:t>
        <a:bodyPr/>
        <a:lstStyle/>
        <a:p>
          <a:endParaRPr lang="zh-TW" altLang="en-US"/>
        </a:p>
      </dgm:t>
    </dgm:pt>
    <dgm:pt modelId="{1581B7E7-1F04-4E90-AC30-E581E7155CB7}" type="sibTrans" cxnId="{4CA49BD2-3E2B-4100-A58A-940F733138BD}">
      <dgm:prSet/>
      <dgm:spPr/>
      <dgm:t>
        <a:bodyPr/>
        <a:lstStyle/>
        <a:p>
          <a:endParaRPr lang="zh-TW" altLang="en-US"/>
        </a:p>
      </dgm:t>
    </dgm:pt>
    <dgm:pt modelId="{DD2913CD-D419-459F-B493-C253C32AD1F8}">
      <dgm:prSet phldrT="[文字]"/>
      <dgm:spPr/>
      <dgm:t>
        <a:bodyPr/>
        <a:lstStyle/>
        <a:p>
          <a:r>
            <a:rPr lang="zh-TW" altLang="en-US" dirty="0">
              <a:latin typeface="微軟正黑體" panose="020B0604030504040204" pitchFamily="34" charset="-120"/>
              <a:ea typeface="微軟正黑體" panose="020B0604030504040204" pitchFamily="34" charset="-120"/>
            </a:rPr>
            <a:t>橢圓樣板找出人臉位置</a:t>
          </a:r>
        </a:p>
      </dgm:t>
    </dgm:pt>
    <dgm:pt modelId="{68B02710-3EE8-4A82-A010-0D06E7D806FC}" type="parTrans" cxnId="{DD6C41E1-591D-4AFB-AB64-94BA698D48C3}">
      <dgm:prSet/>
      <dgm:spPr/>
      <dgm:t>
        <a:bodyPr/>
        <a:lstStyle/>
        <a:p>
          <a:endParaRPr lang="zh-TW" altLang="en-US"/>
        </a:p>
      </dgm:t>
    </dgm:pt>
    <dgm:pt modelId="{9727A549-0AC8-438F-AE30-AB83756B69ED}" type="sibTrans" cxnId="{DD6C41E1-591D-4AFB-AB64-94BA698D48C3}">
      <dgm:prSet/>
      <dgm:spPr/>
      <dgm:t>
        <a:bodyPr/>
        <a:lstStyle/>
        <a:p>
          <a:endParaRPr lang="zh-TW" altLang="en-US"/>
        </a:p>
      </dgm:t>
    </dgm:pt>
    <dgm:pt modelId="{7A212EDE-9F27-450D-8B8C-6D6CEE63B505}">
      <dgm:prSet phldrT="[文字]"/>
      <dgm:spPr>
        <a:solidFill>
          <a:schemeClr val="accent5"/>
        </a:solidFill>
      </dgm:spPr>
      <dgm:t>
        <a:bodyPr/>
        <a:lstStyle/>
        <a:p>
          <a:r>
            <a:rPr lang="zh-TW" altLang="en-US" dirty="0">
              <a:latin typeface="微軟正黑體" panose="020B0604030504040204" pitchFamily="34" charset="-120"/>
              <a:ea typeface="微軟正黑體" panose="020B0604030504040204" pitchFamily="34" charset="-120"/>
            </a:rPr>
            <a:t>控制伺服馬達轉至人臉中心位置</a:t>
          </a:r>
        </a:p>
      </dgm:t>
    </dgm:pt>
    <dgm:pt modelId="{233FAA25-9BE1-43A8-BC3A-961D9A77547C}" type="parTrans" cxnId="{DC86EDD0-6EC8-4B52-B761-B29C67430A8B}">
      <dgm:prSet/>
      <dgm:spPr/>
      <dgm:t>
        <a:bodyPr/>
        <a:lstStyle/>
        <a:p>
          <a:endParaRPr lang="zh-TW" altLang="en-US"/>
        </a:p>
      </dgm:t>
    </dgm:pt>
    <dgm:pt modelId="{10E6692A-EED6-4B7D-B576-ABF63097C850}" type="sibTrans" cxnId="{DC86EDD0-6EC8-4B52-B761-B29C67430A8B}">
      <dgm:prSet/>
      <dgm:spPr/>
      <dgm:t>
        <a:bodyPr/>
        <a:lstStyle/>
        <a:p>
          <a:endParaRPr lang="zh-TW" altLang="en-US"/>
        </a:p>
      </dgm:t>
    </dgm:pt>
    <dgm:pt modelId="{62935727-C7D5-4B22-8314-200D71F201D9}" type="pres">
      <dgm:prSet presAssocID="{53E0F5A2-45C0-4702-9DFD-75FF0E832E4B}" presName="CompostProcess" presStyleCnt="0">
        <dgm:presLayoutVars>
          <dgm:dir/>
          <dgm:resizeHandles val="exact"/>
        </dgm:presLayoutVars>
      </dgm:prSet>
      <dgm:spPr/>
    </dgm:pt>
    <dgm:pt modelId="{BDFE71AA-FFC7-4F83-882B-D0FC40FFE79B}" type="pres">
      <dgm:prSet presAssocID="{53E0F5A2-45C0-4702-9DFD-75FF0E832E4B}" presName="arrow" presStyleLbl="bgShp" presStyleIdx="0" presStyleCnt="1"/>
      <dgm:spPr/>
    </dgm:pt>
    <dgm:pt modelId="{DFE72B2A-0F08-4752-A449-C881FD0FEE0B}" type="pres">
      <dgm:prSet presAssocID="{53E0F5A2-45C0-4702-9DFD-75FF0E832E4B}" presName="linearProcess" presStyleCnt="0"/>
      <dgm:spPr/>
    </dgm:pt>
    <dgm:pt modelId="{0AC423C4-DA75-4630-BE15-C686C71261F0}" type="pres">
      <dgm:prSet presAssocID="{A7720BBF-5583-4073-BCB6-E798B19A0681}" presName="textNode" presStyleLbl="node1" presStyleIdx="0" presStyleCnt="6" custScaleX="42815">
        <dgm:presLayoutVars>
          <dgm:bulletEnabled val="1"/>
        </dgm:presLayoutVars>
      </dgm:prSet>
      <dgm:spPr/>
    </dgm:pt>
    <dgm:pt modelId="{FD6CAF36-1B6B-432A-A55B-BBCE8FFD7CE7}" type="pres">
      <dgm:prSet presAssocID="{59987081-38D7-4107-8FFB-706D05424DD8}" presName="sibTrans" presStyleCnt="0"/>
      <dgm:spPr/>
    </dgm:pt>
    <dgm:pt modelId="{6157EC40-2012-45BF-A902-41B2EA8B1B86}" type="pres">
      <dgm:prSet presAssocID="{9E80A581-BA6B-4437-B5C4-B08CDC25172A}" presName="textNode" presStyleLbl="node1" presStyleIdx="1" presStyleCnt="6" custScaleX="42815">
        <dgm:presLayoutVars>
          <dgm:bulletEnabled val="1"/>
        </dgm:presLayoutVars>
      </dgm:prSet>
      <dgm:spPr/>
    </dgm:pt>
    <dgm:pt modelId="{35BF2BB2-3F97-4C7E-9673-511F96DDEC25}" type="pres">
      <dgm:prSet presAssocID="{4C096C4C-CDB7-471B-A72A-6FEC191318B1}" presName="sibTrans" presStyleCnt="0"/>
      <dgm:spPr/>
    </dgm:pt>
    <dgm:pt modelId="{942C4F69-FA58-4D5F-B440-84B8D6CA33DC}" type="pres">
      <dgm:prSet presAssocID="{CDADF851-81D6-42E0-919C-9AAA864ACE6F}" presName="textNode" presStyleLbl="node1" presStyleIdx="2" presStyleCnt="6" custScaleX="42815">
        <dgm:presLayoutVars>
          <dgm:bulletEnabled val="1"/>
        </dgm:presLayoutVars>
      </dgm:prSet>
      <dgm:spPr/>
    </dgm:pt>
    <dgm:pt modelId="{E478984B-EF27-4AAD-9C15-D72E626DFDAF}" type="pres">
      <dgm:prSet presAssocID="{09DC81B6-5C27-472E-A4C1-98B8AADC8A61}" presName="sibTrans" presStyleCnt="0"/>
      <dgm:spPr/>
    </dgm:pt>
    <dgm:pt modelId="{198E3725-AC12-41B4-BB1E-D3B257936379}" type="pres">
      <dgm:prSet presAssocID="{50091435-7692-4513-AC3B-9D89032BC3CD}" presName="textNode" presStyleLbl="node1" presStyleIdx="3" presStyleCnt="6" custScaleX="42815">
        <dgm:presLayoutVars>
          <dgm:bulletEnabled val="1"/>
        </dgm:presLayoutVars>
      </dgm:prSet>
      <dgm:spPr/>
    </dgm:pt>
    <dgm:pt modelId="{EE1A09FA-4CA3-404D-8887-BB4002CB7593}" type="pres">
      <dgm:prSet presAssocID="{1581B7E7-1F04-4E90-AC30-E581E7155CB7}" presName="sibTrans" presStyleCnt="0"/>
      <dgm:spPr/>
    </dgm:pt>
    <dgm:pt modelId="{40E5E1C6-01E0-421E-AF5E-8372F4ABD0C2}" type="pres">
      <dgm:prSet presAssocID="{DD2913CD-D419-459F-B493-C253C32AD1F8}" presName="textNode" presStyleLbl="node1" presStyleIdx="4" presStyleCnt="6" custScaleX="42815">
        <dgm:presLayoutVars>
          <dgm:bulletEnabled val="1"/>
        </dgm:presLayoutVars>
      </dgm:prSet>
      <dgm:spPr/>
    </dgm:pt>
    <dgm:pt modelId="{89E169BF-9E1D-4F64-B917-DD91B04E2B49}" type="pres">
      <dgm:prSet presAssocID="{9727A549-0AC8-438F-AE30-AB83756B69ED}" presName="sibTrans" presStyleCnt="0"/>
      <dgm:spPr/>
    </dgm:pt>
    <dgm:pt modelId="{8CF33999-401E-48C7-AF81-E9369217D013}" type="pres">
      <dgm:prSet presAssocID="{7A212EDE-9F27-450D-8B8C-6D6CEE63B505}" presName="textNode" presStyleLbl="node1" presStyleIdx="5" presStyleCnt="6" custScaleX="42815">
        <dgm:presLayoutVars>
          <dgm:bulletEnabled val="1"/>
        </dgm:presLayoutVars>
      </dgm:prSet>
      <dgm:spPr/>
    </dgm:pt>
  </dgm:ptLst>
  <dgm:cxnLst>
    <dgm:cxn modelId="{B1E5740C-763C-4507-90C9-F7630F739421}" type="presOf" srcId="{DD2913CD-D419-459F-B493-C253C32AD1F8}" destId="{40E5E1C6-01E0-421E-AF5E-8372F4ABD0C2}" srcOrd="0" destOrd="0" presId="urn:microsoft.com/office/officeart/2005/8/layout/hProcess9"/>
    <dgm:cxn modelId="{3E1FAB21-25D7-4FB8-83FB-55404BFB86AE}" type="presOf" srcId="{9E80A581-BA6B-4437-B5C4-B08CDC25172A}" destId="{6157EC40-2012-45BF-A902-41B2EA8B1B86}" srcOrd="0" destOrd="0" presId="urn:microsoft.com/office/officeart/2005/8/layout/hProcess9"/>
    <dgm:cxn modelId="{7DB0793E-4F83-4D8A-903E-CC71532C3FB3}" type="presOf" srcId="{50091435-7692-4513-AC3B-9D89032BC3CD}" destId="{198E3725-AC12-41B4-BB1E-D3B257936379}" srcOrd="0" destOrd="0" presId="urn:microsoft.com/office/officeart/2005/8/layout/hProcess9"/>
    <dgm:cxn modelId="{E06C7A45-F954-4D8C-91F3-FFB67A216ECE}" srcId="{53E0F5A2-45C0-4702-9DFD-75FF0E832E4B}" destId="{A7720BBF-5583-4073-BCB6-E798B19A0681}" srcOrd="0" destOrd="0" parTransId="{63990644-5A7C-433A-B96C-13A0C472D023}" sibTransId="{59987081-38D7-4107-8FFB-706D05424DD8}"/>
    <dgm:cxn modelId="{2F47C468-5B8D-431F-AD8E-1BC16BD0094A}" type="presOf" srcId="{A7720BBF-5583-4073-BCB6-E798B19A0681}" destId="{0AC423C4-DA75-4630-BE15-C686C71261F0}" srcOrd="0" destOrd="0" presId="urn:microsoft.com/office/officeart/2005/8/layout/hProcess9"/>
    <dgm:cxn modelId="{ABCF2471-27AA-4D1E-BFC9-E52E9F3ECFE2}" srcId="{53E0F5A2-45C0-4702-9DFD-75FF0E832E4B}" destId="{CDADF851-81D6-42E0-919C-9AAA864ACE6F}" srcOrd="2" destOrd="0" parTransId="{36D7A69D-571A-4D66-A515-02B6CAD99383}" sibTransId="{09DC81B6-5C27-472E-A4C1-98B8AADC8A61}"/>
    <dgm:cxn modelId="{3F29E7AB-A97B-4046-B5EB-0CEC779D473F}" type="presOf" srcId="{53E0F5A2-45C0-4702-9DFD-75FF0E832E4B}" destId="{62935727-C7D5-4B22-8314-200D71F201D9}" srcOrd="0" destOrd="0" presId="urn:microsoft.com/office/officeart/2005/8/layout/hProcess9"/>
    <dgm:cxn modelId="{0B4594B3-B598-445C-8C2B-A6A24046C4C7}" type="presOf" srcId="{CDADF851-81D6-42E0-919C-9AAA864ACE6F}" destId="{942C4F69-FA58-4D5F-B440-84B8D6CA33DC}" srcOrd="0" destOrd="0" presId="urn:microsoft.com/office/officeart/2005/8/layout/hProcess9"/>
    <dgm:cxn modelId="{1CD54FC8-344C-48FD-9FEB-665A742D6000}" type="presOf" srcId="{7A212EDE-9F27-450D-8B8C-6D6CEE63B505}" destId="{8CF33999-401E-48C7-AF81-E9369217D013}" srcOrd="0" destOrd="0" presId="urn:microsoft.com/office/officeart/2005/8/layout/hProcess9"/>
    <dgm:cxn modelId="{C5FC0ECC-BE52-4BEC-ADC5-A6F7894006BE}" srcId="{53E0F5A2-45C0-4702-9DFD-75FF0E832E4B}" destId="{9E80A581-BA6B-4437-B5C4-B08CDC25172A}" srcOrd="1" destOrd="0" parTransId="{3C863471-A157-4731-A8C1-ACC8BECD3E0E}" sibTransId="{4C096C4C-CDB7-471B-A72A-6FEC191318B1}"/>
    <dgm:cxn modelId="{DC86EDD0-6EC8-4B52-B761-B29C67430A8B}" srcId="{53E0F5A2-45C0-4702-9DFD-75FF0E832E4B}" destId="{7A212EDE-9F27-450D-8B8C-6D6CEE63B505}" srcOrd="5" destOrd="0" parTransId="{233FAA25-9BE1-43A8-BC3A-961D9A77547C}" sibTransId="{10E6692A-EED6-4B7D-B576-ABF63097C850}"/>
    <dgm:cxn modelId="{4CA49BD2-3E2B-4100-A58A-940F733138BD}" srcId="{53E0F5A2-45C0-4702-9DFD-75FF0E832E4B}" destId="{50091435-7692-4513-AC3B-9D89032BC3CD}" srcOrd="3" destOrd="0" parTransId="{94B8D1AC-564E-4869-BF14-C52A84045BB9}" sibTransId="{1581B7E7-1F04-4E90-AC30-E581E7155CB7}"/>
    <dgm:cxn modelId="{DD6C41E1-591D-4AFB-AB64-94BA698D48C3}" srcId="{53E0F5A2-45C0-4702-9DFD-75FF0E832E4B}" destId="{DD2913CD-D419-459F-B493-C253C32AD1F8}" srcOrd="4" destOrd="0" parTransId="{68B02710-3EE8-4A82-A010-0D06E7D806FC}" sibTransId="{9727A549-0AC8-438F-AE30-AB83756B69ED}"/>
    <dgm:cxn modelId="{79A83B08-4285-4FEE-8D9D-A210199EC665}" type="presParOf" srcId="{62935727-C7D5-4B22-8314-200D71F201D9}" destId="{BDFE71AA-FFC7-4F83-882B-D0FC40FFE79B}" srcOrd="0" destOrd="0" presId="urn:microsoft.com/office/officeart/2005/8/layout/hProcess9"/>
    <dgm:cxn modelId="{A51B0521-FAE7-40A1-A085-506D44CC776D}" type="presParOf" srcId="{62935727-C7D5-4B22-8314-200D71F201D9}" destId="{DFE72B2A-0F08-4752-A449-C881FD0FEE0B}" srcOrd="1" destOrd="0" presId="urn:microsoft.com/office/officeart/2005/8/layout/hProcess9"/>
    <dgm:cxn modelId="{923F569E-AA91-4EEA-B859-3A536DE3C53D}" type="presParOf" srcId="{DFE72B2A-0F08-4752-A449-C881FD0FEE0B}" destId="{0AC423C4-DA75-4630-BE15-C686C71261F0}" srcOrd="0" destOrd="0" presId="urn:microsoft.com/office/officeart/2005/8/layout/hProcess9"/>
    <dgm:cxn modelId="{D2FA2F8A-CFB0-4963-8B01-4CCCB79A0ED0}" type="presParOf" srcId="{DFE72B2A-0F08-4752-A449-C881FD0FEE0B}" destId="{FD6CAF36-1B6B-432A-A55B-BBCE8FFD7CE7}" srcOrd="1" destOrd="0" presId="urn:microsoft.com/office/officeart/2005/8/layout/hProcess9"/>
    <dgm:cxn modelId="{4E4032C9-1016-4C21-81BB-20781AB7434B}" type="presParOf" srcId="{DFE72B2A-0F08-4752-A449-C881FD0FEE0B}" destId="{6157EC40-2012-45BF-A902-41B2EA8B1B86}" srcOrd="2" destOrd="0" presId="urn:microsoft.com/office/officeart/2005/8/layout/hProcess9"/>
    <dgm:cxn modelId="{E30BEAA8-C221-47BE-BDE4-A9C2E7BA1A7A}" type="presParOf" srcId="{DFE72B2A-0F08-4752-A449-C881FD0FEE0B}" destId="{35BF2BB2-3F97-4C7E-9673-511F96DDEC25}" srcOrd="3" destOrd="0" presId="urn:microsoft.com/office/officeart/2005/8/layout/hProcess9"/>
    <dgm:cxn modelId="{8FB2FF6A-0E1C-4368-AF68-805EEDE030F5}" type="presParOf" srcId="{DFE72B2A-0F08-4752-A449-C881FD0FEE0B}" destId="{942C4F69-FA58-4D5F-B440-84B8D6CA33DC}" srcOrd="4" destOrd="0" presId="urn:microsoft.com/office/officeart/2005/8/layout/hProcess9"/>
    <dgm:cxn modelId="{963A0B7A-CA7B-4B0C-9274-3FFF79CC60D0}" type="presParOf" srcId="{DFE72B2A-0F08-4752-A449-C881FD0FEE0B}" destId="{E478984B-EF27-4AAD-9C15-D72E626DFDAF}" srcOrd="5" destOrd="0" presId="urn:microsoft.com/office/officeart/2005/8/layout/hProcess9"/>
    <dgm:cxn modelId="{91D371A1-3FAF-45C3-AE8E-67EC96421C67}" type="presParOf" srcId="{DFE72B2A-0F08-4752-A449-C881FD0FEE0B}" destId="{198E3725-AC12-41B4-BB1E-D3B257936379}" srcOrd="6" destOrd="0" presId="urn:microsoft.com/office/officeart/2005/8/layout/hProcess9"/>
    <dgm:cxn modelId="{9429C944-F927-4327-B3C7-40C167878E15}" type="presParOf" srcId="{DFE72B2A-0F08-4752-A449-C881FD0FEE0B}" destId="{EE1A09FA-4CA3-404D-8887-BB4002CB7593}" srcOrd="7" destOrd="0" presId="urn:microsoft.com/office/officeart/2005/8/layout/hProcess9"/>
    <dgm:cxn modelId="{25CC21E1-0847-403B-AD06-9C2B9E35742A}" type="presParOf" srcId="{DFE72B2A-0F08-4752-A449-C881FD0FEE0B}" destId="{40E5E1C6-01E0-421E-AF5E-8372F4ABD0C2}" srcOrd="8" destOrd="0" presId="urn:microsoft.com/office/officeart/2005/8/layout/hProcess9"/>
    <dgm:cxn modelId="{85F12F16-A595-4CB6-8780-E7EDC5210306}" type="presParOf" srcId="{DFE72B2A-0F08-4752-A449-C881FD0FEE0B}" destId="{89E169BF-9E1D-4F64-B917-DD91B04E2B49}" srcOrd="9" destOrd="0" presId="urn:microsoft.com/office/officeart/2005/8/layout/hProcess9"/>
    <dgm:cxn modelId="{40E5B8B5-E4C5-4FCB-8A7C-46D3DCEE7CD9}" type="presParOf" srcId="{DFE72B2A-0F08-4752-A449-C881FD0FEE0B}" destId="{8CF33999-401E-48C7-AF81-E9369217D013}"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25440C-FA1F-4072-855D-D4E31D88A3A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TW" altLang="en-US"/>
        </a:p>
      </dgm:t>
    </dgm:pt>
    <dgm:pt modelId="{11DFB6DE-CE07-4DB2-86D2-4E3B8666E684}" type="pres">
      <dgm:prSet presAssocID="{C225440C-FA1F-4072-855D-D4E31D88A3A7}" presName="rootnode" presStyleCnt="0">
        <dgm:presLayoutVars>
          <dgm:chMax/>
          <dgm:chPref/>
          <dgm:dir/>
          <dgm:animLvl val="lvl"/>
        </dgm:presLayoutVars>
      </dgm:prSet>
      <dgm:spPr/>
    </dgm:pt>
  </dgm:ptLst>
  <dgm:cxnLst>
    <dgm:cxn modelId="{B7F16E49-2239-4598-A207-70D663C8AAC2}" type="presOf" srcId="{C225440C-FA1F-4072-855D-D4E31D88A3A7}" destId="{11DFB6DE-CE07-4DB2-86D2-4E3B8666E684}" srcOrd="0" destOrd="0" presId="urn:microsoft.com/office/officeart/2005/8/layout/StepDownProcess"/>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4550842" y="1647248"/>
          <a:ext cx="145479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latin typeface="微軟正黑體" panose="020B0604030504040204" pitchFamily="34" charset="-120"/>
              <a:ea typeface="微軟正黑體" panose="020B0604030504040204" pitchFamily="34" charset="-120"/>
            </a:rPr>
            <a:t>緊急事件發生</a:t>
          </a:r>
        </a:p>
      </dsp:txBody>
      <dsp:txXfrm>
        <a:off x="4621859" y="1718265"/>
        <a:ext cx="1312763" cy="2054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3463751"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latin typeface="微軟正黑體" panose="020B0604030504040204" pitchFamily="34" charset="-120"/>
              <a:ea typeface="微軟正黑體" panose="020B0604030504040204" pitchFamily="34" charset="-120"/>
            </a:rPr>
            <a:t>緊急事件發生</a:t>
          </a:r>
        </a:p>
      </dsp:txBody>
      <dsp:txXfrm>
        <a:off x="3539444" y="1722941"/>
        <a:ext cx="1399191" cy="2044945"/>
      </dsp:txXfrm>
    </dsp:sp>
    <dsp:sp modelId="{6157EC40-2012-45BF-A902-41B2EA8B1B86}">
      <dsp:nvSpPr>
        <dsp:cNvPr id="0" name=""/>
        <dsp:cNvSpPr/>
      </dsp:nvSpPr>
      <dsp:spPr>
        <a:xfrm>
          <a:off x="5542153"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latin typeface="微軟正黑體" panose="020B0604030504040204" pitchFamily="34" charset="-120"/>
              <a:ea typeface="微軟正黑體" panose="020B0604030504040204" pitchFamily="34" charset="-120"/>
            </a:rPr>
            <a:t>手機掃描</a:t>
          </a:r>
          <a:r>
            <a:rPr lang="en-US" altLang="zh-TW" sz="3000" kern="1200" dirty="0">
              <a:latin typeface="微軟正黑體" panose="020B0604030504040204" pitchFamily="34" charset="-120"/>
              <a:ea typeface="微軟正黑體" panose="020B0604030504040204" pitchFamily="34" charset="-120"/>
            </a:rPr>
            <a:t>QR</a:t>
          </a:r>
          <a:r>
            <a:rPr lang="zh-TW" altLang="en-US" sz="3000" kern="1200" dirty="0">
              <a:latin typeface="微軟正黑體" panose="020B0604030504040204" pitchFamily="34" charset="-120"/>
              <a:ea typeface="微軟正黑體" panose="020B0604030504040204" pitchFamily="34" charset="-120"/>
            </a:rPr>
            <a:t> </a:t>
          </a:r>
          <a:r>
            <a:rPr lang="en-US" altLang="zh-TW" sz="3000" kern="1200" dirty="0">
              <a:latin typeface="微軟正黑體" panose="020B0604030504040204" pitchFamily="34" charset="-120"/>
              <a:ea typeface="微軟正黑體" panose="020B0604030504040204" pitchFamily="34" charset="-120"/>
            </a:rPr>
            <a:t>Code</a:t>
          </a:r>
          <a:endParaRPr lang="zh-TW" altLang="en-US" sz="3000" kern="1200" dirty="0">
            <a:latin typeface="微軟正黑體" panose="020B0604030504040204" pitchFamily="34" charset="-120"/>
            <a:ea typeface="微軟正黑體" panose="020B0604030504040204" pitchFamily="34" charset="-120"/>
          </a:endParaRPr>
        </a:p>
      </dsp:txBody>
      <dsp:txXfrm>
        <a:off x="5617846" y="1722941"/>
        <a:ext cx="1399191" cy="2044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2424551"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latin typeface="微軟正黑體" panose="020B0604030504040204" pitchFamily="34" charset="-120"/>
              <a:ea typeface="微軟正黑體" panose="020B0604030504040204" pitchFamily="34" charset="-120"/>
            </a:rPr>
            <a:t>緊急事件發生</a:t>
          </a:r>
        </a:p>
      </dsp:txBody>
      <dsp:txXfrm>
        <a:off x="2500244" y="1722941"/>
        <a:ext cx="1399191" cy="2044945"/>
      </dsp:txXfrm>
    </dsp:sp>
    <dsp:sp modelId="{6157EC40-2012-45BF-A902-41B2EA8B1B86}">
      <dsp:nvSpPr>
        <dsp:cNvPr id="0" name=""/>
        <dsp:cNvSpPr/>
      </dsp:nvSpPr>
      <dsp:spPr>
        <a:xfrm>
          <a:off x="4502952"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latin typeface="微軟正黑體" panose="020B0604030504040204" pitchFamily="34" charset="-120"/>
              <a:ea typeface="微軟正黑體" panose="020B0604030504040204" pitchFamily="34" charset="-120"/>
            </a:rPr>
            <a:t>手機掃描</a:t>
          </a:r>
          <a:r>
            <a:rPr lang="en-US" altLang="zh-TW" sz="3000" kern="1200" dirty="0">
              <a:latin typeface="微軟正黑體" panose="020B0604030504040204" pitchFamily="34" charset="-120"/>
              <a:ea typeface="微軟正黑體" panose="020B0604030504040204" pitchFamily="34" charset="-120"/>
            </a:rPr>
            <a:t>QR</a:t>
          </a:r>
          <a:r>
            <a:rPr lang="zh-TW" altLang="en-US" sz="3000" kern="1200" dirty="0">
              <a:latin typeface="微軟正黑體" panose="020B0604030504040204" pitchFamily="34" charset="-120"/>
              <a:ea typeface="微軟正黑體" panose="020B0604030504040204" pitchFamily="34" charset="-120"/>
            </a:rPr>
            <a:t> </a:t>
          </a:r>
          <a:r>
            <a:rPr lang="en-US" altLang="zh-TW" sz="3000" kern="1200" dirty="0">
              <a:latin typeface="微軟正黑體" panose="020B0604030504040204" pitchFamily="34" charset="-120"/>
              <a:ea typeface="微軟正黑體" panose="020B0604030504040204" pitchFamily="34" charset="-120"/>
            </a:rPr>
            <a:t>Code</a:t>
          </a:r>
          <a:endParaRPr lang="zh-TW" altLang="en-US" sz="3000" kern="1200" dirty="0">
            <a:latin typeface="微軟正黑體" panose="020B0604030504040204" pitchFamily="34" charset="-120"/>
            <a:ea typeface="微軟正黑體" panose="020B0604030504040204" pitchFamily="34" charset="-120"/>
          </a:endParaRPr>
        </a:p>
      </dsp:txBody>
      <dsp:txXfrm>
        <a:off x="4578645" y="1722941"/>
        <a:ext cx="1399191" cy="2044945"/>
      </dsp:txXfrm>
    </dsp:sp>
    <dsp:sp modelId="{942C4F69-FA58-4D5F-B440-84B8D6CA33DC}">
      <dsp:nvSpPr>
        <dsp:cNvPr id="0" name=""/>
        <dsp:cNvSpPr/>
      </dsp:nvSpPr>
      <dsp:spPr>
        <a:xfrm>
          <a:off x="6581353" y="1647248"/>
          <a:ext cx="155057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TW" sz="3000" kern="1200" dirty="0">
              <a:latin typeface="微軟正黑體" panose="020B0604030504040204" pitchFamily="34" charset="-120"/>
              <a:ea typeface="微軟正黑體" panose="020B0604030504040204" pitchFamily="34" charset="-120"/>
            </a:rPr>
            <a:t>APP</a:t>
          </a:r>
          <a:r>
            <a:rPr lang="zh-TW" altLang="en-US" sz="3000" kern="1200" dirty="0">
              <a:latin typeface="微軟正黑體" panose="020B0604030504040204" pitchFamily="34" charset="-120"/>
              <a:ea typeface="微軟正黑體" panose="020B0604030504040204" pitchFamily="34" charset="-120"/>
            </a:rPr>
            <a:t>發出封包至後台</a:t>
          </a:r>
        </a:p>
      </dsp:txBody>
      <dsp:txXfrm>
        <a:off x="6657046" y="1722941"/>
        <a:ext cx="1399191" cy="20449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1487410"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緊急事件發生</a:t>
          </a:r>
        </a:p>
      </dsp:txBody>
      <dsp:txXfrm>
        <a:off x="1563103" y="1722941"/>
        <a:ext cx="1399191" cy="2044945"/>
      </dsp:txXfrm>
    </dsp:sp>
    <dsp:sp modelId="{6157EC40-2012-45BF-A902-41B2EA8B1B86}">
      <dsp:nvSpPr>
        <dsp:cNvPr id="0" name=""/>
        <dsp:cNvSpPr/>
      </dsp:nvSpPr>
      <dsp:spPr>
        <a:xfrm>
          <a:off x="3497771"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手機掃描</a:t>
          </a:r>
          <a:r>
            <a:rPr lang="en-US" altLang="zh-TW" sz="2300" kern="1200" dirty="0">
              <a:latin typeface="微軟正黑體" panose="020B0604030504040204" pitchFamily="34" charset="-120"/>
              <a:ea typeface="微軟正黑體" panose="020B0604030504040204" pitchFamily="34" charset="-120"/>
            </a:rPr>
            <a:t>QR</a:t>
          </a:r>
          <a:r>
            <a:rPr lang="zh-TW" altLang="en-US" sz="2300" kern="1200" dirty="0">
              <a:latin typeface="微軟正黑體" panose="020B0604030504040204" pitchFamily="34" charset="-120"/>
              <a:ea typeface="微軟正黑體" panose="020B0604030504040204" pitchFamily="34" charset="-120"/>
            </a:rPr>
            <a:t> </a:t>
          </a:r>
          <a:r>
            <a:rPr lang="en-US" altLang="zh-TW" sz="2300" kern="1200" dirty="0">
              <a:latin typeface="微軟正黑體" panose="020B0604030504040204" pitchFamily="34" charset="-120"/>
              <a:ea typeface="微軟正黑體" panose="020B0604030504040204" pitchFamily="34" charset="-120"/>
            </a:rPr>
            <a:t>Code</a:t>
          </a:r>
          <a:endParaRPr lang="zh-TW" altLang="en-US" sz="2300" kern="1200" dirty="0">
            <a:latin typeface="微軟正黑體" panose="020B0604030504040204" pitchFamily="34" charset="-120"/>
            <a:ea typeface="微軟正黑體" panose="020B0604030504040204" pitchFamily="34" charset="-120"/>
          </a:endParaRPr>
        </a:p>
      </dsp:txBody>
      <dsp:txXfrm>
        <a:off x="3573464" y="1722941"/>
        <a:ext cx="1399191" cy="2044945"/>
      </dsp:txXfrm>
    </dsp:sp>
    <dsp:sp modelId="{942C4F69-FA58-4D5F-B440-84B8D6CA33DC}">
      <dsp:nvSpPr>
        <dsp:cNvPr id="0" name=""/>
        <dsp:cNvSpPr/>
      </dsp:nvSpPr>
      <dsp:spPr>
        <a:xfrm>
          <a:off x="5508133" y="1647248"/>
          <a:ext cx="155057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latin typeface="微軟正黑體" panose="020B0604030504040204" pitchFamily="34" charset="-120"/>
              <a:ea typeface="微軟正黑體" panose="020B0604030504040204" pitchFamily="34" charset="-120"/>
            </a:rPr>
            <a:t>APP</a:t>
          </a:r>
          <a:r>
            <a:rPr lang="zh-TW" altLang="en-US" sz="2300" kern="1200" dirty="0">
              <a:latin typeface="微軟正黑體" panose="020B0604030504040204" pitchFamily="34" charset="-120"/>
              <a:ea typeface="微軟正黑體" panose="020B0604030504040204" pitchFamily="34" charset="-120"/>
            </a:rPr>
            <a:t>發出封包至後台</a:t>
          </a:r>
        </a:p>
      </dsp:txBody>
      <dsp:txXfrm>
        <a:off x="5583826" y="1722941"/>
        <a:ext cx="1399191" cy="2044945"/>
      </dsp:txXfrm>
    </dsp:sp>
    <dsp:sp modelId="{198E3725-AC12-41B4-BB1E-D3B257936379}">
      <dsp:nvSpPr>
        <dsp:cNvPr id="0" name=""/>
        <dsp:cNvSpPr/>
      </dsp:nvSpPr>
      <dsp:spPr>
        <a:xfrm>
          <a:off x="7518494" y="1647248"/>
          <a:ext cx="1550577" cy="21963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開啟人像追蹤攝影機與直播串流</a:t>
          </a:r>
        </a:p>
      </dsp:txBody>
      <dsp:txXfrm>
        <a:off x="7594187" y="1722941"/>
        <a:ext cx="1399191" cy="20449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1487410" y="1647248"/>
          <a:ext cx="155057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緊急事件發生</a:t>
          </a:r>
        </a:p>
      </dsp:txBody>
      <dsp:txXfrm>
        <a:off x="1563103" y="1722941"/>
        <a:ext cx="1399191" cy="2044945"/>
      </dsp:txXfrm>
    </dsp:sp>
    <dsp:sp modelId="{6157EC40-2012-45BF-A902-41B2EA8B1B86}">
      <dsp:nvSpPr>
        <dsp:cNvPr id="0" name=""/>
        <dsp:cNvSpPr/>
      </dsp:nvSpPr>
      <dsp:spPr>
        <a:xfrm>
          <a:off x="3497771" y="1647248"/>
          <a:ext cx="155057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手機掃描</a:t>
          </a:r>
          <a:r>
            <a:rPr lang="en-US" altLang="zh-TW" sz="2300" kern="1200" dirty="0">
              <a:latin typeface="微軟正黑體" panose="020B0604030504040204" pitchFamily="34" charset="-120"/>
              <a:ea typeface="微軟正黑體" panose="020B0604030504040204" pitchFamily="34" charset="-120"/>
            </a:rPr>
            <a:t>QR</a:t>
          </a:r>
          <a:r>
            <a:rPr lang="zh-TW" altLang="en-US" sz="2300" kern="1200" dirty="0">
              <a:latin typeface="微軟正黑體" panose="020B0604030504040204" pitchFamily="34" charset="-120"/>
              <a:ea typeface="微軟正黑體" panose="020B0604030504040204" pitchFamily="34" charset="-120"/>
            </a:rPr>
            <a:t> </a:t>
          </a:r>
          <a:r>
            <a:rPr lang="en-US" altLang="zh-TW" sz="2300" kern="1200" dirty="0">
              <a:latin typeface="微軟正黑體" panose="020B0604030504040204" pitchFamily="34" charset="-120"/>
              <a:ea typeface="微軟正黑體" panose="020B0604030504040204" pitchFamily="34" charset="-120"/>
            </a:rPr>
            <a:t>Code</a:t>
          </a:r>
          <a:endParaRPr lang="zh-TW" altLang="en-US" sz="2300" kern="1200" dirty="0">
            <a:latin typeface="微軟正黑體" panose="020B0604030504040204" pitchFamily="34" charset="-120"/>
            <a:ea typeface="微軟正黑體" panose="020B0604030504040204" pitchFamily="34" charset="-120"/>
          </a:endParaRPr>
        </a:p>
      </dsp:txBody>
      <dsp:txXfrm>
        <a:off x="3573464" y="1722941"/>
        <a:ext cx="1399191" cy="2044945"/>
      </dsp:txXfrm>
    </dsp:sp>
    <dsp:sp modelId="{942C4F69-FA58-4D5F-B440-84B8D6CA33DC}">
      <dsp:nvSpPr>
        <dsp:cNvPr id="0" name=""/>
        <dsp:cNvSpPr/>
      </dsp:nvSpPr>
      <dsp:spPr>
        <a:xfrm>
          <a:off x="5508133" y="1647248"/>
          <a:ext cx="155057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latin typeface="微軟正黑體" panose="020B0604030504040204" pitchFamily="34" charset="-120"/>
              <a:ea typeface="微軟正黑體" panose="020B0604030504040204" pitchFamily="34" charset="-120"/>
            </a:rPr>
            <a:t>APP</a:t>
          </a:r>
          <a:r>
            <a:rPr lang="zh-TW" altLang="en-US" sz="2300" kern="1200" dirty="0">
              <a:latin typeface="微軟正黑體" panose="020B0604030504040204" pitchFamily="34" charset="-120"/>
              <a:ea typeface="微軟正黑體" panose="020B0604030504040204" pitchFamily="34" charset="-120"/>
            </a:rPr>
            <a:t>發出封包至後台</a:t>
          </a:r>
        </a:p>
      </dsp:txBody>
      <dsp:txXfrm>
        <a:off x="5583826" y="1722941"/>
        <a:ext cx="1399191" cy="2044945"/>
      </dsp:txXfrm>
    </dsp:sp>
    <dsp:sp modelId="{198E3725-AC12-41B4-BB1E-D3B257936379}">
      <dsp:nvSpPr>
        <dsp:cNvPr id="0" name=""/>
        <dsp:cNvSpPr/>
      </dsp:nvSpPr>
      <dsp:spPr>
        <a:xfrm>
          <a:off x="7518494" y="1647248"/>
          <a:ext cx="1550577" cy="21963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latin typeface="微軟正黑體" panose="020B0604030504040204" pitchFamily="34" charset="-120"/>
              <a:ea typeface="微軟正黑體" panose="020B0604030504040204" pitchFamily="34" charset="-120"/>
            </a:rPr>
            <a:t>開啟人像追蹤攝影機與直播串流</a:t>
          </a:r>
        </a:p>
      </dsp:txBody>
      <dsp:txXfrm>
        <a:off x="7594187" y="1722941"/>
        <a:ext cx="1399191" cy="20449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912397" y="1647248"/>
          <a:ext cx="145479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緊急事件發生</a:t>
          </a:r>
        </a:p>
      </dsp:txBody>
      <dsp:txXfrm>
        <a:off x="983414" y="1718265"/>
        <a:ext cx="1312763" cy="2054297"/>
      </dsp:txXfrm>
    </dsp:sp>
    <dsp:sp modelId="{6157EC40-2012-45BF-A902-41B2EA8B1B86}">
      <dsp:nvSpPr>
        <dsp:cNvPr id="0" name=""/>
        <dsp:cNvSpPr/>
      </dsp:nvSpPr>
      <dsp:spPr>
        <a:xfrm>
          <a:off x="2731620" y="1647248"/>
          <a:ext cx="145479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手機掃描</a:t>
          </a:r>
          <a:r>
            <a:rPr lang="en-US" altLang="zh-TW" sz="2200" kern="1200" dirty="0">
              <a:latin typeface="微軟正黑體" panose="020B0604030504040204" pitchFamily="34" charset="-120"/>
              <a:ea typeface="微軟正黑體" panose="020B0604030504040204" pitchFamily="34" charset="-120"/>
            </a:rPr>
            <a:t>QR</a:t>
          </a:r>
          <a:r>
            <a:rPr lang="zh-TW" altLang="en-US" sz="2200" kern="1200" dirty="0">
              <a:latin typeface="微軟正黑體" panose="020B0604030504040204" pitchFamily="34" charset="-120"/>
              <a:ea typeface="微軟正黑體" panose="020B0604030504040204" pitchFamily="34" charset="-120"/>
            </a:rPr>
            <a:t> </a:t>
          </a:r>
          <a:r>
            <a:rPr lang="en-US" altLang="zh-TW" sz="2200" kern="1200" dirty="0">
              <a:latin typeface="微軟正黑體" panose="020B0604030504040204" pitchFamily="34" charset="-120"/>
              <a:ea typeface="微軟正黑體" panose="020B0604030504040204" pitchFamily="34" charset="-120"/>
            </a:rPr>
            <a:t>Code</a:t>
          </a:r>
          <a:endParaRPr lang="zh-TW" altLang="en-US" sz="2200" kern="1200" dirty="0">
            <a:latin typeface="微軟正黑體" panose="020B0604030504040204" pitchFamily="34" charset="-120"/>
            <a:ea typeface="微軟正黑體" panose="020B0604030504040204" pitchFamily="34" charset="-120"/>
          </a:endParaRPr>
        </a:p>
      </dsp:txBody>
      <dsp:txXfrm>
        <a:off x="2802637" y="1718265"/>
        <a:ext cx="1312763" cy="2054297"/>
      </dsp:txXfrm>
    </dsp:sp>
    <dsp:sp modelId="{942C4F69-FA58-4D5F-B440-84B8D6CA33DC}">
      <dsp:nvSpPr>
        <dsp:cNvPr id="0" name=""/>
        <dsp:cNvSpPr/>
      </dsp:nvSpPr>
      <dsp:spPr>
        <a:xfrm>
          <a:off x="4550842" y="1647248"/>
          <a:ext cx="145479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latin typeface="微軟正黑體" panose="020B0604030504040204" pitchFamily="34" charset="-120"/>
              <a:ea typeface="微軟正黑體" panose="020B0604030504040204" pitchFamily="34" charset="-120"/>
            </a:rPr>
            <a:t>APP</a:t>
          </a:r>
          <a:r>
            <a:rPr lang="zh-TW" altLang="en-US" sz="2200" kern="1200" dirty="0">
              <a:latin typeface="微軟正黑體" panose="020B0604030504040204" pitchFamily="34" charset="-120"/>
              <a:ea typeface="微軟正黑體" panose="020B0604030504040204" pitchFamily="34" charset="-120"/>
            </a:rPr>
            <a:t>發出封包至後台</a:t>
          </a:r>
        </a:p>
      </dsp:txBody>
      <dsp:txXfrm>
        <a:off x="4621859" y="1718265"/>
        <a:ext cx="1312763" cy="2054297"/>
      </dsp:txXfrm>
    </dsp:sp>
    <dsp:sp modelId="{198E3725-AC12-41B4-BB1E-D3B257936379}">
      <dsp:nvSpPr>
        <dsp:cNvPr id="0" name=""/>
        <dsp:cNvSpPr/>
      </dsp:nvSpPr>
      <dsp:spPr>
        <a:xfrm>
          <a:off x="6370064" y="1647248"/>
          <a:ext cx="1454797" cy="21963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開啟人像追蹤攝影機與直播串流</a:t>
          </a:r>
        </a:p>
      </dsp:txBody>
      <dsp:txXfrm>
        <a:off x="6441081" y="1718265"/>
        <a:ext cx="1312763" cy="2054297"/>
      </dsp:txXfrm>
    </dsp:sp>
    <dsp:sp modelId="{40E5E1C6-01E0-421E-AF5E-8372F4ABD0C2}">
      <dsp:nvSpPr>
        <dsp:cNvPr id="0" name=""/>
        <dsp:cNvSpPr/>
      </dsp:nvSpPr>
      <dsp:spPr>
        <a:xfrm>
          <a:off x="8189287" y="1647248"/>
          <a:ext cx="1454797" cy="21963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橢圓樣板找出人臉位置</a:t>
          </a:r>
        </a:p>
      </dsp:txBody>
      <dsp:txXfrm>
        <a:off x="8260304" y="1718265"/>
        <a:ext cx="1312763" cy="20542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71AA-FFC7-4F83-882B-D0FC40FFE79B}">
      <dsp:nvSpPr>
        <dsp:cNvPr id="0" name=""/>
        <dsp:cNvSpPr/>
      </dsp:nvSpPr>
      <dsp:spPr>
        <a:xfrm>
          <a:off x="791736" y="0"/>
          <a:ext cx="8973009" cy="549082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3C4-DA75-4630-BE15-C686C71261F0}">
      <dsp:nvSpPr>
        <dsp:cNvPr id="0" name=""/>
        <dsp:cNvSpPr/>
      </dsp:nvSpPr>
      <dsp:spPr>
        <a:xfrm>
          <a:off x="158710" y="1647248"/>
          <a:ext cx="1454797" cy="2196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緊急事件發生</a:t>
          </a:r>
        </a:p>
      </dsp:txBody>
      <dsp:txXfrm>
        <a:off x="229727" y="1718265"/>
        <a:ext cx="1312763" cy="2054297"/>
      </dsp:txXfrm>
    </dsp:sp>
    <dsp:sp modelId="{6157EC40-2012-45BF-A902-41B2EA8B1B86}">
      <dsp:nvSpPr>
        <dsp:cNvPr id="0" name=""/>
        <dsp:cNvSpPr/>
      </dsp:nvSpPr>
      <dsp:spPr>
        <a:xfrm>
          <a:off x="1915563" y="1647248"/>
          <a:ext cx="145479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手機掃描</a:t>
          </a:r>
          <a:r>
            <a:rPr lang="en-US" altLang="zh-TW" sz="2200" kern="1200" dirty="0">
              <a:latin typeface="微軟正黑體" panose="020B0604030504040204" pitchFamily="34" charset="-120"/>
              <a:ea typeface="微軟正黑體" panose="020B0604030504040204" pitchFamily="34" charset="-120"/>
            </a:rPr>
            <a:t>QR</a:t>
          </a:r>
          <a:r>
            <a:rPr lang="zh-TW" altLang="en-US" sz="2200" kern="1200" dirty="0">
              <a:latin typeface="微軟正黑體" panose="020B0604030504040204" pitchFamily="34" charset="-120"/>
              <a:ea typeface="微軟正黑體" panose="020B0604030504040204" pitchFamily="34" charset="-120"/>
            </a:rPr>
            <a:t> </a:t>
          </a:r>
          <a:r>
            <a:rPr lang="en-US" altLang="zh-TW" sz="2200" kern="1200" dirty="0">
              <a:latin typeface="微軟正黑體" panose="020B0604030504040204" pitchFamily="34" charset="-120"/>
              <a:ea typeface="微軟正黑體" panose="020B0604030504040204" pitchFamily="34" charset="-120"/>
            </a:rPr>
            <a:t>Code</a:t>
          </a:r>
          <a:endParaRPr lang="zh-TW" altLang="en-US" sz="2200" kern="1200" dirty="0">
            <a:latin typeface="微軟正黑體" panose="020B0604030504040204" pitchFamily="34" charset="-120"/>
            <a:ea typeface="微軟正黑體" panose="020B0604030504040204" pitchFamily="34" charset="-120"/>
          </a:endParaRPr>
        </a:p>
      </dsp:txBody>
      <dsp:txXfrm>
        <a:off x="1986580" y="1718265"/>
        <a:ext cx="1312763" cy="2054297"/>
      </dsp:txXfrm>
    </dsp:sp>
    <dsp:sp modelId="{942C4F69-FA58-4D5F-B440-84B8D6CA33DC}">
      <dsp:nvSpPr>
        <dsp:cNvPr id="0" name=""/>
        <dsp:cNvSpPr/>
      </dsp:nvSpPr>
      <dsp:spPr>
        <a:xfrm>
          <a:off x="3672416" y="1647248"/>
          <a:ext cx="1454797" cy="219633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latin typeface="微軟正黑體" panose="020B0604030504040204" pitchFamily="34" charset="-120"/>
              <a:ea typeface="微軟正黑體" panose="020B0604030504040204" pitchFamily="34" charset="-120"/>
            </a:rPr>
            <a:t>APP</a:t>
          </a:r>
          <a:r>
            <a:rPr lang="zh-TW" altLang="en-US" sz="2200" kern="1200" dirty="0">
              <a:latin typeface="微軟正黑體" panose="020B0604030504040204" pitchFamily="34" charset="-120"/>
              <a:ea typeface="微軟正黑體" panose="020B0604030504040204" pitchFamily="34" charset="-120"/>
            </a:rPr>
            <a:t>發出封包至後台</a:t>
          </a:r>
        </a:p>
      </dsp:txBody>
      <dsp:txXfrm>
        <a:off x="3743433" y="1718265"/>
        <a:ext cx="1312763" cy="2054297"/>
      </dsp:txXfrm>
    </dsp:sp>
    <dsp:sp modelId="{198E3725-AC12-41B4-BB1E-D3B257936379}">
      <dsp:nvSpPr>
        <dsp:cNvPr id="0" name=""/>
        <dsp:cNvSpPr/>
      </dsp:nvSpPr>
      <dsp:spPr>
        <a:xfrm>
          <a:off x="5429268" y="1647248"/>
          <a:ext cx="1454797" cy="21963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開啟人像追蹤攝影機與直播串流</a:t>
          </a:r>
        </a:p>
      </dsp:txBody>
      <dsp:txXfrm>
        <a:off x="5500285" y="1718265"/>
        <a:ext cx="1312763" cy="2054297"/>
      </dsp:txXfrm>
    </dsp:sp>
    <dsp:sp modelId="{40E5E1C6-01E0-421E-AF5E-8372F4ABD0C2}">
      <dsp:nvSpPr>
        <dsp:cNvPr id="0" name=""/>
        <dsp:cNvSpPr/>
      </dsp:nvSpPr>
      <dsp:spPr>
        <a:xfrm>
          <a:off x="7186121" y="1647248"/>
          <a:ext cx="1454797" cy="21963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橢圓樣板找出人臉位置</a:t>
          </a:r>
        </a:p>
      </dsp:txBody>
      <dsp:txXfrm>
        <a:off x="7257138" y="1718265"/>
        <a:ext cx="1312763" cy="2054297"/>
      </dsp:txXfrm>
    </dsp:sp>
    <dsp:sp modelId="{8CF33999-401E-48C7-AF81-E9369217D013}">
      <dsp:nvSpPr>
        <dsp:cNvPr id="0" name=""/>
        <dsp:cNvSpPr/>
      </dsp:nvSpPr>
      <dsp:spPr>
        <a:xfrm>
          <a:off x="8942974" y="1647248"/>
          <a:ext cx="1454797" cy="2196331"/>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kern="1200" dirty="0">
              <a:latin typeface="微軟正黑體" panose="020B0604030504040204" pitchFamily="34" charset="-120"/>
              <a:ea typeface="微軟正黑體" panose="020B0604030504040204" pitchFamily="34" charset="-120"/>
            </a:rPr>
            <a:t>控制伺服馬達轉至人臉中心位置</a:t>
          </a:r>
        </a:p>
      </dsp:txBody>
      <dsp:txXfrm>
        <a:off x="9013991" y="1718265"/>
        <a:ext cx="1312763" cy="20542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F09A9-601B-407D-BB72-5AD9D6B75078}" type="datetimeFigureOut">
              <a:rPr lang="zh-CN" altLang="en-US" smtClean="0"/>
              <a:t>2020/6/16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88E57-AF26-4FA1-B576-B58FC88565B6}" type="slidenum">
              <a:rPr lang="zh-CN" altLang="en-US" smtClean="0"/>
              <a:t>‹#›</a:t>
            </a:fld>
            <a:endParaRPr lang="zh-CN" altLang="en-US"/>
          </a:p>
        </p:txBody>
      </p:sp>
    </p:spTree>
    <p:extLst>
      <p:ext uri="{BB962C8B-B14F-4D97-AF65-F5344CB8AC3E}">
        <p14:creationId xmlns:p14="http://schemas.microsoft.com/office/powerpoint/2010/main" val="102781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a:t>
            </a:fld>
            <a:endParaRPr lang="zh-CN" altLang="en-US"/>
          </a:p>
        </p:txBody>
      </p:sp>
    </p:spTree>
    <p:extLst>
      <p:ext uri="{BB962C8B-B14F-4D97-AF65-F5344CB8AC3E}">
        <p14:creationId xmlns:p14="http://schemas.microsoft.com/office/powerpoint/2010/main" val="3744603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10</a:t>
            </a:fld>
            <a:endParaRPr lang="zh-CN" altLang="en-US"/>
          </a:p>
        </p:txBody>
      </p:sp>
    </p:spTree>
    <p:extLst>
      <p:ext uri="{BB962C8B-B14F-4D97-AF65-F5344CB8AC3E}">
        <p14:creationId xmlns:p14="http://schemas.microsoft.com/office/powerpoint/2010/main" val="260792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11</a:t>
            </a:fld>
            <a:endParaRPr lang="zh-CN" altLang="en-US"/>
          </a:p>
        </p:txBody>
      </p:sp>
    </p:spTree>
    <p:extLst>
      <p:ext uri="{BB962C8B-B14F-4D97-AF65-F5344CB8AC3E}">
        <p14:creationId xmlns:p14="http://schemas.microsoft.com/office/powerpoint/2010/main" val="138687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12</a:t>
            </a:fld>
            <a:endParaRPr lang="zh-CN" altLang="en-US"/>
          </a:p>
        </p:txBody>
      </p:sp>
    </p:spTree>
    <p:extLst>
      <p:ext uri="{BB962C8B-B14F-4D97-AF65-F5344CB8AC3E}">
        <p14:creationId xmlns:p14="http://schemas.microsoft.com/office/powerpoint/2010/main" val="377526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13</a:t>
            </a:fld>
            <a:endParaRPr lang="zh-CN" altLang="en-US"/>
          </a:p>
        </p:txBody>
      </p:sp>
    </p:spTree>
    <p:extLst>
      <p:ext uri="{BB962C8B-B14F-4D97-AF65-F5344CB8AC3E}">
        <p14:creationId xmlns:p14="http://schemas.microsoft.com/office/powerpoint/2010/main" val="55346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14</a:t>
            </a:fld>
            <a:endParaRPr lang="zh-CN" altLang="en-US"/>
          </a:p>
        </p:txBody>
      </p:sp>
    </p:spTree>
    <p:extLst>
      <p:ext uri="{BB962C8B-B14F-4D97-AF65-F5344CB8AC3E}">
        <p14:creationId xmlns:p14="http://schemas.microsoft.com/office/powerpoint/2010/main" val="61236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17</a:t>
            </a:fld>
            <a:endParaRPr lang="zh-CN" altLang="en-US"/>
          </a:p>
        </p:txBody>
      </p:sp>
    </p:spTree>
    <p:extLst>
      <p:ext uri="{BB962C8B-B14F-4D97-AF65-F5344CB8AC3E}">
        <p14:creationId xmlns:p14="http://schemas.microsoft.com/office/powerpoint/2010/main" val="812904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18</a:t>
            </a:fld>
            <a:endParaRPr lang="zh-CN" altLang="en-US"/>
          </a:p>
        </p:txBody>
      </p:sp>
    </p:spTree>
    <p:extLst>
      <p:ext uri="{BB962C8B-B14F-4D97-AF65-F5344CB8AC3E}">
        <p14:creationId xmlns:p14="http://schemas.microsoft.com/office/powerpoint/2010/main" val="722535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0188E57-AF26-4FA1-B576-B58FC88565B6}" type="slidenum">
              <a:rPr lang="zh-CN" altLang="en-US" smtClean="0"/>
              <a:t>20</a:t>
            </a:fld>
            <a:endParaRPr lang="zh-CN" altLang="en-US"/>
          </a:p>
        </p:txBody>
      </p:sp>
    </p:spTree>
    <p:extLst>
      <p:ext uri="{BB962C8B-B14F-4D97-AF65-F5344CB8AC3E}">
        <p14:creationId xmlns:p14="http://schemas.microsoft.com/office/powerpoint/2010/main" val="77514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21</a:t>
            </a:fld>
            <a:endParaRPr lang="zh-CN" altLang="en-US"/>
          </a:p>
        </p:txBody>
      </p:sp>
    </p:spTree>
    <p:extLst>
      <p:ext uri="{BB962C8B-B14F-4D97-AF65-F5344CB8AC3E}">
        <p14:creationId xmlns:p14="http://schemas.microsoft.com/office/powerpoint/2010/main" val="2223920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23</a:t>
            </a:fld>
            <a:endParaRPr lang="zh-CN" altLang="en-US"/>
          </a:p>
        </p:txBody>
      </p:sp>
    </p:spTree>
    <p:extLst>
      <p:ext uri="{BB962C8B-B14F-4D97-AF65-F5344CB8AC3E}">
        <p14:creationId xmlns:p14="http://schemas.microsoft.com/office/powerpoint/2010/main" val="302971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a:t>
            </a:fld>
            <a:endParaRPr lang="zh-CN" altLang="en-US"/>
          </a:p>
        </p:txBody>
      </p:sp>
    </p:spTree>
    <p:extLst>
      <p:ext uri="{BB962C8B-B14F-4D97-AF65-F5344CB8AC3E}">
        <p14:creationId xmlns:p14="http://schemas.microsoft.com/office/powerpoint/2010/main" val="2350632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24</a:t>
            </a:fld>
            <a:endParaRPr lang="zh-CN" altLang="en-US"/>
          </a:p>
        </p:txBody>
      </p:sp>
    </p:spTree>
    <p:extLst>
      <p:ext uri="{BB962C8B-B14F-4D97-AF65-F5344CB8AC3E}">
        <p14:creationId xmlns:p14="http://schemas.microsoft.com/office/powerpoint/2010/main" val="224543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25</a:t>
            </a:fld>
            <a:endParaRPr lang="zh-CN" altLang="en-US"/>
          </a:p>
        </p:txBody>
      </p:sp>
    </p:spTree>
    <p:extLst>
      <p:ext uri="{BB962C8B-B14F-4D97-AF65-F5344CB8AC3E}">
        <p14:creationId xmlns:p14="http://schemas.microsoft.com/office/powerpoint/2010/main" val="67805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26</a:t>
            </a:fld>
            <a:endParaRPr lang="zh-CN" altLang="en-US"/>
          </a:p>
        </p:txBody>
      </p:sp>
    </p:spTree>
    <p:extLst>
      <p:ext uri="{BB962C8B-B14F-4D97-AF65-F5344CB8AC3E}">
        <p14:creationId xmlns:p14="http://schemas.microsoft.com/office/powerpoint/2010/main" val="4158530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27</a:t>
            </a:fld>
            <a:endParaRPr lang="zh-CN" altLang="en-US"/>
          </a:p>
        </p:txBody>
      </p:sp>
    </p:spTree>
    <p:extLst>
      <p:ext uri="{BB962C8B-B14F-4D97-AF65-F5344CB8AC3E}">
        <p14:creationId xmlns:p14="http://schemas.microsoft.com/office/powerpoint/2010/main" val="1122158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29</a:t>
            </a:fld>
            <a:endParaRPr lang="zh-CN" altLang="en-US"/>
          </a:p>
        </p:txBody>
      </p:sp>
    </p:spTree>
    <p:extLst>
      <p:ext uri="{BB962C8B-B14F-4D97-AF65-F5344CB8AC3E}">
        <p14:creationId xmlns:p14="http://schemas.microsoft.com/office/powerpoint/2010/main" val="114104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30</a:t>
            </a:fld>
            <a:endParaRPr lang="zh-CN" altLang="en-US"/>
          </a:p>
        </p:txBody>
      </p:sp>
    </p:spTree>
    <p:extLst>
      <p:ext uri="{BB962C8B-B14F-4D97-AF65-F5344CB8AC3E}">
        <p14:creationId xmlns:p14="http://schemas.microsoft.com/office/powerpoint/2010/main" val="2709659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31</a:t>
            </a:fld>
            <a:endParaRPr lang="zh-CN" altLang="en-US"/>
          </a:p>
        </p:txBody>
      </p:sp>
    </p:spTree>
    <p:extLst>
      <p:ext uri="{BB962C8B-B14F-4D97-AF65-F5344CB8AC3E}">
        <p14:creationId xmlns:p14="http://schemas.microsoft.com/office/powerpoint/2010/main" val="2438647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32</a:t>
            </a:fld>
            <a:endParaRPr lang="zh-CN" altLang="en-US"/>
          </a:p>
        </p:txBody>
      </p:sp>
    </p:spTree>
    <p:extLst>
      <p:ext uri="{BB962C8B-B14F-4D97-AF65-F5344CB8AC3E}">
        <p14:creationId xmlns:p14="http://schemas.microsoft.com/office/powerpoint/2010/main" val="863549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33</a:t>
            </a:fld>
            <a:endParaRPr lang="zh-CN" altLang="en-US"/>
          </a:p>
        </p:txBody>
      </p:sp>
    </p:spTree>
    <p:extLst>
      <p:ext uri="{BB962C8B-B14F-4D97-AF65-F5344CB8AC3E}">
        <p14:creationId xmlns:p14="http://schemas.microsoft.com/office/powerpoint/2010/main" val="2802552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34</a:t>
            </a:fld>
            <a:endParaRPr lang="zh-CN" altLang="en-US"/>
          </a:p>
        </p:txBody>
      </p:sp>
    </p:spTree>
    <p:extLst>
      <p:ext uri="{BB962C8B-B14F-4D97-AF65-F5344CB8AC3E}">
        <p14:creationId xmlns:p14="http://schemas.microsoft.com/office/powerpoint/2010/main" val="323404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a:t>
            </a:fld>
            <a:endParaRPr lang="zh-CN" altLang="en-US"/>
          </a:p>
        </p:txBody>
      </p:sp>
    </p:spTree>
    <p:extLst>
      <p:ext uri="{BB962C8B-B14F-4D97-AF65-F5344CB8AC3E}">
        <p14:creationId xmlns:p14="http://schemas.microsoft.com/office/powerpoint/2010/main" val="2411453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35</a:t>
            </a:fld>
            <a:endParaRPr lang="zh-CN" altLang="en-US"/>
          </a:p>
        </p:txBody>
      </p:sp>
    </p:spTree>
    <p:extLst>
      <p:ext uri="{BB962C8B-B14F-4D97-AF65-F5344CB8AC3E}">
        <p14:creationId xmlns:p14="http://schemas.microsoft.com/office/powerpoint/2010/main" val="3321097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37</a:t>
            </a:fld>
            <a:endParaRPr lang="zh-CN" altLang="en-US"/>
          </a:p>
        </p:txBody>
      </p:sp>
    </p:spTree>
    <p:extLst>
      <p:ext uri="{BB962C8B-B14F-4D97-AF65-F5344CB8AC3E}">
        <p14:creationId xmlns:p14="http://schemas.microsoft.com/office/powerpoint/2010/main" val="2582414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38</a:t>
            </a:fld>
            <a:endParaRPr lang="zh-CN" altLang="en-US"/>
          </a:p>
        </p:txBody>
      </p:sp>
    </p:spTree>
    <p:extLst>
      <p:ext uri="{BB962C8B-B14F-4D97-AF65-F5344CB8AC3E}">
        <p14:creationId xmlns:p14="http://schemas.microsoft.com/office/powerpoint/2010/main" val="3838242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39</a:t>
            </a:fld>
            <a:endParaRPr lang="zh-CN" altLang="en-US"/>
          </a:p>
        </p:txBody>
      </p:sp>
    </p:spTree>
    <p:extLst>
      <p:ext uri="{BB962C8B-B14F-4D97-AF65-F5344CB8AC3E}">
        <p14:creationId xmlns:p14="http://schemas.microsoft.com/office/powerpoint/2010/main" val="550062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40</a:t>
            </a:fld>
            <a:endParaRPr lang="zh-CN" altLang="en-US"/>
          </a:p>
        </p:txBody>
      </p:sp>
    </p:spTree>
    <p:extLst>
      <p:ext uri="{BB962C8B-B14F-4D97-AF65-F5344CB8AC3E}">
        <p14:creationId xmlns:p14="http://schemas.microsoft.com/office/powerpoint/2010/main" val="3634942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41</a:t>
            </a:fld>
            <a:endParaRPr lang="zh-CN" altLang="en-US"/>
          </a:p>
        </p:txBody>
      </p:sp>
    </p:spTree>
    <p:extLst>
      <p:ext uri="{BB962C8B-B14F-4D97-AF65-F5344CB8AC3E}">
        <p14:creationId xmlns:p14="http://schemas.microsoft.com/office/powerpoint/2010/main" val="578328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42</a:t>
            </a:fld>
            <a:endParaRPr lang="zh-CN" altLang="en-US"/>
          </a:p>
        </p:txBody>
      </p:sp>
    </p:spTree>
    <p:extLst>
      <p:ext uri="{BB962C8B-B14F-4D97-AF65-F5344CB8AC3E}">
        <p14:creationId xmlns:p14="http://schemas.microsoft.com/office/powerpoint/2010/main" val="1869585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43</a:t>
            </a:fld>
            <a:endParaRPr lang="zh-CN" altLang="en-US"/>
          </a:p>
        </p:txBody>
      </p:sp>
    </p:spTree>
    <p:extLst>
      <p:ext uri="{BB962C8B-B14F-4D97-AF65-F5344CB8AC3E}">
        <p14:creationId xmlns:p14="http://schemas.microsoft.com/office/powerpoint/2010/main" val="3017960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44</a:t>
            </a:fld>
            <a:endParaRPr lang="zh-CN" altLang="en-US"/>
          </a:p>
        </p:txBody>
      </p:sp>
    </p:spTree>
    <p:extLst>
      <p:ext uri="{BB962C8B-B14F-4D97-AF65-F5344CB8AC3E}">
        <p14:creationId xmlns:p14="http://schemas.microsoft.com/office/powerpoint/2010/main" val="1448846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46</a:t>
            </a:fld>
            <a:endParaRPr lang="zh-CN" altLang="en-US"/>
          </a:p>
        </p:txBody>
      </p:sp>
    </p:spTree>
    <p:extLst>
      <p:ext uri="{BB962C8B-B14F-4D97-AF65-F5344CB8AC3E}">
        <p14:creationId xmlns:p14="http://schemas.microsoft.com/office/powerpoint/2010/main" val="234936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a:t>
            </a:fld>
            <a:endParaRPr lang="zh-CN" altLang="en-US"/>
          </a:p>
        </p:txBody>
      </p:sp>
    </p:spTree>
    <p:extLst>
      <p:ext uri="{BB962C8B-B14F-4D97-AF65-F5344CB8AC3E}">
        <p14:creationId xmlns:p14="http://schemas.microsoft.com/office/powerpoint/2010/main" val="2237420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47</a:t>
            </a:fld>
            <a:endParaRPr lang="zh-CN" altLang="en-US"/>
          </a:p>
        </p:txBody>
      </p:sp>
    </p:spTree>
    <p:extLst>
      <p:ext uri="{BB962C8B-B14F-4D97-AF65-F5344CB8AC3E}">
        <p14:creationId xmlns:p14="http://schemas.microsoft.com/office/powerpoint/2010/main" val="3818053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48</a:t>
            </a:fld>
            <a:endParaRPr lang="zh-CN" altLang="en-US"/>
          </a:p>
        </p:txBody>
      </p:sp>
    </p:spTree>
    <p:extLst>
      <p:ext uri="{BB962C8B-B14F-4D97-AF65-F5344CB8AC3E}">
        <p14:creationId xmlns:p14="http://schemas.microsoft.com/office/powerpoint/2010/main" val="4292446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49</a:t>
            </a:fld>
            <a:endParaRPr lang="zh-CN" altLang="en-US"/>
          </a:p>
        </p:txBody>
      </p:sp>
    </p:spTree>
    <p:extLst>
      <p:ext uri="{BB962C8B-B14F-4D97-AF65-F5344CB8AC3E}">
        <p14:creationId xmlns:p14="http://schemas.microsoft.com/office/powerpoint/2010/main" val="2952028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50</a:t>
            </a:fld>
            <a:endParaRPr lang="zh-CN" altLang="en-US"/>
          </a:p>
        </p:txBody>
      </p:sp>
    </p:spTree>
    <p:extLst>
      <p:ext uri="{BB962C8B-B14F-4D97-AF65-F5344CB8AC3E}">
        <p14:creationId xmlns:p14="http://schemas.microsoft.com/office/powerpoint/2010/main" val="1766019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51</a:t>
            </a:fld>
            <a:endParaRPr lang="zh-CN" altLang="en-US"/>
          </a:p>
        </p:txBody>
      </p:sp>
    </p:spTree>
    <p:extLst>
      <p:ext uri="{BB962C8B-B14F-4D97-AF65-F5344CB8AC3E}">
        <p14:creationId xmlns:p14="http://schemas.microsoft.com/office/powerpoint/2010/main" val="2017089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53</a:t>
            </a:fld>
            <a:endParaRPr lang="zh-CN" altLang="en-US"/>
          </a:p>
        </p:txBody>
      </p:sp>
    </p:spTree>
    <p:extLst>
      <p:ext uri="{BB962C8B-B14F-4D97-AF65-F5344CB8AC3E}">
        <p14:creationId xmlns:p14="http://schemas.microsoft.com/office/powerpoint/2010/main" val="336008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5</a:t>
            </a:fld>
            <a:endParaRPr lang="zh-CN" altLang="en-US"/>
          </a:p>
        </p:txBody>
      </p:sp>
    </p:spTree>
    <p:extLst>
      <p:ext uri="{BB962C8B-B14F-4D97-AF65-F5344CB8AC3E}">
        <p14:creationId xmlns:p14="http://schemas.microsoft.com/office/powerpoint/2010/main" val="239770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6</a:t>
            </a:fld>
            <a:endParaRPr lang="zh-CN" altLang="en-US"/>
          </a:p>
        </p:txBody>
      </p:sp>
    </p:spTree>
    <p:extLst>
      <p:ext uri="{BB962C8B-B14F-4D97-AF65-F5344CB8AC3E}">
        <p14:creationId xmlns:p14="http://schemas.microsoft.com/office/powerpoint/2010/main" val="2426057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7</a:t>
            </a:fld>
            <a:endParaRPr lang="zh-CN" altLang="en-US"/>
          </a:p>
        </p:txBody>
      </p:sp>
    </p:spTree>
    <p:extLst>
      <p:ext uri="{BB962C8B-B14F-4D97-AF65-F5344CB8AC3E}">
        <p14:creationId xmlns:p14="http://schemas.microsoft.com/office/powerpoint/2010/main" val="235308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8</a:t>
            </a:fld>
            <a:endParaRPr lang="zh-CN" altLang="en-US"/>
          </a:p>
        </p:txBody>
      </p:sp>
    </p:spTree>
    <p:extLst>
      <p:ext uri="{BB962C8B-B14F-4D97-AF65-F5344CB8AC3E}">
        <p14:creationId xmlns:p14="http://schemas.microsoft.com/office/powerpoint/2010/main" val="1530704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9</a:t>
            </a:fld>
            <a:endParaRPr lang="zh-CN" altLang="en-US"/>
          </a:p>
        </p:txBody>
      </p:sp>
    </p:spTree>
    <p:extLst>
      <p:ext uri="{BB962C8B-B14F-4D97-AF65-F5344CB8AC3E}">
        <p14:creationId xmlns:p14="http://schemas.microsoft.com/office/powerpoint/2010/main" val="337214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82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2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8F19D0-F4B1-4C67-8B9B-2D43605F14E0}"/>
              </a:ext>
            </a:extLst>
          </p:cNvPr>
          <p:cNvSpPr/>
          <p:nvPr userDrawn="1"/>
        </p:nvSpPr>
        <p:spPr>
          <a:xfrm>
            <a:off x="0" y="0"/>
            <a:ext cx="6096000" cy="3429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DB69652-717E-4E82-B343-89A08A675C12}"/>
              </a:ext>
            </a:extLst>
          </p:cNvPr>
          <p:cNvSpPr/>
          <p:nvPr userDrawn="1"/>
        </p:nvSpPr>
        <p:spPr>
          <a:xfrm>
            <a:off x="6096000" y="3428998"/>
            <a:ext cx="6096000" cy="3429002"/>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977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ABA3BE-18E6-4010-9492-4FBFC48D5492}"/>
              </a:ext>
            </a:extLst>
          </p:cNvPr>
          <p:cNvSpPr/>
          <p:nvPr userDrawn="1"/>
        </p:nvSpPr>
        <p:spPr>
          <a:xfrm>
            <a:off x="0" y="3429000"/>
            <a:ext cx="12192000" cy="3429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7C3314B-EF1D-4293-876E-FCBFD460FA97}"/>
              </a:ext>
            </a:extLst>
          </p:cNvPr>
          <p:cNvSpPr/>
          <p:nvPr userDrawn="1"/>
        </p:nvSpPr>
        <p:spPr>
          <a:xfrm>
            <a:off x="0" y="0"/>
            <a:ext cx="12192000" cy="3429001"/>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3C3015F2-B8FA-4BFE-8BFA-054E3A312611}"/>
              </a:ext>
            </a:extLst>
          </p:cNvPr>
          <p:cNvSpPr/>
          <p:nvPr userDrawn="1"/>
        </p:nvSpPr>
        <p:spPr>
          <a:xfrm>
            <a:off x="270113" y="191067"/>
            <a:ext cx="11721068" cy="6480628"/>
          </a:xfrm>
          <a:prstGeom prst="roundRect">
            <a:avLst>
              <a:gd name="adj" fmla="val 3785"/>
            </a:avLst>
          </a:prstGeom>
          <a:solidFill>
            <a:schemeClr val="bg1"/>
          </a:solidFill>
          <a:ln w="19304">
            <a:solidFill>
              <a:srgbClr val="727272"/>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1996CCC-4024-4AD3-950C-6384B5FBAA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695" t="28208" r="52504" b="33610"/>
          <a:stretch/>
        </p:blipFill>
        <p:spPr>
          <a:xfrm>
            <a:off x="-454808" y="596900"/>
            <a:ext cx="3405971" cy="5562600"/>
          </a:xfrm>
          <a:prstGeom prst="rect">
            <a:avLst/>
          </a:prstGeom>
          <a:effectLst/>
        </p:spPr>
      </p:pic>
    </p:spTree>
    <p:extLst>
      <p:ext uri="{BB962C8B-B14F-4D97-AF65-F5344CB8AC3E}">
        <p14:creationId xmlns:p14="http://schemas.microsoft.com/office/powerpoint/2010/main" val="177195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406D85-5E05-4ED4-9A9F-CED228D8EF20}"/>
              </a:ext>
            </a:extLst>
          </p:cNvPr>
          <p:cNvSpPr/>
          <p:nvPr userDrawn="1"/>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AA9DC88-92C9-4AAF-9D8B-C247ACBE7C8A}"/>
              </a:ext>
            </a:extLst>
          </p:cNvPr>
          <p:cNvSpPr/>
          <p:nvPr userDrawn="1"/>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730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2E857AC-EF41-4A43-98EC-1155DE42E698}"/>
              </a:ext>
            </a:extLst>
          </p:cNvPr>
          <p:cNvSpPr/>
          <p:nvPr userDrawn="1"/>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51B6B24-BE61-400D-8757-F475B342A88A}"/>
              </a:ext>
            </a:extLst>
          </p:cNvPr>
          <p:cNvSpPr/>
          <p:nvPr userDrawn="1"/>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158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F6425-1037-4540-BC05-2DBE933288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E33552C-8D36-427D-9EB7-C41031A87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534600F-F334-4BBC-A55D-3DADE3336EFA}"/>
              </a:ext>
            </a:extLst>
          </p:cNvPr>
          <p:cNvSpPr>
            <a:spLocks noGrp="1"/>
          </p:cNvSpPr>
          <p:nvPr>
            <p:ph type="dt" sz="half" idx="10"/>
          </p:nvPr>
        </p:nvSpPr>
        <p:spPr/>
        <p:txBody>
          <a:bodyPr/>
          <a:lstStyle/>
          <a:p>
            <a:fld id="{37C9AF92-B659-4BF9-B165-FC6C59C5FF9E}" type="datetimeFigureOut">
              <a:rPr lang="zh-TW" altLang="en-US" smtClean="0"/>
              <a:t>2020/6/16</a:t>
            </a:fld>
            <a:endParaRPr lang="zh-TW" altLang="en-US"/>
          </a:p>
        </p:txBody>
      </p:sp>
      <p:sp>
        <p:nvSpPr>
          <p:cNvPr id="5" name="頁尾版面配置區 4">
            <a:extLst>
              <a:ext uri="{FF2B5EF4-FFF2-40B4-BE49-F238E27FC236}">
                <a16:creationId xmlns:a16="http://schemas.microsoft.com/office/drawing/2014/main" id="{2639BCE3-5A14-457C-AC82-E10B38EDE6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7CBAB95-07AE-4A79-AE0B-9F46ABBBC492}"/>
              </a:ext>
            </a:extLst>
          </p:cNvPr>
          <p:cNvSpPr>
            <a:spLocks noGrp="1"/>
          </p:cNvSpPr>
          <p:nvPr>
            <p:ph type="sldNum" sz="quarter" idx="12"/>
          </p:nvPr>
        </p:nvSpPr>
        <p:spPr/>
        <p:txBody>
          <a:bodyPr/>
          <a:lstStyle/>
          <a:p>
            <a:fld id="{2F0A46A2-86DA-4142-9C1D-B9074BF6AF57}" type="slidenum">
              <a:rPr lang="zh-TW" altLang="en-US" smtClean="0"/>
              <a:t>‹#›</a:t>
            </a:fld>
            <a:endParaRPr lang="zh-TW" altLang="en-US"/>
          </a:p>
        </p:txBody>
      </p:sp>
    </p:spTree>
    <p:extLst>
      <p:ext uri="{BB962C8B-B14F-4D97-AF65-F5344CB8AC3E}">
        <p14:creationId xmlns:p14="http://schemas.microsoft.com/office/powerpoint/2010/main" val="385948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735AF-7BD6-4EE0-8663-D397F27695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B92F68E-564B-4A7F-991F-CAF4E67E1A2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AFE224-CE55-4ABD-BDC3-4AB2959DB1FF}"/>
              </a:ext>
            </a:extLst>
          </p:cNvPr>
          <p:cNvSpPr>
            <a:spLocks noGrp="1"/>
          </p:cNvSpPr>
          <p:nvPr>
            <p:ph type="dt" sz="half" idx="10"/>
          </p:nvPr>
        </p:nvSpPr>
        <p:spPr/>
        <p:txBody>
          <a:bodyPr/>
          <a:lstStyle/>
          <a:p>
            <a:fld id="{37C9AF92-B659-4BF9-B165-FC6C59C5FF9E}" type="datetimeFigureOut">
              <a:rPr lang="zh-TW" altLang="en-US" smtClean="0"/>
              <a:t>2020/6/16</a:t>
            </a:fld>
            <a:endParaRPr lang="zh-TW" altLang="en-US"/>
          </a:p>
        </p:txBody>
      </p:sp>
      <p:sp>
        <p:nvSpPr>
          <p:cNvPr id="5" name="頁尾版面配置區 4">
            <a:extLst>
              <a:ext uri="{FF2B5EF4-FFF2-40B4-BE49-F238E27FC236}">
                <a16:creationId xmlns:a16="http://schemas.microsoft.com/office/drawing/2014/main" id="{B167B60D-4A7C-4F3F-BE45-E8385627F6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488FBD-66A5-4788-AF91-65B180079415}"/>
              </a:ext>
            </a:extLst>
          </p:cNvPr>
          <p:cNvSpPr>
            <a:spLocks noGrp="1"/>
          </p:cNvSpPr>
          <p:nvPr>
            <p:ph type="sldNum" sz="quarter" idx="12"/>
          </p:nvPr>
        </p:nvSpPr>
        <p:spPr/>
        <p:txBody>
          <a:bodyPr/>
          <a:lstStyle/>
          <a:p>
            <a:fld id="{2F0A46A2-86DA-4142-9C1D-B9074BF6AF57}" type="slidenum">
              <a:rPr lang="zh-TW" altLang="en-US" smtClean="0"/>
              <a:t>‹#›</a:t>
            </a:fld>
            <a:endParaRPr lang="zh-TW" altLang="en-US"/>
          </a:p>
        </p:txBody>
      </p:sp>
    </p:spTree>
    <p:extLst>
      <p:ext uri="{BB962C8B-B14F-4D97-AF65-F5344CB8AC3E}">
        <p14:creationId xmlns:p14="http://schemas.microsoft.com/office/powerpoint/2010/main" val="243453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55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1.png"/><Relationship Id="rId12"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2.svg"/><Relationship Id="rId11" Type="http://schemas.openxmlformats.org/officeDocument/2006/relationships/image" Target="../media/image4.svg"/><Relationship Id="rId5" Type="http://schemas.openxmlformats.org/officeDocument/2006/relationships/image" Target="../media/image21.png"/><Relationship Id="rId10" Type="http://schemas.openxmlformats.org/officeDocument/2006/relationships/image" Target="../media/image3.png"/><Relationship Id="rId4" Type="http://schemas.openxmlformats.org/officeDocument/2006/relationships/image" Target="../media/image20.svg"/><Relationship Id="rId9" Type="http://schemas.openxmlformats.org/officeDocument/2006/relationships/image" Target="../media/image12.sv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4.sv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4.sv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24.sv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4.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4.sv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4.sv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4.sv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4.sv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4.sv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svg"/><Relationship Id="rId11" Type="http://schemas.openxmlformats.org/officeDocument/2006/relationships/image" Target="../media/image12.sv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sv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4.sv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4.sv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https://cdn6.aptoide.com/imgs/1/8/e/18ebcb97bf9ece26a504727322902d3f_icon.png?w=256" TargetMode="Externa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24.svg"/></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4.png"/><Relationship Id="rId7" Type="http://schemas.openxmlformats.org/officeDocument/2006/relationships/image" Target="https://image.flaticon.com/icons/png/512/939/939855.png"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https://cdn6.aptoide.com/imgs/1/8/e/18ebcb97bf9ece26a504727322902d3f_icon.png?w=256" TargetMode="External"/><Relationship Id="rId4" Type="http://schemas.openxmlformats.org/officeDocument/2006/relationships/image" Target="../media/image35.png"/><Relationship Id="rId9" Type="http://schemas.openxmlformats.org/officeDocument/2006/relationships/image" Target="../media/image24.svg"/></Relationships>
</file>

<file path=ppt/slides/_rels/slide3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38.svg"/><Relationship Id="rId3" Type="http://schemas.openxmlformats.org/officeDocument/2006/relationships/image" Target="../media/image19.png"/><Relationship Id="rId7" Type="http://schemas.openxmlformats.org/officeDocument/2006/relationships/image" Target="../media/image1.png"/><Relationship Id="rId12"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2.svg"/><Relationship Id="rId11" Type="http://schemas.openxmlformats.org/officeDocument/2006/relationships/image" Target="../media/image4.svg"/><Relationship Id="rId5" Type="http://schemas.openxmlformats.org/officeDocument/2006/relationships/image" Target="../media/image21.png"/><Relationship Id="rId10" Type="http://schemas.openxmlformats.org/officeDocument/2006/relationships/image" Target="../media/image3.png"/><Relationship Id="rId4" Type="http://schemas.openxmlformats.org/officeDocument/2006/relationships/image" Target="../media/image20.svg"/><Relationship Id="rId9" Type="http://schemas.openxmlformats.org/officeDocument/2006/relationships/image" Target="../media/image12.svg"/></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4.sv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4.sv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4.sv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4.svg"/></Relationships>
</file>

<file path=ppt/slides/_rels/slide4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0.svg"/><Relationship Id="rId3" Type="http://schemas.openxmlformats.org/officeDocument/2006/relationships/image" Target="../media/image19.png"/><Relationship Id="rId7" Type="http://schemas.openxmlformats.org/officeDocument/2006/relationships/image" Target="../media/image1.png"/><Relationship Id="rId12"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22.svg"/><Relationship Id="rId11" Type="http://schemas.openxmlformats.org/officeDocument/2006/relationships/image" Target="../media/image4.svg"/><Relationship Id="rId5" Type="http://schemas.openxmlformats.org/officeDocument/2006/relationships/image" Target="../media/image21.png"/><Relationship Id="rId10" Type="http://schemas.openxmlformats.org/officeDocument/2006/relationships/image" Target="../media/image3.png"/><Relationship Id="rId4" Type="http://schemas.openxmlformats.org/officeDocument/2006/relationships/image" Target="../media/image20.svg"/><Relationship Id="rId9" Type="http://schemas.openxmlformats.org/officeDocument/2006/relationships/image" Target="../media/image12.sv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sv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41.jpeg"/><Relationship Id="rId4" Type="http://schemas.openxmlformats.org/officeDocument/2006/relationships/image" Target="../media/image14.svg"/></Relationships>
</file>

<file path=ppt/slides/_rels/slide4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3.png"/><Relationship Id="rId7"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42.jpg"/><Relationship Id="rId5" Type="http://schemas.openxmlformats.org/officeDocument/2006/relationships/image" Target="../media/image41.jpeg"/><Relationship Id="rId4" Type="http://schemas.openxmlformats.org/officeDocument/2006/relationships/image" Target="../media/image14.sv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9.png"/><Relationship Id="rId7"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4.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png"/><Relationship Id="rId7"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E36C7F1-6C00-4850-BBD3-E2708CA8A36A}"/>
              </a:ext>
            </a:extLst>
          </p:cNvPr>
          <p:cNvSpPr/>
          <p:nvPr/>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BB73022-E843-4B58-8CAE-72943EF2BA47}"/>
              </a:ext>
            </a:extLst>
          </p:cNvPr>
          <p:cNvSpPr/>
          <p:nvPr/>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DD138FA-3C37-42AF-8AF2-84E223662A24}"/>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13963" r="15432" b="9410"/>
          <a:stretch/>
        </p:blipFill>
        <p:spPr>
          <a:xfrm rot="5400000">
            <a:off x="2515440" y="-2202731"/>
            <a:ext cx="7034120" cy="11163542"/>
          </a:xfrm>
          <a:prstGeom prst="rect">
            <a:avLst/>
          </a:prstGeom>
          <a:effectLst>
            <a:outerShdw blurRad="152400" dist="76200" dir="5400000" algn="t" rotWithShape="0">
              <a:prstClr val="black">
                <a:alpha val="40000"/>
              </a:prstClr>
            </a:outerShdw>
          </a:effectLst>
        </p:spPr>
      </p:pic>
      <p:sp>
        <p:nvSpPr>
          <p:cNvPr id="7" name="文本框 6">
            <a:extLst>
              <a:ext uri="{FF2B5EF4-FFF2-40B4-BE49-F238E27FC236}">
                <a16:creationId xmlns:a16="http://schemas.microsoft.com/office/drawing/2014/main" id="{0676F23F-3559-42D1-8355-679E391FB725}"/>
              </a:ext>
            </a:extLst>
          </p:cNvPr>
          <p:cNvSpPr txBox="1"/>
          <p:nvPr/>
        </p:nvSpPr>
        <p:spPr>
          <a:xfrm>
            <a:off x="3292536" y="1361614"/>
            <a:ext cx="5751646" cy="3139321"/>
          </a:xfrm>
          <a:prstGeom prst="rect">
            <a:avLst/>
          </a:prstGeom>
          <a:noFill/>
        </p:spPr>
        <p:txBody>
          <a:bodyPr wrap="square" rtlCol="0">
            <a:spAutoFit/>
          </a:bodyPr>
          <a:lstStyle/>
          <a:p>
            <a:pPr algn="ctr"/>
            <a:r>
              <a:rPr lang="zh-TW" altLang="en-US" sz="6600" b="1" spc="-150" dirty="0">
                <a:solidFill>
                  <a:srgbClr val="FFC73E"/>
                </a:solidFill>
                <a:latin typeface="方正手迹-小欢卡通体" panose="02000500000000000000" pitchFamily="2" charset="-122"/>
                <a:ea typeface="方正手迹-小欢卡通体" panose="02000500000000000000" pitchFamily="2" charset="-122"/>
              </a:rPr>
              <a:t>具智慧目標追蹤功能的緊急視訊通報系統</a:t>
            </a:r>
            <a:endParaRPr lang="zh-CN" altLang="en-US" sz="6600" b="1" spc="-150" dirty="0">
              <a:solidFill>
                <a:srgbClr val="FFC73E"/>
              </a:solidFill>
              <a:latin typeface="方正手迹-小欢卡通体" panose="02000500000000000000" pitchFamily="2" charset="-122"/>
              <a:ea typeface="方正手迹-小欢卡通体" panose="02000500000000000000" pitchFamily="2" charset="-122"/>
            </a:endParaRPr>
          </a:p>
        </p:txBody>
      </p:sp>
      <p:pic>
        <p:nvPicPr>
          <p:cNvPr id="6" name="图片 5">
            <a:extLst>
              <a:ext uri="{FF2B5EF4-FFF2-40B4-BE49-F238E27FC236}">
                <a16:creationId xmlns:a16="http://schemas.microsoft.com/office/drawing/2014/main" id="{6E0EC271-F6FA-400A-98A1-C5D063F69E46}"/>
              </a:ext>
            </a:extLst>
          </p:cNvPr>
          <p:cNvPicPr>
            <a:picLocks noChangeAspect="1"/>
          </p:cNvPicPr>
          <p:nvPr/>
        </p:nvPicPr>
        <p:blipFill rotWithShape="1">
          <a:blip r:embed="rId4"/>
          <a:srcRect r="50000"/>
          <a:stretch/>
        </p:blipFill>
        <p:spPr>
          <a:xfrm>
            <a:off x="1120836" y="849246"/>
            <a:ext cx="4749800" cy="2802443"/>
          </a:xfrm>
          <a:prstGeom prst="rect">
            <a:avLst/>
          </a:prstGeom>
        </p:spPr>
      </p:pic>
      <p:sp>
        <p:nvSpPr>
          <p:cNvPr id="18" name="矩形 17">
            <a:extLst>
              <a:ext uri="{FF2B5EF4-FFF2-40B4-BE49-F238E27FC236}">
                <a16:creationId xmlns:a16="http://schemas.microsoft.com/office/drawing/2014/main" id="{F1C18E1B-3E2C-401E-A30C-B8E4B40EDF25}"/>
              </a:ext>
            </a:extLst>
          </p:cNvPr>
          <p:cNvSpPr/>
          <p:nvPr/>
        </p:nvSpPr>
        <p:spPr>
          <a:xfrm>
            <a:off x="5118008" y="5470090"/>
            <a:ext cx="1955985" cy="369332"/>
          </a:xfrm>
          <a:prstGeom prst="rect">
            <a:avLst/>
          </a:prstGeom>
        </p:spPr>
        <p:txBody>
          <a:bodyPr wrap="none">
            <a:spAutoFit/>
          </a:bodyPr>
          <a:lstStyle/>
          <a:p>
            <a:pPr algn="ctr"/>
            <a:r>
              <a:rPr lang="zh-CN" altLang="en-US" dirty="0">
                <a:solidFill>
                  <a:schemeClr val="bg1"/>
                </a:solidFill>
                <a:latin typeface="方正雅士黑 简" panose="02000500000000000000" pitchFamily="2" charset="-122"/>
                <a:ea typeface="方正雅士黑 简" panose="02000500000000000000" pitchFamily="2" charset="-122"/>
              </a:rPr>
              <a:t>汇报人：优品</a:t>
            </a:r>
            <a:r>
              <a:rPr lang="en-US" altLang="zh-CN" dirty="0">
                <a:solidFill>
                  <a:schemeClr val="bg1"/>
                </a:solidFill>
                <a:latin typeface="方正雅士黑 简" panose="02000500000000000000" pitchFamily="2" charset="-122"/>
                <a:ea typeface="方正雅士黑 简" panose="02000500000000000000" pitchFamily="2" charset="-122"/>
              </a:rPr>
              <a:t>PPT</a:t>
            </a:r>
            <a:endParaRPr lang="zh-CN" altLang="en-US" dirty="0">
              <a:solidFill>
                <a:schemeClr val="bg1"/>
              </a:solidFill>
              <a:latin typeface="方正雅士黑 简" panose="02000500000000000000" pitchFamily="2" charset="-122"/>
              <a:ea typeface="方正雅士黑 简" panose="02000500000000000000" pitchFamily="2" charset="-122"/>
            </a:endParaRPr>
          </a:p>
        </p:txBody>
      </p:sp>
      <p:pic>
        <p:nvPicPr>
          <p:cNvPr id="14" name="图片 13">
            <a:extLst>
              <a:ext uri="{FF2B5EF4-FFF2-40B4-BE49-F238E27FC236}">
                <a16:creationId xmlns:a16="http://schemas.microsoft.com/office/drawing/2014/main" id="{EA40FC9A-B7C0-426E-9DB1-8176B1F1ECA3}"/>
              </a:ext>
            </a:extLst>
          </p:cNvPr>
          <p:cNvPicPr>
            <a:picLocks noChangeAspect="1"/>
          </p:cNvPicPr>
          <p:nvPr/>
        </p:nvPicPr>
        <p:blipFill rotWithShape="1">
          <a:blip r:embed="rId4"/>
          <a:srcRect r="50000"/>
          <a:stretch/>
        </p:blipFill>
        <p:spPr>
          <a:xfrm flipH="1">
            <a:off x="6600301" y="849245"/>
            <a:ext cx="4749800" cy="2802443"/>
          </a:xfrm>
          <a:prstGeom prst="rect">
            <a:avLst/>
          </a:prstGeom>
        </p:spPr>
      </p:pic>
      <p:sp>
        <p:nvSpPr>
          <p:cNvPr id="19" name="文本框 130">
            <a:extLst>
              <a:ext uri="{FF2B5EF4-FFF2-40B4-BE49-F238E27FC236}">
                <a16:creationId xmlns:a16="http://schemas.microsoft.com/office/drawing/2014/main" id="{BB2F7A38-090A-443B-BFA9-1A2A20D6597A}"/>
              </a:ext>
            </a:extLst>
          </p:cNvPr>
          <p:cNvSpPr txBox="1"/>
          <p:nvPr/>
        </p:nvSpPr>
        <p:spPr>
          <a:xfrm>
            <a:off x="2465766" y="5220377"/>
            <a:ext cx="7405185" cy="1877437"/>
          </a:xfrm>
          <a:prstGeom prst="rect">
            <a:avLst/>
          </a:prstGeom>
          <a:noFill/>
          <a:ln>
            <a:noFill/>
          </a:ln>
        </p:spPr>
        <p:txBody>
          <a:bodyPr wrap="square" rtlCol="0">
            <a:spAutoFit/>
          </a:bodyPr>
          <a:lstStyle/>
          <a:p>
            <a:pPr algn="ctr"/>
            <a:r>
              <a:rPr kumimoji="1" lang="zh-TW" altLang="en-US" sz="4400" dirty="0">
                <a:solidFill>
                  <a:schemeClr val="accent4"/>
                </a:solidFill>
                <a:latin typeface="Microsoft YaHei" charset="0"/>
                <a:ea typeface="Microsoft YaHei" charset="0"/>
                <a:cs typeface="Microsoft YaHei" charset="0"/>
              </a:rPr>
              <a:t>組員</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曾凰嘉</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蔣有為</a:t>
            </a:r>
            <a:r>
              <a:rPr kumimoji="1" lang="en-US" altLang="zh-TW" sz="4400" dirty="0">
                <a:solidFill>
                  <a:schemeClr val="accent4"/>
                </a:solidFill>
                <a:latin typeface="Microsoft YaHei" charset="0"/>
                <a:ea typeface="Microsoft YaHei" charset="0"/>
                <a:cs typeface="Microsoft YaHei" charset="0"/>
              </a:rPr>
              <a:t>.</a:t>
            </a:r>
            <a:r>
              <a:rPr kumimoji="1" lang="zh-TW" altLang="en-US" sz="4400" dirty="0">
                <a:solidFill>
                  <a:schemeClr val="accent4"/>
                </a:solidFill>
                <a:latin typeface="Microsoft YaHei" charset="0"/>
                <a:ea typeface="Microsoft YaHei" charset="0"/>
                <a:cs typeface="Microsoft YaHei" charset="0"/>
              </a:rPr>
              <a:t>楊家維</a:t>
            </a:r>
            <a:endParaRPr kumimoji="1" lang="en-US" altLang="zh-TW" sz="4400" dirty="0">
              <a:solidFill>
                <a:schemeClr val="accent4"/>
              </a:solidFill>
              <a:latin typeface="Microsoft YaHei" charset="0"/>
              <a:ea typeface="Microsoft YaHei" charset="0"/>
              <a:cs typeface="Microsoft YaHei" charset="0"/>
            </a:endParaRPr>
          </a:p>
          <a:p>
            <a:pPr algn="ctr"/>
            <a:endParaRPr kumimoji="1" lang="zh-CN" altLang="en-US" sz="72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833951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25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125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750"/>
                            </p:stCondLst>
                            <p:childTnLst>
                              <p:par>
                                <p:cTn id="16" presetID="50" presetClass="entr" presetSubtype="0" decel="100000"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750" fill="hold"/>
                                        <p:tgtEl>
                                          <p:spTgt spid="7"/>
                                        </p:tgtEl>
                                        <p:attrNameLst>
                                          <p:attrName>ppt_w</p:attrName>
                                        </p:attrNameLst>
                                      </p:cBhvr>
                                      <p:tavLst>
                                        <p:tav tm="0">
                                          <p:val>
                                            <p:strVal val="#ppt_w+.3"/>
                                          </p:val>
                                        </p:tav>
                                        <p:tav tm="100000">
                                          <p:val>
                                            <p:strVal val="#ppt_w"/>
                                          </p:val>
                                        </p:tav>
                                      </p:tavLst>
                                    </p:anim>
                                    <p:anim calcmode="lin" valueType="num">
                                      <p:cBhvr>
                                        <p:cTn id="19" dur="750" fill="hold"/>
                                        <p:tgtEl>
                                          <p:spTgt spid="7"/>
                                        </p:tgtEl>
                                        <p:attrNameLst>
                                          <p:attrName>ppt_h</p:attrName>
                                        </p:attrNameLst>
                                      </p:cBhvr>
                                      <p:tavLst>
                                        <p:tav tm="0">
                                          <p:val>
                                            <p:strVal val="#ppt_h"/>
                                          </p:val>
                                        </p:tav>
                                        <p:tav tm="100000">
                                          <p:val>
                                            <p:strVal val="#ppt_h"/>
                                          </p:val>
                                        </p:tav>
                                      </p:tavLst>
                                    </p:anim>
                                    <p:animEffect transition="in" filter="fade">
                                      <p:cBhvr>
                                        <p:cTn id="20" dur="750"/>
                                        <p:tgtEl>
                                          <p:spTgt spid="7"/>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grpSp>
        <p:nvGrpSpPr>
          <p:cNvPr id="107" name="组 14">
            <a:extLst>
              <a:ext uri="{FF2B5EF4-FFF2-40B4-BE49-F238E27FC236}">
                <a16:creationId xmlns:a16="http://schemas.microsoft.com/office/drawing/2014/main" id="{01DD40FA-C6B8-4D2C-A8F9-57C0014D7334}"/>
              </a:ext>
            </a:extLst>
          </p:cNvPr>
          <p:cNvGrpSpPr/>
          <p:nvPr/>
        </p:nvGrpSpPr>
        <p:grpSpPr>
          <a:xfrm>
            <a:off x="8251865" y="707010"/>
            <a:ext cx="3279734" cy="2496139"/>
            <a:chOff x="660401" y="1892300"/>
            <a:chExt cx="3279734" cy="1473200"/>
          </a:xfrm>
          <a:solidFill>
            <a:srgbClr val="92D050"/>
          </a:solidFill>
        </p:grpSpPr>
        <p:sp>
          <p:nvSpPr>
            <p:cNvPr id="108" name="矩形 107">
              <a:extLst>
                <a:ext uri="{FF2B5EF4-FFF2-40B4-BE49-F238E27FC236}">
                  <a16:creationId xmlns:a16="http://schemas.microsoft.com/office/drawing/2014/main" id="{EFE64123-B9EB-4A20-8A29-A57D5197916D}"/>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6">
              <a:extLst>
                <a:ext uri="{FF2B5EF4-FFF2-40B4-BE49-F238E27FC236}">
                  <a16:creationId xmlns:a16="http://schemas.microsoft.com/office/drawing/2014/main" id="{8A20599F-79B5-4D68-ADE2-D696C02CF1C9}"/>
                </a:ext>
              </a:extLst>
            </p:cNvPr>
            <p:cNvSpPr txBox="1"/>
            <p:nvPr/>
          </p:nvSpPr>
          <p:spPr>
            <a:xfrm>
              <a:off x="769918" y="2385088"/>
              <a:ext cx="3060699" cy="171229"/>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10" name="矩形 109">
              <a:extLst>
                <a:ext uri="{FF2B5EF4-FFF2-40B4-BE49-F238E27FC236}">
                  <a16:creationId xmlns:a16="http://schemas.microsoft.com/office/drawing/2014/main" id="{9F8E51D3-450B-4FFE-A8E8-D425940A85AB}"/>
                </a:ext>
              </a:extLst>
            </p:cNvPr>
            <p:cNvSpPr/>
            <p:nvPr/>
          </p:nvSpPr>
          <p:spPr>
            <a:xfrm>
              <a:off x="769919" y="1987969"/>
              <a:ext cx="2954655" cy="291292"/>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手機室內定位不準確</a:t>
              </a:r>
              <a:endParaRPr lang="en-US" altLang="zh-CN" sz="2400" b="1" dirty="0">
                <a:solidFill>
                  <a:schemeClr val="bg1"/>
                </a:solidFill>
                <a:latin typeface="Microsoft YaHei" charset="0"/>
                <a:ea typeface="Microsoft YaHei" charset="0"/>
                <a:cs typeface="Microsoft YaHei" charset="0"/>
              </a:endParaRPr>
            </a:p>
          </p:txBody>
        </p:sp>
      </p:grpSp>
      <p:grpSp>
        <p:nvGrpSpPr>
          <p:cNvPr id="111" name="组 18">
            <a:extLst>
              <a:ext uri="{FF2B5EF4-FFF2-40B4-BE49-F238E27FC236}">
                <a16:creationId xmlns:a16="http://schemas.microsoft.com/office/drawing/2014/main" id="{66DB9EA9-ECE6-4A8C-8251-BF25DFACD956}"/>
              </a:ext>
            </a:extLst>
          </p:cNvPr>
          <p:cNvGrpSpPr/>
          <p:nvPr/>
        </p:nvGrpSpPr>
        <p:grpSpPr>
          <a:xfrm>
            <a:off x="8251864" y="3794788"/>
            <a:ext cx="3279734" cy="2668052"/>
            <a:chOff x="660401" y="1892300"/>
            <a:chExt cx="3279734" cy="1473200"/>
          </a:xfrm>
          <a:solidFill>
            <a:srgbClr val="727272"/>
          </a:solidFill>
        </p:grpSpPr>
        <p:sp>
          <p:nvSpPr>
            <p:cNvPr id="112" name="矩形 111">
              <a:extLst>
                <a:ext uri="{FF2B5EF4-FFF2-40B4-BE49-F238E27FC236}">
                  <a16:creationId xmlns:a16="http://schemas.microsoft.com/office/drawing/2014/main" id="{356FFB98-1F80-40B5-B812-B3FAB784B9F8}"/>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文本框 20">
              <a:extLst>
                <a:ext uri="{FF2B5EF4-FFF2-40B4-BE49-F238E27FC236}">
                  <a16:creationId xmlns:a16="http://schemas.microsoft.com/office/drawing/2014/main" id="{3ADDCDDB-3406-4796-ABB3-3167C6314EA1}"/>
                </a:ext>
              </a:extLst>
            </p:cNvPr>
            <p:cNvSpPr txBox="1"/>
            <p:nvPr/>
          </p:nvSpPr>
          <p:spPr>
            <a:xfrm>
              <a:off x="769918" y="2385088"/>
              <a:ext cx="3060699" cy="692234"/>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具有影像分析、辨識的網路攝影機</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直播串流軟體</a:t>
              </a:r>
              <a:endParaRPr lang="zh-CN" altLang="en-US" sz="2000" dirty="0">
                <a:solidFill>
                  <a:schemeClr val="bg1"/>
                </a:solidFill>
                <a:latin typeface="Microsoft YaHei" charset="0"/>
                <a:ea typeface="Microsoft YaHei" charset="0"/>
                <a:cs typeface="Microsoft YaHei" charset="0"/>
              </a:endParaRPr>
            </a:p>
          </p:txBody>
        </p:sp>
        <p:sp>
          <p:nvSpPr>
            <p:cNvPr id="114" name="矩形 113">
              <a:extLst>
                <a:ext uri="{FF2B5EF4-FFF2-40B4-BE49-F238E27FC236}">
                  <a16:creationId xmlns:a16="http://schemas.microsoft.com/office/drawing/2014/main" id="{4429C1F2-8654-42D1-822B-B398A5DF6659}"/>
                </a:ext>
              </a:extLst>
            </p:cNvPr>
            <p:cNvSpPr/>
            <p:nvPr/>
          </p:nvSpPr>
          <p:spPr>
            <a:xfrm>
              <a:off x="769919" y="1987969"/>
              <a:ext cx="2031325" cy="290248"/>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網路科技發達</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0" name="文本框 3">
            <a:extLst>
              <a:ext uri="{FF2B5EF4-FFF2-40B4-BE49-F238E27FC236}">
                <a16:creationId xmlns:a16="http://schemas.microsoft.com/office/drawing/2014/main" id="{3A7253D8-95A5-4161-9F07-F0CE8BC02401}"/>
              </a:ext>
            </a:extLst>
          </p:cNvPr>
          <p:cNvSpPr txBox="1"/>
          <p:nvPr/>
        </p:nvSpPr>
        <p:spPr>
          <a:xfrm>
            <a:off x="8361380" y="1416422"/>
            <a:ext cx="3060699" cy="1589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精確度不佳</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易受到其他訊號干擾</a:t>
            </a: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713997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grpSp>
        <p:nvGrpSpPr>
          <p:cNvPr id="107" name="组 14">
            <a:extLst>
              <a:ext uri="{FF2B5EF4-FFF2-40B4-BE49-F238E27FC236}">
                <a16:creationId xmlns:a16="http://schemas.microsoft.com/office/drawing/2014/main" id="{01DD40FA-C6B8-4D2C-A8F9-57C0014D7334}"/>
              </a:ext>
            </a:extLst>
          </p:cNvPr>
          <p:cNvGrpSpPr/>
          <p:nvPr/>
        </p:nvGrpSpPr>
        <p:grpSpPr>
          <a:xfrm>
            <a:off x="8251865" y="707010"/>
            <a:ext cx="3279734" cy="2496139"/>
            <a:chOff x="660401" y="1892300"/>
            <a:chExt cx="3279734" cy="1473200"/>
          </a:xfrm>
          <a:solidFill>
            <a:srgbClr val="92D050"/>
          </a:solidFill>
        </p:grpSpPr>
        <p:sp>
          <p:nvSpPr>
            <p:cNvPr id="108" name="矩形 107">
              <a:extLst>
                <a:ext uri="{FF2B5EF4-FFF2-40B4-BE49-F238E27FC236}">
                  <a16:creationId xmlns:a16="http://schemas.microsoft.com/office/drawing/2014/main" id="{EFE64123-B9EB-4A20-8A29-A57D5197916D}"/>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6">
              <a:extLst>
                <a:ext uri="{FF2B5EF4-FFF2-40B4-BE49-F238E27FC236}">
                  <a16:creationId xmlns:a16="http://schemas.microsoft.com/office/drawing/2014/main" id="{8A20599F-79B5-4D68-ADE2-D696C02CF1C9}"/>
                </a:ext>
              </a:extLst>
            </p:cNvPr>
            <p:cNvSpPr txBox="1"/>
            <p:nvPr/>
          </p:nvSpPr>
          <p:spPr>
            <a:xfrm>
              <a:off x="769918" y="2385088"/>
              <a:ext cx="3060699" cy="171229"/>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10" name="矩形 109">
              <a:extLst>
                <a:ext uri="{FF2B5EF4-FFF2-40B4-BE49-F238E27FC236}">
                  <a16:creationId xmlns:a16="http://schemas.microsoft.com/office/drawing/2014/main" id="{9F8E51D3-450B-4FFE-A8E8-D425940A85AB}"/>
                </a:ext>
              </a:extLst>
            </p:cNvPr>
            <p:cNvSpPr/>
            <p:nvPr/>
          </p:nvSpPr>
          <p:spPr>
            <a:xfrm>
              <a:off x="769919" y="1987969"/>
              <a:ext cx="2954655" cy="291292"/>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手機室內定位不準確</a:t>
              </a:r>
              <a:endParaRPr lang="en-US" altLang="zh-CN" sz="2400" b="1" dirty="0">
                <a:solidFill>
                  <a:schemeClr val="bg1"/>
                </a:solidFill>
                <a:latin typeface="Microsoft YaHei" charset="0"/>
                <a:ea typeface="Microsoft YaHei" charset="0"/>
                <a:cs typeface="Microsoft YaHei" charset="0"/>
              </a:endParaRPr>
            </a:p>
          </p:txBody>
        </p:sp>
      </p:grpSp>
      <p:grpSp>
        <p:nvGrpSpPr>
          <p:cNvPr id="111" name="组 18">
            <a:extLst>
              <a:ext uri="{FF2B5EF4-FFF2-40B4-BE49-F238E27FC236}">
                <a16:creationId xmlns:a16="http://schemas.microsoft.com/office/drawing/2014/main" id="{66DB9EA9-ECE6-4A8C-8251-BF25DFACD956}"/>
              </a:ext>
            </a:extLst>
          </p:cNvPr>
          <p:cNvGrpSpPr/>
          <p:nvPr/>
        </p:nvGrpSpPr>
        <p:grpSpPr>
          <a:xfrm>
            <a:off x="8251864" y="3794788"/>
            <a:ext cx="3279734" cy="2668052"/>
            <a:chOff x="660401" y="1892300"/>
            <a:chExt cx="3279734" cy="1473200"/>
          </a:xfrm>
          <a:solidFill>
            <a:srgbClr val="727272"/>
          </a:solidFill>
        </p:grpSpPr>
        <p:sp>
          <p:nvSpPr>
            <p:cNvPr id="112" name="矩形 111">
              <a:extLst>
                <a:ext uri="{FF2B5EF4-FFF2-40B4-BE49-F238E27FC236}">
                  <a16:creationId xmlns:a16="http://schemas.microsoft.com/office/drawing/2014/main" id="{356FFB98-1F80-40B5-B812-B3FAB784B9F8}"/>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文本框 20">
              <a:extLst>
                <a:ext uri="{FF2B5EF4-FFF2-40B4-BE49-F238E27FC236}">
                  <a16:creationId xmlns:a16="http://schemas.microsoft.com/office/drawing/2014/main" id="{3ADDCDDB-3406-4796-ABB3-3167C6314EA1}"/>
                </a:ext>
              </a:extLst>
            </p:cNvPr>
            <p:cNvSpPr txBox="1"/>
            <p:nvPr/>
          </p:nvSpPr>
          <p:spPr>
            <a:xfrm>
              <a:off x="769918" y="2385088"/>
              <a:ext cx="3060699" cy="692234"/>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具有影像分析、辨識的網路攝影機</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直播串流軟體</a:t>
              </a:r>
              <a:endParaRPr lang="zh-CN" altLang="en-US" sz="2000" dirty="0">
                <a:solidFill>
                  <a:schemeClr val="bg1"/>
                </a:solidFill>
                <a:latin typeface="Microsoft YaHei" charset="0"/>
                <a:ea typeface="Microsoft YaHei" charset="0"/>
                <a:cs typeface="Microsoft YaHei" charset="0"/>
              </a:endParaRPr>
            </a:p>
          </p:txBody>
        </p:sp>
        <p:sp>
          <p:nvSpPr>
            <p:cNvPr id="114" name="矩形 113">
              <a:extLst>
                <a:ext uri="{FF2B5EF4-FFF2-40B4-BE49-F238E27FC236}">
                  <a16:creationId xmlns:a16="http://schemas.microsoft.com/office/drawing/2014/main" id="{4429C1F2-8654-42D1-822B-B398A5DF6659}"/>
                </a:ext>
              </a:extLst>
            </p:cNvPr>
            <p:cNvSpPr/>
            <p:nvPr/>
          </p:nvSpPr>
          <p:spPr>
            <a:xfrm>
              <a:off x="769919" y="1987969"/>
              <a:ext cx="2031325" cy="290248"/>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網路科技發達</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0" name="文本框 3">
            <a:extLst>
              <a:ext uri="{FF2B5EF4-FFF2-40B4-BE49-F238E27FC236}">
                <a16:creationId xmlns:a16="http://schemas.microsoft.com/office/drawing/2014/main" id="{3A7253D8-95A5-4161-9F07-F0CE8BC02401}"/>
              </a:ext>
            </a:extLst>
          </p:cNvPr>
          <p:cNvSpPr txBox="1"/>
          <p:nvPr/>
        </p:nvSpPr>
        <p:spPr>
          <a:xfrm>
            <a:off x="8361380" y="1416422"/>
            <a:ext cx="3060699" cy="1589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精確度不佳</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易受到其他訊號干擾</a:t>
            </a: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pic>
        <p:nvPicPr>
          <p:cNvPr id="7170" name="Picture 2" descr="直播設備大比拼（ 電腦篇）－設備怎麼接？設備該必備什麼功能 ...">
            <a:extLst>
              <a:ext uri="{FF2B5EF4-FFF2-40B4-BE49-F238E27FC236}">
                <a16:creationId xmlns:a16="http://schemas.microsoft.com/office/drawing/2014/main" id="{8D35A0A9-03F0-44FC-BA43-7EAA116B3B0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148" r="8792"/>
          <a:stretch/>
        </p:blipFill>
        <p:spPr bwMode="auto">
          <a:xfrm>
            <a:off x="229918" y="927525"/>
            <a:ext cx="7952164" cy="507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24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研究方法</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170107" y="4783176"/>
            <a:ext cx="1851790"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TWO</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图形 27">
            <a:extLst>
              <a:ext uri="{FF2B5EF4-FFF2-40B4-BE49-F238E27FC236}">
                <a16:creationId xmlns:a16="http://schemas.microsoft.com/office/drawing/2014/main" id="{2653A3EF-832D-4DB9-8A8E-3EE01A7989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68211" y="1586039"/>
            <a:ext cx="1204043" cy="1648068"/>
          </a:xfrm>
          <a:prstGeom prst="rect">
            <a:avLst/>
          </a:prstGeom>
        </p:spPr>
      </p:pic>
    </p:spTree>
    <p:extLst>
      <p:ext uri="{BB962C8B-B14F-4D97-AF65-F5344CB8AC3E}">
        <p14:creationId xmlns:p14="http://schemas.microsoft.com/office/powerpoint/2010/main" val="1067463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14:presetBounceEnd="49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9000">
                                          <p:cBhvr additive="base">
                                            <p:cTn id="11" dur="1250" fill="hold"/>
                                            <p:tgtEl>
                                              <p:spTgt spid="28"/>
                                            </p:tgtEl>
                                            <p:attrNameLst>
                                              <p:attrName>ppt_x</p:attrName>
                                            </p:attrNameLst>
                                          </p:cBhvr>
                                          <p:tavLst>
                                            <p:tav tm="0">
                                              <p:val>
                                                <p:strVal val="1+#ppt_w/2"/>
                                              </p:val>
                                            </p:tav>
                                            <p:tav tm="100000">
                                              <p:val>
                                                <p:strVal val="#ppt_x"/>
                                              </p:val>
                                            </p:tav>
                                          </p:tavLst>
                                        </p:anim>
                                        <p:anim calcmode="lin" valueType="num" p14:bounceEnd="49000">
                                          <p:cBhvr additive="base">
                                            <p:cTn id="12" dur="1250" fill="hold"/>
                                            <p:tgtEl>
                                              <p:spTgt spid="28"/>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50" fill="hold"/>
                                            <p:tgtEl>
                                              <p:spTgt spid="28"/>
                                            </p:tgtEl>
                                            <p:attrNameLst>
                                              <p:attrName>ppt_x</p:attrName>
                                            </p:attrNameLst>
                                          </p:cBhvr>
                                          <p:tavLst>
                                            <p:tav tm="0">
                                              <p:val>
                                                <p:strVal val="1+#ppt_w/2"/>
                                              </p:val>
                                            </p:tav>
                                            <p:tav tm="100000">
                                              <p:val>
                                                <p:strVal val="#ppt_x"/>
                                              </p:val>
                                            </p:tav>
                                          </p:tavLst>
                                        </p:anim>
                                        <p:anim calcmode="lin" valueType="num">
                                          <p:cBhvr additive="base">
                                            <p:cTn id="12" dur="1250" fill="hold"/>
                                            <p:tgtEl>
                                              <p:spTgt spid="28"/>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354047415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469120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84221313"/>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272742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3CD13B8-C737-4219-A66C-9357F12A2ED2}"/>
              </a:ext>
            </a:extLst>
          </p:cNvPr>
          <p:cNvSpPr txBox="1">
            <a:spLocks/>
          </p:cNvSpPr>
          <p:nvPr/>
        </p:nvSpPr>
        <p:spPr>
          <a:xfrm>
            <a:off x="3792223" y="381910"/>
            <a:ext cx="5358063" cy="110749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b="1" dirty="0">
                <a:latin typeface="微軟正黑體 Light" panose="020B0304030504040204" pitchFamily="34" charset="-120"/>
                <a:ea typeface="微軟正黑體 Light" panose="020B0304030504040204" pitchFamily="34" charset="-120"/>
              </a:rPr>
              <a:t>APP </a:t>
            </a:r>
            <a:r>
              <a:rPr lang="zh-TW" altLang="en-US" sz="6000" b="1" dirty="0">
                <a:latin typeface="微軟正黑體 Light" panose="020B0304030504040204" pitchFamily="34" charset="-120"/>
                <a:ea typeface="微軟正黑體 Light" panose="020B0304030504040204" pitchFamily="34" charset="-120"/>
              </a:rPr>
              <a:t>示意圖</a:t>
            </a:r>
          </a:p>
        </p:txBody>
      </p:sp>
      <p:graphicFrame>
        <p:nvGraphicFramePr>
          <p:cNvPr id="5" name="資料庫圖表 4">
            <a:extLst>
              <a:ext uri="{FF2B5EF4-FFF2-40B4-BE49-F238E27FC236}">
                <a16:creationId xmlns:a16="http://schemas.microsoft.com/office/drawing/2014/main" id="{0C333BFE-7178-4D3D-A7C7-EAC2C39211A6}"/>
              </a:ext>
            </a:extLst>
          </p:cNvPr>
          <p:cNvGraphicFramePr/>
          <p:nvPr/>
        </p:nvGraphicFramePr>
        <p:xfrm>
          <a:off x="1206139" y="1489400"/>
          <a:ext cx="9964623" cy="4930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92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3" descr="一張含有 螢幕擷取畫面 的圖片&#10;&#10;自動產生的描述">
            <a:extLst>
              <a:ext uri="{FF2B5EF4-FFF2-40B4-BE49-F238E27FC236}">
                <a16:creationId xmlns:a16="http://schemas.microsoft.com/office/drawing/2014/main" id="{DB5DF42F-D3BB-4704-B673-02A0BE07F850}"/>
              </a:ext>
            </a:extLst>
          </p:cNvPr>
          <p:cNvPicPr>
            <a:picLocks noChangeAspect="1"/>
          </p:cNvPicPr>
          <p:nvPr/>
        </p:nvPicPr>
        <p:blipFill rotWithShape="1">
          <a:blip r:embed="rId2"/>
          <a:srcRect t="3156" r="1" b="29180"/>
          <a:stretch/>
        </p:blipFill>
        <p:spPr>
          <a:xfrm>
            <a:off x="1896981" y="891052"/>
            <a:ext cx="7853298" cy="4012011"/>
          </a:xfrm>
          <a:prstGeom prst="rect">
            <a:avLst/>
          </a:prstGeom>
        </p:spPr>
      </p:pic>
      <p:sp>
        <p:nvSpPr>
          <p:cNvPr id="3" name="文字方塊 2">
            <a:extLst>
              <a:ext uri="{FF2B5EF4-FFF2-40B4-BE49-F238E27FC236}">
                <a16:creationId xmlns:a16="http://schemas.microsoft.com/office/drawing/2014/main" id="{5D0421B8-BD9B-486B-B0AC-024EF35058F4}"/>
              </a:ext>
            </a:extLst>
          </p:cNvPr>
          <p:cNvSpPr txBox="1"/>
          <p:nvPr/>
        </p:nvSpPr>
        <p:spPr>
          <a:xfrm>
            <a:off x="2781300" y="0"/>
            <a:ext cx="6629400" cy="1015663"/>
          </a:xfrm>
          <a:prstGeom prst="rect">
            <a:avLst/>
          </a:prstGeom>
          <a:noFill/>
        </p:spPr>
        <p:txBody>
          <a:bodyPr wrap="square" rtlCol="0">
            <a:spAutoFit/>
          </a:bodyPr>
          <a:lstStyle/>
          <a:p>
            <a:pPr algn="ctr"/>
            <a:r>
              <a:rPr lang="en-US" altLang="zh-TW" sz="6000" b="1" dirty="0"/>
              <a:t>Android APP</a:t>
            </a:r>
            <a:endParaRPr lang="zh-TW" altLang="en-US" sz="6000" b="1" dirty="0"/>
          </a:p>
        </p:txBody>
      </p:sp>
      <p:pic>
        <p:nvPicPr>
          <p:cNvPr id="4" name="圖片 3">
            <a:extLst>
              <a:ext uri="{FF2B5EF4-FFF2-40B4-BE49-F238E27FC236}">
                <a16:creationId xmlns:a16="http://schemas.microsoft.com/office/drawing/2014/main" id="{3DD30160-BEDD-4CE6-8118-E01DD8F1B4D5}"/>
              </a:ext>
            </a:extLst>
          </p:cNvPr>
          <p:cNvPicPr>
            <a:picLocks noChangeAspect="1"/>
          </p:cNvPicPr>
          <p:nvPr/>
        </p:nvPicPr>
        <p:blipFill>
          <a:blip r:embed="rId3"/>
          <a:stretch>
            <a:fillRect/>
          </a:stretch>
        </p:blipFill>
        <p:spPr>
          <a:xfrm>
            <a:off x="1304221" y="4875969"/>
            <a:ext cx="9178290" cy="1817065"/>
          </a:xfrm>
          <a:prstGeom prst="rect">
            <a:avLst/>
          </a:prstGeom>
        </p:spPr>
      </p:pic>
      <p:pic>
        <p:nvPicPr>
          <p:cNvPr id="1026" name="Picture 2" descr="QR Code掃碼器網頁版| MagicLen">
            <a:extLst>
              <a:ext uri="{FF2B5EF4-FFF2-40B4-BE49-F238E27FC236}">
                <a16:creationId xmlns:a16="http://schemas.microsoft.com/office/drawing/2014/main" id="{8185BE6D-02F6-49B5-B29F-1F6E9672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51" y="198203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431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3612442052"/>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895936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4036870380"/>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3290805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AB9C5DC-3934-4469-A5E2-5920B1A35586}"/>
              </a:ext>
            </a:extLst>
          </p:cNvPr>
          <p:cNvSpPr txBox="1"/>
          <p:nvPr/>
        </p:nvSpPr>
        <p:spPr>
          <a:xfrm>
            <a:off x="2659380" y="388620"/>
            <a:ext cx="6629400" cy="1015663"/>
          </a:xfrm>
          <a:prstGeom prst="rect">
            <a:avLst/>
          </a:prstGeom>
          <a:noFill/>
        </p:spPr>
        <p:txBody>
          <a:bodyPr wrap="square" rtlCol="0">
            <a:spAutoFit/>
          </a:bodyPr>
          <a:lstStyle/>
          <a:p>
            <a:pPr algn="ctr"/>
            <a:r>
              <a:rPr lang="en-US" altLang="zh-TW" sz="6000" b="1" dirty="0"/>
              <a:t>Android APP</a:t>
            </a:r>
            <a:endParaRPr lang="zh-TW" altLang="en-US" sz="6000" b="1" dirty="0"/>
          </a:p>
        </p:txBody>
      </p:sp>
      <p:pic>
        <p:nvPicPr>
          <p:cNvPr id="5" name="圖片 4">
            <a:extLst>
              <a:ext uri="{FF2B5EF4-FFF2-40B4-BE49-F238E27FC236}">
                <a16:creationId xmlns:a16="http://schemas.microsoft.com/office/drawing/2014/main" id="{3A1E1E7C-CEBA-4F32-A066-298BC7C819AD}"/>
              </a:ext>
            </a:extLst>
          </p:cNvPr>
          <p:cNvPicPr>
            <a:picLocks noChangeAspect="1"/>
          </p:cNvPicPr>
          <p:nvPr/>
        </p:nvPicPr>
        <p:blipFill>
          <a:blip r:embed="rId2"/>
          <a:stretch>
            <a:fillRect/>
          </a:stretch>
        </p:blipFill>
        <p:spPr>
          <a:xfrm>
            <a:off x="740733" y="1467913"/>
            <a:ext cx="10930462" cy="4499253"/>
          </a:xfrm>
          <a:prstGeom prst="rect">
            <a:avLst/>
          </a:prstGeom>
        </p:spPr>
      </p:pic>
      <p:pic>
        <p:nvPicPr>
          <p:cNvPr id="2050" name="Picture 2" descr="Packet up to 2 kg | Spring">
            <a:extLst>
              <a:ext uri="{FF2B5EF4-FFF2-40B4-BE49-F238E27FC236}">
                <a16:creationId xmlns:a16="http://schemas.microsoft.com/office/drawing/2014/main" id="{8E0236B8-EF76-48EA-A789-EF0DD0CA2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8583" y="5331676"/>
            <a:ext cx="1270980" cy="127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63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E9DDF95-C13C-4C2F-98FA-BA6DF0A643F6}"/>
              </a:ext>
            </a:extLst>
          </p:cNvPr>
          <p:cNvSpPr/>
          <p:nvPr/>
        </p:nvSpPr>
        <p:spPr>
          <a:xfrm>
            <a:off x="0" y="0"/>
            <a:ext cx="3645927"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AAD9E68-964B-476D-BD2F-D973751F83F0}"/>
              </a:ext>
            </a:extLst>
          </p:cNvPr>
          <p:cNvSpPr/>
          <p:nvPr/>
        </p:nvSpPr>
        <p:spPr>
          <a:xfrm>
            <a:off x="3645927" y="0"/>
            <a:ext cx="8546073"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2392C822-3930-40D4-A6E1-218B19530898}"/>
              </a:ext>
            </a:extLst>
          </p:cNvPr>
          <p:cNvSpPr/>
          <p:nvPr/>
        </p:nvSpPr>
        <p:spPr>
          <a:xfrm>
            <a:off x="3645927" y="191067"/>
            <a:ext cx="8336523" cy="6480628"/>
          </a:xfrm>
          <a:prstGeom prst="roundRect">
            <a:avLst>
              <a:gd name="adj" fmla="val 3785"/>
            </a:avLst>
          </a:prstGeom>
          <a:solidFill>
            <a:schemeClr val="bg1"/>
          </a:solidFill>
          <a:ln w="20320">
            <a:solidFill>
              <a:srgbClr val="8E8E8E"/>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1B50A14D-2544-4414-8AEB-25EF28F27027}"/>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28208" r="52504" b="33610"/>
          <a:stretch/>
        </p:blipFill>
        <p:spPr>
          <a:xfrm>
            <a:off x="2921006" y="596900"/>
            <a:ext cx="3405971" cy="5562600"/>
          </a:xfrm>
          <a:prstGeom prst="rect">
            <a:avLst/>
          </a:prstGeom>
          <a:effectLst/>
        </p:spPr>
      </p:pic>
      <p:sp>
        <p:nvSpPr>
          <p:cNvPr id="10" name="矩形 9">
            <a:extLst>
              <a:ext uri="{FF2B5EF4-FFF2-40B4-BE49-F238E27FC236}">
                <a16:creationId xmlns:a16="http://schemas.microsoft.com/office/drawing/2014/main" id="{382F3FE9-C66D-43C5-AC91-E450615115F5}"/>
              </a:ext>
            </a:extLst>
          </p:cNvPr>
          <p:cNvSpPr/>
          <p:nvPr/>
        </p:nvSpPr>
        <p:spPr>
          <a:xfrm>
            <a:off x="923984" y="123563"/>
            <a:ext cx="2089033" cy="2400657"/>
          </a:xfrm>
          <a:prstGeom prst="rect">
            <a:avLst/>
          </a:prstGeom>
        </p:spPr>
        <p:txBody>
          <a:bodyPr wrap="none">
            <a:spAutoFit/>
          </a:bodyPr>
          <a:lstStyle/>
          <a:p>
            <a:r>
              <a:rPr lang="zh-CN" altLang="en-US" sz="15000" b="1" spc="-150" dirty="0">
                <a:solidFill>
                  <a:schemeClr val="bg1"/>
                </a:solidFill>
                <a:latin typeface="微軟正黑體" panose="020B0604030504040204" pitchFamily="34" charset="-120"/>
                <a:ea typeface="微軟正黑體" panose="020B0604030504040204" pitchFamily="34" charset="-120"/>
              </a:rPr>
              <a:t>目</a:t>
            </a:r>
            <a:endParaRPr lang="zh-CN" altLang="en-US" sz="15000" b="1" dirty="0">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8ED7D6BA-80C1-4581-BEBC-5171927AB9F4}"/>
              </a:ext>
            </a:extLst>
          </p:cNvPr>
          <p:cNvSpPr/>
          <p:nvPr/>
        </p:nvSpPr>
        <p:spPr>
          <a:xfrm>
            <a:off x="1043666" y="2088077"/>
            <a:ext cx="2089033" cy="2400657"/>
          </a:xfrm>
          <a:prstGeom prst="rect">
            <a:avLst/>
          </a:prstGeom>
        </p:spPr>
        <p:txBody>
          <a:bodyPr wrap="none">
            <a:spAutoFit/>
          </a:bodyPr>
          <a:lstStyle/>
          <a:p>
            <a:r>
              <a:rPr lang="zh-TW" altLang="en-US" sz="15000" b="1" spc="-150" dirty="0">
                <a:solidFill>
                  <a:schemeClr val="bg1"/>
                </a:solidFill>
                <a:latin typeface="微軟正黑體" panose="020B0604030504040204" pitchFamily="34" charset="-120"/>
                <a:ea typeface="微軟正黑體" panose="020B0604030504040204" pitchFamily="34" charset="-120"/>
              </a:rPr>
              <a:t>錄</a:t>
            </a:r>
            <a:endParaRPr lang="zh-CN" altLang="en-US" sz="15000" b="1" dirty="0">
              <a:latin typeface="微軟正黑體" panose="020B0604030504040204" pitchFamily="34" charset="-120"/>
              <a:ea typeface="微軟正黑體" panose="020B0604030504040204" pitchFamily="34" charset="-120"/>
            </a:endParaRPr>
          </a:p>
        </p:txBody>
      </p:sp>
      <p:sp>
        <p:nvSpPr>
          <p:cNvPr id="12" name="文本框 11">
            <a:extLst>
              <a:ext uri="{FF2B5EF4-FFF2-40B4-BE49-F238E27FC236}">
                <a16:creationId xmlns:a16="http://schemas.microsoft.com/office/drawing/2014/main" id="{C94B21F7-1412-47FD-BA17-6E31953DADD1}"/>
              </a:ext>
            </a:extLst>
          </p:cNvPr>
          <p:cNvSpPr txBox="1"/>
          <p:nvPr/>
        </p:nvSpPr>
        <p:spPr>
          <a:xfrm rot="5400000">
            <a:off x="-1429865" y="4961770"/>
            <a:ext cx="4475325" cy="830997"/>
          </a:xfrm>
          <a:prstGeom prst="rect">
            <a:avLst/>
          </a:prstGeom>
          <a:noFill/>
        </p:spPr>
        <p:txBody>
          <a:bodyPr wrap="square" rtlCol="0">
            <a:spAutoFit/>
          </a:bodyPr>
          <a:lstStyle/>
          <a:p>
            <a:r>
              <a:rPr lang="en-US" altLang="zh-CN" sz="4800" dirty="0">
                <a:solidFill>
                  <a:schemeClr val="bg1"/>
                </a:solidFill>
                <a:latin typeface="Arial Black" panose="020B0A04020102020204" pitchFamily="34" charset="0"/>
              </a:rPr>
              <a:t>contents</a:t>
            </a:r>
            <a:endParaRPr lang="zh-CN" altLang="en-US" sz="4800" dirty="0">
              <a:solidFill>
                <a:schemeClr val="bg1"/>
              </a:solidFill>
              <a:latin typeface="Arial Black" panose="020B0A04020102020204" pitchFamily="34" charset="0"/>
            </a:endParaRPr>
          </a:p>
        </p:txBody>
      </p:sp>
      <p:pic>
        <p:nvPicPr>
          <p:cNvPr id="21" name="图片 20">
            <a:extLst>
              <a:ext uri="{FF2B5EF4-FFF2-40B4-BE49-F238E27FC236}">
                <a16:creationId xmlns:a16="http://schemas.microsoft.com/office/drawing/2014/main" id="{48B8E1E2-7D75-4C1B-908C-7C9A5858BDA9}"/>
              </a:ext>
            </a:extLst>
          </p:cNvPr>
          <p:cNvPicPr>
            <a:picLocks noChangeAspect="1"/>
          </p:cNvPicPr>
          <p:nvPr/>
        </p:nvPicPr>
        <p:blipFill rotWithShape="1">
          <a:blip r:embed="rId4"/>
          <a:srcRect l="56738"/>
          <a:stretch/>
        </p:blipFill>
        <p:spPr>
          <a:xfrm rot="19728995">
            <a:off x="897093" y="5418143"/>
            <a:ext cx="1770851" cy="1207572"/>
          </a:xfrm>
          <a:prstGeom prst="rect">
            <a:avLst/>
          </a:prstGeom>
        </p:spPr>
      </p:pic>
      <p:pic>
        <p:nvPicPr>
          <p:cNvPr id="22" name="图形 21">
            <a:extLst>
              <a:ext uri="{FF2B5EF4-FFF2-40B4-BE49-F238E27FC236}">
                <a16:creationId xmlns:a16="http://schemas.microsoft.com/office/drawing/2014/main" id="{DCFDDBF6-077C-45A4-8601-63A0D34CDF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4311" y="1287769"/>
            <a:ext cx="268506" cy="268506"/>
          </a:xfrm>
          <a:prstGeom prst="rect">
            <a:avLst/>
          </a:prstGeom>
        </p:spPr>
      </p:pic>
      <p:cxnSp>
        <p:nvCxnSpPr>
          <p:cNvPr id="4" name="直接连接符 3">
            <a:extLst>
              <a:ext uri="{FF2B5EF4-FFF2-40B4-BE49-F238E27FC236}">
                <a16:creationId xmlns:a16="http://schemas.microsoft.com/office/drawing/2014/main" id="{BA3BC38C-CE99-4627-830C-7466BFD18C2D}"/>
              </a:ext>
            </a:extLst>
          </p:cNvPr>
          <p:cNvCxnSpPr/>
          <p:nvPr/>
        </p:nvCxnSpPr>
        <p:spPr>
          <a:xfrm>
            <a:off x="5321012" y="2140994"/>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E2BABD0-86DB-421D-A28F-71C0844E62A9}"/>
              </a:ext>
            </a:extLst>
          </p:cNvPr>
          <p:cNvCxnSpPr/>
          <p:nvPr/>
        </p:nvCxnSpPr>
        <p:spPr>
          <a:xfrm>
            <a:off x="5321012" y="3261565"/>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0A191FF-1FCC-468D-B9E2-404E5CCC2DE9}"/>
              </a:ext>
            </a:extLst>
          </p:cNvPr>
          <p:cNvCxnSpPr/>
          <p:nvPr/>
        </p:nvCxnSpPr>
        <p:spPr>
          <a:xfrm>
            <a:off x="5321012" y="4382136"/>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49C08-9738-4CFE-9A92-8F833511F00E}"/>
              </a:ext>
            </a:extLst>
          </p:cNvPr>
          <p:cNvCxnSpPr/>
          <p:nvPr/>
        </p:nvCxnSpPr>
        <p:spPr>
          <a:xfrm>
            <a:off x="5321012" y="5502707"/>
            <a:ext cx="521163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文本框 22">
            <a:extLst>
              <a:ext uri="{FF2B5EF4-FFF2-40B4-BE49-F238E27FC236}">
                <a16:creationId xmlns:a16="http://schemas.microsoft.com/office/drawing/2014/main" id="{17644E1A-F68A-4F67-B59F-EC159DE95A8D}"/>
              </a:ext>
            </a:extLst>
          </p:cNvPr>
          <p:cNvSpPr txBox="1"/>
          <p:nvPr/>
        </p:nvSpPr>
        <p:spPr>
          <a:xfrm>
            <a:off x="6217738" y="5730614"/>
            <a:ext cx="2831182"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未來進度分配</a:t>
            </a:r>
            <a:endParaRPr kumimoji="1" lang="zh-CN" altLang="en-US" sz="3200" b="1" dirty="0">
              <a:latin typeface="Microsoft YaHei" charset="0"/>
              <a:ea typeface="Microsoft YaHei" charset="0"/>
              <a:cs typeface="Microsoft YaHei" charset="0"/>
            </a:endParaRPr>
          </a:p>
        </p:txBody>
      </p:sp>
      <p:sp>
        <p:nvSpPr>
          <p:cNvPr id="41" name="文本框 19">
            <a:extLst>
              <a:ext uri="{FF2B5EF4-FFF2-40B4-BE49-F238E27FC236}">
                <a16:creationId xmlns:a16="http://schemas.microsoft.com/office/drawing/2014/main" id="{5F134577-81E8-4765-8C6D-88D9FAF224F3}"/>
              </a:ext>
            </a:extLst>
          </p:cNvPr>
          <p:cNvSpPr txBox="1"/>
          <p:nvPr/>
        </p:nvSpPr>
        <p:spPr>
          <a:xfrm>
            <a:off x="6265083" y="1236918"/>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研究動機</a:t>
            </a:r>
            <a:endParaRPr kumimoji="1" lang="zh-CN" altLang="en-US" sz="3200" b="1" dirty="0">
              <a:latin typeface="Microsoft YaHei" charset="0"/>
              <a:ea typeface="Microsoft YaHei" charset="0"/>
              <a:cs typeface="Microsoft YaHei" charset="0"/>
            </a:endParaRPr>
          </a:p>
        </p:txBody>
      </p:sp>
      <p:sp>
        <p:nvSpPr>
          <p:cNvPr id="42" name="文本框 20">
            <a:extLst>
              <a:ext uri="{FF2B5EF4-FFF2-40B4-BE49-F238E27FC236}">
                <a16:creationId xmlns:a16="http://schemas.microsoft.com/office/drawing/2014/main" id="{AA164629-CCDC-470A-8BD9-790952ED1E18}"/>
              </a:ext>
            </a:extLst>
          </p:cNvPr>
          <p:cNvSpPr txBox="1"/>
          <p:nvPr/>
        </p:nvSpPr>
        <p:spPr>
          <a:xfrm>
            <a:off x="6259954" y="2398439"/>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研究方法</a:t>
            </a:r>
            <a:endParaRPr kumimoji="1" lang="zh-CN" altLang="en-US" sz="3200" b="1" dirty="0">
              <a:latin typeface="Microsoft YaHei" charset="0"/>
              <a:ea typeface="Microsoft YaHei" charset="0"/>
              <a:cs typeface="Microsoft YaHei" charset="0"/>
            </a:endParaRPr>
          </a:p>
        </p:txBody>
      </p:sp>
      <p:sp>
        <p:nvSpPr>
          <p:cNvPr id="43" name="文本框 21">
            <a:extLst>
              <a:ext uri="{FF2B5EF4-FFF2-40B4-BE49-F238E27FC236}">
                <a16:creationId xmlns:a16="http://schemas.microsoft.com/office/drawing/2014/main" id="{9FA223E5-A457-41D8-B1D1-BDF0CE620274}"/>
              </a:ext>
            </a:extLst>
          </p:cNvPr>
          <p:cNvSpPr txBox="1"/>
          <p:nvPr/>
        </p:nvSpPr>
        <p:spPr>
          <a:xfrm>
            <a:off x="6293466" y="3536177"/>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預期結果</a:t>
            </a:r>
            <a:endParaRPr kumimoji="1" lang="zh-CN" altLang="en-US" sz="3200" b="1" dirty="0">
              <a:latin typeface="Microsoft YaHei" charset="0"/>
              <a:ea typeface="Microsoft YaHei" charset="0"/>
              <a:cs typeface="Microsoft YaHei" charset="0"/>
            </a:endParaRPr>
          </a:p>
        </p:txBody>
      </p:sp>
      <p:sp>
        <p:nvSpPr>
          <p:cNvPr id="44" name="文本框 22">
            <a:extLst>
              <a:ext uri="{FF2B5EF4-FFF2-40B4-BE49-F238E27FC236}">
                <a16:creationId xmlns:a16="http://schemas.microsoft.com/office/drawing/2014/main" id="{09B18BB3-EF3A-4D6F-8700-4EE2B9E0F566}"/>
              </a:ext>
            </a:extLst>
          </p:cNvPr>
          <p:cNvSpPr txBox="1"/>
          <p:nvPr/>
        </p:nvSpPr>
        <p:spPr>
          <a:xfrm>
            <a:off x="6253462" y="4668296"/>
            <a:ext cx="2428016" cy="584775"/>
          </a:xfrm>
          <a:prstGeom prst="rect">
            <a:avLst/>
          </a:prstGeom>
          <a:noFill/>
          <a:ln>
            <a:noFill/>
          </a:ln>
        </p:spPr>
        <p:txBody>
          <a:bodyPr wrap="square" rtlCol="0">
            <a:spAutoFit/>
          </a:bodyPr>
          <a:lstStyle/>
          <a:p>
            <a:r>
              <a:rPr kumimoji="1" lang="zh-TW" altLang="en-US" sz="3200" b="1" dirty="0">
                <a:latin typeface="Microsoft YaHei" charset="0"/>
                <a:ea typeface="Microsoft YaHei" charset="0"/>
                <a:cs typeface="Microsoft YaHei" charset="0"/>
              </a:rPr>
              <a:t>目前進度</a:t>
            </a:r>
            <a:endParaRPr kumimoji="1" lang="zh-CN" altLang="en-US" sz="3200" b="1" dirty="0">
              <a:latin typeface="Microsoft YaHei" charset="0"/>
              <a:ea typeface="Microsoft YaHei" charset="0"/>
              <a:cs typeface="Microsoft YaHei" charset="0"/>
            </a:endParaRPr>
          </a:p>
        </p:txBody>
      </p:sp>
      <p:sp>
        <p:nvSpPr>
          <p:cNvPr id="45" name="椭圆 23">
            <a:extLst>
              <a:ext uri="{FF2B5EF4-FFF2-40B4-BE49-F238E27FC236}">
                <a16:creationId xmlns:a16="http://schemas.microsoft.com/office/drawing/2014/main" id="{E3891CC6-FDF1-416B-ACA6-7FABDABD984C}"/>
              </a:ext>
            </a:extLst>
          </p:cNvPr>
          <p:cNvSpPr/>
          <p:nvPr/>
        </p:nvSpPr>
        <p:spPr>
          <a:xfrm>
            <a:off x="5415069" y="1267688"/>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1</a:t>
            </a:r>
            <a:endParaRPr kumimoji="1" lang="zh-CN" altLang="en-US" sz="2800" b="1" dirty="0">
              <a:solidFill>
                <a:schemeClr val="bg1"/>
              </a:solidFill>
            </a:endParaRPr>
          </a:p>
        </p:txBody>
      </p:sp>
      <p:sp>
        <p:nvSpPr>
          <p:cNvPr id="46" name="椭圆 24">
            <a:extLst>
              <a:ext uri="{FF2B5EF4-FFF2-40B4-BE49-F238E27FC236}">
                <a16:creationId xmlns:a16="http://schemas.microsoft.com/office/drawing/2014/main" id="{3F3F3DBF-8E0E-4B33-902B-AA3C855E72E5}"/>
              </a:ext>
            </a:extLst>
          </p:cNvPr>
          <p:cNvSpPr/>
          <p:nvPr/>
        </p:nvSpPr>
        <p:spPr>
          <a:xfrm>
            <a:off x="5394572" y="2359630"/>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2</a:t>
            </a:r>
            <a:endParaRPr kumimoji="1" lang="zh-CN" altLang="en-US" sz="2800" b="1" dirty="0">
              <a:solidFill>
                <a:schemeClr val="bg1"/>
              </a:solidFill>
            </a:endParaRPr>
          </a:p>
        </p:txBody>
      </p:sp>
      <p:sp>
        <p:nvSpPr>
          <p:cNvPr id="47" name="椭圆 25">
            <a:extLst>
              <a:ext uri="{FF2B5EF4-FFF2-40B4-BE49-F238E27FC236}">
                <a16:creationId xmlns:a16="http://schemas.microsoft.com/office/drawing/2014/main" id="{52B7E1D7-B64B-4540-9DC6-DFED33E1E6A3}"/>
              </a:ext>
            </a:extLst>
          </p:cNvPr>
          <p:cNvSpPr/>
          <p:nvPr/>
        </p:nvSpPr>
        <p:spPr>
          <a:xfrm>
            <a:off x="5394572" y="3583809"/>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3</a:t>
            </a:r>
            <a:endParaRPr kumimoji="1" lang="zh-CN" altLang="en-US" sz="2800" b="1" dirty="0">
              <a:solidFill>
                <a:schemeClr val="bg1"/>
              </a:solidFill>
            </a:endParaRPr>
          </a:p>
        </p:txBody>
      </p:sp>
      <p:sp>
        <p:nvSpPr>
          <p:cNvPr id="48" name="椭圆 26">
            <a:extLst>
              <a:ext uri="{FF2B5EF4-FFF2-40B4-BE49-F238E27FC236}">
                <a16:creationId xmlns:a16="http://schemas.microsoft.com/office/drawing/2014/main" id="{6985B126-9762-4DC9-881C-E0414DB4A5BC}"/>
              </a:ext>
            </a:extLst>
          </p:cNvPr>
          <p:cNvSpPr/>
          <p:nvPr/>
        </p:nvSpPr>
        <p:spPr>
          <a:xfrm>
            <a:off x="5354858" y="4693915"/>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4</a:t>
            </a:r>
            <a:endParaRPr kumimoji="1" lang="zh-CN" altLang="en-US" sz="2800" b="1" dirty="0">
              <a:solidFill>
                <a:schemeClr val="bg1"/>
              </a:solidFill>
            </a:endParaRPr>
          </a:p>
        </p:txBody>
      </p:sp>
      <p:sp>
        <p:nvSpPr>
          <p:cNvPr id="49" name="椭圆 26">
            <a:extLst>
              <a:ext uri="{FF2B5EF4-FFF2-40B4-BE49-F238E27FC236}">
                <a16:creationId xmlns:a16="http://schemas.microsoft.com/office/drawing/2014/main" id="{3FA2563D-55A1-4A73-9D2C-2DF8AFBE2DD3}"/>
              </a:ext>
            </a:extLst>
          </p:cNvPr>
          <p:cNvSpPr/>
          <p:nvPr/>
        </p:nvSpPr>
        <p:spPr>
          <a:xfrm>
            <a:off x="5394572" y="5760225"/>
            <a:ext cx="579692" cy="5796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2800" b="1" dirty="0">
                <a:solidFill>
                  <a:schemeClr val="bg1"/>
                </a:solidFill>
              </a:rPr>
              <a:t>5</a:t>
            </a:r>
            <a:endParaRPr kumimoji="1" lang="zh-CN" altLang="en-US" sz="2800" b="1" dirty="0">
              <a:solidFill>
                <a:schemeClr val="bg1"/>
              </a:solidFill>
            </a:endParaRPr>
          </a:p>
        </p:txBody>
      </p:sp>
    </p:spTree>
    <p:extLst>
      <p:ext uri="{BB962C8B-B14F-4D97-AF65-F5344CB8AC3E}">
        <p14:creationId xmlns:p14="http://schemas.microsoft.com/office/powerpoint/2010/main" val="440954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59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9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59000">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250" fill="hold"/>
                                            <p:tgtEl>
                                              <p:spTgt spid="10"/>
                                            </p:tgtEl>
                                            <p:attrNameLst>
                                              <p:attrName>ppt_w</p:attrName>
                                            </p:attrNameLst>
                                          </p:cBhvr>
                                          <p:tavLst>
                                            <p:tav tm="0">
                                              <p:val>
                                                <p:fltVal val="0"/>
                                              </p:val>
                                            </p:tav>
                                            <p:tav tm="100000">
                                              <p:val>
                                                <p:strVal val="#ppt_w"/>
                                              </p:val>
                                            </p:tav>
                                          </p:tavLst>
                                        </p:anim>
                                        <p:anim calcmode="lin" valueType="num">
                                          <p:cBhvr>
                                            <p:cTn id="12" dur="1250" fill="hold"/>
                                            <p:tgtEl>
                                              <p:spTgt spid="10"/>
                                            </p:tgtEl>
                                            <p:attrNameLst>
                                              <p:attrName>ppt_h</p:attrName>
                                            </p:attrNameLst>
                                          </p:cBhvr>
                                          <p:tavLst>
                                            <p:tav tm="0">
                                              <p:val>
                                                <p:fltVal val="0"/>
                                              </p:val>
                                            </p:tav>
                                            <p:tav tm="100000">
                                              <p:val>
                                                <p:strVal val="#ppt_h"/>
                                              </p:val>
                                            </p:tav>
                                          </p:tavLst>
                                        </p:anim>
                                        <p:anim calcmode="lin" valueType="num">
                                          <p:cBhvr>
                                            <p:cTn id="13" dur="1250" fill="hold"/>
                                            <p:tgtEl>
                                              <p:spTgt spid="10"/>
                                            </p:tgtEl>
                                            <p:attrNameLst>
                                              <p:attrName>style.rotation</p:attrName>
                                            </p:attrNameLst>
                                          </p:cBhvr>
                                          <p:tavLst>
                                            <p:tav tm="0">
                                              <p:val>
                                                <p:fltVal val="360"/>
                                              </p:val>
                                            </p:tav>
                                            <p:tav tm="100000">
                                              <p:val>
                                                <p:fltVal val="0"/>
                                              </p:val>
                                            </p:tav>
                                          </p:tavLst>
                                        </p:anim>
                                        <p:animEffect transition="in" filter="fade">
                                          <p:cBhvr>
                                            <p:cTn id="14" dur="1250"/>
                                            <p:tgtEl>
                                              <p:spTgt spid="10"/>
                                            </p:tgtEl>
                                          </p:cBhvr>
                                        </p:animEffect>
                                      </p:childTnLst>
                                    </p:cTn>
                                  </p:par>
                                  <p:par>
                                    <p:cTn id="15" presetID="2" presetClass="entr" presetSubtype="9" fill="hold" grpId="0" nodeType="withEffect" p14:presetBounceEnd="59000">
                                      <p:stCondLst>
                                        <p:cond delay="250"/>
                                      </p:stCondLst>
                                      <p:childTnLst>
                                        <p:set>
                                          <p:cBhvr>
                                            <p:cTn id="16" dur="1" fill="hold">
                                              <p:stCondLst>
                                                <p:cond delay="0"/>
                                              </p:stCondLst>
                                            </p:cTn>
                                            <p:tgtEl>
                                              <p:spTgt spid="11"/>
                                            </p:tgtEl>
                                            <p:attrNameLst>
                                              <p:attrName>style.visibility</p:attrName>
                                            </p:attrNameLst>
                                          </p:cBhvr>
                                          <p:to>
                                            <p:strVal val="visible"/>
                                          </p:to>
                                        </p:set>
                                        <p:anim calcmode="lin" valueType="num" p14:bounceEnd="59000">
                                          <p:cBhvr additive="base">
                                            <p:cTn id="17" dur="1500" fill="hold"/>
                                            <p:tgtEl>
                                              <p:spTgt spid="11"/>
                                            </p:tgtEl>
                                            <p:attrNameLst>
                                              <p:attrName>ppt_x</p:attrName>
                                            </p:attrNameLst>
                                          </p:cBhvr>
                                          <p:tavLst>
                                            <p:tav tm="0">
                                              <p:val>
                                                <p:strVal val="0-#ppt_w/2"/>
                                              </p:val>
                                            </p:tav>
                                            <p:tav tm="100000">
                                              <p:val>
                                                <p:strVal val="#ppt_x"/>
                                              </p:val>
                                            </p:tav>
                                          </p:tavLst>
                                        </p:anim>
                                        <p:anim calcmode="lin" valueType="num" p14:bounceEnd="59000">
                                          <p:cBhvr additive="base">
                                            <p:cTn id="18" dur="1500" fill="hold"/>
                                            <p:tgtEl>
                                              <p:spTgt spid="11"/>
                                            </p:tgtEl>
                                            <p:attrNameLst>
                                              <p:attrName>ppt_y</p:attrName>
                                            </p:attrNameLst>
                                          </p:cBhvr>
                                          <p:tavLst>
                                            <p:tav tm="0">
                                              <p:val>
                                                <p:strVal val="0-#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250" fill="hold"/>
                                            <p:tgtEl>
                                              <p:spTgt spid="11"/>
                                            </p:tgtEl>
                                            <p:attrNameLst>
                                              <p:attrName>ppt_w</p:attrName>
                                            </p:attrNameLst>
                                          </p:cBhvr>
                                          <p:tavLst>
                                            <p:tav tm="0">
                                              <p:val>
                                                <p:fltVal val="0"/>
                                              </p:val>
                                            </p:tav>
                                            <p:tav tm="100000">
                                              <p:val>
                                                <p:strVal val="#ppt_w"/>
                                              </p:val>
                                            </p:tav>
                                          </p:tavLst>
                                        </p:anim>
                                        <p:anim calcmode="lin" valueType="num">
                                          <p:cBhvr>
                                            <p:cTn id="22" dur="1250" fill="hold"/>
                                            <p:tgtEl>
                                              <p:spTgt spid="11"/>
                                            </p:tgtEl>
                                            <p:attrNameLst>
                                              <p:attrName>ppt_h</p:attrName>
                                            </p:attrNameLst>
                                          </p:cBhvr>
                                          <p:tavLst>
                                            <p:tav tm="0">
                                              <p:val>
                                                <p:fltVal val="0"/>
                                              </p:val>
                                            </p:tav>
                                            <p:tav tm="100000">
                                              <p:val>
                                                <p:strVal val="#ppt_h"/>
                                              </p:val>
                                            </p:tav>
                                          </p:tavLst>
                                        </p:anim>
                                        <p:anim calcmode="lin" valueType="num">
                                          <p:cBhvr>
                                            <p:cTn id="23" dur="1250" fill="hold"/>
                                            <p:tgtEl>
                                              <p:spTgt spid="11"/>
                                            </p:tgtEl>
                                            <p:attrNameLst>
                                              <p:attrName>style.rotation</p:attrName>
                                            </p:attrNameLst>
                                          </p:cBhvr>
                                          <p:tavLst>
                                            <p:tav tm="0">
                                              <p:val>
                                                <p:fltVal val="360"/>
                                              </p:val>
                                            </p:tav>
                                            <p:tav tm="100000">
                                              <p:val>
                                                <p:fltVal val="0"/>
                                              </p:val>
                                            </p:tav>
                                          </p:tavLst>
                                        </p:anim>
                                        <p:animEffect transition="in" filter="fade">
                                          <p:cBhvr>
                                            <p:cTn id="24" dur="1250"/>
                                            <p:tgtEl>
                                              <p:spTgt spid="11"/>
                                            </p:tgtEl>
                                          </p:cBhvr>
                                        </p:animEffect>
                                      </p:childTnLst>
                                    </p:cTn>
                                  </p:par>
                                </p:childTnLst>
                              </p:cTn>
                            </p:par>
                            <p:par>
                              <p:cTn id="25" fill="hold">
                                <p:stCondLst>
                                  <p:cond delay="1750"/>
                                </p:stCondLst>
                                <p:childTnLst>
                                  <p:par>
                                    <p:cTn id="26" presetID="2" presetClass="entr" presetSubtype="1" fill="hold" grpId="0" nodeType="afterEffect">
                                      <p:stCondLst>
                                        <p:cond delay="0"/>
                                      </p:stCondLst>
                                      <p:iterate type="lt">
                                        <p:tmPct val="10000"/>
                                      </p:iterate>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53"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22" presetClass="entr" presetSubtype="8"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par>
                                    <p:cTn id="41" presetID="22" presetClass="entr" presetSubtype="8"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par>
                                    <p:cTn id="44" presetID="2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250" fill="hold"/>
                                            <p:tgtEl>
                                              <p:spTgt spid="10"/>
                                            </p:tgtEl>
                                            <p:attrNameLst>
                                              <p:attrName>ppt_w</p:attrName>
                                            </p:attrNameLst>
                                          </p:cBhvr>
                                          <p:tavLst>
                                            <p:tav tm="0">
                                              <p:val>
                                                <p:fltVal val="0"/>
                                              </p:val>
                                            </p:tav>
                                            <p:tav tm="100000">
                                              <p:val>
                                                <p:strVal val="#ppt_w"/>
                                              </p:val>
                                            </p:tav>
                                          </p:tavLst>
                                        </p:anim>
                                        <p:anim calcmode="lin" valueType="num">
                                          <p:cBhvr>
                                            <p:cTn id="12" dur="1250" fill="hold"/>
                                            <p:tgtEl>
                                              <p:spTgt spid="10"/>
                                            </p:tgtEl>
                                            <p:attrNameLst>
                                              <p:attrName>ppt_h</p:attrName>
                                            </p:attrNameLst>
                                          </p:cBhvr>
                                          <p:tavLst>
                                            <p:tav tm="0">
                                              <p:val>
                                                <p:fltVal val="0"/>
                                              </p:val>
                                            </p:tav>
                                            <p:tav tm="100000">
                                              <p:val>
                                                <p:strVal val="#ppt_h"/>
                                              </p:val>
                                            </p:tav>
                                          </p:tavLst>
                                        </p:anim>
                                        <p:anim calcmode="lin" valueType="num">
                                          <p:cBhvr>
                                            <p:cTn id="13" dur="1250" fill="hold"/>
                                            <p:tgtEl>
                                              <p:spTgt spid="10"/>
                                            </p:tgtEl>
                                            <p:attrNameLst>
                                              <p:attrName>style.rotation</p:attrName>
                                            </p:attrNameLst>
                                          </p:cBhvr>
                                          <p:tavLst>
                                            <p:tav tm="0">
                                              <p:val>
                                                <p:fltVal val="360"/>
                                              </p:val>
                                            </p:tav>
                                            <p:tav tm="100000">
                                              <p:val>
                                                <p:fltVal val="0"/>
                                              </p:val>
                                            </p:tav>
                                          </p:tavLst>
                                        </p:anim>
                                        <p:animEffect transition="in" filter="fade">
                                          <p:cBhvr>
                                            <p:cTn id="14" dur="1250"/>
                                            <p:tgtEl>
                                              <p:spTgt spid="10"/>
                                            </p:tgtEl>
                                          </p:cBhvr>
                                        </p:animEffect>
                                      </p:childTnLst>
                                    </p:cTn>
                                  </p:par>
                                  <p:par>
                                    <p:cTn id="15" presetID="2" presetClass="entr" presetSubtype="9" fill="hold" grpId="0" nodeType="withEffect">
                                      <p:stCondLst>
                                        <p:cond delay="25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500" fill="hold"/>
                                            <p:tgtEl>
                                              <p:spTgt spid="11"/>
                                            </p:tgtEl>
                                            <p:attrNameLst>
                                              <p:attrName>ppt_x</p:attrName>
                                            </p:attrNameLst>
                                          </p:cBhvr>
                                          <p:tavLst>
                                            <p:tav tm="0">
                                              <p:val>
                                                <p:strVal val="0-#ppt_w/2"/>
                                              </p:val>
                                            </p:tav>
                                            <p:tav tm="100000">
                                              <p:val>
                                                <p:strVal val="#ppt_x"/>
                                              </p:val>
                                            </p:tav>
                                          </p:tavLst>
                                        </p:anim>
                                        <p:anim calcmode="lin" valueType="num">
                                          <p:cBhvr additive="base">
                                            <p:cTn id="18" dur="1500" fill="hold"/>
                                            <p:tgtEl>
                                              <p:spTgt spid="11"/>
                                            </p:tgtEl>
                                            <p:attrNameLst>
                                              <p:attrName>ppt_y</p:attrName>
                                            </p:attrNameLst>
                                          </p:cBhvr>
                                          <p:tavLst>
                                            <p:tav tm="0">
                                              <p:val>
                                                <p:strVal val="0-#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250" fill="hold"/>
                                            <p:tgtEl>
                                              <p:spTgt spid="11"/>
                                            </p:tgtEl>
                                            <p:attrNameLst>
                                              <p:attrName>ppt_w</p:attrName>
                                            </p:attrNameLst>
                                          </p:cBhvr>
                                          <p:tavLst>
                                            <p:tav tm="0">
                                              <p:val>
                                                <p:fltVal val="0"/>
                                              </p:val>
                                            </p:tav>
                                            <p:tav tm="100000">
                                              <p:val>
                                                <p:strVal val="#ppt_w"/>
                                              </p:val>
                                            </p:tav>
                                          </p:tavLst>
                                        </p:anim>
                                        <p:anim calcmode="lin" valueType="num">
                                          <p:cBhvr>
                                            <p:cTn id="22" dur="1250" fill="hold"/>
                                            <p:tgtEl>
                                              <p:spTgt spid="11"/>
                                            </p:tgtEl>
                                            <p:attrNameLst>
                                              <p:attrName>ppt_h</p:attrName>
                                            </p:attrNameLst>
                                          </p:cBhvr>
                                          <p:tavLst>
                                            <p:tav tm="0">
                                              <p:val>
                                                <p:fltVal val="0"/>
                                              </p:val>
                                            </p:tav>
                                            <p:tav tm="100000">
                                              <p:val>
                                                <p:strVal val="#ppt_h"/>
                                              </p:val>
                                            </p:tav>
                                          </p:tavLst>
                                        </p:anim>
                                        <p:anim calcmode="lin" valueType="num">
                                          <p:cBhvr>
                                            <p:cTn id="23" dur="1250" fill="hold"/>
                                            <p:tgtEl>
                                              <p:spTgt spid="11"/>
                                            </p:tgtEl>
                                            <p:attrNameLst>
                                              <p:attrName>style.rotation</p:attrName>
                                            </p:attrNameLst>
                                          </p:cBhvr>
                                          <p:tavLst>
                                            <p:tav tm="0">
                                              <p:val>
                                                <p:fltVal val="360"/>
                                              </p:val>
                                            </p:tav>
                                            <p:tav tm="100000">
                                              <p:val>
                                                <p:fltVal val="0"/>
                                              </p:val>
                                            </p:tav>
                                          </p:tavLst>
                                        </p:anim>
                                        <p:animEffect transition="in" filter="fade">
                                          <p:cBhvr>
                                            <p:cTn id="24" dur="1250"/>
                                            <p:tgtEl>
                                              <p:spTgt spid="11"/>
                                            </p:tgtEl>
                                          </p:cBhvr>
                                        </p:animEffect>
                                      </p:childTnLst>
                                    </p:cTn>
                                  </p:par>
                                </p:childTnLst>
                              </p:cTn>
                            </p:par>
                            <p:par>
                              <p:cTn id="25" fill="hold">
                                <p:stCondLst>
                                  <p:cond delay="1750"/>
                                </p:stCondLst>
                                <p:childTnLst>
                                  <p:par>
                                    <p:cTn id="26" presetID="2" presetClass="entr" presetSubtype="1" fill="hold" grpId="0" nodeType="afterEffect">
                                      <p:stCondLst>
                                        <p:cond delay="0"/>
                                      </p:stCondLst>
                                      <p:iterate type="lt">
                                        <p:tmPct val="10000"/>
                                      </p:iterate>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53"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22" presetClass="entr" presetSubtype="8"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par>
                                    <p:cTn id="41" presetID="22" presetClass="entr" presetSubtype="8"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par>
                                    <p:cTn id="44" presetID="2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3">
            <a:extLst>
              <a:ext uri="{FF2B5EF4-FFF2-40B4-BE49-F238E27FC236}">
                <a16:creationId xmlns:a16="http://schemas.microsoft.com/office/drawing/2014/main" id="{F94A34F8-A874-4AB2-B3F3-13F1D486419F}"/>
              </a:ext>
            </a:extLst>
          </p:cNvPr>
          <p:cNvPicPr>
            <a:picLocks noChangeAspect="1"/>
          </p:cNvPicPr>
          <p:nvPr/>
        </p:nvPicPr>
        <p:blipFill>
          <a:blip r:embed="rId3"/>
          <a:stretch>
            <a:fillRect/>
          </a:stretch>
        </p:blipFill>
        <p:spPr>
          <a:xfrm>
            <a:off x="1797618" y="1065698"/>
            <a:ext cx="8609679" cy="5429369"/>
          </a:xfrm>
          <a:prstGeom prst="rect">
            <a:avLst/>
          </a:prstGeom>
        </p:spPr>
      </p:pic>
      <p:sp>
        <p:nvSpPr>
          <p:cNvPr id="3" name="文字方塊 2">
            <a:extLst>
              <a:ext uri="{FF2B5EF4-FFF2-40B4-BE49-F238E27FC236}">
                <a16:creationId xmlns:a16="http://schemas.microsoft.com/office/drawing/2014/main" id="{85C1A493-6179-4A3A-B7BE-678D8BA3F95A}"/>
              </a:ext>
            </a:extLst>
          </p:cNvPr>
          <p:cNvSpPr txBox="1"/>
          <p:nvPr/>
        </p:nvSpPr>
        <p:spPr>
          <a:xfrm>
            <a:off x="4317476" y="188536"/>
            <a:ext cx="4345757" cy="1754326"/>
          </a:xfrm>
          <a:prstGeom prst="rect">
            <a:avLst/>
          </a:prstGeom>
          <a:noFill/>
        </p:spPr>
        <p:txBody>
          <a:bodyPr wrap="square" rtlCol="0">
            <a:spAutoFit/>
          </a:bodyPr>
          <a:lstStyle/>
          <a:p>
            <a:r>
              <a:rPr lang="en-US" altLang="zh-TW" sz="5400" b="1" dirty="0"/>
              <a:t>Broker</a:t>
            </a:r>
            <a:endParaRPr lang="zh-TW" altLang="en-US" sz="5400" b="1" dirty="0"/>
          </a:p>
          <a:p>
            <a:endParaRPr lang="zh-TW" altLang="en-US" sz="5400" b="1" dirty="0"/>
          </a:p>
        </p:txBody>
      </p:sp>
    </p:spTree>
    <p:extLst>
      <p:ext uri="{BB962C8B-B14F-4D97-AF65-F5344CB8AC3E}">
        <p14:creationId xmlns:p14="http://schemas.microsoft.com/office/powerpoint/2010/main" val="3285324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249727031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1748769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5E9E882E-5257-4685-B0E6-432FCD9BDED0}"/>
              </a:ext>
            </a:extLst>
          </p:cNvPr>
          <p:cNvSpPr txBox="1"/>
          <p:nvPr/>
        </p:nvSpPr>
        <p:spPr>
          <a:xfrm>
            <a:off x="3399182" y="400558"/>
            <a:ext cx="5155924"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直播串流</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3" name="Title 20">
            <a:extLst>
              <a:ext uri="{FF2B5EF4-FFF2-40B4-BE49-F238E27FC236}">
                <a16:creationId xmlns:a16="http://schemas.microsoft.com/office/drawing/2014/main" id="{4BC9AB13-5776-4AAA-B684-11030C029DB3}"/>
              </a:ext>
            </a:extLst>
          </p:cNvPr>
          <p:cNvSpPr txBox="1"/>
          <p:nvPr/>
        </p:nvSpPr>
        <p:spPr>
          <a:xfrm>
            <a:off x="1102457" y="2064722"/>
            <a:ext cx="10260531" cy="2555341"/>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457200" indent="-457200" algn="l">
              <a:lnSpc>
                <a:spcPct val="150000"/>
              </a:lnSpc>
              <a:buFont typeface="Arial" panose="020B0604020202020204" pitchFamily="34" charset="0"/>
              <a:buChar char="•"/>
            </a:pPr>
            <a:r>
              <a:rPr lang="zh-TW" altLang="en-US" sz="3600" dirty="0">
                <a:solidFill>
                  <a:schemeClr val="tx1"/>
                </a:solidFill>
                <a:latin typeface="微軟正黑體" panose="020B0604030504040204" pitchFamily="34" charset="-120"/>
                <a:ea typeface="微軟正黑體" panose="020B0604030504040204" pitchFamily="34" charset="-120"/>
              </a:rPr>
              <a:t>後台接收到</a:t>
            </a:r>
            <a:r>
              <a:rPr lang="en-US" altLang="zh-TW" sz="3600" dirty="0">
                <a:solidFill>
                  <a:schemeClr val="tx1"/>
                </a:solidFill>
                <a:latin typeface="微軟正黑體" panose="020B0604030504040204" pitchFamily="34" charset="-120"/>
                <a:ea typeface="微軟正黑體" panose="020B0604030504040204" pitchFamily="34" charset="-120"/>
              </a:rPr>
              <a:t>APP</a:t>
            </a:r>
            <a:r>
              <a:rPr lang="zh-TW" altLang="en-US" sz="3600" dirty="0">
                <a:solidFill>
                  <a:schemeClr val="tx1"/>
                </a:solidFill>
                <a:latin typeface="微軟正黑體" panose="020B0604030504040204" pitchFamily="34" charset="-120"/>
                <a:ea typeface="微軟正黑體" panose="020B0604030504040204" pitchFamily="34" charset="-120"/>
              </a:rPr>
              <a:t>傳送過來的封包後，會將此封包內的</a:t>
            </a:r>
            <a:r>
              <a:rPr lang="en-US" altLang="zh-TW" sz="3600" dirty="0">
                <a:solidFill>
                  <a:schemeClr val="tx1"/>
                </a:solidFill>
                <a:latin typeface="微軟正黑體" panose="020B0604030504040204" pitchFamily="34" charset="-120"/>
                <a:ea typeface="微軟正黑體" panose="020B0604030504040204" pitchFamily="34" charset="-120"/>
              </a:rPr>
              <a:t>QR</a:t>
            </a:r>
            <a:r>
              <a:rPr lang="zh-TW" altLang="en-US" sz="3600" dirty="0">
                <a:solidFill>
                  <a:schemeClr val="tx1"/>
                </a:solidFill>
                <a:latin typeface="微軟正黑體" panose="020B0604030504040204" pitchFamily="34" charset="-120"/>
                <a:ea typeface="微軟正黑體" panose="020B0604030504040204" pitchFamily="34" charset="-120"/>
              </a:rPr>
              <a:t> </a:t>
            </a:r>
            <a:r>
              <a:rPr lang="en-US" altLang="zh-TW" sz="3600" dirty="0">
                <a:solidFill>
                  <a:schemeClr val="tx1"/>
                </a:solidFill>
                <a:latin typeface="微軟正黑體" panose="020B0604030504040204" pitchFamily="34" charset="-120"/>
                <a:ea typeface="微軟正黑體" panose="020B0604030504040204" pitchFamily="34" charset="-120"/>
              </a:rPr>
              <a:t>code</a:t>
            </a:r>
            <a:r>
              <a:rPr lang="zh-TW" altLang="en-US" sz="3600" dirty="0">
                <a:solidFill>
                  <a:schemeClr val="tx1"/>
                </a:solidFill>
                <a:latin typeface="微軟正黑體" panose="020B0604030504040204" pitchFamily="34" charset="-120"/>
                <a:ea typeface="微軟正黑體" panose="020B0604030504040204" pitchFamily="34" charset="-120"/>
              </a:rPr>
              <a:t>編號對應到的攝影機畫面上傳至網站上供相關人員了解當時情況。</a:t>
            </a:r>
            <a:endParaRPr lang="en-US" altLang="zh-CN" sz="36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5013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後台示意圖</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24" name="圖片 23">
            <a:extLst>
              <a:ext uri="{FF2B5EF4-FFF2-40B4-BE49-F238E27FC236}">
                <a16:creationId xmlns:a16="http://schemas.microsoft.com/office/drawing/2014/main" id="{7802B489-D376-424C-97DF-5D7F9613E908}"/>
              </a:ext>
            </a:extLst>
          </p:cNvPr>
          <p:cNvPicPr>
            <a:picLocks noChangeAspect="1"/>
          </p:cNvPicPr>
          <p:nvPr/>
        </p:nvPicPr>
        <p:blipFill>
          <a:blip r:embed="rId3"/>
          <a:stretch>
            <a:fillRect/>
          </a:stretch>
        </p:blipFill>
        <p:spPr>
          <a:xfrm>
            <a:off x="2175030" y="1242718"/>
            <a:ext cx="7841940" cy="5425332"/>
          </a:xfrm>
          <a:prstGeom prst="rect">
            <a:avLst/>
          </a:prstGeom>
        </p:spPr>
      </p:pic>
      <p:pic>
        <p:nvPicPr>
          <p:cNvPr id="6" name="图形 27">
            <a:extLst>
              <a:ext uri="{FF2B5EF4-FFF2-40B4-BE49-F238E27FC236}">
                <a16:creationId xmlns:a16="http://schemas.microsoft.com/office/drawing/2014/main" id="{00D227B1-ED79-4E7A-B77E-4C74E0EFD2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319054"/>
            <a:ext cx="1204043" cy="1648068"/>
          </a:xfrm>
          <a:prstGeom prst="rect">
            <a:avLst/>
          </a:prstGeom>
        </p:spPr>
      </p:pic>
      <p:sp>
        <p:nvSpPr>
          <p:cNvPr id="2" name="矩形 1">
            <a:extLst>
              <a:ext uri="{FF2B5EF4-FFF2-40B4-BE49-F238E27FC236}">
                <a16:creationId xmlns:a16="http://schemas.microsoft.com/office/drawing/2014/main" id="{DD9C6D87-9BD0-4A19-8972-866BB3C90B3E}"/>
              </a:ext>
            </a:extLst>
          </p:cNvPr>
          <p:cNvSpPr/>
          <p:nvPr/>
        </p:nvSpPr>
        <p:spPr>
          <a:xfrm>
            <a:off x="6096000" y="1715678"/>
            <a:ext cx="3340231" cy="1713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FD88146D-83A7-4D21-8255-D881F5046EB5}"/>
              </a:ext>
            </a:extLst>
          </p:cNvPr>
          <p:cNvSpPr/>
          <p:nvPr/>
        </p:nvSpPr>
        <p:spPr>
          <a:xfrm>
            <a:off x="6146491" y="3429000"/>
            <a:ext cx="3340231" cy="1713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5E6F838E-E0C3-40AA-B7F3-91AF9FCFFBAF}"/>
              </a:ext>
            </a:extLst>
          </p:cNvPr>
          <p:cNvSpPr/>
          <p:nvPr/>
        </p:nvSpPr>
        <p:spPr>
          <a:xfrm>
            <a:off x="2806260" y="3429000"/>
            <a:ext cx="3340231" cy="1713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86695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後台示意圖</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24" name="圖片 23">
            <a:extLst>
              <a:ext uri="{FF2B5EF4-FFF2-40B4-BE49-F238E27FC236}">
                <a16:creationId xmlns:a16="http://schemas.microsoft.com/office/drawing/2014/main" id="{7802B489-D376-424C-97DF-5D7F9613E908}"/>
              </a:ext>
            </a:extLst>
          </p:cNvPr>
          <p:cNvPicPr>
            <a:picLocks noChangeAspect="1"/>
          </p:cNvPicPr>
          <p:nvPr/>
        </p:nvPicPr>
        <p:blipFill>
          <a:blip r:embed="rId3"/>
          <a:stretch>
            <a:fillRect/>
          </a:stretch>
        </p:blipFill>
        <p:spPr>
          <a:xfrm>
            <a:off x="2175030" y="1242718"/>
            <a:ext cx="7841940" cy="5425332"/>
          </a:xfrm>
          <a:prstGeom prst="rect">
            <a:avLst/>
          </a:prstGeom>
        </p:spPr>
      </p:pic>
      <p:pic>
        <p:nvPicPr>
          <p:cNvPr id="6" name="图形 27">
            <a:extLst>
              <a:ext uri="{FF2B5EF4-FFF2-40B4-BE49-F238E27FC236}">
                <a16:creationId xmlns:a16="http://schemas.microsoft.com/office/drawing/2014/main" id="{00D227B1-ED79-4E7A-B77E-4C74E0EFD2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319054"/>
            <a:ext cx="1204043" cy="1648068"/>
          </a:xfrm>
          <a:prstGeom prst="rect">
            <a:avLst/>
          </a:prstGeom>
        </p:spPr>
      </p:pic>
      <p:sp>
        <p:nvSpPr>
          <p:cNvPr id="8" name="矩形 7">
            <a:extLst>
              <a:ext uri="{FF2B5EF4-FFF2-40B4-BE49-F238E27FC236}">
                <a16:creationId xmlns:a16="http://schemas.microsoft.com/office/drawing/2014/main" id="{F72FA062-50A0-4D9E-BF96-BB0FFBE02D47}"/>
              </a:ext>
            </a:extLst>
          </p:cNvPr>
          <p:cNvSpPr/>
          <p:nvPr/>
        </p:nvSpPr>
        <p:spPr>
          <a:xfrm>
            <a:off x="6146491" y="3411403"/>
            <a:ext cx="3340231" cy="1713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647B49A9-D7C7-42CC-B43C-A8070559DF18}"/>
              </a:ext>
            </a:extLst>
          </p:cNvPr>
          <p:cNvSpPr/>
          <p:nvPr/>
        </p:nvSpPr>
        <p:spPr>
          <a:xfrm>
            <a:off x="2806260" y="3429000"/>
            <a:ext cx="3340231" cy="1713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4F5F4C82-CA7E-47D6-A641-9405FB71551B}"/>
              </a:ext>
            </a:extLst>
          </p:cNvPr>
          <p:cNvSpPr/>
          <p:nvPr/>
        </p:nvSpPr>
        <p:spPr>
          <a:xfrm>
            <a:off x="6298891" y="3563803"/>
            <a:ext cx="3340231" cy="1713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95283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後台示意圖</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24" name="圖片 23">
            <a:extLst>
              <a:ext uri="{FF2B5EF4-FFF2-40B4-BE49-F238E27FC236}">
                <a16:creationId xmlns:a16="http://schemas.microsoft.com/office/drawing/2014/main" id="{7802B489-D376-424C-97DF-5D7F9613E908}"/>
              </a:ext>
            </a:extLst>
          </p:cNvPr>
          <p:cNvPicPr>
            <a:picLocks noChangeAspect="1"/>
          </p:cNvPicPr>
          <p:nvPr/>
        </p:nvPicPr>
        <p:blipFill>
          <a:blip r:embed="rId3"/>
          <a:stretch>
            <a:fillRect/>
          </a:stretch>
        </p:blipFill>
        <p:spPr>
          <a:xfrm>
            <a:off x="2175030" y="1242718"/>
            <a:ext cx="7841940" cy="5425332"/>
          </a:xfrm>
          <a:prstGeom prst="rect">
            <a:avLst/>
          </a:prstGeom>
        </p:spPr>
      </p:pic>
      <p:pic>
        <p:nvPicPr>
          <p:cNvPr id="6" name="图形 27">
            <a:extLst>
              <a:ext uri="{FF2B5EF4-FFF2-40B4-BE49-F238E27FC236}">
                <a16:creationId xmlns:a16="http://schemas.microsoft.com/office/drawing/2014/main" id="{00D227B1-ED79-4E7A-B77E-4C74E0EFD2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319054"/>
            <a:ext cx="1204043" cy="1648068"/>
          </a:xfrm>
          <a:prstGeom prst="rect">
            <a:avLst/>
          </a:prstGeom>
        </p:spPr>
      </p:pic>
      <p:sp>
        <p:nvSpPr>
          <p:cNvPr id="8" name="矩形 7">
            <a:extLst>
              <a:ext uri="{FF2B5EF4-FFF2-40B4-BE49-F238E27FC236}">
                <a16:creationId xmlns:a16="http://schemas.microsoft.com/office/drawing/2014/main" id="{C8E6B4B3-4FFF-4C32-A90E-BB81C340ED17}"/>
              </a:ext>
            </a:extLst>
          </p:cNvPr>
          <p:cNvSpPr/>
          <p:nvPr/>
        </p:nvSpPr>
        <p:spPr>
          <a:xfrm>
            <a:off x="6146491" y="3429000"/>
            <a:ext cx="3340231" cy="1713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20772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後台示意圖</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24" name="圖片 23">
            <a:extLst>
              <a:ext uri="{FF2B5EF4-FFF2-40B4-BE49-F238E27FC236}">
                <a16:creationId xmlns:a16="http://schemas.microsoft.com/office/drawing/2014/main" id="{7802B489-D376-424C-97DF-5D7F9613E908}"/>
              </a:ext>
            </a:extLst>
          </p:cNvPr>
          <p:cNvPicPr>
            <a:picLocks noChangeAspect="1"/>
          </p:cNvPicPr>
          <p:nvPr/>
        </p:nvPicPr>
        <p:blipFill>
          <a:blip r:embed="rId3"/>
          <a:stretch>
            <a:fillRect/>
          </a:stretch>
        </p:blipFill>
        <p:spPr>
          <a:xfrm>
            <a:off x="2175030" y="1242718"/>
            <a:ext cx="7841940" cy="5425332"/>
          </a:xfrm>
          <a:prstGeom prst="rect">
            <a:avLst/>
          </a:prstGeom>
        </p:spPr>
      </p:pic>
      <p:pic>
        <p:nvPicPr>
          <p:cNvPr id="6" name="图形 27">
            <a:extLst>
              <a:ext uri="{FF2B5EF4-FFF2-40B4-BE49-F238E27FC236}">
                <a16:creationId xmlns:a16="http://schemas.microsoft.com/office/drawing/2014/main" id="{00D227B1-ED79-4E7A-B77E-4C74E0EFD2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319054"/>
            <a:ext cx="1204043" cy="1648068"/>
          </a:xfrm>
          <a:prstGeom prst="rect">
            <a:avLst/>
          </a:prstGeom>
        </p:spPr>
      </p:pic>
      <p:sp>
        <p:nvSpPr>
          <p:cNvPr id="8" name="矩形 7">
            <a:extLst>
              <a:ext uri="{FF2B5EF4-FFF2-40B4-BE49-F238E27FC236}">
                <a16:creationId xmlns:a16="http://schemas.microsoft.com/office/drawing/2014/main" id="{154A1284-F9C0-4C00-8155-96E3DE0E3171}"/>
              </a:ext>
            </a:extLst>
          </p:cNvPr>
          <p:cNvSpPr/>
          <p:nvPr/>
        </p:nvSpPr>
        <p:spPr>
          <a:xfrm>
            <a:off x="7814821" y="3411403"/>
            <a:ext cx="1671901" cy="1713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747501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後台示意圖</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24" name="圖片 23">
            <a:extLst>
              <a:ext uri="{FF2B5EF4-FFF2-40B4-BE49-F238E27FC236}">
                <a16:creationId xmlns:a16="http://schemas.microsoft.com/office/drawing/2014/main" id="{7802B489-D376-424C-97DF-5D7F9613E908}"/>
              </a:ext>
            </a:extLst>
          </p:cNvPr>
          <p:cNvPicPr>
            <a:picLocks noChangeAspect="1"/>
          </p:cNvPicPr>
          <p:nvPr/>
        </p:nvPicPr>
        <p:blipFill>
          <a:blip r:embed="rId3"/>
          <a:stretch>
            <a:fillRect/>
          </a:stretch>
        </p:blipFill>
        <p:spPr>
          <a:xfrm>
            <a:off x="2175030" y="1242718"/>
            <a:ext cx="7841940" cy="5425332"/>
          </a:xfrm>
          <a:prstGeom prst="rect">
            <a:avLst/>
          </a:prstGeom>
        </p:spPr>
      </p:pic>
      <p:pic>
        <p:nvPicPr>
          <p:cNvPr id="6" name="图形 27">
            <a:extLst>
              <a:ext uri="{FF2B5EF4-FFF2-40B4-BE49-F238E27FC236}">
                <a16:creationId xmlns:a16="http://schemas.microsoft.com/office/drawing/2014/main" id="{00D227B1-ED79-4E7A-B77E-4C74E0EFD2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319054"/>
            <a:ext cx="1204043" cy="1648068"/>
          </a:xfrm>
          <a:prstGeom prst="rect">
            <a:avLst/>
          </a:prstGeom>
        </p:spPr>
      </p:pic>
    </p:spTree>
    <p:extLst>
      <p:ext uri="{BB962C8B-B14F-4D97-AF65-F5344CB8AC3E}">
        <p14:creationId xmlns:p14="http://schemas.microsoft.com/office/powerpoint/2010/main" val="18565547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C7FE9-F379-48DC-803B-804B20CDBB20}"/>
              </a:ext>
            </a:extLst>
          </p:cNvPr>
          <p:cNvSpPr txBox="1">
            <a:spLocks/>
          </p:cNvSpPr>
          <p:nvPr/>
        </p:nvSpPr>
        <p:spPr>
          <a:xfrm>
            <a:off x="838200" y="207390"/>
            <a:ext cx="10515600" cy="2029283"/>
          </a:xfr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4800">
                <a:latin typeface="微軟正黑體 Light" panose="020B0304030504040204" pitchFamily="34" charset="-120"/>
                <a:ea typeface="微軟正黑體 Light" panose="020B0304030504040204" pitchFamily="34" charset="-120"/>
              </a:rPr>
              <a:t>直播串流</a:t>
            </a:r>
            <a:br>
              <a:rPr lang="en-US" altLang="zh-TW" sz="4800">
                <a:latin typeface="微軟正黑體 Light" panose="020B0304030504040204" pitchFamily="34" charset="-120"/>
                <a:ea typeface="微軟正黑體 Light" panose="020B0304030504040204" pitchFamily="34" charset="-120"/>
              </a:rPr>
            </a:br>
            <a:endParaRPr lang="zh-TW" altLang="en-US" sz="4800" dirty="0">
              <a:latin typeface="微軟正黑體 Light" panose="020B0304030504040204" pitchFamily="34" charset="-120"/>
              <a:ea typeface="微軟正黑體 Light" panose="020B0304030504040204" pitchFamily="34" charset="-120"/>
            </a:endParaRPr>
          </a:p>
        </p:txBody>
      </p:sp>
      <p:pic>
        <p:nvPicPr>
          <p:cNvPr id="5" name="圖片 4">
            <a:extLst>
              <a:ext uri="{FF2B5EF4-FFF2-40B4-BE49-F238E27FC236}">
                <a16:creationId xmlns:a16="http://schemas.microsoft.com/office/drawing/2014/main" id="{910BB587-162F-4BC8-835F-59EA7D479EAB}"/>
              </a:ext>
            </a:extLst>
          </p:cNvPr>
          <p:cNvPicPr>
            <a:picLocks noChangeAspect="1"/>
          </p:cNvPicPr>
          <p:nvPr/>
        </p:nvPicPr>
        <p:blipFill>
          <a:blip r:embed="rId2"/>
          <a:stretch>
            <a:fillRect/>
          </a:stretch>
        </p:blipFill>
        <p:spPr>
          <a:xfrm>
            <a:off x="2175030" y="1054182"/>
            <a:ext cx="7841940" cy="5425332"/>
          </a:xfrm>
          <a:prstGeom prst="rect">
            <a:avLst/>
          </a:prstGeom>
        </p:spPr>
      </p:pic>
      <p:pic>
        <p:nvPicPr>
          <p:cNvPr id="3" name="內容版面配置區 3">
            <a:extLst>
              <a:ext uri="{FF2B5EF4-FFF2-40B4-BE49-F238E27FC236}">
                <a16:creationId xmlns:a16="http://schemas.microsoft.com/office/drawing/2014/main" id="{AFA4FCCF-9844-40B7-B1F9-272228902CAE}"/>
              </a:ext>
            </a:extLst>
          </p:cNvPr>
          <p:cNvPicPr>
            <a:picLocks noChangeAspect="1"/>
          </p:cNvPicPr>
          <p:nvPr/>
        </p:nvPicPr>
        <p:blipFill>
          <a:blip r:embed="rId3"/>
          <a:stretch>
            <a:fillRect/>
          </a:stretch>
        </p:blipFill>
        <p:spPr>
          <a:xfrm>
            <a:off x="2635014" y="1432874"/>
            <a:ext cx="6921971" cy="3669479"/>
          </a:xfrm>
          <a:prstGeom prst="rect">
            <a:avLst/>
          </a:prstGeom>
        </p:spPr>
      </p:pic>
    </p:spTree>
    <p:extLst>
      <p:ext uri="{BB962C8B-B14F-4D97-AF65-F5344CB8AC3E}">
        <p14:creationId xmlns:p14="http://schemas.microsoft.com/office/powerpoint/2010/main" val="1076366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135765338"/>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12737512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研究動機</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208579" y="4783176"/>
            <a:ext cx="1774846"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ONE</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25" name="图形 24">
            <a:extLst>
              <a:ext uri="{FF2B5EF4-FFF2-40B4-BE49-F238E27FC236}">
                <a16:creationId xmlns:a16="http://schemas.microsoft.com/office/drawing/2014/main" id="{EB439E43-824A-4AEF-9049-253B0748B0F4}"/>
              </a:ext>
            </a:extLst>
          </p:cNvPr>
          <p:cNvPicPr>
            <a:picLocks noChangeAspect="1"/>
          </p:cNvPicPr>
          <p:nvPr/>
        </p:nvPicPr>
        <p:blipFill>
          <a:blip r:embed="rId8">
            <a:extLst>
              <a:ext uri="{96DAC541-7B7A-43D3-8B79-37D633B846F1}">
                <asvg:svgBlip xmlns:asvg="http://schemas.microsoft.com/office/drawing/2016/SVG/main" r:embed="rId9"/>
              </a:ext>
            </a:extLst>
          </a:blip>
          <a:srcRect l="7384" t="2999" r="26979" b="5167"/>
          <a:stretch>
            <a:fillRect/>
          </a:stretch>
        </p:blipFill>
        <p:spPr>
          <a:xfrm>
            <a:off x="6220433" y="1715302"/>
            <a:ext cx="718794" cy="1275860"/>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p:spPr>
      </p:pic>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10">
            <a:extLst>
              <a:ext uri="{96DAC541-7B7A-43D3-8B79-37D633B846F1}">
                <asvg:svgBlip xmlns:asvg="http://schemas.microsoft.com/office/drawing/2016/SVG/main" r:embed="rId11"/>
              </a:ext>
            </a:extLst>
          </a:blip>
          <a:srcRect l="25200" t="18077" r="27996" b="22696"/>
          <a:stretch>
            <a:fillRect/>
          </a:stretch>
        </p:blipFill>
        <p:spPr>
          <a:xfrm>
            <a:off x="512287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53025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14:presetBounceEnd="49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49000">
                                          <p:cBhvr additive="base">
                                            <p:cTn id="7" dur="1250" fill="hold"/>
                                            <p:tgtEl>
                                              <p:spTgt spid="25"/>
                                            </p:tgtEl>
                                            <p:attrNameLst>
                                              <p:attrName>ppt_x</p:attrName>
                                            </p:attrNameLst>
                                          </p:cBhvr>
                                          <p:tavLst>
                                            <p:tav tm="0">
                                              <p:val>
                                                <p:strVal val="1+#ppt_w/2"/>
                                              </p:val>
                                            </p:tav>
                                            <p:tav tm="100000">
                                              <p:val>
                                                <p:strVal val="#ppt_x"/>
                                              </p:val>
                                            </p:tav>
                                          </p:tavLst>
                                        </p:anim>
                                        <p:anim calcmode="lin" valueType="num" p14:bounceEnd="49000">
                                          <p:cBhvr additive="base">
                                            <p:cTn id="8" dur="12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49000">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14:bounceEnd="49000">
                                          <p:cBhvr additive="base">
                                            <p:cTn id="11"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12" dur="125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250" fill="hold"/>
                                            <p:tgtEl>
                                              <p:spTgt spid="25"/>
                                            </p:tgtEl>
                                            <p:attrNameLst>
                                              <p:attrName>ppt_x</p:attrName>
                                            </p:attrNameLst>
                                          </p:cBhvr>
                                          <p:tavLst>
                                            <p:tav tm="0">
                                              <p:val>
                                                <p:strVal val="1+#ppt_w/2"/>
                                              </p:val>
                                            </p:tav>
                                            <p:tav tm="100000">
                                              <p:val>
                                                <p:strVal val="#ppt_x"/>
                                              </p:val>
                                            </p:tav>
                                          </p:tavLst>
                                        </p:anim>
                                        <p:anim calcmode="lin" valueType="num">
                                          <p:cBhvr additive="base">
                                            <p:cTn id="8" dur="12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250" fill="hold"/>
                                            <p:tgtEl>
                                              <p:spTgt spid="37"/>
                                            </p:tgtEl>
                                            <p:attrNameLst>
                                              <p:attrName>ppt_x</p:attrName>
                                            </p:attrNameLst>
                                          </p:cBhvr>
                                          <p:tavLst>
                                            <p:tav tm="0">
                                              <p:val>
                                                <p:strVal val="0-#ppt_w/2"/>
                                              </p:val>
                                            </p:tav>
                                            <p:tav tm="100000">
                                              <p:val>
                                                <p:strVal val="#ppt_x"/>
                                              </p:val>
                                            </p:tav>
                                          </p:tavLst>
                                        </p:anim>
                                        <p:anim calcmode="lin" valueType="num">
                                          <p:cBhvr additive="base">
                                            <p:cTn id="12" dur="125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726493" y="1335262"/>
            <a:ext cx="5025307" cy="5058790"/>
            <a:chOff x="2109" y="1832"/>
            <a:chExt cx="5867" cy="5432"/>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87957" y="5287372"/>
            <a:ext cx="1204043" cy="1648068"/>
          </a:xfrm>
          <a:prstGeom prst="rect">
            <a:avLst/>
          </a:prstGeom>
        </p:spPr>
      </p:pic>
      <p:sp>
        <p:nvSpPr>
          <p:cNvPr id="9" name="箭號: 向下 4">
            <a:extLst>
              <a:ext uri="{FF2B5EF4-FFF2-40B4-BE49-F238E27FC236}">
                <a16:creationId xmlns:a16="http://schemas.microsoft.com/office/drawing/2014/main" id="{D8680873-4E35-413F-B511-890A74AD8F43}"/>
              </a:ext>
            </a:extLst>
          </p:cNvPr>
          <p:cNvSpPr>
            <a:spLocks noChangeArrowheads="1"/>
          </p:cNvSpPr>
          <p:nvPr/>
        </p:nvSpPr>
        <p:spPr bwMode="auto">
          <a:xfrm>
            <a:off x="2290095" y="4896532"/>
            <a:ext cx="266383" cy="914531"/>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11" name="矩形 5">
            <a:extLst>
              <a:ext uri="{FF2B5EF4-FFF2-40B4-BE49-F238E27FC236}">
                <a16:creationId xmlns:a16="http://schemas.microsoft.com/office/drawing/2014/main" id="{419A2240-67DD-440A-9342-62D01E6067C3}"/>
              </a:ext>
            </a:extLst>
          </p:cNvPr>
          <p:cNvSpPr>
            <a:spLocks noChangeArrowheads="1"/>
          </p:cNvSpPr>
          <p:nvPr/>
        </p:nvSpPr>
        <p:spPr bwMode="auto">
          <a:xfrm>
            <a:off x="1317924" y="5828757"/>
            <a:ext cx="2083957" cy="565296"/>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55835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192013" y="1335262"/>
            <a:ext cx="5559788" cy="5058791"/>
            <a:chOff x="1485" y="1832"/>
            <a:chExt cx="6491" cy="5432"/>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5" descr="Image result for netcamera icon">
              <a:extLst>
                <a:ext uri="{FF2B5EF4-FFF2-40B4-BE49-F238E27FC236}">
                  <a16:creationId xmlns:a16="http://schemas.microsoft.com/office/drawing/2014/main" id="{06287DD5-04CB-4296-B1B5-69F7F907D28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85" y="2682"/>
              <a:ext cx="2249" cy="224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grpSp>
          <p:nvGrpSpPr>
            <p:cNvPr id="19" name="Group 26">
              <a:extLst>
                <a:ext uri="{FF2B5EF4-FFF2-40B4-BE49-F238E27FC236}">
                  <a16:creationId xmlns:a16="http://schemas.microsoft.com/office/drawing/2014/main" id="{CC2E8918-470F-436A-BF2B-FB9F8D34EF2C}"/>
                </a:ext>
              </a:extLst>
            </p:cNvPr>
            <p:cNvGrpSpPr>
              <a:grpSpLocks/>
            </p:cNvGrpSpPr>
            <p:nvPr/>
          </p:nvGrpSpPr>
          <p:grpSpPr bwMode="auto">
            <a:xfrm>
              <a:off x="1632" y="5656"/>
              <a:ext cx="2433" cy="1608"/>
              <a:chOff x="1632" y="5656"/>
              <a:chExt cx="2433" cy="1608"/>
            </a:xfrm>
          </p:grpSpPr>
          <p:sp>
            <p:nvSpPr>
              <p:cNvPr id="22" name="箭號: 向下 4">
                <a:extLst>
                  <a:ext uri="{FF2B5EF4-FFF2-40B4-BE49-F238E27FC236}">
                    <a16:creationId xmlns:a16="http://schemas.microsoft.com/office/drawing/2014/main" id="{91E43F34-87E4-4C87-8B37-6CA3F93C05CD}"/>
                  </a:ext>
                </a:extLst>
              </p:cNvPr>
              <p:cNvSpPr>
                <a:spLocks noChangeArrowheads="1"/>
              </p:cNvSpPr>
              <p:nvPr/>
            </p:nvSpPr>
            <p:spPr bwMode="auto">
              <a:xfrm>
                <a:off x="2767" y="5656"/>
                <a:ext cx="311" cy="982"/>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23" name="矩形 5">
                <a:extLst>
                  <a:ext uri="{FF2B5EF4-FFF2-40B4-BE49-F238E27FC236}">
                    <a16:creationId xmlns:a16="http://schemas.microsoft.com/office/drawing/2014/main" id="{CF1E5115-C692-4657-A8A6-C4A5F1E97A67}"/>
                  </a:ext>
                </a:extLst>
              </p:cNvPr>
              <p:cNvSpPr>
                <a:spLocks noChangeArrowheads="1"/>
              </p:cNvSpPr>
              <p:nvPr/>
            </p:nvSpPr>
            <p:spPr bwMode="auto">
              <a:xfrm>
                <a:off x="1632" y="6657"/>
                <a:ext cx="2433" cy="607"/>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7957" y="5287372"/>
            <a:ext cx="1204043" cy="1648068"/>
          </a:xfrm>
          <a:prstGeom prst="rect">
            <a:avLst/>
          </a:prstGeom>
        </p:spPr>
      </p:pic>
    </p:spTree>
    <p:extLst>
      <p:ext uri="{BB962C8B-B14F-4D97-AF65-F5344CB8AC3E}">
        <p14:creationId xmlns:p14="http://schemas.microsoft.com/office/powerpoint/2010/main" val="1831633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9">
            <a:extLst>
              <a:ext uri="{FF2B5EF4-FFF2-40B4-BE49-F238E27FC236}">
                <a16:creationId xmlns:a16="http://schemas.microsoft.com/office/drawing/2014/main" id="{5CE9F933-C9DD-428B-AED3-AEE046C100C1}"/>
              </a:ext>
            </a:extLst>
          </p:cNvPr>
          <p:cNvSpPr txBox="1"/>
          <p:nvPr/>
        </p:nvSpPr>
        <p:spPr>
          <a:xfrm>
            <a:off x="3399182" y="400558"/>
            <a:ext cx="5155924"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伺服馬達控制</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pic>
        <p:nvPicPr>
          <p:cNvPr id="6" name="图形 27">
            <a:extLst>
              <a:ext uri="{FF2B5EF4-FFF2-40B4-BE49-F238E27FC236}">
                <a16:creationId xmlns:a16="http://schemas.microsoft.com/office/drawing/2014/main" id="{4B05799D-E537-4B3B-8D04-36E6B33E57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7283" y="5133421"/>
            <a:ext cx="1204043" cy="1648068"/>
          </a:xfrm>
          <a:prstGeom prst="rect">
            <a:avLst/>
          </a:prstGeom>
        </p:spPr>
      </p:pic>
      <p:sp>
        <p:nvSpPr>
          <p:cNvPr id="8" name="Title 20">
            <a:extLst>
              <a:ext uri="{FF2B5EF4-FFF2-40B4-BE49-F238E27FC236}">
                <a16:creationId xmlns:a16="http://schemas.microsoft.com/office/drawing/2014/main" id="{4E14AECF-8A40-49EE-AC17-B1A4277F9717}"/>
              </a:ext>
            </a:extLst>
          </p:cNvPr>
          <p:cNvSpPr txBox="1"/>
          <p:nvPr/>
        </p:nvSpPr>
        <p:spPr>
          <a:xfrm>
            <a:off x="1064750" y="2187270"/>
            <a:ext cx="10260531" cy="3431991"/>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457200" indent="-457200">
              <a:lnSpc>
                <a:spcPct val="150000"/>
              </a:lnSpc>
              <a:buFont typeface="Arial" panose="020B0604020202020204" pitchFamily="34" charset="0"/>
              <a:buChar char="•"/>
            </a:pPr>
            <a:r>
              <a:rPr lang="zh-TW" altLang="zh-TW" dirty="0">
                <a:solidFill>
                  <a:schemeClr val="tx1"/>
                </a:solidFill>
                <a:latin typeface="微軟正黑體" panose="020B0604030504040204" pitchFamily="34" charset="-120"/>
                <a:ea typeface="微軟正黑體" panose="020B0604030504040204" pitchFamily="34" charset="-120"/>
              </a:rPr>
              <a:t>利用前後兩張影像的誤差量來做為</a:t>
            </a:r>
            <a:r>
              <a:rPr lang="zh-TW" altLang="en-US" dirty="0">
                <a:solidFill>
                  <a:schemeClr val="tx1"/>
                </a:solidFill>
                <a:latin typeface="微軟正黑體" panose="020B0604030504040204" pitchFamily="34" charset="-120"/>
                <a:ea typeface="微軟正黑體" panose="020B0604030504040204" pitchFamily="34" charset="-120"/>
              </a:rPr>
              <a:t>伺服馬達</a:t>
            </a:r>
            <a:r>
              <a:rPr lang="zh-TW" altLang="zh-TW" dirty="0">
                <a:solidFill>
                  <a:schemeClr val="tx1"/>
                </a:solidFill>
                <a:latin typeface="微軟正黑體" panose="020B0604030504040204" pitchFamily="34" charset="-120"/>
                <a:ea typeface="微軟正黑體" panose="020B0604030504040204" pitchFamily="34" charset="-120"/>
              </a:rPr>
              <a:t>移動的計算，</a:t>
            </a:r>
            <a:r>
              <a:rPr lang="zh-TW" altLang="en-US" dirty="0">
                <a:solidFill>
                  <a:schemeClr val="tx1"/>
                </a:solidFill>
                <a:latin typeface="微軟正黑體" panose="020B0604030504040204" pitchFamily="34" charset="-120"/>
                <a:ea typeface="微軟正黑體" panose="020B0604030504040204" pitchFamily="34" charset="-120"/>
              </a:rPr>
              <a:t>因為馬達</a:t>
            </a:r>
            <a:r>
              <a:rPr lang="zh-TW" altLang="zh-TW" dirty="0">
                <a:solidFill>
                  <a:schemeClr val="tx1"/>
                </a:solidFill>
                <a:latin typeface="微軟正黑體" panose="020B0604030504040204" pitchFamily="34" charset="-120"/>
                <a:ea typeface="微軟正黑體" panose="020B0604030504040204" pitchFamily="34" charset="-120"/>
              </a:rPr>
              <a:t>瞬間移動的過程可能會造成系統轉動的不穩定以及光線補償對膚色造成改變，導致後續的人臉位置的判斷錯誤，所以我們設定當移動的變量超過一定的閥值，馬達才會進行轉動</a:t>
            </a:r>
            <a:r>
              <a:rPr lang="zh-TW" altLang="en-US" dirty="0">
                <a:solidFill>
                  <a:schemeClr val="tx1"/>
                </a:solidFill>
                <a:latin typeface="微軟正黑體" panose="020B0604030504040204" pitchFamily="34" charset="-120"/>
                <a:ea typeface="微軟正黑體" panose="020B0604030504040204" pitchFamily="34" charset="-120"/>
              </a:rPr>
              <a:t>。</a:t>
            </a:r>
            <a:endParaRPr lang="en-US" altLang="zh-CN" sz="24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06072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9000">
                                          <p:cBhvr additive="base">
                                            <p:cTn id="12" dur="1250" fill="hold"/>
                                            <p:tgtEl>
                                              <p:spTgt spid="6"/>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6"/>
                                            </p:tgtEl>
                                            <p:attrNameLst>
                                              <p:attrName>ppt_y</p:attrName>
                                            </p:attrNameLst>
                                          </p:cBhvr>
                                          <p:tavLst>
                                            <p:tav tm="0">
                                              <p:val>
                                                <p:strVal val="0-#ppt_h/2"/>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1+#ppt_w/2"/>
                                              </p:val>
                                            </p:tav>
                                            <p:tav tm="100000">
                                              <p:val>
                                                <p:strVal val="#ppt_x"/>
                                              </p:val>
                                            </p:tav>
                                          </p:tavLst>
                                        </p:anim>
                                        <p:anim calcmode="lin" valueType="num">
                                          <p:cBhvr additive="base">
                                            <p:cTn id="13" dur="1250" fill="hold"/>
                                            <p:tgtEl>
                                              <p:spTgt spid="6"/>
                                            </p:tgtEl>
                                            <p:attrNameLst>
                                              <p:attrName>ppt_y</p:attrName>
                                            </p:attrNameLst>
                                          </p:cBhvr>
                                          <p:tavLst>
                                            <p:tav tm="0">
                                              <p:val>
                                                <p:strVal val="0-#ppt_h/2"/>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34" name="组 6">
            <a:extLst>
              <a:ext uri="{FF2B5EF4-FFF2-40B4-BE49-F238E27FC236}">
                <a16:creationId xmlns:a16="http://schemas.microsoft.com/office/drawing/2014/main" id="{D11FACA2-C910-4E2F-B50E-62BF94CE639A}"/>
              </a:ext>
            </a:extLst>
          </p:cNvPr>
          <p:cNvGrpSpPr/>
          <p:nvPr/>
        </p:nvGrpSpPr>
        <p:grpSpPr>
          <a:xfrm rot="1718587">
            <a:off x="816818" y="1216722"/>
            <a:ext cx="1024513" cy="1398348"/>
            <a:chOff x="3087349" y="2414413"/>
            <a:chExt cx="1024513" cy="1398348"/>
          </a:xfrm>
        </p:grpSpPr>
        <p:sp>
          <p:nvSpPr>
            <p:cNvPr id="35" name="椭圆 7">
              <a:extLst>
                <a:ext uri="{FF2B5EF4-FFF2-40B4-BE49-F238E27FC236}">
                  <a16:creationId xmlns:a16="http://schemas.microsoft.com/office/drawing/2014/main" id="{55FE8A00-5788-4181-ABB9-B355AF4458A6}"/>
                </a:ext>
              </a:extLst>
            </p:cNvPr>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6" name="椭圆 8">
              <a:extLst>
                <a:ext uri="{FF2B5EF4-FFF2-40B4-BE49-F238E27FC236}">
                  <a16:creationId xmlns:a16="http://schemas.microsoft.com/office/drawing/2014/main" id="{6A7008A5-A121-4B80-8E87-84A3F5A933C8}"/>
                </a:ext>
              </a:extLst>
            </p:cNvPr>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7" name="椭圆 9">
              <a:extLst>
                <a:ext uri="{FF2B5EF4-FFF2-40B4-BE49-F238E27FC236}">
                  <a16:creationId xmlns:a16="http://schemas.microsoft.com/office/drawing/2014/main" id="{7A46FF10-3083-4712-ADDC-3A2733C61C76}"/>
                </a:ext>
              </a:extLst>
            </p:cNvPr>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sp>
          <p:nvSpPr>
            <p:cNvPr id="38" name="椭圆 10">
              <a:extLst>
                <a:ext uri="{FF2B5EF4-FFF2-40B4-BE49-F238E27FC236}">
                  <a16:creationId xmlns:a16="http://schemas.microsoft.com/office/drawing/2014/main" id="{1AB5724B-D42B-467A-BC0A-B1BD9A80468B}"/>
                </a:ext>
              </a:extLst>
            </p:cNvPr>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軟正黑體" panose="020B0604030504040204" pitchFamily="34" charset="-120"/>
                <a:ea typeface="微軟正黑體" panose="020B0604030504040204" pitchFamily="34" charset="-120"/>
              </a:endParaRPr>
            </a:p>
          </p:txBody>
        </p:sp>
      </p:grpSp>
      <p:graphicFrame>
        <p:nvGraphicFramePr>
          <p:cNvPr id="39" name="資料庫圖表 38">
            <a:extLst>
              <a:ext uri="{FF2B5EF4-FFF2-40B4-BE49-F238E27FC236}">
                <a16:creationId xmlns:a16="http://schemas.microsoft.com/office/drawing/2014/main" id="{F94401EA-B767-4864-9753-C61598580D82}"/>
              </a:ext>
            </a:extLst>
          </p:cNvPr>
          <p:cNvGraphicFramePr/>
          <p:nvPr>
            <p:extLst>
              <p:ext uri="{D42A27DB-BD31-4B8C-83A1-F6EECF244321}">
                <p14:modId xmlns:p14="http://schemas.microsoft.com/office/powerpoint/2010/main" val="2961255033"/>
              </p:ext>
            </p:extLst>
          </p:nvPr>
        </p:nvGraphicFramePr>
        <p:xfrm>
          <a:off x="905222" y="1153203"/>
          <a:ext cx="10556482" cy="549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占位符 1">
            <a:extLst>
              <a:ext uri="{FF2B5EF4-FFF2-40B4-BE49-F238E27FC236}">
                <a16:creationId xmlns:a16="http://schemas.microsoft.com/office/drawing/2014/main" id="{23E37265-F430-46F0-B79A-8B81B98583C2}"/>
              </a:ext>
            </a:extLst>
          </p:cNvPr>
          <p:cNvSpPr txBox="1">
            <a:spLocks/>
          </p:cNvSpPr>
          <p:nvPr/>
        </p:nvSpPr>
        <p:spPr>
          <a:xfrm>
            <a:off x="3525624" y="695880"/>
            <a:ext cx="6249971" cy="141790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zh-TW" altLang="en-US" sz="6000" b="1" dirty="0">
                <a:latin typeface="Microsoft YaHei" charset="0"/>
                <a:ea typeface="Microsoft YaHei" charset="0"/>
                <a:cs typeface="Microsoft YaHei" charset="0"/>
              </a:rPr>
              <a:t>系統操作流程圖</a:t>
            </a:r>
            <a:endParaRPr kumimoji="1" lang="zh-CN" altLang="en-US" sz="6000" b="1" dirty="0">
              <a:latin typeface="Microsoft YaHei" charset="0"/>
              <a:ea typeface="Microsoft YaHei" charset="0"/>
              <a:cs typeface="Microsoft YaHei" charset="0"/>
            </a:endParaRPr>
          </a:p>
        </p:txBody>
      </p:sp>
      <p:pic>
        <p:nvPicPr>
          <p:cNvPr id="11" name="图形 27">
            <a:extLst>
              <a:ext uri="{FF2B5EF4-FFF2-40B4-BE49-F238E27FC236}">
                <a16:creationId xmlns:a16="http://schemas.microsoft.com/office/drawing/2014/main" id="{5F7FD54C-2E53-4E56-9BC9-391BBD709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133421"/>
            <a:ext cx="1204043" cy="1648068"/>
          </a:xfrm>
          <a:prstGeom prst="rect">
            <a:avLst/>
          </a:prstGeom>
        </p:spPr>
      </p:pic>
    </p:spTree>
    <p:extLst>
      <p:ext uri="{BB962C8B-B14F-4D97-AF65-F5344CB8AC3E}">
        <p14:creationId xmlns:p14="http://schemas.microsoft.com/office/powerpoint/2010/main" val="3230505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文本框 9">
            <a:extLst>
              <a:ext uri="{FF2B5EF4-FFF2-40B4-BE49-F238E27FC236}">
                <a16:creationId xmlns:a16="http://schemas.microsoft.com/office/drawing/2014/main" id="{5CE9F933-C9DD-428B-AED3-AEE046C100C1}"/>
              </a:ext>
            </a:extLst>
          </p:cNvPr>
          <p:cNvSpPr txBox="1"/>
          <p:nvPr/>
        </p:nvSpPr>
        <p:spPr>
          <a:xfrm>
            <a:off x="3752885" y="319388"/>
            <a:ext cx="4787212" cy="1015663"/>
          </a:xfrm>
          <a:prstGeom prst="rect">
            <a:avLst/>
          </a:prstGeom>
          <a:noFill/>
        </p:spPr>
        <p:txBody>
          <a:bodyPr wrap="square" rtlCol="0">
            <a:spAutoFit/>
          </a:bodyPr>
          <a:lstStyle/>
          <a:p>
            <a:pPr algn="ctr"/>
            <a:r>
              <a:rPr lang="zh-TW" altLang="en-US" sz="6000" b="1" dirty="0">
                <a:solidFill>
                  <a:schemeClr val="tx1">
                    <a:lumMod val="85000"/>
                    <a:lumOff val="15000"/>
                  </a:schemeClr>
                </a:solidFill>
                <a:latin typeface="微軟正黑體" panose="020B0604030504040204" pitchFamily="34" charset="-120"/>
                <a:ea typeface="微軟正黑體" panose="020B0604030504040204" pitchFamily="34" charset="-120"/>
              </a:rPr>
              <a:t>攝影機示意圖</a:t>
            </a:r>
            <a:endParaRPr lang="zh-CN" altLang="en-US" sz="60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grpSp>
        <p:nvGrpSpPr>
          <p:cNvPr id="6" name="Group 23">
            <a:extLst>
              <a:ext uri="{FF2B5EF4-FFF2-40B4-BE49-F238E27FC236}">
                <a16:creationId xmlns:a16="http://schemas.microsoft.com/office/drawing/2014/main" id="{68EF2873-14A9-4F6F-B3FD-33BA61C3B4A9}"/>
              </a:ext>
            </a:extLst>
          </p:cNvPr>
          <p:cNvGrpSpPr>
            <a:grpSpLocks/>
          </p:cNvGrpSpPr>
          <p:nvPr/>
        </p:nvGrpSpPr>
        <p:grpSpPr bwMode="auto">
          <a:xfrm>
            <a:off x="1192013" y="972989"/>
            <a:ext cx="9467314" cy="5421065"/>
            <a:chOff x="1485" y="1443"/>
            <a:chExt cx="11053" cy="5821"/>
          </a:xfrm>
        </p:grpSpPr>
        <p:sp>
          <p:nvSpPr>
            <p:cNvPr id="8" name="矩形 5">
              <a:extLst>
                <a:ext uri="{FF2B5EF4-FFF2-40B4-BE49-F238E27FC236}">
                  <a16:creationId xmlns:a16="http://schemas.microsoft.com/office/drawing/2014/main" id="{D80511C8-8C0C-4B7B-AE3D-146E716D2455}"/>
                </a:ext>
              </a:extLst>
            </p:cNvPr>
            <p:cNvSpPr>
              <a:spLocks noChangeArrowheads="1"/>
            </p:cNvSpPr>
            <p:nvPr/>
          </p:nvSpPr>
          <p:spPr bwMode="auto">
            <a:xfrm>
              <a:off x="4913" y="6660"/>
              <a:ext cx="2724" cy="604"/>
            </a:xfrm>
            <a:prstGeom prst="rect">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開發板</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pic>
          <p:nvPicPr>
            <p:cNvPr id="10" name="Picture 8" descr="「arduino與伺服馬達接線」的圖片搜尋結果">
              <a:extLst>
                <a:ext uri="{FF2B5EF4-FFF2-40B4-BE49-F238E27FC236}">
                  <a16:creationId xmlns:a16="http://schemas.microsoft.com/office/drawing/2014/main" id="{92EE366D-EE55-4855-B8E2-2B9F56C7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5"/>
            <a:stretch>
              <a:fillRect/>
            </a:stretch>
          </p:blipFill>
          <p:spPr bwMode="auto">
            <a:xfrm>
              <a:off x="2109" y="1832"/>
              <a:ext cx="5867" cy="40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5" descr="Image result for netcamera icon">
              <a:extLst>
                <a:ext uri="{FF2B5EF4-FFF2-40B4-BE49-F238E27FC236}">
                  <a16:creationId xmlns:a16="http://schemas.microsoft.com/office/drawing/2014/main" id="{06287DD5-04CB-4296-B1B5-69F7F907D28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85" y="2682"/>
              <a:ext cx="2249" cy="2249"/>
            </a:xfrm>
            <a:prstGeom prst="rect">
              <a:avLst/>
            </a:prstGeom>
            <a:noFill/>
            <a:extLst>
              <a:ext uri="{909E8E84-426E-40DD-AFC4-6F175D3DCCD1}">
                <a14:hiddenFill xmlns:a14="http://schemas.microsoft.com/office/drawing/2010/main">
                  <a:solidFill>
                    <a:srgbClr val="FFFFFF"/>
                  </a:solidFill>
                </a14:hiddenFill>
              </a:ext>
            </a:extLst>
          </p:spPr>
        </p:pic>
        <p:sp>
          <p:nvSpPr>
            <p:cNvPr id="13" name="箭號: 向下 4">
              <a:extLst>
                <a:ext uri="{FF2B5EF4-FFF2-40B4-BE49-F238E27FC236}">
                  <a16:creationId xmlns:a16="http://schemas.microsoft.com/office/drawing/2014/main" id="{8BA66A94-AAA4-4C87-B9CA-4AEBB7D27E06}"/>
                </a:ext>
              </a:extLst>
            </p:cNvPr>
            <p:cNvSpPr>
              <a:spLocks noChangeArrowheads="1"/>
            </p:cNvSpPr>
            <p:nvPr/>
          </p:nvSpPr>
          <p:spPr bwMode="auto">
            <a:xfrm>
              <a:off x="5614" y="3777"/>
              <a:ext cx="367" cy="2797"/>
            </a:xfrm>
            <a:prstGeom prst="downArrow">
              <a:avLst>
                <a:gd name="adj1" fmla="val 50000"/>
                <a:gd name="adj2" fmla="val 100664"/>
              </a:avLst>
            </a:prstGeom>
            <a:solidFill>
              <a:schemeClr val="accent2"/>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14" name="AutoShape 33">
              <a:extLst>
                <a:ext uri="{FF2B5EF4-FFF2-40B4-BE49-F238E27FC236}">
                  <a16:creationId xmlns:a16="http://schemas.microsoft.com/office/drawing/2014/main" id="{D88F96D1-D827-4D37-9B45-CDB4DD0246F1}"/>
                </a:ext>
              </a:extLst>
            </p:cNvPr>
            <p:cNvSpPr>
              <a:spLocks noChangeShapeType="1"/>
            </p:cNvSpPr>
            <p:nvPr/>
          </p:nvSpPr>
          <p:spPr bwMode="auto">
            <a:xfrm flipV="1">
              <a:off x="7368" y="2859"/>
              <a:ext cx="3144" cy="1324"/>
            </a:xfrm>
            <a:prstGeom prst="straightConnector1">
              <a:avLst/>
            </a:prstGeom>
            <a:noFill/>
            <a:ln w="76200">
              <a:solidFill>
                <a:schemeClr val="accent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sz="2000"/>
            </a:p>
          </p:txBody>
        </p:sp>
        <p:pic>
          <p:nvPicPr>
            <p:cNvPr id="15" name="Picture 32" descr="Image result for alarm icon">
              <a:extLst>
                <a:ext uri="{FF2B5EF4-FFF2-40B4-BE49-F238E27FC236}">
                  <a16:creationId xmlns:a16="http://schemas.microsoft.com/office/drawing/2014/main" id="{B9DC1E04-82E0-46C1-B5C3-57A688630DA7}"/>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0082" y="1443"/>
              <a:ext cx="1851" cy="185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26">
              <a:extLst>
                <a:ext uri="{FF2B5EF4-FFF2-40B4-BE49-F238E27FC236}">
                  <a16:creationId xmlns:a16="http://schemas.microsoft.com/office/drawing/2014/main" id="{CC2E8918-470F-436A-BF2B-FB9F8D34EF2C}"/>
                </a:ext>
              </a:extLst>
            </p:cNvPr>
            <p:cNvGrpSpPr>
              <a:grpSpLocks/>
            </p:cNvGrpSpPr>
            <p:nvPr/>
          </p:nvGrpSpPr>
          <p:grpSpPr bwMode="auto">
            <a:xfrm>
              <a:off x="1632" y="5656"/>
              <a:ext cx="2433" cy="1608"/>
              <a:chOff x="1632" y="5656"/>
              <a:chExt cx="2433" cy="1608"/>
            </a:xfrm>
          </p:grpSpPr>
          <p:sp>
            <p:nvSpPr>
              <p:cNvPr id="22" name="箭號: 向下 4">
                <a:extLst>
                  <a:ext uri="{FF2B5EF4-FFF2-40B4-BE49-F238E27FC236}">
                    <a16:creationId xmlns:a16="http://schemas.microsoft.com/office/drawing/2014/main" id="{91E43F34-87E4-4C87-8B37-6CA3F93C05CD}"/>
                  </a:ext>
                </a:extLst>
              </p:cNvPr>
              <p:cNvSpPr>
                <a:spLocks noChangeArrowheads="1"/>
              </p:cNvSpPr>
              <p:nvPr/>
            </p:nvSpPr>
            <p:spPr bwMode="auto">
              <a:xfrm>
                <a:off x="2767" y="5656"/>
                <a:ext cx="311" cy="982"/>
              </a:xfrm>
              <a:prstGeom prst="downArrow">
                <a:avLst>
                  <a:gd name="adj1" fmla="val 50000"/>
                  <a:gd name="adj2" fmla="val 41706"/>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zh-TW" altLang="en-US" sz="2000"/>
              </a:p>
            </p:txBody>
          </p:sp>
          <p:sp>
            <p:nvSpPr>
              <p:cNvPr id="23" name="矩形 5">
                <a:extLst>
                  <a:ext uri="{FF2B5EF4-FFF2-40B4-BE49-F238E27FC236}">
                    <a16:creationId xmlns:a16="http://schemas.microsoft.com/office/drawing/2014/main" id="{CF1E5115-C692-4657-A8A6-C4A5F1E97A67}"/>
                  </a:ext>
                </a:extLst>
              </p:cNvPr>
              <p:cNvSpPr>
                <a:spLocks noChangeArrowheads="1"/>
              </p:cNvSpPr>
              <p:nvPr/>
            </p:nvSpPr>
            <p:spPr bwMode="auto">
              <a:xfrm>
                <a:off x="1632" y="6657"/>
                <a:ext cx="2433" cy="607"/>
              </a:xfrm>
              <a:prstGeom prst="rect">
                <a:avLst/>
              </a:prstGeom>
              <a:solidFill>
                <a:schemeClr val="accent6">
                  <a:lumMod val="75000"/>
                </a:schemeClr>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伺服馬達</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sp>
          <p:nvSpPr>
            <p:cNvPr id="21" name="矩形 5">
              <a:extLst>
                <a:ext uri="{FF2B5EF4-FFF2-40B4-BE49-F238E27FC236}">
                  <a16:creationId xmlns:a16="http://schemas.microsoft.com/office/drawing/2014/main" id="{67253615-B557-4641-B9CF-BF09C1891284}"/>
                </a:ext>
              </a:extLst>
            </p:cNvPr>
            <p:cNvSpPr>
              <a:spLocks noChangeArrowheads="1"/>
            </p:cNvSpPr>
            <p:nvPr/>
          </p:nvSpPr>
          <p:spPr bwMode="auto">
            <a:xfrm>
              <a:off x="9486" y="3449"/>
              <a:ext cx="3052" cy="693"/>
            </a:xfrm>
            <a:prstGeom prst="rect">
              <a:avLst/>
            </a:prstGeom>
            <a:solidFill>
              <a:schemeClr val="accent5"/>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cs typeface="新細明體" panose="02020500000000000000" pitchFamily="18" charset="-120"/>
                </a:rPr>
                <a:t>警報服務</a:t>
              </a:r>
              <a:endParaRPr kumimoji="0" lang="zh-TW" altLang="zh-TW" sz="3600" b="0" i="0" u="none" strike="noStrike" cap="none" normalizeH="0" baseline="0" dirty="0">
                <a:ln>
                  <a:noFill/>
                </a:ln>
                <a:solidFill>
                  <a:schemeClr val="bg1"/>
                </a:solidFill>
                <a:effectLst/>
                <a:latin typeface="微軟正黑體 Light" panose="020B0304030504040204" pitchFamily="34" charset="-120"/>
                <a:ea typeface="微軟正黑體 Light" panose="020B0304030504040204" pitchFamily="34" charset="-120"/>
              </a:endParaRPr>
            </a:p>
          </p:txBody>
        </p:sp>
      </p:grpSp>
      <p:pic>
        <p:nvPicPr>
          <p:cNvPr id="24" name="图形 27">
            <a:extLst>
              <a:ext uri="{FF2B5EF4-FFF2-40B4-BE49-F238E27FC236}">
                <a16:creationId xmlns:a16="http://schemas.microsoft.com/office/drawing/2014/main" id="{12393D37-F2F9-4D64-9E85-11E5E060F4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87957" y="5287372"/>
            <a:ext cx="1204043" cy="1648068"/>
          </a:xfrm>
          <a:prstGeom prst="rect">
            <a:avLst/>
          </a:prstGeom>
        </p:spPr>
      </p:pic>
    </p:spTree>
    <p:extLst>
      <p:ext uri="{BB962C8B-B14F-4D97-AF65-F5344CB8AC3E}">
        <p14:creationId xmlns:p14="http://schemas.microsoft.com/office/powerpoint/2010/main" val="16424799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14:presetBounceEnd="49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9000">
                                          <p:cBhvr additive="base">
                                            <p:cTn id="12" dur="1250" fill="hold"/>
                                            <p:tgtEl>
                                              <p:spTgt spid="24"/>
                                            </p:tgtEl>
                                            <p:attrNameLst>
                                              <p:attrName>ppt_x</p:attrName>
                                            </p:attrNameLst>
                                          </p:cBhvr>
                                          <p:tavLst>
                                            <p:tav tm="0">
                                              <p:val>
                                                <p:strVal val="1+#ppt_w/2"/>
                                              </p:val>
                                            </p:tav>
                                            <p:tav tm="100000">
                                              <p:val>
                                                <p:strVal val="#ppt_x"/>
                                              </p:val>
                                            </p:tav>
                                          </p:tavLst>
                                        </p:anim>
                                        <p:anim calcmode="lin" valueType="num" p14:bounceEnd="49000">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par>
                                    <p:cTn id="10" presetID="2" presetClass="entr" presetSubtype="3"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250" fill="hold"/>
                                            <p:tgtEl>
                                              <p:spTgt spid="24"/>
                                            </p:tgtEl>
                                            <p:attrNameLst>
                                              <p:attrName>ppt_x</p:attrName>
                                            </p:attrNameLst>
                                          </p:cBhvr>
                                          <p:tavLst>
                                            <p:tav tm="0">
                                              <p:val>
                                                <p:strVal val="1+#ppt_w/2"/>
                                              </p:val>
                                            </p:tav>
                                            <p:tav tm="100000">
                                              <p:val>
                                                <p:strVal val="#ppt_x"/>
                                              </p:val>
                                            </p:tav>
                                          </p:tavLst>
                                        </p:anim>
                                        <p:anim calcmode="lin" valueType="num">
                                          <p:cBhvr additive="base">
                                            <p:cTn id="13"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預期結果</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041809" y="4783176"/>
            <a:ext cx="2190023"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THREE</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123046"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形 30">
            <a:extLst>
              <a:ext uri="{FF2B5EF4-FFF2-40B4-BE49-F238E27FC236}">
                <a16:creationId xmlns:a16="http://schemas.microsoft.com/office/drawing/2014/main" id="{8E7C9A55-0AF8-4BE9-B7A9-619101AA8B55}"/>
              </a:ext>
            </a:extLst>
          </p:cNvPr>
          <p:cNvPicPr>
            <a:picLocks noChangeAspect="1"/>
          </p:cNvPicPr>
          <p:nvPr/>
        </p:nvPicPr>
        <p:blipFill>
          <a:blip r:embed="rId12">
            <a:extLst>
              <a:ext uri="{96DAC541-7B7A-43D3-8B79-37D633B846F1}">
                <asvg:svgBlip xmlns:asvg="http://schemas.microsoft.com/office/drawing/2016/SVG/main" r:embed="rId13"/>
              </a:ext>
            </a:extLst>
          </a:blip>
          <a:srcRect l="19172" t="1040" r="22017" b="5670"/>
          <a:stretch>
            <a:fillRect/>
          </a:stretch>
        </p:blipFill>
        <p:spPr>
          <a:xfrm>
            <a:off x="6114898" y="1770900"/>
            <a:ext cx="1008148" cy="1326536"/>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Tree>
    <p:extLst>
      <p:ext uri="{BB962C8B-B14F-4D97-AF65-F5344CB8AC3E}">
        <p14:creationId xmlns:p14="http://schemas.microsoft.com/office/powerpoint/2010/main" val="2992289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14:presetBounceEnd="49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49000">
                                          <p:cBhvr additive="base">
                                            <p:cTn id="11" dur="1250" fill="hold"/>
                                            <p:tgtEl>
                                              <p:spTgt spid="31"/>
                                            </p:tgtEl>
                                            <p:attrNameLst>
                                              <p:attrName>ppt_x</p:attrName>
                                            </p:attrNameLst>
                                          </p:cBhvr>
                                          <p:tavLst>
                                            <p:tav tm="0">
                                              <p:val>
                                                <p:strVal val="1+#ppt_w/2"/>
                                              </p:val>
                                            </p:tav>
                                            <p:tav tm="100000">
                                              <p:val>
                                                <p:strVal val="#ppt_x"/>
                                              </p:val>
                                            </p:tav>
                                          </p:tavLst>
                                        </p:anim>
                                        <p:anim calcmode="lin" valueType="num" p14:bounceEnd="49000">
                                          <p:cBhvr additive="base">
                                            <p:cTn id="12" dur="1250" fill="hold"/>
                                            <p:tgtEl>
                                              <p:spTgt spid="31"/>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1250" fill="hold"/>
                                            <p:tgtEl>
                                              <p:spTgt spid="31"/>
                                            </p:tgtEl>
                                            <p:attrNameLst>
                                              <p:attrName>ppt_x</p:attrName>
                                            </p:attrNameLst>
                                          </p:cBhvr>
                                          <p:tavLst>
                                            <p:tav tm="0">
                                              <p:val>
                                                <p:strVal val="1+#ppt_w/2"/>
                                              </p:val>
                                            </p:tav>
                                            <p:tav tm="100000">
                                              <p:val>
                                                <p:strVal val="#ppt_x"/>
                                              </p:val>
                                            </p:tav>
                                          </p:tavLst>
                                        </p:anim>
                                        <p:anim calcmode="lin" valueType="num">
                                          <p:cBhvr additive="base">
                                            <p:cTn id="12" dur="1250" fill="hold"/>
                                            <p:tgtEl>
                                              <p:spTgt spid="31"/>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3CD13B8-C737-4219-A66C-9357F12A2ED2}"/>
              </a:ext>
            </a:extLst>
          </p:cNvPr>
          <p:cNvSpPr txBox="1">
            <a:spLocks/>
          </p:cNvSpPr>
          <p:nvPr/>
        </p:nvSpPr>
        <p:spPr>
          <a:xfrm>
            <a:off x="3792223" y="381910"/>
            <a:ext cx="5358063" cy="110749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b="1" dirty="0">
                <a:latin typeface="微軟正黑體 Light" panose="020B0304030504040204" pitchFamily="34" charset="-120"/>
                <a:ea typeface="微軟正黑體 Light" panose="020B0304030504040204" pitchFamily="34" charset="-120"/>
              </a:rPr>
              <a:t>APP </a:t>
            </a:r>
            <a:r>
              <a:rPr lang="zh-TW" altLang="en-US" sz="6000" b="1" dirty="0">
                <a:latin typeface="微軟正黑體 Light" panose="020B0304030504040204" pitchFamily="34" charset="-120"/>
                <a:ea typeface="微軟正黑體 Light" panose="020B0304030504040204" pitchFamily="34" charset="-120"/>
              </a:rPr>
              <a:t>示意圖</a:t>
            </a:r>
          </a:p>
        </p:txBody>
      </p:sp>
      <p:graphicFrame>
        <p:nvGraphicFramePr>
          <p:cNvPr id="5" name="資料庫圖表 4">
            <a:extLst>
              <a:ext uri="{FF2B5EF4-FFF2-40B4-BE49-F238E27FC236}">
                <a16:creationId xmlns:a16="http://schemas.microsoft.com/office/drawing/2014/main" id="{0C333BFE-7178-4D3D-A7C7-EAC2C39211A6}"/>
              </a:ext>
            </a:extLst>
          </p:cNvPr>
          <p:cNvGraphicFramePr/>
          <p:nvPr/>
        </p:nvGraphicFramePr>
        <p:xfrm>
          <a:off x="1206139" y="1489400"/>
          <a:ext cx="9964623" cy="4930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105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3887266" y="1852180"/>
            <a:ext cx="701675" cy="700088"/>
          </a:xfrm>
          <a:prstGeom prst="ellipse">
            <a:avLst/>
          </a:prstGeom>
          <a:solidFill>
            <a:srgbClr val="60A8AF"/>
          </a:solidFill>
          <a:ln>
            <a:noFill/>
          </a:ln>
        </p:spPr>
        <p:txBody>
          <a:bodyPr anchor="ctr"/>
          <a:lstStyle/>
          <a:p>
            <a:pPr algn="ctr"/>
            <a:r>
              <a:rPr lang="en-US" altLang="zh-CN" sz="2000" b="1" dirty="0">
                <a:solidFill>
                  <a:schemeClr val="bg1"/>
                </a:solidFill>
              </a:rPr>
              <a:t>01</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610679" y="3262674"/>
            <a:ext cx="701675" cy="700088"/>
          </a:xfrm>
          <a:prstGeom prst="ellipse">
            <a:avLst/>
          </a:prstGeom>
          <a:solidFill>
            <a:srgbClr val="FFC73E"/>
          </a:solidFill>
          <a:ln>
            <a:noFill/>
          </a:ln>
        </p:spPr>
        <p:txBody>
          <a:bodyPr anchor="ctr"/>
          <a:lstStyle/>
          <a:p>
            <a:pPr algn="ctr"/>
            <a:r>
              <a:rPr lang="en-US" altLang="zh-CN" sz="2000" b="1" dirty="0">
                <a:solidFill>
                  <a:schemeClr val="bg1"/>
                </a:solidFill>
              </a:rPr>
              <a:t>02</a:t>
            </a:r>
            <a:endParaRPr sz="2000" b="1" dirty="0">
              <a:solidFill>
                <a:schemeClr val="bg1"/>
              </a:solidFill>
            </a:endParaRPr>
          </a:p>
        </p:txBody>
      </p:sp>
      <p:sp>
        <p:nvSpPr>
          <p:cNvPr id="52" name="íśḷîḍé">
            <a:extLst>
              <a:ext uri="{FF2B5EF4-FFF2-40B4-BE49-F238E27FC236}">
                <a16:creationId xmlns:a16="http://schemas.microsoft.com/office/drawing/2014/main" id="{4E7C7AE2-8718-44F7-A6D6-4C315AF897EA}"/>
              </a:ext>
            </a:extLst>
          </p:cNvPr>
          <p:cNvSpPr/>
          <p:nvPr/>
        </p:nvSpPr>
        <p:spPr bwMode="auto">
          <a:xfrm>
            <a:off x="3923678" y="4823980"/>
            <a:ext cx="701675" cy="700088"/>
          </a:xfrm>
          <a:prstGeom prst="ellipse">
            <a:avLst/>
          </a:prstGeom>
          <a:solidFill>
            <a:srgbClr val="FF626C"/>
          </a:solidFill>
          <a:ln>
            <a:noFill/>
          </a:ln>
        </p:spPr>
        <p:txBody>
          <a:bodyPr anchor="ctr"/>
          <a:lstStyle/>
          <a:p>
            <a:pPr algn="ctr"/>
            <a:r>
              <a:rPr lang="en-US" altLang="zh-CN" sz="2000" b="1" dirty="0">
                <a:solidFill>
                  <a:schemeClr val="bg1"/>
                </a:solidFill>
              </a:rPr>
              <a:t>03</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487466" y="1379585"/>
            <a:ext cx="5626736" cy="2217851"/>
          </a:xfrm>
          <a:prstGeom prst="rect">
            <a:avLst/>
          </a:prstGeom>
        </p:spPr>
        <p:txBody>
          <a:bodyPr wrap="square">
            <a:spAutoFit/>
          </a:bodyPr>
          <a:lstStyle/>
          <a:p>
            <a:pPr>
              <a:lnSpc>
                <a:spcPct val="150000"/>
              </a:lnSpc>
            </a:pPr>
            <a:r>
              <a:rPr lang="zh-TW" altLang="zh-TW" sz="3200" b="1" dirty="0">
                <a:latin typeface="微軟正黑體" panose="020B0604030504040204" pitchFamily="34" charset="-120"/>
                <a:ea typeface="微軟正黑體" panose="020B0604030504040204" pitchFamily="34" charset="-120"/>
              </a:rPr>
              <a:t>使用者發生緊急情況時</a:t>
            </a:r>
            <a:r>
              <a:rPr lang="zh-TW" altLang="en-US" sz="3200" b="1" dirty="0">
                <a:latin typeface="微軟正黑體" panose="020B0604030504040204" pitchFamily="34" charset="-120"/>
                <a:ea typeface="微軟正黑體" panose="020B0604030504040204" pitchFamily="34" charset="-120"/>
              </a:rPr>
              <a:t>，</a:t>
            </a:r>
            <a:r>
              <a:rPr lang="zh-TW" altLang="zh-TW" sz="3200" b="1" dirty="0">
                <a:latin typeface="微軟正黑體" panose="020B0604030504040204" pitchFamily="34" charset="-120"/>
                <a:ea typeface="微軟正黑體" panose="020B0604030504040204" pitchFamily="34" charset="-120"/>
              </a:rPr>
              <a:t>管理者能夠快速知道使用者的位置</a:t>
            </a:r>
            <a:r>
              <a:rPr lang="zh-TW" altLang="en-US" sz="3200" b="1" dirty="0">
                <a:latin typeface="微軟正黑體" panose="020B0604030504040204" pitchFamily="34" charset="-120"/>
                <a:ea typeface="微軟正黑體" panose="020B0604030504040204" pitchFamily="34" charset="-120"/>
              </a:rPr>
              <a:t>。</a:t>
            </a:r>
            <a:endParaRPr lang="en-US" altLang="zh-TW" sz="3200" b="1" dirty="0">
              <a:latin typeface="微軟正黑體" panose="020B0604030504040204" pitchFamily="34" charset="-120"/>
              <a:ea typeface="微軟正黑體" panose="020B0604030504040204" pitchFamily="34" charset="-120"/>
            </a:endParaRPr>
          </a:p>
          <a:p>
            <a:pPr>
              <a:lnSpc>
                <a:spcPct val="150000"/>
              </a:lnSpc>
            </a:pPr>
            <a:endParaRPr lang="en-US" altLang="zh-CN" sz="32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286341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702300" y="4404880"/>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619602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4500"/>
                                </p:stCondLst>
                                <p:childTnLst>
                                  <p:par>
                                    <p:cTn id="73" presetID="53" presetClass="entr" presetSubtype="16"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p:cTn id="75" dur="500" fill="hold"/>
                                            <p:tgtEl>
                                              <p:spTgt spid="52"/>
                                            </p:tgtEl>
                                            <p:attrNameLst>
                                              <p:attrName>ppt_w</p:attrName>
                                            </p:attrNameLst>
                                          </p:cBhvr>
                                          <p:tavLst>
                                            <p:tav tm="0">
                                              <p:val>
                                                <p:fltVal val="0"/>
                                              </p:val>
                                            </p:tav>
                                            <p:tav tm="100000">
                                              <p:val>
                                                <p:strVal val="#ppt_w"/>
                                              </p:val>
                                            </p:tav>
                                          </p:tavLst>
                                        </p:anim>
                                        <p:anim calcmode="lin" valueType="num">
                                          <p:cBhvr>
                                            <p:cTn id="76" dur="500" fill="hold"/>
                                            <p:tgtEl>
                                              <p:spTgt spid="52"/>
                                            </p:tgtEl>
                                            <p:attrNameLst>
                                              <p:attrName>ppt_h</p:attrName>
                                            </p:attrNameLst>
                                          </p:cBhvr>
                                          <p:tavLst>
                                            <p:tav tm="0">
                                              <p:val>
                                                <p:fltVal val="0"/>
                                              </p:val>
                                            </p:tav>
                                            <p:tav tm="100000">
                                              <p:val>
                                                <p:strVal val="#ppt_h"/>
                                              </p:val>
                                            </p:tav>
                                          </p:tavLst>
                                        </p:anim>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fade">
                                          <p:cBhvr>
                                            <p:cTn id="8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3887266" y="1852180"/>
            <a:ext cx="701675" cy="700088"/>
          </a:xfrm>
          <a:prstGeom prst="ellipse">
            <a:avLst/>
          </a:prstGeom>
          <a:solidFill>
            <a:srgbClr val="60A8AF"/>
          </a:solidFill>
          <a:ln>
            <a:noFill/>
          </a:ln>
        </p:spPr>
        <p:txBody>
          <a:bodyPr anchor="ctr"/>
          <a:lstStyle/>
          <a:p>
            <a:pPr algn="ctr"/>
            <a:r>
              <a:rPr lang="en-US" altLang="zh-CN" sz="2000" b="1" dirty="0">
                <a:solidFill>
                  <a:schemeClr val="bg1"/>
                </a:solidFill>
              </a:rPr>
              <a:t>01</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610679" y="3262674"/>
            <a:ext cx="701675" cy="700088"/>
          </a:xfrm>
          <a:prstGeom prst="ellipse">
            <a:avLst/>
          </a:prstGeom>
          <a:solidFill>
            <a:srgbClr val="FFC73E"/>
          </a:solidFill>
          <a:ln>
            <a:noFill/>
          </a:ln>
        </p:spPr>
        <p:txBody>
          <a:bodyPr anchor="ctr"/>
          <a:lstStyle/>
          <a:p>
            <a:pPr algn="ctr"/>
            <a:r>
              <a:rPr lang="en-US" altLang="zh-CN" sz="2000" b="1" dirty="0">
                <a:solidFill>
                  <a:schemeClr val="bg1"/>
                </a:solidFill>
              </a:rPr>
              <a:t>02</a:t>
            </a:r>
            <a:endParaRPr sz="2000" b="1" dirty="0">
              <a:solidFill>
                <a:schemeClr val="bg1"/>
              </a:solidFill>
            </a:endParaRPr>
          </a:p>
        </p:txBody>
      </p:sp>
      <p:sp>
        <p:nvSpPr>
          <p:cNvPr id="52" name="íśḷîḍé">
            <a:extLst>
              <a:ext uri="{FF2B5EF4-FFF2-40B4-BE49-F238E27FC236}">
                <a16:creationId xmlns:a16="http://schemas.microsoft.com/office/drawing/2014/main" id="{4E7C7AE2-8718-44F7-A6D6-4C315AF897EA}"/>
              </a:ext>
            </a:extLst>
          </p:cNvPr>
          <p:cNvSpPr/>
          <p:nvPr/>
        </p:nvSpPr>
        <p:spPr bwMode="auto">
          <a:xfrm>
            <a:off x="3923678" y="4823980"/>
            <a:ext cx="701675" cy="700088"/>
          </a:xfrm>
          <a:prstGeom prst="ellipse">
            <a:avLst/>
          </a:prstGeom>
          <a:solidFill>
            <a:srgbClr val="FF626C"/>
          </a:solidFill>
          <a:ln>
            <a:noFill/>
          </a:ln>
        </p:spPr>
        <p:txBody>
          <a:bodyPr anchor="ctr"/>
          <a:lstStyle/>
          <a:p>
            <a:pPr algn="ctr"/>
            <a:r>
              <a:rPr lang="en-US" altLang="zh-CN" sz="2000" b="1" dirty="0">
                <a:solidFill>
                  <a:schemeClr val="bg1"/>
                </a:solidFill>
              </a:rPr>
              <a:t>03</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487466" y="1379585"/>
            <a:ext cx="5626736" cy="2217851"/>
          </a:xfrm>
          <a:prstGeom prst="rect">
            <a:avLst/>
          </a:prstGeom>
        </p:spPr>
        <p:txBody>
          <a:bodyPr wrap="square">
            <a:spAutoFit/>
          </a:bodyPr>
          <a:lstStyle/>
          <a:p>
            <a:pPr>
              <a:lnSpc>
                <a:spcPct val="150000"/>
              </a:lnSpc>
            </a:pPr>
            <a:r>
              <a:rPr lang="zh-TW" altLang="zh-TW" sz="3200" b="1" dirty="0">
                <a:latin typeface="微軟正黑體" panose="020B0604030504040204" pitchFamily="34" charset="-120"/>
                <a:ea typeface="微軟正黑體" panose="020B0604030504040204" pitchFamily="34" charset="-120"/>
              </a:rPr>
              <a:t>使用者發生緊急情況時</a:t>
            </a:r>
            <a:r>
              <a:rPr lang="zh-TW" altLang="en-US" sz="3200" b="1" dirty="0">
                <a:latin typeface="微軟正黑體" panose="020B0604030504040204" pitchFamily="34" charset="-120"/>
                <a:ea typeface="微軟正黑體" panose="020B0604030504040204" pitchFamily="34" charset="-120"/>
              </a:rPr>
              <a:t>，</a:t>
            </a:r>
            <a:r>
              <a:rPr lang="zh-TW" altLang="zh-TW" sz="3200" b="1" dirty="0">
                <a:latin typeface="微軟正黑體" panose="020B0604030504040204" pitchFamily="34" charset="-120"/>
                <a:ea typeface="微軟正黑體" panose="020B0604030504040204" pitchFamily="34" charset="-120"/>
              </a:rPr>
              <a:t>管理者能夠快速知道使用者的位置</a:t>
            </a:r>
            <a:r>
              <a:rPr lang="zh-TW" altLang="en-US" sz="3200" b="1" dirty="0">
                <a:latin typeface="微軟正黑體" panose="020B0604030504040204" pitchFamily="34" charset="-120"/>
                <a:ea typeface="微軟正黑體" panose="020B0604030504040204" pitchFamily="34" charset="-120"/>
              </a:rPr>
              <a:t>。</a:t>
            </a:r>
            <a:endParaRPr lang="en-US" altLang="zh-TW" sz="3200" b="1" dirty="0">
              <a:latin typeface="微軟正黑體" panose="020B0604030504040204" pitchFamily="34" charset="-120"/>
              <a:ea typeface="微軟正黑體" panose="020B0604030504040204" pitchFamily="34" charset="-120"/>
            </a:endParaRPr>
          </a:p>
          <a:p>
            <a:pPr>
              <a:lnSpc>
                <a:spcPct val="150000"/>
              </a:lnSpc>
            </a:pPr>
            <a:endParaRPr lang="en-US" altLang="zh-CN" sz="32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60" name="Rectangle 60">
            <a:extLst>
              <a:ext uri="{FF2B5EF4-FFF2-40B4-BE49-F238E27FC236}">
                <a16:creationId xmlns:a16="http://schemas.microsoft.com/office/drawing/2014/main" id="{D61CAC8F-1233-405B-A08D-AC06B293EDD2}"/>
              </a:ext>
            </a:extLst>
          </p:cNvPr>
          <p:cNvSpPr/>
          <p:nvPr/>
        </p:nvSpPr>
        <p:spPr>
          <a:xfrm>
            <a:off x="5858180" y="3232065"/>
            <a:ext cx="4885307" cy="1077218"/>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後台將攝影機畫面進行直播串流</a:t>
            </a:r>
            <a:endParaRPr lang="en-US" altLang="zh-TW" sz="3200" b="1" dirty="0">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286341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702300" y="4404880"/>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1879070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4500"/>
                                </p:stCondLst>
                                <p:childTnLst>
                                  <p:par>
                                    <p:cTn id="73" presetID="53" presetClass="entr" presetSubtype="16"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p:cTn id="75" dur="500" fill="hold"/>
                                            <p:tgtEl>
                                              <p:spTgt spid="52"/>
                                            </p:tgtEl>
                                            <p:attrNameLst>
                                              <p:attrName>ppt_w</p:attrName>
                                            </p:attrNameLst>
                                          </p:cBhvr>
                                          <p:tavLst>
                                            <p:tav tm="0">
                                              <p:val>
                                                <p:fltVal val="0"/>
                                              </p:val>
                                            </p:tav>
                                            <p:tav tm="100000">
                                              <p:val>
                                                <p:strVal val="#ppt_w"/>
                                              </p:val>
                                            </p:tav>
                                          </p:tavLst>
                                        </p:anim>
                                        <p:anim calcmode="lin" valueType="num">
                                          <p:cBhvr>
                                            <p:cTn id="76" dur="500" fill="hold"/>
                                            <p:tgtEl>
                                              <p:spTgt spid="52"/>
                                            </p:tgtEl>
                                            <p:attrNameLst>
                                              <p:attrName>ppt_h</p:attrName>
                                            </p:attrNameLst>
                                          </p:cBhvr>
                                          <p:tavLst>
                                            <p:tav tm="0">
                                              <p:val>
                                                <p:fltVal val="0"/>
                                              </p:val>
                                            </p:tav>
                                            <p:tav tm="100000">
                                              <p:val>
                                                <p:strVal val="#ppt_h"/>
                                              </p:val>
                                            </p:tav>
                                          </p:tavLst>
                                        </p:anim>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fade">
                                          <p:cBhvr>
                                            <p:cTn id="8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3887266" y="1852180"/>
            <a:ext cx="701675" cy="700088"/>
          </a:xfrm>
          <a:prstGeom prst="ellipse">
            <a:avLst/>
          </a:prstGeom>
          <a:solidFill>
            <a:srgbClr val="60A8AF"/>
          </a:solidFill>
          <a:ln>
            <a:noFill/>
          </a:ln>
        </p:spPr>
        <p:txBody>
          <a:bodyPr anchor="ctr"/>
          <a:lstStyle/>
          <a:p>
            <a:pPr algn="ctr"/>
            <a:r>
              <a:rPr lang="en-US" altLang="zh-CN" sz="2000" b="1" dirty="0">
                <a:solidFill>
                  <a:schemeClr val="bg1"/>
                </a:solidFill>
              </a:rPr>
              <a:t>01</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610679" y="3262674"/>
            <a:ext cx="701675" cy="700088"/>
          </a:xfrm>
          <a:prstGeom prst="ellipse">
            <a:avLst/>
          </a:prstGeom>
          <a:solidFill>
            <a:srgbClr val="FFC73E"/>
          </a:solidFill>
          <a:ln>
            <a:noFill/>
          </a:ln>
        </p:spPr>
        <p:txBody>
          <a:bodyPr anchor="ctr"/>
          <a:lstStyle/>
          <a:p>
            <a:pPr algn="ctr"/>
            <a:r>
              <a:rPr lang="en-US" altLang="zh-CN" sz="2000" b="1" dirty="0">
                <a:solidFill>
                  <a:schemeClr val="bg1"/>
                </a:solidFill>
              </a:rPr>
              <a:t>02</a:t>
            </a:r>
            <a:endParaRPr sz="2000" b="1" dirty="0">
              <a:solidFill>
                <a:schemeClr val="bg1"/>
              </a:solidFill>
            </a:endParaRPr>
          </a:p>
        </p:txBody>
      </p:sp>
      <p:sp>
        <p:nvSpPr>
          <p:cNvPr id="52" name="íśḷîḍé">
            <a:extLst>
              <a:ext uri="{FF2B5EF4-FFF2-40B4-BE49-F238E27FC236}">
                <a16:creationId xmlns:a16="http://schemas.microsoft.com/office/drawing/2014/main" id="{4E7C7AE2-8718-44F7-A6D6-4C315AF897EA}"/>
              </a:ext>
            </a:extLst>
          </p:cNvPr>
          <p:cNvSpPr/>
          <p:nvPr/>
        </p:nvSpPr>
        <p:spPr bwMode="auto">
          <a:xfrm>
            <a:off x="3923678" y="4823980"/>
            <a:ext cx="701675" cy="700088"/>
          </a:xfrm>
          <a:prstGeom prst="ellipse">
            <a:avLst/>
          </a:prstGeom>
          <a:solidFill>
            <a:srgbClr val="FF626C"/>
          </a:solidFill>
          <a:ln>
            <a:noFill/>
          </a:ln>
        </p:spPr>
        <p:txBody>
          <a:bodyPr anchor="ctr"/>
          <a:lstStyle/>
          <a:p>
            <a:pPr algn="ctr"/>
            <a:r>
              <a:rPr lang="en-US" altLang="zh-CN" sz="2000" b="1" dirty="0">
                <a:solidFill>
                  <a:schemeClr val="bg1"/>
                </a:solidFill>
              </a:rPr>
              <a:t>03</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487466" y="1379585"/>
            <a:ext cx="5626736" cy="2217851"/>
          </a:xfrm>
          <a:prstGeom prst="rect">
            <a:avLst/>
          </a:prstGeom>
        </p:spPr>
        <p:txBody>
          <a:bodyPr wrap="square">
            <a:spAutoFit/>
          </a:bodyPr>
          <a:lstStyle/>
          <a:p>
            <a:pPr>
              <a:lnSpc>
                <a:spcPct val="150000"/>
              </a:lnSpc>
            </a:pPr>
            <a:r>
              <a:rPr lang="zh-TW" altLang="zh-TW" sz="3200" b="1" dirty="0">
                <a:latin typeface="微軟正黑體" panose="020B0604030504040204" pitchFamily="34" charset="-120"/>
                <a:ea typeface="微軟正黑體" panose="020B0604030504040204" pitchFamily="34" charset="-120"/>
              </a:rPr>
              <a:t>使用者發生緊急情況時</a:t>
            </a:r>
            <a:r>
              <a:rPr lang="zh-TW" altLang="en-US" sz="3200" b="1" dirty="0">
                <a:latin typeface="微軟正黑體" panose="020B0604030504040204" pitchFamily="34" charset="-120"/>
                <a:ea typeface="微軟正黑體" panose="020B0604030504040204" pitchFamily="34" charset="-120"/>
              </a:rPr>
              <a:t>，</a:t>
            </a:r>
            <a:r>
              <a:rPr lang="zh-TW" altLang="zh-TW" sz="3200" b="1" dirty="0">
                <a:latin typeface="微軟正黑體" panose="020B0604030504040204" pitchFamily="34" charset="-120"/>
                <a:ea typeface="微軟正黑體" panose="020B0604030504040204" pitchFamily="34" charset="-120"/>
              </a:rPr>
              <a:t>管理者能夠快速知道使用者的位置</a:t>
            </a:r>
            <a:r>
              <a:rPr lang="zh-TW" altLang="en-US" sz="3200" b="1" dirty="0">
                <a:latin typeface="微軟正黑體" panose="020B0604030504040204" pitchFamily="34" charset="-120"/>
                <a:ea typeface="微軟正黑體" panose="020B0604030504040204" pitchFamily="34" charset="-120"/>
              </a:rPr>
              <a:t>。</a:t>
            </a:r>
            <a:endParaRPr lang="en-US" altLang="zh-TW" sz="3200" b="1" dirty="0">
              <a:latin typeface="微軟正黑體" panose="020B0604030504040204" pitchFamily="34" charset="-120"/>
              <a:ea typeface="微軟正黑體" panose="020B0604030504040204" pitchFamily="34" charset="-120"/>
            </a:endParaRPr>
          </a:p>
          <a:p>
            <a:pPr>
              <a:lnSpc>
                <a:spcPct val="150000"/>
              </a:lnSpc>
            </a:pPr>
            <a:endParaRPr lang="en-US" altLang="zh-CN" sz="32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60" name="Rectangle 60">
            <a:extLst>
              <a:ext uri="{FF2B5EF4-FFF2-40B4-BE49-F238E27FC236}">
                <a16:creationId xmlns:a16="http://schemas.microsoft.com/office/drawing/2014/main" id="{D61CAC8F-1233-405B-A08D-AC06B293EDD2}"/>
              </a:ext>
            </a:extLst>
          </p:cNvPr>
          <p:cNvSpPr/>
          <p:nvPr/>
        </p:nvSpPr>
        <p:spPr>
          <a:xfrm>
            <a:off x="5858180" y="3232065"/>
            <a:ext cx="4885307" cy="1077218"/>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後台將攝影機畫面進行直播串流</a:t>
            </a:r>
            <a:endParaRPr lang="en-US" altLang="zh-TW" sz="3200" b="1" dirty="0">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286341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702300" y="4404880"/>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Rectangle 60">
            <a:extLst>
              <a:ext uri="{FF2B5EF4-FFF2-40B4-BE49-F238E27FC236}">
                <a16:creationId xmlns:a16="http://schemas.microsoft.com/office/drawing/2014/main" id="{F1319F36-5BD3-440E-867A-748321B9B044}"/>
              </a:ext>
            </a:extLst>
          </p:cNvPr>
          <p:cNvSpPr/>
          <p:nvPr/>
        </p:nvSpPr>
        <p:spPr>
          <a:xfrm>
            <a:off x="5348798" y="4823980"/>
            <a:ext cx="4885307" cy="584775"/>
          </a:xfrm>
          <a:prstGeom prst="rect">
            <a:avLst/>
          </a:prstGeom>
        </p:spPr>
        <p:txBody>
          <a:bodyPr wrap="square">
            <a:spAutoFit/>
          </a:bodyPr>
          <a:lstStyle/>
          <a:p>
            <a:r>
              <a:rPr lang="zh-TW" altLang="en-US" sz="3200" b="1" dirty="0">
                <a:latin typeface="微軟正黑體" panose="020B0604030504040204" pitchFamily="34" charset="-120"/>
                <a:ea typeface="微軟正黑體" panose="020B0604030504040204" pitchFamily="34" charset="-120"/>
              </a:rPr>
              <a:t>開啟監視影像追蹤人物</a:t>
            </a:r>
            <a:endParaRPr lang="en-US" altLang="zh-TW" sz="3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751238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4500"/>
                                </p:stCondLst>
                                <p:childTnLst>
                                  <p:par>
                                    <p:cTn id="73" presetID="53" presetClass="entr" presetSubtype="16"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p:cTn id="75" dur="500" fill="hold"/>
                                            <p:tgtEl>
                                              <p:spTgt spid="52"/>
                                            </p:tgtEl>
                                            <p:attrNameLst>
                                              <p:attrName>ppt_w</p:attrName>
                                            </p:attrNameLst>
                                          </p:cBhvr>
                                          <p:tavLst>
                                            <p:tav tm="0">
                                              <p:val>
                                                <p:fltVal val="0"/>
                                              </p:val>
                                            </p:tav>
                                            <p:tav tm="100000">
                                              <p:val>
                                                <p:strVal val="#ppt_w"/>
                                              </p:val>
                                            </p:tav>
                                          </p:tavLst>
                                        </p:anim>
                                        <p:anim calcmode="lin" valueType="num">
                                          <p:cBhvr>
                                            <p:cTn id="76" dur="500" fill="hold"/>
                                            <p:tgtEl>
                                              <p:spTgt spid="52"/>
                                            </p:tgtEl>
                                            <p:attrNameLst>
                                              <p:attrName>ppt_h</p:attrName>
                                            </p:attrNameLst>
                                          </p:cBhvr>
                                          <p:tavLst>
                                            <p:tav tm="0">
                                              <p:val>
                                                <p:fltVal val="0"/>
                                              </p:val>
                                            </p:tav>
                                            <p:tav tm="100000">
                                              <p:val>
                                                <p:strVal val="#ppt_h"/>
                                              </p:val>
                                            </p:tav>
                                          </p:tavLst>
                                        </p:anim>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fade">
                                          <p:cBhvr>
                                            <p:cTn id="8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1971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4272216" y="2250821"/>
            <a:ext cx="701675" cy="700088"/>
          </a:xfrm>
          <a:prstGeom prst="ellipse">
            <a:avLst/>
          </a:prstGeom>
          <a:solidFill>
            <a:srgbClr val="60A8AF"/>
          </a:solidFill>
          <a:ln>
            <a:noFill/>
          </a:ln>
        </p:spPr>
        <p:txBody>
          <a:bodyPr anchor="ctr"/>
          <a:lstStyle/>
          <a:p>
            <a:pPr algn="ctr"/>
            <a:r>
              <a:rPr lang="en-US" altLang="zh-CN" sz="2000" b="1" dirty="0">
                <a:solidFill>
                  <a:schemeClr val="bg1"/>
                </a:solidFill>
              </a:rPr>
              <a:t>0</a:t>
            </a:r>
            <a:r>
              <a:rPr lang="en-US" altLang="zh-TW" sz="2000" b="1" dirty="0">
                <a:solidFill>
                  <a:schemeClr val="bg1"/>
                </a:solidFill>
              </a:rPr>
              <a:t>4</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341291" y="4111368"/>
            <a:ext cx="701675" cy="700088"/>
          </a:xfrm>
          <a:prstGeom prst="ellipse">
            <a:avLst/>
          </a:prstGeom>
          <a:solidFill>
            <a:srgbClr val="FFC73E"/>
          </a:solidFill>
          <a:ln>
            <a:noFill/>
          </a:ln>
        </p:spPr>
        <p:txBody>
          <a:bodyPr anchor="ctr"/>
          <a:lstStyle/>
          <a:p>
            <a:pPr algn="ctr"/>
            <a:r>
              <a:rPr lang="en-US" altLang="zh-CN" sz="2000" b="1" dirty="0">
                <a:solidFill>
                  <a:schemeClr val="bg1"/>
                </a:solidFill>
              </a:rPr>
              <a:t>0</a:t>
            </a:r>
            <a:r>
              <a:rPr lang="en-US" altLang="zh-TW" sz="2000" b="1" dirty="0">
                <a:solidFill>
                  <a:schemeClr val="bg1"/>
                </a:solidFill>
              </a:rPr>
              <a:t>5</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586343" y="1714688"/>
            <a:ext cx="5626736" cy="1479187"/>
          </a:xfrm>
          <a:prstGeom prst="rect">
            <a:avLst/>
          </a:prstGeom>
        </p:spPr>
        <p:txBody>
          <a:bodyPr wrap="square">
            <a:spAutoFit/>
          </a:bodyPr>
          <a:lstStyle/>
          <a:p>
            <a:pPr>
              <a:lnSpc>
                <a:spcPct val="150000"/>
              </a:lnSpc>
            </a:pPr>
            <a:r>
              <a:rPr lang="zh-TW" altLang="en-US" sz="3200" b="1" dirty="0">
                <a:latin typeface="微軟正黑體" panose="020B0604030504040204" pitchFamily="34" charset="-120"/>
                <a:ea typeface="微軟正黑體" panose="020B0604030504040204" pitchFamily="34" charset="-120"/>
              </a:rPr>
              <a:t>攝影機畫面能夠更清楚，以提高人臉的辨識度</a:t>
            </a:r>
            <a:endParaRPr lang="en-US" altLang="zh-CN" sz="3200" b="1" dirty="0">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3449827"/>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586343" y="522982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614332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預期結果</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E1E887FF-8850-4D33-8F22-CAEB6902B244}"/>
              </a:ext>
            </a:extLst>
          </p:cNvPr>
          <p:cNvPicPr>
            <a:picLocks noChangeAspect="1"/>
          </p:cNvPicPr>
          <p:nvPr/>
        </p:nvPicPr>
        <p:blipFill>
          <a:blip r:embed="rId5">
            <a:extLst>
              <a:ext uri="{96DAC541-7B7A-43D3-8B79-37D633B846F1}">
                <asvg:svgBlip xmlns:asvg="http://schemas.microsoft.com/office/drawing/2016/SVG/main" r:embed="rId6"/>
              </a:ext>
            </a:extLst>
          </a:blip>
          <a:srcRect l="19172" t="1040" r="22017" b="5670"/>
          <a:stretch>
            <a:fillRect/>
          </a:stretch>
        </p:blipFill>
        <p:spPr>
          <a:xfrm>
            <a:off x="11287125" y="5671165"/>
            <a:ext cx="742156" cy="976539"/>
          </a:xfrm>
          <a:custGeom>
            <a:avLst/>
            <a:gdLst/>
            <a:ahLst/>
            <a:cxnLst/>
            <a:rect l="l" t="t" r="r" b="b"/>
            <a:pathLst>
              <a:path w="1036328" h="1297335">
                <a:moveTo>
                  <a:pt x="507467" y="0"/>
                </a:moveTo>
                <a:cubicBezTo>
                  <a:pt x="671202" y="0"/>
                  <a:pt x="789583" y="30522"/>
                  <a:pt x="862608" y="91567"/>
                </a:cubicBezTo>
                <a:cubicBezTo>
                  <a:pt x="935633" y="152611"/>
                  <a:pt x="972145" y="229345"/>
                  <a:pt x="972145" y="321767"/>
                </a:cubicBezTo>
                <a:cubicBezTo>
                  <a:pt x="972145" y="375965"/>
                  <a:pt x="957312" y="425029"/>
                  <a:pt x="927646" y="468958"/>
                </a:cubicBezTo>
                <a:cubicBezTo>
                  <a:pt x="897979" y="512887"/>
                  <a:pt x="853194" y="551396"/>
                  <a:pt x="793291" y="584486"/>
                </a:cubicBezTo>
                <a:cubicBezTo>
                  <a:pt x="841784" y="596466"/>
                  <a:pt x="878867" y="610444"/>
                  <a:pt x="904540" y="626418"/>
                </a:cubicBezTo>
                <a:cubicBezTo>
                  <a:pt x="946187" y="652091"/>
                  <a:pt x="978564" y="685894"/>
                  <a:pt x="1001669" y="727826"/>
                </a:cubicBezTo>
                <a:cubicBezTo>
                  <a:pt x="1024775" y="769758"/>
                  <a:pt x="1036328" y="819820"/>
                  <a:pt x="1036328" y="878012"/>
                </a:cubicBezTo>
                <a:cubicBezTo>
                  <a:pt x="1036328" y="951037"/>
                  <a:pt x="1017215" y="1021067"/>
                  <a:pt x="978991" y="1088102"/>
                </a:cubicBezTo>
                <a:cubicBezTo>
                  <a:pt x="940767" y="1155136"/>
                  <a:pt x="885713" y="1206767"/>
                  <a:pt x="813829" y="1242994"/>
                </a:cubicBezTo>
                <a:cubicBezTo>
                  <a:pt x="741945" y="1279222"/>
                  <a:pt x="647526" y="1297335"/>
                  <a:pt x="530572" y="1297335"/>
                </a:cubicBezTo>
                <a:cubicBezTo>
                  <a:pt x="416471" y="1297335"/>
                  <a:pt x="326473" y="1283928"/>
                  <a:pt x="260580" y="1257114"/>
                </a:cubicBezTo>
                <a:cubicBezTo>
                  <a:pt x="194686" y="1230301"/>
                  <a:pt x="140488" y="1191078"/>
                  <a:pt x="97985" y="1139447"/>
                </a:cubicBezTo>
                <a:cubicBezTo>
                  <a:pt x="55482" y="1087816"/>
                  <a:pt x="22820" y="1022921"/>
                  <a:pt x="0" y="944761"/>
                </a:cubicBezTo>
                <a:lnTo>
                  <a:pt x="348295" y="898550"/>
                </a:lnTo>
                <a:cubicBezTo>
                  <a:pt x="361987" y="968723"/>
                  <a:pt x="383239" y="1017359"/>
                  <a:pt x="412049" y="1044458"/>
                </a:cubicBezTo>
                <a:cubicBezTo>
                  <a:pt x="440860" y="1071557"/>
                  <a:pt x="477515" y="1085106"/>
                  <a:pt x="522015" y="1085106"/>
                </a:cubicBezTo>
                <a:cubicBezTo>
                  <a:pt x="568796" y="1085106"/>
                  <a:pt x="607734" y="1067991"/>
                  <a:pt x="638826" y="1033761"/>
                </a:cubicBezTo>
                <a:cubicBezTo>
                  <a:pt x="669919" y="999530"/>
                  <a:pt x="685465" y="953890"/>
                  <a:pt x="685465" y="896839"/>
                </a:cubicBezTo>
                <a:cubicBezTo>
                  <a:pt x="685465" y="838647"/>
                  <a:pt x="670489" y="793577"/>
                  <a:pt x="640538" y="761628"/>
                </a:cubicBezTo>
                <a:cubicBezTo>
                  <a:pt x="610586" y="729680"/>
                  <a:pt x="569937" y="713706"/>
                  <a:pt x="518592" y="713706"/>
                </a:cubicBezTo>
                <a:cubicBezTo>
                  <a:pt x="491207" y="713706"/>
                  <a:pt x="453554" y="720552"/>
                  <a:pt x="405631" y="734244"/>
                </a:cubicBezTo>
                <a:lnTo>
                  <a:pt x="423602" y="485217"/>
                </a:lnTo>
                <a:cubicBezTo>
                  <a:pt x="442999" y="488070"/>
                  <a:pt x="458118" y="489496"/>
                  <a:pt x="468957" y="489496"/>
                </a:cubicBezTo>
                <a:cubicBezTo>
                  <a:pt x="514598" y="489496"/>
                  <a:pt x="552679" y="474948"/>
                  <a:pt x="583202" y="445852"/>
                </a:cubicBezTo>
                <a:cubicBezTo>
                  <a:pt x="613724" y="416756"/>
                  <a:pt x="628985" y="382241"/>
                  <a:pt x="628985" y="342305"/>
                </a:cubicBezTo>
                <a:cubicBezTo>
                  <a:pt x="628985" y="304081"/>
                  <a:pt x="617575" y="273559"/>
                  <a:pt x="594754" y="250739"/>
                </a:cubicBezTo>
                <a:cubicBezTo>
                  <a:pt x="571934" y="227918"/>
                  <a:pt x="540556" y="216508"/>
                  <a:pt x="500621" y="216508"/>
                </a:cubicBezTo>
                <a:cubicBezTo>
                  <a:pt x="459544" y="216508"/>
                  <a:pt x="426169" y="228917"/>
                  <a:pt x="400497" y="253734"/>
                </a:cubicBezTo>
                <a:cubicBezTo>
                  <a:pt x="374824" y="278551"/>
                  <a:pt x="357423" y="322052"/>
                  <a:pt x="348295" y="384237"/>
                </a:cubicBezTo>
                <a:lnTo>
                  <a:pt x="18827" y="325190"/>
                </a:lnTo>
                <a:cubicBezTo>
                  <a:pt x="46211" y="220216"/>
                  <a:pt x="98841" y="139775"/>
                  <a:pt x="176715" y="83865"/>
                </a:cubicBezTo>
                <a:cubicBezTo>
                  <a:pt x="254589" y="27955"/>
                  <a:pt x="364840" y="0"/>
                  <a:pt x="507467" y="0"/>
                </a:cubicBezTo>
                <a:close/>
              </a:path>
            </a:pathLst>
          </a:custGeom>
        </p:spPr>
      </p:pic>
      <p:sp>
        <p:nvSpPr>
          <p:cNvPr id="12" name="î$ļîḋé">
            <a:extLst>
              <a:ext uri="{FF2B5EF4-FFF2-40B4-BE49-F238E27FC236}">
                <a16:creationId xmlns:a16="http://schemas.microsoft.com/office/drawing/2014/main" id="{E3F7D148-1ECF-4611-8B89-72943EC2F9FC}"/>
              </a:ext>
            </a:extLst>
          </p:cNvPr>
          <p:cNvSpPr/>
          <p:nvPr/>
        </p:nvSpPr>
        <p:spPr bwMode="auto">
          <a:xfrm>
            <a:off x="1186928" y="4220730"/>
            <a:ext cx="1738313" cy="17367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ḻïďé">
            <a:extLst>
              <a:ext uri="{FF2B5EF4-FFF2-40B4-BE49-F238E27FC236}">
                <a16:creationId xmlns:a16="http://schemas.microsoft.com/office/drawing/2014/main" id="{8BBDD922-86E2-4BC4-9D2A-CF595D94F367}"/>
              </a:ext>
            </a:extLst>
          </p:cNvPr>
          <p:cNvSpPr/>
          <p:nvPr/>
        </p:nvSpPr>
        <p:spPr bwMode="auto">
          <a:xfrm>
            <a:off x="1271066" y="1802968"/>
            <a:ext cx="3675063" cy="3671888"/>
          </a:xfrm>
          <a:custGeom>
            <a:avLst/>
            <a:gdLst>
              <a:gd name="T0" fmla="*/ 1174 w 2348"/>
              <a:gd name="T1" fmla="*/ 2348 h 2349"/>
              <a:gd name="T2" fmla="*/ 0 w 2348"/>
              <a:gd name="T3" fmla="*/ 1174 h 2349"/>
              <a:gd name="T4" fmla="*/ 1174 w 2348"/>
              <a:gd name="T5" fmla="*/ 0 h 2349"/>
              <a:gd name="T6" fmla="*/ 2348 w 2348"/>
              <a:gd name="T7" fmla="*/ 1174 h 2349"/>
              <a:gd name="T8" fmla="*/ 2004 w 2348"/>
              <a:gd name="T9" fmla="*/ 2004 h 2349"/>
              <a:gd name="T10" fmla="*/ 1174 w 2348"/>
              <a:gd name="T11" fmla="*/ 2348 h 2349"/>
              <a:gd name="T12" fmla="*/ 1174 w 2348"/>
              <a:gd name="T13" fmla="*/ 9 h 2349"/>
              <a:gd name="T14" fmla="*/ 9 w 2348"/>
              <a:gd name="T15" fmla="*/ 1174 h 2349"/>
              <a:gd name="T16" fmla="*/ 1174 w 2348"/>
              <a:gd name="T17" fmla="*/ 2339 h 2349"/>
              <a:gd name="T18" fmla="*/ 2339 w 2348"/>
              <a:gd name="T19" fmla="*/ 1174 h 2349"/>
              <a:gd name="T20" fmla="*/ 1174 w 2348"/>
              <a:gd name="T21" fmla="*/ 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8" h="2349">
                <a:moveTo>
                  <a:pt x="1174" y="2348"/>
                </a:moveTo>
                <a:cubicBezTo>
                  <a:pt x="525" y="2348"/>
                  <a:pt x="0" y="1823"/>
                  <a:pt x="0" y="1174"/>
                </a:cubicBezTo>
                <a:cubicBezTo>
                  <a:pt x="0" y="526"/>
                  <a:pt x="525" y="0"/>
                  <a:pt x="1174" y="0"/>
                </a:cubicBezTo>
                <a:cubicBezTo>
                  <a:pt x="1822" y="0"/>
                  <a:pt x="2348" y="526"/>
                  <a:pt x="2348" y="1174"/>
                </a:cubicBezTo>
                <a:cubicBezTo>
                  <a:pt x="2348" y="1486"/>
                  <a:pt x="2224" y="1784"/>
                  <a:pt x="2004" y="2004"/>
                </a:cubicBezTo>
                <a:cubicBezTo>
                  <a:pt x="1784" y="2225"/>
                  <a:pt x="1485" y="2349"/>
                  <a:pt x="1174" y="2348"/>
                </a:cubicBezTo>
                <a:close/>
                <a:moveTo>
                  <a:pt x="1174" y="9"/>
                </a:moveTo>
                <a:cubicBezTo>
                  <a:pt x="531" y="9"/>
                  <a:pt x="9" y="532"/>
                  <a:pt x="9" y="1174"/>
                </a:cubicBezTo>
                <a:cubicBezTo>
                  <a:pt x="9" y="1817"/>
                  <a:pt x="531" y="2339"/>
                  <a:pt x="1174" y="2339"/>
                </a:cubicBezTo>
                <a:cubicBezTo>
                  <a:pt x="1816" y="2339"/>
                  <a:pt x="2339" y="1817"/>
                  <a:pt x="2339" y="1174"/>
                </a:cubicBezTo>
                <a:cubicBezTo>
                  <a:pt x="2339" y="532"/>
                  <a:pt x="1816" y="9"/>
                  <a:pt x="1174" y="9"/>
                </a:cubicBezTo>
                <a:close/>
              </a:path>
            </a:pathLst>
          </a:custGeom>
          <a:solidFill>
            <a:schemeClr val="bg1">
              <a:lumMod val="50000"/>
            </a:schemeClr>
          </a:solidFill>
          <a:ln>
            <a:noFill/>
          </a:ln>
        </p:spPr>
        <p:txBody>
          <a:bodyPr anchor="ctr"/>
          <a:lstStyle/>
          <a:p>
            <a:pPr algn="ctr"/>
            <a:endParaRPr/>
          </a:p>
        </p:txBody>
      </p:sp>
      <p:grpSp>
        <p:nvGrpSpPr>
          <p:cNvPr id="6" name="组合 5">
            <a:extLst>
              <a:ext uri="{FF2B5EF4-FFF2-40B4-BE49-F238E27FC236}">
                <a16:creationId xmlns:a16="http://schemas.microsoft.com/office/drawing/2014/main" id="{46C50400-D9F6-48AC-BA3B-06B35F9AEFE5}"/>
              </a:ext>
            </a:extLst>
          </p:cNvPr>
          <p:cNvGrpSpPr/>
          <p:nvPr/>
        </p:nvGrpSpPr>
        <p:grpSpPr>
          <a:xfrm>
            <a:off x="2150541" y="2553855"/>
            <a:ext cx="1916113" cy="2170113"/>
            <a:chOff x="2150541" y="2553855"/>
            <a:chExt cx="1916113" cy="2170113"/>
          </a:xfrm>
        </p:grpSpPr>
        <p:sp>
          <p:nvSpPr>
            <p:cNvPr id="19" name="ïśḷidê">
              <a:extLst>
                <a:ext uri="{FF2B5EF4-FFF2-40B4-BE49-F238E27FC236}">
                  <a16:creationId xmlns:a16="http://schemas.microsoft.com/office/drawing/2014/main" id="{1292B48C-9EF7-4433-9ADD-046DB018FFC3}"/>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sḻidê">
              <a:extLst>
                <a:ext uri="{FF2B5EF4-FFF2-40B4-BE49-F238E27FC236}">
                  <a16:creationId xmlns:a16="http://schemas.microsoft.com/office/drawing/2014/main" id="{C48E8A58-C8C1-4DEF-A274-25D0969C7743}"/>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5" name="组合 4">
              <a:extLst>
                <a:ext uri="{FF2B5EF4-FFF2-40B4-BE49-F238E27FC236}">
                  <a16:creationId xmlns:a16="http://schemas.microsoft.com/office/drawing/2014/main" id="{BB5EFE81-CD1C-40E1-B74D-5A647AD5BBB4}"/>
                </a:ext>
              </a:extLst>
            </p:cNvPr>
            <p:cNvGrpSpPr/>
            <p:nvPr/>
          </p:nvGrpSpPr>
          <p:grpSpPr>
            <a:xfrm>
              <a:off x="2150541" y="2553855"/>
              <a:ext cx="1916113" cy="2170113"/>
              <a:chOff x="2150541" y="2553855"/>
              <a:chExt cx="1916113" cy="2170113"/>
            </a:xfrm>
          </p:grpSpPr>
          <p:sp>
            <p:nvSpPr>
              <p:cNvPr id="17" name="ïSḷïdê">
                <a:extLst>
                  <a:ext uri="{FF2B5EF4-FFF2-40B4-BE49-F238E27FC236}">
                    <a16:creationId xmlns:a16="http://schemas.microsoft.com/office/drawing/2014/main" id="{1835D353-1642-44A0-9A5A-10918AEC8DAD}"/>
                  </a:ext>
                </a:extLst>
              </p:cNvPr>
              <p:cNvSpPr/>
              <p:nvPr/>
            </p:nvSpPr>
            <p:spPr bwMode="auto">
              <a:xfrm>
                <a:off x="2150541" y="2553855"/>
                <a:ext cx="1916113" cy="2170113"/>
              </a:xfrm>
              <a:custGeom>
                <a:avLst/>
                <a:gdLst>
                  <a:gd name="T0" fmla="*/ 1207 w 1207"/>
                  <a:gd name="T1" fmla="*/ 1050 h 1367"/>
                  <a:gd name="T2" fmla="*/ 1206 w 1207"/>
                  <a:gd name="T3" fmla="*/ 1050 h 1367"/>
                  <a:gd name="T4" fmla="*/ 636 w 1207"/>
                  <a:gd name="T5" fmla="*/ 1367 h 1367"/>
                  <a:gd name="T6" fmla="*/ 11 w 1207"/>
                  <a:gd name="T7" fmla="*/ 1054 h 1367"/>
                  <a:gd name="T8" fmla="*/ 0 w 1207"/>
                  <a:gd name="T9" fmla="*/ 1050 h 1367"/>
                  <a:gd name="T10" fmla="*/ 33 w 1207"/>
                  <a:gd name="T11" fmla="*/ 402 h 1367"/>
                  <a:gd name="T12" fmla="*/ 597 w 1207"/>
                  <a:gd name="T13" fmla="*/ 0 h 1367"/>
                  <a:gd name="T14" fmla="*/ 604 w 1207"/>
                  <a:gd name="T15" fmla="*/ 4 h 1367"/>
                  <a:gd name="T16" fmla="*/ 1187 w 1207"/>
                  <a:gd name="T17" fmla="*/ 369 h 1367"/>
                  <a:gd name="T18" fmla="*/ 1207 w 1207"/>
                  <a:gd name="T19" fmla="*/ 105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67">
                    <a:moveTo>
                      <a:pt x="1207" y="1050"/>
                    </a:moveTo>
                    <a:lnTo>
                      <a:pt x="1206" y="1050"/>
                    </a:lnTo>
                    <a:lnTo>
                      <a:pt x="636" y="1367"/>
                    </a:lnTo>
                    <a:lnTo>
                      <a:pt x="11" y="1054"/>
                    </a:lnTo>
                    <a:lnTo>
                      <a:pt x="0" y="1050"/>
                    </a:lnTo>
                    <a:lnTo>
                      <a:pt x="33" y="402"/>
                    </a:lnTo>
                    <a:lnTo>
                      <a:pt x="597" y="0"/>
                    </a:lnTo>
                    <a:lnTo>
                      <a:pt x="604" y="4"/>
                    </a:lnTo>
                    <a:lnTo>
                      <a:pt x="1187" y="369"/>
                    </a:lnTo>
                    <a:lnTo>
                      <a:pt x="1207" y="1050"/>
                    </a:lnTo>
                    <a:close/>
                  </a:path>
                </a:pathLst>
              </a:custGeom>
              <a:solidFill>
                <a:schemeClr val="tx1">
                  <a:lumMod val="50000"/>
                  <a:lumOff val="50000"/>
                </a:schemeClr>
              </a:solidFill>
              <a:ln>
                <a:noFill/>
              </a:ln>
            </p:spPr>
            <p:txBody>
              <a:bodyPr anchor="ctr"/>
              <a:lstStyle/>
              <a:p>
                <a:pPr algn="ctr"/>
                <a:endParaRPr/>
              </a:p>
            </p:txBody>
          </p:sp>
          <p:sp>
            <p:nvSpPr>
              <p:cNvPr id="20" name="i$líḋè">
                <a:extLst>
                  <a:ext uri="{FF2B5EF4-FFF2-40B4-BE49-F238E27FC236}">
                    <a16:creationId xmlns:a16="http://schemas.microsoft.com/office/drawing/2014/main" id="{04EE77FC-015C-4984-A842-16FB0EDE9E17}"/>
                  </a:ext>
                </a:extLst>
              </p:cNvPr>
              <p:cNvSpPr/>
              <p:nvPr/>
            </p:nvSpPr>
            <p:spPr bwMode="auto">
              <a:xfrm>
                <a:off x="2168003" y="3612718"/>
                <a:ext cx="1897063" cy="1111250"/>
              </a:xfrm>
              <a:custGeom>
                <a:avLst/>
                <a:gdLst>
                  <a:gd name="T0" fmla="*/ 553 w 1195"/>
                  <a:gd name="T1" fmla="*/ 0 h 700"/>
                  <a:gd name="T2" fmla="*/ 0 w 1195"/>
                  <a:gd name="T3" fmla="*/ 387 h 700"/>
                  <a:gd name="T4" fmla="*/ 625 w 1195"/>
                  <a:gd name="T5" fmla="*/ 700 h 700"/>
                  <a:gd name="T6" fmla="*/ 1195 w 1195"/>
                  <a:gd name="T7" fmla="*/ 383 h 700"/>
                  <a:gd name="T8" fmla="*/ 553 w 1195"/>
                  <a:gd name="T9" fmla="*/ 0 h 700"/>
                </a:gdLst>
                <a:ahLst/>
                <a:cxnLst>
                  <a:cxn ang="0">
                    <a:pos x="T0" y="T1"/>
                  </a:cxn>
                  <a:cxn ang="0">
                    <a:pos x="T2" y="T3"/>
                  </a:cxn>
                  <a:cxn ang="0">
                    <a:pos x="T4" y="T5"/>
                  </a:cxn>
                  <a:cxn ang="0">
                    <a:pos x="T6" y="T7"/>
                  </a:cxn>
                  <a:cxn ang="0">
                    <a:pos x="T8" y="T9"/>
                  </a:cxn>
                </a:cxnLst>
                <a:rect l="0" t="0" r="r" b="b"/>
                <a:pathLst>
                  <a:path w="1195" h="700">
                    <a:moveTo>
                      <a:pt x="553" y="0"/>
                    </a:moveTo>
                    <a:lnTo>
                      <a:pt x="0" y="387"/>
                    </a:lnTo>
                    <a:lnTo>
                      <a:pt x="625" y="700"/>
                    </a:lnTo>
                    <a:lnTo>
                      <a:pt x="1195" y="383"/>
                    </a:lnTo>
                    <a:lnTo>
                      <a:pt x="553" y="0"/>
                    </a:lnTo>
                    <a:close/>
                  </a:path>
                </a:pathLst>
              </a:custGeom>
              <a:solidFill>
                <a:schemeClr val="tx1">
                  <a:lumMod val="65000"/>
                  <a:lumOff val="35000"/>
                </a:schemeClr>
              </a:solidFill>
              <a:ln>
                <a:noFill/>
              </a:ln>
            </p:spPr>
            <p:txBody>
              <a:bodyPr anchor="ctr"/>
              <a:lstStyle/>
              <a:p>
                <a:pPr algn="ctr"/>
                <a:endParaRPr/>
              </a:p>
            </p:txBody>
          </p:sp>
          <p:sp>
            <p:nvSpPr>
              <p:cNvPr id="22" name="îŝḷiḋé">
                <a:extLst>
                  <a:ext uri="{FF2B5EF4-FFF2-40B4-BE49-F238E27FC236}">
                    <a16:creationId xmlns:a16="http://schemas.microsoft.com/office/drawing/2014/main" id="{5AF18FFB-9D4C-473C-9A23-DE518801AC71}"/>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close/>
                  </a:path>
                </a:pathLst>
              </a:custGeom>
              <a:solidFill>
                <a:schemeClr val="bg1">
                  <a:lumMod val="85000"/>
                </a:schemeClr>
              </a:solidFill>
              <a:ln>
                <a:noFill/>
              </a:ln>
            </p:spPr>
            <p:txBody>
              <a:bodyPr anchor="ctr"/>
              <a:lstStyle/>
              <a:p>
                <a:pPr algn="ctr"/>
                <a:endParaRPr/>
              </a:p>
            </p:txBody>
          </p:sp>
        </p:grpSp>
        <p:sp>
          <p:nvSpPr>
            <p:cNvPr id="23" name="iṩľíḑè">
              <a:extLst>
                <a:ext uri="{FF2B5EF4-FFF2-40B4-BE49-F238E27FC236}">
                  <a16:creationId xmlns:a16="http://schemas.microsoft.com/office/drawing/2014/main" id="{203E237B-9A9B-4917-840D-28ABB29FBAE0}"/>
                </a:ext>
              </a:extLst>
            </p:cNvPr>
            <p:cNvSpPr/>
            <p:nvPr/>
          </p:nvSpPr>
          <p:spPr bwMode="auto">
            <a:xfrm>
              <a:off x="3045891" y="2560205"/>
              <a:ext cx="1020763" cy="1660525"/>
            </a:xfrm>
            <a:custGeom>
              <a:avLst/>
              <a:gdLst>
                <a:gd name="T0" fmla="*/ 40 w 643"/>
                <a:gd name="T1" fmla="*/ 0 h 1046"/>
                <a:gd name="T2" fmla="*/ 0 w 643"/>
                <a:gd name="T3" fmla="*/ 663 h 1046"/>
                <a:gd name="T4" fmla="*/ 643 w 643"/>
                <a:gd name="T5" fmla="*/ 1046 h 1046"/>
                <a:gd name="T6" fmla="*/ 623 w 643"/>
                <a:gd name="T7" fmla="*/ 365 h 1046"/>
                <a:gd name="T8" fmla="*/ 40 w 643"/>
                <a:gd name="T9" fmla="*/ 0 h 1046"/>
              </a:gdLst>
              <a:ahLst/>
              <a:cxnLst>
                <a:cxn ang="0">
                  <a:pos x="T0" y="T1"/>
                </a:cxn>
                <a:cxn ang="0">
                  <a:pos x="T2" y="T3"/>
                </a:cxn>
                <a:cxn ang="0">
                  <a:pos x="T4" y="T5"/>
                </a:cxn>
                <a:cxn ang="0">
                  <a:pos x="T6" y="T7"/>
                </a:cxn>
                <a:cxn ang="0">
                  <a:pos x="T8" y="T9"/>
                </a:cxn>
              </a:cxnLst>
              <a:rect l="0" t="0" r="r" b="b"/>
              <a:pathLst>
                <a:path w="643" h="1046">
                  <a:moveTo>
                    <a:pt x="40" y="0"/>
                  </a:moveTo>
                  <a:lnTo>
                    <a:pt x="0" y="663"/>
                  </a:lnTo>
                  <a:lnTo>
                    <a:pt x="643" y="1046"/>
                  </a:lnTo>
                  <a:lnTo>
                    <a:pt x="623" y="36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şḻiḍè">
              <a:extLst>
                <a:ext uri="{FF2B5EF4-FFF2-40B4-BE49-F238E27FC236}">
                  <a16:creationId xmlns:a16="http://schemas.microsoft.com/office/drawing/2014/main" id="{E34B2AD1-6952-47EE-9046-1D224F39E0B1}"/>
                </a:ext>
              </a:extLst>
            </p:cNvPr>
            <p:cNvSpPr/>
            <p:nvPr/>
          </p:nvSpPr>
          <p:spPr bwMode="auto">
            <a:xfrm>
              <a:off x="2183878" y="2863418"/>
              <a:ext cx="1862138" cy="644525"/>
            </a:xfrm>
            <a:custGeom>
              <a:avLst/>
              <a:gdLst>
                <a:gd name="T0" fmla="*/ 4 w 1173"/>
                <a:gd name="T1" fmla="*/ 406 h 406"/>
                <a:gd name="T2" fmla="*/ 0 w 1173"/>
                <a:gd name="T3" fmla="*/ 402 h 406"/>
                <a:gd name="T4" fmla="*/ 571 w 1173"/>
                <a:gd name="T5" fmla="*/ 0 h 406"/>
                <a:gd name="T6" fmla="*/ 1173 w 1173"/>
                <a:gd name="T7" fmla="*/ 377 h 406"/>
                <a:gd name="T8" fmla="*/ 1170 w 1173"/>
                <a:gd name="T9" fmla="*/ 382 h 406"/>
                <a:gd name="T10" fmla="*/ 571 w 1173"/>
                <a:gd name="T11" fmla="*/ 7 h 406"/>
                <a:gd name="T12" fmla="*/ 4 w 117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1173" h="406">
                  <a:moveTo>
                    <a:pt x="4" y="406"/>
                  </a:moveTo>
                  <a:lnTo>
                    <a:pt x="0" y="402"/>
                  </a:lnTo>
                  <a:lnTo>
                    <a:pt x="571" y="0"/>
                  </a:lnTo>
                  <a:lnTo>
                    <a:pt x="1173" y="377"/>
                  </a:lnTo>
                  <a:lnTo>
                    <a:pt x="1170" y="382"/>
                  </a:lnTo>
                  <a:lnTo>
                    <a:pt x="571" y="7"/>
                  </a:lnTo>
                  <a:lnTo>
                    <a:pt x="4" y="40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ṣ1îḑê">
              <a:extLst>
                <a:ext uri="{FF2B5EF4-FFF2-40B4-BE49-F238E27FC236}">
                  <a16:creationId xmlns:a16="http://schemas.microsoft.com/office/drawing/2014/main" id="{D08962E3-B350-4FE8-85DD-A0EF9E4E3D09}"/>
                </a:ext>
              </a:extLst>
            </p:cNvPr>
            <p:cNvSpPr/>
            <p:nvPr/>
          </p:nvSpPr>
          <p:spPr bwMode="auto">
            <a:xfrm>
              <a:off x="2166416" y="3239655"/>
              <a:ext cx="1881188" cy="617538"/>
            </a:xfrm>
            <a:custGeom>
              <a:avLst/>
              <a:gdLst>
                <a:gd name="T0" fmla="*/ 3 w 1185"/>
                <a:gd name="T1" fmla="*/ 389 h 389"/>
                <a:gd name="T2" fmla="*/ 0 w 1185"/>
                <a:gd name="T3" fmla="*/ 385 h 389"/>
                <a:gd name="T4" fmla="*/ 568 w 1185"/>
                <a:gd name="T5" fmla="*/ 0 h 389"/>
                <a:gd name="T6" fmla="*/ 570 w 1185"/>
                <a:gd name="T7" fmla="*/ 1 h 389"/>
                <a:gd name="T8" fmla="*/ 1185 w 1185"/>
                <a:gd name="T9" fmla="*/ 350 h 389"/>
                <a:gd name="T10" fmla="*/ 1182 w 1185"/>
                <a:gd name="T11" fmla="*/ 354 h 389"/>
                <a:gd name="T12" fmla="*/ 568 w 1185"/>
                <a:gd name="T13" fmla="*/ 7 h 389"/>
                <a:gd name="T14" fmla="*/ 3 w 1185"/>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5" h="389">
                  <a:moveTo>
                    <a:pt x="3" y="389"/>
                  </a:moveTo>
                  <a:lnTo>
                    <a:pt x="0" y="385"/>
                  </a:lnTo>
                  <a:lnTo>
                    <a:pt x="568" y="0"/>
                  </a:lnTo>
                  <a:lnTo>
                    <a:pt x="570" y="1"/>
                  </a:lnTo>
                  <a:lnTo>
                    <a:pt x="1185" y="350"/>
                  </a:lnTo>
                  <a:lnTo>
                    <a:pt x="1182" y="354"/>
                  </a:lnTo>
                  <a:lnTo>
                    <a:pt x="568" y="7"/>
                  </a:lnTo>
                  <a:lnTo>
                    <a:pt x="3" y="38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ḻîḋê">
              <a:extLst>
                <a:ext uri="{FF2B5EF4-FFF2-40B4-BE49-F238E27FC236}">
                  <a16:creationId xmlns:a16="http://schemas.microsoft.com/office/drawing/2014/main" id="{DF61CD71-7D74-46B7-8EDB-C71EFE8EFEEA}"/>
                </a:ext>
              </a:extLst>
            </p:cNvPr>
            <p:cNvSpPr/>
            <p:nvPr/>
          </p:nvSpPr>
          <p:spPr bwMode="auto">
            <a:xfrm>
              <a:off x="2510903" y="2757055"/>
              <a:ext cx="917575" cy="1647825"/>
            </a:xfrm>
            <a:custGeom>
              <a:avLst/>
              <a:gdLst>
                <a:gd name="T0" fmla="*/ 3 w 578"/>
                <a:gd name="T1" fmla="*/ 1038 h 1038"/>
                <a:gd name="T2" fmla="*/ 0 w 578"/>
                <a:gd name="T3" fmla="*/ 1033 h 1038"/>
                <a:gd name="T4" fmla="*/ 572 w 578"/>
                <a:gd name="T5" fmla="*/ 679 h 1038"/>
                <a:gd name="T6" fmla="*/ 572 w 578"/>
                <a:gd name="T7" fmla="*/ 0 h 1038"/>
                <a:gd name="T8" fmla="*/ 578 w 578"/>
                <a:gd name="T9" fmla="*/ 0 h 1038"/>
                <a:gd name="T10" fmla="*/ 578 w 578"/>
                <a:gd name="T11" fmla="*/ 682 h 1038"/>
                <a:gd name="T12" fmla="*/ 3 w 578"/>
                <a:gd name="T13" fmla="*/ 1038 h 1038"/>
              </a:gdLst>
              <a:ahLst/>
              <a:cxnLst>
                <a:cxn ang="0">
                  <a:pos x="T0" y="T1"/>
                </a:cxn>
                <a:cxn ang="0">
                  <a:pos x="T2" y="T3"/>
                </a:cxn>
                <a:cxn ang="0">
                  <a:pos x="T4" y="T5"/>
                </a:cxn>
                <a:cxn ang="0">
                  <a:pos x="T6" y="T7"/>
                </a:cxn>
                <a:cxn ang="0">
                  <a:pos x="T8" y="T9"/>
                </a:cxn>
                <a:cxn ang="0">
                  <a:pos x="T10" y="T11"/>
                </a:cxn>
                <a:cxn ang="0">
                  <a:pos x="T12" y="T13"/>
                </a:cxn>
              </a:cxnLst>
              <a:rect l="0" t="0" r="r" b="b"/>
              <a:pathLst>
                <a:path w="578" h="1038">
                  <a:moveTo>
                    <a:pt x="3" y="1038"/>
                  </a:moveTo>
                  <a:lnTo>
                    <a:pt x="0" y="1033"/>
                  </a:lnTo>
                  <a:lnTo>
                    <a:pt x="572" y="679"/>
                  </a:lnTo>
                  <a:lnTo>
                    <a:pt x="572" y="0"/>
                  </a:lnTo>
                  <a:lnTo>
                    <a:pt x="578" y="0"/>
                  </a:lnTo>
                  <a:lnTo>
                    <a:pt x="578" y="682"/>
                  </a:lnTo>
                  <a:lnTo>
                    <a:pt x="3" y="103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ṧḻîḍè">
              <a:extLst>
                <a:ext uri="{FF2B5EF4-FFF2-40B4-BE49-F238E27FC236}">
                  <a16:creationId xmlns:a16="http://schemas.microsoft.com/office/drawing/2014/main" id="{BEBB7523-CF93-483E-88D7-8F96C90941BC}"/>
                </a:ext>
              </a:extLst>
            </p:cNvPr>
            <p:cNvSpPr/>
            <p:nvPr/>
          </p:nvSpPr>
          <p:spPr bwMode="auto">
            <a:xfrm>
              <a:off x="2868091" y="2958668"/>
              <a:ext cx="882650" cy="1624013"/>
            </a:xfrm>
            <a:custGeom>
              <a:avLst/>
              <a:gdLst>
                <a:gd name="T0" fmla="*/ 3 w 556"/>
                <a:gd name="T1" fmla="*/ 1023 h 1023"/>
                <a:gd name="T2" fmla="*/ 0 w 556"/>
                <a:gd name="T3" fmla="*/ 1018 h 1023"/>
                <a:gd name="T4" fmla="*/ 551 w 556"/>
                <a:gd name="T5" fmla="*/ 673 h 1023"/>
                <a:gd name="T6" fmla="*/ 551 w 556"/>
                <a:gd name="T7" fmla="*/ 0 h 1023"/>
                <a:gd name="T8" fmla="*/ 556 w 556"/>
                <a:gd name="T9" fmla="*/ 0 h 1023"/>
                <a:gd name="T10" fmla="*/ 556 w 556"/>
                <a:gd name="T11" fmla="*/ 676 h 1023"/>
                <a:gd name="T12" fmla="*/ 3 w 556"/>
                <a:gd name="T13" fmla="*/ 1023 h 1023"/>
              </a:gdLst>
              <a:ahLst/>
              <a:cxnLst>
                <a:cxn ang="0">
                  <a:pos x="T0" y="T1"/>
                </a:cxn>
                <a:cxn ang="0">
                  <a:pos x="T2" y="T3"/>
                </a:cxn>
                <a:cxn ang="0">
                  <a:pos x="T4" y="T5"/>
                </a:cxn>
                <a:cxn ang="0">
                  <a:pos x="T6" y="T7"/>
                </a:cxn>
                <a:cxn ang="0">
                  <a:pos x="T8" y="T9"/>
                </a:cxn>
                <a:cxn ang="0">
                  <a:pos x="T10" y="T11"/>
                </a:cxn>
                <a:cxn ang="0">
                  <a:pos x="T12" y="T13"/>
                </a:cxn>
              </a:cxnLst>
              <a:rect l="0" t="0" r="r" b="b"/>
              <a:pathLst>
                <a:path w="556" h="1023">
                  <a:moveTo>
                    <a:pt x="3" y="1023"/>
                  </a:moveTo>
                  <a:lnTo>
                    <a:pt x="0" y="1018"/>
                  </a:lnTo>
                  <a:lnTo>
                    <a:pt x="551" y="673"/>
                  </a:lnTo>
                  <a:lnTo>
                    <a:pt x="551" y="0"/>
                  </a:lnTo>
                  <a:lnTo>
                    <a:pt x="556" y="0"/>
                  </a:lnTo>
                  <a:lnTo>
                    <a:pt x="556" y="676"/>
                  </a:lnTo>
                  <a:lnTo>
                    <a:pt x="3"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ṧ1iďé">
              <a:extLst>
                <a:ext uri="{FF2B5EF4-FFF2-40B4-BE49-F238E27FC236}">
                  <a16:creationId xmlns:a16="http://schemas.microsoft.com/office/drawing/2014/main" id="{8FCB8EE4-2D93-4D7B-AE6B-236BA9D3E8D5}"/>
                </a:ext>
              </a:extLst>
            </p:cNvPr>
            <p:cNvSpPr/>
            <p:nvPr/>
          </p:nvSpPr>
          <p:spPr bwMode="auto">
            <a:xfrm>
              <a:off x="2722041" y="2780868"/>
              <a:ext cx="1020763" cy="1624013"/>
            </a:xfrm>
            <a:custGeom>
              <a:avLst/>
              <a:gdLst>
                <a:gd name="T0" fmla="*/ 640 w 643"/>
                <a:gd name="T1" fmla="*/ 1023 h 1023"/>
                <a:gd name="T2" fmla="*/ 0 w 643"/>
                <a:gd name="T3" fmla="*/ 667 h 1023"/>
                <a:gd name="T4" fmla="*/ 0 w 643"/>
                <a:gd name="T5" fmla="*/ 665 h 1023"/>
                <a:gd name="T6" fmla="*/ 34 w 643"/>
                <a:gd name="T7" fmla="*/ 0 h 1023"/>
                <a:gd name="T8" fmla="*/ 40 w 643"/>
                <a:gd name="T9" fmla="*/ 0 h 1023"/>
                <a:gd name="T10" fmla="*/ 5 w 643"/>
                <a:gd name="T11" fmla="*/ 664 h 1023"/>
                <a:gd name="T12" fmla="*/ 643 w 643"/>
                <a:gd name="T13" fmla="*/ 1018 h 1023"/>
                <a:gd name="T14" fmla="*/ 640 w 643"/>
                <a:gd name="T15" fmla="*/ 1023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23">
                  <a:moveTo>
                    <a:pt x="640" y="1023"/>
                  </a:moveTo>
                  <a:lnTo>
                    <a:pt x="0" y="667"/>
                  </a:lnTo>
                  <a:lnTo>
                    <a:pt x="0" y="665"/>
                  </a:lnTo>
                  <a:lnTo>
                    <a:pt x="34" y="0"/>
                  </a:lnTo>
                  <a:lnTo>
                    <a:pt x="40" y="0"/>
                  </a:lnTo>
                  <a:lnTo>
                    <a:pt x="5" y="664"/>
                  </a:lnTo>
                  <a:lnTo>
                    <a:pt x="643" y="1018"/>
                  </a:lnTo>
                  <a:lnTo>
                    <a:pt x="640" y="10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ļïḓè">
              <a:extLst>
                <a:ext uri="{FF2B5EF4-FFF2-40B4-BE49-F238E27FC236}">
                  <a16:creationId xmlns:a16="http://schemas.microsoft.com/office/drawing/2014/main" id="{395AC9AA-B74A-48F2-A164-A5C00FCE1C58}"/>
                </a:ext>
              </a:extLst>
            </p:cNvPr>
            <p:cNvSpPr/>
            <p:nvPr/>
          </p:nvSpPr>
          <p:spPr bwMode="auto">
            <a:xfrm>
              <a:off x="2414066" y="2995180"/>
              <a:ext cx="1009650" cy="1587500"/>
            </a:xfrm>
            <a:custGeom>
              <a:avLst/>
              <a:gdLst>
                <a:gd name="T0" fmla="*/ 633 w 636"/>
                <a:gd name="T1" fmla="*/ 1000 h 1000"/>
                <a:gd name="T2" fmla="*/ 0 w 636"/>
                <a:gd name="T3" fmla="*/ 668 h 1000"/>
                <a:gd name="T4" fmla="*/ 0 w 636"/>
                <a:gd name="T5" fmla="*/ 666 h 1000"/>
                <a:gd name="T6" fmla="*/ 37 w 636"/>
                <a:gd name="T7" fmla="*/ 0 h 1000"/>
                <a:gd name="T8" fmla="*/ 42 w 636"/>
                <a:gd name="T9" fmla="*/ 0 h 1000"/>
                <a:gd name="T10" fmla="*/ 5 w 636"/>
                <a:gd name="T11" fmla="*/ 665 h 1000"/>
                <a:gd name="T12" fmla="*/ 636 w 636"/>
                <a:gd name="T13" fmla="*/ 995 h 1000"/>
                <a:gd name="T14" fmla="*/ 633 w 636"/>
                <a:gd name="T15" fmla="*/ 100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6" h="1000">
                  <a:moveTo>
                    <a:pt x="633" y="1000"/>
                  </a:moveTo>
                  <a:lnTo>
                    <a:pt x="0" y="668"/>
                  </a:lnTo>
                  <a:lnTo>
                    <a:pt x="0" y="666"/>
                  </a:lnTo>
                  <a:lnTo>
                    <a:pt x="37" y="0"/>
                  </a:lnTo>
                  <a:lnTo>
                    <a:pt x="42" y="0"/>
                  </a:lnTo>
                  <a:lnTo>
                    <a:pt x="5" y="665"/>
                  </a:lnTo>
                  <a:lnTo>
                    <a:pt x="636" y="995"/>
                  </a:lnTo>
                  <a:lnTo>
                    <a:pt x="633" y="10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0" name="íśḷîḍé">
            <a:extLst>
              <a:ext uri="{FF2B5EF4-FFF2-40B4-BE49-F238E27FC236}">
                <a16:creationId xmlns:a16="http://schemas.microsoft.com/office/drawing/2014/main" id="{54995E89-8950-43AC-BCBE-15EF6B0F7ABE}"/>
              </a:ext>
            </a:extLst>
          </p:cNvPr>
          <p:cNvSpPr/>
          <p:nvPr/>
        </p:nvSpPr>
        <p:spPr bwMode="auto">
          <a:xfrm>
            <a:off x="4272216" y="2250821"/>
            <a:ext cx="701675" cy="700088"/>
          </a:xfrm>
          <a:prstGeom prst="ellipse">
            <a:avLst/>
          </a:prstGeom>
          <a:solidFill>
            <a:srgbClr val="60A8AF"/>
          </a:solidFill>
          <a:ln>
            <a:noFill/>
          </a:ln>
        </p:spPr>
        <p:txBody>
          <a:bodyPr anchor="ctr"/>
          <a:lstStyle/>
          <a:p>
            <a:pPr algn="ctr"/>
            <a:r>
              <a:rPr lang="en-US" altLang="zh-CN" sz="2000" b="1" dirty="0">
                <a:solidFill>
                  <a:schemeClr val="bg1"/>
                </a:solidFill>
              </a:rPr>
              <a:t>0</a:t>
            </a:r>
            <a:r>
              <a:rPr lang="en-US" altLang="zh-TW" sz="2000" b="1" dirty="0">
                <a:solidFill>
                  <a:schemeClr val="bg1"/>
                </a:solidFill>
              </a:rPr>
              <a:t>4</a:t>
            </a:r>
            <a:endParaRPr sz="2000" b="1" dirty="0">
              <a:solidFill>
                <a:schemeClr val="bg1"/>
              </a:solidFill>
            </a:endParaRPr>
          </a:p>
        </p:txBody>
      </p:sp>
      <p:sp>
        <p:nvSpPr>
          <p:cNvPr id="51" name="íśḷîḍé">
            <a:extLst>
              <a:ext uri="{FF2B5EF4-FFF2-40B4-BE49-F238E27FC236}">
                <a16:creationId xmlns:a16="http://schemas.microsoft.com/office/drawing/2014/main" id="{19301CF0-709D-47AA-A4A0-8F61B9148314}"/>
              </a:ext>
            </a:extLst>
          </p:cNvPr>
          <p:cNvSpPr/>
          <p:nvPr/>
        </p:nvSpPr>
        <p:spPr bwMode="auto">
          <a:xfrm>
            <a:off x="4341291" y="4111368"/>
            <a:ext cx="701675" cy="700088"/>
          </a:xfrm>
          <a:prstGeom prst="ellipse">
            <a:avLst/>
          </a:prstGeom>
          <a:solidFill>
            <a:srgbClr val="FFC73E"/>
          </a:solidFill>
          <a:ln>
            <a:noFill/>
          </a:ln>
        </p:spPr>
        <p:txBody>
          <a:bodyPr anchor="ctr"/>
          <a:lstStyle/>
          <a:p>
            <a:pPr algn="ctr"/>
            <a:r>
              <a:rPr lang="en-US" altLang="zh-CN" sz="2000" b="1" dirty="0">
                <a:solidFill>
                  <a:schemeClr val="bg1"/>
                </a:solidFill>
              </a:rPr>
              <a:t>0</a:t>
            </a:r>
            <a:r>
              <a:rPr lang="en-US" altLang="zh-TW" sz="2000" b="1" dirty="0">
                <a:solidFill>
                  <a:schemeClr val="bg1"/>
                </a:solidFill>
              </a:rPr>
              <a:t>5</a:t>
            </a:r>
            <a:endParaRPr sz="2000" b="1" dirty="0">
              <a:solidFill>
                <a:schemeClr val="bg1"/>
              </a:solidFill>
            </a:endParaRPr>
          </a:p>
        </p:txBody>
      </p:sp>
      <p:sp>
        <p:nvSpPr>
          <p:cNvPr id="56" name="Rectangle 60">
            <a:extLst>
              <a:ext uri="{FF2B5EF4-FFF2-40B4-BE49-F238E27FC236}">
                <a16:creationId xmlns:a16="http://schemas.microsoft.com/office/drawing/2014/main" id="{1F573BE0-1E79-4692-8793-52CAA634F440}"/>
              </a:ext>
            </a:extLst>
          </p:cNvPr>
          <p:cNvSpPr/>
          <p:nvPr/>
        </p:nvSpPr>
        <p:spPr>
          <a:xfrm>
            <a:off x="5586343" y="1714688"/>
            <a:ext cx="5626736" cy="1479187"/>
          </a:xfrm>
          <a:prstGeom prst="rect">
            <a:avLst/>
          </a:prstGeom>
        </p:spPr>
        <p:txBody>
          <a:bodyPr wrap="square">
            <a:spAutoFit/>
          </a:bodyPr>
          <a:lstStyle/>
          <a:p>
            <a:pPr>
              <a:lnSpc>
                <a:spcPct val="150000"/>
              </a:lnSpc>
            </a:pPr>
            <a:r>
              <a:rPr lang="zh-TW" altLang="en-US" sz="3200" b="1" dirty="0">
                <a:latin typeface="微軟正黑體" panose="020B0604030504040204" pitchFamily="34" charset="-120"/>
                <a:ea typeface="微軟正黑體" panose="020B0604030504040204" pitchFamily="34" charset="-120"/>
              </a:rPr>
              <a:t>攝影機畫面能夠更清楚，以提高人臉的辨識度</a:t>
            </a:r>
            <a:endParaRPr lang="en-US" altLang="zh-CN" sz="3200" b="1" dirty="0">
              <a:latin typeface="微軟正黑體" panose="020B0604030504040204" pitchFamily="34" charset="-120"/>
              <a:ea typeface="微軟正黑體" panose="020B0604030504040204" pitchFamily="34" charset="-120"/>
            </a:endParaRPr>
          </a:p>
        </p:txBody>
      </p:sp>
      <p:sp>
        <p:nvSpPr>
          <p:cNvPr id="60" name="Rectangle 60">
            <a:extLst>
              <a:ext uri="{FF2B5EF4-FFF2-40B4-BE49-F238E27FC236}">
                <a16:creationId xmlns:a16="http://schemas.microsoft.com/office/drawing/2014/main" id="{D61CAC8F-1233-405B-A08D-AC06B293EDD2}"/>
              </a:ext>
            </a:extLst>
          </p:cNvPr>
          <p:cNvSpPr/>
          <p:nvPr/>
        </p:nvSpPr>
        <p:spPr>
          <a:xfrm>
            <a:off x="5702300" y="4215949"/>
            <a:ext cx="4885307" cy="584775"/>
          </a:xfrm>
          <a:prstGeom prst="rect">
            <a:avLst/>
          </a:prstGeom>
        </p:spPr>
        <p:txBody>
          <a:bodyPr wrap="square">
            <a:spAutoFit/>
          </a:bodyPr>
          <a:lstStyle/>
          <a:p>
            <a:r>
              <a:rPr lang="en-US" altLang="zh-TW" sz="3200" b="1" dirty="0">
                <a:latin typeface="微軟正黑體" panose="020B0604030504040204" pitchFamily="34" charset="-120"/>
                <a:ea typeface="微軟正黑體" panose="020B0604030504040204" pitchFamily="34" charset="-120"/>
              </a:rPr>
              <a:t>APP</a:t>
            </a:r>
            <a:r>
              <a:rPr lang="zh-TW" altLang="en-US" sz="3200" b="1" dirty="0">
                <a:latin typeface="微軟正黑體" panose="020B0604030504040204" pitchFamily="34" charset="-120"/>
                <a:ea typeface="微軟正黑體" panose="020B0604030504040204" pitchFamily="34" charset="-120"/>
              </a:rPr>
              <a:t>功能可以更加完善</a:t>
            </a:r>
            <a:endParaRPr lang="en-US" altLang="zh-TW" sz="3200" b="1" dirty="0">
              <a:latin typeface="微軟正黑體" panose="020B0604030504040204" pitchFamily="34" charset="-120"/>
              <a:ea typeface="微軟正黑體" panose="020B0604030504040204" pitchFamily="34" charset="-120"/>
            </a:endParaRPr>
          </a:p>
        </p:txBody>
      </p:sp>
      <p:cxnSp>
        <p:nvCxnSpPr>
          <p:cNvPr id="3" name="直接连接符 2">
            <a:extLst>
              <a:ext uri="{FF2B5EF4-FFF2-40B4-BE49-F238E27FC236}">
                <a16:creationId xmlns:a16="http://schemas.microsoft.com/office/drawing/2014/main" id="{9514E76E-EF25-47EA-8F5E-C30BB2951B78}"/>
              </a:ext>
            </a:extLst>
          </p:cNvPr>
          <p:cNvCxnSpPr>
            <a:cxnSpLocks/>
          </p:cNvCxnSpPr>
          <p:nvPr/>
        </p:nvCxnSpPr>
        <p:spPr>
          <a:xfrm>
            <a:off x="5702300" y="3449827"/>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99EA7B6-CEE6-4D36-A799-2D83AE2E4813}"/>
              </a:ext>
            </a:extLst>
          </p:cNvPr>
          <p:cNvCxnSpPr>
            <a:cxnSpLocks/>
          </p:cNvCxnSpPr>
          <p:nvPr/>
        </p:nvCxnSpPr>
        <p:spPr>
          <a:xfrm>
            <a:off x="5586343" y="5229828"/>
            <a:ext cx="5075724"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弧形 3">
            <a:extLst>
              <a:ext uri="{FF2B5EF4-FFF2-40B4-BE49-F238E27FC236}">
                <a16:creationId xmlns:a16="http://schemas.microsoft.com/office/drawing/2014/main" id="{7C6C5170-8C9F-4DBB-A20B-0D8C8A340DB6}"/>
              </a:ext>
            </a:extLst>
          </p:cNvPr>
          <p:cNvSpPr/>
          <p:nvPr/>
        </p:nvSpPr>
        <p:spPr>
          <a:xfrm>
            <a:off x="4281321" y="1789675"/>
            <a:ext cx="432678" cy="469766"/>
          </a:xfrm>
          <a:prstGeom prst="arc">
            <a:avLst>
              <a:gd name="adj1" fmla="val 17767606"/>
              <a:gd name="adj2" fmla="val 20261617"/>
            </a:avLst>
          </a:prstGeom>
          <a:ln w="38100" cap="rnd">
            <a:solidFill>
              <a:srgbClr val="A0CBD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a:extLst>
              <a:ext uri="{FF2B5EF4-FFF2-40B4-BE49-F238E27FC236}">
                <a16:creationId xmlns:a16="http://schemas.microsoft.com/office/drawing/2014/main" id="{0118F863-172B-44B9-B5FC-12A965DBF069}"/>
              </a:ext>
            </a:extLst>
          </p:cNvPr>
          <p:cNvSpPr/>
          <p:nvPr/>
        </p:nvSpPr>
        <p:spPr>
          <a:xfrm>
            <a:off x="4990933" y="3151226"/>
            <a:ext cx="432678" cy="469766"/>
          </a:xfrm>
          <a:prstGeom prst="arc">
            <a:avLst>
              <a:gd name="adj1" fmla="val 17767606"/>
              <a:gd name="adj2" fmla="val 20261617"/>
            </a:avLst>
          </a:prstGeom>
          <a:ln w="38100" cap="rnd">
            <a:solidFill>
              <a:srgbClr val="FFE9B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41BFA87C-D41A-4DBA-BC69-3D64A121B400}"/>
              </a:ext>
            </a:extLst>
          </p:cNvPr>
          <p:cNvSpPr/>
          <p:nvPr/>
        </p:nvSpPr>
        <p:spPr>
          <a:xfrm>
            <a:off x="4553536" y="4617279"/>
            <a:ext cx="432678" cy="469766"/>
          </a:xfrm>
          <a:prstGeom prst="arc">
            <a:avLst>
              <a:gd name="adj1" fmla="val 17767606"/>
              <a:gd name="adj2" fmla="val 20261617"/>
            </a:avLst>
          </a:prstGeom>
          <a:ln w="38100" cap="rnd">
            <a:solidFill>
              <a:srgbClr val="FFB9BE"/>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14494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10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4" grpId="0" animBg="1"/>
          <p:bldP spid="71" grpId="0" animBg="1"/>
          <p:bldP spid="7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childTnLst>
                              </p:cTn>
                            </p:par>
                            <p:par>
                              <p:cTn id="26" fill="hold">
                                <p:stCondLst>
                                  <p:cond delay="1000"/>
                                </p:stCondLst>
                                <p:childTnLst>
                                  <p:par>
                                    <p:cTn id="27" presetID="2" presetClass="entr" presetSubtype="12"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par>
                                    <p:cTn id="31" presetID="49" presetClass="entr" presetSubtype="0" decel="10000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360"/>
                                              </p:val>
                                            </p:tav>
                                            <p:tav tm="100000">
                                              <p:val>
                                                <p:fltVal val="0"/>
                                              </p:val>
                                            </p:tav>
                                          </p:tavLst>
                                        </p:anim>
                                        <p:animEffect transition="in" filter="fade">
                                          <p:cBhvr>
                                            <p:cTn id="36" dur="10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randombar(horizontal)">
                                          <p:cBhvr>
                                            <p:cTn id="58" dur="500"/>
                                            <p:tgtEl>
                                              <p:spTgt spid="54"/>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4500"/>
                                </p:stCondLst>
                                <p:childTnLst>
                                  <p:par>
                                    <p:cTn id="73" presetID="14" presetClass="entr" presetSubtype="1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randombar(horizontal)">
                                          <p:cBhvr>
                                            <p:cTn id="75" dur="500"/>
                                            <p:tgtEl>
                                              <p:spTgt spid="58"/>
                                            </p:tgtEl>
                                          </p:cBhvr>
                                        </p:animEffect>
                                      </p:childTnLst>
                                    </p:cTn>
                                  </p:par>
                                </p:childTnLst>
                              </p:cTn>
                            </p:par>
                            <p:par>
                              <p:cTn id="76" fill="hold">
                                <p:stCondLst>
                                  <p:cond delay="5000"/>
                                </p:stCondLst>
                                <p:childTnLst>
                                  <p:par>
                                    <p:cTn id="77" presetID="22" presetClass="entr" presetSubtype="8" fill="hold" nodeType="after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par>
                              <p:cTn id="89" fill="hold">
                                <p:stCondLst>
                                  <p:cond delay="6000"/>
                                </p:stCondLst>
                                <p:childTnLst>
                                  <p:par>
                                    <p:cTn id="90" presetID="14" presetClass="entr" presetSubtype="10" fill="hold"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randombar(horizontal)">
                                          <p:cBhvr>
                                            <p:cTn id="9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30" grpId="0" animBg="1"/>
          <p:bldP spid="51" grpId="0" animBg="1"/>
          <p:bldP spid="52" grpId="0" animBg="1"/>
          <p:bldP spid="4" grpId="0" animBg="1"/>
          <p:bldP spid="71" grpId="0" animBg="1"/>
          <p:bldP spid="72"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目前進度</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090757" y="4783176"/>
            <a:ext cx="2010487"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FOUR</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pic>
        <p:nvPicPr>
          <p:cNvPr id="37" name="图形 36">
            <a:extLst>
              <a:ext uri="{FF2B5EF4-FFF2-40B4-BE49-F238E27FC236}">
                <a16:creationId xmlns:a16="http://schemas.microsoft.com/office/drawing/2014/main" id="{1922C27C-412F-48EA-86A1-63AB411C8C2D}"/>
              </a:ext>
            </a:extLst>
          </p:cNvPr>
          <p:cNvPicPr>
            <a:picLocks noChangeAspect="1"/>
          </p:cNvPicPr>
          <p:nvPr/>
        </p:nvPicPr>
        <p:blipFill>
          <a:blip r:embed="rId8">
            <a:extLst>
              <a:ext uri="{96DAC541-7B7A-43D3-8B79-37D633B846F1}">
                <asvg:svgBlip xmlns:asvg="http://schemas.microsoft.com/office/drawing/2016/SVG/main" r:embed="rId9"/>
              </a:ext>
            </a:extLst>
          </a:blip>
          <a:srcRect l="25200" t="18077" r="27996" b="22696"/>
          <a:stretch>
            <a:fillRect/>
          </a:stretch>
        </p:blipFill>
        <p:spPr>
          <a:xfrm>
            <a:off x="5077152" y="1770899"/>
            <a:ext cx="1025136" cy="1297252"/>
          </a:xfrm>
          <a:custGeom>
            <a:avLst/>
            <a:gdLst/>
            <a:ahLst/>
            <a:cxnLst/>
            <a:rect l="l" t="t" r="r" b="b"/>
            <a:pathLst>
              <a:path w="1476514" h="1868444">
                <a:moveTo>
                  <a:pt x="750582" y="0"/>
                </a:moveTo>
                <a:cubicBezTo>
                  <a:pt x="872187" y="0"/>
                  <a:pt x="972018" y="14995"/>
                  <a:pt x="1050075" y="44986"/>
                </a:cubicBezTo>
                <a:cubicBezTo>
                  <a:pt x="1128132" y="74976"/>
                  <a:pt x="1191811" y="114005"/>
                  <a:pt x="1241110" y="162072"/>
                </a:cubicBezTo>
                <a:cubicBezTo>
                  <a:pt x="1290409" y="210138"/>
                  <a:pt x="1329233" y="260670"/>
                  <a:pt x="1357580" y="313667"/>
                </a:cubicBezTo>
                <a:cubicBezTo>
                  <a:pt x="1385927" y="366664"/>
                  <a:pt x="1408728" y="428493"/>
                  <a:pt x="1425982" y="499156"/>
                </a:cubicBezTo>
                <a:cubicBezTo>
                  <a:pt x="1459670" y="633907"/>
                  <a:pt x="1476514" y="774410"/>
                  <a:pt x="1476514" y="920665"/>
                </a:cubicBezTo>
                <a:cubicBezTo>
                  <a:pt x="1476514" y="1248505"/>
                  <a:pt x="1421053" y="1488429"/>
                  <a:pt x="1310129" y="1640435"/>
                </a:cubicBezTo>
                <a:cubicBezTo>
                  <a:pt x="1199206" y="1792441"/>
                  <a:pt x="1008171" y="1868444"/>
                  <a:pt x="737025" y="1868444"/>
                </a:cubicBezTo>
                <a:cubicBezTo>
                  <a:pt x="585018" y="1868444"/>
                  <a:pt x="462181" y="1844205"/>
                  <a:pt x="368512" y="1795728"/>
                </a:cubicBezTo>
                <a:cubicBezTo>
                  <a:pt x="274844" y="1747250"/>
                  <a:pt x="198019" y="1676177"/>
                  <a:pt x="138038" y="1582508"/>
                </a:cubicBezTo>
                <a:cubicBezTo>
                  <a:pt x="94490" y="1515954"/>
                  <a:pt x="60597" y="1424956"/>
                  <a:pt x="36358" y="1309513"/>
                </a:cubicBezTo>
                <a:cubicBezTo>
                  <a:pt x="12119" y="1194071"/>
                  <a:pt x="0" y="1066509"/>
                  <a:pt x="0" y="926827"/>
                </a:cubicBezTo>
                <a:cubicBezTo>
                  <a:pt x="0" y="583375"/>
                  <a:pt x="61829" y="343041"/>
                  <a:pt x="185488" y="205825"/>
                </a:cubicBezTo>
                <a:cubicBezTo>
                  <a:pt x="309148" y="68608"/>
                  <a:pt x="497512" y="0"/>
                  <a:pt x="750582" y="0"/>
                </a:cubicBezTo>
                <a:close/>
                <a:moveTo>
                  <a:pt x="733327" y="334003"/>
                </a:moveTo>
                <a:cubicBezTo>
                  <a:pt x="650340" y="334003"/>
                  <a:pt x="590359" y="376113"/>
                  <a:pt x="553385" y="460332"/>
                </a:cubicBezTo>
                <a:cubicBezTo>
                  <a:pt x="516410" y="544552"/>
                  <a:pt x="497923" y="700461"/>
                  <a:pt x="497923" y="928060"/>
                </a:cubicBezTo>
                <a:cubicBezTo>
                  <a:pt x="497923" y="1158123"/>
                  <a:pt x="518259" y="1315265"/>
                  <a:pt x="558931" y="1399485"/>
                </a:cubicBezTo>
                <a:cubicBezTo>
                  <a:pt x="599603" y="1483704"/>
                  <a:pt x="658556" y="1525814"/>
                  <a:pt x="735792" y="1525814"/>
                </a:cubicBezTo>
                <a:cubicBezTo>
                  <a:pt x="786735" y="1525814"/>
                  <a:pt x="830899" y="1507943"/>
                  <a:pt x="868284" y="1472201"/>
                </a:cubicBezTo>
                <a:cubicBezTo>
                  <a:pt x="905669" y="1436459"/>
                  <a:pt x="933195" y="1379970"/>
                  <a:pt x="950860" y="1302735"/>
                </a:cubicBezTo>
                <a:cubicBezTo>
                  <a:pt x="968526" y="1225499"/>
                  <a:pt x="977359" y="1105126"/>
                  <a:pt x="977359" y="941617"/>
                </a:cubicBezTo>
                <a:cubicBezTo>
                  <a:pt x="977359" y="701694"/>
                  <a:pt x="957023" y="540444"/>
                  <a:pt x="916351" y="457868"/>
                </a:cubicBezTo>
                <a:cubicBezTo>
                  <a:pt x="875679" y="375291"/>
                  <a:pt x="814671" y="334003"/>
                  <a:pt x="733327" y="334003"/>
                </a:cubicBezTo>
                <a:close/>
              </a:path>
            </a:pathLst>
          </a:custGeom>
        </p:spPr>
      </p:pic>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205710"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形 32">
            <a:extLst>
              <a:ext uri="{FF2B5EF4-FFF2-40B4-BE49-F238E27FC236}">
                <a16:creationId xmlns:a16="http://schemas.microsoft.com/office/drawing/2014/main" id="{691936AE-9F41-48DB-9097-2D72D1EDA095}"/>
              </a:ext>
            </a:extLst>
          </p:cNvPr>
          <p:cNvPicPr>
            <a:picLocks noChangeAspect="1"/>
          </p:cNvPicPr>
          <p:nvPr/>
        </p:nvPicPr>
        <p:blipFill>
          <a:blip r:embed="rId12">
            <a:extLst>
              <a:ext uri="{96DAC541-7B7A-43D3-8B79-37D633B846F1}">
                <asvg:svgBlip xmlns:asvg="http://schemas.microsoft.com/office/drawing/2016/SVG/main" r:embed="rId13"/>
              </a:ext>
            </a:extLst>
          </a:blip>
          <a:srcRect l="2082" t="8841" r="12030" b="12361"/>
          <a:stretch>
            <a:fillRect/>
          </a:stretch>
        </p:blipFill>
        <p:spPr>
          <a:xfrm>
            <a:off x="6113274" y="1818997"/>
            <a:ext cx="1096230" cy="1275941"/>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Tree>
    <p:extLst>
      <p:ext uri="{BB962C8B-B14F-4D97-AF65-F5344CB8AC3E}">
        <p14:creationId xmlns:p14="http://schemas.microsoft.com/office/powerpoint/2010/main" val="1385468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9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9000">
                                          <p:cBhvr additive="base">
                                            <p:cTn id="7" dur="1250" fill="hold"/>
                                            <p:tgtEl>
                                              <p:spTgt spid="37"/>
                                            </p:tgtEl>
                                            <p:attrNameLst>
                                              <p:attrName>ppt_x</p:attrName>
                                            </p:attrNameLst>
                                          </p:cBhvr>
                                          <p:tavLst>
                                            <p:tav tm="0">
                                              <p:val>
                                                <p:strVal val="0-#ppt_w/2"/>
                                              </p:val>
                                            </p:tav>
                                            <p:tav tm="100000">
                                              <p:val>
                                                <p:strVal val="#ppt_x"/>
                                              </p:val>
                                            </p:tav>
                                          </p:tavLst>
                                        </p:anim>
                                        <p:anim calcmode="lin" valueType="num" p14:bounceEnd="49000">
                                          <p:cBhvr additive="base">
                                            <p:cTn id="8" dur="1250" fill="hold"/>
                                            <p:tgtEl>
                                              <p:spTgt spid="37"/>
                                            </p:tgtEl>
                                            <p:attrNameLst>
                                              <p:attrName>ppt_y</p:attrName>
                                            </p:attrNameLst>
                                          </p:cBhvr>
                                          <p:tavLst>
                                            <p:tav tm="0">
                                              <p:val>
                                                <p:strVal val="0-#ppt_h/2"/>
                                              </p:val>
                                            </p:tav>
                                            <p:tav tm="100000">
                                              <p:val>
                                                <p:strVal val="#ppt_y"/>
                                              </p:val>
                                            </p:tav>
                                          </p:tavLst>
                                        </p:anim>
                                      </p:childTnLst>
                                    </p:cTn>
                                  </p:par>
                                </p:childTnLst>
                              </p:cTn>
                            </p:par>
                            <p:par>
                              <p:cTn id="9" fill="hold">
                                <p:stCondLst>
                                  <p:cond delay="1250"/>
                                </p:stCondLst>
                                <p:childTnLst>
                                  <p:par>
                                    <p:cTn id="10" presetID="22" presetClass="entr" presetSubtype="4"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down)">
                                          <p:cBhvr>
                                            <p:cTn id="12" dur="500"/>
                                            <p:tgtEl>
                                              <p:spTgt spid="63"/>
                                            </p:tgtEl>
                                          </p:cBhvr>
                                        </p:animEffect>
                                      </p:childTnLst>
                                    </p:cTn>
                                  </p:par>
                                  <p:par>
                                    <p:cTn id="13" presetID="22" presetClass="entr" presetSubtype="4"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down)">
                                          <p:cBhvr>
                                            <p:cTn id="15" dur="500"/>
                                            <p:tgtEl>
                                              <p:spTgt spid="75"/>
                                            </p:tgtEl>
                                          </p:cBhvr>
                                        </p:animEffect>
                                      </p:childTnLst>
                                    </p:cTn>
                                  </p:par>
                                </p:childTnLst>
                              </p:cTn>
                            </p:par>
                            <p:par>
                              <p:cTn id="16" fill="hold">
                                <p:stCondLst>
                                  <p:cond delay="1750"/>
                                </p:stCondLst>
                                <p:childTnLst>
                                  <p:par>
                                    <p:cTn id="17" presetID="56" presetClass="entr" presetSubtype="0" fill="hold" grpId="0" nodeType="afterEffect">
                                      <p:stCondLst>
                                        <p:cond delay="0"/>
                                      </p:stCondLst>
                                      <p:iterate type="lt">
                                        <p:tmPct val="13333"/>
                                      </p:iterate>
                                      <p:childTnLst>
                                        <p:set>
                                          <p:cBhvr>
                                            <p:cTn id="18" dur="1" fill="hold">
                                              <p:stCondLst>
                                                <p:cond delay="0"/>
                                              </p:stCondLst>
                                            </p:cTn>
                                            <p:tgtEl>
                                              <p:spTgt spid="14"/>
                                            </p:tgtEl>
                                            <p:attrNameLst>
                                              <p:attrName>style.visibility</p:attrName>
                                            </p:attrNameLst>
                                          </p:cBhvr>
                                          <p:to>
                                            <p:strVal val="visible"/>
                                          </p:to>
                                        </p:set>
                                        <p:anim by="(-#ppt_w*2)" calcmode="lin" valueType="num">
                                          <p:cBhvr rctx="PPT">
                                            <p:cTn id="19" dur="375" autoRev="1" fill="hold">
                                              <p:stCondLst>
                                                <p:cond delay="0"/>
                                              </p:stCondLst>
                                            </p:cTn>
                                            <p:tgtEl>
                                              <p:spTgt spid="14"/>
                                            </p:tgtEl>
                                            <p:attrNameLst>
                                              <p:attrName>ppt_w</p:attrName>
                                            </p:attrNameLst>
                                          </p:cBhvr>
                                        </p:anim>
                                        <p:anim by="(#ppt_w*0.50)" calcmode="lin" valueType="num">
                                          <p:cBhvr>
                                            <p:cTn id="20" dur="375" decel="50000" autoRev="1" fill="hold">
                                              <p:stCondLst>
                                                <p:cond delay="0"/>
                                              </p:stCondLst>
                                            </p:cTn>
                                            <p:tgtEl>
                                              <p:spTgt spid="14"/>
                                            </p:tgtEl>
                                            <p:attrNameLst>
                                              <p:attrName>ppt_x</p:attrName>
                                            </p:attrNameLst>
                                          </p:cBhvr>
                                        </p:anim>
                                        <p:anim from="(-#ppt_h/2)" to="(#ppt_y)" calcmode="lin" valueType="num">
                                          <p:cBhvr>
                                            <p:cTn id="21" dur="750" fill="hold">
                                              <p:stCondLst>
                                                <p:cond delay="0"/>
                                              </p:stCondLst>
                                            </p:cTn>
                                            <p:tgtEl>
                                              <p:spTgt spid="14"/>
                                            </p:tgtEl>
                                            <p:attrNameLst>
                                              <p:attrName>ppt_y</p:attrName>
                                            </p:attrNameLst>
                                          </p:cBhvr>
                                        </p:anim>
                                        <p:animRot by="21600000">
                                          <p:cBhvr>
                                            <p:cTn id="22" dur="750" fill="hold">
                                              <p:stCondLst>
                                                <p:cond delay="0"/>
                                              </p:stCondLst>
                                            </p:cTn>
                                            <p:tgtEl>
                                              <p:spTgt spid="14"/>
                                            </p:tgtEl>
                                            <p:attrNameLst>
                                              <p:attrName>r</p:attrName>
                                            </p:attrNameLst>
                                          </p:cBhvr>
                                        </p:animRot>
                                      </p:childTnLst>
                                    </p:cTn>
                                  </p:par>
                                </p:childTnLst>
                              </p:cTn>
                            </p:par>
                            <p:par>
                              <p:cTn id="23" fill="hold">
                                <p:stCondLst>
                                  <p:cond delay="2800"/>
                                </p:stCondLst>
                                <p:childTnLst>
                                  <p:par>
                                    <p:cTn id="24" presetID="26" presetClass="emph" presetSubtype="0" fill="hold" grpId="1" nodeType="afterEffect">
                                      <p:stCondLst>
                                        <p:cond delay="0"/>
                                      </p:stCondLst>
                                      <p:iterate type="lt">
                                        <p:tmPct val="10000"/>
                                      </p:iterate>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par>
                              <p:cTn id="27" fill="hold">
                                <p:stCondLst>
                                  <p:cond delay="3450"/>
                                </p:stCondLst>
                                <p:childTnLst>
                                  <p:par>
                                    <p:cTn id="28" presetID="16" presetClass="entr" presetSubtype="21"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outVertical)">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fill="hold"/>
                                            <p:tgtEl>
                                              <p:spTgt spid="37"/>
                                            </p:tgtEl>
                                            <p:attrNameLst>
                                              <p:attrName>ppt_x</p:attrName>
                                            </p:attrNameLst>
                                          </p:cBhvr>
                                          <p:tavLst>
                                            <p:tav tm="0">
                                              <p:val>
                                                <p:strVal val="0-#ppt_w/2"/>
                                              </p:val>
                                            </p:tav>
                                            <p:tav tm="100000">
                                              <p:val>
                                                <p:strVal val="#ppt_x"/>
                                              </p:val>
                                            </p:tav>
                                          </p:tavLst>
                                        </p:anim>
                                        <p:anim calcmode="lin" valueType="num">
                                          <p:cBhvr additive="base">
                                            <p:cTn id="8" dur="12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250" fill="hold"/>
                                            <p:tgtEl>
                                              <p:spTgt spid="33"/>
                                            </p:tgtEl>
                                            <p:attrNameLst>
                                              <p:attrName>ppt_x</p:attrName>
                                            </p:attrNameLst>
                                          </p:cBhvr>
                                          <p:tavLst>
                                            <p:tav tm="0">
                                              <p:val>
                                                <p:strVal val="1+#ppt_w/2"/>
                                              </p:val>
                                            </p:tav>
                                            <p:tav tm="100000">
                                              <p:val>
                                                <p:strVal val="#ppt_x"/>
                                              </p:val>
                                            </p:tav>
                                          </p:tavLst>
                                        </p:anim>
                                        <p:anim calcmode="lin" valueType="num">
                                          <p:cBhvr additive="base">
                                            <p:cTn id="12" dur="125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1750"/>
                                </p:stCondLst>
                                <p:childTnLst>
                                  <p:par>
                                    <p:cTn id="21" presetID="56" presetClass="entr" presetSubtype="0" fill="hold" grpId="0" nodeType="afterEffect">
                                      <p:stCondLst>
                                        <p:cond delay="0"/>
                                      </p:stCondLst>
                                      <p:iterate type="lt">
                                        <p:tmPct val="13333"/>
                                      </p:iterate>
                                      <p:childTnLst>
                                        <p:set>
                                          <p:cBhvr>
                                            <p:cTn id="22" dur="1" fill="hold">
                                              <p:stCondLst>
                                                <p:cond delay="0"/>
                                              </p:stCondLst>
                                            </p:cTn>
                                            <p:tgtEl>
                                              <p:spTgt spid="14"/>
                                            </p:tgtEl>
                                            <p:attrNameLst>
                                              <p:attrName>style.visibility</p:attrName>
                                            </p:attrNameLst>
                                          </p:cBhvr>
                                          <p:to>
                                            <p:strVal val="visible"/>
                                          </p:to>
                                        </p:set>
                                        <p:anim by="(-#ppt_w*2)" calcmode="lin" valueType="num">
                                          <p:cBhvr rctx="PPT">
                                            <p:cTn id="23" dur="375" autoRev="1" fill="hold">
                                              <p:stCondLst>
                                                <p:cond delay="0"/>
                                              </p:stCondLst>
                                            </p:cTn>
                                            <p:tgtEl>
                                              <p:spTgt spid="14"/>
                                            </p:tgtEl>
                                            <p:attrNameLst>
                                              <p:attrName>ppt_w</p:attrName>
                                            </p:attrNameLst>
                                          </p:cBhvr>
                                        </p:anim>
                                        <p:anim by="(#ppt_w*0.50)" calcmode="lin" valueType="num">
                                          <p:cBhvr>
                                            <p:cTn id="24" dur="375" decel="50000" autoRev="1" fill="hold">
                                              <p:stCondLst>
                                                <p:cond delay="0"/>
                                              </p:stCondLst>
                                            </p:cTn>
                                            <p:tgtEl>
                                              <p:spTgt spid="14"/>
                                            </p:tgtEl>
                                            <p:attrNameLst>
                                              <p:attrName>ppt_x</p:attrName>
                                            </p:attrNameLst>
                                          </p:cBhvr>
                                        </p:anim>
                                        <p:anim from="(-#ppt_h/2)" to="(#ppt_y)" calcmode="lin" valueType="num">
                                          <p:cBhvr>
                                            <p:cTn id="25" dur="750" fill="hold">
                                              <p:stCondLst>
                                                <p:cond delay="0"/>
                                              </p:stCondLst>
                                            </p:cTn>
                                            <p:tgtEl>
                                              <p:spTgt spid="14"/>
                                            </p:tgtEl>
                                            <p:attrNameLst>
                                              <p:attrName>ppt_y</p:attrName>
                                            </p:attrNameLst>
                                          </p:cBhvr>
                                        </p:anim>
                                        <p:animRot by="21600000">
                                          <p:cBhvr>
                                            <p:cTn id="26" dur="750" fill="hold">
                                              <p:stCondLst>
                                                <p:cond delay="0"/>
                                              </p:stCondLst>
                                            </p:cTn>
                                            <p:tgtEl>
                                              <p:spTgt spid="14"/>
                                            </p:tgtEl>
                                            <p:attrNameLst>
                                              <p:attrName>r</p:attrName>
                                            </p:attrNameLst>
                                          </p:cBhvr>
                                        </p:animRot>
                                      </p:childTnLst>
                                    </p:cTn>
                                  </p:par>
                                </p:childTnLst>
                              </p:cTn>
                            </p:par>
                            <p:par>
                              <p:cTn id="27" fill="hold">
                                <p:stCondLst>
                                  <p:cond delay="2800"/>
                                </p:stCondLst>
                                <p:childTnLst>
                                  <p:par>
                                    <p:cTn id="28" presetID="26" presetClass="emph" presetSubtype="0" fill="hold" grpId="1" nodeType="afterEffect">
                                      <p:stCondLst>
                                        <p:cond delay="0"/>
                                      </p:stCondLst>
                                      <p:iterate type="lt">
                                        <p:tmPct val="10000"/>
                                      </p:iterate>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childTnLst>
                              </p:cTn>
                            </p:par>
                            <p:par>
                              <p:cTn id="31" fill="hold">
                                <p:stCondLst>
                                  <p:cond delay="3450"/>
                                </p:stCondLst>
                                <p:childTnLst>
                                  <p:par>
                                    <p:cTn id="32" presetID="16" presetClass="entr" presetSubtype="2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17" name="Title 20">
            <a:extLst>
              <a:ext uri="{FF2B5EF4-FFF2-40B4-BE49-F238E27FC236}">
                <a16:creationId xmlns:a16="http://schemas.microsoft.com/office/drawing/2014/main" id="{B1B57346-89DA-4BBC-9675-5CD1F97F4178}"/>
              </a:ext>
            </a:extLst>
          </p:cNvPr>
          <p:cNvSpPr txBox="1"/>
          <p:nvPr/>
        </p:nvSpPr>
        <p:spPr>
          <a:xfrm>
            <a:off x="985237" y="4709119"/>
            <a:ext cx="4284758" cy="1758263"/>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CN" sz="2400" b="1" dirty="0" err="1">
                <a:solidFill>
                  <a:schemeClr val="tx1">
                    <a:lumMod val="75000"/>
                    <a:lumOff val="25000"/>
                  </a:schemeClr>
                </a:solidFill>
                <a:latin typeface="微軟正黑體" panose="020B0604030504040204" pitchFamily="34" charset="-120"/>
                <a:ea typeface="微軟正黑體" panose="020B0604030504040204" pitchFamily="34" charset="-120"/>
              </a:rPr>
              <a:t>Webduino</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執行人臉辨識並控制伺服馬達轉動攝影機持續追蹤人臉位置完成</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41" name="Picture 1">
            <a:extLst>
              <a:ext uri="{FF2B5EF4-FFF2-40B4-BE49-F238E27FC236}">
                <a16:creationId xmlns:a16="http://schemas.microsoft.com/office/drawing/2014/main" id="{358239C7-0A27-4548-AAAA-A0386EFE28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704" y="1313948"/>
            <a:ext cx="4021825" cy="330774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6">
            <a:extLst>
              <a:ext uri="{96DAC541-7B7A-43D3-8B79-37D633B846F1}">
                <asvg:svgBlip xmlns:asvg="http://schemas.microsoft.com/office/drawing/2016/SVG/main" r:embed="rId7"/>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Tree>
    <p:extLst>
      <p:ext uri="{BB962C8B-B14F-4D97-AF65-F5344CB8AC3E}">
        <p14:creationId xmlns:p14="http://schemas.microsoft.com/office/powerpoint/2010/main" val="1990244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2" presetClass="entr" presetSubtype="3" fill="hold" nodeType="withEffect" p14:presetBounceEnd="49000">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14:bounceEnd="49000">
                                          <p:cBhvr additive="base">
                                            <p:cTn id="33"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34"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1250" fill="hold"/>
                                            <p:tgtEl>
                                              <p:spTgt spid="14"/>
                                            </p:tgtEl>
                                            <p:attrNameLst>
                                              <p:attrName>ppt_x</p:attrName>
                                            </p:attrNameLst>
                                          </p:cBhvr>
                                          <p:tavLst>
                                            <p:tav tm="0">
                                              <p:val>
                                                <p:strVal val="1+#ppt_w/2"/>
                                              </p:val>
                                            </p:tav>
                                            <p:tav tm="100000">
                                              <p:val>
                                                <p:strVal val="#ppt_x"/>
                                              </p:val>
                                            </p:tav>
                                          </p:tavLst>
                                        </p:anim>
                                        <p:anim calcmode="lin" valueType="num">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EF1E9ED-80AB-4909-8BA5-A43F4FCE2334}"/>
              </a:ext>
            </a:extLst>
          </p:cNvPr>
          <p:cNvSpPr txBox="1"/>
          <p:nvPr/>
        </p:nvSpPr>
        <p:spPr>
          <a:xfrm>
            <a:off x="4133850" y="390618"/>
            <a:ext cx="3924300" cy="923330"/>
          </a:xfrm>
          <a:prstGeom prst="rect">
            <a:avLst/>
          </a:prstGeom>
          <a:noFill/>
        </p:spPr>
        <p:txBody>
          <a:bodyPr wrap="square" rtlCol="0">
            <a:spAutoFit/>
          </a:bodyPr>
          <a:lstStyle/>
          <a:p>
            <a:pPr algn="ctr"/>
            <a:r>
              <a:rPr lang="zh-TW" altLang="en-US" sz="5400" b="1" dirty="0">
                <a:solidFill>
                  <a:schemeClr val="tx1">
                    <a:lumMod val="85000"/>
                    <a:lumOff val="15000"/>
                  </a:schemeClr>
                </a:solidFill>
                <a:latin typeface="微軟正黑體" panose="020B0604030504040204" pitchFamily="34" charset="-120"/>
                <a:ea typeface="微軟正黑體" panose="020B0604030504040204" pitchFamily="34" charset="-120"/>
              </a:rPr>
              <a:t>目前進度</a:t>
            </a:r>
            <a:endParaRPr lang="zh-CN" altLang="en-US" sz="5400"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17" name="Title 20">
            <a:extLst>
              <a:ext uri="{FF2B5EF4-FFF2-40B4-BE49-F238E27FC236}">
                <a16:creationId xmlns:a16="http://schemas.microsoft.com/office/drawing/2014/main" id="{B1B57346-89DA-4BBC-9675-5CD1F97F4178}"/>
              </a:ext>
            </a:extLst>
          </p:cNvPr>
          <p:cNvSpPr txBox="1"/>
          <p:nvPr/>
        </p:nvSpPr>
        <p:spPr>
          <a:xfrm>
            <a:off x="985237" y="4709119"/>
            <a:ext cx="4284758" cy="1758263"/>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CN" sz="2400" b="1" dirty="0" err="1">
                <a:solidFill>
                  <a:schemeClr val="tx1">
                    <a:lumMod val="75000"/>
                    <a:lumOff val="25000"/>
                  </a:schemeClr>
                </a:solidFill>
                <a:latin typeface="微軟正黑體" panose="020B0604030504040204" pitchFamily="34" charset="-120"/>
                <a:ea typeface="微軟正黑體" panose="020B0604030504040204" pitchFamily="34" charset="-120"/>
              </a:rPr>
              <a:t>Webduino</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執行人臉辨識並控制伺服馬達轉動攝影機持續追蹤人臉位置完成</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41" name="Picture 1">
            <a:extLst>
              <a:ext uri="{FF2B5EF4-FFF2-40B4-BE49-F238E27FC236}">
                <a16:creationId xmlns:a16="http://schemas.microsoft.com/office/drawing/2014/main" id="{358239C7-0A27-4548-AAAA-A0386EFE28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704" y="1313948"/>
            <a:ext cx="4021825" cy="3307740"/>
          </a:xfrm>
          <a:prstGeom prst="rect">
            <a:avLst/>
          </a:prstGeom>
          <a:noFill/>
          <a:extLst>
            <a:ext uri="{909E8E84-426E-40DD-AFC4-6F175D3DCCD1}">
              <a14:hiddenFill xmlns:a14="http://schemas.microsoft.com/office/drawing/2010/main">
                <a:solidFill>
                  <a:srgbClr val="FFFFFF"/>
                </a:solidFill>
              </a14:hiddenFill>
            </a:ext>
          </a:extLst>
        </p:spPr>
      </p:pic>
      <p:pic>
        <p:nvPicPr>
          <p:cNvPr id="50" name="內容版面配置區 4">
            <a:extLst>
              <a:ext uri="{FF2B5EF4-FFF2-40B4-BE49-F238E27FC236}">
                <a16:creationId xmlns:a16="http://schemas.microsoft.com/office/drawing/2014/main" id="{A8564B56-8C75-4A3B-912F-52B39D277389}"/>
              </a:ext>
            </a:extLst>
          </p:cNvPr>
          <p:cNvPicPr>
            <a:picLocks noChangeAspect="1"/>
          </p:cNvPicPr>
          <p:nvPr/>
        </p:nvPicPr>
        <p:blipFill rotWithShape="1">
          <a:blip r:embed="rId6">
            <a:extLst>
              <a:ext uri="{28A0092B-C50C-407E-A947-70E740481C1C}">
                <a14:useLocalDpi xmlns:a14="http://schemas.microsoft.com/office/drawing/2010/main" val="0"/>
              </a:ext>
            </a:extLst>
          </a:blip>
          <a:srcRect t="8169" r="1903"/>
          <a:stretch/>
        </p:blipFill>
        <p:spPr>
          <a:xfrm>
            <a:off x="7400982" y="1253982"/>
            <a:ext cx="3924299" cy="3921334"/>
          </a:xfrm>
          <a:prstGeom prst="rect">
            <a:avLst/>
          </a:prstGeom>
        </p:spPr>
      </p:pic>
      <p:sp>
        <p:nvSpPr>
          <p:cNvPr id="52" name="Title 20">
            <a:extLst>
              <a:ext uri="{FF2B5EF4-FFF2-40B4-BE49-F238E27FC236}">
                <a16:creationId xmlns:a16="http://schemas.microsoft.com/office/drawing/2014/main" id="{F09E7785-4871-4FB4-AE71-77F074E45513}"/>
              </a:ext>
            </a:extLst>
          </p:cNvPr>
          <p:cNvSpPr txBox="1"/>
          <p:nvPr/>
        </p:nvSpPr>
        <p:spPr>
          <a:xfrm>
            <a:off x="7595399" y="5356425"/>
            <a:ext cx="2944384" cy="1204266"/>
          </a:xfrm>
          <a:prstGeom prst="rect">
            <a:avLst/>
          </a:prstGeom>
        </p:spPr>
        <p:txBody>
          <a:bodyPr vert="horz" wrap="square" lIns="162524" tIns="81261" rIns="162524" bIns="81261"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50000"/>
              </a:lnSpc>
            </a:pP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APP</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掃描</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QR</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 </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code</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並發送封包完成</a:t>
            </a:r>
            <a:endParaRPr lang="en-US" altLang="zh-CN"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pic>
        <p:nvPicPr>
          <p:cNvPr id="14" name="图形 32">
            <a:extLst>
              <a:ext uri="{FF2B5EF4-FFF2-40B4-BE49-F238E27FC236}">
                <a16:creationId xmlns:a16="http://schemas.microsoft.com/office/drawing/2014/main" id="{8E2A6E8D-FA2D-4CB2-B107-B0DA64253495}"/>
              </a:ext>
            </a:extLst>
          </p:cNvPr>
          <p:cNvPicPr>
            <a:picLocks noChangeAspect="1"/>
          </p:cNvPicPr>
          <p:nvPr/>
        </p:nvPicPr>
        <p:blipFill>
          <a:blip r:embed="rId7">
            <a:extLst>
              <a:ext uri="{96DAC541-7B7A-43D3-8B79-37D633B846F1}">
                <asvg:svgBlip xmlns:asvg="http://schemas.microsoft.com/office/drawing/2016/SVG/main" r:embed="rId8"/>
              </a:ext>
            </a:extLst>
          </a:blip>
          <a:srcRect l="2082" t="8841" r="12030" b="12361"/>
          <a:stretch>
            <a:fillRect/>
          </a:stretch>
        </p:blipFill>
        <p:spPr>
          <a:xfrm>
            <a:off x="11128604" y="5660568"/>
            <a:ext cx="793283" cy="923330"/>
          </a:xfrm>
          <a:custGeom>
            <a:avLst/>
            <a:gdLst/>
            <a:ahLst/>
            <a:cxnLst/>
            <a:rect l="l" t="t" r="r" b="b"/>
            <a:pathLst>
              <a:path w="1096230" h="1275941">
                <a:moveTo>
                  <a:pt x="634975" y="0"/>
                </a:moveTo>
                <a:lnTo>
                  <a:pt x="938770" y="0"/>
                </a:lnTo>
                <a:lnTo>
                  <a:pt x="938770" y="771042"/>
                </a:lnTo>
                <a:lnTo>
                  <a:pt x="1096230" y="771042"/>
                </a:lnTo>
                <a:lnTo>
                  <a:pt x="1096230" y="1041463"/>
                </a:lnTo>
                <a:lnTo>
                  <a:pt x="938770" y="1041463"/>
                </a:lnTo>
                <a:lnTo>
                  <a:pt x="938770" y="1275941"/>
                </a:lnTo>
                <a:lnTo>
                  <a:pt x="634975" y="1275941"/>
                </a:lnTo>
                <a:lnTo>
                  <a:pt x="634975" y="1041463"/>
                </a:lnTo>
                <a:lnTo>
                  <a:pt x="0" y="1041463"/>
                </a:lnTo>
                <a:lnTo>
                  <a:pt x="0" y="754782"/>
                </a:lnTo>
                <a:lnTo>
                  <a:pt x="634975" y="0"/>
                </a:lnTo>
                <a:close/>
                <a:moveTo>
                  <a:pt x="634975" y="376228"/>
                </a:moveTo>
                <a:lnTo>
                  <a:pt x="299463" y="771042"/>
                </a:lnTo>
                <a:lnTo>
                  <a:pt x="634975" y="771042"/>
                </a:lnTo>
                <a:lnTo>
                  <a:pt x="634975" y="376228"/>
                </a:lnTo>
                <a:close/>
              </a:path>
            </a:pathLst>
          </a:custGeom>
        </p:spPr>
      </p:pic>
    </p:spTree>
    <p:extLst>
      <p:ext uri="{BB962C8B-B14F-4D97-AF65-F5344CB8AC3E}">
        <p14:creationId xmlns:p14="http://schemas.microsoft.com/office/powerpoint/2010/main" val="144647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14:presetBounceEnd="49000">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14:bounceEnd="49000">
                                          <p:cBhvr additive="base">
                                            <p:cTn id="38" dur="1250" fill="hold"/>
                                            <p:tgtEl>
                                              <p:spTgt spid="14"/>
                                            </p:tgtEl>
                                            <p:attrNameLst>
                                              <p:attrName>ppt_x</p:attrName>
                                            </p:attrNameLst>
                                          </p:cBhvr>
                                          <p:tavLst>
                                            <p:tav tm="0">
                                              <p:val>
                                                <p:strVal val="1+#ppt_w/2"/>
                                              </p:val>
                                            </p:tav>
                                            <p:tav tm="100000">
                                              <p:val>
                                                <p:strVal val="#ppt_x"/>
                                              </p:val>
                                            </p:tav>
                                          </p:tavLst>
                                        </p:anim>
                                        <p:anim calcmode="lin" valueType="num" p14:bounceEnd="49000">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2" presetClass="entr" presetSubtype="8" fill="hold" nodeType="with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2" fill="hold"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25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2" presetClass="entr" presetSubtype="3"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1250" fill="hold"/>
                                            <p:tgtEl>
                                              <p:spTgt spid="14"/>
                                            </p:tgtEl>
                                            <p:attrNameLst>
                                              <p:attrName>ppt_x</p:attrName>
                                            </p:attrNameLst>
                                          </p:cBhvr>
                                          <p:tavLst>
                                            <p:tav tm="0">
                                              <p:val>
                                                <p:strVal val="1+#ppt_w/2"/>
                                              </p:val>
                                            </p:tav>
                                            <p:tav tm="100000">
                                              <p:val>
                                                <p:strVal val="#ppt_x"/>
                                              </p:val>
                                            </p:tav>
                                          </p:tavLst>
                                        </p:anim>
                                        <p:anim calcmode="lin" valueType="num">
                                          <p:cBhvr additive="base">
                                            <p:cTn id="39"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52"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C7FE9-F379-48DC-803B-804B20CDBB20}"/>
              </a:ext>
            </a:extLst>
          </p:cNvPr>
          <p:cNvSpPr txBox="1">
            <a:spLocks/>
          </p:cNvSpPr>
          <p:nvPr/>
        </p:nvSpPr>
        <p:spPr>
          <a:xfrm>
            <a:off x="838200" y="207390"/>
            <a:ext cx="10515600" cy="2029283"/>
          </a:xfr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4800">
                <a:latin typeface="微軟正黑體 Light" panose="020B0304030504040204" pitchFamily="34" charset="-120"/>
                <a:ea typeface="微軟正黑體 Light" panose="020B0304030504040204" pitchFamily="34" charset="-120"/>
              </a:rPr>
              <a:t>直播串流</a:t>
            </a:r>
            <a:br>
              <a:rPr lang="en-US" altLang="zh-TW" sz="4800">
                <a:latin typeface="微軟正黑體 Light" panose="020B0304030504040204" pitchFamily="34" charset="-120"/>
                <a:ea typeface="微軟正黑體 Light" panose="020B0304030504040204" pitchFamily="34" charset="-120"/>
              </a:rPr>
            </a:br>
            <a:endParaRPr lang="zh-TW" altLang="en-US" sz="4800" dirty="0">
              <a:latin typeface="微軟正黑體 Light" panose="020B0304030504040204" pitchFamily="34" charset="-120"/>
              <a:ea typeface="微軟正黑體 Light" panose="020B0304030504040204" pitchFamily="34" charset="-120"/>
            </a:endParaRPr>
          </a:p>
        </p:txBody>
      </p:sp>
      <p:pic>
        <p:nvPicPr>
          <p:cNvPr id="5" name="圖片 4">
            <a:extLst>
              <a:ext uri="{FF2B5EF4-FFF2-40B4-BE49-F238E27FC236}">
                <a16:creationId xmlns:a16="http://schemas.microsoft.com/office/drawing/2014/main" id="{910BB587-162F-4BC8-835F-59EA7D479EAB}"/>
              </a:ext>
            </a:extLst>
          </p:cNvPr>
          <p:cNvPicPr>
            <a:picLocks noChangeAspect="1"/>
          </p:cNvPicPr>
          <p:nvPr/>
        </p:nvPicPr>
        <p:blipFill>
          <a:blip r:embed="rId2"/>
          <a:stretch>
            <a:fillRect/>
          </a:stretch>
        </p:blipFill>
        <p:spPr>
          <a:xfrm>
            <a:off x="2175030" y="1054182"/>
            <a:ext cx="7841940" cy="5425332"/>
          </a:xfrm>
          <a:prstGeom prst="rect">
            <a:avLst/>
          </a:prstGeom>
        </p:spPr>
      </p:pic>
      <p:pic>
        <p:nvPicPr>
          <p:cNvPr id="3" name="內容版面配置區 3">
            <a:extLst>
              <a:ext uri="{FF2B5EF4-FFF2-40B4-BE49-F238E27FC236}">
                <a16:creationId xmlns:a16="http://schemas.microsoft.com/office/drawing/2014/main" id="{AFA4FCCF-9844-40B7-B1F9-272228902CAE}"/>
              </a:ext>
            </a:extLst>
          </p:cNvPr>
          <p:cNvPicPr>
            <a:picLocks noChangeAspect="1"/>
          </p:cNvPicPr>
          <p:nvPr/>
        </p:nvPicPr>
        <p:blipFill>
          <a:blip r:embed="rId3"/>
          <a:stretch>
            <a:fillRect/>
          </a:stretch>
        </p:blipFill>
        <p:spPr>
          <a:xfrm>
            <a:off x="2635014" y="1432874"/>
            <a:ext cx="6921971" cy="3669479"/>
          </a:xfrm>
          <a:prstGeom prst="rect">
            <a:avLst/>
          </a:prstGeom>
        </p:spPr>
      </p:pic>
    </p:spTree>
    <p:extLst>
      <p:ext uri="{BB962C8B-B14F-4D97-AF65-F5344CB8AC3E}">
        <p14:creationId xmlns:p14="http://schemas.microsoft.com/office/powerpoint/2010/main" val="2035810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形 51">
            <a:extLst>
              <a:ext uri="{FF2B5EF4-FFF2-40B4-BE49-F238E27FC236}">
                <a16:creationId xmlns:a16="http://schemas.microsoft.com/office/drawing/2014/main" id="{8D33FEF6-9F37-4458-AA3E-4C458A179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107" y="4827095"/>
            <a:ext cx="1870413" cy="1956409"/>
          </a:xfrm>
          <a:prstGeom prst="rect">
            <a:avLst/>
          </a:prstGeom>
        </p:spPr>
      </p:pic>
      <p:pic>
        <p:nvPicPr>
          <p:cNvPr id="53" name="图形 52">
            <a:extLst>
              <a:ext uri="{FF2B5EF4-FFF2-40B4-BE49-F238E27FC236}">
                <a16:creationId xmlns:a16="http://schemas.microsoft.com/office/drawing/2014/main" id="{2B0BF704-574C-4B05-806E-D359C2544A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1181" y="40578"/>
            <a:ext cx="2065140" cy="1630373"/>
          </a:xfrm>
          <a:prstGeom prst="rect">
            <a:avLst/>
          </a:prstGeom>
        </p:spPr>
      </p:pic>
      <p:pic>
        <p:nvPicPr>
          <p:cNvPr id="18" name="图片 17">
            <a:extLst>
              <a:ext uri="{FF2B5EF4-FFF2-40B4-BE49-F238E27FC236}">
                <a16:creationId xmlns:a16="http://schemas.microsoft.com/office/drawing/2014/main" id="{01B58B04-61DF-4368-9E5B-1A9430F90136}"/>
              </a:ext>
            </a:extLst>
          </p:cNvPr>
          <p:cNvPicPr>
            <a:picLocks noChangeAspect="1"/>
          </p:cNvPicPr>
          <p:nvPr/>
        </p:nvPicPr>
        <p:blipFill rotWithShape="1">
          <a:blip r:embed="rId7">
            <a:extLst>
              <a:ext uri="{28A0092B-C50C-407E-A947-70E740481C1C}">
                <a14:useLocalDpi xmlns:a14="http://schemas.microsoft.com/office/drawing/2010/main" val="0"/>
              </a:ext>
            </a:extLst>
          </a:blip>
          <a:srcRect l="12695" t="13963" r="15432" b="9410"/>
          <a:stretch/>
        </p:blipFill>
        <p:spPr>
          <a:xfrm rot="5400000">
            <a:off x="2925434" y="-1362528"/>
            <a:ext cx="6195993" cy="9583056"/>
          </a:xfrm>
          <a:prstGeom prst="rect">
            <a:avLst/>
          </a:prstGeom>
          <a:effectLst>
            <a:outerShdw blurRad="152400" dist="76200" dir="5400000" algn="t" rotWithShape="0">
              <a:prstClr val="black">
                <a:alpha val="40000"/>
              </a:prstClr>
            </a:outerShdw>
          </a:effectLst>
        </p:spPr>
      </p:pic>
      <p:sp>
        <p:nvSpPr>
          <p:cNvPr id="14" name="文本框 13">
            <a:extLst>
              <a:ext uri="{FF2B5EF4-FFF2-40B4-BE49-F238E27FC236}">
                <a16:creationId xmlns:a16="http://schemas.microsoft.com/office/drawing/2014/main" id="{3AAB08FD-929D-4210-86B9-92132AA71D62}"/>
              </a:ext>
            </a:extLst>
          </p:cNvPr>
          <p:cNvSpPr txBox="1"/>
          <p:nvPr/>
        </p:nvSpPr>
        <p:spPr>
          <a:xfrm>
            <a:off x="1244600" y="3157664"/>
            <a:ext cx="9702800" cy="1569660"/>
          </a:xfrm>
          <a:prstGeom prst="rect">
            <a:avLst/>
          </a:prstGeom>
          <a:noFill/>
        </p:spPr>
        <p:txBody>
          <a:bodyPr wrap="square" rtlCol="0">
            <a:spAutoFit/>
          </a:bodyPr>
          <a:lstStyle/>
          <a:p>
            <a:pPr algn="ctr"/>
            <a:r>
              <a:rPr lang="zh-TW" altLang="en-US" sz="9600" b="1" spc="-150" dirty="0">
                <a:solidFill>
                  <a:schemeClr val="tx1">
                    <a:lumMod val="75000"/>
                    <a:lumOff val="25000"/>
                  </a:schemeClr>
                </a:solidFill>
                <a:latin typeface="方正手迹-小欢卡通体" panose="02000500000000000000" pitchFamily="2" charset="-122"/>
                <a:ea typeface="方正手迹-小欢卡通体" panose="02000500000000000000" pitchFamily="2" charset="-122"/>
              </a:rPr>
              <a:t>未來進度分配</a:t>
            </a:r>
            <a:endParaRPr lang="zh-CN" altLang="en-US" sz="7200" b="1" spc="-150" dirty="0">
              <a:solidFill>
                <a:srgbClr val="FFC73E"/>
              </a:solidFill>
              <a:latin typeface="方正手迹-小欢卡通体" panose="02000500000000000000" pitchFamily="2" charset="-122"/>
              <a:ea typeface="方正手迹-小欢卡通体" panose="02000500000000000000" pitchFamily="2" charset="-122"/>
            </a:endParaRPr>
          </a:p>
        </p:txBody>
      </p:sp>
      <p:grpSp>
        <p:nvGrpSpPr>
          <p:cNvPr id="2" name="组合 1">
            <a:extLst>
              <a:ext uri="{FF2B5EF4-FFF2-40B4-BE49-F238E27FC236}">
                <a16:creationId xmlns:a16="http://schemas.microsoft.com/office/drawing/2014/main" id="{838B7507-BC27-4394-A9B9-4F3FCB597C1B}"/>
              </a:ext>
            </a:extLst>
          </p:cNvPr>
          <p:cNvGrpSpPr/>
          <p:nvPr/>
        </p:nvGrpSpPr>
        <p:grpSpPr>
          <a:xfrm>
            <a:off x="4926015" y="4766828"/>
            <a:ext cx="2339970" cy="482600"/>
            <a:chOff x="4926015" y="4766828"/>
            <a:chExt cx="2339970" cy="482600"/>
          </a:xfrm>
        </p:grpSpPr>
        <p:sp>
          <p:nvSpPr>
            <p:cNvPr id="15" name="矩形 14">
              <a:extLst>
                <a:ext uri="{FF2B5EF4-FFF2-40B4-BE49-F238E27FC236}">
                  <a16:creationId xmlns:a16="http://schemas.microsoft.com/office/drawing/2014/main" id="{76128341-D5BE-4727-98FA-EEEF15553AE5}"/>
                </a:ext>
              </a:extLst>
            </p:cNvPr>
            <p:cNvSpPr/>
            <p:nvPr/>
          </p:nvSpPr>
          <p:spPr>
            <a:xfrm>
              <a:off x="4926015" y="4766828"/>
              <a:ext cx="1169985" cy="482600"/>
            </a:xfrm>
            <a:prstGeom prst="rect">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sp>
          <p:nvSpPr>
            <p:cNvPr id="16" name="矩形 15">
              <a:extLst>
                <a:ext uri="{FF2B5EF4-FFF2-40B4-BE49-F238E27FC236}">
                  <a16:creationId xmlns:a16="http://schemas.microsoft.com/office/drawing/2014/main" id="{EB775F2C-CA06-4532-900A-BFA261DBEEB0}"/>
                </a:ext>
              </a:extLst>
            </p:cNvPr>
            <p:cNvSpPr/>
            <p:nvPr/>
          </p:nvSpPr>
          <p:spPr>
            <a:xfrm>
              <a:off x="6096000" y="4766828"/>
              <a:ext cx="1169985" cy="482600"/>
            </a:xfrm>
            <a:prstGeom prst="rect">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00416B"/>
                </a:solidFill>
                <a:latin typeface="方正雅士黑 简" panose="02000500000000000000" pitchFamily="2" charset="-122"/>
                <a:ea typeface="方正雅士黑 简" panose="02000500000000000000" pitchFamily="2" charset="-122"/>
              </a:endParaRPr>
            </a:p>
          </p:txBody>
        </p:sp>
      </p:grpSp>
      <p:sp>
        <p:nvSpPr>
          <p:cNvPr id="17" name="矩形 16">
            <a:extLst>
              <a:ext uri="{FF2B5EF4-FFF2-40B4-BE49-F238E27FC236}">
                <a16:creationId xmlns:a16="http://schemas.microsoft.com/office/drawing/2014/main" id="{013E49E3-785E-448C-8679-9E330C4A1944}"/>
              </a:ext>
            </a:extLst>
          </p:cNvPr>
          <p:cNvSpPr/>
          <p:nvPr/>
        </p:nvSpPr>
        <p:spPr>
          <a:xfrm>
            <a:off x="5131954" y="4783176"/>
            <a:ext cx="1928093" cy="461665"/>
          </a:xfrm>
          <a:prstGeom prst="rect">
            <a:avLst/>
          </a:prstGeom>
        </p:spPr>
        <p:txBody>
          <a:bodyPr wrap="none">
            <a:spAutoFit/>
          </a:bodyPr>
          <a:lstStyle/>
          <a:p>
            <a:pPr algn="ctr"/>
            <a:r>
              <a:rPr lang="en-US" altLang="zh-CN" sz="2400" dirty="0">
                <a:solidFill>
                  <a:schemeClr val="bg1"/>
                </a:solidFill>
                <a:latin typeface="方正雅士黑 简" panose="02000500000000000000" pitchFamily="2" charset="-122"/>
                <a:ea typeface="方正雅士黑 简" panose="02000500000000000000" pitchFamily="2" charset="-122"/>
              </a:rPr>
              <a:t>PART    </a:t>
            </a:r>
            <a:r>
              <a:rPr lang="en-US" altLang="zh-TW" sz="2400" dirty="0">
                <a:solidFill>
                  <a:schemeClr val="bg1"/>
                </a:solidFill>
                <a:latin typeface="方正雅士黑 简" panose="02000500000000000000" pitchFamily="2" charset="-122"/>
                <a:ea typeface="方正雅士黑 简" panose="02000500000000000000" pitchFamily="2" charset="-122"/>
              </a:rPr>
              <a:t>FIVE</a:t>
            </a:r>
            <a:endParaRPr lang="zh-CN" altLang="en-US" sz="2400" dirty="0">
              <a:solidFill>
                <a:schemeClr val="bg1"/>
              </a:solidFill>
              <a:latin typeface="方正雅士黑 简" panose="02000500000000000000" pitchFamily="2" charset="-122"/>
              <a:ea typeface="方正雅士黑 简" panose="02000500000000000000" pitchFamily="2" charset="-122"/>
            </a:endParaRPr>
          </a:p>
        </p:txBody>
      </p:sp>
      <p:cxnSp>
        <p:nvCxnSpPr>
          <p:cNvPr id="41" name="直接连接符 40">
            <a:extLst>
              <a:ext uri="{FF2B5EF4-FFF2-40B4-BE49-F238E27FC236}">
                <a16:creationId xmlns:a16="http://schemas.microsoft.com/office/drawing/2014/main" id="{E636E03A-FE62-4C2C-A59C-E8FD958F8D13}"/>
              </a:ext>
            </a:extLst>
          </p:cNvPr>
          <p:cNvCxnSpPr>
            <a:cxnSpLocks/>
          </p:cNvCxnSpPr>
          <p:nvPr/>
        </p:nvCxnSpPr>
        <p:spPr>
          <a:xfrm>
            <a:off x="411695" y="2518913"/>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F08B9C-16B6-4569-B702-38B1AF5AF488}"/>
              </a:ext>
            </a:extLst>
          </p:cNvPr>
          <p:cNvCxnSpPr>
            <a:cxnSpLocks/>
          </p:cNvCxnSpPr>
          <p:nvPr/>
        </p:nvCxnSpPr>
        <p:spPr>
          <a:xfrm>
            <a:off x="1101913" y="2271473"/>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54" name="图形 53">
            <a:extLst>
              <a:ext uri="{FF2B5EF4-FFF2-40B4-BE49-F238E27FC236}">
                <a16:creationId xmlns:a16="http://schemas.microsoft.com/office/drawing/2014/main" id="{13D02E48-3DEE-4265-A5E9-DA6886F9CF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0955" y="763694"/>
            <a:ext cx="268506" cy="268506"/>
          </a:xfrm>
          <a:prstGeom prst="rect">
            <a:avLst/>
          </a:prstGeom>
        </p:spPr>
      </p:pic>
      <p:pic>
        <p:nvPicPr>
          <p:cNvPr id="55" name="图形 54">
            <a:extLst>
              <a:ext uri="{FF2B5EF4-FFF2-40B4-BE49-F238E27FC236}">
                <a16:creationId xmlns:a16="http://schemas.microsoft.com/office/drawing/2014/main" id="{D8F8FC5F-39E0-413A-A0E1-834248523C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86082" y="6011689"/>
            <a:ext cx="246232" cy="246232"/>
          </a:xfrm>
          <a:prstGeom prst="rect">
            <a:avLst/>
          </a:prstGeom>
        </p:spPr>
      </p:pic>
      <p:cxnSp>
        <p:nvCxnSpPr>
          <p:cNvPr id="56" name="直接连接符 55">
            <a:extLst>
              <a:ext uri="{FF2B5EF4-FFF2-40B4-BE49-F238E27FC236}">
                <a16:creationId xmlns:a16="http://schemas.microsoft.com/office/drawing/2014/main" id="{19633C08-5B20-4E2F-8F2E-815875B31679}"/>
              </a:ext>
            </a:extLst>
          </p:cNvPr>
          <p:cNvCxnSpPr>
            <a:cxnSpLocks/>
          </p:cNvCxnSpPr>
          <p:nvPr/>
        </p:nvCxnSpPr>
        <p:spPr>
          <a:xfrm>
            <a:off x="10736186" y="4572796"/>
            <a:ext cx="98341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7261DA9-E5D1-475F-A769-B1177D9364B2}"/>
              </a:ext>
            </a:extLst>
          </p:cNvPr>
          <p:cNvCxnSpPr>
            <a:cxnSpLocks/>
          </p:cNvCxnSpPr>
          <p:nvPr/>
        </p:nvCxnSpPr>
        <p:spPr>
          <a:xfrm>
            <a:off x="11426404" y="4325356"/>
            <a:ext cx="379561" cy="0"/>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8AD69468-B53A-4849-A0EA-E60DD2D66E1D}"/>
              </a:ext>
            </a:extLst>
          </p:cNvPr>
          <p:cNvGrpSpPr/>
          <p:nvPr/>
        </p:nvGrpSpPr>
        <p:grpSpPr>
          <a:xfrm>
            <a:off x="4310626" y="1648268"/>
            <a:ext cx="758330" cy="1509396"/>
            <a:chOff x="4355021" y="1468708"/>
            <a:chExt cx="758330" cy="1509396"/>
          </a:xfrm>
        </p:grpSpPr>
        <p:sp>
          <p:nvSpPr>
            <p:cNvPr id="58" name="星形: 五角 57">
              <a:extLst>
                <a:ext uri="{FF2B5EF4-FFF2-40B4-BE49-F238E27FC236}">
                  <a16:creationId xmlns:a16="http://schemas.microsoft.com/office/drawing/2014/main" id="{954F6521-7C96-4022-A877-6F6F92D8C137}"/>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星形: 五角 59">
              <a:extLst>
                <a:ext uri="{FF2B5EF4-FFF2-40B4-BE49-F238E27FC236}">
                  <a16:creationId xmlns:a16="http://schemas.microsoft.com/office/drawing/2014/main" id="{68CACEF3-4258-4B14-9C2B-D2CB02B9AC7E}"/>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星形: 五角 60">
              <a:extLst>
                <a:ext uri="{FF2B5EF4-FFF2-40B4-BE49-F238E27FC236}">
                  <a16:creationId xmlns:a16="http://schemas.microsoft.com/office/drawing/2014/main" id="{94563166-AC75-47DA-83AB-8F7760639102}"/>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星形: 五角 61">
              <a:extLst>
                <a:ext uri="{FF2B5EF4-FFF2-40B4-BE49-F238E27FC236}">
                  <a16:creationId xmlns:a16="http://schemas.microsoft.com/office/drawing/2014/main" id="{08C48CBA-C2D1-46B1-9CC5-8F9D9CD271DD}"/>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733A3385-D462-478D-A653-6745B30FBDE3}"/>
              </a:ext>
            </a:extLst>
          </p:cNvPr>
          <p:cNvGrpSpPr/>
          <p:nvPr/>
        </p:nvGrpSpPr>
        <p:grpSpPr>
          <a:xfrm flipH="1">
            <a:off x="7205710" y="1648268"/>
            <a:ext cx="758330" cy="1509396"/>
            <a:chOff x="4355021" y="1468708"/>
            <a:chExt cx="758330" cy="1509396"/>
          </a:xfrm>
        </p:grpSpPr>
        <p:sp>
          <p:nvSpPr>
            <p:cNvPr id="76" name="星形: 五角 75">
              <a:extLst>
                <a:ext uri="{FF2B5EF4-FFF2-40B4-BE49-F238E27FC236}">
                  <a16:creationId xmlns:a16="http://schemas.microsoft.com/office/drawing/2014/main" id="{2D1F972A-604C-4581-9AE8-0CD88F41C244}"/>
                </a:ext>
              </a:extLst>
            </p:cNvPr>
            <p:cNvSpPr/>
            <p:nvPr/>
          </p:nvSpPr>
          <p:spPr>
            <a:xfrm>
              <a:off x="4652433" y="2517186"/>
              <a:ext cx="460918" cy="460918"/>
            </a:xfrm>
            <a:prstGeom prst="star5">
              <a:avLst/>
            </a:prstGeom>
            <a:solidFill>
              <a:srgbClr val="FF6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星形: 五角 76">
              <a:extLst>
                <a:ext uri="{FF2B5EF4-FFF2-40B4-BE49-F238E27FC236}">
                  <a16:creationId xmlns:a16="http://schemas.microsoft.com/office/drawing/2014/main" id="{1E62B4AF-C5E3-4C40-9B39-B6B2CC30AB7D}"/>
                </a:ext>
              </a:extLst>
            </p:cNvPr>
            <p:cNvSpPr/>
            <p:nvPr/>
          </p:nvSpPr>
          <p:spPr>
            <a:xfrm>
              <a:off x="4355021" y="2208794"/>
              <a:ext cx="320445" cy="320445"/>
            </a:xfrm>
            <a:prstGeom prst="star5">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星形: 五角 77">
              <a:extLst>
                <a:ext uri="{FF2B5EF4-FFF2-40B4-BE49-F238E27FC236}">
                  <a16:creationId xmlns:a16="http://schemas.microsoft.com/office/drawing/2014/main" id="{96ACDF28-8D51-4EAA-BCA8-C9B791D850D7}"/>
                </a:ext>
              </a:extLst>
            </p:cNvPr>
            <p:cNvSpPr/>
            <p:nvPr/>
          </p:nvSpPr>
          <p:spPr>
            <a:xfrm>
              <a:off x="4431095" y="1794975"/>
              <a:ext cx="228299" cy="228299"/>
            </a:xfrm>
            <a:prstGeom prst="star5">
              <a:avLst/>
            </a:prstGeom>
            <a:solidFill>
              <a:srgbClr val="FFC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星形: 五角 78">
              <a:extLst>
                <a:ext uri="{FF2B5EF4-FFF2-40B4-BE49-F238E27FC236}">
                  <a16:creationId xmlns:a16="http://schemas.microsoft.com/office/drawing/2014/main" id="{3B7B9B4F-2F72-4E18-8E56-918C8D8A059E}"/>
                </a:ext>
              </a:extLst>
            </p:cNvPr>
            <p:cNvSpPr/>
            <p:nvPr/>
          </p:nvSpPr>
          <p:spPr>
            <a:xfrm>
              <a:off x="4771591" y="1468708"/>
              <a:ext cx="160111" cy="160111"/>
            </a:xfrm>
            <a:prstGeom prst="star5">
              <a:avLst/>
            </a:prstGeom>
            <a:solidFill>
              <a:srgbClr val="004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11631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par>
                                <p:cTn id="8" presetID="22" presetClass="entr" presetSubtype="4"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wipe(down)">
                                      <p:cBhvr>
                                        <p:cTn id="10" dur="500"/>
                                        <p:tgtEl>
                                          <p:spTgt spid="75"/>
                                        </p:tgtEl>
                                      </p:cBhvr>
                                    </p:animEffect>
                                  </p:childTnLst>
                                </p:cTn>
                              </p:par>
                            </p:childTnLst>
                          </p:cTn>
                        </p:par>
                        <p:par>
                          <p:cTn id="11" fill="hold">
                            <p:stCondLst>
                              <p:cond delay="500"/>
                            </p:stCondLst>
                            <p:childTnLst>
                              <p:par>
                                <p:cTn id="12" presetID="56" presetClass="entr" presetSubtype="0" fill="hold" grpId="0" nodeType="afterEffect">
                                  <p:stCondLst>
                                    <p:cond delay="0"/>
                                  </p:stCondLst>
                                  <p:iterate type="lt">
                                    <p:tmPct val="13333"/>
                                  </p:iterate>
                                  <p:childTnLst>
                                    <p:set>
                                      <p:cBhvr>
                                        <p:cTn id="13" dur="1" fill="hold">
                                          <p:stCondLst>
                                            <p:cond delay="0"/>
                                          </p:stCondLst>
                                        </p:cTn>
                                        <p:tgtEl>
                                          <p:spTgt spid="14"/>
                                        </p:tgtEl>
                                        <p:attrNameLst>
                                          <p:attrName>style.visibility</p:attrName>
                                        </p:attrNameLst>
                                      </p:cBhvr>
                                      <p:to>
                                        <p:strVal val="visible"/>
                                      </p:to>
                                    </p:set>
                                    <p:anim by="(-#ppt_w*2)" calcmode="lin" valueType="num">
                                      <p:cBhvr rctx="PPT">
                                        <p:cTn id="14" dur="375" autoRev="1" fill="hold">
                                          <p:stCondLst>
                                            <p:cond delay="0"/>
                                          </p:stCondLst>
                                        </p:cTn>
                                        <p:tgtEl>
                                          <p:spTgt spid="14"/>
                                        </p:tgtEl>
                                        <p:attrNameLst>
                                          <p:attrName>ppt_w</p:attrName>
                                        </p:attrNameLst>
                                      </p:cBhvr>
                                    </p:anim>
                                    <p:anim by="(#ppt_w*0.50)" calcmode="lin" valueType="num">
                                      <p:cBhvr>
                                        <p:cTn id="15" dur="375" decel="50000" autoRev="1" fill="hold">
                                          <p:stCondLst>
                                            <p:cond delay="0"/>
                                          </p:stCondLst>
                                        </p:cTn>
                                        <p:tgtEl>
                                          <p:spTgt spid="14"/>
                                        </p:tgtEl>
                                        <p:attrNameLst>
                                          <p:attrName>ppt_x</p:attrName>
                                        </p:attrNameLst>
                                      </p:cBhvr>
                                    </p:anim>
                                    <p:anim from="(-#ppt_h/2)" to="(#ppt_y)" calcmode="lin" valueType="num">
                                      <p:cBhvr>
                                        <p:cTn id="16" dur="750" fill="hold">
                                          <p:stCondLst>
                                            <p:cond delay="0"/>
                                          </p:stCondLst>
                                        </p:cTn>
                                        <p:tgtEl>
                                          <p:spTgt spid="14"/>
                                        </p:tgtEl>
                                        <p:attrNameLst>
                                          <p:attrName>ppt_y</p:attrName>
                                        </p:attrNameLst>
                                      </p:cBhvr>
                                    </p:anim>
                                    <p:animRot by="21600000">
                                      <p:cBhvr>
                                        <p:cTn id="17" dur="750" fill="hold">
                                          <p:stCondLst>
                                            <p:cond delay="0"/>
                                          </p:stCondLst>
                                        </p:cTn>
                                        <p:tgtEl>
                                          <p:spTgt spid="14"/>
                                        </p:tgtEl>
                                        <p:attrNameLst>
                                          <p:attrName>r</p:attrName>
                                        </p:attrNameLst>
                                      </p:cBhvr>
                                    </p:animRot>
                                  </p:childTnLst>
                                </p:cTn>
                              </p:par>
                            </p:childTnLst>
                          </p:cTn>
                        </p:par>
                        <p:par>
                          <p:cTn id="18" fill="hold">
                            <p:stCondLst>
                              <p:cond delay="1750"/>
                            </p:stCondLst>
                            <p:childTnLst>
                              <p:par>
                                <p:cTn id="19" presetID="26" presetClass="emph" presetSubtype="0" fill="hold" grpId="1" nodeType="afterEffect">
                                  <p:stCondLst>
                                    <p:cond delay="0"/>
                                  </p:stCondLst>
                                  <p:iterate type="lt">
                                    <p:tmPct val="10000"/>
                                  </p:iterate>
                                  <p:childTnLst>
                                    <p:animEffect transition="out" filter="fade">
                                      <p:cBhvr>
                                        <p:cTn id="20" dur="500" tmFilter="0, 0; .2, .5; .8, .5; 1, 0"/>
                                        <p:tgtEl>
                                          <p:spTgt spid="14"/>
                                        </p:tgtEl>
                                      </p:cBhvr>
                                    </p:animEffect>
                                    <p:animScale>
                                      <p:cBhvr>
                                        <p:cTn id="21" dur="250" autoRev="1" fill="hold"/>
                                        <p:tgtEl>
                                          <p:spTgt spid="14"/>
                                        </p:tgtEl>
                                      </p:cBhvr>
                                      <p:by x="105000" y="105000"/>
                                    </p:animScale>
                                  </p:childTnLst>
                                </p:cTn>
                              </p:par>
                            </p:childTnLst>
                          </p:cTn>
                        </p:par>
                        <p:par>
                          <p:cTn id="22" fill="hold">
                            <p:stCondLst>
                              <p:cond delay="2500"/>
                            </p:stCondLst>
                            <p:childTnLst>
                              <p:par>
                                <p:cTn id="23" presetID="16" presetClass="entr" presetSubtype="21"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outVertical)">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
            <a:extLst>
              <a:ext uri="{FF2B5EF4-FFF2-40B4-BE49-F238E27FC236}">
                <a16:creationId xmlns:a16="http://schemas.microsoft.com/office/drawing/2014/main" id="{CD23965E-C11C-4A0B-9C3A-6B0747C86CA4}"/>
              </a:ext>
            </a:extLst>
          </p:cNvPr>
          <p:cNvSpPr/>
          <p:nvPr/>
        </p:nvSpPr>
        <p:spPr>
          <a:xfrm>
            <a:off x="1850611" y="4779687"/>
            <a:ext cx="336550" cy="336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8" name="直线连接符 10">
            <a:extLst>
              <a:ext uri="{FF2B5EF4-FFF2-40B4-BE49-F238E27FC236}">
                <a16:creationId xmlns:a16="http://schemas.microsoft.com/office/drawing/2014/main" id="{28E3B743-BD81-4410-904D-F097F65B156D}"/>
              </a:ext>
            </a:extLst>
          </p:cNvPr>
          <p:cNvCxnSpPr/>
          <p:nvPr/>
        </p:nvCxnSpPr>
        <p:spPr>
          <a:xfrm flipV="1">
            <a:off x="2018886" y="2443341"/>
            <a:ext cx="0" cy="2336346"/>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组 17">
            <a:extLst>
              <a:ext uri="{FF2B5EF4-FFF2-40B4-BE49-F238E27FC236}">
                <a16:creationId xmlns:a16="http://schemas.microsoft.com/office/drawing/2014/main" id="{F57314BB-D662-4C2D-A4D8-42775DE1CE79}"/>
              </a:ext>
            </a:extLst>
          </p:cNvPr>
          <p:cNvGrpSpPr/>
          <p:nvPr/>
        </p:nvGrpSpPr>
        <p:grpSpPr>
          <a:xfrm>
            <a:off x="827436" y="1311551"/>
            <a:ext cx="3061732" cy="1284612"/>
            <a:chOff x="348425" y="1519789"/>
            <a:chExt cx="2382900" cy="1284612"/>
          </a:xfrm>
        </p:grpSpPr>
        <p:sp>
          <p:nvSpPr>
            <p:cNvPr id="51" name="圆角矩形 13">
              <a:extLst>
                <a:ext uri="{FF2B5EF4-FFF2-40B4-BE49-F238E27FC236}">
                  <a16:creationId xmlns:a16="http://schemas.microsoft.com/office/drawing/2014/main" id="{DE0868D8-3D1D-493F-8D18-9741F2C2CDE4}"/>
                </a:ext>
              </a:extLst>
            </p:cNvPr>
            <p:cNvSpPr/>
            <p:nvPr/>
          </p:nvSpPr>
          <p:spPr>
            <a:xfrm>
              <a:off x="348425" y="1519789"/>
              <a:ext cx="2382900" cy="1233944"/>
            </a:xfrm>
            <a:prstGeom prst="roundRect">
              <a:avLst>
                <a:gd name="adj" fmla="val 5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53" name="文本框 34">
              <a:extLst>
                <a:ext uri="{FF2B5EF4-FFF2-40B4-BE49-F238E27FC236}">
                  <a16:creationId xmlns:a16="http://schemas.microsoft.com/office/drawing/2014/main" id="{9D5C698E-B5ED-45B5-B895-5C9E85EFEA16}"/>
                </a:ext>
              </a:extLst>
            </p:cNvPr>
            <p:cNvSpPr txBox="1"/>
            <p:nvPr/>
          </p:nvSpPr>
          <p:spPr>
            <a:xfrm>
              <a:off x="436402" y="1666845"/>
              <a:ext cx="2192894"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後台能夠將影片進行直播串流</a:t>
              </a:r>
              <a:endParaRPr lang="zh-CN" altLang="en-US" dirty="0">
                <a:solidFill>
                  <a:schemeClr val="bg1"/>
                </a:solidFill>
                <a:latin typeface="Microsoft YaHei" charset="0"/>
                <a:ea typeface="Microsoft YaHei" charset="0"/>
                <a:cs typeface="Microsoft YaHei" charset="0"/>
              </a:endParaRPr>
            </a:p>
            <a:p>
              <a:pPr algn="ctr">
                <a:lnSpc>
                  <a:spcPct val="130000"/>
                </a:lnSpc>
              </a:pPr>
              <a:endParaRPr lang="zh-CN" altLang="en-US" dirty="0">
                <a:solidFill>
                  <a:schemeClr val="bg1"/>
                </a:solidFill>
                <a:latin typeface="Microsoft YaHei" charset="0"/>
                <a:ea typeface="Microsoft YaHei" charset="0"/>
                <a:cs typeface="Microsoft YaHei" charset="0"/>
              </a:endParaRPr>
            </a:p>
          </p:txBody>
        </p:sp>
      </p:grpSp>
      <p:sp>
        <p:nvSpPr>
          <p:cNvPr id="11" name="椭圆 36">
            <a:extLst>
              <a:ext uri="{FF2B5EF4-FFF2-40B4-BE49-F238E27FC236}">
                <a16:creationId xmlns:a16="http://schemas.microsoft.com/office/drawing/2014/main" id="{51DFE704-B3AA-465D-AFD2-902F224328AE}"/>
              </a:ext>
            </a:extLst>
          </p:cNvPr>
          <p:cNvSpPr/>
          <p:nvPr/>
        </p:nvSpPr>
        <p:spPr>
          <a:xfrm>
            <a:off x="1916732" y="2443341"/>
            <a:ext cx="204308" cy="2043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2" name="矩形 11">
            <a:extLst>
              <a:ext uri="{FF2B5EF4-FFF2-40B4-BE49-F238E27FC236}">
                <a16:creationId xmlns:a16="http://schemas.microsoft.com/office/drawing/2014/main" id="{C7AF8D84-7B74-4C00-8F6B-A89A2F8FE6FE}"/>
              </a:ext>
            </a:extLst>
          </p:cNvPr>
          <p:cNvSpPr/>
          <p:nvPr/>
        </p:nvSpPr>
        <p:spPr>
          <a:xfrm>
            <a:off x="1184362"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20-06</a:t>
            </a:r>
            <a:endParaRPr lang="en-US" altLang="zh-CN" sz="2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2792855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
            <a:extLst>
              <a:ext uri="{FF2B5EF4-FFF2-40B4-BE49-F238E27FC236}">
                <a16:creationId xmlns:a16="http://schemas.microsoft.com/office/drawing/2014/main" id="{CD23965E-C11C-4A0B-9C3A-6B0747C86CA4}"/>
              </a:ext>
            </a:extLst>
          </p:cNvPr>
          <p:cNvSpPr/>
          <p:nvPr/>
        </p:nvSpPr>
        <p:spPr>
          <a:xfrm>
            <a:off x="1850611" y="4779687"/>
            <a:ext cx="336550" cy="336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8" name="直线连接符 10">
            <a:extLst>
              <a:ext uri="{FF2B5EF4-FFF2-40B4-BE49-F238E27FC236}">
                <a16:creationId xmlns:a16="http://schemas.microsoft.com/office/drawing/2014/main" id="{28E3B743-BD81-4410-904D-F097F65B156D}"/>
              </a:ext>
            </a:extLst>
          </p:cNvPr>
          <p:cNvCxnSpPr/>
          <p:nvPr/>
        </p:nvCxnSpPr>
        <p:spPr>
          <a:xfrm flipV="1">
            <a:off x="2018886" y="2443341"/>
            <a:ext cx="0" cy="2336346"/>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组 17">
            <a:extLst>
              <a:ext uri="{FF2B5EF4-FFF2-40B4-BE49-F238E27FC236}">
                <a16:creationId xmlns:a16="http://schemas.microsoft.com/office/drawing/2014/main" id="{F57314BB-D662-4C2D-A4D8-42775DE1CE79}"/>
              </a:ext>
            </a:extLst>
          </p:cNvPr>
          <p:cNvGrpSpPr/>
          <p:nvPr/>
        </p:nvGrpSpPr>
        <p:grpSpPr>
          <a:xfrm>
            <a:off x="827436" y="1311551"/>
            <a:ext cx="3061732" cy="1284612"/>
            <a:chOff x="348425" y="1519789"/>
            <a:chExt cx="2382900" cy="1284612"/>
          </a:xfrm>
        </p:grpSpPr>
        <p:sp>
          <p:nvSpPr>
            <p:cNvPr id="51" name="圆角矩形 13">
              <a:extLst>
                <a:ext uri="{FF2B5EF4-FFF2-40B4-BE49-F238E27FC236}">
                  <a16:creationId xmlns:a16="http://schemas.microsoft.com/office/drawing/2014/main" id="{DE0868D8-3D1D-493F-8D18-9741F2C2CDE4}"/>
                </a:ext>
              </a:extLst>
            </p:cNvPr>
            <p:cNvSpPr/>
            <p:nvPr/>
          </p:nvSpPr>
          <p:spPr>
            <a:xfrm>
              <a:off x="348425" y="1519789"/>
              <a:ext cx="2382900" cy="1233944"/>
            </a:xfrm>
            <a:prstGeom prst="roundRect">
              <a:avLst>
                <a:gd name="adj" fmla="val 5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53" name="文本框 34">
              <a:extLst>
                <a:ext uri="{FF2B5EF4-FFF2-40B4-BE49-F238E27FC236}">
                  <a16:creationId xmlns:a16="http://schemas.microsoft.com/office/drawing/2014/main" id="{9D5C698E-B5ED-45B5-B895-5C9E85EFEA16}"/>
                </a:ext>
              </a:extLst>
            </p:cNvPr>
            <p:cNvSpPr txBox="1"/>
            <p:nvPr/>
          </p:nvSpPr>
          <p:spPr>
            <a:xfrm>
              <a:off x="436402" y="1666845"/>
              <a:ext cx="2192894"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後台能夠將影片進行直播串流</a:t>
              </a:r>
              <a:endParaRPr lang="zh-CN" altLang="en-US" dirty="0">
                <a:solidFill>
                  <a:schemeClr val="bg1"/>
                </a:solidFill>
                <a:latin typeface="Microsoft YaHei" charset="0"/>
                <a:ea typeface="Microsoft YaHei" charset="0"/>
                <a:cs typeface="Microsoft YaHei" charset="0"/>
              </a:endParaRPr>
            </a:p>
            <a:p>
              <a:pPr algn="ctr">
                <a:lnSpc>
                  <a:spcPct val="130000"/>
                </a:lnSpc>
              </a:pPr>
              <a:endParaRPr lang="zh-CN" altLang="en-US" dirty="0">
                <a:solidFill>
                  <a:schemeClr val="bg1"/>
                </a:solidFill>
                <a:latin typeface="Microsoft YaHei" charset="0"/>
                <a:ea typeface="Microsoft YaHei" charset="0"/>
                <a:cs typeface="Microsoft YaHei" charset="0"/>
              </a:endParaRPr>
            </a:p>
          </p:txBody>
        </p:sp>
      </p:grpSp>
      <p:sp>
        <p:nvSpPr>
          <p:cNvPr id="11" name="椭圆 36">
            <a:extLst>
              <a:ext uri="{FF2B5EF4-FFF2-40B4-BE49-F238E27FC236}">
                <a16:creationId xmlns:a16="http://schemas.microsoft.com/office/drawing/2014/main" id="{51DFE704-B3AA-465D-AFD2-902F224328AE}"/>
              </a:ext>
            </a:extLst>
          </p:cNvPr>
          <p:cNvSpPr/>
          <p:nvPr/>
        </p:nvSpPr>
        <p:spPr>
          <a:xfrm>
            <a:off x="1916732" y="2443341"/>
            <a:ext cx="204308" cy="2043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2" name="矩形 11">
            <a:extLst>
              <a:ext uri="{FF2B5EF4-FFF2-40B4-BE49-F238E27FC236}">
                <a16:creationId xmlns:a16="http://schemas.microsoft.com/office/drawing/2014/main" id="{C7AF8D84-7B74-4C00-8F6B-A89A2F8FE6FE}"/>
              </a:ext>
            </a:extLst>
          </p:cNvPr>
          <p:cNvSpPr/>
          <p:nvPr/>
        </p:nvSpPr>
        <p:spPr>
          <a:xfrm>
            <a:off x="1184362"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20-06</a:t>
            </a:r>
            <a:endParaRPr lang="en-US" altLang="zh-CN" sz="2800" b="1" dirty="0">
              <a:latin typeface="Microsoft YaHei" charset="0"/>
              <a:ea typeface="Microsoft YaHei" charset="0"/>
              <a:cs typeface="Microsoft YaHei" charset="0"/>
            </a:endParaRPr>
          </a:p>
        </p:txBody>
      </p:sp>
      <p:sp>
        <p:nvSpPr>
          <p:cNvPr id="23" name="椭圆 87">
            <a:extLst>
              <a:ext uri="{FF2B5EF4-FFF2-40B4-BE49-F238E27FC236}">
                <a16:creationId xmlns:a16="http://schemas.microsoft.com/office/drawing/2014/main" id="{CE508118-0521-4376-9510-F5F0563C0B3A}"/>
              </a:ext>
            </a:extLst>
          </p:cNvPr>
          <p:cNvSpPr/>
          <p:nvPr/>
        </p:nvSpPr>
        <p:spPr>
          <a:xfrm>
            <a:off x="3889168" y="4779688"/>
            <a:ext cx="336550" cy="3365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25" name="直线连接符 88">
            <a:extLst>
              <a:ext uri="{FF2B5EF4-FFF2-40B4-BE49-F238E27FC236}">
                <a16:creationId xmlns:a16="http://schemas.microsoft.com/office/drawing/2014/main" id="{78D3423D-0FB8-4159-A3F1-059BBEBA46E0}"/>
              </a:ext>
            </a:extLst>
          </p:cNvPr>
          <p:cNvCxnSpPr/>
          <p:nvPr/>
        </p:nvCxnSpPr>
        <p:spPr>
          <a:xfrm flipV="1">
            <a:off x="4057443" y="3925348"/>
            <a:ext cx="0" cy="85434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6" name="组 89">
            <a:extLst>
              <a:ext uri="{FF2B5EF4-FFF2-40B4-BE49-F238E27FC236}">
                <a16:creationId xmlns:a16="http://schemas.microsoft.com/office/drawing/2014/main" id="{86BBD32E-7593-4E7F-8B47-76A0F6FCBE44}"/>
              </a:ext>
            </a:extLst>
          </p:cNvPr>
          <p:cNvGrpSpPr/>
          <p:nvPr/>
        </p:nvGrpSpPr>
        <p:grpSpPr>
          <a:xfrm>
            <a:off x="2865993" y="2793558"/>
            <a:ext cx="2382900" cy="1233944"/>
            <a:chOff x="348425" y="1519789"/>
            <a:chExt cx="2382900" cy="1233944"/>
          </a:xfrm>
        </p:grpSpPr>
        <p:sp>
          <p:nvSpPr>
            <p:cNvPr id="38" name="圆角矩形 92">
              <a:extLst>
                <a:ext uri="{FF2B5EF4-FFF2-40B4-BE49-F238E27FC236}">
                  <a16:creationId xmlns:a16="http://schemas.microsoft.com/office/drawing/2014/main" id="{ADF7A59D-B33C-46E7-A557-C0EC39FD2BBE}"/>
                </a:ext>
              </a:extLst>
            </p:cNvPr>
            <p:cNvSpPr/>
            <p:nvPr/>
          </p:nvSpPr>
          <p:spPr>
            <a:xfrm>
              <a:off x="348425" y="1519789"/>
              <a:ext cx="2382900" cy="1233944"/>
            </a:xfrm>
            <a:prstGeom prst="roundRect">
              <a:avLst>
                <a:gd name="adj" fmla="val 50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0" name="文本框 94">
              <a:extLst>
                <a:ext uri="{FF2B5EF4-FFF2-40B4-BE49-F238E27FC236}">
                  <a16:creationId xmlns:a16="http://schemas.microsoft.com/office/drawing/2014/main" id="{2BC2459D-AC58-4F0D-88D3-8655FA3FA91B}"/>
                </a:ext>
              </a:extLst>
            </p:cNvPr>
            <p:cNvSpPr txBox="1"/>
            <p:nvPr/>
          </p:nvSpPr>
          <p:spPr>
            <a:xfrm>
              <a:off x="443428" y="1609866"/>
              <a:ext cx="2192894" cy="77745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開發</a:t>
              </a:r>
              <a:r>
                <a:rPr lang="en-US" altLang="zh-TW" dirty="0">
                  <a:solidFill>
                    <a:schemeClr val="bg1"/>
                  </a:solidFill>
                  <a:latin typeface="Microsoft YaHei" charset="0"/>
                  <a:ea typeface="Microsoft YaHei" charset="0"/>
                  <a:cs typeface="Microsoft YaHei" charset="0"/>
                </a:rPr>
                <a:t>REAL-TIME</a:t>
              </a:r>
              <a:r>
                <a:rPr lang="zh-TW" altLang="en-US" dirty="0">
                  <a:solidFill>
                    <a:schemeClr val="bg1"/>
                  </a:solidFill>
                  <a:latin typeface="Microsoft YaHei" charset="0"/>
                  <a:ea typeface="Microsoft YaHei" charset="0"/>
                  <a:cs typeface="Microsoft YaHei" charset="0"/>
                </a:rPr>
                <a:t>高質量影像串流直播</a:t>
              </a:r>
              <a:endParaRPr lang="en-US" altLang="zh-TW" dirty="0">
                <a:solidFill>
                  <a:schemeClr val="bg1"/>
                </a:solidFill>
                <a:latin typeface="Microsoft YaHei" charset="0"/>
                <a:ea typeface="Microsoft YaHei" charset="0"/>
                <a:cs typeface="Microsoft YaHei" charset="0"/>
              </a:endParaRPr>
            </a:p>
          </p:txBody>
        </p:sp>
      </p:grpSp>
      <p:sp>
        <p:nvSpPr>
          <p:cNvPr id="27" name="椭圆 90">
            <a:extLst>
              <a:ext uri="{FF2B5EF4-FFF2-40B4-BE49-F238E27FC236}">
                <a16:creationId xmlns:a16="http://schemas.microsoft.com/office/drawing/2014/main" id="{70BDBFD7-D6BC-46E9-BFF0-4F5932B11CAB}"/>
              </a:ext>
            </a:extLst>
          </p:cNvPr>
          <p:cNvSpPr/>
          <p:nvPr/>
        </p:nvSpPr>
        <p:spPr>
          <a:xfrm>
            <a:off x="3955289" y="3925348"/>
            <a:ext cx="204308" cy="204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8" name="矩形 27">
            <a:extLst>
              <a:ext uri="{FF2B5EF4-FFF2-40B4-BE49-F238E27FC236}">
                <a16:creationId xmlns:a16="http://schemas.microsoft.com/office/drawing/2014/main" id="{D737E0D4-EFB6-41A2-90FF-3105EA53343D}"/>
              </a:ext>
            </a:extLst>
          </p:cNvPr>
          <p:cNvSpPr/>
          <p:nvPr/>
        </p:nvSpPr>
        <p:spPr>
          <a:xfrm>
            <a:off x="3222919"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20-07</a:t>
            </a:r>
            <a:endParaRPr lang="en-US" altLang="zh-CN" sz="2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29813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
            <a:extLst>
              <a:ext uri="{FF2B5EF4-FFF2-40B4-BE49-F238E27FC236}">
                <a16:creationId xmlns:a16="http://schemas.microsoft.com/office/drawing/2014/main" id="{CD23965E-C11C-4A0B-9C3A-6B0747C86CA4}"/>
              </a:ext>
            </a:extLst>
          </p:cNvPr>
          <p:cNvSpPr/>
          <p:nvPr/>
        </p:nvSpPr>
        <p:spPr>
          <a:xfrm>
            <a:off x="1850611" y="4779687"/>
            <a:ext cx="336550" cy="336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8" name="直线连接符 10">
            <a:extLst>
              <a:ext uri="{FF2B5EF4-FFF2-40B4-BE49-F238E27FC236}">
                <a16:creationId xmlns:a16="http://schemas.microsoft.com/office/drawing/2014/main" id="{28E3B743-BD81-4410-904D-F097F65B156D}"/>
              </a:ext>
            </a:extLst>
          </p:cNvPr>
          <p:cNvCxnSpPr/>
          <p:nvPr/>
        </p:nvCxnSpPr>
        <p:spPr>
          <a:xfrm flipV="1">
            <a:off x="2018886" y="2443341"/>
            <a:ext cx="0" cy="2336346"/>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组 17">
            <a:extLst>
              <a:ext uri="{FF2B5EF4-FFF2-40B4-BE49-F238E27FC236}">
                <a16:creationId xmlns:a16="http://schemas.microsoft.com/office/drawing/2014/main" id="{F57314BB-D662-4C2D-A4D8-42775DE1CE79}"/>
              </a:ext>
            </a:extLst>
          </p:cNvPr>
          <p:cNvGrpSpPr/>
          <p:nvPr/>
        </p:nvGrpSpPr>
        <p:grpSpPr>
          <a:xfrm>
            <a:off x="827436" y="1311551"/>
            <a:ext cx="3061732" cy="1284612"/>
            <a:chOff x="348425" y="1519789"/>
            <a:chExt cx="2382900" cy="1284612"/>
          </a:xfrm>
        </p:grpSpPr>
        <p:sp>
          <p:nvSpPr>
            <p:cNvPr id="51" name="圆角矩形 13">
              <a:extLst>
                <a:ext uri="{FF2B5EF4-FFF2-40B4-BE49-F238E27FC236}">
                  <a16:creationId xmlns:a16="http://schemas.microsoft.com/office/drawing/2014/main" id="{DE0868D8-3D1D-493F-8D18-9741F2C2CDE4}"/>
                </a:ext>
              </a:extLst>
            </p:cNvPr>
            <p:cNvSpPr/>
            <p:nvPr/>
          </p:nvSpPr>
          <p:spPr>
            <a:xfrm>
              <a:off x="348425" y="1519789"/>
              <a:ext cx="2382900" cy="1233944"/>
            </a:xfrm>
            <a:prstGeom prst="roundRect">
              <a:avLst>
                <a:gd name="adj" fmla="val 5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53" name="文本框 34">
              <a:extLst>
                <a:ext uri="{FF2B5EF4-FFF2-40B4-BE49-F238E27FC236}">
                  <a16:creationId xmlns:a16="http://schemas.microsoft.com/office/drawing/2014/main" id="{9D5C698E-B5ED-45B5-B895-5C9E85EFEA16}"/>
                </a:ext>
              </a:extLst>
            </p:cNvPr>
            <p:cNvSpPr txBox="1"/>
            <p:nvPr/>
          </p:nvSpPr>
          <p:spPr>
            <a:xfrm>
              <a:off x="436402" y="1666845"/>
              <a:ext cx="2192894"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後台能夠將影片進行直播串流</a:t>
              </a:r>
              <a:endParaRPr lang="zh-CN" altLang="en-US" dirty="0">
                <a:solidFill>
                  <a:schemeClr val="bg1"/>
                </a:solidFill>
                <a:latin typeface="Microsoft YaHei" charset="0"/>
                <a:ea typeface="Microsoft YaHei" charset="0"/>
                <a:cs typeface="Microsoft YaHei" charset="0"/>
              </a:endParaRPr>
            </a:p>
            <a:p>
              <a:pPr algn="ctr">
                <a:lnSpc>
                  <a:spcPct val="130000"/>
                </a:lnSpc>
              </a:pPr>
              <a:endParaRPr lang="zh-CN" altLang="en-US" dirty="0">
                <a:solidFill>
                  <a:schemeClr val="bg1"/>
                </a:solidFill>
                <a:latin typeface="Microsoft YaHei" charset="0"/>
                <a:ea typeface="Microsoft YaHei" charset="0"/>
                <a:cs typeface="Microsoft YaHei" charset="0"/>
              </a:endParaRPr>
            </a:p>
          </p:txBody>
        </p:sp>
      </p:grpSp>
      <p:sp>
        <p:nvSpPr>
          <p:cNvPr id="11" name="椭圆 36">
            <a:extLst>
              <a:ext uri="{FF2B5EF4-FFF2-40B4-BE49-F238E27FC236}">
                <a16:creationId xmlns:a16="http://schemas.microsoft.com/office/drawing/2014/main" id="{51DFE704-B3AA-465D-AFD2-902F224328AE}"/>
              </a:ext>
            </a:extLst>
          </p:cNvPr>
          <p:cNvSpPr/>
          <p:nvPr/>
        </p:nvSpPr>
        <p:spPr>
          <a:xfrm>
            <a:off x="1916732" y="2443341"/>
            <a:ext cx="204308" cy="2043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2" name="矩形 11">
            <a:extLst>
              <a:ext uri="{FF2B5EF4-FFF2-40B4-BE49-F238E27FC236}">
                <a16:creationId xmlns:a16="http://schemas.microsoft.com/office/drawing/2014/main" id="{C7AF8D84-7B74-4C00-8F6B-A89A2F8FE6FE}"/>
              </a:ext>
            </a:extLst>
          </p:cNvPr>
          <p:cNvSpPr/>
          <p:nvPr/>
        </p:nvSpPr>
        <p:spPr>
          <a:xfrm>
            <a:off x="1184362"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20-06</a:t>
            </a:r>
            <a:endParaRPr lang="en-US" altLang="zh-CN" sz="2800" b="1" dirty="0">
              <a:latin typeface="Microsoft YaHei" charset="0"/>
              <a:ea typeface="Microsoft YaHei" charset="0"/>
              <a:cs typeface="Microsoft YaHei" charset="0"/>
            </a:endParaRPr>
          </a:p>
        </p:txBody>
      </p:sp>
      <p:sp>
        <p:nvSpPr>
          <p:cNvPr id="18" name="椭圆 63">
            <a:extLst>
              <a:ext uri="{FF2B5EF4-FFF2-40B4-BE49-F238E27FC236}">
                <a16:creationId xmlns:a16="http://schemas.microsoft.com/office/drawing/2014/main" id="{539679D2-3FDD-4F07-AD5F-03FEFDB2C470}"/>
              </a:ext>
            </a:extLst>
          </p:cNvPr>
          <p:cNvSpPr/>
          <p:nvPr/>
        </p:nvSpPr>
        <p:spPr>
          <a:xfrm>
            <a:off x="5927725" y="4779687"/>
            <a:ext cx="336550" cy="33655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9" name="直线连接符 64">
            <a:extLst>
              <a:ext uri="{FF2B5EF4-FFF2-40B4-BE49-F238E27FC236}">
                <a16:creationId xmlns:a16="http://schemas.microsoft.com/office/drawing/2014/main" id="{3AEEE600-5624-4B57-AACB-E9AA81705F3E}"/>
              </a:ext>
            </a:extLst>
          </p:cNvPr>
          <p:cNvCxnSpPr/>
          <p:nvPr/>
        </p:nvCxnSpPr>
        <p:spPr>
          <a:xfrm flipV="1">
            <a:off x="6096000" y="2443341"/>
            <a:ext cx="0" cy="2336346"/>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 name="组 79">
            <a:extLst>
              <a:ext uri="{FF2B5EF4-FFF2-40B4-BE49-F238E27FC236}">
                <a16:creationId xmlns:a16="http://schemas.microsoft.com/office/drawing/2014/main" id="{07103E5C-0069-46EF-AEC1-02A2ADEBF33C}"/>
              </a:ext>
            </a:extLst>
          </p:cNvPr>
          <p:cNvGrpSpPr/>
          <p:nvPr/>
        </p:nvGrpSpPr>
        <p:grpSpPr>
          <a:xfrm>
            <a:off x="4904550" y="1311551"/>
            <a:ext cx="2382900" cy="1233944"/>
            <a:chOff x="348425" y="1519789"/>
            <a:chExt cx="2382900" cy="1233944"/>
          </a:xfrm>
        </p:grpSpPr>
        <p:sp>
          <p:nvSpPr>
            <p:cNvPr id="43" name="圆角矩形 82">
              <a:extLst>
                <a:ext uri="{FF2B5EF4-FFF2-40B4-BE49-F238E27FC236}">
                  <a16:creationId xmlns:a16="http://schemas.microsoft.com/office/drawing/2014/main" id="{EAA537DE-6ABF-43A0-87B9-0545B0ADB71C}"/>
                </a:ext>
              </a:extLst>
            </p:cNvPr>
            <p:cNvSpPr/>
            <p:nvPr/>
          </p:nvSpPr>
          <p:spPr>
            <a:xfrm>
              <a:off x="348425" y="1519789"/>
              <a:ext cx="2382900" cy="1233944"/>
            </a:xfrm>
            <a:prstGeom prst="roundRect">
              <a:avLst>
                <a:gd name="adj" fmla="val 50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5" name="文本框 84">
              <a:extLst>
                <a:ext uri="{FF2B5EF4-FFF2-40B4-BE49-F238E27FC236}">
                  <a16:creationId xmlns:a16="http://schemas.microsoft.com/office/drawing/2014/main" id="{77C44A25-B9E3-42E0-8858-00EFA37159E7}"/>
                </a:ext>
              </a:extLst>
            </p:cNvPr>
            <p:cNvSpPr txBox="1"/>
            <p:nvPr/>
          </p:nvSpPr>
          <p:spPr>
            <a:xfrm>
              <a:off x="443428" y="1748032"/>
              <a:ext cx="2192894" cy="77745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完善</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APP</a:t>
              </a: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功能開發及開發</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IOS</a:t>
              </a: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 </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APP</a:t>
              </a:r>
              <a:endParaRPr lang="zh-CN" altLang="en-US" dirty="0">
                <a:solidFill>
                  <a:schemeClr val="bg1"/>
                </a:solidFill>
                <a:latin typeface="Microsoft YaHei" panose="020B0503020204020204" pitchFamily="34" charset="-122"/>
                <a:ea typeface="Microsoft YaHei" panose="020B0503020204020204" pitchFamily="34" charset="-122"/>
                <a:cs typeface="Microsoft YaHei" charset="0"/>
              </a:endParaRPr>
            </a:p>
          </p:txBody>
        </p:sp>
      </p:grpSp>
      <p:sp>
        <p:nvSpPr>
          <p:cNvPr id="21" name="椭圆 80">
            <a:extLst>
              <a:ext uri="{FF2B5EF4-FFF2-40B4-BE49-F238E27FC236}">
                <a16:creationId xmlns:a16="http://schemas.microsoft.com/office/drawing/2014/main" id="{723A0C4F-CA8D-40D6-9291-9C4645FDD09A}"/>
              </a:ext>
            </a:extLst>
          </p:cNvPr>
          <p:cNvSpPr/>
          <p:nvPr/>
        </p:nvSpPr>
        <p:spPr>
          <a:xfrm>
            <a:off x="5993846" y="2443341"/>
            <a:ext cx="204308" cy="20430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2" name="矩形 21">
            <a:extLst>
              <a:ext uri="{FF2B5EF4-FFF2-40B4-BE49-F238E27FC236}">
                <a16:creationId xmlns:a16="http://schemas.microsoft.com/office/drawing/2014/main" id="{856BF093-94B3-4CD6-8D5E-A498D852B558}"/>
              </a:ext>
            </a:extLst>
          </p:cNvPr>
          <p:cNvSpPr/>
          <p:nvPr/>
        </p:nvSpPr>
        <p:spPr>
          <a:xfrm>
            <a:off x="5261476"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20-08</a:t>
            </a:r>
            <a:endParaRPr lang="en-US" altLang="zh-CN" sz="2800" b="1" dirty="0">
              <a:latin typeface="Microsoft YaHei" charset="0"/>
              <a:ea typeface="Microsoft YaHei" charset="0"/>
              <a:cs typeface="Microsoft YaHei" charset="0"/>
            </a:endParaRPr>
          </a:p>
        </p:txBody>
      </p:sp>
      <p:sp>
        <p:nvSpPr>
          <p:cNvPr id="23" name="椭圆 87">
            <a:extLst>
              <a:ext uri="{FF2B5EF4-FFF2-40B4-BE49-F238E27FC236}">
                <a16:creationId xmlns:a16="http://schemas.microsoft.com/office/drawing/2014/main" id="{CE508118-0521-4376-9510-F5F0563C0B3A}"/>
              </a:ext>
            </a:extLst>
          </p:cNvPr>
          <p:cNvSpPr/>
          <p:nvPr/>
        </p:nvSpPr>
        <p:spPr>
          <a:xfrm>
            <a:off x="3889168" y="4779688"/>
            <a:ext cx="336550" cy="3365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25" name="直线连接符 88">
            <a:extLst>
              <a:ext uri="{FF2B5EF4-FFF2-40B4-BE49-F238E27FC236}">
                <a16:creationId xmlns:a16="http://schemas.microsoft.com/office/drawing/2014/main" id="{78D3423D-0FB8-4159-A3F1-059BBEBA46E0}"/>
              </a:ext>
            </a:extLst>
          </p:cNvPr>
          <p:cNvCxnSpPr/>
          <p:nvPr/>
        </p:nvCxnSpPr>
        <p:spPr>
          <a:xfrm flipV="1">
            <a:off x="4057443" y="3925348"/>
            <a:ext cx="0" cy="85434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6" name="组 89">
            <a:extLst>
              <a:ext uri="{FF2B5EF4-FFF2-40B4-BE49-F238E27FC236}">
                <a16:creationId xmlns:a16="http://schemas.microsoft.com/office/drawing/2014/main" id="{86BBD32E-7593-4E7F-8B47-76A0F6FCBE44}"/>
              </a:ext>
            </a:extLst>
          </p:cNvPr>
          <p:cNvGrpSpPr/>
          <p:nvPr/>
        </p:nvGrpSpPr>
        <p:grpSpPr>
          <a:xfrm>
            <a:off x="2865993" y="2793558"/>
            <a:ext cx="2382900" cy="1233944"/>
            <a:chOff x="348425" y="1519789"/>
            <a:chExt cx="2382900" cy="1233944"/>
          </a:xfrm>
        </p:grpSpPr>
        <p:sp>
          <p:nvSpPr>
            <p:cNvPr id="38" name="圆角矩形 92">
              <a:extLst>
                <a:ext uri="{FF2B5EF4-FFF2-40B4-BE49-F238E27FC236}">
                  <a16:creationId xmlns:a16="http://schemas.microsoft.com/office/drawing/2014/main" id="{ADF7A59D-B33C-46E7-A557-C0EC39FD2BBE}"/>
                </a:ext>
              </a:extLst>
            </p:cNvPr>
            <p:cNvSpPr/>
            <p:nvPr/>
          </p:nvSpPr>
          <p:spPr>
            <a:xfrm>
              <a:off x="348425" y="1519789"/>
              <a:ext cx="2382900" cy="1233944"/>
            </a:xfrm>
            <a:prstGeom prst="roundRect">
              <a:avLst>
                <a:gd name="adj" fmla="val 50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0" name="文本框 94">
              <a:extLst>
                <a:ext uri="{FF2B5EF4-FFF2-40B4-BE49-F238E27FC236}">
                  <a16:creationId xmlns:a16="http://schemas.microsoft.com/office/drawing/2014/main" id="{2BC2459D-AC58-4F0D-88D3-8655FA3FA91B}"/>
                </a:ext>
              </a:extLst>
            </p:cNvPr>
            <p:cNvSpPr txBox="1"/>
            <p:nvPr/>
          </p:nvSpPr>
          <p:spPr>
            <a:xfrm>
              <a:off x="443428" y="1609866"/>
              <a:ext cx="2192894" cy="77745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開發</a:t>
              </a:r>
              <a:r>
                <a:rPr lang="en-US" altLang="zh-TW" dirty="0">
                  <a:solidFill>
                    <a:schemeClr val="bg1"/>
                  </a:solidFill>
                  <a:latin typeface="Microsoft YaHei" charset="0"/>
                  <a:ea typeface="Microsoft YaHei" charset="0"/>
                  <a:cs typeface="Microsoft YaHei" charset="0"/>
                </a:rPr>
                <a:t>REAL-TIME</a:t>
              </a:r>
              <a:r>
                <a:rPr lang="zh-TW" altLang="en-US" dirty="0">
                  <a:solidFill>
                    <a:schemeClr val="bg1"/>
                  </a:solidFill>
                  <a:latin typeface="Microsoft YaHei" charset="0"/>
                  <a:ea typeface="Microsoft YaHei" charset="0"/>
                  <a:cs typeface="Microsoft YaHei" charset="0"/>
                </a:rPr>
                <a:t>高質量影像串流直播</a:t>
              </a:r>
              <a:endParaRPr lang="en-US" altLang="zh-TW" dirty="0">
                <a:solidFill>
                  <a:schemeClr val="bg1"/>
                </a:solidFill>
                <a:latin typeface="Microsoft YaHei" charset="0"/>
                <a:ea typeface="Microsoft YaHei" charset="0"/>
                <a:cs typeface="Microsoft YaHei" charset="0"/>
              </a:endParaRPr>
            </a:p>
          </p:txBody>
        </p:sp>
      </p:grpSp>
      <p:sp>
        <p:nvSpPr>
          <p:cNvPr id="27" name="椭圆 90">
            <a:extLst>
              <a:ext uri="{FF2B5EF4-FFF2-40B4-BE49-F238E27FC236}">
                <a16:creationId xmlns:a16="http://schemas.microsoft.com/office/drawing/2014/main" id="{70BDBFD7-D6BC-46E9-BFF0-4F5932B11CAB}"/>
              </a:ext>
            </a:extLst>
          </p:cNvPr>
          <p:cNvSpPr/>
          <p:nvPr/>
        </p:nvSpPr>
        <p:spPr>
          <a:xfrm>
            <a:off x="3955289" y="3925348"/>
            <a:ext cx="204308" cy="204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8" name="矩形 27">
            <a:extLst>
              <a:ext uri="{FF2B5EF4-FFF2-40B4-BE49-F238E27FC236}">
                <a16:creationId xmlns:a16="http://schemas.microsoft.com/office/drawing/2014/main" id="{D737E0D4-EFB6-41A2-90FF-3105EA53343D}"/>
              </a:ext>
            </a:extLst>
          </p:cNvPr>
          <p:cNvSpPr/>
          <p:nvPr/>
        </p:nvSpPr>
        <p:spPr>
          <a:xfrm>
            <a:off x="3222919"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20-07</a:t>
            </a:r>
            <a:endParaRPr lang="en-US" altLang="zh-CN" sz="2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58747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pic>
        <p:nvPicPr>
          <p:cNvPr id="3074" name="Picture 2" descr="4鏡合1無死角！360度全景監視器【960P.插卡128G.3G4G手機監看錄音】吸 ...">
            <a:extLst>
              <a:ext uri="{FF2B5EF4-FFF2-40B4-BE49-F238E27FC236}">
                <a16:creationId xmlns:a16="http://schemas.microsoft.com/office/drawing/2014/main" id="{404D0EDC-32C6-4750-8BA5-D7F3B0ABAD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4741"/>
          <a:stretch/>
        </p:blipFill>
        <p:spPr bwMode="auto">
          <a:xfrm>
            <a:off x="4251013" y="1392960"/>
            <a:ext cx="7171068" cy="342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434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
            <a:extLst>
              <a:ext uri="{FF2B5EF4-FFF2-40B4-BE49-F238E27FC236}">
                <a16:creationId xmlns:a16="http://schemas.microsoft.com/office/drawing/2014/main" id="{CD23965E-C11C-4A0B-9C3A-6B0747C86CA4}"/>
              </a:ext>
            </a:extLst>
          </p:cNvPr>
          <p:cNvSpPr/>
          <p:nvPr/>
        </p:nvSpPr>
        <p:spPr>
          <a:xfrm>
            <a:off x="1850611" y="4779687"/>
            <a:ext cx="336550" cy="336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8" name="直线连接符 10">
            <a:extLst>
              <a:ext uri="{FF2B5EF4-FFF2-40B4-BE49-F238E27FC236}">
                <a16:creationId xmlns:a16="http://schemas.microsoft.com/office/drawing/2014/main" id="{28E3B743-BD81-4410-904D-F097F65B156D}"/>
              </a:ext>
            </a:extLst>
          </p:cNvPr>
          <p:cNvCxnSpPr/>
          <p:nvPr/>
        </p:nvCxnSpPr>
        <p:spPr>
          <a:xfrm flipV="1">
            <a:off x="2018886" y="2443341"/>
            <a:ext cx="0" cy="2336346"/>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组 17">
            <a:extLst>
              <a:ext uri="{FF2B5EF4-FFF2-40B4-BE49-F238E27FC236}">
                <a16:creationId xmlns:a16="http://schemas.microsoft.com/office/drawing/2014/main" id="{F57314BB-D662-4C2D-A4D8-42775DE1CE79}"/>
              </a:ext>
            </a:extLst>
          </p:cNvPr>
          <p:cNvGrpSpPr/>
          <p:nvPr/>
        </p:nvGrpSpPr>
        <p:grpSpPr>
          <a:xfrm>
            <a:off x="827436" y="1311551"/>
            <a:ext cx="3061732" cy="1284612"/>
            <a:chOff x="348425" y="1519789"/>
            <a:chExt cx="2382900" cy="1284612"/>
          </a:xfrm>
        </p:grpSpPr>
        <p:sp>
          <p:nvSpPr>
            <p:cNvPr id="51" name="圆角矩形 13">
              <a:extLst>
                <a:ext uri="{FF2B5EF4-FFF2-40B4-BE49-F238E27FC236}">
                  <a16:creationId xmlns:a16="http://schemas.microsoft.com/office/drawing/2014/main" id="{DE0868D8-3D1D-493F-8D18-9741F2C2CDE4}"/>
                </a:ext>
              </a:extLst>
            </p:cNvPr>
            <p:cNvSpPr/>
            <p:nvPr/>
          </p:nvSpPr>
          <p:spPr>
            <a:xfrm>
              <a:off x="348425" y="1519789"/>
              <a:ext cx="2382900" cy="1233944"/>
            </a:xfrm>
            <a:prstGeom prst="roundRect">
              <a:avLst>
                <a:gd name="adj" fmla="val 5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53" name="文本框 34">
              <a:extLst>
                <a:ext uri="{FF2B5EF4-FFF2-40B4-BE49-F238E27FC236}">
                  <a16:creationId xmlns:a16="http://schemas.microsoft.com/office/drawing/2014/main" id="{9D5C698E-B5ED-45B5-B895-5C9E85EFEA16}"/>
                </a:ext>
              </a:extLst>
            </p:cNvPr>
            <p:cNvSpPr txBox="1"/>
            <p:nvPr/>
          </p:nvSpPr>
          <p:spPr>
            <a:xfrm>
              <a:off x="436402" y="1666845"/>
              <a:ext cx="2192894"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後台能夠將影片進行直播串流</a:t>
              </a:r>
              <a:endParaRPr lang="zh-CN" altLang="en-US" dirty="0">
                <a:solidFill>
                  <a:schemeClr val="bg1"/>
                </a:solidFill>
                <a:latin typeface="Microsoft YaHei" charset="0"/>
                <a:ea typeface="Microsoft YaHei" charset="0"/>
                <a:cs typeface="Microsoft YaHei" charset="0"/>
              </a:endParaRPr>
            </a:p>
            <a:p>
              <a:pPr algn="ctr">
                <a:lnSpc>
                  <a:spcPct val="130000"/>
                </a:lnSpc>
              </a:pPr>
              <a:endParaRPr lang="zh-CN" altLang="en-US" dirty="0">
                <a:solidFill>
                  <a:schemeClr val="bg1"/>
                </a:solidFill>
                <a:latin typeface="Microsoft YaHei" charset="0"/>
                <a:ea typeface="Microsoft YaHei" charset="0"/>
                <a:cs typeface="Microsoft YaHei" charset="0"/>
              </a:endParaRPr>
            </a:p>
          </p:txBody>
        </p:sp>
      </p:grpSp>
      <p:sp>
        <p:nvSpPr>
          <p:cNvPr id="11" name="椭圆 36">
            <a:extLst>
              <a:ext uri="{FF2B5EF4-FFF2-40B4-BE49-F238E27FC236}">
                <a16:creationId xmlns:a16="http://schemas.microsoft.com/office/drawing/2014/main" id="{51DFE704-B3AA-465D-AFD2-902F224328AE}"/>
              </a:ext>
            </a:extLst>
          </p:cNvPr>
          <p:cNvSpPr/>
          <p:nvPr/>
        </p:nvSpPr>
        <p:spPr>
          <a:xfrm>
            <a:off x="1916732" y="2443341"/>
            <a:ext cx="204308" cy="2043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2" name="矩形 11">
            <a:extLst>
              <a:ext uri="{FF2B5EF4-FFF2-40B4-BE49-F238E27FC236}">
                <a16:creationId xmlns:a16="http://schemas.microsoft.com/office/drawing/2014/main" id="{C7AF8D84-7B74-4C00-8F6B-A89A2F8FE6FE}"/>
              </a:ext>
            </a:extLst>
          </p:cNvPr>
          <p:cNvSpPr/>
          <p:nvPr/>
        </p:nvSpPr>
        <p:spPr>
          <a:xfrm>
            <a:off x="1184362"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20-06</a:t>
            </a:r>
            <a:endParaRPr lang="en-US" altLang="zh-CN" sz="2800" b="1" dirty="0">
              <a:latin typeface="Microsoft YaHei" charset="0"/>
              <a:ea typeface="Microsoft YaHei" charset="0"/>
              <a:cs typeface="Microsoft YaHei" charset="0"/>
            </a:endParaRPr>
          </a:p>
        </p:txBody>
      </p:sp>
      <p:sp>
        <p:nvSpPr>
          <p:cNvPr id="13" name="椭圆 48">
            <a:extLst>
              <a:ext uri="{FF2B5EF4-FFF2-40B4-BE49-F238E27FC236}">
                <a16:creationId xmlns:a16="http://schemas.microsoft.com/office/drawing/2014/main" id="{F6CB91FD-3C7F-46DA-87A2-43CABC60BAB6}"/>
              </a:ext>
            </a:extLst>
          </p:cNvPr>
          <p:cNvSpPr/>
          <p:nvPr/>
        </p:nvSpPr>
        <p:spPr>
          <a:xfrm>
            <a:off x="7966282" y="4779688"/>
            <a:ext cx="336550" cy="336550"/>
          </a:xfrm>
          <a:prstGeom prst="ellipse">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4" name="直线连接符 49">
            <a:extLst>
              <a:ext uri="{FF2B5EF4-FFF2-40B4-BE49-F238E27FC236}">
                <a16:creationId xmlns:a16="http://schemas.microsoft.com/office/drawing/2014/main" id="{FA961945-D9D6-4125-A85F-AEEE45E62520}"/>
              </a:ext>
            </a:extLst>
          </p:cNvPr>
          <p:cNvCxnSpPr>
            <a:stCxn id="13" idx="0"/>
          </p:cNvCxnSpPr>
          <p:nvPr/>
        </p:nvCxnSpPr>
        <p:spPr>
          <a:xfrm flipV="1">
            <a:off x="8134557" y="3925348"/>
            <a:ext cx="0" cy="854340"/>
          </a:xfrm>
          <a:prstGeom prst="line">
            <a:avLst/>
          </a:prstGeom>
          <a:ln w="12700">
            <a:solidFill>
              <a:schemeClr val="accent4">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 50">
            <a:extLst>
              <a:ext uri="{FF2B5EF4-FFF2-40B4-BE49-F238E27FC236}">
                <a16:creationId xmlns:a16="http://schemas.microsoft.com/office/drawing/2014/main" id="{D7E888DF-AE91-4399-8A41-E7EF4C0767AE}"/>
              </a:ext>
            </a:extLst>
          </p:cNvPr>
          <p:cNvGrpSpPr/>
          <p:nvPr/>
        </p:nvGrpSpPr>
        <p:grpSpPr>
          <a:xfrm>
            <a:off x="6943107" y="2793558"/>
            <a:ext cx="2382900" cy="1233944"/>
            <a:chOff x="348425" y="1519789"/>
            <a:chExt cx="2382900" cy="1233944"/>
          </a:xfrm>
        </p:grpSpPr>
        <p:sp>
          <p:nvSpPr>
            <p:cNvPr id="47" name="圆角矩形 52">
              <a:extLst>
                <a:ext uri="{FF2B5EF4-FFF2-40B4-BE49-F238E27FC236}">
                  <a16:creationId xmlns:a16="http://schemas.microsoft.com/office/drawing/2014/main" id="{1BB3B24C-8655-4736-99C6-A290E290EBB5}"/>
                </a:ext>
              </a:extLst>
            </p:cNvPr>
            <p:cNvSpPr/>
            <p:nvPr/>
          </p:nvSpPr>
          <p:spPr>
            <a:xfrm>
              <a:off x="348425" y="1519789"/>
              <a:ext cx="2382900" cy="1233944"/>
            </a:xfrm>
            <a:prstGeom prst="roundRect">
              <a:avLst>
                <a:gd name="adj" fmla="val 5050"/>
              </a:avLst>
            </a:prstGeom>
            <a:ln/>
          </p:spPr>
          <p:style>
            <a:lnRef idx="0">
              <a:schemeClr val="accent4"/>
            </a:lnRef>
            <a:fillRef idx="3">
              <a:schemeClr val="accent4"/>
            </a:fillRef>
            <a:effectRef idx="3">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9" name="文本框 54">
              <a:extLst>
                <a:ext uri="{FF2B5EF4-FFF2-40B4-BE49-F238E27FC236}">
                  <a16:creationId xmlns:a16="http://schemas.microsoft.com/office/drawing/2014/main" id="{62729899-18ED-49FE-A44B-21CD122F8DE5}"/>
                </a:ext>
              </a:extLst>
            </p:cNvPr>
            <p:cNvSpPr txBox="1"/>
            <p:nvPr/>
          </p:nvSpPr>
          <p:spPr>
            <a:xfrm>
              <a:off x="450397" y="1766502"/>
              <a:ext cx="2192894" cy="77745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測試</a:t>
              </a:r>
              <a:endParaRPr lang="en-US" altLang="zh-TW" dirty="0">
                <a:solidFill>
                  <a:schemeClr val="bg1"/>
                </a:solidFill>
                <a:latin typeface="Microsoft YaHei" charset="0"/>
                <a:ea typeface="Microsoft YaHei" charset="0"/>
                <a:cs typeface="Microsoft YaHei" charset="0"/>
              </a:endParaRPr>
            </a:p>
            <a:p>
              <a:pPr algn="ctr">
                <a:lnSpc>
                  <a:spcPct val="130000"/>
                </a:lnSpc>
              </a:pPr>
              <a:r>
                <a:rPr lang="zh-TW" altLang="en-US" dirty="0">
                  <a:solidFill>
                    <a:schemeClr val="bg1"/>
                  </a:solidFill>
                  <a:latin typeface="Microsoft YaHei" charset="0"/>
                  <a:ea typeface="Microsoft YaHei" charset="0"/>
                  <a:cs typeface="Microsoft YaHei" charset="0"/>
                </a:rPr>
                <a:t>系統完成度</a:t>
              </a:r>
              <a:endParaRPr lang="en-US" altLang="zh-TW" dirty="0">
                <a:solidFill>
                  <a:schemeClr val="bg1"/>
                </a:solidFill>
                <a:latin typeface="Microsoft YaHei" charset="0"/>
                <a:ea typeface="Microsoft YaHei" charset="0"/>
                <a:cs typeface="Microsoft YaHei" charset="0"/>
              </a:endParaRPr>
            </a:p>
          </p:txBody>
        </p:sp>
      </p:grpSp>
      <p:sp>
        <p:nvSpPr>
          <p:cNvPr id="16" name="椭圆 57">
            <a:extLst>
              <a:ext uri="{FF2B5EF4-FFF2-40B4-BE49-F238E27FC236}">
                <a16:creationId xmlns:a16="http://schemas.microsoft.com/office/drawing/2014/main" id="{11782E95-4D2A-4DC4-BB04-DB340F18169E}"/>
              </a:ext>
            </a:extLst>
          </p:cNvPr>
          <p:cNvSpPr/>
          <p:nvPr/>
        </p:nvSpPr>
        <p:spPr>
          <a:xfrm>
            <a:off x="8032403" y="3925348"/>
            <a:ext cx="204308" cy="204308"/>
          </a:xfrm>
          <a:prstGeom prst="ellipse">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7" name="矩形 16">
            <a:extLst>
              <a:ext uri="{FF2B5EF4-FFF2-40B4-BE49-F238E27FC236}">
                <a16:creationId xmlns:a16="http://schemas.microsoft.com/office/drawing/2014/main" id="{B5CF390C-A87A-4493-B9CF-350DD569CC26}"/>
              </a:ext>
            </a:extLst>
          </p:cNvPr>
          <p:cNvSpPr/>
          <p:nvPr/>
        </p:nvSpPr>
        <p:spPr>
          <a:xfrm>
            <a:off x="7300033"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20-09</a:t>
            </a:r>
            <a:endParaRPr lang="en-US" altLang="zh-CN" sz="2800" b="1" dirty="0">
              <a:latin typeface="Microsoft YaHei" charset="0"/>
              <a:ea typeface="Microsoft YaHei" charset="0"/>
              <a:cs typeface="Microsoft YaHei" charset="0"/>
            </a:endParaRPr>
          </a:p>
        </p:txBody>
      </p:sp>
      <p:sp>
        <p:nvSpPr>
          <p:cNvPr id="18" name="椭圆 63">
            <a:extLst>
              <a:ext uri="{FF2B5EF4-FFF2-40B4-BE49-F238E27FC236}">
                <a16:creationId xmlns:a16="http://schemas.microsoft.com/office/drawing/2014/main" id="{539679D2-3FDD-4F07-AD5F-03FEFDB2C470}"/>
              </a:ext>
            </a:extLst>
          </p:cNvPr>
          <p:cNvSpPr/>
          <p:nvPr/>
        </p:nvSpPr>
        <p:spPr>
          <a:xfrm>
            <a:off x="5927725" y="4779687"/>
            <a:ext cx="336550" cy="33655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9" name="直线连接符 64">
            <a:extLst>
              <a:ext uri="{FF2B5EF4-FFF2-40B4-BE49-F238E27FC236}">
                <a16:creationId xmlns:a16="http://schemas.microsoft.com/office/drawing/2014/main" id="{3AEEE600-5624-4B57-AACB-E9AA81705F3E}"/>
              </a:ext>
            </a:extLst>
          </p:cNvPr>
          <p:cNvCxnSpPr/>
          <p:nvPr/>
        </p:nvCxnSpPr>
        <p:spPr>
          <a:xfrm flipV="1">
            <a:off x="6096000" y="2443341"/>
            <a:ext cx="0" cy="2336346"/>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 name="组 79">
            <a:extLst>
              <a:ext uri="{FF2B5EF4-FFF2-40B4-BE49-F238E27FC236}">
                <a16:creationId xmlns:a16="http://schemas.microsoft.com/office/drawing/2014/main" id="{07103E5C-0069-46EF-AEC1-02A2ADEBF33C}"/>
              </a:ext>
            </a:extLst>
          </p:cNvPr>
          <p:cNvGrpSpPr/>
          <p:nvPr/>
        </p:nvGrpSpPr>
        <p:grpSpPr>
          <a:xfrm>
            <a:off x="4904550" y="1311551"/>
            <a:ext cx="2382900" cy="1233944"/>
            <a:chOff x="348425" y="1519789"/>
            <a:chExt cx="2382900" cy="1233944"/>
          </a:xfrm>
        </p:grpSpPr>
        <p:sp>
          <p:nvSpPr>
            <p:cNvPr id="43" name="圆角矩形 82">
              <a:extLst>
                <a:ext uri="{FF2B5EF4-FFF2-40B4-BE49-F238E27FC236}">
                  <a16:creationId xmlns:a16="http://schemas.microsoft.com/office/drawing/2014/main" id="{EAA537DE-6ABF-43A0-87B9-0545B0ADB71C}"/>
                </a:ext>
              </a:extLst>
            </p:cNvPr>
            <p:cNvSpPr/>
            <p:nvPr/>
          </p:nvSpPr>
          <p:spPr>
            <a:xfrm>
              <a:off x="348425" y="1519789"/>
              <a:ext cx="2382900" cy="1233944"/>
            </a:xfrm>
            <a:prstGeom prst="roundRect">
              <a:avLst>
                <a:gd name="adj" fmla="val 5050"/>
              </a:avLst>
            </a:prstGeom>
            <a:ln/>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5" name="文本框 84">
              <a:extLst>
                <a:ext uri="{FF2B5EF4-FFF2-40B4-BE49-F238E27FC236}">
                  <a16:creationId xmlns:a16="http://schemas.microsoft.com/office/drawing/2014/main" id="{77C44A25-B9E3-42E0-8858-00EFA37159E7}"/>
                </a:ext>
              </a:extLst>
            </p:cNvPr>
            <p:cNvSpPr txBox="1"/>
            <p:nvPr/>
          </p:nvSpPr>
          <p:spPr>
            <a:xfrm>
              <a:off x="443428" y="1748032"/>
              <a:ext cx="2192894" cy="77745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完善</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APP</a:t>
              </a: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功能開發及開發</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IOS</a:t>
              </a: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 </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APP</a:t>
              </a:r>
              <a:endParaRPr lang="zh-CN" altLang="en-US" dirty="0">
                <a:solidFill>
                  <a:schemeClr val="bg1"/>
                </a:solidFill>
                <a:latin typeface="Microsoft YaHei" panose="020B0503020204020204" pitchFamily="34" charset="-122"/>
                <a:ea typeface="Microsoft YaHei" panose="020B0503020204020204" pitchFamily="34" charset="-122"/>
                <a:cs typeface="Microsoft YaHei" charset="0"/>
              </a:endParaRPr>
            </a:p>
          </p:txBody>
        </p:sp>
      </p:grpSp>
      <p:sp>
        <p:nvSpPr>
          <p:cNvPr id="21" name="椭圆 80">
            <a:extLst>
              <a:ext uri="{FF2B5EF4-FFF2-40B4-BE49-F238E27FC236}">
                <a16:creationId xmlns:a16="http://schemas.microsoft.com/office/drawing/2014/main" id="{723A0C4F-CA8D-40D6-9291-9C4645FDD09A}"/>
              </a:ext>
            </a:extLst>
          </p:cNvPr>
          <p:cNvSpPr/>
          <p:nvPr/>
        </p:nvSpPr>
        <p:spPr>
          <a:xfrm>
            <a:off x="5993846" y="2443341"/>
            <a:ext cx="204308" cy="20430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2" name="矩形 21">
            <a:extLst>
              <a:ext uri="{FF2B5EF4-FFF2-40B4-BE49-F238E27FC236}">
                <a16:creationId xmlns:a16="http://schemas.microsoft.com/office/drawing/2014/main" id="{856BF093-94B3-4CD6-8D5E-A498D852B558}"/>
              </a:ext>
            </a:extLst>
          </p:cNvPr>
          <p:cNvSpPr/>
          <p:nvPr/>
        </p:nvSpPr>
        <p:spPr>
          <a:xfrm>
            <a:off x="5261476"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20-08</a:t>
            </a:r>
            <a:endParaRPr lang="en-US" altLang="zh-CN" sz="2800" b="1" dirty="0">
              <a:latin typeface="Microsoft YaHei" charset="0"/>
              <a:ea typeface="Microsoft YaHei" charset="0"/>
              <a:cs typeface="Microsoft YaHei" charset="0"/>
            </a:endParaRPr>
          </a:p>
        </p:txBody>
      </p:sp>
      <p:sp>
        <p:nvSpPr>
          <p:cNvPr id="23" name="椭圆 87">
            <a:extLst>
              <a:ext uri="{FF2B5EF4-FFF2-40B4-BE49-F238E27FC236}">
                <a16:creationId xmlns:a16="http://schemas.microsoft.com/office/drawing/2014/main" id="{CE508118-0521-4376-9510-F5F0563C0B3A}"/>
              </a:ext>
            </a:extLst>
          </p:cNvPr>
          <p:cNvSpPr/>
          <p:nvPr/>
        </p:nvSpPr>
        <p:spPr>
          <a:xfrm>
            <a:off x="3889168" y="4779688"/>
            <a:ext cx="336550" cy="3365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25" name="直线连接符 88">
            <a:extLst>
              <a:ext uri="{FF2B5EF4-FFF2-40B4-BE49-F238E27FC236}">
                <a16:creationId xmlns:a16="http://schemas.microsoft.com/office/drawing/2014/main" id="{78D3423D-0FB8-4159-A3F1-059BBEBA46E0}"/>
              </a:ext>
            </a:extLst>
          </p:cNvPr>
          <p:cNvCxnSpPr/>
          <p:nvPr/>
        </p:nvCxnSpPr>
        <p:spPr>
          <a:xfrm flipV="1">
            <a:off x="4057443" y="3925348"/>
            <a:ext cx="0" cy="85434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6" name="组 89">
            <a:extLst>
              <a:ext uri="{FF2B5EF4-FFF2-40B4-BE49-F238E27FC236}">
                <a16:creationId xmlns:a16="http://schemas.microsoft.com/office/drawing/2014/main" id="{86BBD32E-7593-4E7F-8B47-76A0F6FCBE44}"/>
              </a:ext>
            </a:extLst>
          </p:cNvPr>
          <p:cNvGrpSpPr/>
          <p:nvPr/>
        </p:nvGrpSpPr>
        <p:grpSpPr>
          <a:xfrm>
            <a:off x="2865993" y="2793558"/>
            <a:ext cx="2382900" cy="1233944"/>
            <a:chOff x="348425" y="1519789"/>
            <a:chExt cx="2382900" cy="1233944"/>
          </a:xfrm>
        </p:grpSpPr>
        <p:sp>
          <p:nvSpPr>
            <p:cNvPr id="38" name="圆角矩形 92">
              <a:extLst>
                <a:ext uri="{FF2B5EF4-FFF2-40B4-BE49-F238E27FC236}">
                  <a16:creationId xmlns:a16="http://schemas.microsoft.com/office/drawing/2014/main" id="{ADF7A59D-B33C-46E7-A557-C0EC39FD2BBE}"/>
                </a:ext>
              </a:extLst>
            </p:cNvPr>
            <p:cNvSpPr/>
            <p:nvPr/>
          </p:nvSpPr>
          <p:spPr>
            <a:xfrm>
              <a:off x="348425" y="1519789"/>
              <a:ext cx="2382900" cy="1233944"/>
            </a:xfrm>
            <a:prstGeom prst="roundRect">
              <a:avLst>
                <a:gd name="adj" fmla="val 50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0" name="文本框 94">
              <a:extLst>
                <a:ext uri="{FF2B5EF4-FFF2-40B4-BE49-F238E27FC236}">
                  <a16:creationId xmlns:a16="http://schemas.microsoft.com/office/drawing/2014/main" id="{2BC2459D-AC58-4F0D-88D3-8655FA3FA91B}"/>
                </a:ext>
              </a:extLst>
            </p:cNvPr>
            <p:cNvSpPr txBox="1"/>
            <p:nvPr/>
          </p:nvSpPr>
          <p:spPr>
            <a:xfrm>
              <a:off x="443428" y="1609866"/>
              <a:ext cx="2192894" cy="77745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開發</a:t>
              </a:r>
              <a:r>
                <a:rPr lang="en-US" altLang="zh-TW" dirty="0">
                  <a:solidFill>
                    <a:schemeClr val="bg1"/>
                  </a:solidFill>
                  <a:latin typeface="Microsoft YaHei" charset="0"/>
                  <a:ea typeface="Microsoft YaHei" charset="0"/>
                  <a:cs typeface="Microsoft YaHei" charset="0"/>
                </a:rPr>
                <a:t>REAL-TIME</a:t>
              </a:r>
              <a:r>
                <a:rPr lang="zh-TW" altLang="en-US" dirty="0">
                  <a:solidFill>
                    <a:schemeClr val="bg1"/>
                  </a:solidFill>
                  <a:latin typeface="Microsoft YaHei" charset="0"/>
                  <a:ea typeface="Microsoft YaHei" charset="0"/>
                  <a:cs typeface="Microsoft YaHei" charset="0"/>
                </a:rPr>
                <a:t>高質量影像串流直播</a:t>
              </a:r>
              <a:endParaRPr lang="en-US" altLang="zh-TW" dirty="0">
                <a:solidFill>
                  <a:schemeClr val="bg1"/>
                </a:solidFill>
                <a:latin typeface="Microsoft YaHei" charset="0"/>
                <a:ea typeface="Microsoft YaHei" charset="0"/>
                <a:cs typeface="Microsoft YaHei" charset="0"/>
              </a:endParaRPr>
            </a:p>
          </p:txBody>
        </p:sp>
      </p:grpSp>
      <p:sp>
        <p:nvSpPr>
          <p:cNvPr id="27" name="椭圆 90">
            <a:extLst>
              <a:ext uri="{FF2B5EF4-FFF2-40B4-BE49-F238E27FC236}">
                <a16:creationId xmlns:a16="http://schemas.microsoft.com/office/drawing/2014/main" id="{70BDBFD7-D6BC-46E9-BFF0-4F5932B11CAB}"/>
              </a:ext>
            </a:extLst>
          </p:cNvPr>
          <p:cNvSpPr/>
          <p:nvPr/>
        </p:nvSpPr>
        <p:spPr>
          <a:xfrm>
            <a:off x="3955289" y="3925348"/>
            <a:ext cx="204308" cy="204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8" name="矩形 27">
            <a:extLst>
              <a:ext uri="{FF2B5EF4-FFF2-40B4-BE49-F238E27FC236}">
                <a16:creationId xmlns:a16="http://schemas.microsoft.com/office/drawing/2014/main" id="{D737E0D4-EFB6-41A2-90FF-3105EA53343D}"/>
              </a:ext>
            </a:extLst>
          </p:cNvPr>
          <p:cNvSpPr/>
          <p:nvPr/>
        </p:nvSpPr>
        <p:spPr>
          <a:xfrm>
            <a:off x="3222919"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20-07</a:t>
            </a:r>
            <a:endParaRPr lang="en-US" altLang="zh-CN" sz="2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42875211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
            <a:extLst>
              <a:ext uri="{FF2B5EF4-FFF2-40B4-BE49-F238E27FC236}">
                <a16:creationId xmlns:a16="http://schemas.microsoft.com/office/drawing/2014/main" id="{CD23965E-C11C-4A0B-9C3A-6B0747C86CA4}"/>
              </a:ext>
            </a:extLst>
          </p:cNvPr>
          <p:cNvSpPr/>
          <p:nvPr/>
        </p:nvSpPr>
        <p:spPr>
          <a:xfrm>
            <a:off x="1850611" y="4779687"/>
            <a:ext cx="336550" cy="336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8" name="直线连接符 10">
            <a:extLst>
              <a:ext uri="{FF2B5EF4-FFF2-40B4-BE49-F238E27FC236}">
                <a16:creationId xmlns:a16="http://schemas.microsoft.com/office/drawing/2014/main" id="{28E3B743-BD81-4410-904D-F097F65B156D}"/>
              </a:ext>
            </a:extLst>
          </p:cNvPr>
          <p:cNvCxnSpPr/>
          <p:nvPr/>
        </p:nvCxnSpPr>
        <p:spPr>
          <a:xfrm flipV="1">
            <a:off x="2018886" y="2443341"/>
            <a:ext cx="0" cy="2336346"/>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组 17">
            <a:extLst>
              <a:ext uri="{FF2B5EF4-FFF2-40B4-BE49-F238E27FC236}">
                <a16:creationId xmlns:a16="http://schemas.microsoft.com/office/drawing/2014/main" id="{F57314BB-D662-4C2D-A4D8-42775DE1CE79}"/>
              </a:ext>
            </a:extLst>
          </p:cNvPr>
          <p:cNvGrpSpPr/>
          <p:nvPr/>
        </p:nvGrpSpPr>
        <p:grpSpPr>
          <a:xfrm>
            <a:off x="827436" y="1311551"/>
            <a:ext cx="3061732" cy="1284612"/>
            <a:chOff x="348425" y="1519789"/>
            <a:chExt cx="2382900" cy="1284612"/>
          </a:xfrm>
        </p:grpSpPr>
        <p:sp>
          <p:nvSpPr>
            <p:cNvPr id="51" name="圆角矩形 13">
              <a:extLst>
                <a:ext uri="{FF2B5EF4-FFF2-40B4-BE49-F238E27FC236}">
                  <a16:creationId xmlns:a16="http://schemas.microsoft.com/office/drawing/2014/main" id="{DE0868D8-3D1D-493F-8D18-9741F2C2CDE4}"/>
                </a:ext>
              </a:extLst>
            </p:cNvPr>
            <p:cNvSpPr/>
            <p:nvPr/>
          </p:nvSpPr>
          <p:spPr>
            <a:xfrm>
              <a:off x="348425" y="1519789"/>
              <a:ext cx="2382900" cy="1233944"/>
            </a:xfrm>
            <a:prstGeom prst="roundRect">
              <a:avLst>
                <a:gd name="adj" fmla="val 5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53" name="文本框 34">
              <a:extLst>
                <a:ext uri="{FF2B5EF4-FFF2-40B4-BE49-F238E27FC236}">
                  <a16:creationId xmlns:a16="http://schemas.microsoft.com/office/drawing/2014/main" id="{9D5C698E-B5ED-45B5-B895-5C9E85EFEA16}"/>
                </a:ext>
              </a:extLst>
            </p:cNvPr>
            <p:cNvSpPr txBox="1"/>
            <p:nvPr/>
          </p:nvSpPr>
          <p:spPr>
            <a:xfrm>
              <a:off x="436402" y="1666845"/>
              <a:ext cx="2192894"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後台能夠將影片進行直播串流</a:t>
              </a:r>
              <a:endParaRPr lang="zh-CN" altLang="en-US" dirty="0">
                <a:solidFill>
                  <a:schemeClr val="bg1"/>
                </a:solidFill>
                <a:latin typeface="Microsoft YaHei" charset="0"/>
                <a:ea typeface="Microsoft YaHei" charset="0"/>
                <a:cs typeface="Microsoft YaHei" charset="0"/>
              </a:endParaRPr>
            </a:p>
            <a:p>
              <a:pPr algn="ctr">
                <a:lnSpc>
                  <a:spcPct val="130000"/>
                </a:lnSpc>
              </a:pPr>
              <a:endParaRPr lang="zh-CN" altLang="en-US" dirty="0">
                <a:solidFill>
                  <a:schemeClr val="bg1"/>
                </a:solidFill>
                <a:latin typeface="Microsoft YaHei" charset="0"/>
                <a:ea typeface="Microsoft YaHei" charset="0"/>
                <a:cs typeface="Microsoft YaHei" charset="0"/>
              </a:endParaRPr>
            </a:p>
          </p:txBody>
        </p:sp>
      </p:grpSp>
      <p:sp>
        <p:nvSpPr>
          <p:cNvPr id="11" name="椭圆 36">
            <a:extLst>
              <a:ext uri="{FF2B5EF4-FFF2-40B4-BE49-F238E27FC236}">
                <a16:creationId xmlns:a16="http://schemas.microsoft.com/office/drawing/2014/main" id="{51DFE704-B3AA-465D-AFD2-902F224328AE}"/>
              </a:ext>
            </a:extLst>
          </p:cNvPr>
          <p:cNvSpPr/>
          <p:nvPr/>
        </p:nvSpPr>
        <p:spPr>
          <a:xfrm>
            <a:off x="1916732" y="2443341"/>
            <a:ext cx="204308" cy="2043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2" name="矩形 11">
            <a:extLst>
              <a:ext uri="{FF2B5EF4-FFF2-40B4-BE49-F238E27FC236}">
                <a16:creationId xmlns:a16="http://schemas.microsoft.com/office/drawing/2014/main" id="{C7AF8D84-7B74-4C00-8F6B-A89A2F8FE6FE}"/>
              </a:ext>
            </a:extLst>
          </p:cNvPr>
          <p:cNvSpPr/>
          <p:nvPr/>
        </p:nvSpPr>
        <p:spPr>
          <a:xfrm>
            <a:off x="1184362"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20-06</a:t>
            </a:r>
            <a:endParaRPr lang="en-US" altLang="zh-CN" sz="2800" b="1" dirty="0">
              <a:latin typeface="Microsoft YaHei" charset="0"/>
              <a:ea typeface="Microsoft YaHei" charset="0"/>
              <a:cs typeface="Microsoft YaHei" charset="0"/>
            </a:endParaRPr>
          </a:p>
        </p:txBody>
      </p:sp>
      <p:sp>
        <p:nvSpPr>
          <p:cNvPr id="13" name="椭圆 48">
            <a:extLst>
              <a:ext uri="{FF2B5EF4-FFF2-40B4-BE49-F238E27FC236}">
                <a16:creationId xmlns:a16="http://schemas.microsoft.com/office/drawing/2014/main" id="{F6CB91FD-3C7F-46DA-87A2-43CABC60BAB6}"/>
              </a:ext>
            </a:extLst>
          </p:cNvPr>
          <p:cNvSpPr/>
          <p:nvPr/>
        </p:nvSpPr>
        <p:spPr>
          <a:xfrm>
            <a:off x="7966282" y="4779688"/>
            <a:ext cx="336550" cy="336550"/>
          </a:xfrm>
          <a:prstGeom prst="ellipse">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4" name="直线连接符 49">
            <a:extLst>
              <a:ext uri="{FF2B5EF4-FFF2-40B4-BE49-F238E27FC236}">
                <a16:creationId xmlns:a16="http://schemas.microsoft.com/office/drawing/2014/main" id="{FA961945-D9D6-4125-A85F-AEEE45E62520}"/>
              </a:ext>
            </a:extLst>
          </p:cNvPr>
          <p:cNvCxnSpPr>
            <a:stCxn id="13" idx="0"/>
          </p:cNvCxnSpPr>
          <p:nvPr/>
        </p:nvCxnSpPr>
        <p:spPr>
          <a:xfrm flipV="1">
            <a:off x="8134557" y="3925348"/>
            <a:ext cx="0" cy="854340"/>
          </a:xfrm>
          <a:prstGeom prst="line">
            <a:avLst/>
          </a:prstGeom>
          <a:ln w="12700">
            <a:solidFill>
              <a:schemeClr val="accent4">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 50">
            <a:extLst>
              <a:ext uri="{FF2B5EF4-FFF2-40B4-BE49-F238E27FC236}">
                <a16:creationId xmlns:a16="http://schemas.microsoft.com/office/drawing/2014/main" id="{D7E888DF-AE91-4399-8A41-E7EF4C0767AE}"/>
              </a:ext>
            </a:extLst>
          </p:cNvPr>
          <p:cNvGrpSpPr/>
          <p:nvPr/>
        </p:nvGrpSpPr>
        <p:grpSpPr>
          <a:xfrm>
            <a:off x="6943107" y="2793558"/>
            <a:ext cx="2382900" cy="1233944"/>
            <a:chOff x="348425" y="1519789"/>
            <a:chExt cx="2382900" cy="1233944"/>
          </a:xfrm>
        </p:grpSpPr>
        <p:sp>
          <p:nvSpPr>
            <p:cNvPr id="47" name="圆角矩形 52">
              <a:extLst>
                <a:ext uri="{FF2B5EF4-FFF2-40B4-BE49-F238E27FC236}">
                  <a16:creationId xmlns:a16="http://schemas.microsoft.com/office/drawing/2014/main" id="{1BB3B24C-8655-4736-99C6-A290E290EBB5}"/>
                </a:ext>
              </a:extLst>
            </p:cNvPr>
            <p:cNvSpPr/>
            <p:nvPr/>
          </p:nvSpPr>
          <p:spPr>
            <a:xfrm>
              <a:off x="348425" y="1519789"/>
              <a:ext cx="2382900" cy="1233944"/>
            </a:xfrm>
            <a:prstGeom prst="roundRect">
              <a:avLst>
                <a:gd name="adj" fmla="val 5050"/>
              </a:avLst>
            </a:prstGeom>
            <a:ln/>
          </p:spPr>
          <p:style>
            <a:lnRef idx="0">
              <a:schemeClr val="accent4"/>
            </a:lnRef>
            <a:fillRef idx="3">
              <a:schemeClr val="accent4"/>
            </a:fillRef>
            <a:effectRef idx="3">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9" name="文本框 54">
              <a:extLst>
                <a:ext uri="{FF2B5EF4-FFF2-40B4-BE49-F238E27FC236}">
                  <a16:creationId xmlns:a16="http://schemas.microsoft.com/office/drawing/2014/main" id="{62729899-18ED-49FE-A44B-21CD122F8DE5}"/>
                </a:ext>
              </a:extLst>
            </p:cNvPr>
            <p:cNvSpPr txBox="1"/>
            <p:nvPr/>
          </p:nvSpPr>
          <p:spPr>
            <a:xfrm>
              <a:off x="450397" y="1766502"/>
              <a:ext cx="2192894" cy="77745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測試</a:t>
              </a:r>
              <a:endParaRPr lang="en-US" altLang="zh-TW" dirty="0">
                <a:solidFill>
                  <a:schemeClr val="bg1"/>
                </a:solidFill>
                <a:latin typeface="Microsoft YaHei" charset="0"/>
                <a:ea typeface="Microsoft YaHei" charset="0"/>
                <a:cs typeface="Microsoft YaHei" charset="0"/>
              </a:endParaRPr>
            </a:p>
            <a:p>
              <a:pPr algn="ctr">
                <a:lnSpc>
                  <a:spcPct val="130000"/>
                </a:lnSpc>
              </a:pPr>
              <a:r>
                <a:rPr lang="zh-TW" altLang="en-US" dirty="0">
                  <a:solidFill>
                    <a:schemeClr val="bg1"/>
                  </a:solidFill>
                  <a:latin typeface="Microsoft YaHei" charset="0"/>
                  <a:ea typeface="Microsoft YaHei" charset="0"/>
                  <a:cs typeface="Microsoft YaHei" charset="0"/>
                </a:rPr>
                <a:t>系統完成度</a:t>
              </a:r>
              <a:endParaRPr lang="en-US" altLang="zh-TW" dirty="0">
                <a:solidFill>
                  <a:schemeClr val="bg1"/>
                </a:solidFill>
                <a:latin typeface="Microsoft YaHei" charset="0"/>
                <a:ea typeface="Microsoft YaHei" charset="0"/>
                <a:cs typeface="Microsoft YaHei" charset="0"/>
              </a:endParaRPr>
            </a:p>
          </p:txBody>
        </p:sp>
      </p:grpSp>
      <p:sp>
        <p:nvSpPr>
          <p:cNvPr id="16" name="椭圆 57">
            <a:extLst>
              <a:ext uri="{FF2B5EF4-FFF2-40B4-BE49-F238E27FC236}">
                <a16:creationId xmlns:a16="http://schemas.microsoft.com/office/drawing/2014/main" id="{11782E95-4D2A-4DC4-BB04-DB340F18169E}"/>
              </a:ext>
            </a:extLst>
          </p:cNvPr>
          <p:cNvSpPr/>
          <p:nvPr/>
        </p:nvSpPr>
        <p:spPr>
          <a:xfrm>
            <a:off x="8032403" y="3925348"/>
            <a:ext cx="204308" cy="204308"/>
          </a:xfrm>
          <a:prstGeom prst="ellipse">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7" name="矩形 16">
            <a:extLst>
              <a:ext uri="{FF2B5EF4-FFF2-40B4-BE49-F238E27FC236}">
                <a16:creationId xmlns:a16="http://schemas.microsoft.com/office/drawing/2014/main" id="{B5CF390C-A87A-4493-B9CF-350DD569CC26}"/>
              </a:ext>
            </a:extLst>
          </p:cNvPr>
          <p:cNvSpPr/>
          <p:nvPr/>
        </p:nvSpPr>
        <p:spPr>
          <a:xfrm>
            <a:off x="7300033"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20-09</a:t>
            </a:r>
            <a:endParaRPr lang="en-US" altLang="zh-CN" sz="2800" b="1" dirty="0">
              <a:latin typeface="Microsoft YaHei" charset="0"/>
              <a:ea typeface="Microsoft YaHei" charset="0"/>
              <a:cs typeface="Microsoft YaHei" charset="0"/>
            </a:endParaRPr>
          </a:p>
        </p:txBody>
      </p:sp>
      <p:sp>
        <p:nvSpPr>
          <p:cNvPr id="18" name="椭圆 63">
            <a:extLst>
              <a:ext uri="{FF2B5EF4-FFF2-40B4-BE49-F238E27FC236}">
                <a16:creationId xmlns:a16="http://schemas.microsoft.com/office/drawing/2014/main" id="{539679D2-3FDD-4F07-AD5F-03FEFDB2C470}"/>
              </a:ext>
            </a:extLst>
          </p:cNvPr>
          <p:cNvSpPr/>
          <p:nvPr/>
        </p:nvSpPr>
        <p:spPr>
          <a:xfrm>
            <a:off x="5927725" y="4779687"/>
            <a:ext cx="336550" cy="33655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9" name="直线连接符 64">
            <a:extLst>
              <a:ext uri="{FF2B5EF4-FFF2-40B4-BE49-F238E27FC236}">
                <a16:creationId xmlns:a16="http://schemas.microsoft.com/office/drawing/2014/main" id="{3AEEE600-5624-4B57-AACB-E9AA81705F3E}"/>
              </a:ext>
            </a:extLst>
          </p:cNvPr>
          <p:cNvCxnSpPr/>
          <p:nvPr/>
        </p:nvCxnSpPr>
        <p:spPr>
          <a:xfrm flipV="1">
            <a:off x="6096000" y="2443341"/>
            <a:ext cx="0" cy="2336346"/>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 name="组 79">
            <a:extLst>
              <a:ext uri="{FF2B5EF4-FFF2-40B4-BE49-F238E27FC236}">
                <a16:creationId xmlns:a16="http://schemas.microsoft.com/office/drawing/2014/main" id="{07103E5C-0069-46EF-AEC1-02A2ADEBF33C}"/>
              </a:ext>
            </a:extLst>
          </p:cNvPr>
          <p:cNvGrpSpPr/>
          <p:nvPr/>
        </p:nvGrpSpPr>
        <p:grpSpPr>
          <a:xfrm>
            <a:off x="4904550" y="1311551"/>
            <a:ext cx="2382900" cy="1233944"/>
            <a:chOff x="348425" y="1519789"/>
            <a:chExt cx="2382900" cy="1233944"/>
          </a:xfrm>
        </p:grpSpPr>
        <p:sp>
          <p:nvSpPr>
            <p:cNvPr id="43" name="圆角矩形 82">
              <a:extLst>
                <a:ext uri="{FF2B5EF4-FFF2-40B4-BE49-F238E27FC236}">
                  <a16:creationId xmlns:a16="http://schemas.microsoft.com/office/drawing/2014/main" id="{EAA537DE-6ABF-43A0-87B9-0545B0ADB71C}"/>
                </a:ext>
              </a:extLst>
            </p:cNvPr>
            <p:cNvSpPr/>
            <p:nvPr/>
          </p:nvSpPr>
          <p:spPr>
            <a:xfrm>
              <a:off x="348425" y="1519789"/>
              <a:ext cx="2382900" cy="1233944"/>
            </a:xfrm>
            <a:prstGeom prst="roundRect">
              <a:avLst>
                <a:gd name="adj" fmla="val 50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5" name="文本框 84">
              <a:extLst>
                <a:ext uri="{FF2B5EF4-FFF2-40B4-BE49-F238E27FC236}">
                  <a16:creationId xmlns:a16="http://schemas.microsoft.com/office/drawing/2014/main" id="{77C44A25-B9E3-42E0-8858-00EFA37159E7}"/>
                </a:ext>
              </a:extLst>
            </p:cNvPr>
            <p:cNvSpPr txBox="1"/>
            <p:nvPr/>
          </p:nvSpPr>
          <p:spPr>
            <a:xfrm>
              <a:off x="443428" y="1748032"/>
              <a:ext cx="2192894" cy="77745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完善</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APP</a:t>
              </a: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功能開發及開發</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IOS</a:t>
              </a: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 </a:t>
              </a:r>
              <a:r>
                <a:rPr lang="en-US" altLang="zh-TW" dirty="0">
                  <a:solidFill>
                    <a:schemeClr val="bg1"/>
                  </a:solidFill>
                  <a:latin typeface="Microsoft YaHei" panose="020B0503020204020204" pitchFamily="34" charset="-122"/>
                  <a:ea typeface="Microsoft YaHei" panose="020B0503020204020204" pitchFamily="34" charset="-122"/>
                  <a:cs typeface="Microsoft YaHei" charset="0"/>
                </a:rPr>
                <a:t>APP</a:t>
              </a:r>
              <a:endParaRPr lang="zh-CN" altLang="en-US" dirty="0">
                <a:solidFill>
                  <a:schemeClr val="bg1"/>
                </a:solidFill>
                <a:latin typeface="Microsoft YaHei" panose="020B0503020204020204" pitchFamily="34" charset="-122"/>
                <a:ea typeface="Microsoft YaHei" panose="020B0503020204020204" pitchFamily="34" charset="-122"/>
                <a:cs typeface="Microsoft YaHei" charset="0"/>
              </a:endParaRPr>
            </a:p>
          </p:txBody>
        </p:sp>
      </p:grpSp>
      <p:sp>
        <p:nvSpPr>
          <p:cNvPr id="21" name="椭圆 80">
            <a:extLst>
              <a:ext uri="{FF2B5EF4-FFF2-40B4-BE49-F238E27FC236}">
                <a16:creationId xmlns:a16="http://schemas.microsoft.com/office/drawing/2014/main" id="{723A0C4F-CA8D-40D6-9291-9C4645FDD09A}"/>
              </a:ext>
            </a:extLst>
          </p:cNvPr>
          <p:cNvSpPr/>
          <p:nvPr/>
        </p:nvSpPr>
        <p:spPr>
          <a:xfrm>
            <a:off x="5993846" y="2443341"/>
            <a:ext cx="204308" cy="20430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2" name="矩形 21">
            <a:extLst>
              <a:ext uri="{FF2B5EF4-FFF2-40B4-BE49-F238E27FC236}">
                <a16:creationId xmlns:a16="http://schemas.microsoft.com/office/drawing/2014/main" id="{856BF093-94B3-4CD6-8D5E-A498D852B558}"/>
              </a:ext>
            </a:extLst>
          </p:cNvPr>
          <p:cNvSpPr/>
          <p:nvPr/>
        </p:nvSpPr>
        <p:spPr>
          <a:xfrm>
            <a:off x="5261476"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20-08</a:t>
            </a:r>
            <a:endParaRPr lang="en-US" altLang="zh-CN" sz="2800" b="1" dirty="0">
              <a:latin typeface="Microsoft YaHei" charset="0"/>
              <a:ea typeface="Microsoft YaHei" charset="0"/>
              <a:cs typeface="Microsoft YaHei" charset="0"/>
            </a:endParaRPr>
          </a:p>
        </p:txBody>
      </p:sp>
      <p:sp>
        <p:nvSpPr>
          <p:cNvPr id="23" name="椭圆 87">
            <a:extLst>
              <a:ext uri="{FF2B5EF4-FFF2-40B4-BE49-F238E27FC236}">
                <a16:creationId xmlns:a16="http://schemas.microsoft.com/office/drawing/2014/main" id="{CE508118-0521-4376-9510-F5F0563C0B3A}"/>
              </a:ext>
            </a:extLst>
          </p:cNvPr>
          <p:cNvSpPr/>
          <p:nvPr/>
        </p:nvSpPr>
        <p:spPr>
          <a:xfrm>
            <a:off x="3889168" y="4779688"/>
            <a:ext cx="336550" cy="3365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25" name="直线连接符 88">
            <a:extLst>
              <a:ext uri="{FF2B5EF4-FFF2-40B4-BE49-F238E27FC236}">
                <a16:creationId xmlns:a16="http://schemas.microsoft.com/office/drawing/2014/main" id="{78D3423D-0FB8-4159-A3F1-059BBEBA46E0}"/>
              </a:ext>
            </a:extLst>
          </p:cNvPr>
          <p:cNvCxnSpPr/>
          <p:nvPr/>
        </p:nvCxnSpPr>
        <p:spPr>
          <a:xfrm flipV="1">
            <a:off x="4057443" y="3925348"/>
            <a:ext cx="0" cy="85434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6" name="组 89">
            <a:extLst>
              <a:ext uri="{FF2B5EF4-FFF2-40B4-BE49-F238E27FC236}">
                <a16:creationId xmlns:a16="http://schemas.microsoft.com/office/drawing/2014/main" id="{86BBD32E-7593-4E7F-8B47-76A0F6FCBE44}"/>
              </a:ext>
            </a:extLst>
          </p:cNvPr>
          <p:cNvGrpSpPr/>
          <p:nvPr/>
        </p:nvGrpSpPr>
        <p:grpSpPr>
          <a:xfrm>
            <a:off x="2865993" y="2793558"/>
            <a:ext cx="2382900" cy="1233944"/>
            <a:chOff x="348425" y="1519789"/>
            <a:chExt cx="2382900" cy="1233944"/>
          </a:xfrm>
        </p:grpSpPr>
        <p:sp>
          <p:nvSpPr>
            <p:cNvPr id="38" name="圆角矩形 92">
              <a:extLst>
                <a:ext uri="{FF2B5EF4-FFF2-40B4-BE49-F238E27FC236}">
                  <a16:creationId xmlns:a16="http://schemas.microsoft.com/office/drawing/2014/main" id="{ADF7A59D-B33C-46E7-A557-C0EC39FD2BBE}"/>
                </a:ext>
              </a:extLst>
            </p:cNvPr>
            <p:cNvSpPr/>
            <p:nvPr/>
          </p:nvSpPr>
          <p:spPr>
            <a:xfrm>
              <a:off x="348425" y="1519789"/>
              <a:ext cx="2382900" cy="1233944"/>
            </a:xfrm>
            <a:prstGeom prst="roundRect">
              <a:avLst>
                <a:gd name="adj" fmla="val 5050"/>
              </a:avLst>
            </a:prstGeom>
            <a:ln/>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0" name="文本框 94">
              <a:extLst>
                <a:ext uri="{FF2B5EF4-FFF2-40B4-BE49-F238E27FC236}">
                  <a16:creationId xmlns:a16="http://schemas.microsoft.com/office/drawing/2014/main" id="{2BC2459D-AC58-4F0D-88D3-8655FA3FA91B}"/>
                </a:ext>
              </a:extLst>
            </p:cNvPr>
            <p:cNvSpPr txBox="1"/>
            <p:nvPr/>
          </p:nvSpPr>
          <p:spPr>
            <a:xfrm>
              <a:off x="443428" y="1609866"/>
              <a:ext cx="2192894" cy="77745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charset="0"/>
                  <a:ea typeface="Microsoft YaHei" charset="0"/>
                  <a:cs typeface="Microsoft YaHei" charset="0"/>
                </a:rPr>
                <a:t>開發</a:t>
              </a:r>
              <a:r>
                <a:rPr lang="en-US" altLang="zh-TW" dirty="0">
                  <a:solidFill>
                    <a:schemeClr val="bg1"/>
                  </a:solidFill>
                  <a:latin typeface="Microsoft YaHei" charset="0"/>
                  <a:ea typeface="Microsoft YaHei" charset="0"/>
                  <a:cs typeface="Microsoft YaHei" charset="0"/>
                </a:rPr>
                <a:t>REAL-TIME</a:t>
              </a:r>
              <a:r>
                <a:rPr lang="zh-TW" altLang="en-US" dirty="0">
                  <a:solidFill>
                    <a:schemeClr val="bg1"/>
                  </a:solidFill>
                  <a:latin typeface="Microsoft YaHei" charset="0"/>
                  <a:ea typeface="Microsoft YaHei" charset="0"/>
                  <a:cs typeface="Microsoft YaHei" charset="0"/>
                </a:rPr>
                <a:t>高質量影像串流直播</a:t>
              </a:r>
              <a:endParaRPr lang="en-US" altLang="zh-TW" dirty="0">
                <a:solidFill>
                  <a:schemeClr val="bg1"/>
                </a:solidFill>
                <a:latin typeface="Microsoft YaHei" charset="0"/>
                <a:ea typeface="Microsoft YaHei" charset="0"/>
                <a:cs typeface="Microsoft YaHei" charset="0"/>
              </a:endParaRPr>
            </a:p>
          </p:txBody>
        </p:sp>
      </p:grpSp>
      <p:sp>
        <p:nvSpPr>
          <p:cNvPr id="27" name="椭圆 90">
            <a:extLst>
              <a:ext uri="{FF2B5EF4-FFF2-40B4-BE49-F238E27FC236}">
                <a16:creationId xmlns:a16="http://schemas.microsoft.com/office/drawing/2014/main" id="{70BDBFD7-D6BC-46E9-BFF0-4F5932B11CAB}"/>
              </a:ext>
            </a:extLst>
          </p:cNvPr>
          <p:cNvSpPr/>
          <p:nvPr/>
        </p:nvSpPr>
        <p:spPr>
          <a:xfrm>
            <a:off x="3955289" y="3925348"/>
            <a:ext cx="204308" cy="204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8" name="矩形 27">
            <a:extLst>
              <a:ext uri="{FF2B5EF4-FFF2-40B4-BE49-F238E27FC236}">
                <a16:creationId xmlns:a16="http://schemas.microsoft.com/office/drawing/2014/main" id="{D737E0D4-EFB6-41A2-90FF-3105EA53343D}"/>
              </a:ext>
            </a:extLst>
          </p:cNvPr>
          <p:cNvSpPr/>
          <p:nvPr/>
        </p:nvSpPr>
        <p:spPr>
          <a:xfrm>
            <a:off x="3222919" y="5214050"/>
            <a:ext cx="1669048" cy="5979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20-07</a:t>
            </a:r>
            <a:endParaRPr lang="en-US" altLang="zh-CN" sz="2800" b="1" dirty="0">
              <a:latin typeface="Microsoft YaHei" charset="0"/>
              <a:ea typeface="Microsoft YaHei" charset="0"/>
              <a:cs typeface="Microsoft YaHei" charset="0"/>
            </a:endParaRPr>
          </a:p>
        </p:txBody>
      </p:sp>
      <p:sp>
        <p:nvSpPr>
          <p:cNvPr id="31" name="椭圆 63">
            <a:extLst>
              <a:ext uri="{FF2B5EF4-FFF2-40B4-BE49-F238E27FC236}">
                <a16:creationId xmlns:a16="http://schemas.microsoft.com/office/drawing/2014/main" id="{2C9A2AE0-A1BC-4452-8367-F809E8F9CB3C}"/>
              </a:ext>
            </a:extLst>
          </p:cNvPr>
          <p:cNvSpPr/>
          <p:nvPr/>
        </p:nvSpPr>
        <p:spPr>
          <a:xfrm>
            <a:off x="10254178" y="4779687"/>
            <a:ext cx="336550" cy="33655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32" name="直线连接符 64">
            <a:extLst>
              <a:ext uri="{FF2B5EF4-FFF2-40B4-BE49-F238E27FC236}">
                <a16:creationId xmlns:a16="http://schemas.microsoft.com/office/drawing/2014/main" id="{382A54CB-36B7-4559-AA55-AD5CEA231303}"/>
              </a:ext>
            </a:extLst>
          </p:cNvPr>
          <p:cNvCxnSpPr/>
          <p:nvPr/>
        </p:nvCxnSpPr>
        <p:spPr>
          <a:xfrm flipV="1">
            <a:off x="10422453" y="2443341"/>
            <a:ext cx="0" cy="2336346"/>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33" name="组 79">
            <a:extLst>
              <a:ext uri="{FF2B5EF4-FFF2-40B4-BE49-F238E27FC236}">
                <a16:creationId xmlns:a16="http://schemas.microsoft.com/office/drawing/2014/main" id="{D6A1CB7C-81C9-4E42-BDAC-490BA5F2025C}"/>
              </a:ext>
            </a:extLst>
          </p:cNvPr>
          <p:cNvGrpSpPr/>
          <p:nvPr/>
        </p:nvGrpSpPr>
        <p:grpSpPr>
          <a:xfrm>
            <a:off x="9231003" y="1311551"/>
            <a:ext cx="2382900" cy="1233944"/>
            <a:chOff x="348425" y="1519789"/>
            <a:chExt cx="2382900" cy="1233944"/>
          </a:xfrm>
        </p:grpSpPr>
        <p:sp>
          <p:nvSpPr>
            <p:cNvPr id="34" name="圆角矩形 82">
              <a:extLst>
                <a:ext uri="{FF2B5EF4-FFF2-40B4-BE49-F238E27FC236}">
                  <a16:creationId xmlns:a16="http://schemas.microsoft.com/office/drawing/2014/main" id="{0372AE02-EA25-49BC-8CD7-C4B0AB3975C3}"/>
                </a:ext>
              </a:extLst>
            </p:cNvPr>
            <p:cNvSpPr/>
            <p:nvPr/>
          </p:nvSpPr>
          <p:spPr>
            <a:xfrm>
              <a:off x="348425" y="1519789"/>
              <a:ext cx="2382900" cy="1233944"/>
            </a:xfrm>
            <a:prstGeom prst="roundRect">
              <a:avLst>
                <a:gd name="adj" fmla="val 5050"/>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35" name="文本框 84">
              <a:extLst>
                <a:ext uri="{FF2B5EF4-FFF2-40B4-BE49-F238E27FC236}">
                  <a16:creationId xmlns:a16="http://schemas.microsoft.com/office/drawing/2014/main" id="{788D4DF7-C741-4416-9A47-98EEE3B4B3C6}"/>
                </a:ext>
              </a:extLst>
            </p:cNvPr>
            <p:cNvSpPr txBox="1"/>
            <p:nvPr/>
          </p:nvSpPr>
          <p:spPr>
            <a:xfrm>
              <a:off x="443429" y="1928671"/>
              <a:ext cx="2192894" cy="417358"/>
            </a:xfrm>
            <a:prstGeom prst="rect">
              <a:avLst/>
            </a:prstGeom>
            <a:ln>
              <a:noFill/>
            </a:ln>
            <a:effectLst/>
          </p:spPr>
          <p:style>
            <a:lnRef idx="0">
              <a:schemeClr val="accent6"/>
            </a:lnRef>
            <a:fillRef idx="3">
              <a:schemeClr val="accent6"/>
            </a:fillRef>
            <a:effectRef idx="3">
              <a:schemeClr val="accent6"/>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TW" altLang="en-US" dirty="0">
                  <a:solidFill>
                    <a:schemeClr val="bg1"/>
                  </a:solidFill>
                  <a:latin typeface="Microsoft YaHei" panose="020B0503020204020204" pitchFamily="34" charset="-122"/>
                  <a:ea typeface="Microsoft YaHei" panose="020B0503020204020204" pitchFamily="34" charset="-122"/>
                  <a:cs typeface="Microsoft YaHei" charset="0"/>
                </a:rPr>
                <a:t>學期成果展現</a:t>
              </a:r>
              <a:endParaRPr lang="zh-CN" altLang="en-US" dirty="0">
                <a:solidFill>
                  <a:schemeClr val="bg1"/>
                </a:solidFill>
                <a:latin typeface="Microsoft YaHei" panose="020B0503020204020204" pitchFamily="34" charset="-122"/>
                <a:ea typeface="Microsoft YaHei" panose="020B0503020204020204" pitchFamily="34" charset="-122"/>
                <a:cs typeface="Microsoft YaHei" charset="0"/>
              </a:endParaRPr>
            </a:p>
          </p:txBody>
        </p:sp>
      </p:grpSp>
      <p:sp>
        <p:nvSpPr>
          <p:cNvPr id="36" name="椭圆 80">
            <a:extLst>
              <a:ext uri="{FF2B5EF4-FFF2-40B4-BE49-F238E27FC236}">
                <a16:creationId xmlns:a16="http://schemas.microsoft.com/office/drawing/2014/main" id="{29FE26EC-5BA8-490B-9B46-B350C0BB3860}"/>
              </a:ext>
            </a:extLst>
          </p:cNvPr>
          <p:cNvSpPr/>
          <p:nvPr/>
        </p:nvSpPr>
        <p:spPr>
          <a:xfrm>
            <a:off x="10320299" y="2443341"/>
            <a:ext cx="204308" cy="204308"/>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37" name="矩形 36">
            <a:extLst>
              <a:ext uri="{FF2B5EF4-FFF2-40B4-BE49-F238E27FC236}">
                <a16:creationId xmlns:a16="http://schemas.microsoft.com/office/drawing/2014/main" id="{DE0CE554-44C7-4AE9-B447-0CD357121BE6}"/>
              </a:ext>
            </a:extLst>
          </p:cNvPr>
          <p:cNvSpPr/>
          <p:nvPr/>
        </p:nvSpPr>
        <p:spPr>
          <a:xfrm>
            <a:off x="9587930" y="5214050"/>
            <a:ext cx="1669048" cy="59792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30000"/>
              </a:lnSpc>
            </a:pPr>
            <a:r>
              <a:rPr lang="en-US" altLang="zh-CN" sz="2800" b="1" dirty="0">
                <a:latin typeface="Microsoft YaHei" charset="0"/>
                <a:ea typeface="Microsoft YaHei" charset="0"/>
                <a:cs typeface="Microsoft YaHei" charset="0"/>
              </a:rPr>
              <a:t>20</a:t>
            </a:r>
            <a:r>
              <a:rPr lang="en-US" altLang="zh-TW" sz="2800" b="1" dirty="0">
                <a:latin typeface="Microsoft YaHei" charset="0"/>
                <a:ea typeface="Microsoft YaHei" charset="0"/>
                <a:cs typeface="Microsoft YaHei" charset="0"/>
              </a:rPr>
              <a:t>20-10</a:t>
            </a:r>
            <a:endParaRPr lang="en-US" altLang="zh-CN" sz="2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209325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CC3F956-CA19-4D68-BB3C-615357C43419}"/>
              </a:ext>
            </a:extLst>
          </p:cNvPr>
          <p:cNvSpPr txBox="1"/>
          <p:nvPr/>
        </p:nvSpPr>
        <p:spPr>
          <a:xfrm>
            <a:off x="807799" y="0"/>
            <a:ext cx="10914633" cy="7786747"/>
          </a:xfrm>
          <a:prstGeom prst="rect">
            <a:avLst/>
          </a:prstGeom>
          <a:noFill/>
        </p:spPr>
        <p:txBody>
          <a:bodyPr wrap="square" rtlCol="0">
            <a:spAutoFit/>
          </a:bodyPr>
          <a:lstStyle/>
          <a:p>
            <a:r>
              <a:rPr lang="en-US" altLang="zh-TW" dirty="0"/>
              <a:t> </a:t>
            </a:r>
            <a:endParaRPr lang="zh-TW" altLang="zh-TW" sz="3200" b="1" dirty="0"/>
          </a:p>
          <a:p>
            <a:r>
              <a:rPr lang="en-US" altLang="zh-TW" sz="3200" b="1" dirty="0"/>
              <a:t>(</a:t>
            </a:r>
            <a:r>
              <a:rPr lang="zh-TW" altLang="zh-TW" sz="3200" b="1" dirty="0"/>
              <a:t>六</a:t>
            </a:r>
            <a:r>
              <a:rPr lang="en-US" altLang="zh-TW" sz="3200" b="1" dirty="0"/>
              <a:t>) </a:t>
            </a:r>
            <a:r>
              <a:rPr lang="zh-TW" altLang="zh-TW" sz="3200" b="1" dirty="0"/>
              <a:t>參考文獻</a:t>
            </a:r>
          </a:p>
          <a:p>
            <a:r>
              <a:rPr lang="en-US" altLang="zh-TW" dirty="0"/>
              <a:t>[1] Gary R. </a:t>
            </a:r>
            <a:r>
              <a:rPr lang="en-US" altLang="zh-TW" dirty="0" err="1"/>
              <a:t>Bradski</a:t>
            </a:r>
            <a:r>
              <a:rPr lang="en-US" altLang="zh-TW" dirty="0"/>
              <a:t>, “Computer Vision Face Tracking For Use in a Perceptual User Interface”, Intel Technology Journal Q2 ,98</a:t>
            </a:r>
            <a:endParaRPr lang="zh-TW" altLang="zh-TW" dirty="0"/>
          </a:p>
          <a:p>
            <a:r>
              <a:rPr lang="en-US" altLang="zh-TW" dirty="0"/>
              <a:t>[2] John G. </a:t>
            </a:r>
            <a:r>
              <a:rPr lang="en-US" altLang="zh-TW" dirty="0" err="1"/>
              <a:t>Apostolopoulos</a:t>
            </a:r>
            <a:r>
              <a:rPr lang="en-US" altLang="zh-TW" dirty="0"/>
              <a:t>, Wai-tian Tan, Susie J. Wee, “</a:t>
            </a:r>
            <a:r>
              <a:rPr lang="en-US" altLang="zh-TW" dirty="0" err="1"/>
              <a:t>CVideo</a:t>
            </a:r>
            <a:r>
              <a:rPr lang="en-US" altLang="zh-TW" dirty="0"/>
              <a:t> Streaming: Concepts, Algorithms, and Systems”, Mobile and Media Systems Laboratory, HP Laboratories Palo Alto,HPL-2002-260,September 18th , 2002,from https://www.hpl.hp.com/techreports/2002/HPL-2002-260.pdf</a:t>
            </a:r>
            <a:endParaRPr lang="zh-TW" altLang="zh-TW" dirty="0"/>
          </a:p>
          <a:p>
            <a:r>
              <a:rPr lang="en-US" altLang="zh-TW" dirty="0"/>
              <a:t>[3] Paredes, H., Fonseca, B., Cabo, M., Pereira, T., &amp; Fernandes, F. (2013). </a:t>
            </a:r>
            <a:r>
              <a:rPr lang="en-US" altLang="zh-TW" dirty="0" err="1"/>
              <a:t>SOSPhone</a:t>
            </a:r>
            <a:r>
              <a:rPr lang="en-US" altLang="zh-TW" dirty="0"/>
              <a:t>: a mobile application for emergency calls. Universal Access in the Information Society, 13(3), 277–290. </a:t>
            </a:r>
            <a:r>
              <a:rPr lang="en-US" altLang="zh-TW" dirty="0" err="1"/>
              <a:t>doi</a:t>
            </a:r>
            <a:r>
              <a:rPr lang="en-US" altLang="zh-TW" dirty="0"/>
              <a:t>: 10.1007/s10209-013-0318-z</a:t>
            </a:r>
            <a:endParaRPr lang="zh-TW" altLang="zh-TW" dirty="0"/>
          </a:p>
          <a:p>
            <a:r>
              <a:rPr lang="en-US" altLang="zh-TW" dirty="0"/>
              <a:t>[4] Chang, K.-C., Liu, P.-K., &amp; Yu, C.-S. (2016). Design of real-time video streaming and object tracking system for home care services. 2016 IEEE International Conference on Consumer Electronics-Taiwan (ICCE-TW). </a:t>
            </a:r>
            <a:r>
              <a:rPr lang="en-US" altLang="zh-TW" dirty="0" err="1"/>
              <a:t>doi</a:t>
            </a:r>
            <a:r>
              <a:rPr lang="en-US" altLang="zh-TW" dirty="0"/>
              <a:t>: 10.1109/icce-tw.2016.7521004</a:t>
            </a:r>
            <a:endParaRPr lang="zh-TW" altLang="zh-TW" dirty="0"/>
          </a:p>
          <a:p>
            <a:r>
              <a:rPr lang="en-US" altLang="zh-TW" dirty="0"/>
              <a:t>[5] Ando, S., Hayashi, Y., </a:t>
            </a:r>
            <a:r>
              <a:rPr lang="en-US" altLang="zh-TW" dirty="0" err="1"/>
              <a:t>Mizuki</a:t>
            </a:r>
            <a:r>
              <a:rPr lang="en-US" altLang="zh-TW" dirty="0"/>
              <a:t>, T., &amp; Sone, H. (2015). Basic Study on the Method for Real-Time Video Streaming with Low Latency and High Bandwidth Efficiency. 2015 IEEE 39th Annual Computer Software and Applications Conference. </a:t>
            </a:r>
            <a:r>
              <a:rPr lang="en-US" altLang="zh-TW" dirty="0" err="1"/>
              <a:t>doi</a:t>
            </a:r>
            <a:r>
              <a:rPr lang="en-US" altLang="zh-TW" dirty="0"/>
              <a:t>: 10.1109/compsac.2015.217</a:t>
            </a:r>
            <a:endParaRPr lang="zh-TW" altLang="zh-TW" dirty="0"/>
          </a:p>
          <a:p>
            <a:r>
              <a:rPr lang="en-US" altLang="zh-TW" dirty="0"/>
              <a:t>[6] </a:t>
            </a:r>
            <a:r>
              <a:rPr lang="en-US" altLang="zh-TW" dirty="0" err="1"/>
              <a:t>Fujihashi</a:t>
            </a:r>
            <a:r>
              <a:rPr lang="en-US" altLang="zh-TW" dirty="0"/>
              <a:t>, T., </a:t>
            </a:r>
            <a:r>
              <a:rPr lang="en-US" altLang="zh-TW" dirty="0" err="1"/>
              <a:t>Hirota</a:t>
            </a:r>
            <a:r>
              <a:rPr lang="en-US" altLang="zh-TW" dirty="0"/>
              <a:t>, Y., &amp; Watanabe, T. (2017). Bandwidth-Based Adaptive Coding Control Method for Real-Time Multi-View Video Streaming. GLOBECOM 2017 - 2017 IEEE Global Communications Conference. </a:t>
            </a:r>
            <a:r>
              <a:rPr lang="en-US" altLang="zh-TW" dirty="0" err="1"/>
              <a:t>doi</a:t>
            </a:r>
            <a:r>
              <a:rPr lang="en-US" altLang="zh-TW" dirty="0"/>
              <a:t>: 10.1109/glocom.2017.8254057</a:t>
            </a:r>
            <a:endParaRPr lang="zh-TW" altLang="zh-TW" dirty="0"/>
          </a:p>
          <a:p>
            <a:r>
              <a:rPr lang="en-US" altLang="zh-TW" dirty="0"/>
              <a:t>[7] </a:t>
            </a:r>
            <a:r>
              <a:rPr lang="zh-TW" altLang="zh-TW" dirty="0"/>
              <a:t>黃敏峰</a:t>
            </a:r>
            <a:r>
              <a:rPr lang="en-US" altLang="zh-TW" dirty="0"/>
              <a:t>,</a:t>
            </a:r>
            <a:r>
              <a:rPr lang="zh-TW" altLang="zh-TW" dirty="0"/>
              <a:t>＂</a:t>
            </a:r>
            <a:r>
              <a:rPr lang="en-US" altLang="zh-TW" dirty="0"/>
              <a:t>The Study of Monitoring and Control System Using Human Face Tracking Methods</a:t>
            </a:r>
            <a:r>
              <a:rPr lang="zh-TW" altLang="zh-TW" dirty="0"/>
              <a:t>人臉追蹤法應用於監控系統之研究＂</a:t>
            </a:r>
            <a:r>
              <a:rPr lang="en-US" altLang="zh-TW" dirty="0"/>
              <a:t>,</a:t>
            </a:r>
            <a:r>
              <a:rPr lang="zh-TW" altLang="zh-TW" dirty="0"/>
              <a:t>國立成功大學電機工程學系</a:t>
            </a:r>
            <a:r>
              <a:rPr lang="en-US" altLang="zh-TW" dirty="0"/>
              <a:t>,2003</a:t>
            </a:r>
            <a:endParaRPr lang="zh-TW" altLang="zh-TW" dirty="0"/>
          </a:p>
          <a:p>
            <a:r>
              <a:rPr lang="en-US" altLang="zh-TW" dirty="0"/>
              <a:t>[8] </a:t>
            </a:r>
            <a:r>
              <a:rPr lang="zh-TW" altLang="zh-TW" dirty="0"/>
              <a:t>譚永恆</a:t>
            </a:r>
            <a:r>
              <a:rPr lang="en-US" altLang="zh-TW" dirty="0"/>
              <a:t>, </a:t>
            </a:r>
            <a:r>
              <a:rPr lang="zh-TW" altLang="zh-TW" dirty="0"/>
              <a:t>＂以數位影像技術做人臉自動追蹤系統之研究”</a:t>
            </a:r>
            <a:r>
              <a:rPr lang="en-US" altLang="zh-TW" dirty="0"/>
              <a:t>,</a:t>
            </a:r>
            <a:r>
              <a:rPr lang="zh-TW" altLang="zh-TW" dirty="0"/>
              <a:t>國立成功大學電機工程學系＂</a:t>
            </a:r>
            <a:r>
              <a:rPr lang="en-US" altLang="zh-TW" dirty="0"/>
              <a:t>,2000</a:t>
            </a:r>
            <a:endParaRPr lang="zh-TW" altLang="zh-TW" dirty="0"/>
          </a:p>
          <a:p>
            <a:r>
              <a:rPr lang="en-US" altLang="zh-TW" dirty="0"/>
              <a:t>[9] .</a:t>
            </a:r>
            <a:r>
              <a:rPr lang="en-US" altLang="zh-TW" dirty="0" err="1"/>
              <a:t>H.Wu</a:t>
            </a:r>
            <a:r>
              <a:rPr lang="en-US" altLang="zh-TW" dirty="0"/>
              <a:t>, </a:t>
            </a:r>
            <a:r>
              <a:rPr lang="en-US" altLang="zh-TW" dirty="0" err="1"/>
              <a:t>T.Yokoyama</a:t>
            </a:r>
            <a:r>
              <a:rPr lang="en-US" altLang="zh-TW" dirty="0"/>
              <a:t>, </a:t>
            </a:r>
            <a:r>
              <a:rPr lang="en-US" altLang="zh-TW" dirty="0" err="1"/>
              <a:t>D.Pramadihanto,and</a:t>
            </a:r>
            <a:r>
              <a:rPr lang="en-US" altLang="zh-TW" dirty="0"/>
              <a:t> </a:t>
            </a:r>
            <a:r>
              <a:rPr lang="en-US" altLang="zh-TW" dirty="0" err="1"/>
              <a:t>M.Yachida</a:t>
            </a:r>
            <a:r>
              <a:rPr lang="en-US" altLang="zh-TW" dirty="0"/>
              <a:t>, ”Face and facial feature extraction from color image”, Automatic Face and Gesture Recognition, 1996, Proceedings of the Second International Conference on,1996, pp.345-350</a:t>
            </a:r>
            <a:endParaRPr lang="zh-TW" altLang="zh-TW" dirty="0"/>
          </a:p>
          <a:p>
            <a:r>
              <a:rPr lang="en-US" altLang="zh-TW" dirty="0"/>
              <a:t>[10] </a:t>
            </a:r>
            <a:r>
              <a:rPr lang="zh-TW" altLang="zh-TW" dirty="0"/>
              <a:t>王健權</a:t>
            </a:r>
            <a:r>
              <a:rPr lang="en-US" altLang="zh-TW" dirty="0"/>
              <a:t>, </a:t>
            </a:r>
            <a:r>
              <a:rPr lang="zh-TW" altLang="zh-TW" dirty="0"/>
              <a:t>”以數位影像處理搭配動態攝影機做即時人臉追蹤之研究”</a:t>
            </a:r>
            <a:r>
              <a:rPr lang="en-US" altLang="zh-TW" dirty="0"/>
              <a:t>,</a:t>
            </a:r>
            <a:r>
              <a:rPr lang="zh-TW" altLang="zh-TW" dirty="0"/>
              <a:t>國立成功大學電機工程學系</a:t>
            </a:r>
            <a:r>
              <a:rPr lang="en-US" altLang="zh-TW" dirty="0"/>
              <a:t>,2002.</a:t>
            </a:r>
            <a:endParaRPr lang="zh-TW" altLang="zh-TW" dirty="0"/>
          </a:p>
          <a:p>
            <a:endParaRPr lang="zh-TW" altLang="en-US" dirty="0"/>
          </a:p>
        </p:txBody>
      </p:sp>
    </p:spTree>
    <p:extLst>
      <p:ext uri="{BB962C8B-B14F-4D97-AF65-F5344CB8AC3E}">
        <p14:creationId xmlns:p14="http://schemas.microsoft.com/office/powerpoint/2010/main" val="2987219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E36C7F1-6C00-4850-BBD3-E2708CA8A36A}"/>
              </a:ext>
            </a:extLst>
          </p:cNvPr>
          <p:cNvSpPr/>
          <p:nvPr/>
        </p:nvSpPr>
        <p:spPr>
          <a:xfrm>
            <a:off x="0" y="0"/>
            <a:ext cx="6096000" cy="6858000"/>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BB73022-E843-4B58-8CAE-72943EF2BA47}"/>
              </a:ext>
            </a:extLst>
          </p:cNvPr>
          <p:cNvSpPr/>
          <p:nvPr/>
        </p:nvSpPr>
        <p:spPr>
          <a:xfrm>
            <a:off x="6096000" y="0"/>
            <a:ext cx="6096000" cy="6858000"/>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DD138FA-3C37-42AF-8AF2-84E223662A24}"/>
              </a:ext>
            </a:extLst>
          </p:cNvPr>
          <p:cNvPicPr>
            <a:picLocks noChangeAspect="1"/>
          </p:cNvPicPr>
          <p:nvPr/>
        </p:nvPicPr>
        <p:blipFill rotWithShape="1">
          <a:blip r:embed="rId3">
            <a:extLst>
              <a:ext uri="{28A0092B-C50C-407E-A947-70E740481C1C}">
                <a14:useLocalDpi xmlns:a14="http://schemas.microsoft.com/office/drawing/2010/main" val="0"/>
              </a:ext>
            </a:extLst>
          </a:blip>
          <a:srcRect l="12695" t="13963" r="15432" b="9410"/>
          <a:stretch/>
        </p:blipFill>
        <p:spPr>
          <a:xfrm rot="5400000">
            <a:off x="2515440" y="-2202731"/>
            <a:ext cx="7034120" cy="11163542"/>
          </a:xfrm>
          <a:prstGeom prst="rect">
            <a:avLst/>
          </a:prstGeom>
          <a:effectLst>
            <a:outerShdw blurRad="152400" dist="76200" dir="5400000" algn="t" rotWithShape="0">
              <a:prstClr val="black">
                <a:alpha val="40000"/>
              </a:prstClr>
            </a:outerShdw>
          </a:effectLst>
        </p:spPr>
      </p:pic>
      <p:pic>
        <p:nvPicPr>
          <p:cNvPr id="6" name="图片 5">
            <a:extLst>
              <a:ext uri="{FF2B5EF4-FFF2-40B4-BE49-F238E27FC236}">
                <a16:creationId xmlns:a16="http://schemas.microsoft.com/office/drawing/2014/main" id="{6E0EC271-F6FA-400A-98A1-C5D063F69E46}"/>
              </a:ext>
            </a:extLst>
          </p:cNvPr>
          <p:cNvPicPr>
            <a:picLocks noChangeAspect="1"/>
          </p:cNvPicPr>
          <p:nvPr/>
        </p:nvPicPr>
        <p:blipFill rotWithShape="1">
          <a:blip r:embed="rId4"/>
          <a:srcRect r="50000"/>
          <a:stretch/>
        </p:blipFill>
        <p:spPr>
          <a:xfrm>
            <a:off x="848716" y="1264956"/>
            <a:ext cx="4749800" cy="2802443"/>
          </a:xfrm>
          <a:prstGeom prst="rect">
            <a:avLst/>
          </a:prstGeom>
        </p:spPr>
      </p:pic>
      <p:sp>
        <p:nvSpPr>
          <p:cNvPr id="18" name="矩形 17">
            <a:extLst>
              <a:ext uri="{FF2B5EF4-FFF2-40B4-BE49-F238E27FC236}">
                <a16:creationId xmlns:a16="http://schemas.microsoft.com/office/drawing/2014/main" id="{F1C18E1B-3E2C-401E-A30C-B8E4B40EDF25}"/>
              </a:ext>
            </a:extLst>
          </p:cNvPr>
          <p:cNvSpPr/>
          <p:nvPr/>
        </p:nvSpPr>
        <p:spPr>
          <a:xfrm>
            <a:off x="5426589" y="5046491"/>
            <a:ext cx="1338829" cy="369332"/>
          </a:xfrm>
          <a:prstGeom prst="rect">
            <a:avLst/>
          </a:prstGeom>
        </p:spPr>
        <p:txBody>
          <a:bodyPr wrap="none">
            <a:spAutoFit/>
          </a:bodyPr>
          <a:lstStyle/>
          <a:p>
            <a:pPr algn="ctr"/>
            <a:r>
              <a:rPr lang="en-US" altLang="zh-CN" dirty="0">
                <a:solidFill>
                  <a:schemeClr val="bg1"/>
                </a:solidFill>
                <a:latin typeface="方正雅士黑 简" panose="02000500000000000000" pitchFamily="2" charset="-122"/>
                <a:ea typeface="方正雅士黑 简" panose="02000500000000000000" pitchFamily="2" charset="-122"/>
              </a:rPr>
              <a:t>2020-01-01</a:t>
            </a:r>
            <a:endParaRPr lang="zh-CN" altLang="en-US" dirty="0">
              <a:solidFill>
                <a:schemeClr val="bg1"/>
              </a:solidFill>
              <a:latin typeface="方正雅士黑 简" panose="02000500000000000000" pitchFamily="2" charset="-122"/>
              <a:ea typeface="方正雅士黑 简" panose="02000500000000000000" pitchFamily="2" charset="-122"/>
            </a:endParaRPr>
          </a:p>
        </p:txBody>
      </p:sp>
      <p:pic>
        <p:nvPicPr>
          <p:cNvPr id="14" name="图片 13">
            <a:extLst>
              <a:ext uri="{FF2B5EF4-FFF2-40B4-BE49-F238E27FC236}">
                <a16:creationId xmlns:a16="http://schemas.microsoft.com/office/drawing/2014/main" id="{EA40FC9A-B7C0-426E-9DB1-8176B1F1ECA3}"/>
              </a:ext>
            </a:extLst>
          </p:cNvPr>
          <p:cNvPicPr>
            <a:picLocks noChangeAspect="1"/>
          </p:cNvPicPr>
          <p:nvPr/>
        </p:nvPicPr>
        <p:blipFill rotWithShape="1">
          <a:blip r:embed="rId4"/>
          <a:srcRect r="50000"/>
          <a:stretch/>
        </p:blipFill>
        <p:spPr>
          <a:xfrm flipH="1">
            <a:off x="6500150" y="1264956"/>
            <a:ext cx="4749800" cy="2802443"/>
          </a:xfrm>
          <a:prstGeom prst="rect">
            <a:avLst/>
          </a:prstGeom>
        </p:spPr>
      </p:pic>
      <p:sp>
        <p:nvSpPr>
          <p:cNvPr id="10" name="文本框 9">
            <a:extLst>
              <a:ext uri="{FF2B5EF4-FFF2-40B4-BE49-F238E27FC236}">
                <a16:creationId xmlns:a16="http://schemas.microsoft.com/office/drawing/2014/main" id="{3D04C131-A9F0-481A-BFC4-4732E3222A5F}"/>
              </a:ext>
            </a:extLst>
          </p:cNvPr>
          <p:cNvSpPr txBox="1"/>
          <p:nvPr/>
        </p:nvSpPr>
        <p:spPr>
          <a:xfrm>
            <a:off x="2529824" y="2138124"/>
            <a:ext cx="1448972" cy="2400657"/>
          </a:xfrm>
          <a:prstGeom prst="rect">
            <a:avLst/>
          </a:prstGeom>
          <a:noFill/>
        </p:spPr>
        <p:txBody>
          <a:bodyPr wrap="square" rtlCol="0">
            <a:spAutoFit/>
          </a:bodyPr>
          <a:lstStyle/>
          <a:p>
            <a:pPr algn="ctr"/>
            <a:r>
              <a:rPr lang="zh-CN" altLang="en-US" sz="15000" dirty="0">
                <a:blipFill>
                  <a:blip r:embed="rId5"/>
                  <a:stretch>
                    <a:fillRect/>
                  </a:stretch>
                </a:blipFill>
                <a:latin typeface="思源黑体 CN Bold" panose="020B0800000000000000" pitchFamily="34" charset="-122"/>
                <a:ea typeface="思源黑体 CN Bold" panose="020B0800000000000000" pitchFamily="34" charset="-122"/>
              </a:rPr>
              <a:t>感</a:t>
            </a:r>
          </a:p>
        </p:txBody>
      </p:sp>
      <p:sp>
        <p:nvSpPr>
          <p:cNvPr id="19" name="文本框 18">
            <a:extLst>
              <a:ext uri="{FF2B5EF4-FFF2-40B4-BE49-F238E27FC236}">
                <a16:creationId xmlns:a16="http://schemas.microsoft.com/office/drawing/2014/main" id="{2F7FE082-DB17-4662-80E8-5F5BA4782F1C}"/>
              </a:ext>
            </a:extLst>
          </p:cNvPr>
          <p:cNvSpPr txBox="1"/>
          <p:nvPr/>
        </p:nvSpPr>
        <p:spPr>
          <a:xfrm>
            <a:off x="4383333" y="2138124"/>
            <a:ext cx="1448972" cy="2400657"/>
          </a:xfrm>
          <a:prstGeom prst="rect">
            <a:avLst/>
          </a:prstGeom>
          <a:noFill/>
        </p:spPr>
        <p:txBody>
          <a:bodyPr wrap="square" rtlCol="0">
            <a:spAutoFit/>
          </a:bodyPr>
          <a:lstStyle/>
          <a:p>
            <a:pPr algn="ctr"/>
            <a:r>
              <a:rPr lang="zh-TW" altLang="en-US" sz="15000" dirty="0">
                <a:blipFill>
                  <a:blip r:embed="rId6"/>
                  <a:stretch>
                    <a:fillRect/>
                  </a:stretch>
                </a:blipFill>
                <a:latin typeface="思源黑体 CN Bold" panose="020B0800000000000000" pitchFamily="34" charset="-122"/>
                <a:ea typeface="思源黑体 CN Bold" panose="020B0800000000000000" pitchFamily="34" charset="-122"/>
              </a:rPr>
              <a:t>謝</a:t>
            </a:r>
            <a:endParaRPr lang="zh-CN" altLang="en-US" sz="15000" dirty="0">
              <a:blipFill>
                <a:blip r:embed="rId6"/>
                <a:stretch>
                  <a:fillRect/>
                </a:stretch>
              </a:blipFill>
              <a:latin typeface="思源黑体 CN Bold" panose="020B0800000000000000" pitchFamily="34" charset="-122"/>
              <a:ea typeface="思源黑体 CN Bold" panose="020B0800000000000000" pitchFamily="34" charset="-122"/>
            </a:endParaRPr>
          </a:p>
        </p:txBody>
      </p:sp>
      <p:sp>
        <p:nvSpPr>
          <p:cNvPr id="20" name="文本框 19">
            <a:extLst>
              <a:ext uri="{FF2B5EF4-FFF2-40B4-BE49-F238E27FC236}">
                <a16:creationId xmlns:a16="http://schemas.microsoft.com/office/drawing/2014/main" id="{75974C8B-0BB8-41ED-8212-0A541D2FF2C6}"/>
              </a:ext>
            </a:extLst>
          </p:cNvPr>
          <p:cNvSpPr txBox="1"/>
          <p:nvPr/>
        </p:nvSpPr>
        <p:spPr>
          <a:xfrm>
            <a:off x="6236842" y="2138124"/>
            <a:ext cx="1448972" cy="2400657"/>
          </a:xfrm>
          <a:prstGeom prst="rect">
            <a:avLst/>
          </a:prstGeom>
          <a:noFill/>
        </p:spPr>
        <p:txBody>
          <a:bodyPr wrap="square" rtlCol="0">
            <a:spAutoFit/>
          </a:bodyPr>
          <a:lstStyle/>
          <a:p>
            <a:pPr algn="ctr"/>
            <a:r>
              <a:rPr lang="zh-TW" altLang="en-US" sz="15000" dirty="0">
                <a:blipFill>
                  <a:blip r:embed="rId7"/>
                  <a:stretch>
                    <a:fillRect/>
                  </a:stretch>
                </a:blipFill>
                <a:latin typeface="思源黑体 CN Bold" panose="020B0800000000000000" pitchFamily="34" charset="-122"/>
                <a:ea typeface="思源黑体 CN Bold" panose="020B0800000000000000" pitchFamily="34" charset="-122"/>
              </a:rPr>
              <a:t>聆</a:t>
            </a:r>
            <a:endParaRPr lang="zh-CN" altLang="en-US" sz="15000" dirty="0">
              <a:blipFill>
                <a:blip r:embed="rId7"/>
                <a:stretch>
                  <a:fillRect/>
                </a:stretch>
              </a:blipFill>
              <a:latin typeface="思源黑体 CN Bold" panose="020B0800000000000000" pitchFamily="34" charset="-122"/>
              <a:ea typeface="思源黑体 CN Bold" panose="020B0800000000000000" pitchFamily="34" charset="-122"/>
            </a:endParaRPr>
          </a:p>
        </p:txBody>
      </p:sp>
      <p:sp>
        <p:nvSpPr>
          <p:cNvPr id="21" name="文本框 20">
            <a:extLst>
              <a:ext uri="{FF2B5EF4-FFF2-40B4-BE49-F238E27FC236}">
                <a16:creationId xmlns:a16="http://schemas.microsoft.com/office/drawing/2014/main" id="{8C666069-8153-4557-8F94-0F7F6B4442B6}"/>
              </a:ext>
            </a:extLst>
          </p:cNvPr>
          <p:cNvSpPr txBox="1"/>
          <p:nvPr/>
        </p:nvSpPr>
        <p:spPr>
          <a:xfrm>
            <a:off x="8090352" y="2138124"/>
            <a:ext cx="1448972" cy="2400657"/>
          </a:xfrm>
          <a:prstGeom prst="rect">
            <a:avLst/>
          </a:prstGeom>
          <a:noFill/>
        </p:spPr>
        <p:txBody>
          <a:bodyPr wrap="square" rtlCol="0">
            <a:spAutoFit/>
          </a:bodyPr>
          <a:lstStyle/>
          <a:p>
            <a:pPr algn="ctr"/>
            <a:r>
              <a:rPr lang="zh-TW" altLang="en-US" sz="15000" dirty="0">
                <a:blipFill>
                  <a:blip r:embed="rId8"/>
                  <a:stretch>
                    <a:fillRect/>
                  </a:stretch>
                </a:blipFill>
                <a:latin typeface="思源黑体 CN Bold" panose="020B0800000000000000" pitchFamily="34" charset="-122"/>
                <a:ea typeface="思源黑体 CN Bold" panose="020B0800000000000000" pitchFamily="34" charset="-122"/>
              </a:rPr>
              <a:t>聽</a:t>
            </a:r>
            <a:endParaRPr lang="zh-CN" altLang="en-US" sz="15000" dirty="0">
              <a:blipFill>
                <a:blip r:embed="rId8"/>
                <a:stretch>
                  <a:fillRect/>
                </a:stretch>
              </a:blip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54971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4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4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44000">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2" fill="hold" grpId="0" nodeType="withEffect" p14:presetBounceEnd="44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44000">
                                          <p:cBhvr additive="base">
                                            <p:cTn id="11" dur="1500" fill="hold"/>
                                            <p:tgtEl>
                                              <p:spTgt spid="19"/>
                                            </p:tgtEl>
                                            <p:attrNameLst>
                                              <p:attrName>ppt_x</p:attrName>
                                            </p:attrNameLst>
                                          </p:cBhvr>
                                          <p:tavLst>
                                            <p:tav tm="0">
                                              <p:val>
                                                <p:strVal val="0-#ppt_w/2"/>
                                              </p:val>
                                            </p:tav>
                                            <p:tav tm="100000">
                                              <p:val>
                                                <p:strVal val="#ppt_x"/>
                                              </p:val>
                                            </p:tav>
                                          </p:tavLst>
                                        </p:anim>
                                        <p:anim calcmode="lin" valueType="num" p14:bounceEnd="44000">
                                          <p:cBhvr additive="base">
                                            <p:cTn id="12" dur="1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14:presetBounceEnd="44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44000">
                                          <p:cBhvr additive="base">
                                            <p:cTn id="15" dur="1500" fill="hold"/>
                                            <p:tgtEl>
                                              <p:spTgt spid="20"/>
                                            </p:tgtEl>
                                            <p:attrNameLst>
                                              <p:attrName>ppt_x</p:attrName>
                                            </p:attrNameLst>
                                          </p:cBhvr>
                                          <p:tavLst>
                                            <p:tav tm="0">
                                              <p:val>
                                                <p:strVal val="1+#ppt_w/2"/>
                                              </p:val>
                                            </p:tav>
                                            <p:tav tm="100000">
                                              <p:val>
                                                <p:strVal val="#ppt_x"/>
                                              </p:val>
                                            </p:tav>
                                          </p:tavLst>
                                        </p:anim>
                                        <p:anim calcmode="lin" valueType="num" p14:bounceEnd="44000">
                                          <p:cBhvr additive="base">
                                            <p:cTn id="16" dur="1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14:presetBounceEnd="44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4000">
                                          <p:cBhvr additive="base">
                                            <p:cTn id="19" dur="1500" fill="hold"/>
                                            <p:tgtEl>
                                              <p:spTgt spid="21"/>
                                            </p:tgtEl>
                                            <p:attrNameLst>
                                              <p:attrName>ppt_x</p:attrName>
                                            </p:attrNameLst>
                                          </p:cBhvr>
                                          <p:tavLst>
                                            <p:tav tm="0">
                                              <p:val>
                                                <p:strVal val="1+#ppt_w/2"/>
                                              </p:val>
                                            </p:tav>
                                            <p:tav tm="100000">
                                              <p:val>
                                                <p:strVal val="#ppt_x"/>
                                              </p:val>
                                            </p:tav>
                                          </p:tavLst>
                                        </p:anim>
                                        <p:anim calcmode="lin" valueType="num" p14:bounceEnd="44000">
                                          <p:cBhvr additive="base">
                                            <p:cTn id="20" dur="1500" fill="hold"/>
                                            <p:tgtEl>
                                              <p:spTgt spid="21"/>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1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nodeType="withEffect">
                                      <p:stCondLst>
                                        <p:cond delay="1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500" fill="hold"/>
                                            <p:tgtEl>
                                              <p:spTgt spid="19"/>
                                            </p:tgtEl>
                                            <p:attrNameLst>
                                              <p:attrName>ppt_x</p:attrName>
                                            </p:attrNameLst>
                                          </p:cBhvr>
                                          <p:tavLst>
                                            <p:tav tm="0">
                                              <p:val>
                                                <p:strVal val="0-#ppt_w/2"/>
                                              </p:val>
                                            </p:tav>
                                            <p:tav tm="100000">
                                              <p:val>
                                                <p:strVal val="#ppt_x"/>
                                              </p:val>
                                            </p:tav>
                                          </p:tavLst>
                                        </p:anim>
                                        <p:anim calcmode="lin" valueType="num">
                                          <p:cBhvr additive="base">
                                            <p:cTn id="12" dur="1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500" fill="hold"/>
                                            <p:tgtEl>
                                              <p:spTgt spid="20"/>
                                            </p:tgtEl>
                                            <p:attrNameLst>
                                              <p:attrName>ppt_x</p:attrName>
                                            </p:attrNameLst>
                                          </p:cBhvr>
                                          <p:tavLst>
                                            <p:tav tm="0">
                                              <p:val>
                                                <p:strVal val="1+#ppt_w/2"/>
                                              </p:val>
                                            </p:tav>
                                            <p:tav tm="100000">
                                              <p:val>
                                                <p:strVal val="#ppt_x"/>
                                              </p:val>
                                            </p:tav>
                                          </p:tavLst>
                                        </p:anim>
                                        <p:anim calcmode="lin" valueType="num">
                                          <p:cBhvr additive="base">
                                            <p:cTn id="16" dur="1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500" fill="hold"/>
                                            <p:tgtEl>
                                              <p:spTgt spid="21"/>
                                            </p:tgtEl>
                                            <p:attrNameLst>
                                              <p:attrName>ppt_x</p:attrName>
                                            </p:attrNameLst>
                                          </p:cBhvr>
                                          <p:tavLst>
                                            <p:tav tm="0">
                                              <p:val>
                                                <p:strVal val="1+#ppt_w/2"/>
                                              </p:val>
                                            </p:tav>
                                            <p:tav tm="100000">
                                              <p:val>
                                                <p:strVal val="#ppt_x"/>
                                              </p:val>
                                            </p:tav>
                                          </p:tavLst>
                                        </p:anim>
                                        <p:anim calcmode="lin" valueType="num">
                                          <p:cBhvr additive="base">
                                            <p:cTn id="20" dur="1500" fill="hold"/>
                                            <p:tgtEl>
                                              <p:spTgt spid="21"/>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1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nodeType="withEffect">
                                      <p:stCondLst>
                                        <p:cond delay="1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9" grpId="0"/>
          <p:bldP spid="20" grpId="0"/>
          <p:bldP spid="21"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05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34288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a:stCxn id="112" idx="1"/>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pic>
        <p:nvPicPr>
          <p:cNvPr id="4098" name="Picture 2" descr="適合小型企業的監控解決方案| 群暉科技Synology Inc.">
            <a:extLst>
              <a:ext uri="{FF2B5EF4-FFF2-40B4-BE49-F238E27FC236}">
                <a16:creationId xmlns:a16="http://schemas.microsoft.com/office/drawing/2014/main" id="{88677CCC-4450-40CA-AE4E-ACF0C55E32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4894" y="1538303"/>
            <a:ext cx="6226974" cy="4494823"/>
          </a:xfrm>
          <a:prstGeom prst="rect">
            <a:avLst/>
          </a:prstGeo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4046297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grpSp>
        <p:nvGrpSpPr>
          <p:cNvPr id="107" name="组 14">
            <a:extLst>
              <a:ext uri="{FF2B5EF4-FFF2-40B4-BE49-F238E27FC236}">
                <a16:creationId xmlns:a16="http://schemas.microsoft.com/office/drawing/2014/main" id="{01DD40FA-C6B8-4D2C-A8F9-57C0014D7334}"/>
              </a:ext>
            </a:extLst>
          </p:cNvPr>
          <p:cNvGrpSpPr/>
          <p:nvPr/>
        </p:nvGrpSpPr>
        <p:grpSpPr>
          <a:xfrm>
            <a:off x="8251865" y="707010"/>
            <a:ext cx="3279734" cy="2496139"/>
            <a:chOff x="660401" y="1892300"/>
            <a:chExt cx="3279734" cy="1473200"/>
          </a:xfrm>
          <a:solidFill>
            <a:srgbClr val="92D050"/>
          </a:solidFill>
        </p:grpSpPr>
        <p:sp>
          <p:nvSpPr>
            <p:cNvPr id="108" name="矩形 107">
              <a:extLst>
                <a:ext uri="{FF2B5EF4-FFF2-40B4-BE49-F238E27FC236}">
                  <a16:creationId xmlns:a16="http://schemas.microsoft.com/office/drawing/2014/main" id="{EFE64123-B9EB-4A20-8A29-A57D5197916D}"/>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6">
              <a:extLst>
                <a:ext uri="{FF2B5EF4-FFF2-40B4-BE49-F238E27FC236}">
                  <a16:creationId xmlns:a16="http://schemas.microsoft.com/office/drawing/2014/main" id="{8A20599F-79B5-4D68-ADE2-D696C02CF1C9}"/>
                </a:ext>
              </a:extLst>
            </p:cNvPr>
            <p:cNvSpPr txBox="1"/>
            <p:nvPr/>
          </p:nvSpPr>
          <p:spPr>
            <a:xfrm>
              <a:off x="769918" y="2385088"/>
              <a:ext cx="3060699" cy="171229"/>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10" name="矩形 109">
              <a:extLst>
                <a:ext uri="{FF2B5EF4-FFF2-40B4-BE49-F238E27FC236}">
                  <a16:creationId xmlns:a16="http://schemas.microsoft.com/office/drawing/2014/main" id="{9F8E51D3-450B-4FFE-A8E8-D425940A85AB}"/>
                </a:ext>
              </a:extLst>
            </p:cNvPr>
            <p:cNvSpPr/>
            <p:nvPr/>
          </p:nvSpPr>
          <p:spPr>
            <a:xfrm>
              <a:off x="769919" y="1987969"/>
              <a:ext cx="2954655" cy="291292"/>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手機室內定位不準確</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0" name="文本框 3">
            <a:extLst>
              <a:ext uri="{FF2B5EF4-FFF2-40B4-BE49-F238E27FC236}">
                <a16:creationId xmlns:a16="http://schemas.microsoft.com/office/drawing/2014/main" id="{3A7253D8-95A5-4161-9F07-F0CE8BC02401}"/>
              </a:ext>
            </a:extLst>
          </p:cNvPr>
          <p:cNvSpPr txBox="1"/>
          <p:nvPr/>
        </p:nvSpPr>
        <p:spPr>
          <a:xfrm>
            <a:off x="8361380" y="1416422"/>
            <a:ext cx="3060699" cy="1589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精確度不佳</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易受到其他訊號干擾</a:t>
            </a: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221364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7F35CCF-B1AD-40AD-9D77-E1886CA3C847}"/>
              </a:ext>
            </a:extLst>
          </p:cNvPr>
          <p:cNvSpPr/>
          <p:nvPr/>
        </p:nvSpPr>
        <p:spPr>
          <a:xfrm>
            <a:off x="11325281" y="5957455"/>
            <a:ext cx="1193212" cy="1193212"/>
          </a:xfrm>
          <a:prstGeom prst="ellipse">
            <a:avLst/>
          </a:prstGeom>
          <a:solidFill>
            <a:srgbClr val="A0CB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3A827DE4-2CFA-4B3F-BDA9-A7AAAB41F317}"/>
              </a:ext>
            </a:extLst>
          </p:cNvPr>
          <p:cNvPicPr>
            <a:picLocks noChangeAspect="1"/>
          </p:cNvPicPr>
          <p:nvPr/>
        </p:nvPicPr>
        <p:blipFill>
          <a:blip r:embed="rId3">
            <a:extLst>
              <a:ext uri="{96DAC541-7B7A-43D3-8B79-37D633B846F1}">
                <asvg:svgBlip xmlns:asvg="http://schemas.microsoft.com/office/drawing/2016/SVG/main" r:embed="rId4"/>
              </a:ext>
            </a:extLst>
          </a:blip>
          <a:srcRect l="7384" t="2999" r="26979" b="5167"/>
          <a:stretch>
            <a:fillRect/>
          </a:stretch>
        </p:blipFill>
        <p:spPr>
          <a:xfrm>
            <a:off x="11325281" y="5618178"/>
            <a:ext cx="527258" cy="935883"/>
          </a:xfrm>
          <a:custGeom>
            <a:avLst/>
            <a:gdLst/>
            <a:ahLst/>
            <a:cxnLst/>
            <a:rect l="l" t="t" r="r" b="b"/>
            <a:pathLst>
              <a:path w="1035286" h="1837632">
                <a:moveTo>
                  <a:pt x="619939" y="0"/>
                </a:moveTo>
                <a:lnTo>
                  <a:pt x="1035286" y="0"/>
                </a:lnTo>
                <a:lnTo>
                  <a:pt x="1035286" y="1837632"/>
                </a:lnTo>
                <a:lnTo>
                  <a:pt x="527503" y="1837632"/>
                </a:lnTo>
                <a:lnTo>
                  <a:pt x="527503" y="633496"/>
                </a:lnTo>
                <a:cubicBezTo>
                  <a:pt x="445337" y="695942"/>
                  <a:pt x="365842" y="746474"/>
                  <a:pt x="289017" y="785092"/>
                </a:cubicBezTo>
                <a:cubicBezTo>
                  <a:pt x="212192" y="823710"/>
                  <a:pt x="115853" y="860684"/>
                  <a:pt x="0" y="896015"/>
                </a:cubicBezTo>
                <a:lnTo>
                  <a:pt x="0" y="484366"/>
                </a:lnTo>
                <a:cubicBezTo>
                  <a:pt x="170904" y="429315"/>
                  <a:pt x="303602" y="363172"/>
                  <a:pt x="398092" y="285936"/>
                </a:cubicBezTo>
                <a:cubicBezTo>
                  <a:pt x="492582" y="208701"/>
                  <a:pt x="566531" y="113389"/>
                  <a:pt x="619939" y="0"/>
                </a:cubicBezTo>
                <a:close/>
              </a:path>
            </a:pathLst>
          </a:custGeom>
          <a:effectLst>
            <a:outerShdw blurRad="50800" dist="38100" dir="2700000" algn="tl" rotWithShape="0">
              <a:prstClr val="black">
                <a:alpha val="40000"/>
              </a:prstClr>
            </a:outerShdw>
          </a:effectLst>
        </p:spPr>
      </p:pic>
      <p:cxnSp>
        <p:nvCxnSpPr>
          <p:cNvPr id="13" name="直接连接符 12">
            <a:extLst>
              <a:ext uri="{FF2B5EF4-FFF2-40B4-BE49-F238E27FC236}">
                <a16:creationId xmlns:a16="http://schemas.microsoft.com/office/drawing/2014/main" id="{63C006F1-C17E-4B5D-A667-14B1AFD009FE}"/>
              </a:ext>
            </a:extLst>
          </p:cNvPr>
          <p:cNvCxnSpPr>
            <a:cxnSpLocks/>
          </p:cNvCxnSpPr>
          <p:nvPr/>
        </p:nvCxnSpPr>
        <p:spPr>
          <a:xfrm>
            <a:off x="77914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D0B6809A-9193-440B-AB59-9B5857A76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25" y="597280"/>
            <a:ext cx="171450" cy="171450"/>
          </a:xfrm>
          <a:prstGeom prst="rect">
            <a:avLst/>
          </a:prstGeom>
        </p:spPr>
      </p:pic>
      <p:pic>
        <p:nvPicPr>
          <p:cNvPr id="16" name="图形 15">
            <a:extLst>
              <a:ext uri="{FF2B5EF4-FFF2-40B4-BE49-F238E27FC236}">
                <a16:creationId xmlns:a16="http://schemas.microsoft.com/office/drawing/2014/main" id="{1508760C-4270-4AAF-AD1C-A51CD87667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05727" y="597280"/>
            <a:ext cx="171450" cy="171450"/>
          </a:xfrm>
          <a:prstGeom prst="rect">
            <a:avLst/>
          </a:prstGeom>
        </p:spPr>
      </p:pic>
      <p:cxnSp>
        <p:nvCxnSpPr>
          <p:cNvPr id="18" name="直接连接符 17">
            <a:extLst>
              <a:ext uri="{FF2B5EF4-FFF2-40B4-BE49-F238E27FC236}">
                <a16:creationId xmlns:a16="http://schemas.microsoft.com/office/drawing/2014/main" id="{D59B9B17-AB83-41D0-BA0B-C09A6571714C}"/>
              </a:ext>
            </a:extLst>
          </p:cNvPr>
          <p:cNvCxnSpPr>
            <a:cxnSpLocks/>
          </p:cNvCxnSpPr>
          <p:nvPr/>
        </p:nvCxnSpPr>
        <p:spPr>
          <a:xfrm>
            <a:off x="3829052" y="683005"/>
            <a:ext cx="571498" cy="0"/>
          </a:xfrm>
          <a:prstGeom prst="line">
            <a:avLst/>
          </a:prstGeom>
          <a:ln w="1905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nvGrpSpPr>
          <p:cNvPr id="88" name="组 9">
            <a:extLst>
              <a:ext uri="{FF2B5EF4-FFF2-40B4-BE49-F238E27FC236}">
                <a16:creationId xmlns:a16="http://schemas.microsoft.com/office/drawing/2014/main" id="{CE96634A-F233-4F15-8963-13451CDEAEF4}"/>
              </a:ext>
            </a:extLst>
          </p:cNvPr>
          <p:cNvGrpSpPr/>
          <p:nvPr/>
        </p:nvGrpSpPr>
        <p:grpSpPr>
          <a:xfrm>
            <a:off x="660401" y="707010"/>
            <a:ext cx="3279734" cy="3338363"/>
            <a:chOff x="660401" y="1892300"/>
            <a:chExt cx="3279734" cy="1903334"/>
          </a:xfrm>
        </p:grpSpPr>
        <p:sp>
          <p:nvSpPr>
            <p:cNvPr id="100" name="矩形 99">
              <a:extLst>
                <a:ext uri="{FF2B5EF4-FFF2-40B4-BE49-F238E27FC236}">
                  <a16:creationId xmlns:a16="http://schemas.microsoft.com/office/drawing/2014/main" id="{1659DF9C-CA1F-467E-BB0B-F51277142DB4}"/>
                </a:ext>
              </a:extLst>
            </p:cNvPr>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3">
              <a:extLst>
                <a:ext uri="{FF2B5EF4-FFF2-40B4-BE49-F238E27FC236}">
                  <a16:creationId xmlns:a16="http://schemas.microsoft.com/office/drawing/2014/main" id="{74E30FC0-5A81-4F80-A2B7-29D87858492A}"/>
                </a:ext>
              </a:extLst>
            </p:cNvPr>
            <p:cNvSpPr txBox="1"/>
            <p:nvPr/>
          </p:nvSpPr>
          <p:spPr>
            <a:xfrm>
              <a:off x="769918" y="2385088"/>
              <a:ext cx="3060699" cy="1410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死角太多</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攝影機與緊急按鈕涵蓋範圍不夠大</a:t>
              </a:r>
              <a:endParaRPr lang="en-US" altLang="zh-TW" sz="20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02" name="矩形 101">
              <a:extLst>
                <a:ext uri="{FF2B5EF4-FFF2-40B4-BE49-F238E27FC236}">
                  <a16:creationId xmlns:a16="http://schemas.microsoft.com/office/drawing/2014/main" id="{7AFC2F0D-C0E1-4672-B8B2-B2DEDC576CA7}"/>
                </a:ext>
              </a:extLst>
            </p:cNvPr>
            <p:cNvSpPr/>
            <p:nvPr/>
          </p:nvSpPr>
          <p:spPr>
            <a:xfrm>
              <a:off x="769919" y="1987969"/>
              <a:ext cx="2339102" cy="378285"/>
            </a:xfrm>
            <a:prstGeom prst="rect">
              <a:avLst/>
            </a:prstGeom>
          </p:spPr>
          <p:txBody>
            <a:bodyPr wrap="none">
              <a:spAutoFit/>
            </a:bodyPr>
            <a:lstStyle/>
            <a:p>
              <a:pPr lvl="0">
                <a:lnSpc>
                  <a:spcPct val="130000"/>
                </a:lnSpc>
              </a:pPr>
              <a:r>
                <a:rPr lang="zh-TW" altLang="en-US" sz="2800" b="1" dirty="0">
                  <a:solidFill>
                    <a:schemeClr val="bg1"/>
                  </a:solidFill>
                  <a:latin typeface="Microsoft YaHei" charset="0"/>
                  <a:ea typeface="Microsoft YaHei" charset="0"/>
                  <a:cs typeface="Microsoft YaHei" charset="0"/>
                </a:rPr>
                <a:t>校園安全問題</a:t>
              </a:r>
              <a:endParaRPr lang="en-US" altLang="zh-CN" sz="2800" b="1" dirty="0">
                <a:solidFill>
                  <a:schemeClr val="bg1"/>
                </a:solidFill>
                <a:latin typeface="Microsoft YaHei" charset="0"/>
                <a:ea typeface="Microsoft YaHei" charset="0"/>
                <a:cs typeface="Microsoft YaHei" charset="0"/>
              </a:endParaRPr>
            </a:p>
          </p:txBody>
        </p:sp>
      </p:grpSp>
      <p:grpSp>
        <p:nvGrpSpPr>
          <p:cNvPr id="103" name="组 10">
            <a:extLst>
              <a:ext uri="{FF2B5EF4-FFF2-40B4-BE49-F238E27FC236}">
                <a16:creationId xmlns:a16="http://schemas.microsoft.com/office/drawing/2014/main" id="{63CB82CA-70B9-4BAB-B2B8-B54FA354ECD6}"/>
              </a:ext>
            </a:extLst>
          </p:cNvPr>
          <p:cNvGrpSpPr/>
          <p:nvPr/>
        </p:nvGrpSpPr>
        <p:grpSpPr>
          <a:xfrm>
            <a:off x="660400" y="3794788"/>
            <a:ext cx="3279734" cy="2668052"/>
            <a:chOff x="660401" y="1892300"/>
            <a:chExt cx="3279734" cy="1473200"/>
          </a:xfrm>
        </p:grpSpPr>
        <p:sp>
          <p:nvSpPr>
            <p:cNvPr id="104" name="矩形 103">
              <a:extLst>
                <a:ext uri="{FF2B5EF4-FFF2-40B4-BE49-F238E27FC236}">
                  <a16:creationId xmlns:a16="http://schemas.microsoft.com/office/drawing/2014/main" id="{1782235D-8B3B-4098-B05B-788CA3036BD4}"/>
                </a:ext>
              </a:extLst>
            </p:cNvPr>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文本框 12">
              <a:extLst>
                <a:ext uri="{FF2B5EF4-FFF2-40B4-BE49-F238E27FC236}">
                  <a16:creationId xmlns:a16="http://schemas.microsoft.com/office/drawing/2014/main" id="{A9DD3DC6-000F-45A7-9109-9847E4C6F74E}"/>
                </a:ext>
              </a:extLst>
            </p:cNvPr>
            <p:cNvSpPr txBox="1"/>
            <p:nvPr/>
          </p:nvSpPr>
          <p:spPr>
            <a:xfrm>
              <a:off x="769918" y="2385088"/>
              <a:ext cx="3060699" cy="913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架設電纜線連接至中控室的成本昂貴</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需人力長時間關注攝影機畫面</a:t>
              </a:r>
              <a:endParaRPr lang="zh-CN" altLang="en-US" sz="2000" dirty="0">
                <a:solidFill>
                  <a:schemeClr val="bg1"/>
                </a:solidFill>
                <a:latin typeface="Microsoft YaHei" charset="0"/>
                <a:ea typeface="Microsoft YaHei" charset="0"/>
                <a:cs typeface="Microsoft YaHei" charset="0"/>
              </a:endParaRPr>
            </a:p>
          </p:txBody>
        </p:sp>
        <p:sp>
          <p:nvSpPr>
            <p:cNvPr id="106" name="矩形 105">
              <a:extLst>
                <a:ext uri="{FF2B5EF4-FFF2-40B4-BE49-F238E27FC236}">
                  <a16:creationId xmlns:a16="http://schemas.microsoft.com/office/drawing/2014/main" id="{709626AE-A9A3-42A6-9125-205C47EB8029}"/>
                </a:ext>
              </a:extLst>
            </p:cNvPr>
            <p:cNvSpPr/>
            <p:nvPr/>
          </p:nvSpPr>
          <p:spPr>
            <a:xfrm>
              <a:off x="769919" y="1987969"/>
              <a:ext cx="2646878" cy="332566"/>
            </a:xfrm>
            <a:prstGeom prst="rect">
              <a:avLst/>
            </a:prstGeom>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類比攝影機的缺點</a:t>
              </a:r>
              <a:endParaRPr lang="en-US" altLang="zh-CN" sz="2400" b="1" dirty="0">
                <a:solidFill>
                  <a:schemeClr val="bg1"/>
                </a:solidFill>
                <a:latin typeface="Microsoft YaHei" charset="0"/>
                <a:ea typeface="Microsoft YaHei" charset="0"/>
                <a:cs typeface="Microsoft YaHei" charset="0"/>
              </a:endParaRPr>
            </a:p>
          </p:txBody>
        </p:sp>
      </p:grpSp>
      <p:grpSp>
        <p:nvGrpSpPr>
          <p:cNvPr id="107" name="组 14">
            <a:extLst>
              <a:ext uri="{FF2B5EF4-FFF2-40B4-BE49-F238E27FC236}">
                <a16:creationId xmlns:a16="http://schemas.microsoft.com/office/drawing/2014/main" id="{01DD40FA-C6B8-4D2C-A8F9-57C0014D7334}"/>
              </a:ext>
            </a:extLst>
          </p:cNvPr>
          <p:cNvGrpSpPr/>
          <p:nvPr/>
        </p:nvGrpSpPr>
        <p:grpSpPr>
          <a:xfrm>
            <a:off x="8251865" y="707010"/>
            <a:ext cx="3279734" cy="2496139"/>
            <a:chOff x="660401" y="1892300"/>
            <a:chExt cx="3279734" cy="1473200"/>
          </a:xfrm>
          <a:solidFill>
            <a:srgbClr val="92D050"/>
          </a:solidFill>
        </p:grpSpPr>
        <p:sp>
          <p:nvSpPr>
            <p:cNvPr id="108" name="矩形 107">
              <a:extLst>
                <a:ext uri="{FF2B5EF4-FFF2-40B4-BE49-F238E27FC236}">
                  <a16:creationId xmlns:a16="http://schemas.microsoft.com/office/drawing/2014/main" id="{EFE64123-B9EB-4A20-8A29-A57D5197916D}"/>
                </a:ext>
              </a:extLst>
            </p:cNvPr>
            <p:cNvSpPr/>
            <p:nvPr/>
          </p:nvSpPr>
          <p:spPr>
            <a:xfrm>
              <a:off x="660401" y="1892300"/>
              <a:ext cx="3279734" cy="1473200"/>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6">
              <a:extLst>
                <a:ext uri="{FF2B5EF4-FFF2-40B4-BE49-F238E27FC236}">
                  <a16:creationId xmlns:a16="http://schemas.microsoft.com/office/drawing/2014/main" id="{8A20599F-79B5-4D68-ADE2-D696C02CF1C9}"/>
                </a:ext>
              </a:extLst>
            </p:cNvPr>
            <p:cNvSpPr txBox="1"/>
            <p:nvPr/>
          </p:nvSpPr>
          <p:spPr>
            <a:xfrm>
              <a:off x="769918" y="2385088"/>
              <a:ext cx="3060699" cy="171229"/>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Microsoft YaHei" charset="0"/>
                <a:ea typeface="Microsoft YaHei" charset="0"/>
                <a:cs typeface="Microsoft YaHei" charset="0"/>
              </a:endParaRPr>
            </a:p>
          </p:txBody>
        </p:sp>
        <p:sp>
          <p:nvSpPr>
            <p:cNvPr id="110" name="矩形 109">
              <a:extLst>
                <a:ext uri="{FF2B5EF4-FFF2-40B4-BE49-F238E27FC236}">
                  <a16:creationId xmlns:a16="http://schemas.microsoft.com/office/drawing/2014/main" id="{9F8E51D3-450B-4FFE-A8E8-D425940A85AB}"/>
                </a:ext>
              </a:extLst>
            </p:cNvPr>
            <p:cNvSpPr/>
            <p:nvPr/>
          </p:nvSpPr>
          <p:spPr>
            <a:xfrm>
              <a:off x="769919" y="1987969"/>
              <a:ext cx="2954655" cy="291292"/>
            </a:xfrm>
            <a:prstGeom prst="rect">
              <a:avLst/>
            </a:prstGeom>
            <a:grpFill/>
          </p:spPr>
          <p:txBody>
            <a:bodyPr wrap="none">
              <a:spAutoFit/>
            </a:bodyPr>
            <a:lstStyle/>
            <a:p>
              <a:pPr lvl="0">
                <a:lnSpc>
                  <a:spcPct val="130000"/>
                </a:lnSpc>
              </a:pPr>
              <a:r>
                <a:rPr lang="zh-TW" altLang="en-US" sz="2400" b="1" dirty="0">
                  <a:solidFill>
                    <a:schemeClr val="bg1"/>
                  </a:solidFill>
                  <a:latin typeface="Microsoft YaHei" charset="0"/>
                  <a:ea typeface="Microsoft YaHei" charset="0"/>
                  <a:cs typeface="Microsoft YaHei" charset="0"/>
                </a:rPr>
                <a:t>手機室內定位不準確</a:t>
              </a:r>
              <a:endParaRPr lang="en-US" altLang="zh-CN" sz="2400" b="1" dirty="0">
                <a:solidFill>
                  <a:schemeClr val="bg1"/>
                </a:solidFill>
                <a:latin typeface="Microsoft YaHei" charset="0"/>
                <a:ea typeface="Microsoft YaHei" charset="0"/>
                <a:cs typeface="Microsoft YaHei" charset="0"/>
              </a:endParaRPr>
            </a:p>
          </p:txBody>
        </p:sp>
      </p:grpSp>
      <p:cxnSp>
        <p:nvCxnSpPr>
          <p:cNvPr id="115" name="肘形连接符 23">
            <a:extLst>
              <a:ext uri="{FF2B5EF4-FFF2-40B4-BE49-F238E27FC236}">
                <a16:creationId xmlns:a16="http://schemas.microsoft.com/office/drawing/2014/main" id="{39C89C82-AEC6-4FC8-8052-C263AD94EB81}"/>
              </a:ext>
            </a:extLst>
          </p:cNvPr>
          <p:cNvCxnSpPr>
            <a:cxnSpLocks/>
            <a:stCxn id="100" idx="3"/>
          </p:cNvCxnSpPr>
          <p:nvPr/>
        </p:nvCxnSpPr>
        <p:spPr>
          <a:xfrm>
            <a:off x="3940135" y="1998974"/>
            <a:ext cx="782311" cy="1569726"/>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肘形连接符 24">
            <a:extLst>
              <a:ext uri="{FF2B5EF4-FFF2-40B4-BE49-F238E27FC236}">
                <a16:creationId xmlns:a16="http://schemas.microsoft.com/office/drawing/2014/main" id="{0686F90E-AD95-4EE1-B046-66AE39F03A00}"/>
              </a:ext>
            </a:extLst>
          </p:cNvPr>
          <p:cNvCxnSpPr>
            <a:cxnSpLocks/>
            <a:stCxn id="104" idx="3"/>
          </p:cNvCxnSpPr>
          <p:nvPr/>
        </p:nvCxnSpPr>
        <p:spPr>
          <a:xfrm flipV="1">
            <a:off x="3940134" y="3568700"/>
            <a:ext cx="782312" cy="156011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肘形连接符 29">
            <a:extLst>
              <a:ext uri="{FF2B5EF4-FFF2-40B4-BE49-F238E27FC236}">
                <a16:creationId xmlns:a16="http://schemas.microsoft.com/office/drawing/2014/main" id="{4D61E8FE-BD99-4F98-866A-B81CF145C9CD}"/>
              </a:ext>
            </a:extLst>
          </p:cNvPr>
          <p:cNvCxnSpPr>
            <a:cxnSpLocks/>
            <a:stCxn id="108" idx="1"/>
          </p:cNvCxnSpPr>
          <p:nvPr/>
        </p:nvCxnSpPr>
        <p:spPr>
          <a:xfrm rot="10800000" flipV="1">
            <a:off x="7469559" y="1955079"/>
            <a:ext cx="782307" cy="1613619"/>
          </a:xfrm>
          <a:prstGeom prst="bentConnector2">
            <a:avLst/>
          </a:prstGeom>
          <a:ln w="12700">
            <a:solidFill>
              <a:srgbClr val="FF000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肘形连接符 32">
            <a:extLst>
              <a:ext uri="{FF2B5EF4-FFF2-40B4-BE49-F238E27FC236}">
                <a16:creationId xmlns:a16="http://schemas.microsoft.com/office/drawing/2014/main" id="{ED855A7D-F0DB-456B-8D67-406C073A09FE}"/>
              </a:ext>
            </a:extLst>
          </p:cNvPr>
          <p:cNvCxnSpPr>
            <a:cxnSpLocks/>
          </p:cNvCxnSpPr>
          <p:nvPr/>
        </p:nvCxnSpPr>
        <p:spPr>
          <a:xfrm rot="10800000">
            <a:off x="7469554" y="3568700"/>
            <a:ext cx="782310" cy="1560114"/>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椭圆 9">
            <a:extLst>
              <a:ext uri="{FF2B5EF4-FFF2-40B4-BE49-F238E27FC236}">
                <a16:creationId xmlns:a16="http://schemas.microsoft.com/office/drawing/2014/main" id="{9CF29E56-2CA7-4C84-990F-137C68FF519E}"/>
              </a:ext>
            </a:extLst>
          </p:cNvPr>
          <p:cNvSpPr/>
          <p:nvPr/>
        </p:nvSpPr>
        <p:spPr>
          <a:xfrm>
            <a:off x="4875965" y="2320630"/>
            <a:ext cx="2454029" cy="2496139"/>
          </a:xfrm>
          <a:prstGeom prst="ellipse">
            <a:avLst/>
          </a:prstGeom>
          <a:solidFill>
            <a:srgbClr val="60A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800" b="1" dirty="0">
                <a:solidFill>
                  <a:schemeClr val="bg1"/>
                </a:solidFill>
                <a:latin typeface="微軟正黑體" panose="020B0604030504040204" pitchFamily="34" charset="-120"/>
                <a:ea typeface="微軟正黑體" panose="020B0604030504040204" pitchFamily="34" charset="-120"/>
              </a:rPr>
              <a:t>研究動機</a:t>
            </a:r>
            <a:endParaRPr kumimoji="1" lang="zh-CN"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0" name="文本框 3">
            <a:extLst>
              <a:ext uri="{FF2B5EF4-FFF2-40B4-BE49-F238E27FC236}">
                <a16:creationId xmlns:a16="http://schemas.microsoft.com/office/drawing/2014/main" id="{3A7253D8-95A5-4161-9F07-F0CE8BC02401}"/>
              </a:ext>
            </a:extLst>
          </p:cNvPr>
          <p:cNvSpPr txBox="1"/>
          <p:nvPr/>
        </p:nvSpPr>
        <p:spPr>
          <a:xfrm>
            <a:off x="8361380" y="1416422"/>
            <a:ext cx="3060699" cy="1589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TW" sz="2000" dirty="0">
                <a:solidFill>
                  <a:schemeClr val="bg1"/>
                </a:solidFill>
                <a:latin typeface="Microsoft YaHei" charset="0"/>
                <a:ea typeface="Microsoft YaHei" charset="0"/>
                <a:cs typeface="Microsoft YaHei" charset="0"/>
              </a:rPr>
              <a:t>1.</a:t>
            </a:r>
            <a:r>
              <a:rPr lang="zh-TW" altLang="en-US" sz="2000" dirty="0">
                <a:solidFill>
                  <a:schemeClr val="bg1"/>
                </a:solidFill>
                <a:latin typeface="Microsoft YaHei" charset="0"/>
                <a:ea typeface="Microsoft YaHei" charset="0"/>
                <a:cs typeface="Microsoft YaHei" charset="0"/>
              </a:rPr>
              <a:t>精確度不佳</a:t>
            </a:r>
            <a:endParaRPr lang="en-US" altLang="zh-TW" sz="2000" dirty="0">
              <a:solidFill>
                <a:schemeClr val="bg1"/>
              </a:solidFill>
              <a:latin typeface="Microsoft YaHei" charset="0"/>
              <a:ea typeface="Microsoft YaHei" charset="0"/>
              <a:cs typeface="Microsoft YaHei" charset="0"/>
            </a:endParaRPr>
          </a:p>
          <a:p>
            <a:pPr>
              <a:lnSpc>
                <a:spcPct val="130000"/>
              </a:lnSpc>
            </a:pPr>
            <a:r>
              <a:rPr lang="en-US" altLang="zh-TW" sz="2000" dirty="0">
                <a:solidFill>
                  <a:schemeClr val="bg1"/>
                </a:solidFill>
                <a:latin typeface="Microsoft YaHei" charset="0"/>
                <a:ea typeface="Microsoft YaHei" charset="0"/>
                <a:cs typeface="Microsoft YaHei" charset="0"/>
              </a:rPr>
              <a:t>2.</a:t>
            </a:r>
            <a:r>
              <a:rPr lang="zh-TW" altLang="en-US" sz="2000" dirty="0">
                <a:solidFill>
                  <a:schemeClr val="bg1"/>
                </a:solidFill>
                <a:latin typeface="Microsoft YaHei" charset="0"/>
                <a:ea typeface="Microsoft YaHei" charset="0"/>
                <a:cs typeface="Microsoft YaHei" charset="0"/>
              </a:rPr>
              <a:t>易受到其他訊號干擾</a:t>
            </a: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en-US" altLang="zh-TW" sz="1200" dirty="0">
              <a:solidFill>
                <a:schemeClr val="bg1"/>
              </a:solidFill>
              <a:latin typeface="Microsoft YaHei" charset="0"/>
              <a:ea typeface="Microsoft YaHei" charset="0"/>
              <a:cs typeface="Microsoft YaHei" charset="0"/>
            </a:endParaRPr>
          </a:p>
          <a:p>
            <a:pPr>
              <a:lnSpc>
                <a:spcPct val="130000"/>
              </a:lnSpc>
            </a:pPr>
            <a:endParaRPr lang="zh-CN" altLang="en-US" sz="1200" dirty="0">
              <a:solidFill>
                <a:schemeClr val="bg1"/>
              </a:solidFill>
              <a:latin typeface="Microsoft YaHei" charset="0"/>
              <a:ea typeface="Microsoft YaHei" charset="0"/>
              <a:cs typeface="Microsoft YaHei" charset="0"/>
            </a:endParaRPr>
          </a:p>
        </p:txBody>
      </p:sp>
      <p:pic>
        <p:nvPicPr>
          <p:cNvPr id="6146" name="Picture 2" descr="iPhone 定位功能失靈了該怎麼辦？幾招調整修正讓它恢復正常| MacRanger">
            <a:extLst>
              <a:ext uri="{FF2B5EF4-FFF2-40B4-BE49-F238E27FC236}">
                <a16:creationId xmlns:a16="http://schemas.microsoft.com/office/drawing/2014/main" id="{661DB091-8CB3-4CB9-B940-B3C8584CEF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179" y="871793"/>
            <a:ext cx="7757903" cy="543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161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8" fill="hold" nodeType="withEffect">
                                  <p:stCondLst>
                                    <p:cond delay="75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250"/>
                                        <p:tgtEl>
                                          <p:spTgt spid="13"/>
                                        </p:tgtEl>
                                      </p:cBhvr>
                                    </p:animEffect>
                                  </p:childTnLst>
                                </p:cTn>
                              </p:par>
                              <p:par>
                                <p:cTn id="18" presetID="22" presetClass="entr" presetSubtype="2" fill="hold"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孟菲斯风工作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TotalTime>
  <Words>1608</Words>
  <Application>Microsoft Office PowerPoint</Application>
  <PresentationFormat>寬螢幕</PresentationFormat>
  <Paragraphs>298</Paragraphs>
  <Slides>54</Slides>
  <Notes>45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54</vt:i4>
      </vt:variant>
    </vt:vector>
  </HeadingPairs>
  <TitlesOfParts>
    <vt:vector size="65" baseType="lpstr">
      <vt:lpstr>等线</vt:lpstr>
      <vt:lpstr>等线 Light</vt:lpstr>
      <vt:lpstr>Microsoft YaHei</vt:lpstr>
      <vt:lpstr>方正手迹-小欢卡通体</vt:lpstr>
      <vt:lpstr>方正雅士黑 简</vt:lpstr>
      <vt:lpstr>思源黑体 CN Bold</vt:lpstr>
      <vt:lpstr>微軟正黑體</vt:lpstr>
      <vt:lpstr>微軟正黑體 Light</vt:lpstr>
      <vt:lpstr>Arial</vt:lpstr>
      <vt:lpstr>Arial Black</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huang-jia Jheng</dc:creator>
  <dc:description>http://www.ypppt.com/</dc:description>
  <cp:lastModifiedBy>huang-jia Jheng</cp:lastModifiedBy>
  <cp:revision>368</cp:revision>
  <dcterms:created xsi:type="dcterms:W3CDTF">2018-04-19T08:58:26Z</dcterms:created>
  <dcterms:modified xsi:type="dcterms:W3CDTF">2020-06-16T06:15:56Z</dcterms:modified>
</cp:coreProperties>
</file>