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Mingjie Li, You Wu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4EFB-C4DC-4F6E-A45F-D32937FEE70B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5C016-CAAD-4B06-B808-0AB2714E681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0416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Mingjie Li, You Wu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CA32B-9140-4403-933F-6CD326AEACDE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F0196-0E67-48DF-9A07-EC72607838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447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0196-0E67-48DF-9A07-EC72607838D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33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0196-0E67-48DF-9A07-EC72607838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44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7781-2FEB-4DA9-BAD1-06DB84080905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5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CD1-FA53-464A-A790-0F00F5B1DBB1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82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7ADD-7771-490E-9B8F-8ACFC80E601D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64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A932-5DB4-49C8-97BF-6D1C547B24BA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571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3E2-6F51-4774-9989-07FC48FC7E07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2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53C-79AC-43FF-91E3-62BBF4781110}" type="datetime1">
              <a:rPr lang="de-CH" smtClean="0"/>
              <a:t>25.05.2022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709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3B9-1F12-479B-B37D-D420B5F06305}" type="datetime1">
              <a:rPr lang="de-CH" smtClean="0"/>
              <a:t>25.05.2022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381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D6C4-F618-43C5-9B2D-19AFF269E409}" type="datetime1">
              <a:rPr lang="de-CH" smtClean="0"/>
              <a:t>25.05.2022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928F-1BB9-44A1-BD63-0C74248700C2}" type="datetime1">
              <a:rPr lang="de-CH" smtClean="0"/>
              <a:t>25.05.2022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79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A0D8-DB85-40D4-8553-F9EC3B1CF9FF}" type="datetime1">
              <a:rPr lang="de-CH" smtClean="0"/>
              <a:t>25.05.2022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21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D453-AA72-479C-9FBC-33B61929AE6F}" type="datetime1">
              <a:rPr lang="de-CH" smtClean="0"/>
              <a:t>25.05.2022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28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D2C5-B1D2-4684-92AD-689E58768099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177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hyperlink" Target="https://github.com/youwuyou/Analysis-of-MD-trajec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576402" y="1212452"/>
            <a:ext cx="5211738" cy="53234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tangle 35"/>
          <p:cNvSpPr/>
          <p:nvPr/>
        </p:nvSpPr>
        <p:spPr>
          <a:xfrm>
            <a:off x="525340" y="1212453"/>
            <a:ext cx="5011616" cy="53234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40" y="-113111"/>
            <a:ext cx="10515600" cy="1325563"/>
          </a:xfrm>
        </p:spPr>
        <p:txBody>
          <a:bodyPr>
            <a:normAutofit/>
          </a:bodyPr>
          <a:lstStyle/>
          <a:p>
            <a:r>
              <a:rPr lang="en-150" sz="3200" dirty="0" smtClean="0"/>
              <a:t>Project Overview</a:t>
            </a:r>
            <a:endParaRPr lang="de-CH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05204" y="1359226"/>
            <a:ext cx="485335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b="1" i="1" u="sng" dirty="0" smtClean="0"/>
              <a:t>Task 1:  Calculating the variance</a:t>
            </a:r>
            <a:endParaRPr lang="en-150" sz="1400" dirty="0"/>
          </a:p>
          <a:p>
            <a:r>
              <a:rPr lang="en-150" sz="1400" b="1" dirty="0" smtClean="0"/>
              <a:t>Sought:  </a:t>
            </a:r>
            <a:r>
              <a:rPr lang="en-150" sz="1400" dirty="0" smtClean="0"/>
              <a:t>replace the ensemble average by a time average</a:t>
            </a:r>
            <a:endParaRPr lang="en-150" sz="1400" dirty="0"/>
          </a:p>
          <a:p>
            <a:r>
              <a:rPr lang="de-CH" sz="1400" b="1" dirty="0" smtClean="0"/>
              <a:t>B</a:t>
            </a:r>
            <a:r>
              <a:rPr lang="en-150" sz="1400" b="1" dirty="0" smtClean="0"/>
              <a:t>ased on:   </a:t>
            </a:r>
            <a:r>
              <a:rPr lang="en-150" sz="1400" dirty="0" smtClean="0"/>
              <a:t>Ergodic theory </a:t>
            </a:r>
          </a:p>
          <a:p>
            <a:endParaRPr lang="de-CH" sz="1400" dirty="0" smtClean="0"/>
          </a:p>
          <a:p>
            <a:endParaRPr lang="en-150" sz="1400" dirty="0" smtClean="0"/>
          </a:p>
          <a:p>
            <a:endParaRPr lang="en-150" sz="1400" dirty="0" smtClean="0"/>
          </a:p>
          <a:p>
            <a:r>
              <a:rPr lang="en-150" sz="1400" b="1" dirty="0" smtClean="0"/>
              <a:t>Implementation:</a:t>
            </a:r>
            <a:r>
              <a:rPr lang="en-150" sz="1400" dirty="0" smtClean="0"/>
              <a:t>   compute the averages and the </a:t>
            </a:r>
            <a:r>
              <a:rPr lang="en-150" sz="1400" b="1" i="1" dirty="0" smtClean="0">
                <a:solidFill>
                  <a:srgbClr val="0070C0"/>
                </a:solidFill>
              </a:rPr>
              <a:t>fluctuations</a:t>
            </a:r>
            <a:r>
              <a:rPr lang="en-150" sz="1400" dirty="0" smtClean="0"/>
              <a:t> during each time step while running the MD program</a:t>
            </a:r>
            <a:endParaRPr lang="en-150" sz="1400" dirty="0"/>
          </a:p>
          <a:p>
            <a:endParaRPr lang="en-150" sz="1400" dirty="0" smtClean="0"/>
          </a:p>
          <a:p>
            <a:r>
              <a:rPr lang="en-150" sz="1400" i="1" u="sng" dirty="0" smtClean="0"/>
              <a:t>Algorithm 1.1:  Inaccurate computation [formula 42]</a:t>
            </a:r>
            <a:endParaRPr lang="en-150" sz="1400" i="1" u="sng" dirty="0"/>
          </a:p>
          <a:p>
            <a:endParaRPr lang="en-150" sz="1400" dirty="0" smtClean="0"/>
          </a:p>
          <a:p>
            <a:endParaRPr lang="en-150" sz="1400" dirty="0"/>
          </a:p>
          <a:p>
            <a:endParaRPr lang="en-150" sz="1400" dirty="0" smtClean="0"/>
          </a:p>
          <a:p>
            <a:endParaRPr lang="en-150" sz="1400" dirty="0"/>
          </a:p>
          <a:p>
            <a:endParaRPr lang="en-150" sz="1400" dirty="0" smtClean="0"/>
          </a:p>
          <a:p>
            <a:r>
              <a:rPr lang="en-150" sz="1400" i="1" u="sng" dirty="0" smtClean="0"/>
              <a:t>Algorithm 1.2</a:t>
            </a:r>
            <a:r>
              <a:rPr lang="en-150" sz="1400" i="1" u="sng" dirty="0"/>
              <a:t>:  </a:t>
            </a:r>
            <a:r>
              <a:rPr lang="en-150" sz="1400" i="1" u="sng" dirty="0" smtClean="0"/>
              <a:t>accurate computation    [formula 43, 45]</a:t>
            </a:r>
            <a:endParaRPr lang="en-150" sz="1400" i="1" u="sng" dirty="0"/>
          </a:p>
          <a:p>
            <a:endParaRPr lang="en-150" dirty="0" smtClean="0"/>
          </a:p>
          <a:p>
            <a:endParaRPr lang="en-150" dirty="0" smtClean="0"/>
          </a:p>
          <a:p>
            <a:r>
              <a:rPr lang="en-150" dirty="0" smtClean="0"/>
              <a:t> </a:t>
            </a:r>
          </a:p>
          <a:p>
            <a:endParaRPr lang="en-150" dirty="0"/>
          </a:p>
          <a:p>
            <a:endParaRPr lang="en-150" dirty="0"/>
          </a:p>
        </p:txBody>
      </p:sp>
      <p:sp>
        <p:nvSpPr>
          <p:cNvPr id="6" name="TextBox 5"/>
          <p:cNvSpPr txBox="1"/>
          <p:nvPr/>
        </p:nvSpPr>
        <p:spPr>
          <a:xfrm>
            <a:off x="6745898" y="1372035"/>
            <a:ext cx="476372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b="1" i="1" u="sng" dirty="0" smtClean="0"/>
              <a:t>Task 2: Computation of correlation functions</a:t>
            </a:r>
          </a:p>
          <a:p>
            <a:endParaRPr lang="en-150" sz="1400" dirty="0" smtClean="0"/>
          </a:p>
          <a:p>
            <a:r>
              <a:rPr lang="en-150" sz="1400" b="1" dirty="0" smtClean="0"/>
              <a:t>Sought:</a:t>
            </a:r>
            <a:r>
              <a:rPr lang="en-150" sz="1400" dirty="0" smtClean="0"/>
              <a:t>       discretization of the correlation function   </a:t>
            </a:r>
            <a:endParaRPr lang="en-150" sz="1400" dirty="0"/>
          </a:p>
          <a:p>
            <a:r>
              <a:rPr lang="en-150" sz="1400" b="1" dirty="0" smtClean="0"/>
              <a:t>Based on:   </a:t>
            </a:r>
            <a:r>
              <a:rPr lang="en-150" sz="1400" dirty="0" smtClean="0"/>
              <a:t>Convolution theorem, linearity of FFT</a:t>
            </a:r>
          </a:p>
          <a:p>
            <a:endParaRPr lang="en-150" sz="1400" dirty="0" smtClean="0"/>
          </a:p>
          <a:p>
            <a:r>
              <a:rPr lang="en-150" sz="1400" b="1" dirty="0" smtClean="0"/>
              <a:t>Implementation: </a:t>
            </a:r>
            <a:r>
              <a:rPr lang="en-150" sz="1400" dirty="0" smtClean="0"/>
              <a:t> obtain the correlations calculated at each time frame by post-processing the wanted property (i.e. velocity) </a:t>
            </a:r>
            <a:endParaRPr lang="en-150" sz="1400" dirty="0"/>
          </a:p>
          <a:p>
            <a:endParaRPr lang="en-150" sz="1400" dirty="0"/>
          </a:p>
          <a:p>
            <a:r>
              <a:rPr lang="en-150" sz="1400" i="1" u="sng" dirty="0" smtClean="0"/>
              <a:t>Algorithm 2.1:    Direct method [formula 49]</a:t>
            </a:r>
          </a:p>
          <a:p>
            <a:r>
              <a:rPr lang="en-150" sz="1400" dirty="0" smtClean="0"/>
              <a:t>  </a:t>
            </a:r>
          </a:p>
          <a:p>
            <a:endParaRPr lang="en-150" sz="1400" dirty="0"/>
          </a:p>
          <a:p>
            <a:endParaRPr lang="en-150" sz="1400" dirty="0" smtClean="0"/>
          </a:p>
          <a:p>
            <a:endParaRPr lang="en-150" sz="1400" i="1" u="sng" dirty="0" smtClean="0"/>
          </a:p>
          <a:p>
            <a:endParaRPr lang="en-150" sz="1400" i="1" u="sng" dirty="0"/>
          </a:p>
          <a:p>
            <a:r>
              <a:rPr lang="en-150" sz="1400" i="1" u="sng" dirty="0" smtClean="0"/>
              <a:t>Algorithm 2.2:   FFT method with zero padding [formula 53, 54]</a:t>
            </a:r>
            <a:endParaRPr lang="en-150" sz="1400" i="1" u="sng" dirty="0"/>
          </a:p>
          <a:p>
            <a:endParaRPr lang="en-150" sz="1400" b="1" dirty="0"/>
          </a:p>
          <a:p>
            <a:endParaRPr lang="en-150" sz="1400" dirty="0" smtClean="0"/>
          </a:p>
          <a:p>
            <a:r>
              <a:rPr lang="en-150" sz="1400" dirty="0" smtClean="0"/>
              <a:t>      </a:t>
            </a:r>
          </a:p>
          <a:p>
            <a:r>
              <a:rPr lang="en-150" dirty="0" smtClean="0"/>
              <a:t> </a:t>
            </a:r>
          </a:p>
          <a:p>
            <a:endParaRPr lang="en-150" dirty="0"/>
          </a:p>
          <a:p>
            <a:endParaRPr lang="en-150" dirty="0" smtClean="0"/>
          </a:p>
          <a:p>
            <a:endParaRPr lang="en-150" dirty="0"/>
          </a:p>
          <a:p>
            <a:endParaRPr lang="en-150" dirty="0"/>
          </a:p>
          <a:p>
            <a:endParaRPr lang="en-150" dirty="0"/>
          </a:p>
        </p:txBody>
      </p:sp>
      <p:sp>
        <p:nvSpPr>
          <p:cNvPr id="3" name="TextBox 2"/>
          <p:cNvSpPr txBox="1"/>
          <p:nvPr/>
        </p:nvSpPr>
        <p:spPr>
          <a:xfrm>
            <a:off x="525340" y="822373"/>
            <a:ext cx="8260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1600" dirty="0" smtClean="0"/>
              <a:t>Goal: analyzing macroscopic properties of atoms in a system with help of the correlation function</a:t>
            </a:r>
          </a:p>
        </p:txBody>
      </p:sp>
      <p:pic>
        <p:nvPicPr>
          <p:cNvPr id="1026" name="Picture 2" descr="https://github.com/youwuyou/Analysis-of-MD-trajectories/wiki/assets/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66" y="3647899"/>
            <a:ext cx="3410641" cy="8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916880" y="4953720"/>
            <a:ext cx="4293296" cy="1477654"/>
            <a:chOff x="1616156" y="1652628"/>
            <a:chExt cx="4192804" cy="1474274"/>
          </a:xfrm>
        </p:grpSpPr>
        <p:pic>
          <p:nvPicPr>
            <p:cNvPr id="21" name="Picture 6" descr="https://github.com/youwuyou/Analysis-of-MD-trajectories/wiki/assets/Untitled%2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147" y="2735068"/>
              <a:ext cx="1365129" cy="391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6156" y="1652628"/>
              <a:ext cx="1360785" cy="635474"/>
            </a:xfrm>
            <a:prstGeom prst="rect">
              <a:avLst/>
            </a:prstGeom>
          </p:spPr>
        </p:pic>
        <p:pic>
          <p:nvPicPr>
            <p:cNvPr id="23" name="Picture 4" descr="https://github.com/youwuyou/Analysis-of-MD-trajectories/wiki/assets/Untitled%20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052" y="2099908"/>
              <a:ext cx="2556908" cy="7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6941" y="1652628"/>
              <a:ext cx="1752714" cy="44728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5897" y="3698077"/>
            <a:ext cx="4803531" cy="6503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5897" y="5090779"/>
            <a:ext cx="4982160" cy="6001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1599" y="5839477"/>
            <a:ext cx="1490777" cy="59378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4339" y="2057231"/>
            <a:ext cx="1616532" cy="607816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1167" y="6514797"/>
            <a:ext cx="4114800" cy="365125"/>
          </a:xfrm>
        </p:spPr>
        <p:txBody>
          <a:bodyPr/>
          <a:lstStyle/>
          <a:p>
            <a:r>
              <a:rPr lang="en-US" sz="1000" dirty="0" smtClean="0"/>
              <a:t>Analysis of MD trajectories -- </a:t>
            </a:r>
            <a:r>
              <a:rPr lang="en-US" sz="1000" dirty="0" err="1" smtClean="0"/>
              <a:t>Mingjie</a:t>
            </a:r>
            <a:r>
              <a:rPr lang="en-US" sz="1000" dirty="0" smtClean="0"/>
              <a:t> Li, You Wu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5430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7389" y="443012"/>
            <a:ext cx="3058258" cy="567133"/>
          </a:xfrm>
        </p:spPr>
        <p:txBody>
          <a:bodyPr>
            <a:normAutofit/>
          </a:bodyPr>
          <a:lstStyle/>
          <a:p>
            <a:r>
              <a:rPr lang="en-150" sz="2400" dirty="0" smtClean="0"/>
              <a:t>Implementation</a:t>
            </a:r>
            <a:endParaRPr lang="de-CH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0297" y="985620"/>
            <a:ext cx="2243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1200" b="1" i="1" u="sng" dirty="0"/>
              <a:t>Task 1:  Calculating the variance</a:t>
            </a:r>
            <a:endParaRPr lang="en-150" sz="1200" dirty="0"/>
          </a:p>
        </p:txBody>
      </p:sp>
      <p:sp>
        <p:nvSpPr>
          <p:cNvPr id="13" name="Rectangle 12"/>
          <p:cNvSpPr/>
          <p:nvPr/>
        </p:nvSpPr>
        <p:spPr>
          <a:xfrm>
            <a:off x="4587536" y="985620"/>
            <a:ext cx="3024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150" sz="1200" b="1" i="1" u="sng" dirty="0"/>
              <a:t>Task 2: Computation of correlation functions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2843" y="5796845"/>
            <a:ext cx="225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150" sz="800" i="1" dirty="0" smtClean="0">
                <a:latin typeface="Bahnschrift Light" panose="020B0502040204020203" pitchFamily="34" charset="0"/>
              </a:rPr>
              <a:t>Data structure used for storing velocities from the MD</a:t>
            </a:r>
            <a:r>
              <a:rPr lang="en-150" sz="800" i="1" dirty="0">
                <a:latin typeface="Bahnschrift Light" panose="020B0502040204020203" pitchFamily="34" charset="0"/>
              </a:rPr>
              <a:t>program</a:t>
            </a:r>
            <a:endParaRPr lang="de-CH" sz="800" i="1" dirty="0">
              <a:latin typeface="Bahnschrift Light" panose="020B0502040204020203" pitchFamily="34" charset="0"/>
            </a:endParaRPr>
          </a:p>
        </p:txBody>
      </p:sp>
      <p:pic>
        <p:nvPicPr>
          <p:cNvPr id="3078" name="Picture 6" descr="fluctu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9" y="1318106"/>
            <a:ext cx="3847963" cy="263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r_dir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490" y="1318106"/>
            <a:ext cx="3069160" cy="221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490" y="3718859"/>
            <a:ext cx="2903487" cy="2077986"/>
          </a:xfrm>
          <a:prstGeom prst="rect">
            <a:avLst/>
          </a:prstGeom>
        </p:spPr>
      </p:pic>
      <p:pic>
        <p:nvPicPr>
          <p:cNvPr id="3084" name="Picture 12" descr="cor_fft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15" y="1318105"/>
            <a:ext cx="3990338" cy="447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itHub Logo - Logo, zeichen, emblem, symbol. Geschichte und Bedeutu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64" y="6122457"/>
            <a:ext cx="772589" cy="4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5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382559" y="1751546"/>
            <a:ext cx="3429000" cy="29416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ounded Rectangle 20"/>
          <p:cNvSpPr/>
          <p:nvPr/>
        </p:nvSpPr>
        <p:spPr>
          <a:xfrm>
            <a:off x="208251" y="677008"/>
            <a:ext cx="4095773" cy="60666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11558" y="96715"/>
            <a:ext cx="4246685" cy="659423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1813" y="-148091"/>
            <a:ext cx="10634554" cy="1130597"/>
          </a:xfrm>
        </p:spPr>
        <p:txBody>
          <a:bodyPr>
            <a:normAutofit/>
          </a:bodyPr>
          <a:lstStyle/>
          <a:p>
            <a:r>
              <a:rPr lang="en-150" sz="2800" dirty="0" smtClean="0"/>
              <a:t>Results &amp; Conclusion</a:t>
            </a:r>
            <a:endParaRPr lang="de-CH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1167" y="6514797"/>
            <a:ext cx="4114800" cy="365125"/>
          </a:xfrm>
        </p:spPr>
        <p:txBody>
          <a:bodyPr/>
          <a:lstStyle/>
          <a:p>
            <a:r>
              <a:rPr lang="en-US" sz="1000" dirty="0" smtClean="0"/>
              <a:t>Analysis of MD trajectories -- </a:t>
            </a:r>
            <a:r>
              <a:rPr lang="en-US" sz="1000" dirty="0" err="1" smtClean="0"/>
              <a:t>Mingjie</a:t>
            </a:r>
            <a:r>
              <a:rPr lang="en-US" sz="1000" dirty="0" smtClean="0"/>
              <a:t> Li, You Wu</a:t>
            </a:r>
            <a:endParaRPr lang="de-CH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94" y="1345088"/>
            <a:ext cx="2880528" cy="1722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6" y="3135596"/>
            <a:ext cx="2952446" cy="1767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98" y="4917004"/>
            <a:ext cx="2857624" cy="17145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094" y="2311499"/>
            <a:ext cx="3271930" cy="19604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0597" y="628374"/>
            <a:ext cx="3244516" cy="19444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221" y="4575610"/>
            <a:ext cx="3203660" cy="1924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0597" y="2601992"/>
            <a:ext cx="3251299" cy="194444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60597" y="289820"/>
            <a:ext cx="141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1600" i="1" dirty="0" smtClean="0">
                <a:solidFill>
                  <a:schemeClr val="accent1">
                    <a:lumMod val="75000"/>
                  </a:schemeClr>
                </a:solidFill>
              </a:rPr>
              <a:t>Results of VAC:</a:t>
            </a:r>
            <a:endParaRPr lang="de-CH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2532" y="1893327"/>
            <a:ext cx="1675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1400" i="1" dirty="0" smtClean="0">
                <a:solidFill>
                  <a:schemeClr val="accent1">
                    <a:lumMod val="75000"/>
                  </a:schemeClr>
                </a:solidFill>
              </a:rPr>
              <a:t>Performance of VAC:</a:t>
            </a:r>
            <a:endParaRPr lang="de-CH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06953" y="843806"/>
            <a:ext cx="264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150" sz="1400" i="1" dirty="0" smtClean="0">
                <a:solidFill>
                  <a:schemeClr val="accent2"/>
                </a:solidFill>
              </a:rPr>
              <a:t>Performance of fluctuation computation:</a:t>
            </a:r>
            <a:endParaRPr lang="de-CH" sz="1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53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Project Overview</vt:lpstr>
      <vt:lpstr>Implementation</vt:lpstr>
      <vt:lpstr>Results &amp; Conclusion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6.5 Analysis of MD trajectories</dc:title>
  <dc:creator>Fu  Zhengyu</dc:creator>
  <cp:lastModifiedBy>Fu  Zhengyu</cp:lastModifiedBy>
  <cp:revision>24</cp:revision>
  <dcterms:created xsi:type="dcterms:W3CDTF">2022-05-23T08:53:58Z</dcterms:created>
  <dcterms:modified xsi:type="dcterms:W3CDTF">2022-05-25T13:32:00Z</dcterms:modified>
</cp:coreProperties>
</file>