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2" id="2147483648"/>
  </p:sldMasterIdLst>
  <p:notesMasterIdLst>
    <p:notesMasterId r:id="rId3"/>
  </p:notesMasterIdLst>
  <p:sldIdLst>
    <p:sldId r:id="rId4" id="256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slideMasters/slideMaster1.xml" Type="http://schemas.openxmlformats.org/officeDocument/2006/relationships/slideMaster"></Relationship><Relationship Id="rId3" Target="notesMasters/notesMaster1.xml" Type="http://schemas.openxmlformats.org/officeDocument/2006/relationships/notesMaster"></Relationship><Relationship Id="rId4" Target="slides/slide1.xml" Type="http://schemas.openxmlformats.org/officeDocument/2006/relationships/slide"></Relationship><Relationship Id="rId5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hape 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oogle Shape;3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685800"/>
            <a:ext cx="4572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oogle Shape;4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Shape 7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Google Shape;80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4343400"/>
            <a:ext cx="50292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Google Shape;81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685800"/>
            <a:ext cx="4572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x">
  <p:cSld name="TITLE_AND_BOD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Shape 2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oogle Shape;21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Google Shape;22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2160589"/>
            <a:ext cx="8596670" cy="388077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32004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1pPr>
            <a:lvl2pPr algn="l" indent="-32004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3pPr>
            <a:lvl4pPr algn="l" indent="-320039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4pPr>
            <a:lvl5pPr algn="l" indent="-320039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Google Shape;23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引述 (含標題)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Shape 5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Google Shape;57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Google Shape;58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66138" y="3632200"/>
            <a:ext cx="7224526" cy="38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Google Shape;59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4" y="4470399"/>
            <a:ext cx="8596670" cy="157096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normAutofit/>
          </a:bodyPr>
          <a:lstStyle>
            <a:lvl1pPr algn="l" indent="-32004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1pPr>
            <a:lvl2pPr algn="l" indent="-32004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3pPr>
            <a:lvl4pPr algn="l" indent="-320039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4pPr>
            <a:lvl5pPr algn="l" indent="-320039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Google Shape;60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7589" y="469465"/>
            <a:ext cx="518161" cy="122660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cap="none" i="0" lang="zh-TW" strike="noStrike" sz="8000" u="none">
                <a:solidFill>
                  <a:srgbClr val="C0E474"/>
                </a:solidFill>
                <a:uFillTx/>
                <a:latin typeface="Arial"/>
                <a:ea typeface="Arial"/>
                <a:cs typeface="Arial"/>
                <a:sym typeface="Arial"/>
              </a:rPr>
              <a:t>“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Google Shape;61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938730" y="2565643"/>
            <a:ext cx="518161" cy="122660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cap="none" i="0" lang="zh-TW" strike="noStrike" sz="8000" u="none">
                <a:solidFill>
                  <a:srgbClr val="C0E474"/>
                </a:solidFill>
                <a:uFillTx/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Google Shape;62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名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Shape 6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Google Shape;64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5" y="1931988"/>
            <a:ext cx="8596669" cy="259546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Google Shape;65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5" y="4527448"/>
            <a:ext cx="8596669" cy="151391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Google Shape;66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引述名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Shape 6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Google Shape;68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Google Shape;69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2" y="4013200"/>
            <a:ext cx="8596670" cy="51424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45700" rIns="45700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oogle Shape;70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4" y="4527448"/>
            <a:ext cx="8596670" cy="151391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32004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1pPr>
            <a:lvl2pPr algn="l" indent="-32004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3pPr>
            <a:lvl4pPr algn="l" indent="-320039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4pPr>
            <a:lvl5pPr algn="l" indent="-320039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Google Shape;71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7589" y="469465"/>
            <a:ext cx="518161" cy="122660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cap="none" i="0" lang="zh-TW" strike="noStrike" sz="8000" u="none">
                <a:solidFill>
                  <a:srgbClr val="C0E474"/>
                </a:solidFill>
                <a:uFillTx/>
                <a:latin typeface="Arial"/>
                <a:ea typeface="Arial"/>
                <a:cs typeface="Arial"/>
                <a:sym typeface="Arial"/>
              </a:rPr>
              <a:t>“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Google Shape;72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938730" y="2565643"/>
            <a:ext cx="518161" cy="122660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cap="none" i="0" lang="zh-TW" strike="noStrike" sz="8000" u="none">
                <a:solidFill>
                  <a:srgbClr val="C0E474"/>
                </a:solidFill>
                <a:uFillTx/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Google Shape;73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是非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Shape 7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Google Shape;75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798" y="609600"/>
            <a:ext cx="8588204" cy="3022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Google Shape;76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2" y="4013200"/>
            <a:ext cx="8596670" cy="51424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45700" rIns="45700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Google Shape;77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4" y="4527448"/>
            <a:ext cx="8596670" cy="151391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32004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1pPr>
            <a:lvl2pPr algn="l" indent="-32004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3pPr>
            <a:lvl4pPr algn="l" indent="-320039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4pPr>
            <a:lvl5pPr algn="l" indent="-320039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Google Shape;78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章節標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hape 2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Google Shape;25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5" y="2700866"/>
            <a:ext cx="8596669" cy="182658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oogle Shape;26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5" y="4527448"/>
            <a:ext cx="8596669" cy="8604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oogle Shape;27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兩個內容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hape 2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Google Shape;29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oogle Shape;30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2160589"/>
            <a:ext cx="4184036" cy="388077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32004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1pPr>
            <a:lvl2pPr algn="l" indent="-32004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3pPr>
            <a:lvl4pPr algn="l" indent="-320039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4pPr>
            <a:lvl5pPr algn="l" indent="-320039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oogle Shape;31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比較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Shape 3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Google Shape;33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oogle Shape;34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5744" y="2160983"/>
            <a:ext cx="4185624" cy="5762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45700" rIns="45700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oogle Shape;35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88382" y="2160983"/>
            <a:ext cx="4185619" cy="5762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45700" rIns="45700" spcFirstLastPara="1" tIns="45700" wrap="square">
            <a:normAutofit/>
          </a:bodyPr>
          <a:lstStyle>
            <a:lvl1pPr algn="l" indent="-32004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1pPr>
            <a:lvl2pPr algn="l" indent="-32004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3pPr>
            <a:lvl4pPr algn="l" indent="-320039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4pPr>
            <a:lvl5pPr algn="l" indent="-320039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Google Shape;36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只有標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Shape 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Google Shape;38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Google Shape;39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空白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Shape 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oogle Shape;41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含標題的內容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Shape 4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Google Shape;43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1498603"/>
            <a:ext cx="3854529" cy="12784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Google Shape;44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60460" y="514923"/>
            <a:ext cx="4513543" cy="552643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32004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1pPr>
            <a:lvl2pPr algn="l" indent="-32004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3pPr>
            <a:lvl4pPr algn="l" indent="-320039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4pPr>
            <a:lvl5pPr algn="l" indent="-320039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Google Shape;45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4" y="2777069"/>
            <a:ext cx="3854528" cy="2584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32004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1pPr>
            <a:lvl2pPr algn="l" indent="-32004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3pPr>
            <a:lvl4pPr algn="l" indent="-320039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4pPr>
            <a:lvl5pPr algn="l" indent="-320039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Google Shape;46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含標題的圖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Shape 4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Google Shape;48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4800600"/>
            <a:ext cx="8596668" cy="5667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Google Shape;49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609600"/>
            <a:ext cx="8596670" cy="384571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lvl="1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lvl="2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lvl="3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lvl="4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lvl="5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lvl="6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lvl="7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lvl="8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oogle Shape;50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3" y="5367337"/>
            <a:ext cx="8596668" cy="6740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oogle Shape;51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標題與說明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Shape 5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oogle Shape;53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5" y="609600"/>
            <a:ext cx="8596669" cy="340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Google Shape;54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35" y="4470400"/>
            <a:ext cx="8596669" cy="15709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normAutofit/>
          </a:bodyPr>
          <a:lstStyle>
            <a:lvl1pPr algn="l"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>
                <a:uFillTx/>
              </a:defRPr>
            </a:lvl5pPr>
            <a:lvl6pPr algn="l" indent="-320039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6pPr>
            <a:lvl7pPr algn="l" indent="-320039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7pPr>
            <a:lvl8pPr algn="l" indent="-32004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8pPr>
            <a:lvl9pPr algn="l" indent="-320040" lvl="8" marL="4114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Google Shape;55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slideLayouts/slideLayout12.xml" Type="http://schemas.openxmlformats.org/officeDocument/2006/relationships/slideLayout"></Relationship><Relationship Id="rId13" Target="../slideLayouts/slideLayout13.xml" Type="http://schemas.openxmlformats.org/officeDocument/2006/relationships/slideLayout"></Relationship><Relationship Id="rId14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rgbClr val="FFFFFF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hape 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oogle Shape;6;p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8468"/>
            <a:ext cx="12192003" cy="6866470"/>
            <a:chOff x="-1" y="0"/>
            <a:chExt cx="12192002" cy="6866468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oogle Shape;7;p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371012" y="8466"/>
              <a:ext cx="1219201" cy="6858002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oogle Shape;8;p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7425267" y="3689879"/>
              <a:ext cx="4763559" cy="31765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round/>
              <a:headEnd len="sm" type="none" w="sm"/>
              <a:tailEnd len="sm" type="none" w="sm"/>
            </a:ln>
          </p:spPr>
        </p:cxn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oogle Shape;9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181476" y="0"/>
              <a:ext cx="3007350" cy="6866468"/>
            </a:xfrm>
            <a:custGeom>
              <a:ahLst/>
              <a:cxnLst/>
              <a:rect b="b" l="l" r="r" t="t"/>
              <a:pathLst>
                <a:path extrusionOk="0" h="21600" w="2160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00" lIns="45700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oogle Shape;10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603441" y="0"/>
              <a:ext cx="2588560" cy="6866468"/>
            </a:xfrm>
            <a:custGeom>
              <a:ahLst/>
              <a:cxnLst/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00" lIns="45700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oogle Shape;11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8932333" y="3056466"/>
              <a:ext cx="3259668" cy="3810002"/>
            </a:xfrm>
            <a:custGeom>
              <a:ahLst/>
              <a:cxnLst/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00" lIns="45700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oogle Shape;12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334500" y="0"/>
              <a:ext cx="2854327" cy="6866468"/>
            </a:xfrm>
            <a:custGeom>
              <a:ahLst/>
              <a:cxnLst/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00" lIns="45700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Google Shape;13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0898730" y="0"/>
              <a:ext cx="1290095" cy="6866468"/>
            </a:xfrm>
            <a:custGeom>
              <a:ahLst/>
              <a:cxnLst/>
              <a:rect b="b" l="l" r="r" t="t"/>
              <a:pathLst>
                <a:path extrusionOk="0" h="21600" w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00" lIns="45700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oogle Shape;14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0938999" y="0"/>
              <a:ext cx="1249826" cy="6866468"/>
            </a:xfrm>
            <a:custGeom>
              <a:ahLst/>
              <a:cxnLst/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00" lIns="45700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oogle Shape;15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0371666" y="3598333"/>
              <a:ext cx="1817160" cy="3268134"/>
            </a:xfrm>
            <a:custGeom>
              <a:ahLst/>
              <a:cxnLst/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00" lIns="45700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oogle Shape;16;p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-1" y="4021666"/>
              <a:ext cx="448734" cy="2844802"/>
            </a:xfrm>
            <a:custGeom>
              <a:ahLst/>
              <a:cxnLst/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00" lIns="45700" rIns="45700" spcFirstLastPara="1" tIns="45700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rPr>
                  <a:uFillTx/>
                </a:rPr>
                <a:t/>
              </a:r>
              <a:endParaRPr b="0" cap="none" i="0" strike="noStrike" sz="1800" u="none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oogle Shape;17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" y="274637"/>
            <a:ext cx="10972800" cy="132556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cap="none" i="0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cap="none" i="0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cap="none" i="0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cap="none" i="0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cap="none" i="0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cap="none" i="0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cap="none" i="0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cap="none" i="0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cap="none" i="0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oogle Shape;18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>
            <a:lvl1pPr algn="l" indent="-32004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-320040" lvl="1" marL="9144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-320039" lvl="2" marL="13716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-320039" lvl="3" marL="18288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-320039" lvl="4" marL="22860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-320039" lvl="5" marL="2743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-320039" lvl="6" marL="32004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-320040" lvl="7" marL="36576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-320040" lvl="8" marL="41148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cap="none" i="0" strike="noStrike" sz="1800" u="none">
                <a:solidFill>
                  <a:srgbClr val="40404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oogle Shape;19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45700" rIns="45700" spcFirstLastPara="1" tIns="45700" wrap="square">
            <a:sp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cap="none" i="0" strike="noStrike" sz="9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cap="none" i="0" strike="noStrike" sz="9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cap="none" i="0" strike="noStrike" sz="9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cap="none" i="0" strike="noStrike" sz="9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cap="none" i="0" strike="noStrike" sz="9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cap="none" i="0" strike="noStrike" sz="9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cap="none" i="0" strike="noStrike" sz="9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cap="none" i="0" strike="noStrike" sz="9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cap="none" i="0" strike="noStrike" sz="9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  <p:sldLayoutId r:id="rId12" id="2147483672"/>
    <p:sldLayoutId r:id="rId13" id="2147483673"/>
  </p:sldLayoutIdLst>
  <p:hf dt="0" ftr="0" hdr="0" sldNum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Shape 8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Google Shape;83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7321" y="115725"/>
            <a:ext cx="8596800" cy="1320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cap="none" i="0" lang="zh-TW" strike="noStrike" sz="3600" u="none">
                <a:solidFill>
                  <a:schemeClr val="accent1"/>
                </a:solidFill>
                <a:uFillTx/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Google Shape;84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9815" y="-1887709"/>
            <a:ext cx="8596800" cy="388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45700" rIns="45700" spcFirstLastPara="1" tIns="45700" wrap="square">
            <a:normAutofit/>
          </a:bodyPr>
          <a:lstStyle/>
          <a:p>
            <a:pPr algn="l" indent="-3429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Char char="●"/>
            </a:pPr>
            <a:r>
              <a:rPr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登入電腦可以使用自己申請的</a:t>
            </a:r>
            <a:r>
              <a:rPr b="1"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工作站帳密</a:t>
            </a:r>
            <a:r>
              <a:rPr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或是使用下列</a:t>
            </a:r>
            <a:r>
              <a:rPr b="1"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帳號與密碼</a:t>
            </a:r>
            <a:br>
              <a:rPr b="1"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帳號</a:t>
            </a:r>
            <a:r>
              <a:rPr lang="zh-TW">
                <a:uFillTx/>
              </a:rPr>
              <a:t>:</a:t>
            </a:r>
            <a:r>
              <a:rPr b="1" lang="zh-TW">
                <a:uFillTx/>
              </a:rPr>
              <a:t> </a:t>
            </a:r>
            <a:r>
              <a:rPr b="1" lang="zh-TW" sz="2716">
                <a:uFillTx/>
              </a:rPr>
              <a:t>class-1</a:t>
            </a:r>
            <a:br>
              <a:rPr b="1" lang="zh-TW" sz="2716">
                <a:uFillTx/>
              </a:rPr>
            </a:br>
            <a:r>
              <a:rPr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密碼</a:t>
            </a:r>
            <a:r>
              <a:rPr lang="zh-TW">
                <a:uFillTx/>
              </a:rPr>
              <a:t>:</a:t>
            </a:r>
            <a:r>
              <a:rPr b="1" lang="zh-TW">
                <a:uFillTx/>
              </a:rPr>
              <a:t> </a:t>
            </a:r>
            <a:r>
              <a:rPr b="1" lang="zh-TW" sz="2716">
                <a:uFillTx/>
              </a:rPr>
              <a:t>dimu</a:t>
            </a:r>
            <a:endParaRPr b="1" sz="1940">
              <a:uFillTx/>
            </a:endParaRPr>
          </a:p>
          <a:p>
            <a:pPr algn="l" indent="-342900" lvl="0" marL="34290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60"/>
              <a:buFont typeface="Noto Sans Symbols"/>
              <a:buChar char="●"/>
            </a:pPr>
            <a:r>
              <a:rPr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請各位同學先從</a:t>
            </a:r>
            <a:r>
              <a:rPr b="1" lang="zh-TW">
                <a:uFillTx/>
              </a:rPr>
              <a:t>New E3</a:t>
            </a:r>
            <a:r>
              <a:rPr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下載你們上傳的程式原始碼，並通知</a:t>
            </a:r>
            <a:r>
              <a:rPr lang="zh-TW">
                <a:uFillTx/>
              </a:rPr>
              <a:t>TA</a:t>
            </a:r>
            <a:r>
              <a:rPr lang="zh-TW"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確認，確認無誤後可以開始編譯、建置環境並執行。</a:t>
            </a:r>
            <a:endParaRPr>
              <a:uFillTx/>
            </a:endParaRPr>
          </a:p>
          <a:p>
            <a:pPr algn="l" indent="-342900" lvl="0" marL="342900" rtl="0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SzPts val="1360"/>
              <a:buFont typeface="Noto Sans Symbols"/>
              <a:buChar char="●"/>
            </a:pPr>
            <a:r>
              <a:rPr lang="zh-TW">
                <a:uFillTx/>
                <a:latin typeface="Helvetica Neue"/>
                <a:ea typeface="Helvetica Neue"/>
                <a:cs typeface="Helvetica Neue"/>
                <a:sym typeface="Helvetica Neue"/>
              </a:rPr>
              <a:t>從下列指令下載</a:t>
            </a:r>
            <a:r>
              <a:rPr lang="zh-TW">
                <a:uFillTx/>
              </a:rPr>
              <a:t>demo script</a:t>
            </a:r>
            <a:r>
              <a:rPr lang="zh-TW">
                <a:uFillTx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zh-TW">
                <a:uFillTx/>
                <a:latin typeface="Helvetica Neue"/>
                <a:ea typeface="Helvetica Neue"/>
                <a:cs typeface="Helvetica Neue"/>
                <a:sym typeface="Helvetica Neue"/>
              </a:rPr>
              <a:t>開好server後，</a:t>
            </a:r>
            <a:r>
              <a:rPr lang="zh-TW">
                <a:uFillTx/>
                <a:latin typeface="Helvetica Neue"/>
                <a:ea typeface="Helvetica Neue"/>
                <a:cs typeface="Helvetica Neue"/>
                <a:sym typeface="Helvetica Neue"/>
              </a:rPr>
              <a:t>在</a:t>
            </a:r>
            <a:r>
              <a:rPr lang="zh-TW">
                <a:uFillTx/>
              </a:rPr>
              <a:t>localhost</a:t>
            </a:r>
            <a:r>
              <a:rPr lang="zh-TW">
                <a:uFillTx/>
                <a:latin typeface="Helvetica Neue"/>
                <a:ea typeface="Helvetica Neue"/>
                <a:cs typeface="Helvetica Neue"/>
                <a:sym typeface="Helvetica Neue"/>
              </a:rPr>
              <a:t>或是AWS EC2執行</a:t>
            </a:r>
            <a:endParaRPr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342900" rtl="0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zh-TW">
                <a:uFillTx/>
              </a:rPr>
              <a:t>./npdemo.sh &lt;client&gt; &lt;ip&gt; &lt;port&gt;</a:t>
            </a:r>
            <a:r>
              <a:rPr lang="zh-TW">
                <a:uFillTx/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>
              <a:uFillTx/>
            </a:endParaRPr>
          </a:p>
          <a:p>
            <a:pPr algn="l" indent="-342900" lvl="0" marL="342900" rtl="0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SzPts val="1360"/>
              <a:buFont typeface="Noto Sans Symbols"/>
              <a:buChar char="●"/>
            </a:pPr>
            <a:r>
              <a:rPr lang="zh-TW">
                <a:uFillTx/>
              </a:rPr>
              <a:t>wget --no-check-certificate 'https://docs.google.com/uc?export=download&amp;id=1IAvJV8Bzj_Xc3eniQJqOqnceAgh2WPTZ' -O npdemo.sh</a:t>
            </a:r>
            <a:endParaRPr>
              <a:uFillTx/>
            </a:endParaRPr>
          </a:p>
          <a:p>
            <a:pPr algn="l" indent="-342900" lvl="0" marL="342900" rtl="0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SzPts val="1360"/>
              <a:buFont typeface="Noto Sans Symbols"/>
              <a:buChar char="●"/>
            </a:pPr>
            <a:r>
              <a:rPr lang="zh-TW">
                <a:uFillTx/>
              </a:rPr>
              <a:t>Permission denied solution: chmod u+x npdemo.sh</a:t>
            </a:r>
            <a:endParaRPr>
              <a:uFillTx/>
            </a:endParaRPr>
          </a:p>
          <a:p>
            <a:pPr algn="l" indent="-347980" lvl="0" marL="342900" rtl="0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SzPts val="1440"/>
              <a:buChar char="●"/>
            </a:pPr>
            <a:r>
              <a:rPr lang="zh-TW">
                <a:uFillTx/>
              </a:rPr>
              <a:t>Python hint: client.py檔裡</a:t>
            </a:r>
            <a:r>
              <a:rPr lang="zh-TW">
                <a:uFillTx/>
              </a:rPr>
              <a:t>開頭加 </a:t>
            </a:r>
            <a:r>
              <a:rPr b="1" lang="zh-TW">
                <a:uFillTx/>
              </a:rPr>
              <a:t>#! /usr/bin/env python3</a:t>
            </a:r>
            <a:endParaRPr b="1">
              <a:uFillTx/>
            </a:endParaRPr>
          </a:p>
          <a:p>
            <a:pPr algn="l" indent="0" lvl="0" marL="0" rtl="0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uFillTx/>
              </a:rPr>
              <a:t>                        </a:t>
            </a:r>
            <a:r>
              <a:rPr lang="zh-TW">
                <a:uFillTx/>
              </a:rPr>
              <a:t>chmod +x client.py</a:t>
            </a:r>
            <a:endParaRPr>
              <a:uFillTx/>
            </a:endParaRPr>
          </a:p>
          <a:p>
            <a:pPr algn="l" indent="-347980" lvl="0" marL="342900" rtl="0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SzPts val="1440"/>
              <a:buChar char="●"/>
            </a:pPr>
            <a:r>
              <a:rPr lang="zh-TW">
                <a:uFillTx/>
              </a:rPr>
              <a:t>此投影片短網址：https://reurl.cc/Ezgkqn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多面向">
  <a:themeElements>
    <a:clrScheme name="多面向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多面向">
  <a:themeElements>
    <a:clrScheme name="多面向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