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387" r:id="rId2"/>
    <p:sldId id="483" r:id="rId3"/>
    <p:sldId id="262" r:id="rId4"/>
    <p:sldId id="263" r:id="rId5"/>
    <p:sldId id="264" r:id="rId6"/>
    <p:sldId id="265" r:id="rId7"/>
    <p:sldId id="266" r:id="rId8"/>
    <p:sldId id="484" r:id="rId9"/>
    <p:sldId id="362" r:id="rId10"/>
    <p:sldId id="363" r:id="rId11"/>
    <p:sldId id="365" r:id="rId12"/>
    <p:sldId id="482" r:id="rId13"/>
    <p:sldId id="366" r:id="rId14"/>
    <p:sldId id="388" r:id="rId15"/>
    <p:sldId id="390" r:id="rId16"/>
    <p:sldId id="391" r:id="rId17"/>
    <p:sldId id="392" r:id="rId18"/>
    <p:sldId id="367" r:id="rId19"/>
    <p:sldId id="368" r:id="rId20"/>
    <p:sldId id="36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  <a:srgbClr val="FFFF00"/>
    <a:srgbClr val="99FFCC"/>
    <a:srgbClr val="FFCC66"/>
    <a:srgbClr val="FF99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3" autoAdjust="0"/>
    <p:restoredTop sz="94660"/>
  </p:normalViewPr>
  <p:slideViewPr>
    <p:cSldViewPr>
      <p:cViewPr varScale="1">
        <p:scale>
          <a:sx n="99" d="100"/>
          <a:sy n="99" d="100"/>
        </p:scale>
        <p:origin x="47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4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21DB6B-E8F3-4512-8122-33B8B3BB3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7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9DE8F-7FCD-4F7C-89E1-01A4E004AC5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848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7422B-7CD5-4DC9-B120-F19DF12E0FE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892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C24CD-7EB3-4337-96E3-C4B705A72B7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62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6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37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78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44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7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2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7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76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91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emf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990725" y="620688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二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章  初等模型</a:t>
            </a:r>
          </a:p>
        </p:txBody>
      </p:sp>
      <p:sp>
        <p:nvSpPr>
          <p:cNvPr id="10" name="Line 256">
            <a:extLst>
              <a:ext uri="{FF2B5EF4-FFF2-40B4-BE49-F238E27FC236}">
                <a16:creationId xmlns:a16="http://schemas.microsoft.com/office/drawing/2014/main" id="{6F60BEDB-332C-40F7-B0DB-83F387B064A1}"/>
              </a:ext>
            </a:extLst>
          </p:cNvPr>
          <p:cNvSpPr>
            <a:spLocks noChangeShapeType="1"/>
          </p:cNvSpPr>
          <p:nvPr/>
        </p:nvSpPr>
        <p:spPr bwMode="gray">
          <a:xfrm>
            <a:off x="2362200" y="25942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58">
            <a:extLst>
              <a:ext uri="{FF2B5EF4-FFF2-40B4-BE49-F238E27FC236}">
                <a16:creationId xmlns:a16="http://schemas.microsoft.com/office/drawing/2014/main" id="{ECD220A6-C110-444C-AB61-282FB5608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29000" y="2105298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/>
              <a:t>实物交换模型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259">
            <a:extLst>
              <a:ext uri="{FF2B5EF4-FFF2-40B4-BE49-F238E27FC236}">
                <a16:creationId xmlns:a16="http://schemas.microsoft.com/office/drawing/2014/main" id="{7CC7EB89-5DD1-495D-9F4B-2CA98DBBFB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33600" y="206084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" name="Line 260">
            <a:extLst>
              <a:ext uri="{FF2B5EF4-FFF2-40B4-BE49-F238E27FC236}">
                <a16:creationId xmlns:a16="http://schemas.microsoft.com/office/drawing/2014/main" id="{9727FEC0-3C4E-4572-B727-8AF7FF8EF9E3}"/>
              </a:ext>
            </a:extLst>
          </p:cNvPr>
          <p:cNvSpPr>
            <a:spLocks noChangeShapeType="1"/>
          </p:cNvSpPr>
          <p:nvPr/>
        </p:nvSpPr>
        <p:spPr bwMode="gray">
          <a:xfrm>
            <a:off x="2362200" y="3458344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61">
            <a:extLst>
              <a:ext uri="{FF2B5EF4-FFF2-40B4-BE49-F238E27FC236}">
                <a16:creationId xmlns:a16="http://schemas.microsoft.com/office/drawing/2014/main" id="{EED7CA7B-6522-4114-B51D-7D4B969BFB9A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78037" y="285618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" name="Text Box 262">
            <a:extLst>
              <a:ext uri="{FF2B5EF4-FFF2-40B4-BE49-F238E27FC236}">
                <a16:creationId xmlns:a16="http://schemas.microsoft.com/office/drawing/2014/main" id="{9073F22B-3098-4C50-BBF1-536BFEAF4C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1413" y="2904012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.4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69">
            <a:extLst>
              <a:ext uri="{FF2B5EF4-FFF2-40B4-BE49-F238E27FC236}">
                <a16:creationId xmlns:a16="http://schemas.microsoft.com/office/drawing/2014/main" id="{BD1629B3-2416-4699-8077-D85E843137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43808" y="2993207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/>
              <a:t>汽车刹车距离和道路通行能力模型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257">
            <a:extLst>
              <a:ext uri="{FF2B5EF4-FFF2-40B4-BE49-F238E27FC236}">
                <a16:creationId xmlns:a16="http://schemas.microsoft.com/office/drawing/2014/main" id="{71FC97B3-6B77-4448-8DDF-54C56B7230B4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78035" y="192732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" name="Text Box 259">
            <a:extLst>
              <a:ext uri="{FF2B5EF4-FFF2-40B4-BE49-F238E27FC236}">
                <a16:creationId xmlns:a16="http://schemas.microsoft.com/office/drawing/2014/main" id="{5F1426D2-D2D4-4DB5-B812-32AE3F7207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4273" y="1970192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2.3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4925" y="3573463"/>
            <a:ext cx="91090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流量</a:t>
            </a:r>
            <a:r>
              <a:rPr lang="en-US" altLang="zh-CN" sz="2800" b="1" i="1" dirty="0">
                <a:solidFill>
                  <a:srgbClr val="FF3300"/>
                </a:solidFill>
              </a:rPr>
              <a:t>q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某时刻单位时间内通过道路某断面的车辆数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辆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/h</a:t>
            </a:r>
            <a:r>
              <a:rPr lang="en-US" altLang="zh-CN" sz="2800" b="1" dirty="0"/>
              <a:t> ) 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0" y="4724400"/>
            <a:ext cx="91440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密度</a:t>
            </a:r>
            <a:r>
              <a:rPr lang="en-US" altLang="zh-CN" sz="2800" b="1" i="1">
                <a:solidFill>
                  <a:srgbClr val="FF3300"/>
                </a:solidFill>
                <a:sym typeface="Symbol" pitchFamily="18" charset="2"/>
              </a:rPr>
              <a:t>k</a:t>
            </a:r>
            <a:r>
              <a:rPr lang="en-US" altLang="zh-CN" sz="2800" b="1"/>
              <a:t>~</a:t>
            </a:r>
            <a:r>
              <a:rPr lang="zh-CN" altLang="en-US" sz="2800" b="1">
                <a:solidFill>
                  <a:srgbClr val="000000"/>
                </a:solidFill>
                <a:cs typeface="Times New Roman" pitchFamily="18" charset="0"/>
              </a:rPr>
              <a:t>某时刻通过道路某断面单位长度内的车辆数</a:t>
            </a:r>
            <a:r>
              <a:rPr lang="en-US" altLang="zh-CN" sz="2800" b="1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b="1"/>
              <a:t>辆</a:t>
            </a:r>
            <a:r>
              <a:rPr lang="en-US" altLang="zh-CN" b="1"/>
              <a:t>/km</a:t>
            </a:r>
            <a:r>
              <a:rPr lang="en-US" altLang="zh-CN"/>
              <a:t> )</a:t>
            </a:r>
            <a:r>
              <a:rPr lang="en-US" altLang="zh-CN" sz="2800" b="1"/>
              <a:t> 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34925" y="4149725"/>
            <a:ext cx="8280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速度</a:t>
            </a:r>
            <a:r>
              <a:rPr lang="en-US" altLang="zh-CN" sz="2800" b="1" i="1" dirty="0">
                <a:solidFill>
                  <a:srgbClr val="FF3300"/>
                </a:solidFill>
              </a:rPr>
              <a:t>v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某时刻通过道路某断面的车辆速度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(km/h)</a:t>
            </a:r>
            <a:r>
              <a:rPr lang="en-US" altLang="zh-CN" sz="2800" b="1" dirty="0"/>
              <a:t> 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323850" y="1196975"/>
            <a:ext cx="83518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FF3300"/>
                </a:solidFill>
              </a:rPr>
              <a:t>交通流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标准长度的小型汽车在单方向道路上行驶形成的车流，没有外界因素如岔路、信号灯等的影响</a:t>
            </a:r>
            <a:r>
              <a:rPr lang="en-US" altLang="zh-CN" sz="2800" b="1" dirty="0"/>
              <a:t>. </a:t>
            </a:r>
          </a:p>
        </p:txBody>
      </p:sp>
      <p:graphicFrame>
        <p:nvGraphicFramePr>
          <p:cNvPr id="21506" name="Object 1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50825" y="2349500"/>
            <a:ext cx="86756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借用物理学概念</a:t>
            </a:r>
            <a:r>
              <a:rPr lang="en-US" altLang="zh-CN" sz="2800" b="1"/>
              <a:t>, </a:t>
            </a:r>
            <a:r>
              <a:rPr lang="zh-CN" altLang="en-US" sz="2800" b="1"/>
              <a:t>将交通流看作一辆辆汽车组成的连续流体</a:t>
            </a:r>
            <a:r>
              <a:rPr lang="en-US" altLang="zh-CN" sz="2800" b="1"/>
              <a:t>, </a:t>
            </a:r>
            <a:r>
              <a:rPr lang="zh-CN" altLang="en-US" sz="2800" b="1"/>
              <a:t>用</a:t>
            </a:r>
            <a:r>
              <a:rPr lang="zh-CN" altLang="en-US" sz="2800" b="1">
                <a:solidFill>
                  <a:srgbClr val="FF3300"/>
                </a:solidFill>
              </a:rPr>
              <a:t>流量、速度、密度</a:t>
            </a:r>
            <a:r>
              <a:rPr lang="en-US" altLang="zh-CN" sz="2800" b="1"/>
              <a:t>3</a:t>
            </a:r>
            <a:r>
              <a:rPr lang="zh-CN" altLang="en-US" sz="2800" b="1"/>
              <a:t>个参数描述其基本特性</a:t>
            </a:r>
            <a:r>
              <a:rPr lang="en-US" altLang="zh-CN" sz="2800" b="1"/>
              <a:t>. </a:t>
            </a:r>
          </a:p>
        </p:txBody>
      </p:sp>
      <p:graphicFrame>
        <p:nvGraphicFramePr>
          <p:cNvPr id="148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201078"/>
              </p:ext>
            </p:extLst>
          </p:nvPr>
        </p:nvGraphicFramePr>
        <p:xfrm>
          <a:off x="5868144" y="5445224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445224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1547664" y="5445224"/>
            <a:ext cx="40227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个参数之间的基本关系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  <p:bldP spid="148492" grpId="0"/>
      <p:bldP spid="148496" grpId="0"/>
      <p:bldP spid="148498" grpId="0"/>
      <p:bldP spid="1485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468313" y="1334220"/>
            <a:ext cx="3598862" cy="5826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/>
              <a:t>速度</a:t>
            </a:r>
            <a:r>
              <a:rPr lang="en-US" altLang="zh-CN" sz="2800" b="1" i="1" dirty="0"/>
              <a:t>v </a:t>
            </a:r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zh-CN" altLang="en-US" sz="2800" b="1" dirty="0"/>
              <a:t>密度</a:t>
            </a:r>
            <a:r>
              <a:rPr lang="en-US" altLang="zh-CN" sz="2800" b="1" i="1" dirty="0">
                <a:sym typeface="Symbol" pitchFamily="18" charset="2"/>
              </a:rPr>
              <a:t>k </a:t>
            </a:r>
            <a:r>
              <a:rPr lang="zh-CN" altLang="en-US" sz="2800" b="1" dirty="0">
                <a:cs typeface="Times New Roman" pitchFamily="18" charset="0"/>
              </a:rPr>
              <a:t>的关系</a:t>
            </a:r>
            <a:r>
              <a:rPr lang="zh-CN" altLang="en-US" sz="2800" b="1" dirty="0"/>
              <a:t> </a:t>
            </a:r>
          </a:p>
        </p:txBody>
      </p:sp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611188" y="2850684"/>
            <a:ext cx="6542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 err="1"/>
              <a:t>v</a:t>
            </a:r>
            <a:r>
              <a:rPr lang="en-US" altLang="zh-CN" sz="2800" b="1" i="1" baseline="-25000" dirty="0" err="1"/>
              <a:t>f</a:t>
            </a:r>
            <a:r>
              <a:rPr lang="en-US" altLang="zh-CN" sz="2800" b="1" i="1" baseline="-25000" dirty="0"/>
              <a:t> </a:t>
            </a:r>
            <a:r>
              <a:rPr lang="en-US" altLang="zh-CN" sz="2800" b="1" i="1" dirty="0"/>
              <a:t>~</a:t>
            </a:r>
            <a:r>
              <a:rPr lang="zh-CN" altLang="en-US" sz="2800" b="1" dirty="0"/>
              <a:t>畅行车速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，理论上的最高车速</a:t>
            </a:r>
            <a:endParaRPr lang="en-US" altLang="zh-CN" sz="2800" b="1" dirty="0"/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562915" y="3558527"/>
            <a:ext cx="32031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 err="1"/>
              <a:t>k</a:t>
            </a:r>
            <a:r>
              <a:rPr lang="en-US" altLang="zh-CN" sz="2800" b="1" i="1" baseline="-30000" dirty="0" err="1"/>
              <a:t>j</a:t>
            </a:r>
            <a:r>
              <a:rPr lang="en-US" altLang="zh-CN" sz="2800" b="1" dirty="0">
                <a:cs typeface="Times New Roman" pitchFamily="18" charset="0"/>
              </a:rPr>
              <a:t>~</a:t>
            </a:r>
            <a:r>
              <a:rPr lang="zh-CN" altLang="en-US" sz="2800" b="1" dirty="0">
                <a:cs typeface="Times New Roman" pitchFamily="18" charset="0"/>
              </a:rPr>
              <a:t>阻塞密度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=0</a:t>
            </a:r>
            <a:r>
              <a:rPr lang="zh-CN" altLang="en-US" sz="2800" b="1" dirty="0">
                <a:cs typeface="Times New Roman" pitchFamily="18" charset="0"/>
              </a:rPr>
              <a:t>时</a:t>
            </a:r>
            <a:r>
              <a:rPr lang="en-US" altLang="zh-CN" sz="2800" b="1" dirty="0">
                <a:cs typeface="Times New Roman" pitchFamily="18" charset="0"/>
              </a:rPr>
              <a:t>)</a:t>
            </a:r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449103" y="211497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数据分析、机理分析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067175" y="1341438"/>
            <a:ext cx="5003800" cy="519112"/>
            <a:chOff x="2562" y="845"/>
            <a:chExt cx="3152" cy="327"/>
          </a:xfrm>
        </p:grpSpPr>
        <p:sp>
          <p:nvSpPr>
            <p:cNvPr id="22547" name="Rectangle 11"/>
            <p:cNvSpPr>
              <a:spLocks noChangeArrowheads="1"/>
            </p:cNvSpPr>
            <p:nvPr/>
          </p:nvSpPr>
          <p:spPr bwMode="auto">
            <a:xfrm>
              <a:off x="2562" y="845"/>
              <a:ext cx="3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/>
                <a:t>车流密度加大     司机被迫减速 </a:t>
              </a:r>
            </a:p>
          </p:txBody>
        </p:sp>
        <p:sp>
          <p:nvSpPr>
            <p:cNvPr id="22548" name="AutoShape 30"/>
            <p:cNvSpPr>
              <a:spLocks noChangeArrowheads="1"/>
            </p:cNvSpPr>
            <p:nvPr/>
          </p:nvSpPr>
          <p:spPr bwMode="auto">
            <a:xfrm>
              <a:off x="4105" y="845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28723"/>
              </p:ext>
            </p:extLst>
          </p:nvPr>
        </p:nvGraphicFramePr>
        <p:xfrm>
          <a:off x="591423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233" y="549275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71676" y="2103438"/>
            <a:ext cx="4316748" cy="549275"/>
            <a:chOff x="4071676" y="2103438"/>
            <a:chExt cx="4316748" cy="549275"/>
          </a:xfrm>
        </p:grpSpPr>
        <p:graphicFrame>
          <p:nvGraphicFramePr>
            <p:cNvPr id="1505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0460995"/>
                </p:ext>
              </p:extLst>
            </p:nvPr>
          </p:nvGraphicFramePr>
          <p:xfrm>
            <a:off x="6083374" y="2133600"/>
            <a:ext cx="23050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1" name="公式" r:id="rId7" imgW="1054100" imgH="241300" progId="Equation.3">
                    <p:embed/>
                  </p:oleObj>
                </mc:Choice>
                <mc:Fallback>
                  <p:oleObj name="公式" r:id="rId7" imgW="10541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74" y="2133600"/>
                          <a:ext cx="2305050" cy="51911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4427612" y="2103438"/>
              <a:ext cx="1701800" cy="5191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/>
                <a:t>线性模型 </a:t>
              </a:r>
            </a:p>
          </p:txBody>
        </p:sp>
        <p:sp>
          <p:nvSpPr>
            <p:cNvPr id="23" name="右箭头 22"/>
            <p:cNvSpPr/>
            <p:nvPr/>
          </p:nvSpPr>
          <p:spPr bwMode="auto">
            <a:xfrm>
              <a:off x="4071676" y="2153558"/>
              <a:ext cx="1435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4" name="Rectangle 18"/>
          <p:cNvSpPr/>
          <p:nvPr/>
        </p:nvSpPr>
        <p:spPr>
          <a:xfrm>
            <a:off x="542455" y="4389476"/>
            <a:ext cx="42021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适合车流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密度适中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的情况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animBg="1"/>
      <p:bldP spid="150543" grpId="0"/>
      <p:bldP spid="150545" grpId="0"/>
      <p:bldP spid="150546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47" name="Rectangle 19"/>
          <p:cNvSpPr>
            <a:spLocks noChangeArrowheads="1"/>
          </p:cNvSpPr>
          <p:nvPr/>
        </p:nvSpPr>
        <p:spPr bwMode="auto">
          <a:xfrm>
            <a:off x="1139319" y="1986778"/>
            <a:ext cx="3518912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cs typeface="Times New Roman" pitchFamily="18" charset="0"/>
              </a:rPr>
              <a:t>流量</a:t>
            </a:r>
            <a:r>
              <a:rPr lang="en-US" altLang="zh-CN" sz="2800" b="1" i="1" dirty="0"/>
              <a:t>q</a:t>
            </a:r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zh-CN" altLang="en-US" sz="2800" b="1" dirty="0"/>
              <a:t>密度</a:t>
            </a:r>
            <a:r>
              <a:rPr lang="en-US" altLang="zh-CN" sz="2800" b="1" i="1" dirty="0">
                <a:sym typeface="Symbol" pitchFamily="18" charset="2"/>
              </a:rPr>
              <a:t>k </a:t>
            </a:r>
            <a:r>
              <a:rPr lang="zh-CN" altLang="en-US" sz="2800" b="1" dirty="0">
                <a:cs typeface="Times New Roman" pitchFamily="18" charset="0"/>
              </a:rPr>
              <a:t>的关系</a:t>
            </a:r>
            <a:endParaRPr lang="zh-CN" altLang="en-US" sz="2800" b="1" dirty="0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828553" y="4849943"/>
            <a:ext cx="4455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2800" b="1" dirty="0"/>
              <a:t>车速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v</a:t>
            </a:r>
            <a:r>
              <a:rPr lang="en-US" altLang="zh-CN" sz="2800" b="1" i="1" baseline="-25000" dirty="0" err="1"/>
              <a:t>f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/2</a:t>
            </a:r>
            <a:r>
              <a:rPr lang="zh-CN" altLang="zh-CN" sz="2800" b="1" dirty="0"/>
              <a:t>时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流量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最大</a:t>
            </a:r>
            <a:endParaRPr lang="zh-CN" altLang="en-US" sz="2800" b="1" dirty="0"/>
          </a:p>
        </p:txBody>
      </p:sp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828553" y="2746707"/>
            <a:ext cx="648109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密度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变大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流量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增加</a:t>
            </a:r>
            <a:r>
              <a:rPr lang="zh-CN" altLang="en-US" sz="2800" b="1" dirty="0"/>
              <a:t>；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k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/2</a:t>
            </a:r>
            <a:r>
              <a:rPr lang="zh-CN" altLang="zh-CN" sz="2800" b="1" dirty="0"/>
              <a:t>时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最大</a:t>
            </a:r>
            <a:r>
              <a:rPr lang="zh-CN" altLang="en-US" sz="2800" b="1" dirty="0"/>
              <a:t>；密度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继续变大，</a:t>
            </a:r>
            <a:r>
              <a:rPr lang="en-US" altLang="zh-CN" sz="2800" b="1" i="1" dirty="0"/>
              <a:t> q</a:t>
            </a:r>
            <a:r>
              <a:rPr lang="zh-CN" altLang="zh-CN" sz="2800" b="1" dirty="0"/>
              <a:t>减小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sp>
        <p:nvSpPr>
          <p:cNvPr id="22548" name="AutoShape 30"/>
          <p:cNvSpPr>
            <a:spLocks noChangeArrowheads="1"/>
          </p:cNvSpPr>
          <p:nvPr/>
        </p:nvSpPr>
        <p:spPr bwMode="auto">
          <a:xfrm>
            <a:off x="629956" y="1992767"/>
            <a:ext cx="142875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91423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233" y="549275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348832" y="1247290"/>
            <a:ext cx="3960812" cy="549275"/>
            <a:chOff x="4427612" y="2103438"/>
            <a:chExt cx="3960812" cy="549275"/>
          </a:xfrm>
        </p:grpSpPr>
        <p:graphicFrame>
          <p:nvGraphicFramePr>
            <p:cNvPr id="1505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083374" y="2133600"/>
            <a:ext cx="23050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0" name="公式" r:id="rId7" imgW="1054100" imgH="241300" progId="Equation.3">
                    <p:embed/>
                  </p:oleObj>
                </mc:Choice>
                <mc:Fallback>
                  <p:oleObj name="公式" r:id="rId7" imgW="1054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74" y="2133600"/>
                          <a:ext cx="2305050" cy="51911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4427612" y="2103438"/>
              <a:ext cx="1701800" cy="5191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/>
                <a:t>线性模型 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746434"/>
              </p:ext>
            </p:extLst>
          </p:nvPr>
        </p:nvGraphicFramePr>
        <p:xfrm>
          <a:off x="5174590" y="2015552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公式" r:id="rId9" imgW="1129810" imgH="241195" progId="Equation.3">
                  <p:embed/>
                </p:oleObj>
              </mc:Choice>
              <mc:Fallback>
                <p:oleObj name="公式" r:id="rId9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590" y="2015552"/>
                        <a:ext cx="2447925" cy="514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067501" y="2667535"/>
            <a:ext cx="630942" cy="1384995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抛物线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843615"/>
              </p:ext>
            </p:extLst>
          </p:nvPr>
        </p:nvGraphicFramePr>
        <p:xfrm>
          <a:off x="5189442" y="4086921"/>
          <a:ext cx="2370018" cy="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公式" r:id="rId11" imgW="1104900" imgH="241300" progId="Equation.3">
                  <p:embed/>
                </p:oleObj>
              </mc:Choice>
              <mc:Fallback>
                <p:oleObj name="公式" r:id="rId11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442" y="4086921"/>
                        <a:ext cx="2370018" cy="5092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1139319" y="4052530"/>
            <a:ext cx="3518912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cs typeface="Times New Roman" pitchFamily="18" charset="0"/>
              </a:rPr>
              <a:t>流量</a:t>
            </a:r>
            <a:r>
              <a:rPr lang="en-US" altLang="zh-CN" sz="2800" b="1" i="1" dirty="0"/>
              <a:t>q</a:t>
            </a:r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zh-CN" altLang="en-US" sz="2800" b="1" dirty="0"/>
              <a:t>速度</a:t>
            </a:r>
            <a:r>
              <a:rPr lang="en-US" altLang="zh-CN" sz="2800" b="1" i="1" dirty="0"/>
              <a:t>v</a:t>
            </a:r>
            <a:r>
              <a:rPr lang="zh-CN" altLang="en-US" sz="2800" b="1" dirty="0">
                <a:cs typeface="Times New Roman" pitchFamily="18" charset="0"/>
              </a:rPr>
              <a:t>的关系</a:t>
            </a:r>
            <a:endParaRPr lang="zh-CN" altLang="en-US" sz="2800" b="1" dirty="0"/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558518" y="4089975"/>
            <a:ext cx="142875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7" grpId="0" animBg="1"/>
      <p:bldP spid="150548" grpId="0"/>
      <p:bldP spid="150555" grpId="0"/>
      <p:bldP spid="5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72428"/>
              </p:ext>
            </p:extLst>
          </p:nvPr>
        </p:nvGraphicFramePr>
        <p:xfrm>
          <a:off x="7812360" y="549275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5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549275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708400" y="1196975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6" name="公式" r:id="rId5" imgW="1129810" imgH="241195" progId="Equation.3">
                  <p:embed/>
                </p:oleObj>
              </mc:Choice>
              <mc:Fallback>
                <p:oleObj name="公式" r:id="rId5" imgW="1129810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2447925" cy="51435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558006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7" name="公式" r:id="rId7" imgW="431613" imgH="203112" progId="Equation.3">
                  <p:embed/>
                </p:oleObj>
              </mc:Choice>
              <mc:Fallback>
                <p:oleObj name="公式" r:id="rId7" imgW="43161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9275"/>
                        <a:ext cx="11525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1187450" y="1196975"/>
          <a:ext cx="2305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8" name="公式" r:id="rId9" imgW="1054100" imgH="241300" progId="Equation.3">
                  <p:embed/>
                </p:oleObj>
              </mc:Choice>
              <mc:Fallback>
                <p:oleObj name="公式" r:id="rId9" imgW="10541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2305050" cy="5191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6443663" y="1196975"/>
          <a:ext cx="2305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9" name="公式" r:id="rId11" imgW="1104900" imgH="241300" progId="Equation.3">
                  <p:embed/>
                </p:oleObj>
              </mc:Choice>
              <mc:Fallback>
                <p:oleObj name="公式" r:id="rId11" imgW="11049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96975"/>
                        <a:ext cx="2305050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71438" y="1773238"/>
            <a:ext cx="4787900" cy="4205287"/>
            <a:chOff x="45" y="1117"/>
            <a:chExt cx="3016" cy="2649"/>
          </a:xfrm>
        </p:grpSpPr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45" y="2205"/>
              <a:ext cx="74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FF3300"/>
                  </a:solidFill>
                </a:rPr>
                <a:t>速度</a:t>
              </a:r>
              <a:r>
                <a:rPr lang="en-US" altLang="zh-CN" b="1" i="1">
                  <a:solidFill>
                    <a:srgbClr val="FF3300"/>
                  </a:solidFill>
                </a:rPr>
                <a:t>v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grpSp>
          <p:nvGrpSpPr>
            <p:cNvPr id="23567" name="Group 56"/>
            <p:cNvGrpSpPr>
              <a:grpSpLocks/>
            </p:cNvGrpSpPr>
            <p:nvPr/>
          </p:nvGrpSpPr>
          <p:grpSpPr bwMode="auto">
            <a:xfrm>
              <a:off x="113" y="1117"/>
              <a:ext cx="2948" cy="2649"/>
              <a:chOff x="113" y="1117"/>
              <a:chExt cx="2948" cy="2649"/>
            </a:xfrm>
          </p:grpSpPr>
          <p:sp>
            <p:nvSpPr>
              <p:cNvPr id="23568" name="Text Box 14"/>
              <p:cNvSpPr txBox="1">
                <a:spLocks noChangeArrowheads="1"/>
              </p:cNvSpPr>
              <p:nvPr/>
            </p:nvSpPr>
            <p:spPr bwMode="auto">
              <a:xfrm>
                <a:off x="113" y="1117"/>
                <a:ext cx="68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流量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q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3569" name="Text Box 15"/>
              <p:cNvSpPr txBox="1">
                <a:spLocks noChangeArrowheads="1"/>
              </p:cNvSpPr>
              <p:nvPr/>
            </p:nvSpPr>
            <p:spPr bwMode="auto">
              <a:xfrm>
                <a:off x="1892" y="2682"/>
                <a:ext cx="39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0" name="Text Box 16"/>
              <p:cNvSpPr txBox="1">
                <a:spLocks noChangeArrowheads="1"/>
              </p:cNvSpPr>
              <p:nvPr/>
            </p:nvSpPr>
            <p:spPr bwMode="auto">
              <a:xfrm>
                <a:off x="406" y="2750"/>
                <a:ext cx="40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1" name="Text Box 17"/>
              <p:cNvSpPr txBox="1">
                <a:spLocks noChangeArrowheads="1"/>
              </p:cNvSpPr>
              <p:nvPr/>
            </p:nvSpPr>
            <p:spPr bwMode="auto">
              <a:xfrm>
                <a:off x="1153" y="2045"/>
                <a:ext cx="32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2" name="Text Box 18"/>
              <p:cNvSpPr txBox="1">
                <a:spLocks noChangeArrowheads="1"/>
              </p:cNvSpPr>
              <p:nvPr/>
            </p:nvSpPr>
            <p:spPr bwMode="auto">
              <a:xfrm>
                <a:off x="1061" y="3243"/>
                <a:ext cx="43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3" name="Text Box 19"/>
              <p:cNvSpPr txBox="1">
                <a:spLocks noChangeArrowheads="1"/>
              </p:cNvSpPr>
              <p:nvPr/>
            </p:nvSpPr>
            <p:spPr bwMode="auto">
              <a:xfrm>
                <a:off x="2631" y="3231"/>
                <a:ext cx="43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q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4" name="Text Box 20"/>
              <p:cNvSpPr txBox="1">
                <a:spLocks noChangeArrowheads="1"/>
              </p:cNvSpPr>
              <p:nvPr/>
            </p:nvSpPr>
            <p:spPr bwMode="auto">
              <a:xfrm>
                <a:off x="385" y="1409"/>
                <a:ext cx="41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q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5" name="Text Box 21"/>
              <p:cNvSpPr txBox="1">
                <a:spLocks noChangeArrowheads="1"/>
              </p:cNvSpPr>
              <p:nvPr/>
            </p:nvSpPr>
            <p:spPr bwMode="auto">
              <a:xfrm>
                <a:off x="1927" y="2311"/>
                <a:ext cx="39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f</a:t>
                </a:r>
                <a:endParaRPr lang="en-US" altLang="zh-CN" b="1"/>
              </a:p>
            </p:txBody>
          </p:sp>
          <p:sp>
            <p:nvSpPr>
              <p:cNvPr id="23576" name="Text Box 22"/>
              <p:cNvSpPr txBox="1">
                <a:spLocks noChangeArrowheads="1"/>
              </p:cNvSpPr>
              <p:nvPr/>
            </p:nvSpPr>
            <p:spPr bwMode="auto">
              <a:xfrm>
                <a:off x="385" y="2369"/>
                <a:ext cx="40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f</a:t>
                </a:r>
                <a:endParaRPr lang="en-US" altLang="zh-CN" b="1"/>
              </a:p>
            </p:txBody>
          </p:sp>
          <p:sp>
            <p:nvSpPr>
              <p:cNvPr id="23577" name="Text Box 23"/>
              <p:cNvSpPr txBox="1">
                <a:spLocks noChangeArrowheads="1"/>
              </p:cNvSpPr>
              <p:nvPr/>
            </p:nvSpPr>
            <p:spPr bwMode="auto">
              <a:xfrm>
                <a:off x="1622" y="3243"/>
                <a:ext cx="43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j</a:t>
                </a:r>
                <a:endParaRPr lang="en-US" altLang="zh-CN" b="1"/>
              </a:p>
            </p:txBody>
          </p:sp>
          <p:sp>
            <p:nvSpPr>
              <p:cNvPr id="23578" name="Text Box 24"/>
              <p:cNvSpPr txBox="1">
                <a:spLocks noChangeArrowheads="1"/>
              </p:cNvSpPr>
              <p:nvPr/>
            </p:nvSpPr>
            <p:spPr bwMode="auto">
              <a:xfrm>
                <a:off x="1653" y="2031"/>
                <a:ext cx="32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j</a:t>
                </a:r>
                <a:endParaRPr lang="en-US" altLang="zh-CN" b="1"/>
              </a:p>
            </p:txBody>
          </p:sp>
          <p:sp>
            <p:nvSpPr>
              <p:cNvPr id="23579" name="Text Box 25"/>
              <p:cNvSpPr txBox="1">
                <a:spLocks noChangeArrowheads="1"/>
              </p:cNvSpPr>
              <p:nvPr/>
            </p:nvSpPr>
            <p:spPr bwMode="auto">
              <a:xfrm>
                <a:off x="2018" y="3244"/>
                <a:ext cx="2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23580" name="Text Box 26"/>
              <p:cNvSpPr txBox="1">
                <a:spLocks noChangeArrowheads="1"/>
              </p:cNvSpPr>
              <p:nvPr/>
            </p:nvSpPr>
            <p:spPr bwMode="auto">
              <a:xfrm>
                <a:off x="532" y="3219"/>
                <a:ext cx="2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23581" name="Text Box 27"/>
              <p:cNvSpPr txBox="1">
                <a:spLocks noChangeArrowheads="1"/>
              </p:cNvSpPr>
              <p:nvPr/>
            </p:nvSpPr>
            <p:spPr bwMode="auto">
              <a:xfrm>
                <a:off x="507" y="2024"/>
                <a:ext cx="24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23582" name="Line 28"/>
              <p:cNvSpPr>
                <a:spLocks noChangeShapeType="1"/>
              </p:cNvSpPr>
              <p:nvPr/>
            </p:nvSpPr>
            <p:spPr bwMode="auto">
              <a:xfrm>
                <a:off x="695" y="3310"/>
                <a:ext cx="23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29"/>
              <p:cNvSpPr>
                <a:spLocks noChangeShapeType="1"/>
              </p:cNvSpPr>
              <p:nvPr/>
            </p:nvSpPr>
            <p:spPr bwMode="auto">
              <a:xfrm flipH="1" flipV="1">
                <a:off x="687" y="1253"/>
                <a:ext cx="8" cy="2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Line 30"/>
              <p:cNvSpPr>
                <a:spLocks noChangeShapeType="1"/>
              </p:cNvSpPr>
              <p:nvPr/>
            </p:nvSpPr>
            <p:spPr bwMode="auto">
              <a:xfrm>
                <a:off x="695" y="2527"/>
                <a:ext cx="1001" cy="7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Line 31"/>
              <p:cNvSpPr>
                <a:spLocks noChangeShapeType="1"/>
              </p:cNvSpPr>
              <p:nvPr/>
            </p:nvSpPr>
            <p:spPr bwMode="auto">
              <a:xfrm flipV="1">
                <a:off x="1696" y="1569"/>
                <a:ext cx="0" cy="1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Line 32"/>
              <p:cNvSpPr>
                <a:spLocks noChangeShapeType="1"/>
              </p:cNvSpPr>
              <p:nvPr/>
            </p:nvSpPr>
            <p:spPr bwMode="auto">
              <a:xfrm flipV="1">
                <a:off x="2166" y="2510"/>
                <a:ext cx="1" cy="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7" name="Line 33"/>
              <p:cNvSpPr>
                <a:spLocks noChangeShapeType="1"/>
              </p:cNvSpPr>
              <p:nvPr/>
            </p:nvSpPr>
            <p:spPr bwMode="auto">
              <a:xfrm flipV="1">
                <a:off x="1189" y="1569"/>
                <a:ext cx="0" cy="1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Line 34"/>
              <p:cNvSpPr>
                <a:spLocks noChangeShapeType="1"/>
              </p:cNvSpPr>
              <p:nvPr/>
            </p:nvSpPr>
            <p:spPr bwMode="auto">
              <a:xfrm flipV="1">
                <a:off x="695" y="1553"/>
                <a:ext cx="2047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35"/>
              <p:cNvSpPr>
                <a:spLocks noChangeShapeType="1"/>
              </p:cNvSpPr>
              <p:nvPr/>
            </p:nvSpPr>
            <p:spPr bwMode="auto">
              <a:xfrm>
                <a:off x="695" y="2091"/>
                <a:ext cx="1001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Arc 36"/>
              <p:cNvSpPr>
                <a:spLocks/>
              </p:cNvSpPr>
              <p:nvPr/>
            </p:nvSpPr>
            <p:spPr bwMode="auto">
              <a:xfrm>
                <a:off x="1197" y="1564"/>
                <a:ext cx="485" cy="544"/>
              </a:xfrm>
              <a:custGeom>
                <a:avLst/>
                <a:gdLst>
                  <a:gd name="T0" fmla="*/ 0 w 21600"/>
                  <a:gd name="T1" fmla="*/ 0 h 21600"/>
                  <a:gd name="T2" fmla="*/ 11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Arc 37"/>
              <p:cNvSpPr>
                <a:spLocks/>
              </p:cNvSpPr>
              <p:nvPr/>
            </p:nvSpPr>
            <p:spPr bwMode="auto">
              <a:xfrm flipH="1">
                <a:off x="705" y="1564"/>
                <a:ext cx="485" cy="544"/>
              </a:xfrm>
              <a:custGeom>
                <a:avLst/>
                <a:gdLst>
                  <a:gd name="T0" fmla="*/ 0 w 21600"/>
                  <a:gd name="T1" fmla="*/ 0 h 21600"/>
                  <a:gd name="T2" fmla="*/ 11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Line 38"/>
              <p:cNvSpPr>
                <a:spLocks noChangeShapeType="1"/>
              </p:cNvSpPr>
              <p:nvPr/>
            </p:nvSpPr>
            <p:spPr bwMode="auto">
              <a:xfrm flipV="1">
                <a:off x="696" y="2501"/>
                <a:ext cx="1463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39"/>
              <p:cNvSpPr>
                <a:spLocks noChangeShapeType="1"/>
              </p:cNvSpPr>
              <p:nvPr/>
            </p:nvSpPr>
            <p:spPr bwMode="auto">
              <a:xfrm>
                <a:off x="689" y="2902"/>
                <a:ext cx="20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Line 40"/>
              <p:cNvSpPr>
                <a:spLocks noChangeShapeType="1"/>
              </p:cNvSpPr>
              <p:nvPr/>
            </p:nvSpPr>
            <p:spPr bwMode="auto">
              <a:xfrm flipV="1">
                <a:off x="2737" y="1573"/>
                <a:ext cx="0" cy="17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5" name="Line 41"/>
              <p:cNvSpPr>
                <a:spLocks noChangeShapeType="1"/>
              </p:cNvSpPr>
              <p:nvPr/>
            </p:nvSpPr>
            <p:spPr bwMode="auto">
              <a:xfrm flipV="1">
                <a:off x="1692" y="1548"/>
                <a:ext cx="1069" cy="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Arc 42"/>
              <p:cNvSpPr>
                <a:spLocks/>
              </p:cNvSpPr>
              <p:nvPr/>
            </p:nvSpPr>
            <p:spPr bwMode="auto">
              <a:xfrm>
                <a:off x="2183" y="2510"/>
                <a:ext cx="545" cy="392"/>
              </a:xfrm>
              <a:custGeom>
                <a:avLst/>
                <a:gdLst>
                  <a:gd name="T0" fmla="*/ 0 w 21600"/>
                  <a:gd name="T1" fmla="*/ 0 h 21600"/>
                  <a:gd name="T2" fmla="*/ 14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Arc 43"/>
              <p:cNvSpPr>
                <a:spLocks/>
              </p:cNvSpPr>
              <p:nvPr/>
            </p:nvSpPr>
            <p:spPr bwMode="auto">
              <a:xfrm flipV="1">
                <a:off x="2183" y="2901"/>
                <a:ext cx="545" cy="393"/>
              </a:xfrm>
              <a:custGeom>
                <a:avLst/>
                <a:gdLst>
                  <a:gd name="T0" fmla="*/ 0 w 21600"/>
                  <a:gd name="T1" fmla="*/ 0 h 21600"/>
                  <a:gd name="T2" fmla="*/ 14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44"/>
              <p:cNvSpPr>
                <a:spLocks noChangeShapeType="1"/>
              </p:cNvSpPr>
              <p:nvPr/>
            </p:nvSpPr>
            <p:spPr bwMode="auto">
              <a:xfrm>
                <a:off x="1690" y="2091"/>
                <a:ext cx="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45"/>
              <p:cNvSpPr>
                <a:spLocks noChangeShapeType="1"/>
              </p:cNvSpPr>
              <p:nvPr/>
            </p:nvSpPr>
            <p:spPr bwMode="auto">
              <a:xfrm>
                <a:off x="2160" y="2091"/>
                <a:ext cx="1" cy="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Text Box 46"/>
              <p:cNvSpPr txBox="1">
                <a:spLocks noChangeArrowheads="1"/>
              </p:cNvSpPr>
              <p:nvPr/>
            </p:nvSpPr>
            <p:spPr bwMode="auto">
              <a:xfrm>
                <a:off x="1247" y="3475"/>
                <a:ext cx="6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密度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k 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3601" name="Text Box 47"/>
              <p:cNvSpPr txBox="1">
                <a:spLocks noChangeArrowheads="1"/>
              </p:cNvSpPr>
              <p:nvPr/>
            </p:nvSpPr>
            <p:spPr bwMode="auto">
              <a:xfrm>
                <a:off x="2336" y="3475"/>
                <a:ext cx="72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流量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q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4716463" y="3975100"/>
            <a:ext cx="442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k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/2</a:t>
            </a:r>
            <a:r>
              <a:rPr lang="en-US" altLang="zh-CN" sz="2800" b="1" i="1"/>
              <a:t> ~</a:t>
            </a:r>
            <a:r>
              <a:rPr lang="zh-CN" altLang="en-US" sz="2800" b="1"/>
              <a:t>最大流量时的密度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4716463" y="4694238"/>
            <a:ext cx="448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v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f</a:t>
            </a:r>
            <a:r>
              <a:rPr lang="en-US" altLang="zh-CN" sz="2800" b="1"/>
              <a:t>/2</a:t>
            </a:r>
            <a:r>
              <a:rPr lang="en-US" altLang="zh-CN" sz="2800" b="1" i="1"/>
              <a:t> ~</a:t>
            </a:r>
            <a:r>
              <a:rPr lang="zh-CN" altLang="en-US" sz="2800" b="1"/>
              <a:t>最大流量时的速度 </a:t>
            </a: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1403350" y="1700213"/>
            <a:ext cx="0" cy="2520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 flipH="1">
            <a:off x="2555875" y="1700213"/>
            <a:ext cx="1439863" cy="11525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 flipH="1">
            <a:off x="3851275" y="1700213"/>
            <a:ext cx="2736850" cy="23050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/>
      <p:bldP spid="151603" grpId="0"/>
      <p:bldP spid="151605" grpId="0" animBg="1"/>
      <p:bldP spid="151606" grpId="0" animBg="1"/>
      <p:bldP spid="1516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6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98941"/>
              </p:ext>
            </p:extLst>
          </p:nvPr>
        </p:nvGraphicFramePr>
        <p:xfrm>
          <a:off x="7236296" y="622397"/>
          <a:ext cx="1557536" cy="49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Clip" r:id="rId4" imgW="6544800" imgH="1706400" progId="MS_ClipArt_Gallery.2">
                  <p:embed/>
                </p:oleObj>
              </mc:Choice>
              <mc:Fallback>
                <p:oleObj name="Clip" r:id="rId4" imgW="6544800" imgH="1706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622397"/>
                        <a:ext cx="1557536" cy="490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540058" y="2060848"/>
            <a:ext cx="3888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车速越快刹车距离越长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7272" name="Rectangle 168"/>
          <p:cNvSpPr>
            <a:spLocks noChangeArrowheads="1"/>
          </p:cNvSpPr>
          <p:nvPr/>
        </p:nvSpPr>
        <p:spPr bwMode="auto">
          <a:xfrm>
            <a:off x="467544" y="1307434"/>
            <a:ext cx="8568952" cy="6093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刹车距离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从司机决定刹车到车完全停止行驶的距离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4273" y="628067"/>
            <a:ext cx="3678475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汽车刹车距离模型</a:t>
            </a: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4932041" y="2060848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二者是</a:t>
            </a:r>
            <a:r>
              <a:rPr lang="zh-CN" altLang="en-US" sz="2800" b="1" dirty="0">
                <a:solidFill>
                  <a:srgbClr val="FF0000"/>
                </a:solidFill>
              </a:rPr>
              <a:t>线性关系</a:t>
            </a:r>
            <a:r>
              <a:rPr lang="zh-CN" altLang="en-US" sz="2800" b="1" dirty="0"/>
              <a:t>吗？</a:t>
            </a:r>
            <a:endParaRPr lang="en-US" altLang="zh-CN" sz="2800" b="1" dirty="0"/>
          </a:p>
        </p:txBody>
      </p:sp>
      <p:graphicFrame>
        <p:nvGraphicFramePr>
          <p:cNvPr id="10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77635"/>
              </p:ext>
            </p:extLst>
          </p:nvPr>
        </p:nvGraphicFramePr>
        <p:xfrm>
          <a:off x="1331540" y="2780928"/>
          <a:ext cx="7488932" cy="108012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1" dirty="0"/>
                        <a:t>车速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km/h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1" dirty="0"/>
                        <a:t>刹车距离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99"/>
          <p:cNvSpPr txBox="1">
            <a:spLocks noChangeArrowheads="1"/>
          </p:cNvSpPr>
          <p:nvPr/>
        </p:nvSpPr>
        <p:spPr bwMode="auto">
          <a:xfrm>
            <a:off x="5220072" y="4184437"/>
            <a:ext cx="3312269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d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v</a:t>
            </a:r>
            <a:r>
              <a:rPr lang="zh-CN" altLang="en-US" sz="2800" b="1" dirty="0"/>
              <a:t>不是线性关系！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40058" y="4015644"/>
            <a:ext cx="4764660" cy="2567781"/>
            <a:chOff x="540058" y="4015644"/>
            <a:chExt cx="4764660" cy="2567781"/>
          </a:xfrm>
        </p:grpSpPr>
        <p:pic>
          <p:nvPicPr>
            <p:cNvPr id="11" name="Picture 9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58" y="4015644"/>
              <a:ext cx="4764660" cy="256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28489" y="5896664"/>
              <a:ext cx="37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v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4184437"/>
              <a:ext cx="37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d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004048" y="5013176"/>
            <a:ext cx="413995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需对刹车过程</a:t>
            </a:r>
            <a:r>
              <a:rPr lang="zh-CN" altLang="en-US" sz="2800" b="1" dirty="0"/>
              <a:t>作</a:t>
            </a:r>
            <a:r>
              <a:rPr lang="zh-CN" altLang="zh-CN" sz="2800" b="1" dirty="0">
                <a:solidFill>
                  <a:srgbClr val="FF0000"/>
                </a:solidFill>
              </a:rPr>
              <a:t>机理分析</a:t>
            </a:r>
            <a:r>
              <a:rPr lang="zh-CN" altLang="zh-CN" sz="2800" b="1" dirty="0"/>
              <a:t>，建立</a:t>
            </a:r>
            <a:r>
              <a:rPr lang="en-US" altLang="zh-CN" sz="2800" b="1" i="1" dirty="0"/>
              <a:t>d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的数学模型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323528" y="2834933"/>
            <a:ext cx="936104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测试数据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6505013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72" grpId="0"/>
      <p:bldP spid="16" grpId="0" animBg="1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408780" y="709693"/>
            <a:ext cx="1890713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问题分析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4328988" y="4392364"/>
            <a:ext cx="4635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最大制动力与车质量成正比</a:t>
            </a:r>
            <a:r>
              <a:rPr lang="en-US" altLang="zh-CN" sz="2800" b="1"/>
              <a:t>,</a:t>
            </a:r>
            <a:r>
              <a:rPr lang="zh-CN" altLang="en-US" sz="2800" b="1"/>
              <a:t>使汽车作匀减速运动</a:t>
            </a:r>
          </a:p>
        </p:txBody>
      </p:sp>
      <p:grpSp>
        <p:nvGrpSpPr>
          <p:cNvPr id="51291" name="Group 91"/>
          <p:cNvGrpSpPr>
            <a:grpSpLocks/>
          </p:cNvGrpSpPr>
          <p:nvPr/>
        </p:nvGrpSpPr>
        <p:grpSpPr bwMode="auto">
          <a:xfrm>
            <a:off x="2212850" y="5832227"/>
            <a:ext cx="1169988" cy="654050"/>
            <a:chOff x="1264" y="3719"/>
            <a:chExt cx="737" cy="412"/>
          </a:xfrm>
        </p:grpSpPr>
        <p:sp>
          <p:nvSpPr>
            <p:cNvPr id="51260" name="Text Box 60"/>
            <p:cNvSpPr txBox="1">
              <a:spLocks noChangeArrowheads="1"/>
            </p:cNvSpPr>
            <p:nvPr/>
          </p:nvSpPr>
          <p:spPr bwMode="auto">
            <a:xfrm>
              <a:off x="1321" y="38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常数</a:t>
              </a:r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 flipH="1" flipV="1">
              <a:off x="1264" y="371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 flipV="1">
              <a:off x="1831" y="3719"/>
              <a:ext cx="17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2974181" y="762481"/>
            <a:ext cx="526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刹车距离 </a:t>
            </a:r>
            <a:r>
              <a:rPr lang="en-US" altLang="zh-CN" sz="2800" b="1" dirty="0">
                <a:solidFill>
                  <a:srgbClr val="FF0000"/>
                </a:solidFill>
              </a:rPr>
              <a:t>~ </a:t>
            </a:r>
            <a:r>
              <a:rPr lang="zh-CN" altLang="en-US" sz="2800" b="1" dirty="0">
                <a:solidFill>
                  <a:srgbClr val="FF0000"/>
                </a:solidFill>
              </a:rPr>
              <a:t>反应距离、制动距离</a:t>
            </a:r>
          </a:p>
        </p:txBody>
      </p: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5303713" y="3565277"/>
            <a:ext cx="914400" cy="747712"/>
            <a:chOff x="4608" y="3216"/>
            <a:chExt cx="576" cy="471"/>
          </a:xfrm>
        </p:grpSpPr>
        <p:sp>
          <p:nvSpPr>
            <p:cNvPr id="51270" name="Text Box 70"/>
            <p:cNvSpPr txBox="1">
              <a:spLocks noChangeArrowheads="1"/>
            </p:cNvSpPr>
            <p:nvPr/>
          </p:nvSpPr>
          <p:spPr bwMode="auto">
            <a:xfrm>
              <a:off x="4608" y="33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常数</a:t>
              </a:r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 flipH="1" flipV="1">
              <a:off x="4608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 flipV="1">
              <a:off x="4992" y="32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768820" y="1484784"/>
            <a:ext cx="740358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反应距离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司机决定刹车到制动器开始起作用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368175" y="4551114"/>
            <a:ext cx="900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制动距离</a:t>
            </a:r>
          </a:p>
        </p:txBody>
      </p:sp>
      <p:sp>
        <p:nvSpPr>
          <p:cNvPr id="51277" name="Rectangle 77"/>
          <p:cNvSpPr>
            <a:spLocks noChangeArrowheads="1"/>
          </p:cNvSpPr>
          <p:nvPr/>
        </p:nvSpPr>
        <p:spPr bwMode="auto">
          <a:xfrm>
            <a:off x="368175" y="3111252"/>
            <a:ext cx="9445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反应距离</a:t>
            </a:r>
          </a:p>
        </p:txBody>
      </p:sp>
      <p:grpSp>
        <p:nvGrpSpPr>
          <p:cNvPr id="51286" name="Group 86"/>
          <p:cNvGrpSpPr>
            <a:grpSpLocks/>
          </p:cNvGrpSpPr>
          <p:nvPr/>
        </p:nvGrpSpPr>
        <p:grpSpPr bwMode="auto">
          <a:xfrm>
            <a:off x="1447675" y="3020764"/>
            <a:ext cx="1981200" cy="1149350"/>
            <a:chOff x="782" y="1948"/>
            <a:chExt cx="1248" cy="724"/>
          </a:xfrm>
        </p:grpSpPr>
        <p:sp>
          <p:nvSpPr>
            <p:cNvPr id="51253" name="Text Box 53"/>
            <p:cNvSpPr txBox="1">
              <a:spLocks noChangeArrowheads="1"/>
            </p:cNvSpPr>
            <p:nvPr/>
          </p:nvSpPr>
          <p:spPr bwMode="auto">
            <a:xfrm>
              <a:off x="981" y="1948"/>
              <a:ext cx="10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反应时间</a:t>
              </a:r>
            </a:p>
          </p:txBody>
        </p:sp>
        <p:sp>
          <p:nvSpPr>
            <p:cNvPr id="51258" name="Text Box 58"/>
            <p:cNvSpPr txBox="1">
              <a:spLocks noChangeArrowheads="1"/>
            </p:cNvSpPr>
            <p:nvPr/>
          </p:nvSpPr>
          <p:spPr bwMode="auto">
            <a:xfrm>
              <a:off x="952" y="23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车速</a:t>
              </a:r>
            </a:p>
          </p:txBody>
        </p:sp>
        <p:sp>
          <p:nvSpPr>
            <p:cNvPr id="51282" name="AutoShape 82"/>
            <p:cNvSpPr>
              <a:spLocks noChangeArrowheads="1"/>
            </p:cNvSpPr>
            <p:nvPr/>
          </p:nvSpPr>
          <p:spPr bwMode="auto">
            <a:xfrm flipH="1">
              <a:off x="782" y="2062"/>
              <a:ext cx="142" cy="53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87" name="Group 87"/>
          <p:cNvGrpSpPr>
            <a:grpSpLocks/>
          </p:cNvGrpSpPr>
          <p:nvPr/>
        </p:nvGrpSpPr>
        <p:grpSpPr bwMode="auto">
          <a:xfrm>
            <a:off x="3473325" y="2996952"/>
            <a:ext cx="5111750" cy="563562"/>
            <a:chOff x="2058" y="1933"/>
            <a:chExt cx="3220" cy="355"/>
          </a:xfrm>
        </p:grpSpPr>
        <p:sp>
          <p:nvSpPr>
            <p:cNvPr id="51254" name="Text Box 54"/>
            <p:cNvSpPr txBox="1">
              <a:spLocks noChangeArrowheads="1"/>
            </p:cNvSpPr>
            <p:nvPr/>
          </p:nvSpPr>
          <p:spPr bwMode="auto">
            <a:xfrm>
              <a:off x="2341" y="1948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司机状况</a:t>
              </a:r>
            </a:p>
          </p:txBody>
        </p:sp>
        <p:sp>
          <p:nvSpPr>
            <p:cNvPr id="51255" name="Text Box 55"/>
            <p:cNvSpPr txBox="1">
              <a:spLocks noChangeArrowheads="1"/>
            </p:cNvSpPr>
            <p:nvPr/>
          </p:nvSpPr>
          <p:spPr bwMode="auto">
            <a:xfrm>
              <a:off x="3532" y="1933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制动系统灵活性</a:t>
              </a:r>
            </a:p>
          </p:txBody>
        </p:sp>
        <p:sp>
          <p:nvSpPr>
            <p:cNvPr id="51283" name="AutoShape 83"/>
            <p:cNvSpPr>
              <a:spLocks noChangeArrowheads="1"/>
            </p:cNvSpPr>
            <p:nvPr/>
          </p:nvSpPr>
          <p:spPr bwMode="auto">
            <a:xfrm flipH="1">
              <a:off x="2058" y="1948"/>
              <a:ext cx="142" cy="3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88" name="Group 88"/>
          <p:cNvGrpSpPr>
            <a:grpSpLocks/>
          </p:cNvGrpSpPr>
          <p:nvPr/>
        </p:nvGrpSpPr>
        <p:grpSpPr bwMode="auto">
          <a:xfrm>
            <a:off x="1403225" y="4325689"/>
            <a:ext cx="2789238" cy="1585913"/>
            <a:chOff x="754" y="2770"/>
            <a:chExt cx="1757" cy="999"/>
          </a:xfrm>
        </p:grpSpPr>
        <p:sp>
          <p:nvSpPr>
            <p:cNvPr id="51256" name="Text Box 56"/>
            <p:cNvSpPr txBox="1">
              <a:spLocks noChangeArrowheads="1"/>
            </p:cNvSpPr>
            <p:nvPr/>
          </p:nvSpPr>
          <p:spPr bwMode="auto">
            <a:xfrm>
              <a:off x="981" y="2770"/>
              <a:ext cx="1530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zh-CN" altLang="en-US" sz="2800" b="1" dirty="0"/>
                <a:t>制动器作用力</a:t>
              </a:r>
            </a:p>
            <a:p>
              <a:pPr>
                <a:spcBef>
                  <a:spcPct val="25000"/>
                </a:spcBef>
              </a:pPr>
              <a:r>
                <a:rPr lang="zh-CN" altLang="en-US" sz="2800" b="1" dirty="0"/>
                <a:t>车重、车速</a:t>
              </a:r>
            </a:p>
            <a:p>
              <a:pPr>
                <a:spcBef>
                  <a:spcPct val="25000"/>
                </a:spcBef>
              </a:pPr>
              <a:r>
                <a:rPr lang="zh-CN" altLang="en-US" sz="2800" b="1" dirty="0"/>
                <a:t>道路、气候</a:t>
              </a:r>
              <a:r>
                <a:rPr lang="en-US" altLang="zh-CN" sz="2800" b="1" dirty="0"/>
                <a:t>…</a:t>
              </a:r>
            </a:p>
          </p:txBody>
        </p:sp>
        <p:sp>
          <p:nvSpPr>
            <p:cNvPr id="51284" name="AutoShape 84"/>
            <p:cNvSpPr>
              <a:spLocks noChangeArrowheads="1"/>
            </p:cNvSpPr>
            <p:nvPr/>
          </p:nvSpPr>
          <p:spPr bwMode="auto">
            <a:xfrm flipH="1">
              <a:off x="754" y="2969"/>
              <a:ext cx="142" cy="53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89" name="Text Box 89"/>
          <p:cNvSpPr txBox="1">
            <a:spLocks noChangeArrowheads="1"/>
          </p:cNvSpPr>
          <p:nvPr/>
        </p:nvSpPr>
        <p:spPr bwMode="auto">
          <a:xfrm>
            <a:off x="768820" y="2132856"/>
            <a:ext cx="761000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制动距离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制动器开始起作用到汽车完全停止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300995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10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7" grpId="0"/>
      <p:bldP spid="51252" grpId="0"/>
      <p:bldP spid="51276" grpId="0"/>
      <p:bldP spid="51281" grpId="0"/>
      <p:bldP spid="51277" grpId="0"/>
      <p:bldP spid="512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203848" y="742421"/>
            <a:ext cx="1872208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模型假设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539552" y="1700808"/>
            <a:ext cx="799288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1.  </a:t>
            </a:r>
            <a:r>
              <a:rPr lang="zh-CN" altLang="en-US" sz="2800" b="1" dirty="0"/>
              <a:t>刹车距离 </a:t>
            </a:r>
            <a:r>
              <a:rPr lang="en-US" altLang="zh-CN" sz="2800" b="1" i="1" dirty="0"/>
              <a:t>d </a:t>
            </a:r>
            <a:r>
              <a:rPr lang="zh-CN" altLang="en-US" sz="2800" b="1" dirty="0"/>
              <a:t>为反应距离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1 </a:t>
            </a:r>
            <a:r>
              <a:rPr lang="zh-CN" altLang="en-US" sz="2800" b="1" dirty="0"/>
              <a:t>与制动距离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之和</a:t>
            </a:r>
            <a:r>
              <a:rPr lang="en-US" altLang="zh-CN" sz="2800" b="1" dirty="0"/>
              <a:t>.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39552" y="2493396"/>
            <a:ext cx="82910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反应距离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与车速 </a:t>
            </a:r>
            <a:r>
              <a:rPr lang="en-US" altLang="zh-CN" sz="2800" b="1" i="1" dirty="0"/>
              <a:t>v </a:t>
            </a:r>
            <a:r>
              <a:rPr lang="zh-CN" altLang="en-US" sz="2800" b="1" dirty="0"/>
              <a:t>成正比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比例系数为反应时间</a:t>
            </a:r>
            <a:r>
              <a:rPr lang="en-US" altLang="zh-CN" sz="2800" b="1" dirty="0"/>
              <a:t>c1.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9553" y="3199935"/>
            <a:ext cx="489654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刹车时使用最大制动力</a:t>
            </a:r>
            <a:r>
              <a:rPr lang="en-US" altLang="zh-CN" sz="2800" b="1" i="1" dirty="0"/>
              <a:t>F </a:t>
            </a:r>
            <a:r>
              <a:rPr lang="zh-CN" altLang="en-US" sz="2800" b="1" dirty="0"/>
              <a:t>：</a:t>
            </a:r>
            <a:endParaRPr lang="en-US" altLang="zh-CN" sz="2800" b="1" dirty="0"/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1007603" y="3933056"/>
            <a:ext cx="53645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/>
              <a:t>  F</a:t>
            </a:r>
            <a:r>
              <a:rPr lang="zh-CN" altLang="en-US" sz="2800" b="1" dirty="0"/>
              <a:t>作的功等于汽车动能的改变</a:t>
            </a:r>
            <a:r>
              <a:rPr lang="en-US" altLang="zh-CN" sz="2800" b="1" dirty="0"/>
              <a:t>.mv^2/2=Fd2,</a:t>
            </a:r>
            <a:endParaRPr lang="en-US" altLang="zh-CN" sz="2800" b="1" i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13040"/>
              </p:ext>
            </p:extLst>
          </p:nvPr>
        </p:nvGraphicFramePr>
        <p:xfrm>
          <a:off x="7020272" y="850230"/>
          <a:ext cx="1557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Clip" r:id="rId4" imgW="6545263" imgH="1706563" progId="MS_ClipArt_Gallery.2">
                  <p:embed/>
                </p:oleObj>
              </mc:Choice>
              <mc:Fallback>
                <p:oleObj name="Clip" r:id="rId4" imgW="6545263" imgH="1706563" progId="MS_ClipArt_Gallery.2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850230"/>
                        <a:ext cx="1557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985260" y="5214144"/>
            <a:ext cx="439248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/>
              <a:t>  F</a:t>
            </a:r>
            <a:r>
              <a:rPr lang="zh-CN" altLang="en-US" sz="2800" b="1" dirty="0"/>
              <a:t>与车的质量 </a:t>
            </a:r>
            <a:r>
              <a:rPr lang="en-US" altLang="zh-CN" sz="2800" b="1" i="1" dirty="0"/>
              <a:t>m </a:t>
            </a:r>
            <a:r>
              <a:rPr lang="zh-CN" altLang="en-US" sz="2800" b="1" dirty="0"/>
              <a:t>成正比</a:t>
            </a:r>
            <a:r>
              <a:rPr lang="en-US" altLang="zh-CN" sz="28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/>
              <a:t>F=</a:t>
            </a:r>
            <a:r>
              <a:rPr lang="en-US" altLang="zh-CN" sz="2800" b="1" i="1" dirty="0" err="1"/>
              <a:t>kma</a:t>
            </a:r>
            <a:endParaRPr lang="en-US" altLang="zh-CN" sz="2800" b="1" i="1" dirty="0"/>
          </a:p>
        </p:txBody>
      </p:sp>
    </p:spTree>
    <p:extLst>
      <p:ext uri="{BB962C8B-B14F-4D97-AF65-F5344CB8AC3E}">
        <p14:creationId xmlns:p14="http://schemas.microsoft.com/office/powerpoint/2010/main" val="133565716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1" grpId="0"/>
      <p:bldP spid="53272" grpId="0"/>
      <p:bldP spid="53273" grpId="0"/>
      <p:bldP spid="53277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1172090" y="3582039"/>
            <a:ext cx="141748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F </a:t>
            </a:r>
            <a:r>
              <a:rPr lang="en-US" altLang="zh-CN" sz="2800" b="1" dirty="0">
                <a:sym typeface="Symbol" pitchFamily="18" charset="2"/>
              </a:rPr>
              <a:t>=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ma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5128130" y="730749"/>
            <a:ext cx="14800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</a:rPr>
              <a:t> 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</a:rPr>
              <a:t> v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76373" y="665781"/>
            <a:ext cx="1872208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模型建立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59976"/>
              </p:ext>
            </p:extLst>
          </p:nvPr>
        </p:nvGraphicFramePr>
        <p:xfrm>
          <a:off x="7020272" y="850230"/>
          <a:ext cx="1557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Clip" r:id="rId3" imgW="6545263" imgH="1706563" progId="MS_ClipArt_Gallery.2">
                  <p:embed/>
                </p:oleObj>
              </mc:Choice>
              <mc:Fallback>
                <p:oleObj name="Clip" r:id="rId3" imgW="6545263" imgH="17065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850230"/>
                        <a:ext cx="1557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00082" y="2821318"/>
            <a:ext cx="2365158" cy="567524"/>
            <a:chOff x="1100082" y="2821318"/>
            <a:chExt cx="2365158" cy="567524"/>
          </a:xfrm>
        </p:grpSpPr>
        <p:sp>
          <p:nvSpPr>
            <p:cNvPr id="9" name="AutoShape 35"/>
            <p:cNvSpPr>
              <a:spLocks noChangeArrowheads="1"/>
            </p:cNvSpPr>
            <p:nvPr/>
          </p:nvSpPr>
          <p:spPr bwMode="auto">
            <a:xfrm>
              <a:off x="1100082" y="2821318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1331640" y="2845523"/>
              <a:ext cx="2133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/>
                <a:t>F d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</a:t>
              </a:r>
              <a:r>
                <a:rPr lang="en-US" altLang="zh-CN" sz="2800" b="1" i="1" dirty="0"/>
                <a:t> m v</a:t>
              </a:r>
              <a:r>
                <a:rPr lang="en-US" altLang="zh-CN" sz="2800" b="1" baseline="30000" dirty="0"/>
                <a:t>2</a:t>
              </a:r>
              <a:r>
                <a:rPr lang="en-US" altLang="zh-CN" sz="2800" b="1" dirty="0"/>
                <a:t>/2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881236" y="1484784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制动</a:t>
            </a:r>
            <a:r>
              <a:rPr lang="zh-CN" altLang="zh-CN" sz="2800" b="1" dirty="0"/>
              <a:t>距离</a:t>
            </a:r>
            <a:r>
              <a:rPr lang="zh-CN" altLang="en-US" sz="2800" b="1" dirty="0"/>
              <a:t>为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时，制动力</a:t>
            </a:r>
            <a:r>
              <a:rPr lang="en-US" altLang="zh-CN" sz="2800" b="1" i="1" dirty="0"/>
              <a:t>F</a:t>
            </a:r>
            <a:r>
              <a:rPr lang="zh-CN" altLang="zh-CN" sz="2800" b="1" dirty="0"/>
              <a:t>作的功</a:t>
            </a:r>
            <a:r>
              <a:rPr lang="zh-CN" altLang="en-US" sz="2800" b="1" dirty="0"/>
              <a:t>为</a:t>
            </a:r>
            <a:r>
              <a:rPr lang="en-US" altLang="zh-CN" sz="2800" b="1" i="1" dirty="0"/>
              <a:t>Fd</a:t>
            </a:r>
            <a:r>
              <a:rPr lang="en-US" altLang="zh-CN" sz="2800" b="1" baseline="-25000" dirty="0"/>
              <a:t>2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881236" y="2117308"/>
            <a:ext cx="608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车速从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变成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，动能的变化为</a:t>
            </a:r>
            <a:r>
              <a:rPr lang="en-US" altLang="zh-CN" sz="2800" b="1" i="1" dirty="0"/>
              <a:t>mv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/2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923928" y="2815295"/>
            <a:ext cx="3672408" cy="567524"/>
            <a:chOff x="3923928" y="2815295"/>
            <a:chExt cx="3672408" cy="567524"/>
          </a:xfrm>
        </p:grpSpPr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4139952" y="2821318"/>
              <a:ext cx="345638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c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2 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v</a:t>
              </a:r>
              <a:r>
                <a:rPr lang="en-US" altLang="zh-CN" sz="2800" b="1" baseline="30000" dirty="0">
                  <a:solidFill>
                    <a:srgbClr val="FF0000"/>
                  </a:solidFill>
                </a:rPr>
                <a:t>2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, 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m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/(2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F)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3923928" y="2815295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75620" y="3549208"/>
            <a:ext cx="2620716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/>
              <a:t>d </a:t>
            </a:r>
            <a:r>
              <a:rPr lang="en-US" altLang="zh-CN" sz="3200" b="1" dirty="0"/>
              <a:t>=</a:t>
            </a:r>
            <a:r>
              <a:rPr lang="en-US" altLang="zh-CN" sz="3200" b="1" i="1" dirty="0"/>
              <a:t> c</a:t>
            </a:r>
            <a:r>
              <a:rPr lang="en-US" altLang="zh-CN" sz="3200" b="1" baseline="-25000" dirty="0"/>
              <a:t>1</a:t>
            </a:r>
            <a:r>
              <a:rPr lang="en-US" altLang="zh-CN" sz="3200" b="1" i="1" dirty="0"/>
              <a:t>v + 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v</a:t>
            </a:r>
            <a:r>
              <a:rPr lang="en-US" altLang="zh-CN" sz="3200" b="1" baseline="30000" dirty="0"/>
              <a:t>2 </a:t>
            </a:r>
            <a:endParaRPr lang="en-US" altLang="zh-CN" sz="3200" b="1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95536" y="4293096"/>
            <a:ext cx="1872208" cy="5847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/>
              <a:t>参数估计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103" y="4941168"/>
            <a:ext cx="521969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调查</a:t>
            </a:r>
            <a:r>
              <a:rPr lang="zh-CN" altLang="zh-CN" sz="2800" b="1" dirty="0"/>
              <a:t>交通工程学的相关资料</a:t>
            </a:r>
            <a:r>
              <a:rPr lang="zh-CN" altLang="en-US" sz="2800" b="1" dirty="0"/>
              <a:t>：</a:t>
            </a:r>
          </a:p>
        </p:txBody>
      </p:sp>
      <p:sp>
        <p:nvSpPr>
          <p:cNvPr id="24" name="矩形 23"/>
          <p:cNvSpPr/>
          <p:nvPr/>
        </p:nvSpPr>
        <p:spPr>
          <a:xfrm>
            <a:off x="2675907" y="4354650"/>
            <a:ext cx="4948791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根据</a:t>
            </a:r>
            <a:r>
              <a:rPr lang="zh-CN" altLang="en-US" sz="2800" b="1" dirty="0"/>
              <a:t>测试</a:t>
            </a:r>
            <a:r>
              <a:rPr lang="zh-CN" altLang="zh-CN" sz="2800" b="1" dirty="0"/>
              <a:t>数据对</a:t>
            </a:r>
            <a:r>
              <a:rPr lang="zh-CN" altLang="en-US" sz="2800" b="1" dirty="0"/>
              <a:t>模型</a:t>
            </a:r>
            <a:r>
              <a:rPr lang="zh-CN" altLang="zh-CN" sz="2800" b="1" dirty="0"/>
              <a:t>作拟合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1650376" y="5470975"/>
            <a:ext cx="4572000" cy="10769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司机反应时间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约为</a:t>
            </a:r>
            <a:r>
              <a:rPr lang="en-US" altLang="zh-CN" sz="2800" b="1" dirty="0"/>
              <a:t>0.7~1s</a:t>
            </a:r>
            <a:r>
              <a:rPr lang="zh-CN" altLang="zh-CN" sz="2800" b="1" dirty="0"/>
              <a:t>，系数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约为</a:t>
            </a:r>
            <a:r>
              <a:rPr lang="en-US" altLang="zh-CN" sz="2800" b="1" dirty="0"/>
              <a:t>0.01( mh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/km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630350" y="3549208"/>
            <a:ext cx="1941650" cy="600355"/>
            <a:chOff x="2630350" y="3549208"/>
            <a:chExt cx="1941650" cy="600355"/>
          </a:xfrm>
        </p:grpSpPr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786586" y="3549208"/>
              <a:ext cx="178541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/>
                <a:t>c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</a:t>
              </a:r>
              <a:r>
                <a:rPr lang="en-US" altLang="zh-CN" sz="2800" b="1" i="1" dirty="0"/>
                <a:t> </a:t>
              </a:r>
              <a:r>
                <a:rPr lang="en-US" altLang="zh-CN" sz="2800" b="1" dirty="0"/>
                <a:t>1 /(2</a:t>
              </a:r>
              <a:r>
                <a:rPr lang="en-US" altLang="zh-CN" sz="2800" b="1" i="1" dirty="0"/>
                <a:t>a)</a:t>
              </a:r>
              <a:r>
                <a:rPr lang="en-US" altLang="zh-CN" sz="2800" b="1" dirty="0"/>
                <a:t> </a:t>
              </a:r>
            </a:p>
          </p:txBody>
        </p:sp>
        <p:sp>
          <p:nvSpPr>
            <p:cNvPr id="28" name="AutoShape 35"/>
            <p:cNvSpPr>
              <a:spLocks noChangeArrowheads="1"/>
            </p:cNvSpPr>
            <p:nvPr/>
          </p:nvSpPr>
          <p:spPr bwMode="auto">
            <a:xfrm>
              <a:off x="2630350" y="3582039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08835B5F-B0DB-4AF7-81CC-ED58892F8A66}"/>
              </a:ext>
            </a:extLst>
          </p:cNvPr>
          <p:cNvSpPr/>
          <p:nvPr/>
        </p:nvSpPr>
        <p:spPr bwMode="auto">
          <a:xfrm>
            <a:off x="7696706" y="3140968"/>
            <a:ext cx="1296144" cy="244825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4691FE7C-D156-4429-89B1-D46ECC5A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208" y="818181"/>
            <a:ext cx="194421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d = d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+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2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D490BA-6606-4259-A44F-7253D1CBCE0D}"/>
              </a:ext>
            </a:extLst>
          </p:cNvPr>
          <p:cNvSpPr txBox="1"/>
          <p:nvPr/>
        </p:nvSpPr>
        <p:spPr>
          <a:xfrm>
            <a:off x="8004262" y="3717032"/>
            <a:ext cx="792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思考</a:t>
            </a:r>
            <a:r>
              <a:rPr lang="zh-CN" altLang="en-US" sz="1400" dirty="0"/>
              <a:t>如何用最小二乘估计参数</a:t>
            </a:r>
          </a:p>
        </p:txBody>
      </p:sp>
    </p:spTree>
    <p:extLst>
      <p:ext uri="{BB962C8B-B14F-4D97-AF65-F5344CB8AC3E}">
        <p14:creationId xmlns:p14="http://schemas.microsoft.com/office/powerpoint/2010/main" val="41386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  <p:bldP spid="17" grpId="0"/>
      <p:bldP spid="21" grpId="0" animBg="1"/>
      <p:bldP spid="22" grpId="0" animBg="1"/>
      <p:bldP spid="23" grpId="0" animBg="1"/>
      <p:bldP spid="24" grpId="0" animBg="1"/>
      <p:bldP spid="25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城市通行能力模型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44239" y="1325711"/>
            <a:ext cx="840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道路通行能力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单位时间内通过某断面的最大车辆数</a:t>
            </a:r>
            <a:r>
              <a:rPr lang="en-US" altLang="zh-CN" sz="2800" b="1" dirty="0"/>
              <a:t>. 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23850" y="1949157"/>
            <a:ext cx="8640763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通行能力</a:t>
            </a:r>
            <a:r>
              <a:rPr lang="zh-CN" altLang="en-US" sz="2800" b="1" dirty="0"/>
              <a:t>表示道路的容量，</a:t>
            </a:r>
            <a:r>
              <a:rPr lang="zh-CN" altLang="en-US" sz="2800" b="1" dirty="0">
                <a:solidFill>
                  <a:srgbClr val="FF0000"/>
                </a:solidFill>
              </a:rPr>
              <a:t>交通流量</a:t>
            </a:r>
            <a:r>
              <a:rPr lang="zh-CN" altLang="en-US" sz="2800" b="1" dirty="0"/>
              <a:t>表示道路的负荷</a:t>
            </a:r>
            <a:r>
              <a:rPr lang="en-US" altLang="zh-CN" sz="2800" b="1" dirty="0"/>
              <a:t>.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380437" y="2564904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饱和度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流量与通行能力的比值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表示道路的负荷程度</a:t>
            </a:r>
            <a:r>
              <a:rPr lang="en-US" altLang="zh-CN" sz="2800" b="1" dirty="0"/>
              <a:t>.</a:t>
            </a: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395287" y="3284984"/>
            <a:ext cx="84978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</a:rPr>
              <a:t>通行能力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在安全条件下，当具有标准长度和技术指标的车辆，以前后两车</a:t>
            </a:r>
            <a:r>
              <a:rPr lang="zh-CN" altLang="en-US" sz="2800" b="1" dirty="0">
                <a:solidFill>
                  <a:srgbClr val="FF3300"/>
                </a:solidFill>
              </a:rPr>
              <a:t>最小车头间隔连续行驶</a:t>
            </a:r>
            <a:r>
              <a:rPr lang="zh-CN" altLang="en-US" sz="2800" b="1" dirty="0"/>
              <a:t>时，单位时间内通过道路某断面的</a:t>
            </a:r>
            <a:r>
              <a:rPr lang="zh-CN" altLang="en-US" sz="2800" b="1" dirty="0">
                <a:solidFill>
                  <a:srgbClr val="FF3300"/>
                </a:solidFill>
              </a:rPr>
              <a:t>最大车辆数</a:t>
            </a:r>
            <a:r>
              <a:rPr lang="en-US" altLang="zh-CN" sz="2800" b="1" i="1" dirty="0">
                <a:solidFill>
                  <a:srgbClr val="FF3300"/>
                </a:solidFill>
              </a:rPr>
              <a:t>N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辆</a:t>
            </a:r>
            <a:r>
              <a:rPr lang="en-US" altLang="zh-CN" sz="2800" b="1" dirty="0"/>
              <a:t>/h). </a:t>
            </a:r>
          </a:p>
        </p:txBody>
      </p:sp>
      <p:graphicFrame>
        <p:nvGraphicFramePr>
          <p:cNvPr id="24578" name="Object 12"/>
          <p:cNvGraphicFramePr>
            <a:graphicFrameLocks noChangeAspect="1"/>
          </p:cNvGraphicFramePr>
          <p:nvPr/>
        </p:nvGraphicFramePr>
        <p:xfrm>
          <a:off x="7524750" y="549275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49275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8175" y="5013176"/>
            <a:ext cx="60901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/>
              <a:t>v~</a:t>
            </a:r>
            <a:r>
              <a:rPr lang="zh-CN" altLang="en-US" sz="2800" b="1" dirty="0"/>
              <a:t>车速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(km/h)</a:t>
            </a:r>
            <a:r>
              <a:rPr lang="zh-CN" altLang="en-US" sz="2800" b="1" dirty="0"/>
              <a:t>， 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最小车头间隔</a:t>
            </a:r>
            <a:r>
              <a:rPr lang="en-US" altLang="zh-CN" sz="2800" b="1" dirty="0"/>
              <a:t>(m)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0777" y="5733256"/>
            <a:ext cx="197522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en-US" altLang="zh-CN" sz="2800" b="1" i="1" dirty="0"/>
              <a:t>N=</a:t>
            </a:r>
            <a:r>
              <a:rPr lang="en-US" altLang="zh-CN" sz="2800" b="1" dirty="0"/>
              <a:t>1000 </a:t>
            </a:r>
            <a:r>
              <a:rPr lang="en-US" altLang="zh-CN" sz="2800" b="1" i="1" dirty="0"/>
              <a:t>v/D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5" grpId="0"/>
      <p:bldP spid="152586" grpId="0"/>
      <p:bldP spid="152587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11760" y="692696"/>
            <a:ext cx="3455988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城市干道的通行能力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790575" y="1440149"/>
            <a:ext cx="7402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/>
              <a:t>最小车头间隔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主要由刹车距离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决定：</a:t>
            </a:r>
            <a:endParaRPr lang="en-US" altLang="zh-CN" sz="2800" b="1" dirty="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39750" y="2868810"/>
            <a:ext cx="83984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车身标准长度与两车间安全距离之和，取固定值</a:t>
            </a:r>
            <a:r>
              <a:rPr lang="en-US" altLang="zh-CN" sz="2800" b="1" dirty="0"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112697" y="5045374"/>
            <a:ext cx="7113448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车速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一定时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道路通行能力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与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0</a:t>
            </a:r>
            <a:r>
              <a:rPr lang="zh-CN" altLang="en-US" sz="2800" b="1" dirty="0"/>
              <a:t>（</a:t>
            </a:r>
            <a:r>
              <a:rPr lang="zh-CN" altLang="zh-CN" sz="2800" b="1" dirty="0"/>
              <a:t>道路、车辆、司机等状况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有关</a:t>
            </a:r>
            <a:r>
              <a:rPr lang="en-US" altLang="zh-CN" sz="2800" b="1" dirty="0"/>
              <a:t>.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城市通行能力模型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1907704" y="2151610"/>
            <a:ext cx="13276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572000" y="2151610"/>
            <a:ext cx="23042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</a:rPr>
              <a:t> 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</a:rPr>
              <a:t>v + 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 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02624" y="3608197"/>
                <a:ext cx="6938752" cy="1260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𝑁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4" y="3608197"/>
                <a:ext cx="6938752" cy="12606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732240" y="618022"/>
            <a:ext cx="197522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en-US" altLang="zh-CN" sz="2800" b="1" i="1" dirty="0"/>
              <a:t>N=</a:t>
            </a:r>
            <a:r>
              <a:rPr lang="en-US" altLang="zh-CN" sz="2800" b="1" dirty="0"/>
              <a:t>1000 </a:t>
            </a:r>
            <a:r>
              <a:rPr lang="en-US" altLang="zh-CN" sz="2800" b="1" i="1" dirty="0"/>
              <a:t>v/D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  <p:bldP spid="153614" grpId="0"/>
      <p:bldP spid="2" grpId="0"/>
      <p:bldP spid="16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57"/>
          <p:cNvSpPr>
            <a:spLocks noChangeArrowheads="1"/>
          </p:cNvSpPr>
          <p:nvPr/>
        </p:nvSpPr>
        <p:spPr bwMode="auto">
          <a:xfrm>
            <a:off x="2963936" y="533400"/>
            <a:ext cx="2712963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楷体" panose="02010609060101010101" pitchFamily="49" charset="-122"/>
              </a:rPr>
              <a:t>2.3 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实物交换</a:t>
            </a:r>
          </a:p>
        </p:txBody>
      </p:sp>
      <p:graphicFrame>
        <p:nvGraphicFramePr>
          <p:cNvPr id="1331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28816"/>
              </p:ext>
            </p:extLst>
          </p:nvPr>
        </p:nvGraphicFramePr>
        <p:xfrm>
          <a:off x="4211051" y="2175381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1331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051" y="2175381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7">
            <a:extLst>
              <a:ext uri="{FF2B5EF4-FFF2-40B4-BE49-F238E27FC236}">
                <a16:creationId xmlns:a16="http://schemas.microsoft.com/office/drawing/2014/main" id="{604A9DBF-4CE4-4044-BD2C-3EDF72EF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395" y="2894519"/>
            <a:ext cx="1944216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实物交换</a:t>
            </a:r>
          </a:p>
        </p:txBody>
      </p:sp>
      <p:grpSp>
        <p:nvGrpSpPr>
          <p:cNvPr id="31" name="Group 188">
            <a:extLst>
              <a:ext uri="{FF2B5EF4-FFF2-40B4-BE49-F238E27FC236}">
                <a16:creationId xmlns:a16="http://schemas.microsoft.com/office/drawing/2014/main" id="{62541CEE-E5B6-458A-A752-9B70AE50DA73}"/>
              </a:ext>
            </a:extLst>
          </p:cNvPr>
          <p:cNvGrpSpPr>
            <a:grpSpLocks/>
          </p:cNvGrpSpPr>
          <p:nvPr/>
        </p:nvGrpSpPr>
        <p:grpSpPr bwMode="auto">
          <a:xfrm>
            <a:off x="5343525" y="1556792"/>
            <a:ext cx="3343275" cy="3343275"/>
            <a:chOff x="3217" y="1371"/>
            <a:chExt cx="2106" cy="2106"/>
          </a:xfrm>
        </p:grpSpPr>
        <p:sp>
          <p:nvSpPr>
            <p:cNvPr id="32" name="AutoShape 189">
              <a:extLst>
                <a:ext uri="{FF2B5EF4-FFF2-40B4-BE49-F238E27FC236}">
                  <a16:creationId xmlns:a16="http://schemas.microsoft.com/office/drawing/2014/main" id="{51CBF533-3DBB-435C-972D-27D89A4F822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545250">
              <a:off x="3217" y="1371"/>
              <a:ext cx="2106" cy="2106"/>
            </a:xfrm>
            <a:custGeom>
              <a:avLst/>
              <a:gdLst>
                <a:gd name="G0" fmla="+- 0 0 0"/>
                <a:gd name="G1" fmla="+- -3915913 0 0"/>
                <a:gd name="G2" fmla="+- 0 0 -3915913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30 0 0"/>
                <a:gd name="G9" fmla="+- 0 0 -3915913"/>
                <a:gd name="G10" fmla="+- 733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733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7330 0"/>
                <a:gd name="G29" fmla="sin 733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915913"/>
                <a:gd name="G36" fmla="sin G34 -3915913"/>
                <a:gd name="G37" fmla="+/ -3915913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30 G39"/>
                <a:gd name="G43" fmla="sin 73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164 w 21600"/>
                <a:gd name="T5" fmla="*/ 5420 h 21600"/>
                <a:gd name="T6" fmla="*/ 15366 w 21600"/>
                <a:gd name="T7" fmla="*/ 2969 h 21600"/>
                <a:gd name="T8" fmla="*/ 17155 w 21600"/>
                <a:gd name="T9" fmla="*/ 7148 h 21600"/>
                <a:gd name="T10" fmla="*/ 24300 w 21600"/>
                <a:gd name="T11" fmla="*/ 10800 h 21600"/>
                <a:gd name="T12" fmla="*/ 19865 w 21600"/>
                <a:gd name="T13" fmla="*/ 15235 h 21600"/>
                <a:gd name="T14" fmla="*/ 1543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30" y="10800"/>
                  </a:moveTo>
                  <a:cubicBezTo>
                    <a:pt x="18130" y="8192"/>
                    <a:pt x="16744" y="5781"/>
                    <a:pt x="14492" y="4467"/>
                  </a:cubicBezTo>
                  <a:lnTo>
                    <a:pt x="16240" y="1470"/>
                  </a:lnTo>
                  <a:cubicBezTo>
                    <a:pt x="19559" y="3405"/>
                    <a:pt x="21599" y="6958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9865" y="15235"/>
                  </a:lnTo>
                  <a:lnTo>
                    <a:pt x="15430" y="10800"/>
                  </a:lnTo>
                  <a:lnTo>
                    <a:pt x="18130" y="108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0392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PerspectiveBottomRight">
                <a:rot lat="206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3" name="AutoShape 190">
              <a:extLst>
                <a:ext uri="{FF2B5EF4-FFF2-40B4-BE49-F238E27FC236}">
                  <a16:creationId xmlns:a16="http://schemas.microsoft.com/office/drawing/2014/main" id="{AF1E0D33-0EAD-41E3-ABE2-1654A95E09E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0800000">
              <a:off x="3217" y="1371"/>
              <a:ext cx="2106" cy="2106"/>
            </a:xfrm>
            <a:custGeom>
              <a:avLst/>
              <a:gdLst>
                <a:gd name="G0" fmla="+- 365983 0 0"/>
                <a:gd name="G1" fmla="+- -3923966 0 0"/>
                <a:gd name="G2" fmla="+- 365983 0 -3923966"/>
                <a:gd name="G3" fmla="+- 10800 0 0"/>
                <a:gd name="G4" fmla="+- 0 0 36598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67 0 0"/>
                <a:gd name="G9" fmla="+- 0 0 -3923966"/>
                <a:gd name="G10" fmla="+- 7367 0 2700"/>
                <a:gd name="G11" fmla="cos G10 365983"/>
                <a:gd name="G12" fmla="sin G10 365983"/>
                <a:gd name="G13" fmla="cos 13500 365983"/>
                <a:gd name="G14" fmla="sin 13500 365983"/>
                <a:gd name="G15" fmla="+- G11 10800 0"/>
                <a:gd name="G16" fmla="+- G12 10800 0"/>
                <a:gd name="G17" fmla="+- G13 10800 0"/>
                <a:gd name="G18" fmla="+- G14 10800 0"/>
                <a:gd name="G19" fmla="*/ 7367 1 2"/>
                <a:gd name="G20" fmla="+- G19 5400 0"/>
                <a:gd name="G21" fmla="cos G20 365983"/>
                <a:gd name="G22" fmla="sin G20 365983"/>
                <a:gd name="G23" fmla="+- G21 10800 0"/>
                <a:gd name="G24" fmla="+- G12 G23 G22"/>
                <a:gd name="G25" fmla="+- G22 G23 G11"/>
                <a:gd name="G26" fmla="cos 10800 365983"/>
                <a:gd name="G27" fmla="sin 10800 365983"/>
                <a:gd name="G28" fmla="cos 7367 365983"/>
                <a:gd name="G29" fmla="sin 7367 36598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923966"/>
                <a:gd name="G36" fmla="sin G34 -3923966"/>
                <a:gd name="G37" fmla="+/ -3923966 36598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67 G39"/>
                <a:gd name="G43" fmla="sin 736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410 w 21600"/>
                <a:gd name="T5" fmla="*/ 5872 h 21600"/>
                <a:gd name="T6" fmla="*/ 15359 w 21600"/>
                <a:gd name="T7" fmla="*/ 2942 h 21600"/>
                <a:gd name="T8" fmla="*/ 17355 w 21600"/>
                <a:gd name="T9" fmla="*/ 7438 h 21600"/>
                <a:gd name="T10" fmla="*/ 24235 w 21600"/>
                <a:gd name="T11" fmla="*/ 12113 h 21600"/>
                <a:gd name="T12" fmla="*/ 19411 w 21600"/>
                <a:gd name="T13" fmla="*/ 16079 h 21600"/>
                <a:gd name="T14" fmla="*/ 15444 w 21600"/>
                <a:gd name="T15" fmla="*/ 112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32" y="11516"/>
                  </a:moveTo>
                  <a:cubicBezTo>
                    <a:pt x="18155" y="11278"/>
                    <a:pt x="18167" y="11039"/>
                    <a:pt x="18167" y="10800"/>
                  </a:cubicBezTo>
                  <a:cubicBezTo>
                    <a:pt x="18167" y="8173"/>
                    <a:pt x="16768" y="5746"/>
                    <a:pt x="14497" y="4428"/>
                  </a:cubicBezTo>
                  <a:lnTo>
                    <a:pt x="16220" y="1458"/>
                  </a:lnTo>
                  <a:cubicBezTo>
                    <a:pt x="19550" y="3391"/>
                    <a:pt x="21600" y="6949"/>
                    <a:pt x="21600" y="10800"/>
                  </a:cubicBezTo>
                  <a:cubicBezTo>
                    <a:pt x="21600" y="11150"/>
                    <a:pt x="21582" y="11501"/>
                    <a:pt x="21548" y="11850"/>
                  </a:cubicBezTo>
                  <a:lnTo>
                    <a:pt x="24235" y="12113"/>
                  </a:lnTo>
                  <a:lnTo>
                    <a:pt x="19411" y="16079"/>
                  </a:lnTo>
                  <a:lnTo>
                    <a:pt x="15444" y="11254"/>
                  </a:lnTo>
                  <a:lnTo>
                    <a:pt x="18132" y="115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PerspectiveBottomRight">
                <a:rot lat="209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AutoShape 191">
              <a:extLst>
                <a:ext uri="{FF2B5EF4-FFF2-40B4-BE49-F238E27FC236}">
                  <a16:creationId xmlns:a16="http://schemas.microsoft.com/office/drawing/2014/main" id="{DCE149F1-981B-4307-B1E7-32D19AF4B5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3217" y="1371"/>
              <a:ext cx="2106" cy="2106"/>
            </a:xfrm>
            <a:custGeom>
              <a:avLst/>
              <a:gdLst>
                <a:gd name="G0" fmla="+- 0 0 0"/>
                <a:gd name="G1" fmla="+- -3863678 0 0"/>
                <a:gd name="G2" fmla="+- 0 0 -3863678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30 0 0"/>
                <a:gd name="G9" fmla="+- 0 0 -3863678"/>
                <a:gd name="G10" fmla="+- 733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733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7330 0"/>
                <a:gd name="G29" fmla="sin 733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863678"/>
                <a:gd name="G36" fmla="sin G34 -3863678"/>
                <a:gd name="G37" fmla="+/ -3863678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30 G39"/>
                <a:gd name="G43" fmla="sin 73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201 w 21600"/>
                <a:gd name="T5" fmla="*/ 5485 h 21600"/>
                <a:gd name="T6" fmla="*/ 15474 w 21600"/>
                <a:gd name="T7" fmla="*/ 3033 h 21600"/>
                <a:gd name="T8" fmla="*/ 17181 w 21600"/>
                <a:gd name="T9" fmla="*/ 7193 h 21600"/>
                <a:gd name="T10" fmla="*/ 24300 w 21600"/>
                <a:gd name="T11" fmla="*/ 10800 h 21600"/>
                <a:gd name="T12" fmla="*/ 19865 w 21600"/>
                <a:gd name="T13" fmla="*/ 15235 h 21600"/>
                <a:gd name="T14" fmla="*/ 1543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30" y="10800"/>
                  </a:moveTo>
                  <a:cubicBezTo>
                    <a:pt x="18130" y="8228"/>
                    <a:pt x="16782" y="5845"/>
                    <a:pt x="14580" y="4519"/>
                  </a:cubicBezTo>
                  <a:lnTo>
                    <a:pt x="16369" y="1546"/>
                  </a:lnTo>
                  <a:cubicBezTo>
                    <a:pt x="19615" y="3500"/>
                    <a:pt x="21599" y="7011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9865" y="15235"/>
                  </a:lnTo>
                  <a:lnTo>
                    <a:pt x="15430" y="10800"/>
                  </a:lnTo>
                  <a:lnTo>
                    <a:pt x="18130" y="108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60392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PerspectiveBottomRight">
                <a:rot lat="209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5" name="AutoShape 192">
              <a:extLst>
                <a:ext uri="{FF2B5EF4-FFF2-40B4-BE49-F238E27FC236}">
                  <a16:creationId xmlns:a16="http://schemas.microsoft.com/office/drawing/2014/main" id="{5A4D7751-A5CE-4A3C-9263-0B3423D2C9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17" y="1371"/>
              <a:ext cx="2106" cy="2106"/>
            </a:xfrm>
            <a:custGeom>
              <a:avLst/>
              <a:gdLst>
                <a:gd name="G0" fmla="+- -68763 0 0"/>
                <a:gd name="G1" fmla="+- -3981460 0 0"/>
                <a:gd name="G2" fmla="+- -68763 0 -3981460"/>
                <a:gd name="G3" fmla="+- 10800 0 0"/>
                <a:gd name="G4" fmla="+- 0 0 -687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63 0 0"/>
                <a:gd name="G9" fmla="+- 0 0 -3981460"/>
                <a:gd name="G10" fmla="+- 7263 0 2700"/>
                <a:gd name="G11" fmla="cos G10 -68763"/>
                <a:gd name="G12" fmla="sin G10 -68763"/>
                <a:gd name="G13" fmla="cos 13500 -68763"/>
                <a:gd name="G14" fmla="sin 13500 -68763"/>
                <a:gd name="G15" fmla="+- G11 10800 0"/>
                <a:gd name="G16" fmla="+- G12 10800 0"/>
                <a:gd name="G17" fmla="+- G13 10800 0"/>
                <a:gd name="G18" fmla="+- G14 10800 0"/>
                <a:gd name="G19" fmla="*/ 7263 1 2"/>
                <a:gd name="G20" fmla="+- G19 5400 0"/>
                <a:gd name="G21" fmla="cos G20 -68763"/>
                <a:gd name="G22" fmla="sin G20 -68763"/>
                <a:gd name="G23" fmla="+- G21 10800 0"/>
                <a:gd name="G24" fmla="+- G12 G23 G22"/>
                <a:gd name="G25" fmla="+- G22 G23 G11"/>
                <a:gd name="G26" fmla="cos 10800 -68763"/>
                <a:gd name="G27" fmla="sin 10800 -68763"/>
                <a:gd name="G28" fmla="cos 7263 -68763"/>
                <a:gd name="G29" fmla="sin 7263 -687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981460"/>
                <a:gd name="G36" fmla="sin G34 -3981460"/>
                <a:gd name="G37" fmla="+/ -3981460 -687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63 G39"/>
                <a:gd name="G43" fmla="sin 726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067 w 21600"/>
                <a:gd name="T5" fmla="*/ 5253 h 21600"/>
                <a:gd name="T6" fmla="*/ 15212 w 21600"/>
                <a:gd name="T7" fmla="*/ 2919 h 21600"/>
                <a:gd name="T8" fmla="*/ 17032 w 21600"/>
                <a:gd name="T9" fmla="*/ 7070 h 21600"/>
                <a:gd name="T10" fmla="*/ 24297 w 21600"/>
                <a:gd name="T11" fmla="*/ 10552 h 21600"/>
                <a:gd name="T12" fmla="*/ 19912 w 21600"/>
                <a:gd name="T13" fmla="*/ 15102 h 21600"/>
                <a:gd name="T14" fmla="*/ 15362 w 21600"/>
                <a:gd name="T15" fmla="*/ 107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61" y="10667"/>
                  </a:moveTo>
                  <a:cubicBezTo>
                    <a:pt x="18014" y="8086"/>
                    <a:pt x="16600" y="5724"/>
                    <a:pt x="14348" y="4462"/>
                  </a:cubicBezTo>
                  <a:lnTo>
                    <a:pt x="16076" y="1376"/>
                  </a:lnTo>
                  <a:cubicBezTo>
                    <a:pt x="19425" y="3252"/>
                    <a:pt x="21527" y="6764"/>
                    <a:pt x="21598" y="10602"/>
                  </a:cubicBezTo>
                  <a:lnTo>
                    <a:pt x="24297" y="10552"/>
                  </a:lnTo>
                  <a:lnTo>
                    <a:pt x="19912" y="15102"/>
                  </a:lnTo>
                  <a:lnTo>
                    <a:pt x="15362" y="10716"/>
                  </a:lnTo>
                  <a:lnTo>
                    <a:pt x="18061" y="1066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60392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PerspectiveBottomRight">
                <a:rot lat="209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37" name="Rectangle 196">
            <a:extLst>
              <a:ext uri="{FF2B5EF4-FFF2-40B4-BE49-F238E27FC236}">
                <a16:creationId xmlns:a16="http://schemas.microsoft.com/office/drawing/2014/main" id="{6DB462FD-BA0F-4B9C-90E4-52B7844A694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87363" y="2311608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人与人之间的实物交换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198">
            <a:extLst>
              <a:ext uri="{FF2B5EF4-FFF2-40B4-BE49-F238E27FC236}">
                <a16:creationId xmlns:a16="http://schemas.microsoft.com/office/drawing/2014/main" id="{B810B167-66DD-4A26-8B75-C39189679EB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87363" y="3318083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国家之间的各类贸易市场上的交换：一带一路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83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4776" name="Rectangle 152"/>
              <p:cNvSpPr>
                <a:spLocks noChangeArrowheads="1"/>
              </p:cNvSpPr>
              <p:nvPr/>
            </p:nvSpPr>
            <p:spPr bwMode="auto">
              <a:xfrm>
                <a:off x="1547664" y="2835120"/>
                <a:ext cx="6048672" cy="1126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2800" b="1" dirty="0"/>
                  <a:t>在道路、车辆、司机等状况不变时</a:t>
                </a:r>
                <a:r>
                  <a:rPr lang="zh-CN" altLang="en-US" sz="2800" b="1" dirty="0"/>
                  <a:t>，</a:t>
                </a:r>
                <a:r>
                  <a:rPr lang="zh-CN" altLang="zh-CN" sz="2800" b="1" dirty="0"/>
                  <a:t>车速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zh-CN" sz="2800" b="1" dirty="0"/>
                  <a:t>多大可使通行能力</a:t>
                </a:r>
                <a:r>
                  <a:rPr lang="en-US" altLang="zh-CN" sz="2800" b="1" i="1" dirty="0"/>
                  <a:t>N</a:t>
                </a:r>
                <a:r>
                  <a:rPr lang="zh-CN" altLang="zh-CN" sz="2800" b="1" dirty="0"/>
                  <a:t>达到最大</a:t>
                </a:r>
                <a:r>
                  <a:rPr lang="en-US" altLang="zh-CN" sz="2800" b="1" dirty="0">
                    <a:solidFill>
                      <a:srgbClr val="000000"/>
                    </a:solidFill>
                  </a:rPr>
                  <a:t>.</a:t>
                </a:r>
                <a:r>
                  <a:rPr lang="en-US" altLang="zh-CN" sz="2800" b="1" dirty="0"/>
                  <a:t>  </a:t>
                </a:r>
              </a:p>
            </p:txBody>
          </p:sp>
        </mc:Choice>
        <mc:Fallback xmlns="">
          <p:sp>
            <p:nvSpPr>
              <p:cNvPr id="154776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835120"/>
                <a:ext cx="6048672" cy="1126462"/>
              </a:xfrm>
              <a:prstGeom prst="rect">
                <a:avLst/>
              </a:prstGeom>
              <a:blipFill rotWithShape="1">
                <a:blip r:embed="rId3"/>
                <a:stretch>
                  <a:fillRect l="-2117" t="-3243" b="-108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783" name="Rectangle 159"/>
          <p:cNvSpPr>
            <a:spLocks noChangeArrowheads="1"/>
          </p:cNvSpPr>
          <p:nvPr/>
        </p:nvSpPr>
        <p:spPr bwMode="auto">
          <a:xfrm>
            <a:off x="1523246" y="5566300"/>
            <a:ext cx="67817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cs typeface="Times New Roman" pitchFamily="18" charset="0"/>
              </a:rPr>
              <a:t>当</a:t>
            </a:r>
            <a:r>
              <a:rPr lang="en-US" altLang="zh-CN" sz="2800" b="1" i="1" dirty="0"/>
              <a:t>d</a:t>
            </a:r>
            <a:r>
              <a:rPr lang="en-US" altLang="zh-CN" sz="2800" b="1" baseline="-30000" dirty="0"/>
              <a:t>0</a:t>
            </a:r>
            <a:r>
              <a:rPr lang="zh-CN" altLang="en-US" sz="2800" b="1" dirty="0">
                <a:cs typeface="Times New Roman" pitchFamily="18" charset="0"/>
              </a:rPr>
              <a:t>，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，</a:t>
            </a:r>
            <a:r>
              <a:rPr lang="en-US" altLang="zh-CN" sz="2800" b="1" i="1" dirty="0"/>
              <a:t> 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>
                <a:cs typeface="Times New Roman" pitchFamily="18" charset="0"/>
              </a:rPr>
              <a:t>变大时最大通行能力</a:t>
            </a:r>
            <a:r>
              <a:rPr lang="en-US" altLang="zh-CN" sz="2800" b="1" i="1" dirty="0"/>
              <a:t>N</a:t>
            </a:r>
            <a:r>
              <a:rPr lang="en-US" altLang="zh-CN" sz="2800" b="1" i="1" baseline="-30000" dirty="0"/>
              <a:t>m</a:t>
            </a:r>
            <a:r>
              <a:rPr lang="zh-CN" altLang="en-US" sz="2800" b="1" dirty="0">
                <a:cs typeface="Times New Roman" pitchFamily="18" charset="0"/>
              </a:rPr>
              <a:t>减小</a:t>
            </a:r>
            <a:r>
              <a:rPr lang="en-US" altLang="zh-CN" sz="2800" b="1" dirty="0"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26629" name="Object 168"/>
          <p:cNvGraphicFramePr>
            <a:graphicFrameLocks noChangeAspect="1"/>
          </p:cNvGraphicFramePr>
          <p:nvPr/>
        </p:nvGraphicFramePr>
        <p:xfrm>
          <a:off x="7164388" y="549275"/>
          <a:ext cx="13033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Clip" r:id="rId4" imgW="6544800" imgH="1706400" progId="MS_ClipArt_Gallery.2">
                  <p:embed/>
                </p:oleObj>
              </mc:Choice>
              <mc:Fallback>
                <p:oleObj name="Clip" r:id="rId4" imgW="6544800" imgH="1706400" progId="MS_ClipArt_Gallery.2">
                  <p:embed/>
                  <p:pic>
                    <p:nvPicPr>
                      <p:cNvPr id="0" name="Object 1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49275"/>
                        <a:ext cx="13033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城市通行能力模型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02624" y="1412776"/>
                <a:ext cx="6938752" cy="1260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𝑁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4" y="1412776"/>
                <a:ext cx="6938752" cy="12606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75656" y="4142505"/>
                <a:ext cx="1388585" cy="11835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42505"/>
                <a:ext cx="1388585" cy="11835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19872" y="4194210"/>
            <a:ext cx="4621504" cy="1080119"/>
            <a:chOff x="3419872" y="4194210"/>
            <a:chExt cx="4621504" cy="1080119"/>
          </a:xfrm>
        </p:grpSpPr>
        <p:sp>
          <p:nvSpPr>
            <p:cNvPr id="154785" name="Rectangle 161"/>
            <p:cNvSpPr>
              <a:spLocks noChangeArrowheads="1"/>
            </p:cNvSpPr>
            <p:nvPr/>
          </p:nvSpPr>
          <p:spPr bwMode="auto">
            <a:xfrm>
              <a:off x="3419872" y="4257217"/>
              <a:ext cx="1403074" cy="9541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cs typeface="Times New Roman" pitchFamily="18" charset="0"/>
                </a:rPr>
                <a:t>最大通行能力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9044381"/>
                </p:ext>
              </p:extLst>
            </p:nvPr>
          </p:nvGraphicFramePr>
          <p:xfrm>
            <a:off x="4932123" y="4194210"/>
            <a:ext cx="3109253" cy="1080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8" name="公式" r:id="rId8" imgW="1256755" imgH="482391" progId="Equation.3">
                    <p:embed/>
                  </p:oleObj>
                </mc:Choice>
                <mc:Fallback>
                  <p:oleObj name="公式" r:id="rId8" imgW="1256755" imgH="482391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123" y="4194210"/>
                          <a:ext cx="3109253" cy="108011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6" grpId="0"/>
      <p:bldP spid="154783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5334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甲有物品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乙有物品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双方为满足更高的需要，商定</a:t>
            </a:r>
            <a:r>
              <a:rPr lang="zh-CN" altLang="en-US" sz="2800" b="1" dirty="0">
                <a:solidFill>
                  <a:srgbClr val="FF0000"/>
                </a:solidFill>
              </a:rPr>
              <a:t>相互交换</a:t>
            </a:r>
            <a:r>
              <a:rPr lang="zh-CN" altLang="en-US" sz="2800" b="1" dirty="0"/>
              <a:t>一部分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研究实物交换方案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05400" y="3284538"/>
            <a:ext cx="2667000" cy="2016125"/>
            <a:chOff x="3216" y="2069"/>
            <a:chExt cx="1680" cy="1270"/>
          </a:xfrm>
        </p:grpSpPr>
        <p:grpSp>
          <p:nvGrpSpPr>
            <p:cNvPr id="13334" name="Group 61"/>
            <p:cNvGrpSpPr>
              <a:grpSpLocks/>
            </p:cNvGrpSpPr>
            <p:nvPr/>
          </p:nvGrpSpPr>
          <p:grpSpPr bwMode="auto">
            <a:xfrm>
              <a:off x="3216" y="2256"/>
              <a:ext cx="1680" cy="1083"/>
              <a:chOff x="3216" y="2256"/>
              <a:chExt cx="1680" cy="1083"/>
            </a:xfrm>
          </p:grpSpPr>
          <p:sp>
            <p:nvSpPr>
              <p:cNvPr id="13336" name="Line 21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22"/>
              <p:cNvSpPr>
                <a:spLocks noChangeShapeType="1"/>
              </p:cNvSpPr>
              <p:nvPr/>
            </p:nvSpPr>
            <p:spPr bwMode="auto">
              <a:xfrm flipH="1">
                <a:off x="4649" y="2592"/>
                <a:ext cx="7" cy="5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Text Box 26"/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</a:p>
            </p:txBody>
          </p:sp>
          <p:sp>
            <p:nvSpPr>
              <p:cNvPr id="13339" name="Text Box 29"/>
              <p:cNvSpPr txBox="1">
                <a:spLocks noChangeArrowheads="1"/>
              </p:cNvSpPr>
              <p:nvPr/>
            </p:nvSpPr>
            <p:spPr bwMode="auto">
              <a:xfrm>
                <a:off x="4560" y="30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x</a:t>
                </a:r>
              </a:p>
            </p:txBody>
          </p:sp>
          <p:sp>
            <p:nvSpPr>
              <p:cNvPr id="13340" name="Text Box 36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p</a:t>
                </a:r>
              </a:p>
            </p:txBody>
          </p:sp>
        </p:grpSp>
        <p:sp>
          <p:nvSpPr>
            <p:cNvPr id="13335" name="Text Box 41"/>
            <p:cNvSpPr txBox="1">
              <a:spLocks noChangeArrowheads="1"/>
            </p:cNvSpPr>
            <p:nvPr/>
          </p:nvSpPr>
          <p:spPr bwMode="auto">
            <a:xfrm>
              <a:off x="4512" y="2069"/>
              <a:ext cx="33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7200" b="1" dirty="0"/>
                <a:t>.</a:t>
              </a:r>
            </a:p>
          </p:txBody>
        </p:sp>
      </p:grp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381000" y="2514600"/>
            <a:ext cx="4343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用</a:t>
            </a:r>
            <a:r>
              <a:rPr lang="en-US" altLang="zh-CN" sz="2800" b="1" i="1" dirty="0" err="1"/>
              <a:t>x,y</a:t>
            </a:r>
            <a:r>
              <a:rPr lang="zh-CN" altLang="en-US" sz="2800" b="1" dirty="0"/>
              <a:t>分别表示甲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乙占有</a:t>
            </a:r>
            <a:r>
              <a:rPr lang="en-US" altLang="zh-CN" sz="2800" b="1" i="1" dirty="0"/>
              <a:t>X,Y</a:t>
            </a:r>
            <a:r>
              <a:rPr lang="zh-CN" altLang="en-US" sz="2800" b="1" dirty="0"/>
              <a:t>的数量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设交换前甲占有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的数量为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乙占有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的数量为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作图：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228600" y="5105400"/>
            <a:ext cx="8534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若不考虑双方对</a:t>
            </a:r>
            <a:r>
              <a:rPr lang="en-US" altLang="zh-CN" sz="2800" b="1" i="1"/>
              <a:t>X,Y</a:t>
            </a:r>
            <a:r>
              <a:rPr lang="zh-CN" altLang="en-US" sz="2800" b="1"/>
              <a:t>的偏爱，则矩形内任一点 </a:t>
            </a:r>
            <a:r>
              <a:rPr lang="en-US" altLang="zh-CN" sz="2800" b="1" i="1"/>
              <a:t>p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228600" y="57150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都是一种</a:t>
            </a:r>
            <a:r>
              <a:rPr lang="zh-CN" altLang="en-US" sz="2800" b="1" dirty="0">
                <a:solidFill>
                  <a:srgbClr val="FF0000"/>
                </a:solidFill>
              </a:rPr>
              <a:t>交换方案</a:t>
            </a:r>
            <a:r>
              <a:rPr lang="zh-CN" altLang="en-US" sz="2800" b="1" dirty="0"/>
              <a:t>：甲占有</a:t>
            </a:r>
            <a:r>
              <a:rPr lang="en-US" altLang="en-US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，乙占有</a:t>
            </a:r>
            <a:r>
              <a:rPr lang="en-US" altLang="en-US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x, y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). 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003800" y="2133600"/>
            <a:ext cx="4572000" cy="3262313"/>
            <a:chOff x="3168" y="1200"/>
            <a:chExt cx="2880" cy="2055"/>
          </a:xfrm>
        </p:grpSpPr>
        <p:sp>
          <p:nvSpPr>
            <p:cNvPr id="13323" name="Text Box 42"/>
            <p:cNvSpPr txBox="1">
              <a:spLocks noChangeArrowheads="1"/>
            </p:cNvSpPr>
            <p:nvPr/>
          </p:nvSpPr>
          <p:spPr bwMode="auto">
            <a:xfrm>
              <a:off x="5514" y="2928"/>
              <a:ext cx="5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x</a:t>
              </a:r>
              <a:endParaRPr lang="en-US" altLang="zh-CN" b="1"/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3408" y="2976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 flipV="1">
              <a:off x="3421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2"/>
            <p:cNvSpPr>
              <a:spLocks noChangeShapeType="1"/>
            </p:cNvSpPr>
            <p:nvPr/>
          </p:nvSpPr>
          <p:spPr bwMode="auto">
            <a:xfrm>
              <a:off x="3421" y="1584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5186" y="158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23"/>
            <p:cNvSpPr txBox="1">
              <a:spLocks noChangeArrowheads="1"/>
            </p:cNvSpPr>
            <p:nvPr/>
          </p:nvSpPr>
          <p:spPr bwMode="auto">
            <a:xfrm>
              <a:off x="3216" y="1200"/>
              <a:ext cx="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3168" y="144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endParaRPr lang="en-US" altLang="zh-CN" sz="2800" b="1"/>
            </a:p>
          </p:txBody>
        </p:sp>
        <p:sp>
          <p:nvSpPr>
            <p:cNvPr id="13330" name="Text Box 27"/>
            <p:cNvSpPr txBox="1">
              <a:spLocks noChangeArrowheads="1"/>
            </p:cNvSpPr>
            <p:nvPr/>
          </p:nvSpPr>
          <p:spPr bwMode="auto">
            <a:xfrm>
              <a:off x="3264" y="2880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3331" name="Text Box 30"/>
            <p:cNvSpPr txBox="1">
              <a:spLocks noChangeArrowheads="1"/>
            </p:cNvSpPr>
            <p:nvPr/>
          </p:nvSpPr>
          <p:spPr bwMode="auto">
            <a:xfrm>
              <a:off x="5104" y="2928"/>
              <a:ext cx="4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x</a:t>
              </a:r>
              <a:r>
                <a:rPr lang="en-US" altLang="zh-CN" sz="2800" b="1" baseline="-25000"/>
                <a:t>0</a:t>
              </a:r>
              <a:endParaRPr lang="en-US" altLang="zh-CN" sz="2800" b="1"/>
            </a:p>
          </p:txBody>
        </p:sp>
        <p:sp>
          <p:nvSpPr>
            <p:cNvPr id="13332" name="Text Box 52"/>
            <p:cNvSpPr txBox="1">
              <a:spLocks noChangeArrowheads="1"/>
            </p:cNvSpPr>
            <p:nvPr/>
          </p:nvSpPr>
          <p:spPr bwMode="auto">
            <a:xfrm>
              <a:off x="5088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•</a:t>
              </a:r>
            </a:p>
          </p:txBody>
        </p:sp>
        <p:sp>
          <p:nvSpPr>
            <p:cNvPr id="13333" name="Text Box 53"/>
            <p:cNvSpPr txBox="1">
              <a:spLocks noChangeArrowheads="1"/>
            </p:cNvSpPr>
            <p:nvPr/>
          </p:nvSpPr>
          <p:spPr bwMode="auto">
            <a:xfrm>
              <a:off x="3312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•</a:t>
              </a:r>
            </a:p>
          </p:txBody>
        </p:sp>
      </p:grpSp>
      <p:graphicFrame>
        <p:nvGraphicFramePr>
          <p:cNvPr id="13314" name="Object 63"/>
          <p:cNvGraphicFramePr>
            <a:graphicFrameLocks noChangeAspect="1"/>
          </p:cNvGraphicFramePr>
          <p:nvPr/>
        </p:nvGraphicFramePr>
        <p:xfrm>
          <a:off x="8172450" y="549275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49275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/>
      <p:bldP spid="8237" grpId="0" animBg="1" autoUpdateAnimBg="0"/>
      <p:bldP spid="8242" grpId="0" animBg="1" autoUpdateAnimBg="0"/>
      <p:bldP spid="8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4800600" y="1341438"/>
            <a:ext cx="4343400" cy="3205162"/>
            <a:chOff x="3072" y="909"/>
            <a:chExt cx="2736" cy="2019"/>
          </a:xfrm>
        </p:grpSpPr>
        <p:sp>
          <p:nvSpPr>
            <p:cNvPr id="14358" name="Text Box 38"/>
            <p:cNvSpPr txBox="1">
              <a:spLocks noChangeArrowheads="1"/>
            </p:cNvSpPr>
            <p:nvPr/>
          </p:nvSpPr>
          <p:spPr bwMode="auto">
            <a:xfrm>
              <a:off x="5568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4359" name="Line 90"/>
            <p:cNvSpPr>
              <a:spLocks noChangeShapeType="1"/>
            </p:cNvSpPr>
            <p:nvPr/>
          </p:nvSpPr>
          <p:spPr bwMode="auto">
            <a:xfrm>
              <a:off x="3312" y="26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91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93"/>
            <p:cNvSpPr>
              <a:spLocks noChangeShapeType="1"/>
            </p:cNvSpPr>
            <p:nvPr/>
          </p:nvSpPr>
          <p:spPr bwMode="auto">
            <a:xfrm>
              <a:off x="3312" y="12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94"/>
            <p:cNvSpPr>
              <a:spLocks noChangeShapeType="1"/>
            </p:cNvSpPr>
            <p:nvPr/>
          </p:nvSpPr>
          <p:spPr bwMode="auto">
            <a:xfrm>
              <a:off x="5376" y="129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98"/>
            <p:cNvSpPr>
              <a:spLocks noChangeShapeType="1"/>
            </p:cNvSpPr>
            <p:nvPr/>
          </p:nvSpPr>
          <p:spPr bwMode="auto">
            <a:xfrm>
              <a:off x="3792" y="168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99"/>
            <p:cNvSpPr>
              <a:spLocks noChangeShapeType="1"/>
            </p:cNvSpPr>
            <p:nvPr/>
          </p:nvSpPr>
          <p:spPr bwMode="auto">
            <a:xfrm>
              <a:off x="3312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100"/>
            <p:cNvSpPr>
              <a:spLocks noChangeShapeType="1"/>
            </p:cNvSpPr>
            <p:nvPr/>
          </p:nvSpPr>
          <p:spPr bwMode="auto">
            <a:xfrm>
              <a:off x="3312" y="230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101"/>
            <p:cNvSpPr>
              <a:spLocks noChangeShapeType="1"/>
            </p:cNvSpPr>
            <p:nvPr/>
          </p:nvSpPr>
          <p:spPr bwMode="auto">
            <a:xfrm>
              <a:off x="446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Text Box 102"/>
            <p:cNvSpPr txBox="1">
              <a:spLocks noChangeArrowheads="1"/>
            </p:cNvSpPr>
            <p:nvPr/>
          </p:nvSpPr>
          <p:spPr bwMode="auto">
            <a:xfrm>
              <a:off x="3120" y="90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</a:p>
          </p:txBody>
        </p:sp>
        <p:sp>
          <p:nvSpPr>
            <p:cNvPr id="14368" name="Text Box 103"/>
            <p:cNvSpPr txBox="1">
              <a:spLocks noChangeArrowheads="1"/>
            </p:cNvSpPr>
            <p:nvPr/>
          </p:nvSpPr>
          <p:spPr bwMode="auto">
            <a:xfrm>
              <a:off x="3072" y="11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 baseline="-25000"/>
                <a:t>0</a:t>
              </a:r>
              <a:endParaRPr lang="en-US" altLang="zh-CN" b="1" i="1"/>
            </a:p>
          </p:txBody>
        </p:sp>
        <p:sp>
          <p:nvSpPr>
            <p:cNvPr id="14369" name="Text Box 104"/>
            <p:cNvSpPr txBox="1">
              <a:spLocks noChangeArrowheads="1"/>
            </p:cNvSpPr>
            <p:nvPr/>
          </p:nvSpPr>
          <p:spPr bwMode="auto">
            <a:xfrm>
              <a:off x="3072" y="152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370" name="Text Box 105"/>
            <p:cNvSpPr txBox="1">
              <a:spLocks noChangeArrowheads="1"/>
            </p:cNvSpPr>
            <p:nvPr/>
          </p:nvSpPr>
          <p:spPr bwMode="auto">
            <a:xfrm>
              <a:off x="3072" y="2157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371" name="Text Box 106"/>
            <p:cNvSpPr txBox="1">
              <a:spLocks noChangeArrowheads="1"/>
            </p:cNvSpPr>
            <p:nvPr/>
          </p:nvSpPr>
          <p:spPr bwMode="auto">
            <a:xfrm>
              <a:off x="3168" y="257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4372" name="Text Box 107"/>
            <p:cNvSpPr txBox="1">
              <a:spLocks noChangeArrowheads="1"/>
            </p:cNvSpPr>
            <p:nvPr/>
          </p:nvSpPr>
          <p:spPr bwMode="auto">
            <a:xfrm>
              <a:off x="3696" y="2637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373" name="Text Box 108"/>
            <p:cNvSpPr txBox="1">
              <a:spLocks noChangeArrowheads="1"/>
            </p:cNvSpPr>
            <p:nvPr/>
          </p:nvSpPr>
          <p:spPr bwMode="auto">
            <a:xfrm>
              <a:off x="4368" y="26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374" name="Text Box 109"/>
            <p:cNvSpPr txBox="1">
              <a:spLocks noChangeArrowheads="1"/>
            </p:cNvSpPr>
            <p:nvPr/>
          </p:nvSpPr>
          <p:spPr bwMode="auto">
            <a:xfrm>
              <a:off x="5280" y="26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14375" name="Text Box 114"/>
            <p:cNvSpPr txBox="1">
              <a:spLocks noChangeArrowheads="1"/>
            </p:cNvSpPr>
            <p:nvPr/>
          </p:nvSpPr>
          <p:spPr bwMode="auto">
            <a:xfrm>
              <a:off x="3792" y="152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376" name="Text Box 115"/>
            <p:cNvSpPr txBox="1">
              <a:spLocks noChangeArrowheads="1"/>
            </p:cNvSpPr>
            <p:nvPr/>
          </p:nvSpPr>
          <p:spPr bwMode="auto">
            <a:xfrm>
              <a:off x="4464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377" name="Text Box 118"/>
            <p:cNvSpPr txBox="1">
              <a:spLocks noChangeArrowheads="1"/>
            </p:cNvSpPr>
            <p:nvPr/>
          </p:nvSpPr>
          <p:spPr bwMode="auto">
            <a:xfrm>
              <a:off x="3696" y="1238"/>
              <a:ext cx="5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  <p:sp>
          <p:nvSpPr>
            <p:cNvPr id="14378" name="Text Box 119"/>
            <p:cNvSpPr txBox="1">
              <a:spLocks noChangeArrowheads="1"/>
            </p:cNvSpPr>
            <p:nvPr/>
          </p:nvSpPr>
          <p:spPr bwMode="auto">
            <a:xfrm>
              <a:off x="4368" y="1862"/>
              <a:ext cx="62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sp>
        <p:nvSpPr>
          <p:cNvPr id="9337" name="Text Box 121"/>
          <p:cNvSpPr txBox="1">
            <a:spLocks noChangeArrowheads="1"/>
          </p:cNvSpPr>
          <p:nvPr/>
        </p:nvSpPr>
        <p:spPr bwMode="auto">
          <a:xfrm>
            <a:off x="3272036" y="609600"/>
            <a:ext cx="3048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甲的无差别曲线</a:t>
            </a:r>
          </a:p>
        </p:txBody>
      </p:sp>
      <p:sp>
        <p:nvSpPr>
          <p:cNvPr id="14341" name="Text Box 123"/>
          <p:cNvSpPr txBox="1">
            <a:spLocks noChangeArrowheads="1"/>
          </p:cNvSpPr>
          <p:nvPr/>
        </p:nvSpPr>
        <p:spPr bwMode="auto">
          <a:xfrm>
            <a:off x="381000" y="533400"/>
            <a:ext cx="2362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分析与建模</a:t>
            </a:r>
          </a:p>
        </p:txBody>
      </p:sp>
      <p:sp>
        <p:nvSpPr>
          <p:cNvPr id="9343" name="Text Box 127"/>
          <p:cNvSpPr txBox="1">
            <a:spLocks noChangeArrowheads="1"/>
          </p:cNvSpPr>
          <p:nvPr/>
        </p:nvSpPr>
        <p:spPr bwMode="auto">
          <a:xfrm>
            <a:off x="304800" y="1268413"/>
            <a:ext cx="44196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如果甲占有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与占有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具有</a:t>
            </a:r>
            <a:r>
              <a:rPr lang="zh-CN" altLang="en-US" sz="2800" b="1" dirty="0">
                <a:solidFill>
                  <a:srgbClr val="FF0000"/>
                </a:solidFill>
              </a:rPr>
              <a:t>同样的满意</a:t>
            </a:r>
            <a:r>
              <a:rPr lang="zh-CN" altLang="en-US" sz="2800" b="1" dirty="0"/>
              <a:t>程度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即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对甲是</a:t>
            </a:r>
            <a:r>
              <a:rPr lang="zh-CN" altLang="en-US" sz="2800" b="1" dirty="0">
                <a:solidFill>
                  <a:srgbClr val="FF0000"/>
                </a:solidFill>
              </a:rPr>
              <a:t>无差别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815013" y="1951980"/>
            <a:ext cx="2663825" cy="2197100"/>
            <a:chOff x="3663" y="1207"/>
            <a:chExt cx="1678" cy="1384"/>
          </a:xfrm>
        </p:grpSpPr>
        <p:sp>
          <p:nvSpPr>
            <p:cNvPr id="14355" name="Arc 95"/>
            <p:cNvSpPr>
              <a:spLocks/>
            </p:cNvSpPr>
            <p:nvPr/>
          </p:nvSpPr>
          <p:spPr bwMode="auto">
            <a:xfrm flipH="1" flipV="1">
              <a:off x="3787" y="1480"/>
              <a:ext cx="1361" cy="947"/>
            </a:xfrm>
            <a:custGeom>
              <a:avLst/>
              <a:gdLst>
                <a:gd name="T0" fmla="*/ 4 w 21600"/>
                <a:gd name="T1" fmla="*/ 0 h 21571"/>
                <a:gd name="T2" fmla="*/ 86 w 21600"/>
                <a:gd name="T3" fmla="*/ 42 h 21571"/>
                <a:gd name="T4" fmla="*/ 0 w 21600"/>
                <a:gd name="T5" fmla="*/ 42 h 215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71"/>
                <a:gd name="T11" fmla="*/ 21600 w 21600"/>
                <a:gd name="T12" fmla="*/ 21571 h 215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71" fill="none" extrusionOk="0">
                  <a:moveTo>
                    <a:pt x="1110" y="-1"/>
                  </a:moveTo>
                  <a:cubicBezTo>
                    <a:pt x="12592" y="590"/>
                    <a:pt x="21600" y="10073"/>
                    <a:pt x="21600" y="21571"/>
                  </a:cubicBezTo>
                </a:path>
                <a:path w="21600" h="21571" stroke="0" extrusionOk="0">
                  <a:moveTo>
                    <a:pt x="1110" y="-1"/>
                  </a:moveTo>
                  <a:cubicBezTo>
                    <a:pt x="12592" y="590"/>
                    <a:pt x="21600" y="10073"/>
                    <a:pt x="21600" y="21571"/>
                  </a:cubicBezTo>
                  <a:lnTo>
                    <a:pt x="0" y="21571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110"/>
            <p:cNvSpPr txBox="1">
              <a:spLocks noChangeArrowheads="1"/>
            </p:cNvSpPr>
            <p:nvPr/>
          </p:nvSpPr>
          <p:spPr bwMode="auto">
            <a:xfrm>
              <a:off x="3663" y="1207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M</a:t>
              </a:r>
            </a:p>
          </p:txBody>
        </p:sp>
        <p:sp>
          <p:nvSpPr>
            <p:cNvPr id="14357" name="Text Box 111"/>
            <p:cNvSpPr txBox="1">
              <a:spLocks noChangeArrowheads="1"/>
            </p:cNvSpPr>
            <p:nvPr/>
          </p:nvSpPr>
          <p:spPr bwMode="auto">
            <a:xfrm>
              <a:off x="4909" y="234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N</a:t>
              </a:r>
            </a:p>
          </p:txBody>
        </p:sp>
      </p:grpSp>
      <p:sp>
        <p:nvSpPr>
          <p:cNvPr id="9346" name="Text Box 130"/>
          <p:cNvSpPr txBox="1">
            <a:spLocks noChangeArrowheads="1"/>
          </p:cNvSpPr>
          <p:nvPr/>
        </p:nvSpPr>
        <p:spPr bwMode="auto">
          <a:xfrm>
            <a:off x="323850" y="2924175"/>
            <a:ext cx="4419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将</a:t>
            </a:r>
            <a:r>
              <a:rPr lang="zh-CN" altLang="zh-CN" sz="2800" b="1" dirty="0"/>
              <a:t>所有与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无差别的点连接起来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得到一条</a:t>
            </a:r>
            <a:r>
              <a:rPr lang="zh-CN" altLang="en-US" sz="2800" b="1" dirty="0">
                <a:solidFill>
                  <a:srgbClr val="FF3300"/>
                </a:solidFill>
              </a:rPr>
              <a:t>无差别曲线</a:t>
            </a:r>
            <a:r>
              <a:rPr lang="en-US" altLang="zh-CN" sz="2800" b="1" i="1" dirty="0">
                <a:solidFill>
                  <a:srgbClr val="FF3300"/>
                </a:solidFill>
              </a:rPr>
              <a:t>MN.</a:t>
            </a:r>
            <a:endParaRPr lang="en-US" altLang="zh-CN" sz="2800" b="1" dirty="0"/>
          </a:p>
        </p:txBody>
      </p:sp>
      <p:sp>
        <p:nvSpPr>
          <p:cNvPr id="9347" name="Text Box 131"/>
          <p:cNvSpPr txBox="1">
            <a:spLocks noChangeArrowheads="1"/>
          </p:cNvSpPr>
          <p:nvPr/>
        </p:nvSpPr>
        <p:spPr bwMode="auto">
          <a:xfrm>
            <a:off x="304800" y="4572000"/>
            <a:ext cx="88392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线上各点满意度相同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线的形状反映</a:t>
            </a:r>
            <a:r>
              <a:rPr lang="zh-CN" altLang="en-US" sz="2800" b="1" dirty="0">
                <a:solidFill>
                  <a:srgbClr val="FF0000"/>
                </a:solidFill>
              </a:rPr>
              <a:t>甲对</a:t>
            </a:r>
            <a:r>
              <a:rPr lang="en-US" altLang="zh-CN" sz="2800" b="1" i="1" dirty="0">
                <a:solidFill>
                  <a:srgbClr val="FF0000"/>
                </a:solidFill>
              </a:rPr>
              <a:t>X,Y</a:t>
            </a:r>
            <a:r>
              <a:rPr lang="zh-CN" altLang="en-US" sz="2800" b="1" dirty="0">
                <a:solidFill>
                  <a:srgbClr val="FF0000"/>
                </a:solidFill>
              </a:rPr>
              <a:t>的偏爱程度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80063" y="1989138"/>
            <a:ext cx="3257550" cy="1905000"/>
            <a:chOff x="3504" y="255"/>
            <a:chExt cx="2052" cy="1200"/>
          </a:xfrm>
        </p:grpSpPr>
        <p:sp>
          <p:nvSpPr>
            <p:cNvPr id="14348" name="Text Box 113"/>
            <p:cNvSpPr txBox="1">
              <a:spLocks noChangeArrowheads="1"/>
            </p:cNvSpPr>
            <p:nvPr/>
          </p:nvSpPr>
          <p:spPr bwMode="auto">
            <a:xfrm>
              <a:off x="5172" y="1041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N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14349" name="Arc 92"/>
            <p:cNvSpPr>
              <a:spLocks/>
            </p:cNvSpPr>
            <p:nvPr/>
          </p:nvSpPr>
          <p:spPr bwMode="auto">
            <a:xfrm flipH="1" flipV="1">
              <a:off x="3504" y="591"/>
              <a:ext cx="1009" cy="864"/>
            </a:xfrm>
            <a:custGeom>
              <a:avLst/>
              <a:gdLst>
                <a:gd name="T0" fmla="*/ 3 w 21600"/>
                <a:gd name="T1" fmla="*/ 0 h 24445"/>
                <a:gd name="T2" fmla="*/ 47 w 21600"/>
                <a:gd name="T3" fmla="*/ 31 h 24445"/>
                <a:gd name="T4" fmla="*/ 0 w 21600"/>
                <a:gd name="T5" fmla="*/ 27 h 244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445"/>
                <a:gd name="T11" fmla="*/ 21600 w 21600"/>
                <a:gd name="T12" fmla="*/ 24445 h 244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445" fill="none" extrusionOk="0">
                  <a:moveTo>
                    <a:pt x="1420" y="-1"/>
                  </a:moveTo>
                  <a:cubicBezTo>
                    <a:pt x="12773" y="747"/>
                    <a:pt x="21600" y="10174"/>
                    <a:pt x="21600" y="21553"/>
                  </a:cubicBezTo>
                  <a:cubicBezTo>
                    <a:pt x="21600" y="22520"/>
                    <a:pt x="21535" y="23486"/>
                    <a:pt x="21405" y="24445"/>
                  </a:cubicBezTo>
                </a:path>
                <a:path w="21600" h="24445" stroke="0" extrusionOk="0">
                  <a:moveTo>
                    <a:pt x="1420" y="-1"/>
                  </a:moveTo>
                  <a:cubicBezTo>
                    <a:pt x="12773" y="747"/>
                    <a:pt x="21600" y="10174"/>
                    <a:pt x="21600" y="21553"/>
                  </a:cubicBezTo>
                  <a:cubicBezTo>
                    <a:pt x="21600" y="22520"/>
                    <a:pt x="21535" y="23486"/>
                    <a:pt x="21405" y="24445"/>
                  </a:cubicBezTo>
                  <a:lnTo>
                    <a:pt x="0" y="21553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Arc 96"/>
            <p:cNvSpPr>
              <a:spLocks/>
            </p:cNvSpPr>
            <p:nvPr/>
          </p:nvSpPr>
          <p:spPr bwMode="auto">
            <a:xfrm flipH="1" flipV="1">
              <a:off x="4104" y="351"/>
              <a:ext cx="1080" cy="720"/>
            </a:xfrm>
            <a:custGeom>
              <a:avLst/>
              <a:gdLst>
                <a:gd name="T0" fmla="*/ 0 w 24304"/>
                <a:gd name="T1" fmla="*/ 0 h 21600"/>
                <a:gd name="T2" fmla="*/ 48 w 24304"/>
                <a:gd name="T3" fmla="*/ 24 h 21600"/>
                <a:gd name="T4" fmla="*/ 5 w 24304"/>
                <a:gd name="T5" fmla="*/ 24 h 21600"/>
                <a:gd name="T6" fmla="*/ 0 60000 65536"/>
                <a:gd name="T7" fmla="*/ 0 60000 65536"/>
                <a:gd name="T8" fmla="*/ 0 60000 65536"/>
                <a:gd name="T9" fmla="*/ 0 w 24304"/>
                <a:gd name="T10" fmla="*/ 0 h 21600"/>
                <a:gd name="T11" fmla="*/ 24304 w 243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04" h="21600" fill="none" extrusionOk="0">
                  <a:moveTo>
                    <a:pt x="-1" y="169"/>
                  </a:moveTo>
                  <a:cubicBezTo>
                    <a:pt x="896" y="56"/>
                    <a:pt x="1799" y="-1"/>
                    <a:pt x="2704" y="0"/>
                  </a:cubicBezTo>
                  <a:cubicBezTo>
                    <a:pt x="14633" y="0"/>
                    <a:pt x="24304" y="9670"/>
                    <a:pt x="24304" y="21600"/>
                  </a:cubicBezTo>
                </a:path>
                <a:path w="24304" h="21600" stroke="0" extrusionOk="0">
                  <a:moveTo>
                    <a:pt x="-1" y="169"/>
                  </a:moveTo>
                  <a:cubicBezTo>
                    <a:pt x="896" y="56"/>
                    <a:pt x="1799" y="-1"/>
                    <a:pt x="2704" y="0"/>
                  </a:cubicBezTo>
                  <a:cubicBezTo>
                    <a:pt x="14633" y="0"/>
                    <a:pt x="24304" y="9670"/>
                    <a:pt x="24304" y="21600"/>
                  </a:cubicBezTo>
                  <a:lnTo>
                    <a:pt x="2704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Arc 97"/>
            <p:cNvSpPr>
              <a:spLocks/>
            </p:cNvSpPr>
            <p:nvPr/>
          </p:nvSpPr>
          <p:spPr bwMode="auto">
            <a:xfrm flipH="1" flipV="1">
              <a:off x="4512" y="447"/>
              <a:ext cx="624" cy="432"/>
            </a:xfrm>
            <a:custGeom>
              <a:avLst/>
              <a:gdLst>
                <a:gd name="T0" fmla="*/ 0 w 21600"/>
                <a:gd name="T1" fmla="*/ 0 h 21600"/>
                <a:gd name="T2" fmla="*/ 18 w 21600"/>
                <a:gd name="T3" fmla="*/ 9 h 21600"/>
                <a:gd name="T4" fmla="*/ 0 w 21600"/>
                <a:gd name="T5" fmla="*/ 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112"/>
            <p:cNvSpPr txBox="1">
              <a:spLocks noChangeArrowheads="1"/>
            </p:cNvSpPr>
            <p:nvPr/>
          </p:nvSpPr>
          <p:spPr bwMode="auto">
            <a:xfrm>
              <a:off x="4128" y="255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M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14353" name="Text Box 116"/>
            <p:cNvSpPr txBox="1">
              <a:spLocks noChangeArrowheads="1"/>
            </p:cNvSpPr>
            <p:nvPr/>
          </p:nvSpPr>
          <p:spPr bwMode="auto">
            <a:xfrm>
              <a:off x="4647" y="799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y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4354" name="Text Box 117"/>
            <p:cNvSpPr txBox="1">
              <a:spLocks noChangeArrowheads="1"/>
            </p:cNvSpPr>
            <p:nvPr/>
          </p:nvSpPr>
          <p:spPr bwMode="auto">
            <a:xfrm>
              <a:off x="4623" y="572"/>
              <a:ext cx="4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sp>
        <p:nvSpPr>
          <p:cNvPr id="9351" name="Text Box 135"/>
          <p:cNvSpPr txBox="1">
            <a:spLocks noChangeArrowheads="1"/>
          </p:cNvSpPr>
          <p:nvPr/>
        </p:nvSpPr>
        <p:spPr bwMode="auto">
          <a:xfrm>
            <a:off x="373063" y="5157788"/>
            <a:ext cx="8447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比</a:t>
            </a:r>
            <a:r>
              <a:rPr lang="en-US" altLang="zh-CN" sz="2800" b="1" i="1" dirty="0"/>
              <a:t>MN</a:t>
            </a:r>
            <a:r>
              <a:rPr lang="zh-CN" altLang="zh-CN" sz="2800" b="1" dirty="0"/>
              <a:t>各点满意度更高的点如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，在另一条无差别曲线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上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于是形成</a:t>
            </a:r>
            <a:r>
              <a:rPr lang="zh-CN" altLang="en-US" sz="2800" b="1" dirty="0">
                <a:solidFill>
                  <a:srgbClr val="FF0000"/>
                </a:solidFill>
              </a:rPr>
              <a:t>一族无差别曲线</a:t>
            </a:r>
            <a:r>
              <a:rPr lang="zh-CN" altLang="en-US" sz="2800" b="1" dirty="0"/>
              <a:t>（无数条）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8172450" y="549275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49275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7" grpId="0" animBg="1"/>
      <p:bldP spid="9343" grpId="0"/>
      <p:bldP spid="9346" grpId="0"/>
      <p:bldP spid="9347" grpId="0"/>
      <p:bldP spid="93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953000" y="1219200"/>
            <a:ext cx="1133475" cy="1387475"/>
            <a:chOff x="2352" y="3446"/>
            <a:chExt cx="714" cy="874"/>
          </a:xfrm>
        </p:grpSpPr>
        <p:grpSp>
          <p:nvGrpSpPr>
            <p:cNvPr id="15398" name="Group 68"/>
            <p:cNvGrpSpPr>
              <a:grpSpLocks/>
            </p:cNvGrpSpPr>
            <p:nvPr/>
          </p:nvGrpSpPr>
          <p:grpSpPr bwMode="auto">
            <a:xfrm>
              <a:off x="2352" y="3638"/>
              <a:ext cx="552" cy="682"/>
              <a:chOff x="3366" y="912"/>
              <a:chExt cx="552" cy="682"/>
            </a:xfrm>
          </p:grpSpPr>
          <p:sp>
            <p:nvSpPr>
              <p:cNvPr id="15401" name="Line 23"/>
              <p:cNvSpPr>
                <a:spLocks noChangeShapeType="1"/>
              </p:cNvSpPr>
              <p:nvPr/>
            </p:nvSpPr>
            <p:spPr bwMode="auto">
              <a:xfrm>
                <a:off x="3510" y="912"/>
                <a:ext cx="4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Line 24"/>
              <p:cNvSpPr>
                <a:spLocks noChangeShapeType="1"/>
              </p:cNvSpPr>
              <p:nvPr/>
            </p:nvSpPr>
            <p:spPr bwMode="auto">
              <a:xfrm>
                <a:off x="3510" y="912"/>
                <a:ext cx="1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Line 25"/>
              <p:cNvSpPr>
                <a:spLocks noChangeShapeType="1"/>
              </p:cNvSpPr>
              <p:nvPr/>
            </p:nvSpPr>
            <p:spPr bwMode="auto">
              <a:xfrm>
                <a:off x="3510" y="1440"/>
                <a:ext cx="4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4" name="Object 37"/>
              <p:cNvGraphicFramePr>
                <a:graphicFrameLocks noChangeAspect="1"/>
              </p:cNvGraphicFramePr>
              <p:nvPr/>
            </p:nvGraphicFramePr>
            <p:xfrm>
              <a:off x="3366" y="1143"/>
              <a:ext cx="169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5" name="公式" r:id="rId3" imgW="253800" imgH="241200" progId="Equation.3">
                      <p:embed/>
                    </p:oleObj>
                  </mc:Choice>
                  <mc:Fallback>
                    <p:oleObj name="公式" r:id="rId3" imgW="253800" imgH="241200" progId="Equation.3">
                      <p:embed/>
                      <p:pic>
                        <p:nvPicPr>
                          <p:cNvPr id="0" name="Object 3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6" y="1143"/>
                            <a:ext cx="169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39"/>
              <p:cNvGraphicFramePr>
                <a:graphicFrameLocks noChangeAspect="1"/>
              </p:cNvGraphicFramePr>
              <p:nvPr/>
            </p:nvGraphicFramePr>
            <p:xfrm>
              <a:off x="3606" y="1430"/>
              <a:ext cx="204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6" name="公式" r:id="rId5" imgW="253800" imgH="203040" progId="Equation.3">
                      <p:embed/>
                    </p:oleObj>
                  </mc:Choice>
                  <mc:Fallback>
                    <p:oleObj name="公式" r:id="rId5" imgW="253800" imgH="203040" progId="Equation.3">
                      <p:embed/>
                      <p:pic>
                        <p:nvPicPr>
                          <p:cNvPr id="0" name="Object 3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430"/>
                            <a:ext cx="204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99" name="Text Box 32"/>
            <p:cNvSpPr txBox="1">
              <a:spLocks noChangeArrowheads="1"/>
            </p:cNvSpPr>
            <p:nvPr/>
          </p:nvSpPr>
          <p:spPr bwMode="auto">
            <a:xfrm>
              <a:off x="2784" y="3743"/>
              <a:ext cx="2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5400" name="Text Box 34"/>
            <p:cNvSpPr txBox="1">
              <a:spLocks noChangeArrowheads="1"/>
            </p:cNvSpPr>
            <p:nvPr/>
          </p:nvSpPr>
          <p:spPr bwMode="auto">
            <a:xfrm>
              <a:off x="2640" y="3446"/>
              <a:ext cx="28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324600" y="2209800"/>
            <a:ext cx="1357313" cy="1143000"/>
            <a:chOff x="2688" y="1248"/>
            <a:chExt cx="855" cy="720"/>
          </a:xfrm>
        </p:grpSpPr>
        <p:grpSp>
          <p:nvGrpSpPr>
            <p:cNvPr id="15392" name="Group 76"/>
            <p:cNvGrpSpPr>
              <a:grpSpLocks/>
            </p:cNvGrpSpPr>
            <p:nvPr/>
          </p:nvGrpSpPr>
          <p:grpSpPr bwMode="auto">
            <a:xfrm>
              <a:off x="2688" y="1680"/>
              <a:ext cx="855" cy="288"/>
              <a:chOff x="4080" y="1728"/>
              <a:chExt cx="855" cy="288"/>
            </a:xfrm>
          </p:grpSpPr>
          <p:sp>
            <p:nvSpPr>
              <p:cNvPr id="15395" name="Line 26"/>
              <p:cNvSpPr>
                <a:spLocks noChangeShapeType="1"/>
              </p:cNvSpPr>
              <p:nvPr/>
            </p:nvSpPr>
            <p:spPr bwMode="auto">
              <a:xfrm>
                <a:off x="4266" y="1728"/>
                <a:ext cx="62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27"/>
              <p:cNvSpPr>
                <a:spLocks noChangeShapeType="1"/>
              </p:cNvSpPr>
              <p:nvPr/>
            </p:nvSpPr>
            <p:spPr bwMode="auto">
              <a:xfrm flipH="1">
                <a:off x="4272" y="174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28"/>
              <p:cNvSpPr>
                <a:spLocks noChangeShapeType="1"/>
              </p:cNvSpPr>
              <p:nvPr/>
            </p:nvSpPr>
            <p:spPr bwMode="auto">
              <a:xfrm>
                <a:off x="4272" y="1889"/>
                <a:ext cx="66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2" name="Object 36"/>
              <p:cNvGraphicFramePr>
                <a:graphicFrameLocks noChangeAspect="1"/>
              </p:cNvGraphicFramePr>
              <p:nvPr/>
            </p:nvGraphicFramePr>
            <p:xfrm>
              <a:off x="4080" y="1736"/>
              <a:ext cx="169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7" name="公式" r:id="rId7" imgW="253800" imgH="241200" progId="Equation.3">
                      <p:embed/>
                    </p:oleObj>
                  </mc:Choice>
                  <mc:Fallback>
                    <p:oleObj name="公式" r:id="rId7" imgW="253800" imgH="241200" progId="Equation.3">
                      <p:embed/>
                      <p:pic>
                        <p:nvPicPr>
                          <p:cNvPr id="0" name="Object 3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736"/>
                            <a:ext cx="169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38"/>
              <p:cNvGraphicFramePr>
                <a:graphicFrameLocks noChangeAspect="1"/>
              </p:cNvGraphicFramePr>
              <p:nvPr/>
            </p:nvGraphicFramePr>
            <p:xfrm>
              <a:off x="4416" y="1881"/>
              <a:ext cx="169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8" name="公式" r:id="rId8" imgW="253800" imgH="203040" progId="Equation.3">
                      <p:embed/>
                    </p:oleObj>
                  </mc:Choice>
                  <mc:Fallback>
                    <p:oleObj name="公式" r:id="rId8" imgW="253800" imgH="203040" progId="Equation.3">
                      <p:embed/>
                      <p:pic>
                        <p:nvPicPr>
                          <p:cNvPr id="0" name="Object 3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881"/>
                            <a:ext cx="169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3120" y="148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5394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6248400" y="1295400"/>
            <a:ext cx="1905000" cy="1219200"/>
            <a:chOff x="4224" y="480"/>
            <a:chExt cx="1200" cy="768"/>
          </a:xfrm>
        </p:grpSpPr>
        <p:sp>
          <p:nvSpPr>
            <p:cNvPr id="15390" name="Line 73"/>
            <p:cNvSpPr>
              <a:spLocks noChangeShapeType="1"/>
            </p:cNvSpPr>
            <p:nvPr/>
          </p:nvSpPr>
          <p:spPr bwMode="auto">
            <a:xfrm flipV="1">
              <a:off x="4224" y="576"/>
              <a:ext cx="72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Text Box 74"/>
            <p:cNvSpPr txBox="1">
              <a:spLocks noChangeArrowheads="1"/>
            </p:cNvSpPr>
            <p:nvPr/>
          </p:nvSpPr>
          <p:spPr bwMode="auto">
            <a:xfrm>
              <a:off x="4992" y="4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r>
                <a:rPr lang="en-US" altLang="zh-CN" sz="2800" b="1" baseline="-25000"/>
                <a:t>1</a:t>
              </a:r>
              <a:r>
                <a:rPr lang="en-US" altLang="zh-CN" sz="2800" b="1">
                  <a:sym typeface="Symbol" pitchFamily="18" charset="2"/>
                </a:rPr>
                <a:t></a:t>
              </a:r>
              <a:endParaRPr lang="en-US" altLang="zh-CN" sz="2800" b="1"/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572000" y="457200"/>
            <a:ext cx="4105275" cy="3276600"/>
            <a:chOff x="3078" y="192"/>
            <a:chExt cx="2586" cy="2064"/>
          </a:xfrm>
        </p:grpSpPr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3270" y="2016"/>
              <a:ext cx="22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H="1" flipV="1">
              <a:off x="3264" y="288"/>
              <a:ext cx="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Arc 22"/>
            <p:cNvSpPr>
              <a:spLocks/>
            </p:cNvSpPr>
            <p:nvPr/>
          </p:nvSpPr>
          <p:spPr bwMode="auto">
            <a:xfrm rot="-156338" flipH="1" flipV="1">
              <a:off x="3562" y="548"/>
              <a:ext cx="1632" cy="1342"/>
            </a:xfrm>
            <a:custGeom>
              <a:avLst/>
              <a:gdLst>
                <a:gd name="T0" fmla="*/ 7 w 21597"/>
                <a:gd name="T1" fmla="*/ 0 h 21566"/>
                <a:gd name="T2" fmla="*/ 123 w 21597"/>
                <a:gd name="T3" fmla="*/ 82 h 21566"/>
                <a:gd name="T4" fmla="*/ 0 w 21597"/>
                <a:gd name="T5" fmla="*/ 84 h 21566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566"/>
                <a:gd name="T11" fmla="*/ 21597 w 21597"/>
                <a:gd name="T12" fmla="*/ 21566 h 21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566" fill="none" extrusionOk="0">
                  <a:moveTo>
                    <a:pt x="1207" y="-1"/>
                  </a:moveTo>
                  <a:cubicBezTo>
                    <a:pt x="12515" y="632"/>
                    <a:pt x="21414" y="9893"/>
                    <a:pt x="21597" y="21217"/>
                  </a:cubicBezTo>
                </a:path>
                <a:path w="21597" h="21566" stroke="0" extrusionOk="0">
                  <a:moveTo>
                    <a:pt x="1207" y="-1"/>
                  </a:moveTo>
                  <a:cubicBezTo>
                    <a:pt x="12515" y="632"/>
                    <a:pt x="21414" y="9893"/>
                    <a:pt x="21597" y="21217"/>
                  </a:cubicBezTo>
                  <a:lnTo>
                    <a:pt x="0" y="2156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3078" y="192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3126" y="1910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5334" y="196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5387" name="Arc 71"/>
            <p:cNvSpPr>
              <a:spLocks/>
            </p:cNvSpPr>
            <p:nvPr/>
          </p:nvSpPr>
          <p:spPr bwMode="auto">
            <a:xfrm flipH="1" flipV="1">
              <a:off x="3984" y="672"/>
              <a:ext cx="1056" cy="816"/>
            </a:xfrm>
            <a:custGeom>
              <a:avLst/>
              <a:gdLst>
                <a:gd name="T0" fmla="*/ 0 w 21600"/>
                <a:gd name="T1" fmla="*/ 0 h 21600"/>
                <a:gd name="T2" fmla="*/ 52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Arc 72"/>
            <p:cNvSpPr>
              <a:spLocks/>
            </p:cNvSpPr>
            <p:nvPr/>
          </p:nvSpPr>
          <p:spPr bwMode="auto">
            <a:xfrm flipH="1" flipV="1">
              <a:off x="4320" y="623"/>
              <a:ext cx="720" cy="577"/>
            </a:xfrm>
            <a:custGeom>
              <a:avLst/>
              <a:gdLst>
                <a:gd name="T0" fmla="*/ 3 w 21600"/>
                <a:gd name="T1" fmla="*/ 0 h 21468"/>
                <a:gd name="T2" fmla="*/ 24 w 21600"/>
                <a:gd name="T3" fmla="*/ 16 h 21468"/>
                <a:gd name="T4" fmla="*/ 0 w 21600"/>
                <a:gd name="T5" fmla="*/ 16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4" y="-1"/>
                  </a:moveTo>
                  <a:cubicBezTo>
                    <a:pt x="13323" y="1214"/>
                    <a:pt x="21600" y="10461"/>
                    <a:pt x="21600" y="21468"/>
                  </a:cubicBezTo>
                </a:path>
                <a:path w="21600" h="21468" stroke="0" extrusionOk="0">
                  <a:moveTo>
                    <a:pt x="2384" y="-1"/>
                  </a:moveTo>
                  <a:cubicBezTo>
                    <a:pt x="13323" y="1214"/>
                    <a:pt x="21600" y="10461"/>
                    <a:pt x="21600" y="21468"/>
                  </a:cubicBezTo>
                  <a:lnTo>
                    <a:pt x="0" y="2146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Text Box 78"/>
            <p:cNvSpPr txBox="1">
              <a:spLocks noChangeArrowheads="1"/>
            </p:cNvSpPr>
            <p:nvPr/>
          </p:nvSpPr>
          <p:spPr bwMode="auto">
            <a:xfrm>
              <a:off x="3888" y="3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f</a:t>
              </a:r>
              <a:r>
                <a:rPr lang="en-US" altLang="zh-CN" b="1"/>
                <a:t>(</a:t>
              </a:r>
              <a:r>
                <a:rPr lang="en-US" altLang="zh-CN" b="1" i="1"/>
                <a:t>x,y</a:t>
              </a:r>
              <a:r>
                <a:rPr lang="en-US" altLang="zh-CN" b="1"/>
                <a:t>)=</a:t>
              </a:r>
              <a:r>
                <a:rPr lang="en-US" altLang="zh-CN" b="1" i="1"/>
                <a:t>c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sp>
        <p:nvSpPr>
          <p:cNvPr id="10326" name="Text Box 86"/>
          <p:cNvSpPr txBox="1">
            <a:spLocks noChangeArrowheads="1"/>
          </p:cNvSpPr>
          <p:nvPr/>
        </p:nvSpPr>
        <p:spPr bwMode="auto">
          <a:xfrm>
            <a:off x="381000" y="3054350"/>
            <a:ext cx="3759200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无差别曲线族的性质：</a:t>
            </a:r>
          </a:p>
        </p:txBody>
      </p: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127000" y="3733800"/>
            <a:ext cx="3581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单调减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zh-CN" altLang="en-US" sz="2800" b="1"/>
              <a:t>增加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zh-CN" altLang="en-US" sz="2800" b="1"/>
              <a:t>减小</a:t>
            </a:r>
            <a:r>
              <a:rPr lang="en-US" altLang="zh-CN" sz="2800" b="1"/>
              <a:t>)</a:t>
            </a:r>
          </a:p>
        </p:txBody>
      </p:sp>
      <p:sp>
        <p:nvSpPr>
          <p:cNvPr id="10328" name="Text Box 88"/>
          <p:cNvSpPr txBox="1">
            <a:spLocks noChangeArrowheads="1"/>
          </p:cNvSpPr>
          <p:nvPr/>
        </p:nvSpPr>
        <p:spPr bwMode="auto">
          <a:xfrm>
            <a:off x="3875088" y="3733800"/>
            <a:ext cx="30019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下凸</a:t>
            </a:r>
            <a:r>
              <a:rPr lang="en-US" altLang="zh-CN" sz="2800" b="1"/>
              <a:t>(</a:t>
            </a:r>
            <a:r>
              <a:rPr lang="zh-CN" altLang="en-US" sz="2800" b="1"/>
              <a:t>凸向原点</a:t>
            </a:r>
            <a:r>
              <a:rPr lang="en-US" altLang="zh-CN" sz="2800" b="1"/>
              <a:t>)</a:t>
            </a:r>
          </a:p>
        </p:txBody>
      </p:sp>
      <p:sp>
        <p:nvSpPr>
          <p:cNvPr id="10329" name="Text Box 89"/>
          <p:cNvSpPr txBox="1">
            <a:spLocks noChangeArrowheads="1"/>
          </p:cNvSpPr>
          <p:nvPr/>
        </p:nvSpPr>
        <p:spPr bwMode="auto">
          <a:xfrm>
            <a:off x="6948488" y="3733800"/>
            <a:ext cx="20510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互不相交</a:t>
            </a:r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457200" y="4467225"/>
            <a:ext cx="38274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在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点占有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少、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多，宁愿以较多的</a:t>
            </a:r>
            <a:r>
              <a:rPr lang="zh-CN" altLang="en-US" sz="2800" b="1" dirty="0">
                <a:sym typeface="Symbol" pitchFamily="18" charset="2"/>
              </a:rPr>
              <a:t> </a:t>
            </a:r>
            <a:r>
              <a:rPr lang="en-US" altLang="zh-CN" sz="2800" b="1" i="1" dirty="0">
                <a:sym typeface="Symbol" pitchFamily="18" charset="2"/>
              </a:rPr>
              <a:t>y</a:t>
            </a:r>
            <a:r>
              <a:rPr lang="zh-CN" altLang="en-US" sz="2800" b="1" dirty="0">
                <a:sym typeface="Symbol" pitchFamily="18" charset="2"/>
              </a:rPr>
              <a:t>换取较少的 </a:t>
            </a:r>
            <a:r>
              <a:rPr lang="en-US" altLang="zh-CN" sz="2800" b="1" i="1" dirty="0">
                <a:sym typeface="Symbol" pitchFamily="18" charset="2"/>
              </a:rPr>
              <a:t>x</a:t>
            </a:r>
            <a:r>
              <a:rPr lang="en-US" altLang="zh-CN" sz="2800" b="1" dirty="0">
                <a:sym typeface="Symbol" pitchFamily="18" charset="2"/>
              </a:rPr>
              <a:t>;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787900" y="4437063"/>
            <a:ext cx="37401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在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点占有</a:t>
            </a:r>
            <a:r>
              <a:rPr lang="en-US" altLang="zh-CN" sz="2800" b="1" i="1"/>
              <a:t>y</a:t>
            </a:r>
            <a:r>
              <a:rPr lang="zh-CN" altLang="en-US" sz="2800" b="1"/>
              <a:t>少、</a:t>
            </a:r>
            <a:r>
              <a:rPr lang="en-US" altLang="zh-CN" sz="2800" b="1" i="1"/>
              <a:t>x</a:t>
            </a:r>
            <a:r>
              <a:rPr lang="zh-CN" altLang="en-US" sz="2800" b="1"/>
              <a:t>多，就要以较多的</a:t>
            </a:r>
            <a:r>
              <a:rPr lang="zh-CN" altLang="en-US" sz="2800" b="1">
                <a:sym typeface="Symbol" pitchFamily="18" charset="2"/>
              </a:rPr>
              <a:t></a:t>
            </a:r>
            <a:r>
              <a:rPr lang="zh-CN" altLang="en-US" sz="2800" b="1" i="1">
                <a:sym typeface="Symbol" pitchFamily="18" charset="2"/>
              </a:rPr>
              <a:t> 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zh-CN" altLang="en-US" sz="2800" b="1">
                <a:sym typeface="Symbol" pitchFamily="18" charset="2"/>
              </a:rPr>
              <a:t>换取较少的 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en-US" altLang="zh-CN" sz="2800" b="1">
                <a:sym typeface="Symbol" pitchFamily="18" charset="2"/>
              </a:rPr>
              <a:t>.</a:t>
            </a:r>
          </a:p>
        </p:txBody>
      </p:sp>
      <p:sp>
        <p:nvSpPr>
          <p:cNvPr id="10317" name="Text Box 77"/>
          <p:cNvSpPr txBox="1">
            <a:spLocks noChangeArrowheads="1"/>
          </p:cNvSpPr>
          <p:nvPr/>
        </p:nvSpPr>
        <p:spPr bwMode="auto">
          <a:xfrm>
            <a:off x="304800" y="1096963"/>
            <a:ext cx="3886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甲的无差别曲线族记作</a:t>
            </a:r>
          </a:p>
        </p:txBody>
      </p:sp>
      <p:sp>
        <p:nvSpPr>
          <p:cNvPr id="10323" name="Text Box 83"/>
          <p:cNvSpPr txBox="1">
            <a:spLocks noChangeArrowheads="1"/>
          </p:cNvSpPr>
          <p:nvPr/>
        </p:nvSpPr>
        <p:spPr bwMode="auto">
          <a:xfrm>
            <a:off x="457200" y="17589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)=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endParaRPr lang="en-US" altLang="zh-CN" sz="2800" b="1"/>
          </a:p>
        </p:txBody>
      </p:sp>
      <p:sp>
        <p:nvSpPr>
          <p:cNvPr id="10324" name="Text Box 84"/>
          <p:cNvSpPr txBox="1">
            <a:spLocks noChangeArrowheads="1"/>
          </p:cNvSpPr>
          <p:nvPr/>
        </p:nvSpPr>
        <p:spPr bwMode="auto">
          <a:xfrm>
            <a:off x="2209800" y="17589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满意度</a:t>
            </a:r>
            <a:endParaRPr lang="zh-CN" altLang="en-US" sz="2800" b="1" dirty="0"/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457200" y="2406650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等满意度曲线）</a:t>
            </a:r>
          </a:p>
        </p:txBody>
      </p:sp>
      <p:sp>
        <p:nvSpPr>
          <p:cNvPr id="15380" name="Text Box 99"/>
          <p:cNvSpPr txBox="1">
            <a:spLocks noChangeArrowheads="1"/>
          </p:cNvSpPr>
          <p:nvPr/>
        </p:nvSpPr>
        <p:spPr bwMode="auto">
          <a:xfrm>
            <a:off x="539750" y="461963"/>
            <a:ext cx="3048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甲的无差别曲线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10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6" grpId="0" animBg="1" autoUpdateAnimBg="0"/>
      <p:bldP spid="10327" grpId="0" animBg="1" autoUpdateAnimBg="0"/>
      <p:bldP spid="10328" grpId="0" animBg="1" autoUpdateAnimBg="0"/>
      <p:bldP spid="10329" grpId="0" animBg="1" autoUpdateAnimBg="0"/>
      <p:bldP spid="10330" grpId="0" animBg="1" autoUpdateAnimBg="0"/>
      <p:bldP spid="10334" grpId="0" animBg="1" autoUpdateAnimBg="0"/>
      <p:bldP spid="10317" grpId="0" animBg="1" autoUpdateAnimBg="0"/>
      <p:bldP spid="10323" grpId="0" animBg="1" autoUpdateAnimBg="0"/>
      <p:bldP spid="10324" grpId="0" animBg="1" autoUpdateAnimBg="0"/>
      <p:bldP spid="103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854700" y="533400"/>
            <a:ext cx="3594100" cy="2311400"/>
            <a:chOff x="3592" y="288"/>
            <a:chExt cx="2264" cy="1456"/>
          </a:xfrm>
        </p:grpSpPr>
        <p:sp>
          <p:nvSpPr>
            <p:cNvPr id="52273" name="Text Box 53"/>
            <p:cNvSpPr txBox="1">
              <a:spLocks noChangeArrowheads="1"/>
            </p:cNvSpPr>
            <p:nvPr/>
          </p:nvSpPr>
          <p:spPr bwMode="auto">
            <a:xfrm>
              <a:off x="5411" y="1456"/>
              <a:ext cx="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52274" name="Line 54"/>
            <p:cNvSpPr>
              <a:spLocks noChangeShapeType="1"/>
            </p:cNvSpPr>
            <p:nvPr/>
          </p:nvSpPr>
          <p:spPr bwMode="auto">
            <a:xfrm>
              <a:off x="3754" y="1493"/>
              <a:ext cx="17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Line 55"/>
            <p:cNvSpPr>
              <a:spLocks noChangeShapeType="1"/>
            </p:cNvSpPr>
            <p:nvPr/>
          </p:nvSpPr>
          <p:spPr bwMode="auto">
            <a:xfrm flipV="1">
              <a:off x="3754" y="371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6" name="Arc 58"/>
            <p:cNvSpPr>
              <a:spLocks/>
            </p:cNvSpPr>
            <p:nvPr/>
          </p:nvSpPr>
          <p:spPr bwMode="auto">
            <a:xfrm flipH="1" flipV="1">
              <a:off x="3875" y="782"/>
              <a:ext cx="445" cy="591"/>
            </a:xfrm>
            <a:custGeom>
              <a:avLst/>
              <a:gdLst>
                <a:gd name="T0" fmla="*/ 0 w 21600"/>
                <a:gd name="T1" fmla="*/ 0 h 21600"/>
                <a:gd name="T2" fmla="*/ 9 w 21600"/>
                <a:gd name="T3" fmla="*/ 16 h 21600"/>
                <a:gd name="T4" fmla="*/ 0 w 21600"/>
                <a:gd name="T5" fmla="*/ 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104" y="0"/>
                  </a:moveTo>
                  <a:cubicBezTo>
                    <a:pt x="11993" y="58"/>
                    <a:pt x="21600" y="9711"/>
                    <a:pt x="21600" y="21600"/>
                  </a:cubicBezTo>
                </a:path>
                <a:path w="21600" h="21600" stroke="0" extrusionOk="0">
                  <a:moveTo>
                    <a:pt x="104" y="0"/>
                  </a:moveTo>
                  <a:cubicBezTo>
                    <a:pt x="11993" y="58"/>
                    <a:pt x="21600" y="971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Arc 59"/>
            <p:cNvSpPr>
              <a:spLocks/>
            </p:cNvSpPr>
            <p:nvPr/>
          </p:nvSpPr>
          <p:spPr bwMode="auto">
            <a:xfrm flipH="1" flipV="1">
              <a:off x="4441" y="633"/>
              <a:ext cx="485" cy="665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20 h 21600"/>
                <a:gd name="T4" fmla="*/ 0 w 21600"/>
                <a:gd name="T5" fmla="*/ 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Arc 60"/>
            <p:cNvSpPr>
              <a:spLocks/>
            </p:cNvSpPr>
            <p:nvPr/>
          </p:nvSpPr>
          <p:spPr bwMode="auto">
            <a:xfrm flipH="1" flipV="1">
              <a:off x="4158" y="707"/>
              <a:ext cx="485" cy="666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21 h 21600"/>
                <a:gd name="T4" fmla="*/ 0 w 21600"/>
                <a:gd name="T5" fmla="*/ 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9" name="Arc 61"/>
            <p:cNvSpPr>
              <a:spLocks/>
            </p:cNvSpPr>
            <p:nvPr/>
          </p:nvSpPr>
          <p:spPr bwMode="auto">
            <a:xfrm flipH="1" flipV="1">
              <a:off x="4724" y="595"/>
              <a:ext cx="404" cy="552"/>
            </a:xfrm>
            <a:custGeom>
              <a:avLst/>
              <a:gdLst>
                <a:gd name="T0" fmla="*/ 1 w 21498"/>
                <a:gd name="T1" fmla="*/ 0 h 21228"/>
                <a:gd name="T2" fmla="*/ 8 w 21498"/>
                <a:gd name="T3" fmla="*/ 13 h 21228"/>
                <a:gd name="T4" fmla="*/ 0 w 21498"/>
                <a:gd name="T5" fmla="*/ 14 h 21228"/>
                <a:gd name="T6" fmla="*/ 0 60000 65536"/>
                <a:gd name="T7" fmla="*/ 0 60000 65536"/>
                <a:gd name="T8" fmla="*/ 0 60000 65536"/>
                <a:gd name="T9" fmla="*/ 0 w 21498"/>
                <a:gd name="T10" fmla="*/ 0 h 21228"/>
                <a:gd name="T11" fmla="*/ 21498 w 21498"/>
                <a:gd name="T12" fmla="*/ 21228 h 21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8" h="21228" fill="none" extrusionOk="0">
                  <a:moveTo>
                    <a:pt x="3990" y="-1"/>
                  </a:moveTo>
                  <a:cubicBezTo>
                    <a:pt x="13432" y="1774"/>
                    <a:pt x="20567" y="9572"/>
                    <a:pt x="21498" y="19134"/>
                  </a:cubicBezTo>
                </a:path>
                <a:path w="21498" h="21228" stroke="0" extrusionOk="0">
                  <a:moveTo>
                    <a:pt x="3990" y="-1"/>
                  </a:moveTo>
                  <a:cubicBezTo>
                    <a:pt x="13432" y="1774"/>
                    <a:pt x="20567" y="9572"/>
                    <a:pt x="21498" y="19134"/>
                  </a:cubicBezTo>
                  <a:lnTo>
                    <a:pt x="0" y="212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0" name="Text Box 62"/>
            <p:cNvSpPr txBox="1">
              <a:spLocks noChangeArrowheads="1"/>
            </p:cNvSpPr>
            <p:nvPr/>
          </p:nvSpPr>
          <p:spPr bwMode="auto">
            <a:xfrm>
              <a:off x="3592" y="28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52281" name="Text Box 64"/>
            <p:cNvSpPr txBox="1">
              <a:spLocks noChangeArrowheads="1"/>
            </p:cNvSpPr>
            <p:nvPr/>
          </p:nvSpPr>
          <p:spPr bwMode="auto">
            <a:xfrm>
              <a:off x="3592" y="1425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52282" name="Text Box 68"/>
            <p:cNvSpPr txBox="1">
              <a:spLocks noChangeArrowheads="1"/>
            </p:cNvSpPr>
            <p:nvPr/>
          </p:nvSpPr>
          <p:spPr bwMode="auto">
            <a:xfrm>
              <a:off x="4176" y="28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g</a:t>
              </a:r>
              <a:r>
                <a:rPr lang="en-US" altLang="zh-CN" b="1"/>
                <a:t>(</a:t>
              </a:r>
              <a:r>
                <a:rPr lang="en-US" altLang="zh-CN" b="1" i="1"/>
                <a:t>x,y</a:t>
              </a:r>
              <a:r>
                <a:rPr lang="en-US" altLang="zh-CN" b="1"/>
                <a:t>)=</a:t>
              </a:r>
              <a:r>
                <a:rPr lang="en-US" altLang="zh-CN" b="1" i="1"/>
                <a:t>c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52283" name="Line 69"/>
            <p:cNvSpPr>
              <a:spLocks noChangeShapeType="1"/>
            </p:cNvSpPr>
            <p:nvPr/>
          </p:nvSpPr>
          <p:spPr bwMode="auto">
            <a:xfrm flipV="1">
              <a:off x="4368" y="81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4" name="Text Box 70"/>
            <p:cNvSpPr txBox="1">
              <a:spLocks noChangeArrowheads="1"/>
            </p:cNvSpPr>
            <p:nvPr/>
          </p:nvSpPr>
          <p:spPr bwMode="auto">
            <a:xfrm>
              <a:off x="5088" y="6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c</a:t>
              </a:r>
              <a:r>
                <a:rPr lang="en-US" altLang="zh-CN" b="1" baseline="-25000"/>
                <a:t>2</a:t>
              </a:r>
              <a:r>
                <a:rPr lang="en-US" altLang="zh-CN" b="1">
                  <a:sym typeface="Symbol" pitchFamily="18" charset="2"/>
                </a:rPr>
                <a:t></a:t>
              </a:r>
              <a:endParaRPr lang="en-US" altLang="zh-CN" b="1"/>
            </a:p>
          </p:txBody>
        </p:sp>
      </p:grp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228600" y="981075"/>
            <a:ext cx="5334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乙的无差别曲线族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)=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具有相同性质（形状可以不同）</a:t>
            </a:r>
            <a:r>
              <a:rPr lang="en-US" altLang="zh-CN" sz="2800" b="1"/>
              <a:t>.</a:t>
            </a:r>
            <a:endParaRPr lang="en-US" altLang="zh-CN" sz="2800" b="1" baseline="-25000"/>
          </a:p>
        </p:txBody>
      </p:sp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368300" y="2117725"/>
            <a:ext cx="3124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双方的交换路径</a:t>
            </a:r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029200" y="3048000"/>
            <a:ext cx="4114800" cy="2895600"/>
            <a:chOff x="3168" y="1776"/>
            <a:chExt cx="2592" cy="1824"/>
          </a:xfrm>
        </p:grpSpPr>
        <p:sp>
          <p:nvSpPr>
            <p:cNvPr id="52258" name="Text Box 38"/>
            <p:cNvSpPr txBox="1">
              <a:spLocks noChangeArrowheads="1"/>
            </p:cNvSpPr>
            <p:nvPr/>
          </p:nvSpPr>
          <p:spPr bwMode="auto">
            <a:xfrm>
              <a:off x="5424" y="33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grpSp>
          <p:nvGrpSpPr>
            <p:cNvPr id="52259" name="Group 103"/>
            <p:cNvGrpSpPr>
              <a:grpSpLocks/>
            </p:cNvGrpSpPr>
            <p:nvPr/>
          </p:nvGrpSpPr>
          <p:grpSpPr bwMode="auto">
            <a:xfrm>
              <a:off x="3168" y="1776"/>
              <a:ext cx="2496" cy="1786"/>
              <a:chOff x="528" y="288"/>
              <a:chExt cx="2496" cy="1786"/>
            </a:xfrm>
          </p:grpSpPr>
          <p:sp>
            <p:nvSpPr>
              <p:cNvPr id="52260" name="Line 20"/>
              <p:cNvSpPr>
                <a:spLocks noChangeShapeType="1"/>
              </p:cNvSpPr>
              <p:nvPr/>
            </p:nvSpPr>
            <p:spPr bwMode="auto">
              <a:xfrm>
                <a:off x="768" y="1834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21"/>
              <p:cNvSpPr>
                <a:spLocks noChangeShapeType="1"/>
              </p:cNvSpPr>
              <p:nvPr/>
            </p:nvSpPr>
            <p:spPr bwMode="auto">
              <a:xfrm flipV="1">
                <a:off x="768" y="39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22"/>
              <p:cNvSpPr>
                <a:spLocks noChangeShapeType="1"/>
              </p:cNvSpPr>
              <p:nvPr/>
            </p:nvSpPr>
            <p:spPr bwMode="auto">
              <a:xfrm>
                <a:off x="2496" y="653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23"/>
              <p:cNvSpPr>
                <a:spLocks noChangeShapeType="1"/>
              </p:cNvSpPr>
              <p:nvPr/>
            </p:nvSpPr>
            <p:spPr bwMode="auto">
              <a:xfrm flipH="1">
                <a:off x="768" y="653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rc 24"/>
              <p:cNvSpPr>
                <a:spLocks/>
              </p:cNvSpPr>
              <p:nvPr/>
            </p:nvSpPr>
            <p:spPr bwMode="auto">
              <a:xfrm flipH="1" flipV="1">
                <a:off x="864" y="922"/>
                <a:ext cx="672" cy="720"/>
              </a:xfrm>
              <a:custGeom>
                <a:avLst/>
                <a:gdLst>
                  <a:gd name="T0" fmla="*/ 1 w 21600"/>
                  <a:gd name="T1" fmla="*/ 0 h 21592"/>
                  <a:gd name="T2" fmla="*/ 21 w 21600"/>
                  <a:gd name="T3" fmla="*/ 24 h 21592"/>
                  <a:gd name="T4" fmla="*/ 0 w 21600"/>
                  <a:gd name="T5" fmla="*/ 24 h 215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2"/>
                  <a:gd name="T11" fmla="*/ 21600 w 21600"/>
                  <a:gd name="T12" fmla="*/ 21592 h 21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2" fill="none" extrusionOk="0">
                    <a:moveTo>
                      <a:pt x="596" y="0"/>
                    </a:moveTo>
                    <a:cubicBezTo>
                      <a:pt x="12289" y="323"/>
                      <a:pt x="21600" y="9895"/>
                      <a:pt x="21600" y="21592"/>
                    </a:cubicBezTo>
                  </a:path>
                  <a:path w="21600" h="21592" stroke="0" extrusionOk="0">
                    <a:moveTo>
                      <a:pt x="596" y="0"/>
                    </a:moveTo>
                    <a:cubicBezTo>
                      <a:pt x="12289" y="323"/>
                      <a:pt x="21600" y="9895"/>
                      <a:pt x="21600" y="21592"/>
                    </a:cubicBezTo>
                    <a:lnTo>
                      <a:pt x="0" y="21592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rc 25"/>
              <p:cNvSpPr>
                <a:spLocks/>
              </p:cNvSpPr>
              <p:nvPr/>
            </p:nvSpPr>
            <p:spPr bwMode="auto">
              <a:xfrm flipH="1" flipV="1">
                <a:off x="1392" y="730"/>
                <a:ext cx="672" cy="720"/>
              </a:xfrm>
              <a:custGeom>
                <a:avLst/>
                <a:gdLst>
                  <a:gd name="T0" fmla="*/ 0 w 21600"/>
                  <a:gd name="T1" fmla="*/ 0 h 21600"/>
                  <a:gd name="T2" fmla="*/ 21 w 21600"/>
                  <a:gd name="T3" fmla="*/ 24 h 21600"/>
                  <a:gd name="T4" fmla="*/ 0 w 21600"/>
                  <a:gd name="T5" fmla="*/ 2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rc 26"/>
              <p:cNvSpPr>
                <a:spLocks/>
              </p:cNvSpPr>
              <p:nvPr/>
            </p:nvSpPr>
            <p:spPr bwMode="auto">
              <a:xfrm flipH="1" flipV="1">
                <a:off x="1152" y="826"/>
                <a:ext cx="672" cy="720"/>
              </a:xfrm>
              <a:custGeom>
                <a:avLst/>
                <a:gdLst>
                  <a:gd name="T0" fmla="*/ 0 w 21600"/>
                  <a:gd name="T1" fmla="*/ 0 h 21600"/>
                  <a:gd name="T2" fmla="*/ 21 w 21600"/>
                  <a:gd name="T3" fmla="*/ 24 h 21600"/>
                  <a:gd name="T4" fmla="*/ 0 w 21600"/>
                  <a:gd name="T5" fmla="*/ 2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7" name="Arc 27"/>
              <p:cNvSpPr>
                <a:spLocks/>
              </p:cNvSpPr>
              <p:nvPr/>
            </p:nvSpPr>
            <p:spPr bwMode="auto">
              <a:xfrm flipH="1" flipV="1">
                <a:off x="1776" y="682"/>
                <a:ext cx="672" cy="708"/>
              </a:xfrm>
              <a:custGeom>
                <a:avLst/>
                <a:gdLst>
                  <a:gd name="T0" fmla="*/ 4 w 21600"/>
                  <a:gd name="T1" fmla="*/ 0 h 21228"/>
                  <a:gd name="T2" fmla="*/ 21 w 21600"/>
                  <a:gd name="T3" fmla="*/ 24 h 21228"/>
                  <a:gd name="T4" fmla="*/ 0 w 21600"/>
                  <a:gd name="T5" fmla="*/ 24 h 2122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228"/>
                  <a:gd name="T11" fmla="*/ 21600 w 21600"/>
                  <a:gd name="T12" fmla="*/ 21228 h 21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228" fill="none" extrusionOk="0">
                    <a:moveTo>
                      <a:pt x="3990" y="-1"/>
                    </a:moveTo>
                    <a:cubicBezTo>
                      <a:pt x="14201" y="1919"/>
                      <a:pt x="21600" y="10837"/>
                      <a:pt x="21600" y="21228"/>
                    </a:cubicBezTo>
                  </a:path>
                  <a:path w="21600" h="21228" stroke="0" extrusionOk="0">
                    <a:moveTo>
                      <a:pt x="3990" y="-1"/>
                    </a:moveTo>
                    <a:cubicBezTo>
                      <a:pt x="14201" y="1919"/>
                      <a:pt x="21600" y="10837"/>
                      <a:pt x="21600" y="21228"/>
                    </a:cubicBezTo>
                    <a:lnTo>
                      <a:pt x="0" y="21228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8" name="Text Box 34"/>
              <p:cNvSpPr txBox="1">
                <a:spLocks noChangeArrowheads="1"/>
              </p:cNvSpPr>
              <p:nvPr/>
            </p:nvSpPr>
            <p:spPr bwMode="auto">
              <a:xfrm>
                <a:off x="576" y="2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</a:p>
            </p:txBody>
          </p:sp>
          <p:sp>
            <p:nvSpPr>
              <p:cNvPr id="52269" name="Text Box 35"/>
              <p:cNvSpPr txBox="1">
                <a:spLocks noChangeArrowheads="1"/>
              </p:cNvSpPr>
              <p:nvPr/>
            </p:nvSpPr>
            <p:spPr bwMode="auto">
              <a:xfrm>
                <a:off x="528" y="57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r>
                  <a:rPr lang="en-US" altLang="zh-CN" sz="2000" b="1" baseline="-25000"/>
                  <a:t>0</a:t>
                </a:r>
                <a:endParaRPr lang="en-US" altLang="zh-CN" sz="2000" b="1"/>
              </a:p>
            </p:txBody>
          </p:sp>
          <p:sp>
            <p:nvSpPr>
              <p:cNvPr id="52270" name="Text Box 36"/>
              <p:cNvSpPr txBox="1">
                <a:spLocks noChangeArrowheads="1"/>
              </p:cNvSpPr>
              <p:nvPr/>
            </p:nvSpPr>
            <p:spPr bwMode="auto">
              <a:xfrm>
                <a:off x="576" y="174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sp>
            <p:nvSpPr>
              <p:cNvPr id="52271" name="Text Box 39"/>
              <p:cNvSpPr txBox="1">
                <a:spLocks noChangeArrowheads="1"/>
              </p:cNvSpPr>
              <p:nvPr/>
            </p:nvSpPr>
            <p:spPr bwMode="auto">
              <a:xfrm>
                <a:off x="2448" y="178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r>
                  <a:rPr lang="en-US" altLang="zh-CN" b="1" baseline="-25000"/>
                  <a:t>0</a:t>
                </a:r>
                <a:endParaRPr lang="en-US" altLang="zh-CN" b="1"/>
              </a:p>
            </p:txBody>
          </p:sp>
          <p:sp>
            <p:nvSpPr>
              <p:cNvPr id="52272" name="Text Box 82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FF"/>
                    </a:solidFill>
                  </a:rPr>
                  <a:t>f</a:t>
                </a:r>
                <a:r>
                  <a:rPr lang="en-US" altLang="zh-CN" b="1">
                    <a:solidFill>
                      <a:srgbClr val="3333FF"/>
                    </a:solidFill>
                  </a:rPr>
                  <a:t>=</a:t>
                </a:r>
                <a:r>
                  <a:rPr lang="en-US" altLang="zh-CN" b="1" i="1">
                    <a:solidFill>
                      <a:srgbClr val="3333FF"/>
                    </a:solidFill>
                  </a:rPr>
                  <a:t>c</a:t>
                </a:r>
                <a:r>
                  <a:rPr lang="en-US" altLang="zh-CN" b="1" baseline="-25000">
                    <a:solidFill>
                      <a:srgbClr val="3333FF"/>
                    </a:solidFill>
                  </a:rPr>
                  <a:t>1</a:t>
                </a:r>
                <a:endParaRPr lang="en-US" altLang="zh-CN" b="1">
                  <a:solidFill>
                    <a:srgbClr val="3333FF"/>
                  </a:solidFill>
                </a:endParaRPr>
              </a:p>
            </p:txBody>
          </p:sp>
        </p:grp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4787900" y="3141663"/>
            <a:ext cx="3810000" cy="3200400"/>
            <a:chOff x="3024" y="1872"/>
            <a:chExt cx="2400" cy="2016"/>
          </a:xfrm>
        </p:grpSpPr>
        <p:sp>
          <p:nvSpPr>
            <p:cNvPr id="52247" name="Arc 28"/>
            <p:cNvSpPr>
              <a:spLocks/>
            </p:cNvSpPr>
            <p:nvPr/>
          </p:nvSpPr>
          <p:spPr bwMode="auto">
            <a:xfrm>
              <a:off x="4368" y="2208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Arc 29"/>
            <p:cNvSpPr>
              <a:spLocks/>
            </p:cNvSpPr>
            <p:nvPr/>
          </p:nvSpPr>
          <p:spPr bwMode="auto">
            <a:xfrm>
              <a:off x="3936" y="2208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Arc 30"/>
            <p:cNvSpPr>
              <a:spLocks/>
            </p:cNvSpPr>
            <p:nvPr/>
          </p:nvSpPr>
          <p:spPr bwMode="auto">
            <a:xfrm>
              <a:off x="3600" y="2304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Arc 31"/>
            <p:cNvSpPr>
              <a:spLocks/>
            </p:cNvSpPr>
            <p:nvPr/>
          </p:nvSpPr>
          <p:spPr bwMode="auto">
            <a:xfrm>
              <a:off x="3408" y="2496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Arc 32"/>
            <p:cNvSpPr>
              <a:spLocks/>
            </p:cNvSpPr>
            <p:nvPr/>
          </p:nvSpPr>
          <p:spPr bwMode="auto">
            <a:xfrm>
              <a:off x="3408" y="2736"/>
              <a:ext cx="336" cy="52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3 h 21600"/>
                <a:gd name="T4" fmla="*/ 0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37"/>
            <p:cNvSpPr txBox="1">
              <a:spLocks noChangeArrowheads="1"/>
            </p:cNvSpPr>
            <p:nvPr/>
          </p:nvSpPr>
          <p:spPr bwMode="auto">
            <a:xfrm>
              <a:off x="5088" y="19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r>
                <a:rPr lang="en-US" altLang="zh-CN" b="1" i="1"/>
                <a:t>'</a:t>
              </a:r>
            </a:p>
          </p:txBody>
        </p:sp>
        <p:sp>
          <p:nvSpPr>
            <p:cNvPr id="52253" name="Line 50"/>
            <p:cNvSpPr>
              <a:spLocks noChangeShapeType="1"/>
            </p:cNvSpPr>
            <p:nvPr/>
          </p:nvSpPr>
          <p:spPr bwMode="auto">
            <a:xfrm flipH="1">
              <a:off x="3072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51"/>
            <p:cNvSpPr>
              <a:spLocks noChangeShapeType="1"/>
            </p:cNvSpPr>
            <p:nvPr/>
          </p:nvSpPr>
          <p:spPr bwMode="auto">
            <a:xfrm>
              <a:off x="5136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Text Box 84"/>
            <p:cNvSpPr txBox="1">
              <a:spLocks noChangeArrowheads="1"/>
            </p:cNvSpPr>
            <p:nvPr/>
          </p:nvSpPr>
          <p:spPr bwMode="auto">
            <a:xfrm>
              <a:off x="3024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x'</a:t>
              </a:r>
            </a:p>
          </p:txBody>
        </p:sp>
        <p:sp>
          <p:nvSpPr>
            <p:cNvPr id="52256" name="Text Box 85"/>
            <p:cNvSpPr txBox="1">
              <a:spLocks noChangeArrowheads="1"/>
            </p:cNvSpPr>
            <p:nvPr/>
          </p:nvSpPr>
          <p:spPr bwMode="auto">
            <a:xfrm>
              <a:off x="5040" y="36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y'</a:t>
              </a:r>
            </a:p>
          </p:txBody>
        </p:sp>
        <p:sp>
          <p:nvSpPr>
            <p:cNvPr id="52257" name="Text Box 86"/>
            <p:cNvSpPr txBox="1">
              <a:spLocks noChangeArrowheads="1"/>
            </p:cNvSpPr>
            <p:nvPr/>
          </p:nvSpPr>
          <p:spPr bwMode="auto">
            <a:xfrm>
              <a:off x="3744" y="32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g</a:t>
              </a:r>
              <a:r>
                <a:rPr lang="en-US" altLang="zh-CN" b="1">
                  <a:solidFill>
                    <a:srgbClr val="FF3300"/>
                  </a:solidFill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</p:grpSp>
      <p:sp>
        <p:nvSpPr>
          <p:cNvPr id="11353" name="Text Box 89"/>
          <p:cNvSpPr txBox="1">
            <a:spLocks noChangeArrowheads="1"/>
          </p:cNvSpPr>
          <p:nvPr/>
        </p:nvSpPr>
        <p:spPr bwMode="auto">
          <a:xfrm>
            <a:off x="304800" y="3248025"/>
            <a:ext cx="403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乙的无差别曲线族 </a:t>
            </a:r>
            <a:r>
              <a:rPr lang="en-US" altLang="zh-CN" sz="2800" b="1" i="1">
                <a:solidFill>
                  <a:srgbClr val="FF3300"/>
                </a:solidFill>
              </a:rPr>
              <a:t>g</a:t>
            </a:r>
            <a:r>
              <a:rPr lang="en-US" altLang="zh-CN" sz="2800" b="1">
                <a:solidFill>
                  <a:srgbClr val="FF3300"/>
                </a:solidFill>
              </a:rPr>
              <a:t>=</a:t>
            </a:r>
            <a:r>
              <a:rPr lang="en-US" altLang="zh-CN" sz="2800" b="1" i="1">
                <a:solidFill>
                  <a:srgbClr val="FF3300"/>
                </a:solidFill>
              </a:rPr>
              <a:t>c</a:t>
            </a:r>
            <a:r>
              <a:rPr lang="en-US" altLang="zh-CN" sz="2800" b="1" baseline="-25000">
                <a:solidFill>
                  <a:srgbClr val="FF3300"/>
                </a:solidFill>
              </a:rPr>
              <a:t>2</a:t>
            </a:r>
            <a:r>
              <a:rPr lang="en-US" altLang="zh-CN" sz="2800" b="1" baseline="-25000">
                <a:solidFill>
                  <a:srgbClr val="FF66CC"/>
                </a:solidFill>
              </a:rPr>
              <a:t> </a:t>
            </a:r>
            <a:r>
              <a:rPr lang="en-US" altLang="zh-CN" sz="2800" b="1"/>
              <a:t>(</a:t>
            </a:r>
            <a:r>
              <a:rPr lang="zh-CN" altLang="zh-CN" sz="2800" b="1"/>
              <a:t>坐标系</a:t>
            </a:r>
            <a:r>
              <a:rPr lang="en-US" altLang="zh-CN" sz="2800" b="1" i="1"/>
              <a:t>x</a:t>
            </a:r>
            <a:r>
              <a:rPr lang="en-US" altLang="zh-CN" b="1" i="1"/>
              <a:t>'</a:t>
            </a:r>
            <a:r>
              <a:rPr lang="en-US" altLang="zh-CN" sz="2800" b="1" i="1"/>
              <a:t>O</a:t>
            </a:r>
            <a:r>
              <a:rPr lang="en-US" altLang="zh-CN" b="1" i="1"/>
              <a:t>'</a:t>
            </a:r>
            <a:r>
              <a:rPr lang="en-US" altLang="zh-CN" sz="2800" b="1" i="1"/>
              <a:t>y</a:t>
            </a:r>
            <a:r>
              <a:rPr lang="en-US" altLang="zh-CN" b="1" i="1"/>
              <a:t>'</a:t>
            </a:r>
            <a:r>
              <a:rPr lang="en-US" altLang="zh-CN" sz="2800" b="1"/>
              <a:t>, </a:t>
            </a:r>
            <a:r>
              <a:rPr lang="zh-CN" altLang="zh-CN" sz="2800" b="1"/>
              <a:t>且反向）</a:t>
            </a:r>
            <a:endParaRPr lang="zh-CN" altLang="en-US" sz="2800" b="1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304800" y="268922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甲的无差别曲线族 </a:t>
            </a:r>
            <a:r>
              <a:rPr lang="en-US" altLang="zh-CN" sz="2800" b="1" i="1">
                <a:solidFill>
                  <a:srgbClr val="3333FF"/>
                </a:solidFill>
              </a:rPr>
              <a:t>f</a:t>
            </a:r>
            <a:r>
              <a:rPr lang="en-US" altLang="zh-CN" sz="2800" b="1">
                <a:solidFill>
                  <a:srgbClr val="3333FF"/>
                </a:solidFill>
              </a:rPr>
              <a:t>=</a:t>
            </a:r>
            <a:r>
              <a:rPr lang="en-US" altLang="zh-CN" sz="2800" b="1" i="1">
                <a:solidFill>
                  <a:srgbClr val="3333FF"/>
                </a:solidFill>
              </a:rPr>
              <a:t>c</a:t>
            </a:r>
            <a:r>
              <a:rPr lang="en-US" altLang="zh-CN" sz="2800" b="1" baseline="-25000">
                <a:solidFill>
                  <a:srgbClr val="3333FF"/>
                </a:solidFill>
              </a:rPr>
              <a:t>1</a:t>
            </a:r>
            <a:endParaRPr lang="en-US" altLang="zh-CN" sz="2800" b="1">
              <a:solidFill>
                <a:srgbClr val="3333FF"/>
              </a:solidFill>
            </a:endParaRP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5410200" y="4038600"/>
            <a:ext cx="2895600" cy="1235075"/>
            <a:chOff x="3408" y="2448"/>
            <a:chExt cx="1824" cy="778"/>
          </a:xfrm>
        </p:grpSpPr>
        <p:sp>
          <p:nvSpPr>
            <p:cNvPr id="52242" name="Text Box 40"/>
            <p:cNvSpPr txBox="1">
              <a:spLocks noChangeArrowheads="1"/>
            </p:cNvSpPr>
            <p:nvPr/>
          </p:nvSpPr>
          <p:spPr bwMode="auto">
            <a:xfrm>
              <a:off x="3408" y="29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A</a:t>
              </a:r>
            </a:p>
          </p:txBody>
        </p:sp>
        <p:sp>
          <p:nvSpPr>
            <p:cNvPr id="52243" name="Text Box 41"/>
            <p:cNvSpPr txBox="1">
              <a:spLocks noChangeArrowheads="1"/>
            </p:cNvSpPr>
            <p:nvPr/>
          </p:nvSpPr>
          <p:spPr bwMode="auto">
            <a:xfrm>
              <a:off x="4848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B</a:t>
              </a:r>
            </a:p>
          </p:txBody>
        </p:sp>
        <p:sp>
          <p:nvSpPr>
            <p:cNvPr id="52244" name="Arc 33"/>
            <p:cNvSpPr>
              <a:spLocks/>
            </p:cNvSpPr>
            <p:nvPr/>
          </p:nvSpPr>
          <p:spPr bwMode="auto">
            <a:xfrm flipH="1">
              <a:off x="3600" y="2496"/>
              <a:ext cx="1392" cy="672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21 h 21600"/>
                <a:gd name="T4" fmla="*/ 0 w 21600"/>
                <a:gd name="T5" fmla="*/ 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Text Box 42"/>
            <p:cNvSpPr txBox="1">
              <a:spLocks noChangeArrowheads="1"/>
            </p:cNvSpPr>
            <p:nvPr/>
          </p:nvSpPr>
          <p:spPr bwMode="auto">
            <a:xfrm>
              <a:off x="4176" y="255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endParaRPr lang="en-US" altLang="zh-CN" sz="1800" b="1"/>
            </a:p>
          </p:txBody>
        </p:sp>
        <p:sp>
          <p:nvSpPr>
            <p:cNvPr id="52246" name="Text Box 95"/>
            <p:cNvSpPr txBox="1">
              <a:spLocks noChangeArrowheads="1"/>
            </p:cNvSpPr>
            <p:nvPr/>
          </p:nvSpPr>
          <p:spPr bwMode="auto">
            <a:xfrm>
              <a:off x="4080" y="249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6156325" y="3860800"/>
            <a:ext cx="1143000" cy="1462088"/>
            <a:chOff x="2544" y="2304"/>
            <a:chExt cx="720" cy="921"/>
          </a:xfrm>
        </p:grpSpPr>
        <p:sp>
          <p:nvSpPr>
            <p:cNvPr id="52239" name="Text Box 43"/>
            <p:cNvSpPr txBox="1">
              <a:spLocks noChangeArrowheads="1"/>
            </p:cNvSpPr>
            <p:nvPr/>
          </p:nvSpPr>
          <p:spPr bwMode="auto">
            <a:xfrm>
              <a:off x="2880" y="293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b="1" i="1"/>
                <a:t>'</a:t>
              </a:r>
            </a:p>
          </p:txBody>
        </p:sp>
        <p:sp>
          <p:nvSpPr>
            <p:cNvPr id="52240" name="Text Box 96"/>
            <p:cNvSpPr txBox="1">
              <a:spLocks noChangeArrowheads="1"/>
            </p:cNvSpPr>
            <p:nvPr/>
          </p:nvSpPr>
          <p:spPr bwMode="auto">
            <a:xfrm>
              <a:off x="2976" y="273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  <p:sp>
          <p:nvSpPr>
            <p:cNvPr id="52241" name="Arc 97"/>
            <p:cNvSpPr>
              <a:spLocks/>
            </p:cNvSpPr>
            <p:nvPr/>
          </p:nvSpPr>
          <p:spPr bwMode="auto">
            <a:xfrm>
              <a:off x="2544" y="2304"/>
              <a:ext cx="528" cy="768"/>
            </a:xfrm>
            <a:custGeom>
              <a:avLst/>
              <a:gdLst>
                <a:gd name="T0" fmla="*/ 0 w 21600"/>
                <a:gd name="T1" fmla="*/ 0 h 21597"/>
                <a:gd name="T2" fmla="*/ 13 w 21600"/>
                <a:gd name="T3" fmla="*/ 27 h 21597"/>
                <a:gd name="T4" fmla="*/ 0 w 21600"/>
                <a:gd name="T5" fmla="*/ 27 h 215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7"/>
                <a:gd name="T11" fmla="*/ 21600 w 21600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7" fill="none" extrusionOk="0">
                  <a:moveTo>
                    <a:pt x="345" y="-1"/>
                  </a:moveTo>
                  <a:cubicBezTo>
                    <a:pt x="12138" y="188"/>
                    <a:pt x="21600" y="9802"/>
                    <a:pt x="21600" y="21597"/>
                  </a:cubicBezTo>
                </a:path>
                <a:path w="21600" h="21597" stroke="0" extrusionOk="0">
                  <a:moveTo>
                    <a:pt x="345" y="-1"/>
                  </a:moveTo>
                  <a:cubicBezTo>
                    <a:pt x="12138" y="188"/>
                    <a:pt x="21600" y="9802"/>
                    <a:pt x="21600" y="21597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9525">
              <a:solidFill>
                <a:srgbClr val="FF66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3" name="Text Box 99"/>
          <p:cNvSpPr txBox="1">
            <a:spLocks noChangeArrowheads="1"/>
          </p:cNvSpPr>
          <p:nvPr/>
        </p:nvSpPr>
        <p:spPr bwMode="auto">
          <a:xfrm>
            <a:off x="381000" y="4427538"/>
            <a:ext cx="38100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双方满意的交换方案必在</a:t>
            </a:r>
            <a:r>
              <a:rPr lang="en-US" altLang="zh-CN" sz="2800" b="1" i="1">
                <a:ea typeface="楷体_GB2312" pitchFamily="49" charset="-122"/>
              </a:rPr>
              <a:t>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（交换路径）上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11365" name="Text Box 101"/>
          <p:cNvSpPr txBox="1">
            <a:spLocks noChangeArrowheads="1"/>
          </p:cNvSpPr>
          <p:nvPr/>
        </p:nvSpPr>
        <p:spPr bwMode="auto">
          <a:xfrm>
            <a:off x="304800" y="5410200"/>
            <a:ext cx="4800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因为在</a:t>
            </a:r>
            <a:r>
              <a:rPr lang="en-US" altLang="zh-CN" sz="2800" b="1" i="1"/>
              <a:t>AB</a:t>
            </a:r>
            <a:r>
              <a:rPr lang="zh-CN" altLang="en-US" sz="2800" b="1"/>
              <a:t>外的任一点</a:t>
            </a:r>
            <a:r>
              <a:rPr lang="en-US" altLang="zh-CN" sz="2800" b="1" i="1"/>
              <a:t>p</a:t>
            </a:r>
            <a:r>
              <a:rPr lang="en-US" altLang="zh-CN" sz="2800" b="1" i="1">
                <a:cs typeface="Times New Roman" pitchFamily="18" charset="0"/>
              </a:rPr>
              <a:t>'</a:t>
            </a:r>
            <a:r>
              <a:rPr lang="en-US" altLang="zh-CN" sz="2800" b="1"/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(</a:t>
            </a:r>
            <a:r>
              <a:rPr lang="zh-CN" altLang="zh-CN" sz="2800" b="1"/>
              <a:t>双方</a:t>
            </a:r>
            <a:r>
              <a:rPr lang="en-US" altLang="zh-CN" sz="2800" b="1"/>
              <a:t>)</a:t>
            </a:r>
            <a:r>
              <a:rPr lang="zh-CN" altLang="en-US" sz="2800" b="1"/>
              <a:t>满意度低于</a:t>
            </a:r>
            <a:r>
              <a:rPr lang="en-US" altLang="zh-CN" sz="2800" b="1" i="1"/>
              <a:t>AB</a:t>
            </a:r>
            <a:r>
              <a:rPr lang="zh-CN" altLang="en-US" sz="2800" b="1"/>
              <a:t>上的点</a:t>
            </a:r>
            <a:r>
              <a:rPr lang="en-US" altLang="zh-CN" sz="2800" b="1" i="1"/>
              <a:t>p.</a:t>
            </a:r>
            <a:endParaRPr lang="en-US" altLang="zh-CN" sz="2800" b="1"/>
          </a:p>
        </p:txBody>
      </p:sp>
      <p:sp>
        <p:nvSpPr>
          <p:cNvPr id="11366" name="Text Box 102"/>
          <p:cNvSpPr txBox="1">
            <a:spLocks noChangeArrowheads="1"/>
          </p:cNvSpPr>
          <p:nvPr/>
        </p:nvSpPr>
        <p:spPr bwMode="auto">
          <a:xfrm>
            <a:off x="4495800" y="2743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两族曲线切点连线记作</a:t>
            </a:r>
            <a:r>
              <a:rPr lang="en-US" altLang="zh-CN" sz="2800" b="1" i="1">
                <a:ea typeface="楷体_GB2312" pitchFamily="49" charset="-122"/>
              </a:rPr>
              <a:t>AB</a:t>
            </a:r>
            <a:endParaRPr lang="en-US" altLang="zh-CN" sz="2800" b="1" i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38" name="Text Box 2"/>
          <p:cNvSpPr txBox="1">
            <a:spLocks noChangeArrowheads="1"/>
          </p:cNvSpPr>
          <p:nvPr/>
        </p:nvSpPr>
        <p:spPr bwMode="auto">
          <a:xfrm>
            <a:off x="381000" y="404813"/>
            <a:ext cx="23622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分析与建模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1" grpId="0" animBg="1" autoUpdateAnimBg="0"/>
      <p:bldP spid="11345" grpId="0" animBg="1"/>
      <p:bldP spid="11353" grpId="0" animBg="1" autoUpdateAnimBg="0"/>
      <p:bldP spid="11354" grpId="0" animBg="1" autoUpdateAnimBg="0"/>
      <p:bldP spid="11363" grpId="0" animBg="1"/>
      <p:bldP spid="11365" grpId="0" animBg="1" autoUpdateAnimBg="0"/>
      <p:bldP spid="1136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754688" y="3994150"/>
            <a:ext cx="2438400" cy="1676400"/>
            <a:chOff x="624" y="0"/>
            <a:chExt cx="1536" cy="1056"/>
          </a:xfrm>
        </p:grpSpPr>
        <p:sp>
          <p:nvSpPr>
            <p:cNvPr id="16420" name="Arc 6"/>
            <p:cNvSpPr>
              <a:spLocks/>
            </p:cNvSpPr>
            <p:nvPr/>
          </p:nvSpPr>
          <p:spPr bwMode="auto">
            <a:xfrm flipH="1">
              <a:off x="720" y="164"/>
              <a:ext cx="1200" cy="624"/>
            </a:xfrm>
            <a:custGeom>
              <a:avLst/>
              <a:gdLst>
                <a:gd name="T0" fmla="*/ 0 w 21600"/>
                <a:gd name="T1" fmla="*/ 0 h 21600"/>
                <a:gd name="T2" fmla="*/ 67 w 21600"/>
                <a:gd name="T3" fmla="*/ 18 h 21600"/>
                <a:gd name="T4" fmla="*/ 0 w 21600"/>
                <a:gd name="T5" fmla="*/ 1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Text Box 11"/>
            <p:cNvSpPr txBox="1">
              <a:spLocks noChangeArrowheads="1"/>
            </p:cNvSpPr>
            <p:nvPr/>
          </p:nvSpPr>
          <p:spPr bwMode="auto">
            <a:xfrm>
              <a:off x="624" y="7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A</a:t>
              </a:r>
            </a:p>
          </p:txBody>
        </p:sp>
        <p:sp>
          <p:nvSpPr>
            <p:cNvPr id="16422" name="Text Box 12"/>
            <p:cNvSpPr txBox="1">
              <a:spLocks noChangeArrowheads="1"/>
            </p:cNvSpPr>
            <p:nvPr/>
          </p:nvSpPr>
          <p:spPr bwMode="auto">
            <a:xfrm>
              <a:off x="1872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/>
                <a:t>B</a:t>
              </a:r>
            </a:p>
          </p:txBody>
        </p:sp>
      </p:grpSp>
      <p:sp>
        <p:nvSpPr>
          <p:cNvPr id="16388" name="Text Box 20"/>
          <p:cNvSpPr txBox="1">
            <a:spLocks noChangeArrowheads="1"/>
          </p:cNvSpPr>
          <p:nvPr/>
        </p:nvSpPr>
        <p:spPr bwMode="auto">
          <a:xfrm>
            <a:off x="2329656" y="473298"/>
            <a:ext cx="45608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交换方案的进一步确定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9600" y="11811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交换方案 </a:t>
            </a:r>
            <a:r>
              <a:rPr lang="en-US" altLang="zh-CN" sz="2800" b="1"/>
              <a:t>~ </a:t>
            </a:r>
            <a:r>
              <a:rPr lang="zh-CN" altLang="en-US" sz="2800" b="1"/>
              <a:t>交换后甲的占有量 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44513" y="1628775"/>
            <a:ext cx="2514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0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/>
              <a:t>0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zh-CN" altLang="zh-CN" sz="2800" b="1">
                <a:sym typeface="Symbol" pitchFamily="18" charset="2"/>
              </a:rPr>
              <a:t>矩形内任一点</a:t>
            </a:r>
            <a:endParaRPr lang="zh-CN" altLang="en-US" sz="2800" b="1" baseline="-25000">
              <a:sym typeface="Symbol" pitchFamily="18" charset="2"/>
            </a:endParaRP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114800" y="1698625"/>
            <a:ext cx="1295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交换路径</a:t>
            </a:r>
            <a:r>
              <a:rPr lang="en-US" altLang="zh-CN" sz="2800" b="1" i="1" dirty="0"/>
              <a:t>AB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692275" y="1916113"/>
            <a:ext cx="3505200" cy="1447800"/>
            <a:chOff x="1056" y="1200"/>
            <a:chExt cx="2208" cy="912"/>
          </a:xfrm>
        </p:grpSpPr>
        <p:sp>
          <p:nvSpPr>
            <p:cNvPr id="16418" name="Text Box 24"/>
            <p:cNvSpPr txBox="1">
              <a:spLocks noChangeArrowheads="1"/>
            </p:cNvSpPr>
            <p:nvPr/>
          </p:nvSpPr>
          <p:spPr bwMode="auto">
            <a:xfrm>
              <a:off x="1056" y="1785"/>
              <a:ext cx="2208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双方的无差别曲线族</a:t>
              </a:r>
            </a:p>
          </p:txBody>
        </p:sp>
        <p:sp>
          <p:nvSpPr>
            <p:cNvPr id="16419" name="AutoShape 25"/>
            <p:cNvSpPr>
              <a:spLocks noChangeArrowheads="1"/>
            </p:cNvSpPr>
            <p:nvPr/>
          </p:nvSpPr>
          <p:spPr bwMode="auto">
            <a:xfrm>
              <a:off x="1968" y="1200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81000" y="3357563"/>
            <a:ext cx="4495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/>
              <a:t>X,Y</a:t>
            </a:r>
            <a:r>
              <a:rPr lang="zh-CN" altLang="en-US" sz="2800" b="1" dirty="0"/>
              <a:t>用货币衡量其价值，设交换前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r>
              <a:rPr lang="zh-CN" altLang="en-US" sz="2800" b="1" dirty="0"/>
              <a:t>价值相同，则等价交换原则下交换路径为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559425" y="3727450"/>
            <a:ext cx="3352800" cy="1920875"/>
            <a:chOff x="3600" y="2400"/>
            <a:chExt cx="2112" cy="1210"/>
          </a:xfrm>
        </p:grpSpPr>
        <p:sp>
          <p:nvSpPr>
            <p:cNvPr id="16415" name="Line 5"/>
            <p:cNvSpPr>
              <a:spLocks noChangeShapeType="1"/>
            </p:cNvSpPr>
            <p:nvPr/>
          </p:nvSpPr>
          <p:spPr bwMode="auto">
            <a:xfrm>
              <a:off x="3600" y="2592"/>
              <a:ext cx="1584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5184" y="336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C</a:t>
              </a:r>
            </a:p>
          </p:txBody>
        </p:sp>
        <p:sp>
          <p:nvSpPr>
            <p:cNvPr id="16417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D</a:t>
              </a:r>
            </a:p>
          </p:txBody>
        </p:sp>
      </p:grp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57200" y="50847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,0), (0,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 </a:t>
            </a:r>
            <a:r>
              <a:rPr lang="zh-CN" altLang="zh-CN" sz="2800" b="1"/>
              <a:t>两点的连线</a:t>
            </a:r>
            <a:r>
              <a:rPr lang="en-US" altLang="zh-CN" sz="2800" b="1" i="1"/>
              <a:t>CD</a:t>
            </a:r>
            <a:r>
              <a:rPr lang="en-US" altLang="zh-CN" sz="2800" b="1"/>
              <a:t>.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877050" y="1546225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AB</a:t>
            </a:r>
            <a:r>
              <a:rPr lang="zh-CN" altLang="zh-CN" sz="2800" b="1"/>
              <a:t>与</a:t>
            </a:r>
            <a:r>
              <a:rPr lang="en-US" altLang="zh-CN" sz="2800" b="1" i="1"/>
              <a:t>CD</a:t>
            </a:r>
            <a:r>
              <a:rPr lang="zh-CN" altLang="en-US" sz="2800" b="1"/>
              <a:t>的交点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81000" y="58054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</a:t>
            </a:r>
            <a:r>
              <a:rPr lang="en-US" altLang="zh-CN" sz="2800" b="1" i="1"/>
              <a:t>X</a:t>
            </a:r>
            <a:r>
              <a:rPr lang="zh-CN" altLang="zh-CN" sz="2800" b="1"/>
              <a:t>单价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zh-CN" altLang="zh-CN" sz="2800" b="1"/>
              <a:t>单价</a:t>
            </a:r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zh-CN" altLang="zh-CN" sz="2800" b="1"/>
              <a:t>则等价交换下</a:t>
            </a:r>
            <a:r>
              <a:rPr lang="en-US" altLang="zh-CN" sz="2800" b="1" i="1"/>
              <a:t>ax</a:t>
            </a:r>
            <a:r>
              <a:rPr lang="en-US" altLang="zh-CN" sz="2800" b="1"/>
              <a:t>+</a:t>
            </a:r>
            <a:r>
              <a:rPr lang="en-US" altLang="zh-CN" sz="2800" b="1" i="1"/>
              <a:t>by</a:t>
            </a:r>
            <a:r>
              <a:rPr lang="en-US" altLang="zh-CN" sz="2800" b="1"/>
              <a:t>=</a:t>
            </a:r>
            <a:r>
              <a:rPr lang="en-US" altLang="zh-CN" sz="2800" b="1" i="1"/>
              <a:t>s </a:t>
            </a:r>
            <a:r>
              <a:rPr lang="en-US" altLang="zh-CN" sz="2800" b="1"/>
              <a:t>(</a:t>
            </a:r>
            <a:r>
              <a:rPr lang="en-US" altLang="zh-CN" sz="2800" b="1" i="1"/>
              <a:t>s=ax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=by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</a:p>
        </p:txBody>
      </p: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5648325" y="1833563"/>
            <a:ext cx="1371600" cy="1739900"/>
            <a:chOff x="3558" y="73"/>
            <a:chExt cx="864" cy="1096"/>
          </a:xfrm>
        </p:grpSpPr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3558" y="573"/>
              <a:ext cx="864" cy="5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等价交换原则</a:t>
              </a:r>
            </a:p>
          </p:txBody>
        </p:sp>
        <p:sp>
          <p:nvSpPr>
            <p:cNvPr id="12318" name="AutoShape 30"/>
            <p:cNvSpPr>
              <a:spLocks noChangeArrowheads="1"/>
            </p:cNvSpPr>
            <p:nvPr/>
          </p:nvSpPr>
          <p:spPr bwMode="auto">
            <a:xfrm>
              <a:off x="3696" y="73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5210175" y="3286125"/>
            <a:ext cx="3886200" cy="2663825"/>
            <a:chOff x="3282" y="-17"/>
            <a:chExt cx="2448" cy="1678"/>
          </a:xfrm>
        </p:grpSpPr>
        <p:sp>
          <p:nvSpPr>
            <p:cNvPr id="16409" name="Text Box 10"/>
            <p:cNvSpPr txBox="1">
              <a:spLocks noChangeArrowheads="1"/>
            </p:cNvSpPr>
            <p:nvPr/>
          </p:nvSpPr>
          <p:spPr bwMode="auto">
            <a:xfrm>
              <a:off x="5058" y="1373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grpSp>
          <p:nvGrpSpPr>
            <p:cNvPr id="16425" name="Group 41"/>
            <p:cNvGrpSpPr>
              <a:grpSpLocks/>
            </p:cNvGrpSpPr>
            <p:nvPr/>
          </p:nvGrpSpPr>
          <p:grpSpPr bwMode="auto">
            <a:xfrm>
              <a:off x="3282" y="-17"/>
              <a:ext cx="2320" cy="1642"/>
              <a:chOff x="3282" y="-17"/>
              <a:chExt cx="2320" cy="1642"/>
            </a:xfrm>
          </p:grpSpPr>
          <p:sp>
            <p:nvSpPr>
              <p:cNvPr id="16404" name="Line 3"/>
              <p:cNvSpPr>
                <a:spLocks noChangeShapeType="1"/>
              </p:cNvSpPr>
              <p:nvPr/>
            </p:nvSpPr>
            <p:spPr bwMode="auto">
              <a:xfrm>
                <a:off x="3522" y="141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4"/>
              <p:cNvSpPr>
                <a:spLocks noChangeShapeType="1"/>
              </p:cNvSpPr>
              <p:nvPr/>
            </p:nvSpPr>
            <p:spPr bwMode="auto">
              <a:xfrm flipV="1">
                <a:off x="3522" y="11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Text Box 7"/>
              <p:cNvSpPr txBox="1">
                <a:spLocks noChangeArrowheads="1"/>
              </p:cNvSpPr>
              <p:nvPr/>
            </p:nvSpPr>
            <p:spPr bwMode="auto">
              <a:xfrm>
                <a:off x="3330" y="22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  <p:sp>
            <p:nvSpPr>
              <p:cNvPr id="16407" name="Text Box 8"/>
              <p:cNvSpPr txBox="1">
                <a:spLocks noChangeArrowheads="1"/>
              </p:cNvSpPr>
              <p:nvPr/>
            </p:nvSpPr>
            <p:spPr bwMode="auto">
              <a:xfrm>
                <a:off x="3282" y="31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r>
                  <a:rPr lang="en-US" altLang="zh-CN" sz="2000" b="1" baseline="-25000"/>
                  <a:t>0</a:t>
                </a:r>
                <a:endParaRPr lang="en-US" altLang="zh-CN" sz="2000" b="1"/>
              </a:p>
            </p:txBody>
          </p:sp>
          <p:sp>
            <p:nvSpPr>
              <p:cNvPr id="16408" name="Text Box 9"/>
              <p:cNvSpPr txBox="1">
                <a:spLocks noChangeArrowheads="1"/>
              </p:cNvSpPr>
              <p:nvPr/>
            </p:nvSpPr>
            <p:spPr bwMode="auto">
              <a:xfrm>
                <a:off x="3378" y="136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sp>
            <p:nvSpPr>
              <p:cNvPr id="16410" name="Text Box 17"/>
              <p:cNvSpPr txBox="1">
                <a:spLocks noChangeArrowheads="1"/>
              </p:cNvSpPr>
              <p:nvPr/>
            </p:nvSpPr>
            <p:spPr bwMode="auto">
              <a:xfrm>
                <a:off x="3426" y="-17"/>
                <a:ext cx="480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6000" b="1"/>
                  <a:t>.</a:t>
                </a:r>
              </a:p>
            </p:txBody>
          </p:sp>
          <p:sp>
            <p:nvSpPr>
              <p:cNvPr id="16411" name="Text Box 18"/>
              <p:cNvSpPr txBox="1">
                <a:spLocks noChangeArrowheads="1"/>
              </p:cNvSpPr>
              <p:nvPr/>
            </p:nvSpPr>
            <p:spPr bwMode="auto">
              <a:xfrm>
                <a:off x="5010" y="976"/>
                <a:ext cx="28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6000" b="1"/>
                  <a:t>.</a:t>
                </a:r>
              </a:p>
            </p:txBody>
          </p:sp>
          <p:sp>
            <p:nvSpPr>
              <p:cNvPr id="16412" name="Text Box 42"/>
              <p:cNvSpPr txBox="1">
                <a:spLocks noChangeArrowheads="1"/>
              </p:cNvSpPr>
              <p:nvPr/>
            </p:nvSpPr>
            <p:spPr bwMode="auto">
              <a:xfrm>
                <a:off x="5346" y="1375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16413" name="Line 45"/>
              <p:cNvSpPr>
                <a:spLocks noChangeShapeType="1"/>
              </p:cNvSpPr>
              <p:nvPr/>
            </p:nvSpPr>
            <p:spPr bwMode="auto">
              <a:xfrm>
                <a:off x="3522" y="45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46"/>
              <p:cNvSpPr>
                <a:spLocks noChangeShapeType="1"/>
              </p:cNvSpPr>
              <p:nvPr/>
            </p:nvSpPr>
            <p:spPr bwMode="auto">
              <a:xfrm flipV="1">
                <a:off x="5106" y="45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156325" y="3384550"/>
            <a:ext cx="601663" cy="1571625"/>
            <a:chOff x="3878" y="2223"/>
            <a:chExt cx="379" cy="990"/>
          </a:xfrm>
        </p:grpSpPr>
        <p:sp>
          <p:nvSpPr>
            <p:cNvPr id="16402" name="Text Box 13"/>
            <p:cNvSpPr txBox="1">
              <a:spLocks noChangeArrowheads="1"/>
            </p:cNvSpPr>
            <p:nvPr/>
          </p:nvSpPr>
          <p:spPr bwMode="auto">
            <a:xfrm>
              <a:off x="3969" y="288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p</a:t>
              </a:r>
              <a:endParaRPr lang="en-US" altLang="zh-CN" sz="2800" b="1"/>
            </a:p>
          </p:txBody>
        </p:sp>
        <p:sp>
          <p:nvSpPr>
            <p:cNvPr id="16403" name="Text Box 3"/>
            <p:cNvSpPr txBox="1">
              <a:spLocks noChangeArrowheads="1"/>
            </p:cNvSpPr>
            <p:nvPr/>
          </p:nvSpPr>
          <p:spPr bwMode="auto">
            <a:xfrm>
              <a:off x="3878" y="2223"/>
              <a:ext cx="27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9600"/>
                <a:t>.</a:t>
              </a:r>
            </a:p>
          </p:txBody>
        </p:sp>
      </p:grp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755650" y="476250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250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310" grpId="0"/>
      <p:bldP spid="12311" grpId="0" autoUpdateAnimBg="0"/>
      <p:bldP spid="12317" grpId="0" autoUpdateAnimBg="0"/>
      <p:bldP spid="12319" grpId="0" autoUpdateAnimBg="0"/>
      <p:bldP spid="12320" grpId="0" autoUpdateAnimBg="0"/>
      <p:bldP spid="123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0"/>
          <p:cNvSpPr txBox="1">
            <a:spLocks noChangeArrowheads="1"/>
          </p:cNvSpPr>
          <p:nvPr/>
        </p:nvSpPr>
        <p:spPr bwMode="auto">
          <a:xfrm>
            <a:off x="611560" y="4561737"/>
            <a:ext cx="45608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课下思考题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755650" y="476250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163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250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29">
            <a:extLst>
              <a:ext uri="{FF2B5EF4-FFF2-40B4-BE49-F238E27FC236}">
                <a16:creationId xmlns:a16="http://schemas.microsoft.com/office/drawing/2014/main" id="{10C4D412-2BD4-4396-A4B2-4A8F967A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301208"/>
            <a:ext cx="7632848" cy="15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1" dirty="0"/>
              <a:t>若两人交换三种物品，该如何构建模型呢？</a:t>
            </a:r>
            <a:endParaRPr lang="en-US" altLang="zh-CN" sz="2800" b="1" i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还可以类似定义无差别曲线吗？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endParaRPr lang="zh-CN" altLang="en-US" sz="2800" b="1" dirty="0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509757DF-6675-466F-8B12-037405CE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76250"/>
            <a:ext cx="45608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小结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E7314D58-BF53-4345-8305-251F520C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68" y="1340768"/>
            <a:ext cx="7632848" cy="15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、偏好程度很难量化，因此采用图解方法构建模型。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6D42A-BA2C-4051-8840-8FACAEA4E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432288"/>
            <a:ext cx="2020680" cy="1486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34B256-78EB-46B3-B51E-D0B561E4E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2470124"/>
            <a:ext cx="2562923" cy="18340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6CA1A4-628E-44AF-8E14-10B09A757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5" y="2432288"/>
            <a:ext cx="2376264" cy="1608895"/>
          </a:xfrm>
          <a:prstGeom prst="rect">
            <a:avLst/>
          </a:prstGeom>
        </p:spPr>
      </p:pic>
      <p:sp>
        <p:nvSpPr>
          <p:cNvPr id="47" name="AutoShape 30">
            <a:extLst>
              <a:ext uri="{FF2B5EF4-FFF2-40B4-BE49-F238E27FC236}">
                <a16:creationId xmlns:a16="http://schemas.microsoft.com/office/drawing/2014/main" id="{6D6FB3CD-E412-47F0-96CE-AB8F6035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32" y="3041442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8" name="AutoShape 30">
            <a:extLst>
              <a:ext uri="{FF2B5EF4-FFF2-40B4-BE49-F238E27FC236}">
                <a16:creationId xmlns:a16="http://schemas.microsoft.com/office/drawing/2014/main" id="{6AA45906-23B9-404D-B194-C86DE69E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3008135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6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55576" y="559784"/>
            <a:ext cx="691237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2.4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汽车刹车距离与道路通行能力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46554"/>
              </p:ext>
            </p:extLst>
          </p:nvPr>
        </p:nvGraphicFramePr>
        <p:xfrm>
          <a:off x="7805738" y="661501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661501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529607" y="2122285"/>
            <a:ext cx="81375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zh-CN" sz="2800" b="1" dirty="0"/>
              <a:t>提高道路通行能力是现代城市交通面临的重要课题</a:t>
            </a:r>
            <a:r>
              <a:rPr lang="en-US" altLang="zh-CN" sz="2800" b="1" dirty="0"/>
              <a:t>.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391833" y="1412776"/>
            <a:ext cx="209193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背景和问题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638350" y="2924944"/>
            <a:ext cx="79200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车辆速度越高、密度越大，道路通行能力越大</a:t>
            </a:r>
            <a:r>
              <a:rPr lang="en-US" altLang="zh-CN" sz="2800" b="1" dirty="0"/>
              <a:t>.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539055" y="4970487"/>
            <a:ext cx="8353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介绍交通流的主要参数及基本规律；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讨论汽车刹车距离与道路通行能力两个模型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r>
              <a:rPr lang="en-US" altLang="zh-CN" sz="2800" b="1" dirty="0"/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981" y="3566679"/>
            <a:ext cx="79200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车速高，刹车距离变大，车辆密度将受到制约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4029" y="4221088"/>
            <a:ext cx="7488411" cy="609398"/>
            <a:chOff x="1044029" y="4221088"/>
            <a:chExt cx="7488411" cy="60939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87624" y="4221088"/>
              <a:ext cx="7344816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</a:pPr>
              <a:r>
                <a:rPr lang="zh-CN" altLang="en-US" sz="2800" b="1" dirty="0"/>
                <a:t>需要对影响通行能力的因素进行综合分析</a:t>
              </a:r>
              <a:r>
                <a:rPr lang="en-US" altLang="zh-CN" sz="2800" b="1" dirty="0"/>
                <a:t>.</a:t>
              </a:r>
            </a:p>
          </p:txBody>
        </p:sp>
        <p:sp>
          <p:nvSpPr>
            <p:cNvPr id="2" name="右箭头 1"/>
            <p:cNvSpPr/>
            <p:nvPr/>
          </p:nvSpPr>
          <p:spPr bwMode="auto">
            <a:xfrm>
              <a:off x="1044029" y="4312520"/>
              <a:ext cx="1435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/>
      <p:bldP spid="147463" grpId="0" animBg="1" autoUpdateAnimBg="0"/>
      <p:bldP spid="147464" grpId="0"/>
      <p:bldP spid="8" grpId="0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11145</TotalTime>
  <Words>1687</Words>
  <Application>Microsoft Office PowerPoint</Application>
  <PresentationFormat>全屏显示(4:3)</PresentationFormat>
  <Paragraphs>268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楷体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shuxuemoxing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杨俊锋</cp:lastModifiedBy>
  <cp:revision>348</cp:revision>
  <dcterms:created xsi:type="dcterms:W3CDTF">2000-02-23T13:25:36Z</dcterms:created>
  <dcterms:modified xsi:type="dcterms:W3CDTF">2020-09-11T04:26:05Z</dcterms:modified>
</cp:coreProperties>
</file>