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387" r:id="rId2"/>
    <p:sldId id="417" r:id="rId3"/>
    <p:sldId id="418" r:id="rId4"/>
    <p:sldId id="419" r:id="rId5"/>
    <p:sldId id="420" r:id="rId6"/>
    <p:sldId id="421" r:id="rId7"/>
    <p:sldId id="422" r:id="rId8"/>
    <p:sldId id="42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俊锋" initials="杨俊锋" lastIdx="1" clrIdx="0">
    <p:extLst>
      <p:ext uri="{19B8F6BF-5375-455C-9EA6-DF929625EA0E}">
        <p15:presenceInfo xmlns:p15="http://schemas.microsoft.com/office/powerpoint/2012/main" userId="杨俊锋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CFF"/>
    <a:srgbClr val="FFFF00"/>
    <a:srgbClr val="99FFCC"/>
    <a:srgbClr val="FFCC66"/>
    <a:srgbClr val="FF99FF"/>
    <a:srgbClr val="FF33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05" d="100"/>
          <a:sy n="105" d="100"/>
        </p:scale>
        <p:origin x="210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2T16:47:48.40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21DB6B-E8F3-4512-8122-33B8B3BB32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745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21DB6B-E8F3-4512-8122-33B8B3BB329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73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165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374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14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782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445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072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72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978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1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768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910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4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990725" y="620688"/>
            <a:ext cx="502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4000" dirty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000" dirty="0">
                <a:ea typeface="隶书" pitchFamily="49" charset="-122"/>
              </a:rPr>
              <a:t>二</a:t>
            </a:r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章  初等模型</a:t>
            </a:r>
          </a:p>
        </p:txBody>
      </p:sp>
      <p:sp>
        <p:nvSpPr>
          <p:cNvPr id="10" name="Line 256">
            <a:extLst>
              <a:ext uri="{FF2B5EF4-FFF2-40B4-BE49-F238E27FC236}">
                <a16:creationId xmlns:a16="http://schemas.microsoft.com/office/drawing/2014/main" id="{6F60BEDB-332C-40F7-B0DB-83F387B064A1}"/>
              </a:ext>
            </a:extLst>
          </p:cNvPr>
          <p:cNvSpPr>
            <a:spLocks noChangeShapeType="1"/>
          </p:cNvSpPr>
          <p:nvPr/>
        </p:nvSpPr>
        <p:spPr bwMode="gray">
          <a:xfrm>
            <a:off x="2362200" y="259424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58">
            <a:extLst>
              <a:ext uri="{FF2B5EF4-FFF2-40B4-BE49-F238E27FC236}">
                <a16:creationId xmlns:a16="http://schemas.microsoft.com/office/drawing/2014/main" id="{ECD220A6-C110-444C-AB61-282FB56082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29000" y="2105298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杨帆远航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259">
            <a:extLst>
              <a:ext uri="{FF2B5EF4-FFF2-40B4-BE49-F238E27FC236}">
                <a16:creationId xmlns:a16="http://schemas.microsoft.com/office/drawing/2014/main" id="{7CC7EB89-5DD1-495D-9F4B-2CA98DBBFB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33600" y="206084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" name="Rectangle 257">
            <a:extLst>
              <a:ext uri="{FF2B5EF4-FFF2-40B4-BE49-F238E27FC236}">
                <a16:creationId xmlns:a16="http://schemas.microsoft.com/office/drawing/2014/main" id="{71FC97B3-6B77-4448-8DDF-54C56B7230B4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078035" y="1927328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8" name="Text Box 259">
            <a:extLst>
              <a:ext uri="{FF2B5EF4-FFF2-40B4-BE49-F238E27FC236}">
                <a16:creationId xmlns:a16="http://schemas.microsoft.com/office/drawing/2014/main" id="{5F1426D2-D2D4-4DB5-B812-32AE3F7207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4273" y="1970192"/>
            <a:ext cx="61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2.9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779463" y="549275"/>
          <a:ext cx="1195387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Clip" r:id="rId3" imgW="3153960" imgH="4708080" progId="MS_ClipArt_Gallery.2">
                  <p:embed/>
                </p:oleObj>
              </mc:Choice>
              <mc:Fallback>
                <p:oleObj name="Clip" r:id="rId3" imgW="3153960" imgH="4708080" progId="MS_ClipArt_Gallery.2">
                  <p:embed/>
                  <p:pic>
                    <p:nvPicPr>
                      <p:cNvPr id="378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549275"/>
                        <a:ext cx="1195387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743200" y="1371600"/>
            <a:ext cx="4876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帆船在海面上乘风远航，确定最佳的</a:t>
            </a:r>
            <a:r>
              <a:rPr lang="zh-CN" altLang="en-US" sz="2800" b="1" dirty="0">
                <a:solidFill>
                  <a:srgbClr val="FF0000"/>
                </a:solidFill>
              </a:rPr>
              <a:t>航行方向</a:t>
            </a:r>
            <a:r>
              <a:rPr lang="zh-CN" altLang="en-US" sz="2800" b="1" dirty="0"/>
              <a:t>及</a:t>
            </a:r>
            <a:r>
              <a:rPr lang="zh-CN" altLang="en-US" sz="2800" b="1" dirty="0">
                <a:solidFill>
                  <a:srgbClr val="FF0000"/>
                </a:solidFill>
              </a:rPr>
              <a:t>帆的朝向</a:t>
            </a:r>
            <a:r>
              <a:rPr lang="en-US" altLang="zh-CN" sz="2800" b="1" dirty="0"/>
              <a:t>.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09600" y="2544763"/>
            <a:ext cx="19050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简化问题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181600" y="2605088"/>
            <a:ext cx="3810000" cy="3338512"/>
            <a:chOff x="3264" y="1392"/>
            <a:chExt cx="2400" cy="2103"/>
          </a:xfrm>
        </p:grpSpPr>
        <p:sp>
          <p:nvSpPr>
            <p:cNvPr id="37902" name="Line 8"/>
            <p:cNvSpPr>
              <a:spLocks noChangeShapeType="1"/>
            </p:cNvSpPr>
            <p:nvPr/>
          </p:nvSpPr>
          <p:spPr bwMode="auto">
            <a:xfrm>
              <a:off x="3456" y="321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Line 9"/>
            <p:cNvSpPr>
              <a:spLocks noChangeShapeType="1"/>
            </p:cNvSpPr>
            <p:nvPr/>
          </p:nvSpPr>
          <p:spPr bwMode="auto">
            <a:xfrm flipV="1">
              <a:off x="3456" y="1728"/>
              <a:ext cx="96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22"/>
            <p:cNvSpPr>
              <a:spLocks noChangeShapeType="1"/>
            </p:cNvSpPr>
            <p:nvPr/>
          </p:nvSpPr>
          <p:spPr bwMode="auto">
            <a:xfrm flipV="1">
              <a:off x="5280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05" name="Group 26"/>
            <p:cNvGrpSpPr>
              <a:grpSpLocks/>
            </p:cNvGrpSpPr>
            <p:nvPr/>
          </p:nvGrpSpPr>
          <p:grpSpPr bwMode="auto">
            <a:xfrm>
              <a:off x="3373" y="2064"/>
              <a:ext cx="991" cy="1048"/>
              <a:chOff x="3373" y="2064"/>
              <a:chExt cx="991" cy="1048"/>
            </a:xfrm>
          </p:grpSpPr>
          <p:sp>
            <p:nvSpPr>
              <p:cNvPr id="37916" name="Line 10"/>
              <p:cNvSpPr>
                <a:spLocks noChangeShapeType="1"/>
              </p:cNvSpPr>
              <p:nvPr/>
            </p:nvSpPr>
            <p:spPr bwMode="auto">
              <a:xfrm rot="-1043931">
                <a:off x="3502" y="2776"/>
                <a:ext cx="288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7" name="Line 11"/>
              <p:cNvSpPr>
                <a:spLocks noChangeShapeType="1"/>
              </p:cNvSpPr>
              <p:nvPr/>
            </p:nvSpPr>
            <p:spPr bwMode="auto">
              <a:xfrm rot="20556069" flipV="1">
                <a:off x="3373" y="2272"/>
                <a:ext cx="576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8" name="Arc 13"/>
              <p:cNvSpPr>
                <a:spLocks/>
              </p:cNvSpPr>
              <p:nvPr/>
            </p:nvSpPr>
            <p:spPr bwMode="auto">
              <a:xfrm rot="20556069" flipH="1">
                <a:off x="3810" y="2105"/>
                <a:ext cx="384" cy="96"/>
              </a:xfrm>
              <a:custGeom>
                <a:avLst/>
                <a:gdLst>
                  <a:gd name="T0" fmla="*/ 0 w 21600"/>
                  <a:gd name="T1" fmla="*/ 0 h 21600"/>
                  <a:gd name="T2" fmla="*/ 7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9" name="Line 21"/>
              <p:cNvSpPr>
                <a:spLocks noChangeShapeType="1"/>
              </p:cNvSpPr>
              <p:nvPr/>
            </p:nvSpPr>
            <p:spPr bwMode="auto">
              <a:xfrm rot="20556069" flipH="1">
                <a:off x="3740" y="2452"/>
                <a:ext cx="624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0" name="Arc 25"/>
              <p:cNvSpPr>
                <a:spLocks/>
              </p:cNvSpPr>
              <p:nvPr/>
            </p:nvSpPr>
            <p:spPr bwMode="auto">
              <a:xfrm>
                <a:off x="4224" y="2064"/>
                <a:ext cx="48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5 h 21600"/>
                  <a:gd name="T4" fmla="*/ 0 w 21600"/>
                  <a:gd name="T5" fmla="*/ 5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06" name="Text Box 27"/>
            <p:cNvSpPr txBox="1">
              <a:spLocks noChangeArrowheads="1"/>
            </p:cNvSpPr>
            <p:nvPr/>
          </p:nvSpPr>
          <p:spPr bwMode="auto">
            <a:xfrm>
              <a:off x="3264" y="316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A</a:t>
              </a:r>
            </a:p>
          </p:txBody>
        </p:sp>
        <p:sp>
          <p:nvSpPr>
            <p:cNvPr id="37907" name="Text Box 28"/>
            <p:cNvSpPr txBox="1">
              <a:spLocks noChangeArrowheads="1"/>
            </p:cNvSpPr>
            <p:nvPr/>
          </p:nvSpPr>
          <p:spPr bwMode="auto">
            <a:xfrm>
              <a:off x="5280" y="316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37908" name="Text Box 29"/>
            <p:cNvSpPr txBox="1">
              <a:spLocks noChangeArrowheads="1"/>
            </p:cNvSpPr>
            <p:nvPr/>
          </p:nvSpPr>
          <p:spPr bwMode="auto">
            <a:xfrm>
              <a:off x="5280" y="3024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2800" b="1"/>
                <a:t> </a:t>
              </a:r>
            </a:p>
          </p:txBody>
        </p:sp>
        <p:sp>
          <p:nvSpPr>
            <p:cNvPr id="37909" name="Text Box 30"/>
            <p:cNvSpPr txBox="1">
              <a:spLocks noChangeArrowheads="1"/>
            </p:cNvSpPr>
            <p:nvPr/>
          </p:nvSpPr>
          <p:spPr bwMode="auto">
            <a:xfrm>
              <a:off x="3360" y="3033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2800" b="1"/>
                <a:t> </a:t>
              </a:r>
            </a:p>
          </p:txBody>
        </p:sp>
        <p:sp>
          <p:nvSpPr>
            <p:cNvPr id="37910" name="Text Box 31"/>
            <p:cNvSpPr txBox="1">
              <a:spLocks noChangeArrowheads="1"/>
            </p:cNvSpPr>
            <p:nvPr/>
          </p:nvSpPr>
          <p:spPr bwMode="auto">
            <a:xfrm>
              <a:off x="3552" y="2928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ym typeface="Symbol" pitchFamily="18" charset="2"/>
                </a:rPr>
                <a:t></a:t>
              </a:r>
              <a:r>
                <a:rPr lang="en-US" altLang="zh-CN" sz="2800" b="1"/>
                <a:t> </a:t>
              </a:r>
            </a:p>
          </p:txBody>
        </p:sp>
        <p:sp>
          <p:nvSpPr>
            <p:cNvPr id="37911" name="Line 32"/>
            <p:cNvSpPr>
              <a:spLocks noChangeShapeType="1"/>
            </p:cNvSpPr>
            <p:nvPr/>
          </p:nvSpPr>
          <p:spPr bwMode="auto">
            <a:xfrm>
              <a:off x="4512" y="2784"/>
              <a:ext cx="7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Text Box 33"/>
            <p:cNvSpPr txBox="1">
              <a:spLocks noChangeArrowheads="1"/>
            </p:cNvSpPr>
            <p:nvPr/>
          </p:nvSpPr>
          <p:spPr bwMode="auto">
            <a:xfrm>
              <a:off x="4608" y="2361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风向</a:t>
              </a:r>
            </a:p>
          </p:txBody>
        </p:sp>
        <p:sp>
          <p:nvSpPr>
            <p:cNvPr id="37913" name="Text Box 34"/>
            <p:cNvSpPr txBox="1">
              <a:spLocks noChangeArrowheads="1"/>
            </p:cNvSpPr>
            <p:nvPr/>
          </p:nvSpPr>
          <p:spPr bwMode="auto">
            <a:xfrm>
              <a:off x="5088" y="144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北</a:t>
              </a:r>
            </a:p>
          </p:txBody>
        </p:sp>
        <p:sp>
          <p:nvSpPr>
            <p:cNvPr id="37914" name="Text Box 35"/>
            <p:cNvSpPr txBox="1">
              <a:spLocks noChangeArrowheads="1"/>
            </p:cNvSpPr>
            <p:nvPr/>
          </p:nvSpPr>
          <p:spPr bwMode="auto">
            <a:xfrm>
              <a:off x="4080" y="1392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航向</a:t>
              </a:r>
            </a:p>
          </p:txBody>
        </p:sp>
        <p:sp>
          <p:nvSpPr>
            <p:cNvPr id="37915" name="Text Box 36"/>
            <p:cNvSpPr txBox="1">
              <a:spLocks noChangeArrowheads="1"/>
            </p:cNvSpPr>
            <p:nvPr/>
          </p:nvSpPr>
          <p:spPr bwMode="auto">
            <a:xfrm>
              <a:off x="3504" y="1824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</a:rPr>
                <a:t>帆船</a:t>
              </a:r>
            </a:p>
          </p:txBody>
        </p:sp>
      </p:grp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457200" y="3124200"/>
            <a:ext cx="43434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海面上东风劲吹，设帆船要从</a:t>
            </a:r>
            <a:r>
              <a:rPr lang="en-US" altLang="zh-CN" sz="2800" b="1" i="1"/>
              <a:t>A</a:t>
            </a:r>
            <a:r>
              <a:rPr lang="zh-CN" altLang="en-US" sz="2800" b="1"/>
              <a:t>点驶向正东方的</a:t>
            </a:r>
            <a:r>
              <a:rPr lang="en-US" altLang="zh-CN" sz="2800" b="1" i="1"/>
              <a:t>B</a:t>
            </a:r>
            <a:r>
              <a:rPr lang="zh-CN" altLang="en-US" sz="2800" b="1"/>
              <a:t>点，确定起航时的航向</a:t>
            </a:r>
            <a:r>
              <a:rPr lang="zh-CN" altLang="en-US" sz="2800" b="1" i="1">
                <a:sym typeface="Symbol" pitchFamily="18" charset="2"/>
              </a:rPr>
              <a:t></a:t>
            </a:r>
            <a:r>
              <a:rPr lang="zh-CN" altLang="en-US" sz="2800" b="1">
                <a:sym typeface="Symbol" pitchFamily="18" charset="2"/>
              </a:rPr>
              <a:t>，</a:t>
            </a:r>
            <a:endParaRPr lang="zh-CN" altLang="en-US" sz="2800" b="1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57200" y="3962400"/>
            <a:ext cx="6629400" cy="1433513"/>
            <a:chOff x="288" y="2496"/>
            <a:chExt cx="4176" cy="903"/>
          </a:xfrm>
        </p:grpSpPr>
        <p:grpSp>
          <p:nvGrpSpPr>
            <p:cNvPr id="37897" name="Group 40"/>
            <p:cNvGrpSpPr>
              <a:grpSpLocks/>
            </p:cNvGrpSpPr>
            <p:nvPr/>
          </p:nvGrpSpPr>
          <p:grpSpPr bwMode="auto">
            <a:xfrm>
              <a:off x="3216" y="2496"/>
              <a:ext cx="1248" cy="576"/>
              <a:chOff x="3216" y="2208"/>
              <a:chExt cx="1248" cy="576"/>
            </a:xfrm>
          </p:grpSpPr>
          <p:sp>
            <p:nvSpPr>
              <p:cNvPr id="37899" name="Line 23"/>
              <p:cNvSpPr>
                <a:spLocks noChangeShapeType="1"/>
              </p:cNvSpPr>
              <p:nvPr/>
            </p:nvSpPr>
            <p:spPr bwMode="auto">
              <a:xfrm flipV="1">
                <a:off x="3312" y="2352"/>
                <a:ext cx="1152" cy="432"/>
              </a:xfrm>
              <a:prstGeom prst="line">
                <a:avLst/>
              </a:prstGeom>
              <a:noFill/>
              <a:ln w="57150">
                <a:solidFill>
                  <a:srgbClr val="FF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Text Box 37"/>
              <p:cNvSpPr txBox="1">
                <a:spLocks noChangeArrowheads="1"/>
              </p:cNvSpPr>
              <p:nvPr/>
            </p:nvSpPr>
            <p:spPr bwMode="auto">
              <a:xfrm>
                <a:off x="3216" y="240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帆</a:t>
                </a:r>
              </a:p>
            </p:txBody>
          </p:sp>
          <p:sp>
            <p:nvSpPr>
              <p:cNvPr id="37901" name="Text Box 39"/>
              <p:cNvSpPr txBox="1">
                <a:spLocks noChangeArrowheads="1"/>
              </p:cNvSpPr>
              <p:nvPr/>
            </p:nvSpPr>
            <p:spPr bwMode="auto">
              <a:xfrm>
                <a:off x="3936" y="2208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sym typeface="Symbol" pitchFamily="18" charset="2"/>
                  </a:rPr>
                  <a:t></a:t>
                </a:r>
                <a:endParaRPr lang="en-US" altLang="zh-CN" sz="2800" b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37898" name="Text Box 42"/>
            <p:cNvSpPr txBox="1">
              <a:spLocks noChangeArrowheads="1"/>
            </p:cNvSpPr>
            <p:nvPr/>
          </p:nvSpPr>
          <p:spPr bwMode="auto">
            <a:xfrm>
              <a:off x="288" y="3072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sym typeface="Symbol" pitchFamily="18" charset="2"/>
                </a:rPr>
                <a:t>以及帆的朝向</a:t>
              </a:r>
              <a:r>
                <a:rPr lang="zh-CN" altLang="en-US" sz="2800" b="1" i="1">
                  <a:solidFill>
                    <a:srgbClr val="FF3300"/>
                  </a:solidFill>
                  <a:sym typeface="Symbol" pitchFamily="18" charset="2"/>
                </a:rPr>
                <a:t> </a:t>
              </a:r>
              <a:r>
                <a:rPr lang="en-US" altLang="zh-CN" sz="2800" b="1" i="1">
                  <a:solidFill>
                    <a:srgbClr val="FF3300"/>
                  </a:solidFill>
                  <a:sym typeface="Symbol" pitchFamily="18" charset="2"/>
                </a:rPr>
                <a:t>.</a:t>
              </a:r>
              <a:endParaRPr lang="en-US" altLang="zh-CN" sz="2800" b="1">
                <a:solidFill>
                  <a:srgbClr val="FF3300"/>
                </a:solidFill>
                <a:sym typeface="Symbol" pitchFamily="18" charset="2"/>
              </a:endParaRPr>
            </a:p>
          </p:txBody>
        </p:sp>
      </p:grpSp>
      <p:sp>
        <p:nvSpPr>
          <p:cNvPr id="37896" name="Rectangle 46"/>
          <p:cNvSpPr>
            <a:spLocks noChangeArrowheads="1"/>
          </p:cNvSpPr>
          <p:nvPr/>
        </p:nvSpPr>
        <p:spPr bwMode="auto">
          <a:xfrm>
            <a:off x="3131840" y="620688"/>
            <a:ext cx="3341618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+mj-lt"/>
                <a:ea typeface="楷体" panose="02010609060101010101" pitchFamily="49" charset="-122"/>
              </a:rPr>
              <a:t>2.9  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扬帆远航</a:t>
            </a:r>
          </a:p>
        </p:txBody>
      </p:sp>
    </p:spTree>
    <p:extLst>
      <p:ext uri="{BB962C8B-B14F-4D97-AF65-F5344CB8AC3E}">
        <p14:creationId xmlns:p14="http://schemas.microsoft.com/office/powerpoint/2010/main" val="151625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9" grpId="0" animBg="1" autoUpdateAnimBg="0"/>
      <p:bldP spid="184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533400" y="427038"/>
          <a:ext cx="1014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Clip" r:id="rId3" imgW="3153960" imgH="4708080" progId="MS_ClipArt_Gallery.2">
                  <p:embed/>
                </p:oleObj>
              </mc:Choice>
              <mc:Fallback>
                <p:oleObj name="Clip" r:id="rId3" imgW="3153960" imgH="4708080" progId="MS_ClipArt_Gallery.2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7038"/>
                        <a:ext cx="10144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Text Box 32"/>
          <p:cNvSpPr txBox="1">
            <a:spLocks noChangeArrowheads="1"/>
          </p:cNvSpPr>
          <p:nvPr/>
        </p:nvSpPr>
        <p:spPr bwMode="auto">
          <a:xfrm>
            <a:off x="1905000" y="762000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模型分析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4114800" y="5476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风</a:t>
            </a:r>
            <a:r>
              <a:rPr lang="en-US" altLang="zh-CN" sz="2800" b="1"/>
              <a:t>(</a:t>
            </a:r>
            <a:r>
              <a:rPr lang="zh-CN" altLang="en-US" sz="2800" b="1"/>
              <a:t>通过帆</a:t>
            </a:r>
            <a:r>
              <a:rPr lang="en-US" altLang="zh-CN" sz="2800" b="1"/>
              <a:t>)</a:t>
            </a:r>
            <a:r>
              <a:rPr lang="zh-CN" altLang="en-US" sz="2800" b="1"/>
              <a:t>对船的推力</a:t>
            </a:r>
            <a:r>
              <a:rPr lang="en-US" altLang="zh-CN" sz="2800" b="1" i="1"/>
              <a:t>w</a:t>
            </a:r>
            <a:endParaRPr lang="en-US" altLang="zh-CN" sz="2800" b="1"/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4114800" y="11572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风对船体部分的阻力</a:t>
            </a:r>
            <a:r>
              <a:rPr lang="en-US" altLang="zh-CN" sz="2800" b="1" i="1"/>
              <a:t>p</a:t>
            </a:r>
            <a:endParaRPr lang="en-US" altLang="zh-CN" sz="2800" b="1"/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381000" y="18335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推力</a:t>
            </a:r>
            <a:r>
              <a:rPr lang="en-US" altLang="zh-CN" sz="2800" b="1" i="1"/>
              <a:t>w</a:t>
            </a:r>
            <a:r>
              <a:rPr lang="zh-CN" altLang="zh-CN" sz="2800" b="1"/>
              <a:t>的分解</a:t>
            </a:r>
            <a:endParaRPr lang="zh-CN" altLang="en-US" sz="2800" b="1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029200" y="1752600"/>
            <a:ext cx="3886200" cy="3352800"/>
            <a:chOff x="3120" y="1104"/>
            <a:chExt cx="2448" cy="2112"/>
          </a:xfrm>
        </p:grpSpPr>
        <p:grpSp>
          <p:nvGrpSpPr>
            <p:cNvPr id="38944" name="Group 55"/>
            <p:cNvGrpSpPr>
              <a:grpSpLocks/>
            </p:cNvGrpSpPr>
            <p:nvPr/>
          </p:nvGrpSpPr>
          <p:grpSpPr bwMode="auto">
            <a:xfrm>
              <a:off x="3120" y="1104"/>
              <a:ext cx="2448" cy="2112"/>
              <a:chOff x="3120" y="1104"/>
              <a:chExt cx="2448" cy="2112"/>
            </a:xfrm>
          </p:grpSpPr>
          <p:grpSp>
            <p:nvGrpSpPr>
              <p:cNvPr id="38948" name="Group 31"/>
              <p:cNvGrpSpPr>
                <a:grpSpLocks/>
              </p:cNvGrpSpPr>
              <p:nvPr/>
            </p:nvGrpSpPr>
            <p:grpSpPr bwMode="auto">
              <a:xfrm>
                <a:off x="3120" y="1104"/>
                <a:ext cx="2448" cy="2112"/>
                <a:chOff x="2640" y="288"/>
                <a:chExt cx="2448" cy="2112"/>
              </a:xfrm>
            </p:grpSpPr>
            <p:sp>
              <p:nvSpPr>
                <p:cNvPr id="38950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846" y="288"/>
                  <a:ext cx="1375" cy="19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8951" name="Group 7"/>
                <p:cNvGrpSpPr>
                  <a:grpSpLocks/>
                </p:cNvGrpSpPr>
                <p:nvPr/>
              </p:nvGrpSpPr>
              <p:grpSpPr bwMode="auto">
                <a:xfrm>
                  <a:off x="2727" y="734"/>
                  <a:ext cx="1419" cy="1393"/>
                  <a:chOff x="3373" y="2064"/>
                  <a:chExt cx="991" cy="1048"/>
                </a:xfrm>
              </p:grpSpPr>
              <p:sp>
                <p:nvSpPr>
                  <p:cNvPr id="38958" name="Line 8"/>
                  <p:cNvSpPr>
                    <a:spLocks noChangeShapeType="1"/>
                  </p:cNvSpPr>
                  <p:nvPr/>
                </p:nvSpPr>
                <p:spPr bwMode="auto">
                  <a:xfrm rot="-1043931">
                    <a:off x="3502" y="2776"/>
                    <a:ext cx="288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59" name="Line 9"/>
                  <p:cNvSpPr>
                    <a:spLocks noChangeShapeType="1"/>
                  </p:cNvSpPr>
                  <p:nvPr/>
                </p:nvSpPr>
                <p:spPr bwMode="auto">
                  <a:xfrm rot="20556069" flipV="1">
                    <a:off x="3373" y="2272"/>
                    <a:ext cx="576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0" name="Arc 10"/>
                  <p:cNvSpPr>
                    <a:spLocks/>
                  </p:cNvSpPr>
                  <p:nvPr/>
                </p:nvSpPr>
                <p:spPr bwMode="auto">
                  <a:xfrm rot="20556069" flipH="1">
                    <a:off x="3810" y="2105"/>
                    <a:ext cx="384" cy="9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7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1" name="Line 11"/>
                  <p:cNvSpPr>
                    <a:spLocks noChangeShapeType="1"/>
                  </p:cNvSpPr>
                  <p:nvPr/>
                </p:nvSpPr>
                <p:spPr bwMode="auto">
                  <a:xfrm rot="20556069" flipH="1">
                    <a:off x="3740" y="2452"/>
                    <a:ext cx="624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2" name="Arc 12"/>
                  <p:cNvSpPr>
                    <a:spLocks/>
                  </p:cNvSpPr>
                  <p:nvPr/>
                </p:nvSpPr>
                <p:spPr bwMode="auto">
                  <a:xfrm>
                    <a:off x="4224" y="2064"/>
                    <a:ext cx="48" cy="33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5 h 21600"/>
                      <a:gd name="T4" fmla="*/ 0 w 21600"/>
                      <a:gd name="T5" fmla="*/ 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5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756" y="2073"/>
                  <a:ext cx="41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Char char="•"/>
                  </a:pPr>
                  <a:r>
                    <a:rPr lang="en-US" altLang="zh-CN" sz="2800" b="1"/>
                    <a:t> </a:t>
                  </a:r>
                </a:p>
              </p:txBody>
            </p:sp>
            <p:sp>
              <p:nvSpPr>
                <p:cNvPr id="389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84" y="1977"/>
                  <a:ext cx="41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ym typeface="Symbol" pitchFamily="18" charset="2"/>
                    </a:rPr>
                    <a:t></a:t>
                  </a:r>
                  <a:r>
                    <a:rPr lang="en-US" altLang="zh-CN" sz="2800" b="1" i="1"/>
                    <a:t> </a:t>
                  </a:r>
                  <a:endParaRPr lang="en-US" altLang="zh-CN" sz="2800" b="1"/>
                </a:p>
              </p:txBody>
            </p:sp>
            <p:sp>
              <p:nvSpPr>
                <p:cNvPr id="38954" name="Line 18"/>
                <p:cNvSpPr>
                  <a:spLocks noChangeShapeType="1"/>
                </p:cNvSpPr>
                <p:nvPr/>
              </p:nvSpPr>
              <p:spPr bwMode="auto">
                <a:xfrm>
                  <a:off x="3396" y="1488"/>
                  <a:ext cx="135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5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640" y="1169"/>
                  <a:ext cx="1649" cy="574"/>
                </a:xfrm>
                <a:prstGeom prst="line">
                  <a:avLst/>
                </a:prstGeom>
                <a:noFill/>
                <a:ln w="57150">
                  <a:solidFill>
                    <a:srgbClr val="FF66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5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533" y="1104"/>
                  <a:ext cx="48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ym typeface="Symbol" pitchFamily="18" charset="2"/>
                    </a:rPr>
                    <a:t></a:t>
                  </a:r>
                  <a:endParaRPr lang="en-US" altLang="zh-CN" sz="2800" b="1"/>
                </a:p>
              </p:txBody>
            </p:sp>
            <p:sp>
              <p:nvSpPr>
                <p:cNvPr id="38957" name="Line 30"/>
                <p:cNvSpPr>
                  <a:spLocks noChangeShapeType="1"/>
                </p:cNvSpPr>
                <p:nvPr/>
              </p:nvSpPr>
              <p:spPr bwMode="auto">
                <a:xfrm>
                  <a:off x="2832" y="2256"/>
                  <a:ext cx="2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8949" name="Text Box 43"/>
              <p:cNvSpPr txBox="1">
                <a:spLocks noChangeArrowheads="1"/>
              </p:cNvSpPr>
              <p:nvPr/>
            </p:nvSpPr>
            <p:spPr bwMode="auto">
              <a:xfrm>
                <a:off x="4992" y="2025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w</a:t>
                </a:r>
                <a:endParaRPr lang="en-US" altLang="zh-CN" sz="2800" b="1"/>
              </a:p>
            </p:txBody>
          </p:sp>
        </p:grpSp>
        <p:grpSp>
          <p:nvGrpSpPr>
            <p:cNvPr id="38945" name="Group 72"/>
            <p:cNvGrpSpPr>
              <a:grpSpLocks/>
            </p:cNvGrpSpPr>
            <p:nvPr/>
          </p:nvGrpSpPr>
          <p:grpSpPr bwMode="auto">
            <a:xfrm>
              <a:off x="4416" y="1353"/>
              <a:ext cx="768" cy="327"/>
              <a:chOff x="4416" y="1344"/>
              <a:chExt cx="768" cy="327"/>
            </a:xfrm>
          </p:grpSpPr>
          <p:sp>
            <p:nvSpPr>
              <p:cNvPr id="38946" name="Line 61"/>
              <p:cNvSpPr>
                <a:spLocks noChangeShapeType="1"/>
              </p:cNvSpPr>
              <p:nvPr/>
            </p:nvSpPr>
            <p:spPr bwMode="auto">
              <a:xfrm>
                <a:off x="4416" y="153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7" name="Text Box 66"/>
              <p:cNvSpPr txBox="1">
                <a:spLocks noChangeArrowheads="1"/>
              </p:cNvSpPr>
              <p:nvPr/>
            </p:nvSpPr>
            <p:spPr bwMode="auto">
              <a:xfrm>
                <a:off x="4896" y="1344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p</a:t>
                </a:r>
                <a:endParaRPr lang="en-US" altLang="zh-CN" sz="2800" b="1"/>
              </a:p>
            </p:txBody>
          </p:sp>
        </p:grpSp>
      </p:grpSp>
      <p:sp>
        <p:nvSpPr>
          <p:cNvPr id="19526" name="Text Box 70"/>
          <p:cNvSpPr txBox="1">
            <a:spLocks noChangeArrowheads="1"/>
          </p:cNvSpPr>
          <p:nvPr/>
        </p:nvSpPr>
        <p:spPr bwMode="auto">
          <a:xfrm>
            <a:off x="381000" y="38100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阻力</a:t>
            </a:r>
            <a:r>
              <a:rPr lang="en-US" altLang="zh-CN" sz="2800" b="1" i="1"/>
              <a:t>p</a:t>
            </a:r>
            <a:r>
              <a:rPr lang="zh-CN" altLang="en-US" sz="2800" b="1"/>
              <a:t>的分解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3200400" y="1857375"/>
            <a:ext cx="5181600" cy="2562225"/>
            <a:chOff x="2016" y="1161"/>
            <a:chExt cx="3264" cy="1614"/>
          </a:xfrm>
        </p:grpSpPr>
        <p:sp>
          <p:nvSpPr>
            <p:cNvPr id="38938" name="Text Box 37"/>
            <p:cNvSpPr txBox="1">
              <a:spLocks noChangeArrowheads="1"/>
            </p:cNvSpPr>
            <p:nvPr/>
          </p:nvSpPr>
          <p:spPr bwMode="auto">
            <a:xfrm>
              <a:off x="2016" y="1161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w=w</a:t>
              </a:r>
              <a:r>
                <a:rPr lang="en-US" altLang="zh-CN" sz="2800" b="1" baseline="-25000"/>
                <a:t>1</a:t>
              </a:r>
              <a:r>
                <a:rPr lang="en-US" altLang="zh-CN" sz="2800" b="1" i="1"/>
                <a:t>+w</a:t>
              </a:r>
              <a:r>
                <a:rPr lang="en-US" altLang="zh-CN" sz="2800" b="1" baseline="-25000"/>
                <a:t>2</a:t>
              </a:r>
              <a:endParaRPr lang="en-US" altLang="zh-CN" sz="2800" b="1" i="1"/>
            </a:p>
          </p:txBody>
        </p:sp>
        <p:grpSp>
          <p:nvGrpSpPr>
            <p:cNvPr id="38939" name="Group 42"/>
            <p:cNvGrpSpPr>
              <a:grpSpLocks/>
            </p:cNvGrpSpPr>
            <p:nvPr/>
          </p:nvGrpSpPr>
          <p:grpSpPr bwMode="auto">
            <a:xfrm>
              <a:off x="3936" y="2304"/>
              <a:ext cx="1344" cy="384"/>
              <a:chOff x="3888" y="2304"/>
              <a:chExt cx="1344" cy="384"/>
            </a:xfrm>
          </p:grpSpPr>
          <p:sp>
            <p:nvSpPr>
              <p:cNvPr id="38942" name="Line 40"/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96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3" name="Line 41"/>
              <p:cNvSpPr>
                <a:spLocks noChangeShapeType="1"/>
              </p:cNvSpPr>
              <p:nvPr/>
            </p:nvSpPr>
            <p:spPr bwMode="auto">
              <a:xfrm flipV="1">
                <a:off x="3984" y="2304"/>
                <a:ext cx="1248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40" name="Text Box 46"/>
            <p:cNvSpPr txBox="1">
              <a:spLocks noChangeArrowheads="1"/>
            </p:cNvSpPr>
            <p:nvPr/>
          </p:nvSpPr>
          <p:spPr bwMode="auto">
            <a:xfrm>
              <a:off x="3936" y="230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</a:t>
              </a:r>
              <a:r>
                <a:rPr lang="en-US" altLang="zh-CN" sz="2800" b="1" i="1" baseline="-25000"/>
                <a:t>1</a:t>
              </a:r>
              <a:endParaRPr lang="en-US" altLang="zh-CN" sz="2800" b="1" i="1"/>
            </a:p>
          </p:txBody>
        </p:sp>
        <p:sp>
          <p:nvSpPr>
            <p:cNvPr id="38941" name="Text Box 47"/>
            <p:cNvSpPr txBox="1">
              <a:spLocks noChangeArrowheads="1"/>
            </p:cNvSpPr>
            <p:nvPr/>
          </p:nvSpPr>
          <p:spPr bwMode="auto">
            <a:xfrm>
              <a:off x="4416" y="244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</a:t>
              </a:r>
              <a:r>
                <a:rPr lang="en-US" altLang="zh-CN" sz="2800" b="1" i="1" baseline="-25000"/>
                <a:t>2</a:t>
              </a:r>
              <a:endParaRPr lang="en-US" altLang="zh-CN" sz="2800" b="1" i="1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3200400" y="2528888"/>
            <a:ext cx="3200400" cy="2043112"/>
            <a:chOff x="2016" y="1584"/>
            <a:chExt cx="2016" cy="1287"/>
          </a:xfrm>
        </p:grpSpPr>
        <p:sp>
          <p:nvSpPr>
            <p:cNvPr id="38933" name="Text Box 53"/>
            <p:cNvSpPr txBox="1">
              <a:spLocks noChangeArrowheads="1"/>
            </p:cNvSpPr>
            <p:nvPr/>
          </p:nvSpPr>
          <p:spPr bwMode="auto">
            <a:xfrm>
              <a:off x="2016" y="1584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</a:t>
              </a:r>
              <a:r>
                <a:rPr lang="en-US" altLang="zh-CN" sz="2800" b="1" baseline="-25000"/>
                <a:t>1</a:t>
              </a:r>
              <a:r>
                <a:rPr lang="en-US" altLang="zh-CN" sz="2800" b="1" i="1"/>
                <a:t>=f</a:t>
              </a:r>
              <a:r>
                <a:rPr lang="en-US" altLang="zh-CN" sz="2800" b="1" baseline="-25000"/>
                <a:t>1</a:t>
              </a:r>
              <a:r>
                <a:rPr lang="en-US" altLang="zh-CN" sz="2800" b="1" i="1"/>
                <a:t>+f</a:t>
              </a:r>
              <a:r>
                <a:rPr lang="en-US" altLang="zh-CN" sz="2800" b="1" baseline="-25000"/>
                <a:t>2</a:t>
              </a:r>
              <a:endParaRPr lang="en-US" altLang="zh-CN" sz="2800" b="1" i="1"/>
            </a:p>
          </p:txBody>
        </p:sp>
        <p:sp>
          <p:nvSpPr>
            <p:cNvPr id="38934" name="Line 56"/>
            <p:cNvSpPr>
              <a:spLocks noChangeShapeType="1"/>
            </p:cNvSpPr>
            <p:nvPr/>
          </p:nvSpPr>
          <p:spPr bwMode="auto">
            <a:xfrm flipH="1" flipV="1">
              <a:off x="3744" y="2496"/>
              <a:ext cx="288" cy="19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57"/>
            <p:cNvSpPr>
              <a:spLocks noChangeShapeType="1"/>
            </p:cNvSpPr>
            <p:nvPr/>
          </p:nvSpPr>
          <p:spPr bwMode="auto">
            <a:xfrm flipV="1">
              <a:off x="3744" y="2304"/>
              <a:ext cx="144" cy="19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Text Box 58"/>
            <p:cNvSpPr txBox="1">
              <a:spLocks noChangeArrowheads="1"/>
            </p:cNvSpPr>
            <p:nvPr/>
          </p:nvSpPr>
          <p:spPr bwMode="auto">
            <a:xfrm>
              <a:off x="3518" y="2313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f</a:t>
              </a:r>
              <a:r>
                <a:rPr lang="en-US" altLang="zh-CN" sz="2800" b="1" i="1" baseline="-25000">
                  <a:solidFill>
                    <a:srgbClr val="FF66CC"/>
                  </a:solidFill>
                </a:rPr>
                <a:t>1</a:t>
              </a:r>
              <a:endParaRPr lang="en-US" altLang="zh-CN" sz="2800" b="1" i="1"/>
            </a:p>
          </p:txBody>
        </p:sp>
        <p:sp>
          <p:nvSpPr>
            <p:cNvPr id="38937" name="Text Box 59"/>
            <p:cNvSpPr txBox="1">
              <a:spLocks noChangeArrowheads="1"/>
            </p:cNvSpPr>
            <p:nvPr/>
          </p:nvSpPr>
          <p:spPr bwMode="auto">
            <a:xfrm>
              <a:off x="3696" y="2544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f</a:t>
              </a:r>
              <a:r>
                <a:rPr lang="en-US" altLang="zh-CN" sz="2800" b="1" i="1" baseline="-25000">
                  <a:solidFill>
                    <a:srgbClr val="FF66CC"/>
                  </a:solidFill>
                </a:rPr>
                <a:t>2</a:t>
              </a:r>
              <a:endParaRPr lang="en-US" altLang="zh-CN" sz="2800" b="1" i="1"/>
            </a:p>
          </p:txBody>
        </p:sp>
      </p:grp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6629400" y="1752600"/>
            <a:ext cx="1524000" cy="685800"/>
            <a:chOff x="4128" y="1104"/>
            <a:chExt cx="960" cy="432"/>
          </a:xfrm>
        </p:grpSpPr>
        <p:sp>
          <p:nvSpPr>
            <p:cNvPr id="38929" name="Line 62"/>
            <p:cNvSpPr>
              <a:spLocks noChangeShapeType="1"/>
            </p:cNvSpPr>
            <p:nvPr/>
          </p:nvSpPr>
          <p:spPr bwMode="auto">
            <a:xfrm>
              <a:off x="4608" y="1248"/>
              <a:ext cx="288" cy="288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Line 63"/>
            <p:cNvSpPr>
              <a:spLocks noChangeShapeType="1"/>
            </p:cNvSpPr>
            <p:nvPr/>
          </p:nvSpPr>
          <p:spPr bwMode="auto">
            <a:xfrm flipV="1">
              <a:off x="4416" y="1248"/>
              <a:ext cx="192" cy="288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Text Box 67"/>
            <p:cNvSpPr txBox="1">
              <a:spLocks noChangeArrowheads="1"/>
            </p:cNvSpPr>
            <p:nvPr/>
          </p:nvSpPr>
          <p:spPr bwMode="auto">
            <a:xfrm>
              <a:off x="4704" y="110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p</a:t>
              </a:r>
              <a:r>
                <a:rPr lang="en-US" altLang="zh-CN" sz="2800" b="1" baseline="-25000">
                  <a:solidFill>
                    <a:srgbClr val="FF66CC"/>
                  </a:solidFill>
                </a:rPr>
                <a:t>2</a:t>
              </a:r>
              <a:endParaRPr lang="en-US" altLang="zh-CN" sz="2800" b="1"/>
            </a:p>
          </p:txBody>
        </p:sp>
        <p:sp>
          <p:nvSpPr>
            <p:cNvPr id="38932" name="Text Box 68"/>
            <p:cNvSpPr txBox="1">
              <a:spLocks noChangeArrowheads="1"/>
            </p:cNvSpPr>
            <p:nvPr/>
          </p:nvSpPr>
          <p:spPr bwMode="auto">
            <a:xfrm>
              <a:off x="4128" y="120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p</a:t>
              </a:r>
              <a:r>
                <a:rPr lang="en-US" altLang="zh-CN" sz="2800" b="1" baseline="-25000">
                  <a:solidFill>
                    <a:srgbClr val="FF66CC"/>
                  </a:solidFill>
                </a:rPr>
                <a:t>1</a:t>
              </a:r>
              <a:endParaRPr lang="en-US" altLang="zh-CN" sz="2800" b="1"/>
            </a:p>
          </p:txBody>
        </p:sp>
      </p:grpSp>
      <p:sp>
        <p:nvSpPr>
          <p:cNvPr id="19530" name="Text Box 74"/>
          <p:cNvSpPr txBox="1">
            <a:spLocks noChangeArrowheads="1"/>
          </p:cNvSpPr>
          <p:nvPr/>
        </p:nvSpPr>
        <p:spPr bwMode="auto">
          <a:xfrm>
            <a:off x="3200400" y="38242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/>
              <a:t>=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+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endParaRPr lang="en-US" altLang="zh-CN" sz="2800" b="1"/>
          </a:p>
        </p:txBody>
      </p:sp>
      <p:sp>
        <p:nvSpPr>
          <p:cNvPr id="19533" name="Text Box 77"/>
          <p:cNvSpPr txBox="1">
            <a:spLocks noChangeArrowheads="1"/>
          </p:cNvSpPr>
          <p:nvPr/>
        </p:nvSpPr>
        <p:spPr bwMode="auto">
          <a:xfrm>
            <a:off x="304800" y="5248275"/>
            <a:ext cx="10668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</a:p>
        </p:txBody>
      </p:sp>
      <p:sp>
        <p:nvSpPr>
          <p:cNvPr id="19534" name="Text Box 78"/>
          <p:cNvSpPr txBox="1">
            <a:spLocks noChangeArrowheads="1"/>
          </p:cNvSpPr>
          <p:nvPr/>
        </p:nvSpPr>
        <p:spPr bwMode="auto">
          <a:xfrm>
            <a:off x="1676400" y="5105400"/>
            <a:ext cx="69151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en-US" altLang="zh-CN" sz="2800" b="1" i="1"/>
              <a:t>w</a:t>
            </a:r>
            <a:r>
              <a:rPr lang="zh-CN" altLang="en-US" sz="2800" b="1"/>
              <a:t>与帆迎风面积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成正比，</a:t>
            </a:r>
            <a:r>
              <a:rPr lang="en-US" altLang="zh-CN" sz="2800" b="1" i="1"/>
              <a:t>p</a:t>
            </a:r>
            <a:r>
              <a:rPr lang="zh-CN" altLang="en-US" sz="2800" b="1"/>
              <a:t>与船迎风面积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成正比，比例系数相同且</a:t>
            </a:r>
            <a:r>
              <a:rPr lang="zh-CN" altLang="en-US" sz="2800" b="1" i="1"/>
              <a:t> 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远大于</a:t>
            </a:r>
            <a:r>
              <a:rPr lang="zh-CN" altLang="en-US" sz="2800" b="1" baseline="-25000"/>
              <a:t> 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2 .</a:t>
            </a:r>
          </a:p>
        </p:txBody>
      </p:sp>
      <p:sp>
        <p:nvSpPr>
          <p:cNvPr id="19536" name="Text Box 80"/>
          <p:cNvSpPr txBox="1">
            <a:spLocks noChangeArrowheads="1"/>
          </p:cNvSpPr>
          <p:nvPr/>
        </p:nvSpPr>
        <p:spPr bwMode="auto">
          <a:xfrm>
            <a:off x="914400" y="3138488"/>
            <a:ext cx="31242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~</a:t>
            </a:r>
            <a:r>
              <a:rPr lang="zh-CN" altLang="en-US" sz="2800" b="1"/>
              <a:t>航行方向的推力</a:t>
            </a:r>
          </a:p>
        </p:txBody>
      </p:sp>
      <p:sp>
        <p:nvSpPr>
          <p:cNvPr id="19537" name="Text Box 81"/>
          <p:cNvSpPr txBox="1">
            <a:spLocks noChangeArrowheads="1"/>
          </p:cNvSpPr>
          <p:nvPr/>
        </p:nvSpPr>
        <p:spPr bwMode="auto">
          <a:xfrm>
            <a:off x="838200" y="4419600"/>
            <a:ext cx="33528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 ~</a:t>
            </a:r>
            <a:r>
              <a:rPr lang="zh-CN" altLang="en-US" sz="2800" b="1"/>
              <a:t>航行方向的阻力</a:t>
            </a:r>
          </a:p>
        </p:txBody>
      </p:sp>
    </p:spTree>
    <p:extLst>
      <p:ext uri="{BB962C8B-B14F-4D97-AF65-F5344CB8AC3E}">
        <p14:creationId xmlns:p14="http://schemas.microsoft.com/office/powerpoint/2010/main" val="362911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9" grpId="0" autoUpdateAnimBg="0"/>
      <p:bldP spid="19490" grpId="0" autoUpdateAnimBg="0"/>
      <p:bldP spid="19492" grpId="0" autoUpdateAnimBg="0"/>
      <p:bldP spid="19526" grpId="0" autoUpdateAnimBg="0"/>
      <p:bldP spid="19530" grpId="0" autoUpdateAnimBg="0"/>
      <p:bldP spid="19533" grpId="0" animBg="1" autoUpdateAnimBg="0"/>
      <p:bldP spid="19534" grpId="0" autoUpdateAnimBg="0"/>
      <p:bldP spid="19536" grpId="0" animBg="1" autoUpdateAnimBg="0"/>
      <p:bldP spid="1953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676400" y="30765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w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</a:t>
            </a:r>
            <a:r>
              <a:rPr lang="en-US" altLang="zh-CN" sz="2800" b="1" i="1" dirty="0" err="1"/>
              <a:t>w</a:t>
            </a:r>
            <a:r>
              <a:rPr lang="en-US" altLang="zh-CN" sz="2800" b="1" dirty="0" err="1"/>
              <a:t>sin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sym typeface="Symbol" pitchFamily="18" charset="2"/>
              </a:rPr>
              <a:t></a:t>
            </a:r>
            <a:r>
              <a:rPr lang="en-US" altLang="zh-CN" b="1" dirty="0"/>
              <a:t>–</a:t>
            </a:r>
            <a:r>
              <a:rPr lang="en-US" altLang="zh-CN" sz="2800" b="1" i="1" dirty="0">
                <a:sym typeface="Symbol" pitchFamily="18" charset="2"/>
              </a:rPr>
              <a:t></a:t>
            </a:r>
            <a:r>
              <a:rPr lang="en-US" altLang="zh-CN" sz="2800" b="1" dirty="0">
                <a:sym typeface="Symbol" pitchFamily="18" charset="2"/>
              </a:rPr>
              <a:t>)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676400" y="3686175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f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=w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sin</a:t>
            </a:r>
            <a:r>
              <a:rPr lang="en-US" altLang="zh-CN" sz="2800" b="1" i="1" dirty="0">
                <a:sym typeface="Symbol" pitchFamily="18" charset="2"/>
              </a:rPr>
              <a:t>=</a:t>
            </a:r>
            <a:r>
              <a:rPr lang="en-US" altLang="zh-CN" sz="2800" b="1" i="1" dirty="0" err="1">
                <a:sym typeface="Symbol" pitchFamily="18" charset="2"/>
              </a:rPr>
              <a:t>w</a:t>
            </a:r>
            <a:r>
              <a:rPr lang="en-US" altLang="zh-CN" sz="2800" b="1" dirty="0" err="1"/>
              <a:t>sin</a:t>
            </a:r>
            <a:r>
              <a:rPr lang="en-US" altLang="zh-CN" sz="2800" b="1" i="1" dirty="0">
                <a:sym typeface="Symbol" pitchFamily="18" charset="2"/>
              </a:rPr>
              <a:t> </a:t>
            </a:r>
            <a:r>
              <a:rPr lang="en-US" altLang="zh-CN" sz="2800" b="1" dirty="0"/>
              <a:t>sin(</a:t>
            </a:r>
            <a:r>
              <a:rPr lang="en-US" altLang="zh-CN" sz="2800" b="1" i="1" dirty="0">
                <a:sym typeface="Symbol" pitchFamily="18" charset="2"/>
              </a:rPr>
              <a:t></a:t>
            </a:r>
            <a:r>
              <a:rPr lang="en-US" altLang="zh-CN" b="1" dirty="0"/>
              <a:t>–</a:t>
            </a:r>
            <a:r>
              <a:rPr lang="en-US" altLang="zh-CN" sz="2800" b="1" i="1" dirty="0">
                <a:sym typeface="Symbol" pitchFamily="18" charset="2"/>
              </a:rPr>
              <a:t></a:t>
            </a:r>
            <a:r>
              <a:rPr lang="en-US" altLang="zh-CN" sz="2800" b="1" dirty="0">
                <a:sym typeface="Symbol" pitchFamily="18" charset="2"/>
              </a:rPr>
              <a:t>)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676400" y="42957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p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  <a:endParaRPr lang="en-US" altLang="zh-CN" sz="2800" b="1">
              <a:sym typeface="Symbol" pitchFamily="18" charset="2"/>
            </a:endParaRPr>
          </a:p>
        </p:txBody>
      </p:sp>
      <p:sp>
        <p:nvSpPr>
          <p:cNvPr id="60421" name="Text Box 7"/>
          <p:cNvSpPr txBox="1">
            <a:spLocks noChangeArrowheads="1"/>
          </p:cNvSpPr>
          <p:nvPr/>
        </p:nvSpPr>
        <p:spPr bwMode="auto">
          <a:xfrm>
            <a:off x="304800" y="623888"/>
            <a:ext cx="10668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181600" y="1995488"/>
            <a:ext cx="3886200" cy="3352800"/>
            <a:chOff x="3120" y="1104"/>
            <a:chExt cx="2448" cy="2112"/>
          </a:xfrm>
        </p:grpSpPr>
        <p:grpSp>
          <p:nvGrpSpPr>
            <p:cNvPr id="60436" name="Group 8"/>
            <p:cNvGrpSpPr>
              <a:grpSpLocks/>
            </p:cNvGrpSpPr>
            <p:nvPr/>
          </p:nvGrpSpPr>
          <p:grpSpPr bwMode="auto">
            <a:xfrm>
              <a:off x="3120" y="1104"/>
              <a:ext cx="2448" cy="2112"/>
              <a:chOff x="3120" y="1104"/>
              <a:chExt cx="2448" cy="2112"/>
            </a:xfrm>
          </p:grpSpPr>
          <p:grpSp>
            <p:nvGrpSpPr>
              <p:cNvPr id="60451" name="Group 9"/>
              <p:cNvGrpSpPr>
                <a:grpSpLocks/>
              </p:cNvGrpSpPr>
              <p:nvPr/>
            </p:nvGrpSpPr>
            <p:grpSpPr bwMode="auto">
              <a:xfrm>
                <a:off x="3120" y="1104"/>
                <a:ext cx="2448" cy="2112"/>
                <a:chOff x="3120" y="1104"/>
                <a:chExt cx="2448" cy="2112"/>
              </a:xfrm>
            </p:grpSpPr>
            <p:grpSp>
              <p:nvGrpSpPr>
                <p:cNvPr id="60455" name="Group 10"/>
                <p:cNvGrpSpPr>
                  <a:grpSpLocks/>
                </p:cNvGrpSpPr>
                <p:nvPr/>
              </p:nvGrpSpPr>
              <p:grpSpPr bwMode="auto">
                <a:xfrm>
                  <a:off x="3120" y="1104"/>
                  <a:ext cx="2448" cy="2112"/>
                  <a:chOff x="2640" y="288"/>
                  <a:chExt cx="2448" cy="2112"/>
                </a:xfrm>
              </p:grpSpPr>
              <p:sp>
                <p:nvSpPr>
                  <p:cNvPr id="6045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6" y="288"/>
                    <a:ext cx="1375" cy="19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458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727" y="734"/>
                    <a:ext cx="1419" cy="1393"/>
                    <a:chOff x="3373" y="2064"/>
                    <a:chExt cx="991" cy="1048"/>
                  </a:xfrm>
                </p:grpSpPr>
                <p:sp>
                  <p:nvSpPr>
                    <p:cNvPr id="60465" name="Line 13"/>
                    <p:cNvSpPr>
                      <a:spLocks noChangeShapeType="1"/>
                    </p:cNvSpPr>
                    <p:nvPr/>
                  </p:nvSpPr>
                  <p:spPr bwMode="auto">
                    <a:xfrm rot="-1043931">
                      <a:off x="3502" y="2776"/>
                      <a:ext cx="288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6" name="Line 14"/>
                    <p:cNvSpPr>
                      <a:spLocks noChangeShapeType="1"/>
                    </p:cNvSpPr>
                    <p:nvPr/>
                  </p:nvSpPr>
                  <p:spPr bwMode="auto">
                    <a:xfrm rot="20556069" flipV="1">
                      <a:off x="3373" y="2272"/>
                      <a:ext cx="576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7" name="Arc 15"/>
                    <p:cNvSpPr>
                      <a:spLocks/>
                    </p:cNvSpPr>
                    <p:nvPr/>
                  </p:nvSpPr>
                  <p:spPr bwMode="auto">
                    <a:xfrm rot="20556069" flipH="1">
                      <a:off x="3810" y="2105"/>
                      <a:ext cx="384" cy="96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7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8" name="Line 16"/>
                    <p:cNvSpPr>
                      <a:spLocks noChangeShapeType="1"/>
                    </p:cNvSpPr>
                    <p:nvPr/>
                  </p:nvSpPr>
                  <p:spPr bwMode="auto">
                    <a:xfrm rot="20556069" flipH="1">
                      <a:off x="3740" y="2452"/>
                      <a:ext cx="624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9" name="Arc 17"/>
                    <p:cNvSpPr>
                      <a:spLocks/>
                    </p:cNvSpPr>
                    <p:nvPr/>
                  </p:nvSpPr>
                  <p:spPr bwMode="auto">
                    <a:xfrm>
                      <a:off x="4224" y="2064"/>
                      <a:ext cx="48" cy="336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5 h 21600"/>
                        <a:gd name="T4" fmla="*/ 0 w 21600"/>
                        <a:gd name="T5" fmla="*/ 5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5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6" y="2073"/>
                    <a:ext cx="41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en-US" altLang="zh-CN" sz="2800"/>
                      <a:t> </a:t>
                    </a:r>
                  </a:p>
                </p:txBody>
              </p:sp>
              <p:sp>
                <p:nvSpPr>
                  <p:cNvPr id="60460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4" y="1977"/>
                    <a:ext cx="41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sym typeface="Symbol" pitchFamily="18" charset="2"/>
                      </a:rPr>
                      <a:t></a:t>
                    </a:r>
                    <a:r>
                      <a:rPr lang="en-US" altLang="zh-CN" sz="2800"/>
                      <a:t> </a:t>
                    </a:r>
                  </a:p>
                </p:txBody>
              </p:sp>
              <p:sp>
                <p:nvSpPr>
                  <p:cNvPr id="6046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396" y="1488"/>
                    <a:ext cx="1356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stealth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2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169"/>
                    <a:ext cx="1649" cy="574"/>
                  </a:xfrm>
                  <a:prstGeom prst="line">
                    <a:avLst/>
                  </a:prstGeom>
                  <a:noFill/>
                  <a:ln w="57150">
                    <a:solidFill>
                      <a:srgbClr val="FF66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3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3" y="1104"/>
                    <a:ext cx="48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sym typeface="Symbol" pitchFamily="18" charset="2"/>
                      </a:rPr>
                      <a:t></a:t>
                    </a:r>
                    <a:endParaRPr lang="en-US" altLang="zh-CN" sz="2800"/>
                  </a:p>
                </p:txBody>
              </p:sp>
              <p:sp>
                <p:nvSpPr>
                  <p:cNvPr id="6046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256"/>
                    <a:ext cx="22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5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992" y="2025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/>
                    <a:t>w</a:t>
                  </a:r>
                  <a:endParaRPr lang="en-US" altLang="zh-CN" sz="2800" b="1"/>
                </a:p>
              </p:txBody>
            </p:sp>
          </p:grpSp>
          <p:grpSp>
            <p:nvGrpSpPr>
              <p:cNvPr id="60452" name="Group 25"/>
              <p:cNvGrpSpPr>
                <a:grpSpLocks/>
              </p:cNvGrpSpPr>
              <p:nvPr/>
            </p:nvGrpSpPr>
            <p:grpSpPr bwMode="auto">
              <a:xfrm>
                <a:off x="4416" y="1353"/>
                <a:ext cx="768" cy="327"/>
                <a:chOff x="4416" y="1344"/>
                <a:chExt cx="768" cy="327"/>
              </a:xfrm>
            </p:grpSpPr>
            <p:sp>
              <p:nvSpPr>
                <p:cNvPr id="60453" name="Line 26"/>
                <p:cNvSpPr>
                  <a:spLocks noChangeShapeType="1"/>
                </p:cNvSpPr>
                <p:nvPr/>
              </p:nvSpPr>
              <p:spPr bwMode="auto">
                <a:xfrm>
                  <a:off x="4416" y="1536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med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5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96" y="1344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/>
                    <a:t>p</a:t>
                  </a:r>
                  <a:endParaRPr lang="en-US" altLang="zh-CN" sz="2800"/>
                </a:p>
              </p:txBody>
            </p:sp>
          </p:grpSp>
        </p:grpSp>
        <p:grpSp>
          <p:nvGrpSpPr>
            <p:cNvPr id="60437" name="Group 30"/>
            <p:cNvGrpSpPr>
              <a:grpSpLocks/>
            </p:cNvGrpSpPr>
            <p:nvPr/>
          </p:nvGrpSpPr>
          <p:grpSpPr bwMode="auto">
            <a:xfrm>
              <a:off x="3936" y="2304"/>
              <a:ext cx="1344" cy="384"/>
              <a:chOff x="3888" y="2304"/>
              <a:chExt cx="1344" cy="384"/>
            </a:xfrm>
          </p:grpSpPr>
          <p:sp>
            <p:nvSpPr>
              <p:cNvPr id="60449" name="Line 31"/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96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0" name="Line 32"/>
              <p:cNvSpPr>
                <a:spLocks noChangeShapeType="1"/>
              </p:cNvSpPr>
              <p:nvPr/>
            </p:nvSpPr>
            <p:spPr bwMode="auto">
              <a:xfrm flipV="1">
                <a:off x="3984" y="2304"/>
                <a:ext cx="1248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38" name="Text Box 33"/>
            <p:cNvSpPr txBox="1">
              <a:spLocks noChangeArrowheads="1"/>
            </p:cNvSpPr>
            <p:nvPr/>
          </p:nvSpPr>
          <p:spPr bwMode="auto">
            <a:xfrm>
              <a:off x="3936" y="230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</a:t>
              </a:r>
              <a:r>
                <a:rPr lang="en-US" altLang="zh-CN" sz="2800" b="1" baseline="-25000"/>
                <a:t>1</a:t>
              </a:r>
              <a:endParaRPr lang="en-US" altLang="zh-CN" sz="2800" b="1"/>
            </a:p>
          </p:txBody>
        </p:sp>
        <p:sp>
          <p:nvSpPr>
            <p:cNvPr id="60439" name="Text Box 34"/>
            <p:cNvSpPr txBox="1">
              <a:spLocks noChangeArrowheads="1"/>
            </p:cNvSpPr>
            <p:nvPr/>
          </p:nvSpPr>
          <p:spPr bwMode="auto">
            <a:xfrm>
              <a:off x="4416" y="244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</a:t>
              </a:r>
              <a:r>
                <a:rPr lang="en-US" altLang="zh-CN" sz="2800" b="1" baseline="-25000"/>
                <a:t>2</a:t>
              </a:r>
              <a:endParaRPr lang="en-US" altLang="zh-CN" sz="2800" b="1"/>
            </a:p>
          </p:txBody>
        </p:sp>
        <p:sp>
          <p:nvSpPr>
            <p:cNvPr id="60440" name="Line 37"/>
            <p:cNvSpPr>
              <a:spLocks noChangeShapeType="1"/>
            </p:cNvSpPr>
            <p:nvPr/>
          </p:nvSpPr>
          <p:spPr bwMode="auto">
            <a:xfrm flipH="1" flipV="1">
              <a:off x="3744" y="2496"/>
              <a:ext cx="288" cy="19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1" name="Line 38"/>
            <p:cNvSpPr>
              <a:spLocks noChangeShapeType="1"/>
            </p:cNvSpPr>
            <p:nvPr/>
          </p:nvSpPr>
          <p:spPr bwMode="auto">
            <a:xfrm flipV="1">
              <a:off x="3744" y="2304"/>
              <a:ext cx="144" cy="19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Text Box 39"/>
            <p:cNvSpPr txBox="1">
              <a:spLocks noChangeArrowheads="1"/>
            </p:cNvSpPr>
            <p:nvPr/>
          </p:nvSpPr>
          <p:spPr bwMode="auto">
            <a:xfrm>
              <a:off x="3518" y="2313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FF66CC"/>
                  </a:solidFill>
                </a:rPr>
                <a:t>1</a:t>
              </a:r>
              <a:endParaRPr lang="en-US" altLang="zh-CN" sz="2800"/>
            </a:p>
          </p:txBody>
        </p:sp>
        <p:sp>
          <p:nvSpPr>
            <p:cNvPr id="60443" name="Text Box 40"/>
            <p:cNvSpPr txBox="1">
              <a:spLocks noChangeArrowheads="1"/>
            </p:cNvSpPr>
            <p:nvPr/>
          </p:nvSpPr>
          <p:spPr bwMode="auto">
            <a:xfrm>
              <a:off x="3696" y="2544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FF66CC"/>
                  </a:solidFill>
                </a:rPr>
                <a:t>2</a:t>
              </a:r>
              <a:endParaRPr lang="en-US" altLang="zh-CN" sz="2800"/>
            </a:p>
          </p:txBody>
        </p:sp>
        <p:grpSp>
          <p:nvGrpSpPr>
            <p:cNvPr id="60444" name="Group 41"/>
            <p:cNvGrpSpPr>
              <a:grpSpLocks/>
            </p:cNvGrpSpPr>
            <p:nvPr/>
          </p:nvGrpSpPr>
          <p:grpSpPr bwMode="auto">
            <a:xfrm>
              <a:off x="4128" y="1104"/>
              <a:ext cx="960" cy="432"/>
              <a:chOff x="4128" y="1104"/>
              <a:chExt cx="960" cy="432"/>
            </a:xfrm>
          </p:grpSpPr>
          <p:sp>
            <p:nvSpPr>
              <p:cNvPr id="60445" name="Line 42"/>
              <p:cNvSpPr>
                <a:spLocks noChangeShapeType="1"/>
              </p:cNvSpPr>
              <p:nvPr/>
            </p:nvSpPr>
            <p:spPr bwMode="auto">
              <a:xfrm>
                <a:off x="4608" y="1248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FF66CC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46" name="Line 43"/>
              <p:cNvSpPr>
                <a:spLocks noChangeShapeType="1"/>
              </p:cNvSpPr>
              <p:nvPr/>
            </p:nvSpPr>
            <p:spPr bwMode="auto">
              <a:xfrm flipV="1">
                <a:off x="4416" y="1248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66CC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47" name="Text Box 44"/>
              <p:cNvSpPr txBox="1">
                <a:spLocks noChangeArrowheads="1"/>
              </p:cNvSpPr>
              <p:nvPr/>
            </p:nvSpPr>
            <p:spPr bwMode="auto">
              <a:xfrm>
                <a:off x="4704" y="1104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66CC"/>
                    </a:solidFill>
                  </a:rPr>
                  <a:t>p</a:t>
                </a:r>
                <a:r>
                  <a:rPr lang="en-US" altLang="zh-CN" sz="2800" b="1" baseline="-25000">
                    <a:solidFill>
                      <a:srgbClr val="FF66CC"/>
                    </a:solidFill>
                  </a:rPr>
                  <a:t>2</a:t>
                </a:r>
                <a:endParaRPr lang="en-US" altLang="zh-CN" sz="2800"/>
              </a:p>
            </p:txBody>
          </p:sp>
          <p:sp>
            <p:nvSpPr>
              <p:cNvPr id="60448" name="Text Box 45"/>
              <p:cNvSpPr txBox="1">
                <a:spLocks noChangeArrowheads="1"/>
              </p:cNvSpPr>
              <p:nvPr/>
            </p:nvSpPr>
            <p:spPr bwMode="auto">
              <a:xfrm>
                <a:off x="4128" y="120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66CC"/>
                    </a:solidFill>
                  </a:rPr>
                  <a:t>p</a:t>
                </a:r>
                <a:r>
                  <a:rPr lang="en-US" altLang="zh-CN" sz="2800" b="1" baseline="-25000">
                    <a:solidFill>
                      <a:srgbClr val="FF66CC"/>
                    </a:solidFill>
                  </a:rPr>
                  <a:t>1</a:t>
                </a:r>
                <a:endParaRPr lang="en-US" altLang="zh-CN" sz="2800"/>
              </a:p>
            </p:txBody>
          </p:sp>
        </p:grpSp>
      </p:grp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1752600" y="7000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en-US" altLang="zh-CN" sz="2800" b="1" i="1"/>
              <a:t>w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与帆面平行，可忽略</a:t>
            </a:r>
            <a:r>
              <a:rPr lang="en-US" altLang="zh-CN" sz="2800" b="1"/>
              <a:t>.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1752600" y="12334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垂直于船身，可由舵抵消</a:t>
            </a:r>
            <a:r>
              <a:rPr lang="en-US" altLang="zh-CN" sz="2800" b="1"/>
              <a:t>.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304800" y="2671763"/>
            <a:ext cx="10668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1600200" y="24526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w=ks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,  p=ks</a:t>
            </a:r>
            <a:r>
              <a:rPr lang="en-US" altLang="zh-CN" sz="2800" b="1" baseline="-25000"/>
              <a:t>2</a:t>
            </a:r>
            <a:endParaRPr lang="en-US" altLang="zh-CN" sz="2800" b="1" i="1"/>
          </a:p>
        </p:txBody>
      </p:sp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1676400" y="5653088"/>
            <a:ext cx="54102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船在正东方向速度分量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v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  <a:endParaRPr lang="en-US" altLang="zh-CN" sz="2800" b="1">
              <a:sym typeface="Symbol" pitchFamily="18" charset="2"/>
            </a:endParaRPr>
          </a:p>
        </p:txBody>
      </p:sp>
      <p:sp>
        <p:nvSpPr>
          <p:cNvPr id="20541" name="Text Box 61"/>
          <p:cNvSpPr txBox="1">
            <a:spLocks noChangeArrowheads="1"/>
          </p:cNvSpPr>
          <p:nvPr/>
        </p:nvSpPr>
        <p:spPr bwMode="auto">
          <a:xfrm>
            <a:off x="1752600" y="1781175"/>
            <a:ext cx="4906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航向速度</a:t>
            </a:r>
            <a:r>
              <a:rPr lang="en-US" altLang="zh-CN" sz="2800" b="1" i="1"/>
              <a:t>v</a:t>
            </a:r>
            <a:r>
              <a:rPr lang="zh-CN" altLang="en-US" sz="2800" b="1"/>
              <a:t>与力</a:t>
            </a:r>
            <a:r>
              <a:rPr lang="en-US" altLang="zh-CN" sz="2800" b="1" i="1"/>
              <a:t>f=f</a:t>
            </a:r>
            <a:r>
              <a:rPr lang="en-US" altLang="zh-CN" sz="2800" b="1" baseline="-25000"/>
              <a:t>1</a:t>
            </a:r>
            <a:r>
              <a:rPr lang="en-US" altLang="zh-CN" b="1"/>
              <a:t>–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成正比</a:t>
            </a:r>
            <a:r>
              <a:rPr lang="en-US" altLang="zh-CN" sz="2800" b="1"/>
              <a:t>.</a:t>
            </a:r>
          </a:p>
        </p:txBody>
      </p:sp>
      <p:sp>
        <p:nvSpPr>
          <p:cNvPr id="20543" name="Text Box 63"/>
          <p:cNvSpPr txBox="1">
            <a:spLocks noChangeArrowheads="1"/>
          </p:cNvSpPr>
          <p:nvPr/>
        </p:nvSpPr>
        <p:spPr bwMode="auto">
          <a:xfrm>
            <a:off x="1676400" y="49815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v</a:t>
            </a:r>
            <a:r>
              <a:rPr lang="en-US" altLang="zh-CN" sz="2800" b="1"/>
              <a:t>=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b="1"/>
              <a:t>–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</a:t>
            </a:r>
          </a:p>
        </p:txBody>
      </p: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6629400" y="5043488"/>
            <a:ext cx="914400" cy="519112"/>
            <a:chOff x="4176" y="3024"/>
            <a:chExt cx="576" cy="327"/>
          </a:xfrm>
        </p:grpSpPr>
        <p:sp>
          <p:nvSpPr>
            <p:cNvPr id="60434" name="Line 64"/>
            <p:cNvSpPr>
              <a:spLocks noChangeShapeType="1"/>
            </p:cNvSpPr>
            <p:nvPr/>
          </p:nvSpPr>
          <p:spPr bwMode="auto">
            <a:xfrm>
              <a:off x="4176" y="307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5" name="Text Box 66"/>
            <p:cNvSpPr txBox="1">
              <a:spLocks noChangeArrowheads="1"/>
            </p:cNvSpPr>
            <p:nvPr/>
          </p:nvSpPr>
          <p:spPr bwMode="auto">
            <a:xfrm>
              <a:off x="4320" y="302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v</a:t>
              </a:r>
              <a:r>
                <a:rPr lang="en-US" altLang="zh-CN" sz="2800" b="1" baseline="-25000"/>
                <a:t>1</a:t>
              </a:r>
              <a:endParaRPr lang="en-US" altLang="zh-CN" sz="2800" b="1"/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6553200" y="2833688"/>
            <a:ext cx="533400" cy="609600"/>
            <a:chOff x="4128" y="1632"/>
            <a:chExt cx="336" cy="384"/>
          </a:xfrm>
        </p:grpSpPr>
        <p:sp>
          <p:nvSpPr>
            <p:cNvPr id="60432" name="Line 68"/>
            <p:cNvSpPr>
              <a:spLocks noChangeShapeType="1"/>
            </p:cNvSpPr>
            <p:nvPr/>
          </p:nvSpPr>
          <p:spPr bwMode="auto">
            <a:xfrm flipV="1">
              <a:off x="4224" y="1680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Text Box 69"/>
            <p:cNvSpPr txBox="1">
              <a:spLocks noChangeArrowheads="1"/>
            </p:cNvSpPr>
            <p:nvPr/>
          </p:nvSpPr>
          <p:spPr bwMode="auto">
            <a:xfrm>
              <a:off x="4128" y="163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v</a:t>
              </a:r>
              <a:endParaRPr lang="en-US" altLang="zh-CN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386747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5" grpId="0" autoUpdateAnimBg="0"/>
      <p:bldP spid="20486" grpId="0" autoUpdateAnimBg="0"/>
      <p:bldP spid="20527" grpId="0" autoUpdateAnimBg="0"/>
      <p:bldP spid="20528" grpId="0" autoUpdateAnimBg="0"/>
      <p:bldP spid="20529" grpId="0" animBg="1" autoUpdateAnimBg="0"/>
      <p:bldP spid="20530" grpId="0" autoUpdateAnimBg="0"/>
      <p:bldP spid="20535" grpId="0" animBg="1" autoUpdateAnimBg="0"/>
      <p:bldP spid="20541" grpId="0" autoUpdateAnimBg="0"/>
      <p:bldP spid="205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533400" y="4648200"/>
            <a:ext cx="4953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FF3300"/>
                </a:solidFill>
              </a:rPr>
              <a:t>2) </a:t>
            </a:r>
            <a:r>
              <a:rPr lang="zh-CN" altLang="en-US" sz="2800" b="1">
                <a:solidFill>
                  <a:srgbClr val="FF3300"/>
                </a:solidFill>
              </a:rPr>
              <a:t>令</a:t>
            </a:r>
            <a:r>
              <a:rPr lang="zh-CN" altLang="en-US" sz="2800" b="1" i="1">
                <a:solidFill>
                  <a:srgbClr val="FF3300"/>
                </a:solidFill>
                <a:sym typeface="Symbol" pitchFamily="18" charset="2"/>
              </a:rPr>
              <a:t> </a:t>
            </a:r>
            <a:r>
              <a:rPr lang="en-US" altLang="zh-CN" sz="2800" b="1" i="1">
                <a:solidFill>
                  <a:srgbClr val="FF3300"/>
                </a:solidFill>
                <a:sym typeface="Symbol" pitchFamily="18" charset="2"/>
              </a:rPr>
              <a:t>= </a:t>
            </a:r>
            <a:r>
              <a:rPr lang="en-US" altLang="zh-CN" sz="2800" b="1">
                <a:solidFill>
                  <a:srgbClr val="FF3300"/>
                </a:solidFill>
                <a:sym typeface="Symbol" pitchFamily="18" charset="2"/>
              </a:rPr>
              <a:t>/2,</a:t>
            </a:r>
            <a:r>
              <a:rPr lang="zh-CN" altLang="zh-CN" sz="2800" b="1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 </a:t>
            </a:r>
            <a:r>
              <a:rPr lang="en-US" altLang="zh-CN" sz="2800" b="1"/>
              <a:t>[</a:t>
            </a:r>
            <a:r>
              <a:rPr lang="en-US" altLang="zh-CN" sz="2800" b="1" i="1"/>
              <a:t>w</a:t>
            </a:r>
            <a:r>
              <a:rPr lang="en-US" altLang="zh-CN" sz="2800" b="1"/>
              <a:t>(1</a:t>
            </a:r>
            <a:r>
              <a:rPr lang="en-US" altLang="zh-CN" b="1"/>
              <a:t>–</a:t>
            </a:r>
            <a:r>
              <a:rPr lang="en-US" altLang="zh-CN" sz="2800" b="1">
                <a:sym typeface="Symbol" pitchFamily="18" charset="2"/>
              </a:rPr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>
                <a:sym typeface="Symbol" pitchFamily="18" charset="2"/>
              </a:rPr>
              <a:t>)/2</a:t>
            </a:r>
            <a:r>
              <a:rPr lang="en-US" altLang="zh-CN" b="1"/>
              <a:t>–</a:t>
            </a:r>
            <a:r>
              <a:rPr lang="en-US" altLang="zh-CN" sz="2800" b="1" i="1"/>
              <a:t>p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>
                <a:sym typeface="Symbol" pitchFamily="18" charset="2"/>
              </a:rPr>
              <a:t>]cos</a:t>
            </a:r>
            <a:r>
              <a:rPr lang="en-US" altLang="zh-CN" sz="2800" b="1" i="1">
                <a:sym typeface="Symbol" pitchFamily="18" charset="2"/>
              </a:rPr>
              <a:t> </a:t>
            </a:r>
            <a:endParaRPr lang="en-US" altLang="zh-CN" sz="2800" b="1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sym typeface="Symbol" pitchFamily="18" charset="2"/>
              </a:rPr>
              <a:t>求</a:t>
            </a:r>
            <a:r>
              <a:rPr lang="zh-CN" altLang="en-US" sz="2800" b="1" i="1">
                <a:solidFill>
                  <a:srgbClr val="FF3300"/>
                </a:solidFill>
                <a:sym typeface="Symbol" pitchFamily="18" charset="2"/>
              </a:rPr>
              <a:t></a:t>
            </a:r>
            <a:r>
              <a:rPr lang="zh-CN" altLang="en-US" sz="2800" b="1">
                <a:solidFill>
                  <a:srgbClr val="FF3300"/>
                </a:solidFill>
                <a:sym typeface="Symbol" pitchFamily="18" charset="2"/>
              </a:rPr>
              <a:t>使</a:t>
            </a:r>
            <a:r>
              <a:rPr lang="en-US" altLang="zh-CN" sz="2800" b="1" i="1">
                <a:solidFill>
                  <a:srgbClr val="FF3300"/>
                </a:solidFill>
              </a:rPr>
              <a:t>v</a:t>
            </a:r>
            <a:r>
              <a:rPr lang="en-US" altLang="zh-CN" sz="2800" b="1" baseline="-25000">
                <a:solidFill>
                  <a:srgbClr val="FF3300"/>
                </a:solidFill>
              </a:rPr>
              <a:t>1</a:t>
            </a:r>
            <a:r>
              <a:rPr lang="zh-CN" altLang="en-US" sz="2800" b="1">
                <a:solidFill>
                  <a:srgbClr val="FF3300"/>
                </a:solidFill>
              </a:rPr>
              <a:t>最大</a:t>
            </a:r>
            <a:r>
              <a:rPr lang="zh-CN" altLang="en-US" sz="2800" b="1"/>
              <a:t>（</a:t>
            </a:r>
            <a:r>
              <a:rPr lang="en-US" altLang="zh-CN" sz="2800" b="1" i="1"/>
              <a:t>w=ks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p=ks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）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533400" y="2909888"/>
            <a:ext cx="41148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1) </a:t>
            </a:r>
            <a:r>
              <a:rPr lang="zh-CN" altLang="en-US" sz="2800" b="1"/>
              <a:t>当</a:t>
            </a:r>
            <a:r>
              <a:rPr lang="zh-CN" altLang="en-US" sz="2800" b="1" i="1">
                <a:sym typeface="Symbol" pitchFamily="18" charset="2"/>
              </a:rPr>
              <a:t></a:t>
            </a:r>
            <a:r>
              <a:rPr lang="zh-CN" altLang="en-US" sz="2800" b="1">
                <a:sym typeface="Symbol" pitchFamily="18" charset="2"/>
              </a:rPr>
              <a:t>固定时求</a:t>
            </a:r>
            <a:r>
              <a:rPr lang="zh-CN" altLang="en-US" sz="2800" b="1" i="1">
                <a:sym typeface="Symbol" pitchFamily="18" charset="2"/>
              </a:rPr>
              <a:t></a:t>
            </a:r>
            <a:r>
              <a:rPr lang="zh-CN" altLang="en-US" sz="2800" b="1">
                <a:sym typeface="Symbol" pitchFamily="18" charset="2"/>
              </a:rPr>
              <a:t>使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最大</a:t>
            </a:r>
            <a:endParaRPr lang="zh-CN" altLang="en-US" sz="2800" b="1" baseline="-25000"/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762000" y="35052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w</a:t>
            </a:r>
            <a:r>
              <a:rPr lang="en-US" altLang="zh-CN" sz="2800" b="1"/>
              <a:t>[cos(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b="1"/>
              <a:t>–</a:t>
            </a:r>
            <a:r>
              <a:rPr lang="en-US" altLang="zh-CN" sz="2800" b="1">
                <a:sym typeface="Symbol" pitchFamily="18" charset="2"/>
              </a:rPr>
              <a:t>2</a:t>
            </a:r>
            <a:r>
              <a:rPr lang="en-US" altLang="zh-CN" sz="2800" b="1" i="1">
                <a:sym typeface="Symbol" pitchFamily="18" charset="2"/>
              </a:rPr>
              <a:t></a:t>
            </a:r>
            <a:r>
              <a:rPr lang="en-US" altLang="zh-CN" sz="2800" b="1">
                <a:sym typeface="Symbol" pitchFamily="18" charset="2"/>
              </a:rPr>
              <a:t>)</a:t>
            </a:r>
            <a:r>
              <a:rPr lang="en-US" altLang="zh-CN" b="1"/>
              <a:t>–</a:t>
            </a:r>
            <a:r>
              <a:rPr lang="en-US" altLang="zh-CN" sz="2800" b="1">
                <a:sym typeface="Symbol" pitchFamily="18" charset="2"/>
              </a:rPr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>
                <a:sym typeface="Symbol" pitchFamily="18" charset="2"/>
              </a:rPr>
              <a:t>]/2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04800" y="4114800"/>
            <a:ext cx="5181600" cy="519113"/>
            <a:chOff x="2544" y="3504"/>
            <a:chExt cx="3120" cy="327"/>
          </a:xfrm>
        </p:grpSpPr>
        <p:sp>
          <p:nvSpPr>
            <p:cNvPr id="61495" name="Text Box 43"/>
            <p:cNvSpPr txBox="1">
              <a:spLocks noChangeArrowheads="1"/>
            </p:cNvSpPr>
            <p:nvPr/>
          </p:nvSpPr>
          <p:spPr bwMode="auto">
            <a:xfrm>
              <a:off x="2784" y="3504"/>
              <a:ext cx="2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ym typeface="Symbol" pitchFamily="18" charset="2"/>
                </a:rPr>
                <a:t> = </a:t>
              </a:r>
              <a:r>
                <a:rPr lang="en-US" altLang="zh-CN" sz="2800" b="1">
                  <a:sym typeface="Symbol" pitchFamily="18" charset="2"/>
                </a:rPr>
                <a:t>/2 </a:t>
              </a:r>
              <a:r>
                <a:rPr lang="zh-CN" altLang="zh-CN" sz="2800" b="1">
                  <a:sym typeface="Symbol" pitchFamily="18" charset="2"/>
                </a:rPr>
                <a:t>时 </a:t>
              </a:r>
              <a:r>
                <a:rPr lang="en-US" altLang="zh-CN" sz="2800" b="1" i="1"/>
                <a:t>f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=</a:t>
              </a:r>
              <a:r>
                <a:rPr lang="en-US" altLang="zh-CN" sz="2800" b="1" i="1"/>
                <a:t>w</a:t>
              </a:r>
              <a:r>
                <a:rPr lang="en-US" altLang="zh-CN" sz="2800" b="1"/>
                <a:t>(1</a:t>
              </a:r>
              <a:r>
                <a:rPr lang="en-US" altLang="zh-CN" b="1"/>
                <a:t>–</a:t>
              </a:r>
              <a:r>
                <a:rPr lang="en-US" altLang="zh-CN" sz="2800" b="1">
                  <a:sym typeface="Symbol" pitchFamily="18" charset="2"/>
                </a:rPr>
                <a:t>cos</a:t>
              </a:r>
              <a:r>
                <a:rPr lang="en-US" altLang="zh-CN" sz="2800" b="1" i="1">
                  <a:sym typeface="Symbol" pitchFamily="18" charset="2"/>
                </a:rPr>
                <a:t></a:t>
              </a:r>
              <a:r>
                <a:rPr lang="en-US" altLang="zh-CN" sz="2800" b="1">
                  <a:sym typeface="Symbol" pitchFamily="18" charset="2"/>
                </a:rPr>
                <a:t>)/2</a:t>
              </a:r>
              <a:r>
                <a:rPr lang="zh-CN" altLang="zh-CN" sz="2800" b="1">
                  <a:sym typeface="Symbol" pitchFamily="18" charset="2"/>
                </a:rPr>
                <a:t>最大</a:t>
              </a:r>
              <a:endParaRPr lang="zh-CN" altLang="en-US" sz="2800" b="1">
                <a:sym typeface="Symbol" pitchFamily="18" charset="2"/>
              </a:endParaRPr>
            </a:p>
          </p:txBody>
        </p:sp>
        <p:sp>
          <p:nvSpPr>
            <p:cNvPr id="61496" name="AutoShape 44"/>
            <p:cNvSpPr>
              <a:spLocks noChangeArrowheads="1"/>
            </p:cNvSpPr>
            <p:nvPr/>
          </p:nvSpPr>
          <p:spPr bwMode="auto">
            <a:xfrm>
              <a:off x="2544" y="3552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3810000" y="595313"/>
            <a:ext cx="2554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= k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b="1"/>
              <a:t>–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)cos</a:t>
            </a:r>
            <a:r>
              <a:rPr lang="en-US" altLang="zh-CN" sz="2800" b="1" i="1">
                <a:sym typeface="Symbol" pitchFamily="18" charset="2"/>
              </a:rPr>
              <a:t></a:t>
            </a:r>
          </a:p>
        </p:txBody>
      </p: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2400300" y="12192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=w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sin</a:t>
            </a:r>
            <a:r>
              <a:rPr lang="en-US" altLang="zh-CN" sz="2800" b="1" i="1">
                <a:sym typeface="Symbol" pitchFamily="18" charset="2"/>
              </a:rPr>
              <a:t>=w</a:t>
            </a:r>
            <a:r>
              <a:rPr lang="en-US" altLang="zh-CN" sz="2800" b="1"/>
              <a:t>sin</a:t>
            </a:r>
            <a:r>
              <a:rPr lang="en-US" altLang="zh-CN" sz="2800" b="1" i="1">
                <a:sym typeface="Symbol" pitchFamily="18" charset="2"/>
              </a:rPr>
              <a:t> </a:t>
            </a:r>
            <a:r>
              <a:rPr lang="en-US" altLang="zh-CN" sz="2800" b="1"/>
              <a:t>sin(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b="1"/>
              <a:t>–</a:t>
            </a:r>
            <a:r>
              <a:rPr lang="en-US" altLang="zh-CN" sz="2800" b="1" i="1">
                <a:sym typeface="Symbol" pitchFamily="18" charset="2"/>
              </a:rPr>
              <a:t></a:t>
            </a:r>
            <a:r>
              <a:rPr lang="en-US" altLang="zh-CN" sz="2800" b="1">
                <a:sym typeface="Symbol" pitchFamily="18" charset="2"/>
              </a:rPr>
              <a:t>)</a:t>
            </a:r>
          </a:p>
        </p:txBody>
      </p:sp>
      <p:sp>
        <p:nvSpPr>
          <p:cNvPr id="21551" name="Text Box 47"/>
          <p:cNvSpPr txBox="1">
            <a:spLocks noChangeArrowheads="1"/>
          </p:cNvSpPr>
          <p:nvPr/>
        </p:nvSpPr>
        <p:spPr bwMode="auto">
          <a:xfrm>
            <a:off x="6743700" y="1219200"/>
            <a:ext cx="1562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=p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2362200" y="2209800"/>
            <a:ext cx="27432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求</a:t>
            </a:r>
            <a:r>
              <a:rPr lang="zh-CN" altLang="en-US" sz="2800" b="1" i="1">
                <a:sym typeface="Symbol" pitchFamily="18" charset="2"/>
              </a:rPr>
              <a:t></a:t>
            </a:r>
            <a:r>
              <a:rPr lang="en-US" altLang="zh-CN" sz="2800" b="1" i="1">
                <a:sym typeface="Symbol" pitchFamily="18" charset="2"/>
              </a:rPr>
              <a:t>, </a:t>
            </a:r>
            <a:r>
              <a:rPr lang="en-US" altLang="zh-CN" sz="2800" b="1">
                <a:sym typeface="Symbol" pitchFamily="18" charset="2"/>
              </a:rPr>
              <a:t>,</a:t>
            </a:r>
            <a:r>
              <a:rPr lang="zh-CN" altLang="zh-CN" sz="2800" b="1">
                <a:sym typeface="Symbol" pitchFamily="18" charset="2"/>
              </a:rPr>
              <a:t>使 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zh-CN" altLang="zh-CN" sz="2800" b="1">
                <a:sym typeface="Symbol" pitchFamily="18" charset="2"/>
              </a:rPr>
              <a:t>最大</a:t>
            </a:r>
            <a:endParaRPr lang="zh-CN" altLang="en-US" sz="2800" b="1">
              <a:sym typeface="Symbol" pitchFamily="18" charset="2"/>
            </a:endParaRPr>
          </a:p>
        </p:txBody>
      </p:sp>
      <p:sp>
        <p:nvSpPr>
          <p:cNvPr id="61450" name="Text Box 109"/>
          <p:cNvSpPr txBox="1">
            <a:spLocks noChangeArrowheads="1"/>
          </p:cNvSpPr>
          <p:nvPr/>
        </p:nvSpPr>
        <p:spPr bwMode="auto">
          <a:xfrm>
            <a:off x="228600" y="533400"/>
            <a:ext cx="1981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  <p:sp>
        <p:nvSpPr>
          <p:cNvPr id="21614" name="Text Box 110"/>
          <p:cNvSpPr txBox="1">
            <a:spLocks noChangeArrowheads="1"/>
          </p:cNvSpPr>
          <p:nvPr/>
        </p:nvSpPr>
        <p:spPr bwMode="auto">
          <a:xfrm>
            <a:off x="2362200" y="609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v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  <a:endParaRPr lang="en-US" altLang="zh-CN" sz="2800"/>
          </a:p>
        </p:txBody>
      </p:sp>
      <p:grpSp>
        <p:nvGrpSpPr>
          <p:cNvPr id="61452" name="Group 118"/>
          <p:cNvGrpSpPr>
            <a:grpSpLocks/>
          </p:cNvGrpSpPr>
          <p:nvPr/>
        </p:nvGrpSpPr>
        <p:grpSpPr bwMode="auto">
          <a:xfrm>
            <a:off x="5181600" y="1752600"/>
            <a:ext cx="3886200" cy="3567113"/>
            <a:chOff x="3264" y="1104"/>
            <a:chExt cx="2448" cy="2247"/>
          </a:xfrm>
        </p:grpSpPr>
        <p:grpSp>
          <p:nvGrpSpPr>
            <p:cNvPr id="61454" name="Group 74"/>
            <p:cNvGrpSpPr>
              <a:grpSpLocks/>
            </p:cNvGrpSpPr>
            <p:nvPr/>
          </p:nvGrpSpPr>
          <p:grpSpPr bwMode="auto">
            <a:xfrm>
              <a:off x="3264" y="1104"/>
              <a:ext cx="2448" cy="2112"/>
              <a:chOff x="3120" y="1104"/>
              <a:chExt cx="2448" cy="2112"/>
            </a:xfrm>
          </p:grpSpPr>
          <p:grpSp>
            <p:nvGrpSpPr>
              <p:cNvPr id="61461" name="Group 75"/>
              <p:cNvGrpSpPr>
                <a:grpSpLocks/>
              </p:cNvGrpSpPr>
              <p:nvPr/>
            </p:nvGrpSpPr>
            <p:grpSpPr bwMode="auto">
              <a:xfrm>
                <a:off x="3120" y="1104"/>
                <a:ext cx="2448" cy="2112"/>
                <a:chOff x="3120" y="1104"/>
                <a:chExt cx="2448" cy="2112"/>
              </a:xfrm>
            </p:grpSpPr>
            <p:grpSp>
              <p:nvGrpSpPr>
                <p:cNvPr id="61476" name="Group 76"/>
                <p:cNvGrpSpPr>
                  <a:grpSpLocks/>
                </p:cNvGrpSpPr>
                <p:nvPr/>
              </p:nvGrpSpPr>
              <p:grpSpPr bwMode="auto">
                <a:xfrm>
                  <a:off x="3120" y="1104"/>
                  <a:ext cx="2448" cy="2112"/>
                  <a:chOff x="3120" y="1104"/>
                  <a:chExt cx="2448" cy="2112"/>
                </a:xfrm>
              </p:grpSpPr>
              <p:grpSp>
                <p:nvGrpSpPr>
                  <p:cNvPr id="61480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3120" y="1104"/>
                    <a:ext cx="2448" cy="2112"/>
                    <a:chOff x="2640" y="288"/>
                    <a:chExt cx="2448" cy="2112"/>
                  </a:xfrm>
                </p:grpSpPr>
                <p:sp>
                  <p:nvSpPr>
                    <p:cNvPr id="61482" name="Line 7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6" y="288"/>
                      <a:ext cx="1375" cy="19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1483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27" y="734"/>
                      <a:ext cx="1419" cy="1393"/>
                      <a:chOff x="3373" y="2064"/>
                      <a:chExt cx="991" cy="1048"/>
                    </a:xfrm>
                  </p:grpSpPr>
                  <p:sp>
                    <p:nvSpPr>
                      <p:cNvPr id="61490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 rot="-1043931">
                        <a:off x="3502" y="2776"/>
                        <a:ext cx="288" cy="3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491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 rot="20556069" flipV="1">
                        <a:off x="3373" y="2272"/>
                        <a:ext cx="576" cy="4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492" name="Arc 82"/>
                      <p:cNvSpPr>
                        <a:spLocks/>
                      </p:cNvSpPr>
                      <p:nvPr/>
                    </p:nvSpPr>
                    <p:spPr bwMode="auto">
                      <a:xfrm rot="20556069" flipH="1">
                        <a:off x="3810" y="2105"/>
                        <a:ext cx="384" cy="96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7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493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 rot="20556069" flipH="1">
                        <a:off x="3740" y="2452"/>
                        <a:ext cx="624" cy="52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494" name="Arc 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24" y="2064"/>
                        <a:ext cx="48" cy="336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5 h 21600"/>
                          <a:gd name="T4" fmla="*/ 0 w 21600"/>
                          <a:gd name="T5" fmla="*/ 5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1484" name="Text Box 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56" y="2073"/>
                      <a:ext cx="412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Char char="•"/>
                      </a:pPr>
                      <a:r>
                        <a:rPr lang="en-US" altLang="zh-CN" sz="2800"/>
                        <a:t> </a:t>
                      </a:r>
                    </a:p>
                  </p:txBody>
                </p:sp>
                <p:sp>
                  <p:nvSpPr>
                    <p:cNvPr id="61485" name="Text Box 8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84" y="1977"/>
                      <a:ext cx="412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2800" i="1">
                          <a:sym typeface="Symbol" pitchFamily="18" charset="2"/>
                        </a:rPr>
                        <a:t></a:t>
                      </a:r>
                      <a:r>
                        <a:rPr lang="en-US" altLang="zh-CN" sz="2800"/>
                        <a:t> </a:t>
                      </a:r>
                    </a:p>
                  </p:txBody>
                </p:sp>
                <p:sp>
                  <p:nvSpPr>
                    <p:cNvPr id="61486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96" y="1488"/>
                      <a:ext cx="1356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 type="stealth" w="med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87" name="Line 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40" y="1169"/>
                      <a:ext cx="1649" cy="574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FF66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88" name="Text Box 8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33" y="1104"/>
                      <a:ext cx="482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2800" i="1">
                          <a:sym typeface="Symbol" pitchFamily="18" charset="2"/>
                        </a:rPr>
                        <a:t></a:t>
                      </a:r>
                      <a:endParaRPr lang="en-US" altLang="zh-CN" sz="2800"/>
                    </a:p>
                  </p:txBody>
                </p:sp>
                <p:sp>
                  <p:nvSpPr>
                    <p:cNvPr id="61489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2256"/>
                      <a:ext cx="2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1481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2025"/>
                    <a:ext cx="480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 i="1"/>
                      <a:t>w</a:t>
                    </a:r>
                    <a:endParaRPr lang="en-US" altLang="zh-CN" sz="2800" b="1"/>
                  </a:p>
                </p:txBody>
              </p:sp>
            </p:grpSp>
            <p:grpSp>
              <p:nvGrpSpPr>
                <p:cNvPr id="61477" name="Group 92"/>
                <p:cNvGrpSpPr>
                  <a:grpSpLocks/>
                </p:cNvGrpSpPr>
                <p:nvPr/>
              </p:nvGrpSpPr>
              <p:grpSpPr bwMode="auto">
                <a:xfrm>
                  <a:off x="4416" y="1353"/>
                  <a:ext cx="768" cy="327"/>
                  <a:chOff x="4416" y="1344"/>
                  <a:chExt cx="768" cy="327"/>
                </a:xfrm>
              </p:grpSpPr>
              <p:sp>
                <p:nvSpPr>
                  <p:cNvPr id="61478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536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79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344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 i="1"/>
                      <a:t>p</a:t>
                    </a:r>
                    <a:endParaRPr lang="en-US" altLang="zh-CN" sz="2800"/>
                  </a:p>
                </p:txBody>
              </p:sp>
            </p:grpSp>
          </p:grpSp>
          <p:grpSp>
            <p:nvGrpSpPr>
              <p:cNvPr id="61462" name="Group 95"/>
              <p:cNvGrpSpPr>
                <a:grpSpLocks/>
              </p:cNvGrpSpPr>
              <p:nvPr/>
            </p:nvGrpSpPr>
            <p:grpSpPr bwMode="auto">
              <a:xfrm>
                <a:off x="3936" y="2304"/>
                <a:ext cx="1344" cy="384"/>
                <a:chOff x="3888" y="2304"/>
                <a:chExt cx="1344" cy="384"/>
              </a:xfrm>
            </p:grpSpPr>
            <p:sp>
              <p:nvSpPr>
                <p:cNvPr id="61474" name="Line 96"/>
                <p:cNvSpPr>
                  <a:spLocks noChangeShapeType="1"/>
                </p:cNvSpPr>
                <p:nvPr/>
              </p:nvSpPr>
              <p:spPr bwMode="auto">
                <a:xfrm>
                  <a:off x="3888" y="2304"/>
                  <a:ext cx="96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med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75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3984" y="2304"/>
                  <a:ext cx="1248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med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463" name="Text Box 98"/>
              <p:cNvSpPr txBox="1">
                <a:spLocks noChangeArrowheads="1"/>
              </p:cNvSpPr>
              <p:nvPr/>
            </p:nvSpPr>
            <p:spPr bwMode="auto">
              <a:xfrm>
                <a:off x="3936" y="2304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w</a:t>
                </a:r>
                <a:r>
                  <a:rPr lang="en-US" altLang="zh-CN" sz="2800" b="1" baseline="-25000"/>
                  <a:t>1</a:t>
                </a:r>
                <a:endParaRPr lang="en-US" altLang="zh-CN" sz="2800" b="1"/>
              </a:p>
            </p:txBody>
          </p:sp>
          <p:sp>
            <p:nvSpPr>
              <p:cNvPr id="61464" name="Text Box 99"/>
              <p:cNvSpPr txBox="1">
                <a:spLocks noChangeArrowheads="1"/>
              </p:cNvSpPr>
              <p:nvPr/>
            </p:nvSpPr>
            <p:spPr bwMode="auto">
              <a:xfrm>
                <a:off x="4416" y="2448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w</a:t>
                </a:r>
                <a:r>
                  <a:rPr lang="en-US" altLang="zh-CN" sz="2800" b="1" baseline="-25000"/>
                  <a:t>2</a:t>
                </a:r>
                <a:endParaRPr lang="en-US" altLang="zh-CN" sz="2800" b="1"/>
              </a:p>
            </p:txBody>
          </p:sp>
          <p:sp>
            <p:nvSpPr>
              <p:cNvPr id="61465" name="Line 100"/>
              <p:cNvSpPr>
                <a:spLocks noChangeShapeType="1"/>
              </p:cNvSpPr>
              <p:nvPr/>
            </p:nvSpPr>
            <p:spPr bwMode="auto">
              <a:xfrm flipH="1" flipV="1">
                <a:off x="3744" y="2496"/>
                <a:ext cx="288" cy="192"/>
              </a:xfrm>
              <a:prstGeom prst="line">
                <a:avLst/>
              </a:prstGeom>
              <a:noFill/>
              <a:ln w="38100">
                <a:solidFill>
                  <a:srgbClr val="FF99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6" name="Line 101"/>
              <p:cNvSpPr>
                <a:spLocks noChangeShapeType="1"/>
              </p:cNvSpPr>
              <p:nvPr/>
            </p:nvSpPr>
            <p:spPr bwMode="auto">
              <a:xfrm flipV="1">
                <a:off x="3744" y="2304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FF99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7" name="Text Box 102"/>
              <p:cNvSpPr txBox="1">
                <a:spLocks noChangeArrowheads="1"/>
              </p:cNvSpPr>
              <p:nvPr/>
            </p:nvSpPr>
            <p:spPr bwMode="auto">
              <a:xfrm>
                <a:off x="3518" y="2313"/>
                <a:ext cx="32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66CC"/>
                    </a:solidFill>
                  </a:rPr>
                  <a:t>f</a:t>
                </a:r>
                <a:r>
                  <a:rPr lang="en-US" altLang="zh-CN" sz="2800" b="1" baseline="-25000">
                    <a:solidFill>
                      <a:srgbClr val="FF66CC"/>
                    </a:solidFill>
                  </a:rPr>
                  <a:t>1</a:t>
                </a:r>
                <a:endParaRPr lang="en-US" altLang="zh-CN" sz="2800"/>
              </a:p>
            </p:txBody>
          </p:sp>
          <p:sp>
            <p:nvSpPr>
              <p:cNvPr id="61468" name="Text Box 103"/>
              <p:cNvSpPr txBox="1">
                <a:spLocks noChangeArrowheads="1"/>
              </p:cNvSpPr>
              <p:nvPr/>
            </p:nvSpPr>
            <p:spPr bwMode="auto">
              <a:xfrm>
                <a:off x="3696" y="2544"/>
                <a:ext cx="32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66CC"/>
                    </a:solidFill>
                  </a:rPr>
                  <a:t>f</a:t>
                </a:r>
                <a:r>
                  <a:rPr lang="en-US" altLang="zh-CN" sz="2800" b="1" baseline="-25000">
                    <a:solidFill>
                      <a:srgbClr val="FF66CC"/>
                    </a:solidFill>
                  </a:rPr>
                  <a:t>2</a:t>
                </a:r>
                <a:endParaRPr lang="en-US" altLang="zh-CN" sz="2800"/>
              </a:p>
            </p:txBody>
          </p:sp>
          <p:grpSp>
            <p:nvGrpSpPr>
              <p:cNvPr id="61469" name="Group 104"/>
              <p:cNvGrpSpPr>
                <a:grpSpLocks/>
              </p:cNvGrpSpPr>
              <p:nvPr/>
            </p:nvGrpSpPr>
            <p:grpSpPr bwMode="auto">
              <a:xfrm>
                <a:off x="4128" y="1104"/>
                <a:ext cx="960" cy="432"/>
                <a:chOff x="4128" y="1104"/>
                <a:chExt cx="960" cy="432"/>
              </a:xfrm>
            </p:grpSpPr>
            <p:sp>
              <p:nvSpPr>
                <p:cNvPr id="61470" name="Line 105"/>
                <p:cNvSpPr>
                  <a:spLocks noChangeShapeType="1"/>
                </p:cNvSpPr>
                <p:nvPr/>
              </p:nvSpPr>
              <p:spPr bwMode="auto">
                <a:xfrm>
                  <a:off x="4608" y="1248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FF66CC"/>
                  </a:solidFill>
                  <a:round/>
                  <a:headEnd type="stealth" w="med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71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4416" y="1248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rgbClr val="FF66CC"/>
                  </a:solidFill>
                  <a:round/>
                  <a:headEnd type="stealth" w="med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72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704" y="1104"/>
                  <a:ext cx="3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FF66CC"/>
                      </a:solidFill>
                    </a:rPr>
                    <a:t>p</a:t>
                  </a:r>
                  <a:r>
                    <a:rPr lang="en-US" altLang="zh-CN" sz="2800" b="1" baseline="-25000">
                      <a:solidFill>
                        <a:srgbClr val="FF66CC"/>
                      </a:solidFill>
                    </a:rPr>
                    <a:t>2</a:t>
                  </a:r>
                  <a:endParaRPr lang="en-US" altLang="zh-CN" sz="2800"/>
                </a:p>
              </p:txBody>
            </p:sp>
            <p:sp>
              <p:nvSpPr>
                <p:cNvPr id="61473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128" y="1200"/>
                  <a:ext cx="3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FF66CC"/>
                      </a:solidFill>
                    </a:rPr>
                    <a:t>p</a:t>
                  </a:r>
                  <a:r>
                    <a:rPr lang="en-US" altLang="zh-CN" sz="2800" b="1" baseline="-25000">
                      <a:solidFill>
                        <a:srgbClr val="FF66CC"/>
                      </a:solidFill>
                    </a:rPr>
                    <a:t>1</a:t>
                  </a:r>
                  <a:endParaRPr lang="en-US" altLang="zh-CN" sz="2800"/>
                </a:p>
              </p:txBody>
            </p:sp>
          </p:grpSp>
        </p:grpSp>
        <p:grpSp>
          <p:nvGrpSpPr>
            <p:cNvPr id="61455" name="Group 112"/>
            <p:cNvGrpSpPr>
              <a:grpSpLocks/>
            </p:cNvGrpSpPr>
            <p:nvPr/>
          </p:nvGrpSpPr>
          <p:grpSpPr bwMode="auto">
            <a:xfrm>
              <a:off x="4176" y="3024"/>
              <a:ext cx="576" cy="327"/>
              <a:chOff x="4176" y="3024"/>
              <a:chExt cx="576" cy="327"/>
            </a:xfrm>
          </p:grpSpPr>
          <p:sp>
            <p:nvSpPr>
              <p:cNvPr id="61459" name="Line 113"/>
              <p:cNvSpPr>
                <a:spLocks noChangeShapeType="1"/>
              </p:cNvSpPr>
              <p:nvPr/>
            </p:nvSpPr>
            <p:spPr bwMode="auto">
              <a:xfrm>
                <a:off x="4176" y="307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0" name="Text Box 114"/>
              <p:cNvSpPr txBox="1">
                <a:spLocks noChangeArrowheads="1"/>
              </p:cNvSpPr>
              <p:nvPr/>
            </p:nvSpPr>
            <p:spPr bwMode="auto">
              <a:xfrm>
                <a:off x="4320" y="3024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v</a:t>
                </a:r>
                <a:r>
                  <a:rPr lang="en-US" altLang="zh-CN" sz="2800" b="1" baseline="-25000"/>
                  <a:t>1</a:t>
                </a:r>
                <a:endParaRPr lang="en-US" altLang="zh-CN" sz="2800" b="1"/>
              </a:p>
            </p:txBody>
          </p:sp>
        </p:grpSp>
        <p:grpSp>
          <p:nvGrpSpPr>
            <p:cNvPr id="61456" name="Group 115"/>
            <p:cNvGrpSpPr>
              <a:grpSpLocks/>
            </p:cNvGrpSpPr>
            <p:nvPr/>
          </p:nvGrpSpPr>
          <p:grpSpPr bwMode="auto">
            <a:xfrm>
              <a:off x="4128" y="1632"/>
              <a:ext cx="336" cy="384"/>
              <a:chOff x="4128" y="1632"/>
              <a:chExt cx="336" cy="384"/>
            </a:xfrm>
          </p:grpSpPr>
          <p:sp>
            <p:nvSpPr>
              <p:cNvPr id="61457" name="Line 116"/>
              <p:cNvSpPr>
                <a:spLocks noChangeShapeType="1"/>
              </p:cNvSpPr>
              <p:nvPr/>
            </p:nvSpPr>
            <p:spPr bwMode="auto">
              <a:xfrm flipV="1">
                <a:off x="4224" y="1680"/>
                <a:ext cx="24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8" name="Text Box 117"/>
              <p:cNvSpPr txBox="1">
                <a:spLocks noChangeArrowheads="1"/>
              </p:cNvSpPr>
              <p:nvPr/>
            </p:nvSpPr>
            <p:spPr bwMode="auto">
              <a:xfrm>
                <a:off x="4128" y="163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v</a:t>
                </a:r>
                <a:endParaRPr lang="en-US" altLang="zh-CN" sz="2800" b="1"/>
              </a:p>
            </p:txBody>
          </p:sp>
        </p:grpSp>
      </p:grp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228600" y="2133600"/>
            <a:ext cx="1981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模型求解</a:t>
            </a:r>
          </a:p>
        </p:txBody>
      </p:sp>
      <p:sp>
        <p:nvSpPr>
          <p:cNvPr id="4" name="星形: 六角 3">
            <a:extLst>
              <a:ext uri="{FF2B5EF4-FFF2-40B4-BE49-F238E27FC236}">
                <a16:creationId xmlns:a16="http://schemas.microsoft.com/office/drawing/2014/main" id="{B140EDD1-F6CE-4B72-972F-476269143796}"/>
              </a:ext>
            </a:extLst>
          </p:cNvPr>
          <p:cNvSpPr/>
          <p:nvPr/>
        </p:nvSpPr>
        <p:spPr bwMode="auto">
          <a:xfrm>
            <a:off x="467544" y="1112838"/>
            <a:ext cx="1368152" cy="1035050"/>
          </a:xfrm>
          <a:prstGeom prst="star6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84C46C-9BEE-44CC-9E11-9289ED7D308C}"/>
              </a:ext>
            </a:extLst>
          </p:cNvPr>
          <p:cNvSpPr txBox="1"/>
          <p:nvPr/>
        </p:nvSpPr>
        <p:spPr>
          <a:xfrm>
            <a:off x="638944" y="1342509"/>
            <a:ext cx="242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二元函数</a:t>
            </a:r>
            <a:endParaRPr lang="en-US" altLang="zh-CN" sz="1800" dirty="0"/>
          </a:p>
          <a:p>
            <a:r>
              <a:rPr lang="zh-CN" altLang="en-US" sz="1800" dirty="0"/>
              <a:t>求极值</a:t>
            </a:r>
          </a:p>
        </p:txBody>
      </p:sp>
    </p:spTree>
    <p:extLst>
      <p:ext uri="{BB962C8B-B14F-4D97-AF65-F5344CB8AC3E}">
        <p14:creationId xmlns:p14="http://schemas.microsoft.com/office/powerpoint/2010/main" val="180042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2" grpId="0" animBg="1" autoUpdateAnimBg="0"/>
      <p:bldP spid="21544" grpId="0" animBg="1"/>
      <p:bldP spid="21545" grpId="0" animBg="1" autoUpdateAnimBg="0"/>
      <p:bldP spid="21549" grpId="0" animBg="1" autoUpdateAnimBg="0"/>
      <p:bldP spid="21550" grpId="0" animBg="1" autoUpdateAnimBg="0"/>
      <p:bldP spid="21551" grpId="0" animBg="1" autoUpdateAnimBg="0"/>
      <p:bldP spid="21577" grpId="0" animBg="1"/>
      <p:bldP spid="21614" grpId="0" animBg="1" autoUpdateAnimBg="0"/>
      <p:bldP spid="2162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0" y="4281488"/>
            <a:ext cx="20574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60</a:t>
            </a:r>
            <a:r>
              <a:rPr lang="en-US" altLang="zh-CN" sz="2800" b="1" baseline="30000">
                <a:cs typeface="Times New Roman" pitchFamily="18" charset="0"/>
              </a:rPr>
              <a:t>º</a:t>
            </a:r>
            <a:r>
              <a:rPr lang="en-US" altLang="zh-CN" sz="2800" b="1" baseline="30000"/>
              <a:t> </a:t>
            </a:r>
            <a:r>
              <a:rPr lang="en-US" altLang="zh-CN" sz="2800" b="1"/>
              <a:t>&lt; 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>
                <a:sym typeface="Symbol" pitchFamily="18" charset="2"/>
              </a:rPr>
              <a:t> &lt; 75</a:t>
            </a:r>
            <a:r>
              <a:rPr lang="en-US" altLang="zh-CN" sz="2800" b="1" baseline="30000">
                <a:cs typeface="Times New Roman" pitchFamily="18" charset="0"/>
              </a:rPr>
              <a:t>º</a:t>
            </a:r>
            <a:r>
              <a:rPr lang="en-US" altLang="zh-CN" sz="2800" b="1" baseline="30000"/>
              <a:t> 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133600" y="43434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 1&lt; </a:t>
            </a:r>
            <a:r>
              <a:rPr lang="en-US" altLang="zh-CN" sz="2800" i="1"/>
              <a:t>t</a:t>
            </a:r>
            <a:r>
              <a:rPr lang="en-US" altLang="zh-CN" sz="2800"/>
              <a:t> &lt; 2</a:t>
            </a:r>
            <a:endParaRPr lang="en-US" altLang="zh-CN" sz="2800" baseline="-25000"/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042988" y="2565400"/>
          <a:ext cx="34559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公式" r:id="rId4" imgW="1752480" imgH="253800" progId="Equation.3">
                  <p:embed/>
                </p:oleObj>
              </mc:Choice>
              <mc:Fallback>
                <p:oleObj name="公式" r:id="rId4" imgW="1752480" imgH="253800" progId="Equation.3">
                  <p:embed/>
                  <p:pic>
                    <p:nvPicPr>
                      <p:cNvPr id="890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65400"/>
                        <a:ext cx="34559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4572000" y="2347913"/>
          <a:ext cx="41036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公式" r:id="rId6" imgW="1549080" imgH="393480" progId="Equation.3">
                  <p:embed/>
                </p:oleObj>
              </mc:Choice>
              <mc:Fallback>
                <p:oleObj name="公式" r:id="rId6" imgW="1549080" imgH="393480" progId="Equation.3">
                  <p:embed/>
                  <p:pic>
                    <p:nvPicPr>
                      <p:cNvPr id="890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47913"/>
                        <a:ext cx="41036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09600" y="3213100"/>
            <a:ext cx="7923213" cy="1008063"/>
            <a:chOff x="384" y="1824"/>
            <a:chExt cx="5136" cy="720"/>
          </a:xfrm>
        </p:grpSpPr>
        <p:sp>
          <p:nvSpPr>
            <p:cNvPr id="39956" name="Text Box 5"/>
            <p:cNvSpPr txBox="1">
              <a:spLocks noChangeArrowheads="1"/>
            </p:cNvSpPr>
            <p:nvPr/>
          </p:nvSpPr>
          <p:spPr bwMode="auto">
            <a:xfrm>
              <a:off x="4608" y="1968"/>
              <a:ext cx="912" cy="41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/>
                <a:t>v</a:t>
              </a:r>
              <a:r>
                <a:rPr lang="en-US" altLang="zh-CN" sz="3200" b="1" baseline="-25000"/>
                <a:t>1</a:t>
              </a:r>
              <a:r>
                <a:rPr lang="zh-CN" altLang="en-US" sz="3200" b="1"/>
                <a:t>最大</a:t>
              </a:r>
            </a:p>
          </p:txBody>
        </p:sp>
        <p:graphicFrame>
          <p:nvGraphicFramePr>
            <p:cNvPr id="39940" name="Object 6"/>
            <p:cNvGraphicFramePr>
              <a:graphicFrameLocks noChangeAspect="1"/>
            </p:cNvGraphicFramePr>
            <p:nvPr/>
          </p:nvGraphicFramePr>
          <p:xfrm>
            <a:off x="864" y="1824"/>
            <a:ext cx="3456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0" name="公式" r:id="rId8" imgW="2349360" imgH="520560" progId="Equation.3">
                    <p:embed/>
                  </p:oleObj>
                </mc:Choice>
                <mc:Fallback>
                  <p:oleObj name="公式" r:id="rId8" imgW="2349360" imgH="520560" progId="Equation.3">
                    <p:embed/>
                    <p:pic>
                      <p:nvPicPr>
                        <p:cNvPr id="3994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824"/>
                          <a:ext cx="3456" cy="720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7" name="AutoShape 28"/>
            <p:cNvSpPr>
              <a:spLocks noChangeArrowheads="1"/>
            </p:cNvSpPr>
            <p:nvPr/>
          </p:nvSpPr>
          <p:spPr bwMode="auto">
            <a:xfrm>
              <a:off x="384" y="1968"/>
              <a:ext cx="240" cy="240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539750" y="5157788"/>
            <a:ext cx="633413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备注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1331913" y="5076825"/>
            <a:ext cx="76327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baseline="-25000"/>
              <a:t> </a:t>
            </a:r>
            <a:r>
              <a:rPr lang="zh-CN" altLang="en-US" sz="2800" b="1"/>
              <a:t>只讨论起航时的航向，是静态模型</a:t>
            </a:r>
            <a:r>
              <a:rPr lang="en-US" altLang="zh-CN" sz="2800" b="1"/>
              <a:t>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航行过程中终点</a:t>
            </a:r>
            <a:r>
              <a:rPr lang="en-US" altLang="zh-CN" sz="2800" b="1" i="1"/>
              <a:t>B</a:t>
            </a:r>
            <a:r>
              <a:rPr lang="zh-CN" altLang="en-US" sz="2800" b="1"/>
              <a:t>将不在正东方，应调整</a:t>
            </a:r>
            <a:r>
              <a:rPr lang="zh-CN" altLang="en-US" sz="2800" b="1" i="1">
                <a:sym typeface="Symbol" pitchFamily="18" charset="2"/>
              </a:rPr>
              <a:t></a:t>
            </a:r>
            <a:r>
              <a:rPr lang="zh-CN" altLang="en-US" sz="2800" b="1">
                <a:sym typeface="Symbol" pitchFamily="18" charset="2"/>
              </a:rPr>
              <a:t>和</a:t>
            </a:r>
            <a:r>
              <a:rPr lang="zh-CN" altLang="en-US" sz="2800" b="1" i="1">
                <a:sym typeface="Symbol" pitchFamily="18" charset="2"/>
              </a:rPr>
              <a:t> </a:t>
            </a:r>
            <a:r>
              <a:rPr lang="en-US" altLang="zh-CN" sz="2800" b="1" i="1">
                <a:sym typeface="Symbol" pitchFamily="18" charset="2"/>
              </a:rPr>
              <a:t>.</a:t>
            </a:r>
            <a:r>
              <a:rPr lang="en-US" altLang="zh-CN" sz="2800" b="1" baseline="-25000"/>
              <a:t> 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3733800" y="1843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记 </a:t>
            </a:r>
            <a:r>
              <a:rPr lang="en-US" altLang="zh-CN" sz="2800" b="1" i="1"/>
              <a:t>t</a:t>
            </a:r>
            <a:r>
              <a:rPr lang="en-US" altLang="zh-CN" sz="2800" b="1"/>
              <a:t>=1+2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 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w</a:t>
            </a:r>
            <a:r>
              <a:rPr lang="en-US" altLang="zh-CN" sz="2800" b="1"/>
              <a:t>/2</a:t>
            </a:r>
            <a:endParaRPr lang="en-US" altLang="zh-CN" sz="2800" b="1" baseline="-25000"/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2895600" y="1066800"/>
            <a:ext cx="510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ym typeface="Symbol" pitchFamily="18" charset="2"/>
              </a:rPr>
              <a:t> =(</a:t>
            </a:r>
            <a:r>
              <a:rPr lang="en-US" altLang="zh-CN" sz="2800" b="1" i="1">
                <a:sym typeface="Symbol" pitchFamily="18" charset="2"/>
              </a:rPr>
              <a:t> 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w</a:t>
            </a:r>
            <a:r>
              <a:rPr lang="en-US" altLang="zh-CN" sz="2800" b="1"/>
              <a:t>/2)[1</a:t>
            </a:r>
            <a:r>
              <a:rPr lang="en-US" altLang="zh-CN" b="1"/>
              <a:t>–</a:t>
            </a:r>
            <a:r>
              <a:rPr lang="en-US" altLang="zh-CN" sz="2800" b="1"/>
              <a:t>(1+2</a:t>
            </a:r>
            <a:r>
              <a:rPr lang="en-US" altLang="zh-CN" sz="2800" b="1" i="1"/>
              <a:t>p/w</a:t>
            </a:r>
            <a:r>
              <a:rPr lang="en-US" altLang="zh-CN" sz="2800" b="1"/>
              <a:t>)cos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>
                <a:sym typeface="Symbol" pitchFamily="18" charset="2"/>
              </a:rPr>
              <a:t>]cos</a:t>
            </a:r>
            <a:r>
              <a:rPr lang="en-US" altLang="zh-CN" sz="2800" b="1" i="1">
                <a:sym typeface="Symbol" pitchFamily="18" charset="2"/>
              </a:rPr>
              <a:t> </a:t>
            </a:r>
            <a:r>
              <a:rPr lang="en-US" altLang="zh-CN" sz="2800" b="1">
                <a:sym typeface="Symbol" pitchFamily="18" charset="2"/>
              </a:rPr>
              <a:t> 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1143000" y="18430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w=ks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, p=ks</a:t>
            </a:r>
            <a:r>
              <a:rPr lang="en-US" altLang="zh-CN" sz="2800" b="1" baseline="-25000"/>
              <a:t>2</a:t>
            </a:r>
            <a:endParaRPr lang="en-US" altLang="zh-CN" sz="2800" b="1" i="1" baseline="-25000"/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4038600" y="42814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1/4&lt;</a:t>
            </a:r>
            <a:r>
              <a:rPr lang="en-US" altLang="zh-CN" sz="2800" b="1">
                <a:sym typeface="Symbol" pitchFamily="18" charset="2"/>
              </a:rPr>
              <a:t>cos</a:t>
            </a:r>
            <a:r>
              <a:rPr lang="en-US" altLang="zh-CN" sz="2800" b="1" i="1">
                <a:sym typeface="Symbol" pitchFamily="18" charset="2"/>
              </a:rPr>
              <a:t> </a:t>
            </a:r>
            <a:r>
              <a:rPr lang="en-US" altLang="zh-CN" sz="2800" b="1">
                <a:sym typeface="Symbol" pitchFamily="18" charset="2"/>
              </a:rPr>
              <a:t>&lt;1/2</a:t>
            </a:r>
            <a:endParaRPr lang="en-US" altLang="zh-CN" sz="2800" b="1"/>
          </a:p>
        </p:txBody>
      </p:sp>
      <p:sp>
        <p:nvSpPr>
          <p:cNvPr id="39950" name="Text Box 38"/>
          <p:cNvSpPr txBox="1">
            <a:spLocks noChangeArrowheads="1"/>
          </p:cNvSpPr>
          <p:nvPr/>
        </p:nvSpPr>
        <p:spPr bwMode="auto">
          <a:xfrm>
            <a:off x="381000" y="533400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模型求解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2667000" y="457200"/>
            <a:ext cx="5105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 </a:t>
            </a:r>
            <a:r>
              <a:rPr lang="en-US" altLang="zh-CN" sz="2800" b="1"/>
              <a:t>[</a:t>
            </a:r>
            <a:r>
              <a:rPr lang="en-US" altLang="zh-CN" sz="2800" b="1" i="1"/>
              <a:t>w</a:t>
            </a:r>
            <a:r>
              <a:rPr lang="en-US" altLang="zh-CN" sz="2800" b="1"/>
              <a:t>(1</a:t>
            </a:r>
            <a:r>
              <a:rPr lang="en-US" altLang="zh-CN" b="1"/>
              <a:t>–</a:t>
            </a:r>
            <a:r>
              <a:rPr lang="en-US" altLang="zh-CN" sz="2800" b="1">
                <a:sym typeface="Symbol" pitchFamily="18" charset="2"/>
              </a:rPr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>
                <a:sym typeface="Symbol" pitchFamily="18" charset="2"/>
              </a:rPr>
              <a:t>)/2</a:t>
            </a:r>
            <a:r>
              <a:rPr lang="en-US" altLang="zh-CN" b="1"/>
              <a:t>–</a:t>
            </a:r>
            <a:r>
              <a:rPr lang="en-US" altLang="zh-CN" sz="2800" b="1" i="1"/>
              <a:t>p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>
                <a:sym typeface="Symbol" pitchFamily="18" charset="2"/>
              </a:rPr>
              <a:t>]cos</a:t>
            </a:r>
            <a:r>
              <a:rPr lang="en-US" altLang="zh-CN" sz="2800" b="1" i="1">
                <a:sym typeface="Symbol" pitchFamily="18" charset="2"/>
              </a:rPr>
              <a:t> 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57200" y="4267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/>
              <a:t>s</a:t>
            </a:r>
            <a:r>
              <a:rPr lang="en-US" altLang="zh-CN" sz="2800" baseline="-25000"/>
              <a:t>1</a:t>
            </a:r>
            <a:r>
              <a:rPr lang="en-US" altLang="zh-CN" sz="2800"/>
              <a:t>&gt;&gt;</a:t>
            </a:r>
            <a:r>
              <a:rPr lang="en-US" altLang="zh-CN" sz="2800" baseline="-25000"/>
              <a:t> </a:t>
            </a:r>
            <a:r>
              <a:rPr lang="en-US" altLang="zh-CN" sz="2800" i="1"/>
              <a:t>s</a:t>
            </a:r>
            <a:r>
              <a:rPr lang="en-US" altLang="zh-CN" sz="2800" baseline="-25000"/>
              <a:t>2</a:t>
            </a:r>
            <a:endParaRPr lang="en-US" altLang="zh-CN" sz="2800"/>
          </a:p>
        </p:txBody>
      </p:sp>
      <p:sp>
        <p:nvSpPr>
          <p:cNvPr id="22569" name="AutoShape 41"/>
          <p:cNvSpPr>
            <a:spLocks noChangeArrowheads="1"/>
          </p:cNvSpPr>
          <p:nvPr/>
        </p:nvSpPr>
        <p:spPr bwMode="auto">
          <a:xfrm>
            <a:off x="1828800" y="4343400"/>
            <a:ext cx="1524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70" name="AutoShape 42"/>
          <p:cNvSpPr>
            <a:spLocks noChangeArrowheads="1"/>
          </p:cNvSpPr>
          <p:nvPr/>
        </p:nvSpPr>
        <p:spPr bwMode="auto">
          <a:xfrm>
            <a:off x="3733800" y="4343400"/>
            <a:ext cx="1524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800"/>
          </a:p>
        </p:txBody>
      </p:sp>
      <p:sp>
        <p:nvSpPr>
          <p:cNvPr id="22571" name="AutoShape 43"/>
          <p:cNvSpPr>
            <a:spLocks noChangeArrowheads="1"/>
          </p:cNvSpPr>
          <p:nvPr/>
        </p:nvSpPr>
        <p:spPr bwMode="auto">
          <a:xfrm>
            <a:off x="6477000" y="4343400"/>
            <a:ext cx="1524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800"/>
          </a:p>
        </p:txBody>
      </p:sp>
    </p:spTree>
    <p:extLst>
      <p:ext uri="{BB962C8B-B14F-4D97-AF65-F5344CB8AC3E}">
        <p14:creationId xmlns:p14="http://schemas.microsoft.com/office/powerpoint/2010/main" val="363902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10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2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2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/>
      <p:bldP spid="22537" grpId="0" autoUpdateAnimBg="0"/>
      <p:bldP spid="22559" grpId="0" animBg="1" autoUpdateAnimBg="0"/>
      <p:bldP spid="22562" grpId="0" autoUpdateAnimBg="0"/>
      <p:bldP spid="22563" grpId="0" autoUpdateAnimBg="0"/>
      <p:bldP spid="22564" grpId="0" autoUpdateAnimBg="0"/>
      <p:bldP spid="22565" grpId="0" autoUpdateAnimBg="0"/>
      <p:bldP spid="22567" grpId="0" autoUpdateAnimBg="0"/>
      <p:bldP spid="22568" grpId="0" autoUpdateAnimBg="0"/>
      <p:bldP spid="22569" grpId="0" animBg="1"/>
      <p:bldP spid="22570" grpId="0" animBg="1" autoUpdateAnimBg="0"/>
      <p:bldP spid="2257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187624" y="1071141"/>
            <a:ext cx="502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作业</a:t>
            </a:r>
          </a:p>
        </p:txBody>
      </p:sp>
      <p:sp>
        <p:nvSpPr>
          <p:cNvPr id="11" name="Text Box 258">
            <a:extLst>
              <a:ext uri="{FF2B5EF4-FFF2-40B4-BE49-F238E27FC236}">
                <a16:creationId xmlns:a16="http://schemas.microsoft.com/office/drawing/2014/main" id="{ECD220A6-C110-444C-AB61-282FB56082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07704" y="2105298"/>
            <a:ext cx="32415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dirty="0">
                <a:latin typeface="Arial" panose="020B0604020202020204" pitchFamily="34" charset="0"/>
              </a:rPr>
              <a:t>P55</a:t>
            </a:r>
            <a:r>
              <a:rPr lang="zh-CN" altLang="en-US" b="1" dirty="0">
                <a:latin typeface="Arial" panose="020B0604020202020204" pitchFamily="34" charset="0"/>
              </a:rPr>
              <a:t>第</a:t>
            </a:r>
            <a:r>
              <a:rPr lang="en-US" altLang="zh-CN" b="1" dirty="0">
                <a:latin typeface="Arial" panose="020B0604020202020204" pitchFamily="34" charset="0"/>
              </a:rPr>
              <a:t>2</a:t>
            </a:r>
            <a:r>
              <a:rPr lang="zh-CN" altLang="en-US" b="1" dirty="0">
                <a:latin typeface="Arial" panose="020B0604020202020204" pitchFamily="34" charset="0"/>
              </a:rPr>
              <a:t>章训练题第</a:t>
            </a:r>
            <a:r>
              <a:rPr lang="en-US" altLang="zh-CN" b="1" dirty="0">
                <a:latin typeface="Arial" panose="020B0604020202020204" pitchFamily="34" charset="0"/>
              </a:rPr>
              <a:t>1</a:t>
            </a:r>
            <a:r>
              <a:rPr lang="zh-CN" altLang="en-US" b="1" dirty="0">
                <a:latin typeface="Arial" panose="020B0604020202020204" pitchFamily="34" charset="0"/>
              </a:rPr>
              <a:t>题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0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187624" y="1071141"/>
            <a:ext cx="502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作业</a:t>
            </a:r>
          </a:p>
        </p:txBody>
      </p:sp>
      <p:sp>
        <p:nvSpPr>
          <p:cNvPr id="11" name="Text Box 258">
            <a:extLst>
              <a:ext uri="{FF2B5EF4-FFF2-40B4-BE49-F238E27FC236}">
                <a16:creationId xmlns:a16="http://schemas.microsoft.com/office/drawing/2014/main" id="{ECD220A6-C110-444C-AB61-282FB56082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07704" y="2105298"/>
            <a:ext cx="32415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dirty="0">
                <a:latin typeface="Arial" panose="020B0604020202020204" pitchFamily="34" charset="0"/>
              </a:rPr>
              <a:t>P55</a:t>
            </a:r>
            <a:r>
              <a:rPr lang="zh-CN" altLang="en-US" b="1" dirty="0">
                <a:latin typeface="Arial" panose="020B0604020202020204" pitchFamily="34" charset="0"/>
              </a:rPr>
              <a:t>第</a:t>
            </a:r>
            <a:r>
              <a:rPr lang="en-US" altLang="zh-CN" b="1" dirty="0">
                <a:latin typeface="Arial" panose="020B0604020202020204" pitchFamily="34" charset="0"/>
              </a:rPr>
              <a:t>2</a:t>
            </a:r>
            <a:r>
              <a:rPr lang="zh-CN" altLang="en-US" b="1" dirty="0">
                <a:latin typeface="Arial" panose="020B0604020202020204" pitchFamily="34" charset="0"/>
              </a:rPr>
              <a:t>章训练题第</a:t>
            </a:r>
            <a:r>
              <a:rPr lang="en-US" altLang="zh-CN" b="1" dirty="0">
                <a:latin typeface="Arial" panose="020B0604020202020204" pitchFamily="34" charset="0"/>
              </a:rPr>
              <a:t>1</a:t>
            </a:r>
            <a:r>
              <a:rPr lang="zh-CN" altLang="en-US" b="1" dirty="0">
                <a:latin typeface="Arial" panose="020B0604020202020204" pitchFamily="34" charset="0"/>
              </a:rPr>
              <a:t>题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19C80B-00A6-426C-BBDB-65E719C0F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7" y="869137"/>
            <a:ext cx="5851913" cy="4763687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D83ABDEF-7898-463B-AB28-0C1F760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88640"/>
            <a:ext cx="502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最小二乘估计方法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FECA36-31A7-4828-9C74-B66D255A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3321601"/>
            <a:ext cx="2971592" cy="29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70757"/>
      </p:ext>
    </p:extLst>
  </p:cSld>
  <p:clrMapOvr>
    <a:masterClrMapping/>
  </p:clrMapOvr>
</p:sld>
</file>

<file path=ppt/theme/theme1.xml><?xml version="1.0" encoding="utf-8"?>
<a:theme xmlns:a="http://schemas.openxmlformats.org/drawingml/2006/main" name="shuxuemoxing">
  <a:themeElements>
    <a:clrScheme name="shuxuemoxi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shuxuemoxing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3333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F:\数学模型电子教案\shuxuemoxing.pot</Template>
  <TotalTime>11543</TotalTime>
  <Words>545</Words>
  <Application>Microsoft Office PowerPoint</Application>
  <PresentationFormat>全屏显示(4:3)</PresentationFormat>
  <Paragraphs>114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楷体</vt:lpstr>
      <vt:lpstr>楷体_GB2312</vt:lpstr>
      <vt:lpstr>隶书</vt:lpstr>
      <vt:lpstr>宋体</vt:lpstr>
      <vt:lpstr>Arial</vt:lpstr>
      <vt:lpstr>Symbol</vt:lpstr>
      <vt:lpstr>Times New Roman</vt:lpstr>
      <vt:lpstr>shuxuemoxing</vt:lpstr>
      <vt:lpstr>Clip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杨俊锋</cp:lastModifiedBy>
  <cp:revision>355</cp:revision>
  <dcterms:created xsi:type="dcterms:W3CDTF">2000-02-23T13:25:36Z</dcterms:created>
  <dcterms:modified xsi:type="dcterms:W3CDTF">2020-09-13T03:31:58Z</dcterms:modified>
</cp:coreProperties>
</file>