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3"/>
  </p:notesMasterIdLst>
  <p:sldIdLst>
    <p:sldId id="559" r:id="rId2"/>
    <p:sldId id="560" r:id="rId3"/>
    <p:sldId id="561" r:id="rId4"/>
    <p:sldId id="562" r:id="rId5"/>
    <p:sldId id="558" r:id="rId6"/>
    <p:sldId id="557" r:id="rId7"/>
    <p:sldId id="436" r:id="rId8"/>
    <p:sldId id="310" r:id="rId9"/>
    <p:sldId id="686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687" r:id="rId23"/>
    <p:sldId id="413" r:id="rId24"/>
    <p:sldId id="414" r:id="rId25"/>
    <p:sldId id="415" r:id="rId26"/>
    <p:sldId id="416" r:id="rId27"/>
    <p:sldId id="417" r:id="rId28"/>
    <p:sldId id="418" r:id="rId29"/>
    <p:sldId id="438" r:id="rId30"/>
    <p:sldId id="807" r:id="rId31"/>
    <p:sldId id="808" r:id="rId32"/>
    <p:sldId id="809" r:id="rId33"/>
    <p:sldId id="810" r:id="rId34"/>
    <p:sldId id="811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8" r:id="rId60"/>
    <p:sldId id="347" r:id="rId61"/>
    <p:sldId id="349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98" r:id="rId72"/>
    <p:sldId id="419" r:id="rId73"/>
    <p:sldId id="420" r:id="rId74"/>
    <p:sldId id="421" r:id="rId75"/>
    <p:sldId id="422" r:id="rId76"/>
    <p:sldId id="423" r:id="rId77"/>
    <p:sldId id="424" r:id="rId78"/>
    <p:sldId id="425" r:id="rId79"/>
    <p:sldId id="426" r:id="rId80"/>
    <p:sldId id="427" r:id="rId81"/>
    <p:sldId id="428" r:id="rId82"/>
    <p:sldId id="429" r:id="rId83"/>
    <p:sldId id="430" r:id="rId84"/>
    <p:sldId id="431" r:id="rId85"/>
    <p:sldId id="432" r:id="rId86"/>
    <p:sldId id="433" r:id="rId87"/>
    <p:sldId id="434" r:id="rId88"/>
    <p:sldId id="435" r:id="rId89"/>
    <p:sldId id="366" r:id="rId90"/>
    <p:sldId id="367" r:id="rId91"/>
    <p:sldId id="368" r:id="rId92"/>
    <p:sldId id="369" r:id="rId93"/>
    <p:sldId id="370" r:id="rId94"/>
    <p:sldId id="371" r:id="rId95"/>
    <p:sldId id="372" r:id="rId96"/>
    <p:sldId id="373" r:id="rId97"/>
    <p:sldId id="374" r:id="rId98"/>
    <p:sldId id="375" r:id="rId99"/>
    <p:sldId id="376" r:id="rId100"/>
    <p:sldId id="377" r:id="rId101"/>
    <p:sldId id="378" r:id="rId102"/>
    <p:sldId id="379" r:id="rId103"/>
    <p:sldId id="380" r:id="rId104"/>
    <p:sldId id="381" r:id="rId105"/>
    <p:sldId id="382" r:id="rId106"/>
    <p:sldId id="399" r:id="rId107"/>
    <p:sldId id="383" r:id="rId108"/>
    <p:sldId id="384" r:id="rId109"/>
    <p:sldId id="385" r:id="rId110"/>
    <p:sldId id="386" r:id="rId111"/>
    <p:sldId id="387" r:id="rId112"/>
    <p:sldId id="388" r:id="rId113"/>
    <p:sldId id="389" r:id="rId114"/>
    <p:sldId id="390" r:id="rId115"/>
    <p:sldId id="391" r:id="rId116"/>
    <p:sldId id="392" r:id="rId117"/>
    <p:sldId id="393" r:id="rId118"/>
    <p:sldId id="394" r:id="rId119"/>
    <p:sldId id="395" r:id="rId120"/>
    <p:sldId id="396" r:id="rId121"/>
    <p:sldId id="400" r:id="rId1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3333FF"/>
    <a:srgbClr val="FFCCFF"/>
    <a:srgbClr val="FF3300"/>
    <a:srgbClr val="FFFF00"/>
    <a:srgbClr val="CCFFCC"/>
    <a:srgbClr val="CCEC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99" d="100"/>
          <a:sy n="99" d="100"/>
        </p:scale>
        <p:origin x="579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png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75.wmf"/><Relationship Id="rId4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73.png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98.wmf"/><Relationship Id="rId7" Type="http://schemas.openxmlformats.org/officeDocument/2006/relationships/image" Target="../media/image104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9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94.wmf"/><Relationship Id="rId4" Type="http://schemas.openxmlformats.org/officeDocument/2006/relationships/image" Target="../media/image11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0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image" Target="../media/image12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23.png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4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6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6.wmf"/><Relationship Id="rId1" Type="http://schemas.openxmlformats.org/officeDocument/2006/relationships/image" Target="../media/image12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6.wmf"/><Relationship Id="rId1" Type="http://schemas.openxmlformats.org/officeDocument/2006/relationships/image" Target="../media/image154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31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image" Target="../media/image15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59.wmf"/><Relationship Id="rId1" Type="http://schemas.openxmlformats.org/officeDocument/2006/relationships/image" Target="../media/image16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59.wmf"/><Relationship Id="rId4" Type="http://schemas.openxmlformats.org/officeDocument/2006/relationships/image" Target="../media/image164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8.wmf"/><Relationship Id="rId1" Type="http://schemas.openxmlformats.org/officeDocument/2006/relationships/image" Target="../media/image169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3.wmf"/><Relationship Id="rId7" Type="http://schemas.openxmlformats.org/officeDocument/2006/relationships/image" Target="../media/image186.wmf"/><Relationship Id="rId2" Type="http://schemas.openxmlformats.org/officeDocument/2006/relationships/image" Target="../media/image182.wmf"/><Relationship Id="rId1" Type="http://schemas.openxmlformats.org/officeDocument/2006/relationships/image" Target="../media/image174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77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4" Type="http://schemas.openxmlformats.org/officeDocument/2006/relationships/image" Target="../media/image206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5" Type="http://schemas.openxmlformats.org/officeDocument/2006/relationships/image" Target="../media/image188.wmf"/><Relationship Id="rId4" Type="http://schemas.openxmlformats.org/officeDocument/2006/relationships/image" Target="../media/image205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3.wmf"/><Relationship Id="rId1" Type="http://schemas.openxmlformats.org/officeDocument/2006/relationships/image" Target="../media/image24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4" Type="http://schemas.openxmlformats.org/officeDocument/2006/relationships/image" Target="../media/image215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wmf"/><Relationship Id="rId1" Type="http://schemas.openxmlformats.org/officeDocument/2006/relationships/image" Target="../media/image215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16.wmf"/><Relationship Id="rId1" Type="http://schemas.openxmlformats.org/officeDocument/2006/relationships/image" Target="../media/image220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3.wmf"/><Relationship Id="rId1" Type="http://schemas.openxmlformats.org/officeDocument/2006/relationships/image" Target="../media/image215.wmf"/><Relationship Id="rId6" Type="http://schemas.openxmlformats.org/officeDocument/2006/relationships/image" Target="../media/image216.wmf"/><Relationship Id="rId5" Type="http://schemas.openxmlformats.org/officeDocument/2006/relationships/image" Target="../media/image218.wmf"/><Relationship Id="rId4" Type="http://schemas.openxmlformats.org/officeDocument/2006/relationships/image" Target="../media/image214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wmf"/><Relationship Id="rId1" Type="http://schemas.openxmlformats.org/officeDocument/2006/relationships/image" Target="../media/image219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7" Type="http://schemas.openxmlformats.org/officeDocument/2006/relationships/image" Target="../media/image233.wmf"/><Relationship Id="rId2" Type="http://schemas.openxmlformats.org/officeDocument/2006/relationships/image" Target="../media/image227.wmf"/><Relationship Id="rId1" Type="http://schemas.openxmlformats.org/officeDocument/2006/relationships/image" Target="../media/image229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wmf"/><Relationship Id="rId1" Type="http://schemas.openxmlformats.org/officeDocument/2006/relationships/image" Target="../media/image237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wmf"/><Relationship Id="rId1" Type="http://schemas.openxmlformats.org/officeDocument/2006/relationships/image" Target="../media/image240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/Relationships>
</file>

<file path=ppt/drawings/_rels/vmlDrawing7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wmf"/><Relationship Id="rId1" Type="http://schemas.openxmlformats.org/officeDocument/2006/relationships/image" Target="../media/image2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23.wmf"/><Relationship Id="rId1" Type="http://schemas.openxmlformats.org/officeDocument/2006/relationships/image" Target="../media/image44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9FFF1E6-0F50-43A8-A1A7-2B34C5701443}" type="datetimeFigureOut">
              <a:rPr lang="zh-CN" altLang="en-US"/>
              <a:t>2020/9/13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1A8B004-B97A-4A67-8656-A20C53E6753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38189D-B708-46A5-B93A-727B6FE4933F}" type="slidenum">
              <a:rPr lang="zh-CN" altLang="en-US" sz="1200" smtClean="0"/>
              <a:t>45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C844FC-6796-4659-B2C7-CE7E286151FB}" type="slidenum">
              <a:rPr lang="zh-CN" altLang="en-US" sz="1200" smtClean="0"/>
              <a:t>114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220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0" Type="http://schemas.openxmlformats.org/officeDocument/2006/relationships/image" Target="../media/image214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16.w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19.w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emf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jpeg"/><Relationship Id="rId2" Type="http://schemas.openxmlformats.org/officeDocument/2006/relationships/image" Target="../media/image224.jpe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wmf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27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33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31.wmf"/><Relationship Id="rId17" Type="http://schemas.openxmlformats.org/officeDocument/2006/relationships/oleObject" Target="../embeddings/oleObject2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png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5" Type="http://schemas.openxmlformats.org/officeDocument/2006/relationships/image" Target="../media/image234.png"/><Relationship Id="rId10" Type="http://schemas.openxmlformats.org/officeDocument/2006/relationships/image" Target="../media/image230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32.wmf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jpe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255.bin"/><Relationship Id="rId4" Type="http://schemas.openxmlformats.org/officeDocument/2006/relationships/image" Target="../media/image237.w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37.w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240.wmf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40.w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244.wmf"/><Relationship Id="rId5" Type="http://schemas.openxmlformats.org/officeDocument/2006/relationships/oleObject" Target="../embeddings/oleObject265.bin"/><Relationship Id="rId4" Type="http://schemas.openxmlformats.org/officeDocument/2006/relationships/image" Target="../media/image243.wmf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9.wmf"/><Relationship Id="rId9" Type="http://schemas.openxmlformats.org/officeDocument/2006/relationships/image" Target="../media/image5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7.bin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3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71.wmf"/><Relationship Id="rId9" Type="http://schemas.openxmlformats.org/officeDocument/2006/relationships/image" Target="../media/image6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0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1.wmf"/><Relationship Id="rId11" Type="http://schemas.openxmlformats.org/officeDocument/2006/relationships/image" Target="../media/image84.e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3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http://img3.nipic.com/2008-05-29/200852910820970_1.jpg" TargetMode="External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100.bin"/><Relationship Id="rId21" Type="http://schemas.openxmlformats.org/officeDocument/2006/relationships/image" Target="../media/image106.wmf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oleObject" Target="../embeddings/oleObject109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99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9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1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1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1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1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17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oleObject" Target="../embeddings/oleObject126.bin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21.emf"/><Relationship Id="rId4" Type="http://schemas.openxmlformats.org/officeDocument/2006/relationships/image" Target="../media/image119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image" Target="../media/image121.emf"/><Relationship Id="rId7" Type="http://schemas.openxmlformats.org/officeDocument/2006/relationships/image" Target="../media/image1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4.png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image" Target="../media/image130.emf"/><Relationship Id="rId7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2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oleObject" Target="../embeddings/oleObject133.bin"/><Relationship Id="rId7" Type="http://schemas.openxmlformats.org/officeDocument/2006/relationships/image" Target="../media/image1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3.png"/><Relationship Id="rId5" Type="http://schemas.openxmlformats.org/officeDocument/2006/relationships/image" Target="../media/image132.emf"/><Relationship Id="rId4" Type="http://schemas.openxmlformats.org/officeDocument/2006/relationships/image" Target="../media/image131.wmf"/><Relationship Id="rId9" Type="http://schemas.openxmlformats.org/officeDocument/2006/relationships/image" Target="../media/image1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44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7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47.png"/><Relationship Id="rId4" Type="http://schemas.openxmlformats.org/officeDocument/2006/relationships/image" Target="../media/image146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50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oleObject" Target="../embeddings/oleObject146.bin"/><Relationship Id="rId7" Type="http://schemas.openxmlformats.org/officeDocument/2006/relationships/image" Target="../media/image152.png"/><Relationship Id="rId12" Type="http://schemas.openxmlformats.org/officeDocument/2006/relationships/image" Target="../media/image1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6.wmf"/><Relationship Id="rId11" Type="http://schemas.openxmlformats.org/officeDocument/2006/relationships/image" Target="../media/image142.png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5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48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31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6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5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3.png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9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60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64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5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6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6.wmf"/><Relationship Id="rId9" Type="http://schemas.openxmlformats.org/officeDocument/2006/relationships/image" Target="../media/image165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71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3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20" Type="http://schemas.openxmlformats.org/officeDocument/2006/relationships/image" Target="../media/image181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76.w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78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87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4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85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188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18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14.xml"/><Relationship Id="rId4" Type="http://schemas.openxmlformats.org/officeDocument/2006/relationships/slide" Target="slide10.xml"/><Relationship Id="rId9" Type="http://schemas.openxmlformats.org/officeDocument/2006/relationships/slide" Target="slide8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89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97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6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206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11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1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205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15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88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188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188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jpeg"/><Relationship Id="rId2" Type="http://schemas.openxmlformats.org/officeDocument/2006/relationships/hyperlink" Target="http://pic.baike.soso.com/p/20121017/20121017182115-377337520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http://pic.baike.soso.com/p/20121017/ext-20121017182115-377337520.jp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15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23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0" Type="http://schemas.openxmlformats.org/officeDocument/2006/relationships/image" Target="../media/image219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27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212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20466"/>
            <a:ext cx="8035290" cy="4806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43430" y="646430"/>
            <a:ext cx="4832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（最）优化问题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915815" y="515144"/>
            <a:ext cx="3710409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30000"/>
              </a:spcBef>
            </a:pPr>
            <a:r>
              <a:rPr lang="en-US" altLang="zh-CN" sz="3200" b="1" dirty="0">
                <a:latin typeface="+mj-lt"/>
                <a:ea typeface="楷体" panose="02010609060101010101" pitchFamily="49" charset="-122"/>
              </a:rPr>
              <a:t>3.1  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存贮模型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23850" y="836613"/>
            <a:ext cx="1439863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anose="02010509060101010101" pitchFamily="49" charset="-122"/>
              </a:rPr>
              <a:t>问 题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50825" y="1412875"/>
            <a:ext cx="8785225" cy="183673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zh-CN" altLang="en-US" sz="2800" b="1"/>
              <a:t>配件厂为装配线生产若干种产品，轮换产品时因更换设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/>
              <a:t>备要付生产准备费，产量大于需求时要付贮存费</a:t>
            </a:r>
            <a:r>
              <a:rPr lang="en-US" altLang="zh-CN" sz="2800" b="1"/>
              <a:t>.  </a:t>
            </a:r>
            <a:r>
              <a:rPr lang="zh-CN" altLang="en-US" sz="2800" b="1"/>
              <a:t>该厂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/>
              <a:t>生产能力非常大，即所需数量可在很短时间内产出</a:t>
            </a:r>
            <a:r>
              <a:rPr lang="en-US" altLang="zh-CN" sz="2800" b="1"/>
              <a:t>.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42875" y="3273425"/>
            <a:ext cx="89296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zh-CN" altLang="en-US" sz="2800" b="1"/>
              <a:t>已知某产品日需求量</a:t>
            </a:r>
            <a:r>
              <a:rPr lang="en-US" altLang="zh-CN" sz="2800" b="1"/>
              <a:t>100</a:t>
            </a:r>
            <a:r>
              <a:rPr lang="zh-CN" altLang="en-US" sz="2800" b="1"/>
              <a:t>件，生产准备费</a:t>
            </a:r>
            <a:r>
              <a:rPr lang="en-US" altLang="zh-CN" sz="2800" b="1"/>
              <a:t>5000</a:t>
            </a:r>
            <a:r>
              <a:rPr lang="zh-CN" altLang="en-US" sz="2800" b="1"/>
              <a:t>元，贮存费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/>
              <a:t>每日每件</a:t>
            </a:r>
            <a:r>
              <a:rPr lang="en-US" altLang="zh-CN" sz="2800" b="1"/>
              <a:t>1</a:t>
            </a:r>
            <a:r>
              <a:rPr lang="zh-CN" altLang="en-US" sz="2800" b="1"/>
              <a:t>元</a:t>
            </a:r>
            <a:r>
              <a:rPr lang="en-US" altLang="zh-CN" sz="2800" b="1"/>
              <a:t>.  </a:t>
            </a:r>
            <a:r>
              <a:rPr lang="zh-CN" altLang="en-US" sz="2800" b="1"/>
              <a:t>试安排该产品的生产计划，即多少天生产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/>
              <a:t>一次（生产周期），每次产量多少，使总费用最小</a:t>
            </a:r>
            <a:r>
              <a:rPr lang="en-US" altLang="zh-CN" sz="2800" b="1"/>
              <a:t>.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23850" y="5084763"/>
            <a:ext cx="574675" cy="108108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anose="02010509060101010101" pitchFamily="49" charset="-122"/>
              </a:rPr>
              <a:t>要</a:t>
            </a:r>
          </a:p>
          <a:p>
            <a:r>
              <a:rPr lang="zh-CN" altLang="en-US" sz="3600" b="1">
                <a:ea typeface="隶书" panose="02010509060101010101" pitchFamily="49" charset="-122"/>
              </a:rPr>
              <a:t>求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011238" y="5013325"/>
            <a:ext cx="7805737" cy="1143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zh-CN" altLang="en-US" sz="2800" b="1"/>
              <a:t>不只是回答问题，而且要建立生产周期、产量与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/>
              <a:t>需求量、准备费、贮存费之间的关系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026" name="Object 1035"/>
          <p:cNvGraphicFramePr>
            <a:graphicFrameLocks noChangeAspect="1"/>
          </p:cNvGraphicFramePr>
          <p:nvPr/>
        </p:nvGraphicFramePr>
        <p:xfrm>
          <a:off x="8316913" y="549275"/>
          <a:ext cx="4429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Clip" r:id="rId3" imgW="19154775" imgH="22498050" progId="MS_ClipArt_Gallery.2">
                  <p:embed/>
                </p:oleObj>
              </mc:Choice>
              <mc:Fallback>
                <p:oleObj name="Clip" r:id="rId3" imgW="19154775" imgH="22498050" progId="MS_ClipArt_Gallery.2">
                  <p:embed/>
                  <p:pic>
                    <p:nvPicPr>
                      <p:cNvPr id="0" name="图片 92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49275"/>
                        <a:ext cx="4429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 autoUpdateAnimBg="0"/>
      <p:bldP spid="21511" grpId="0" animBg="1" autoUpdateAnimBg="0"/>
      <p:bldP spid="21512" grpId="0" autoUpdateAnimBg="0"/>
      <p:bldP spid="21513" grpId="0" animBg="1" autoUpdateAnimBg="0"/>
      <p:bldP spid="21514" grpId="0" animBg="1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4" name="对象 3"/>
          <p:cNvGraphicFramePr>
            <a:graphicFrameLocks noChangeAspect="1"/>
          </p:cNvGraphicFramePr>
          <p:nvPr/>
        </p:nvGraphicFramePr>
        <p:xfrm>
          <a:off x="323850" y="4093406"/>
          <a:ext cx="4321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5" name="公式" r:id="rId3" imgW="2095500" imgH="419100" progId="Equation.3">
                  <p:embed/>
                </p:oleObj>
              </mc:Choice>
              <mc:Fallback>
                <p:oleObj name="公式" r:id="rId3" imgW="2095500" imgH="4191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93406"/>
                        <a:ext cx="43211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矩形 11"/>
          <p:cNvSpPr>
            <a:spLocks noChangeArrowheads="1"/>
          </p:cNvSpPr>
          <p:nvPr/>
        </p:nvSpPr>
        <p:spPr bwMode="auto">
          <a:xfrm>
            <a:off x="646113" y="3268352"/>
            <a:ext cx="62563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约束条件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zh-CN" altLang="zh-CN" sz="2800" b="1"/>
              <a:t>前排观众</a:t>
            </a:r>
            <a:r>
              <a:rPr lang="zh-CN" altLang="zh-CN" sz="2800" b="1">
                <a:solidFill>
                  <a:srgbClr val="FF0000"/>
                </a:solidFill>
              </a:rPr>
              <a:t>不遮挡</a:t>
            </a:r>
            <a:r>
              <a:rPr lang="zh-CN" altLang="zh-CN" sz="2800" b="1"/>
              <a:t>后排的</a:t>
            </a:r>
            <a:r>
              <a:rPr lang="zh-CN" altLang="zh-CN" sz="2800" b="1">
                <a:solidFill>
                  <a:srgbClr val="FF0000"/>
                </a:solidFill>
              </a:rPr>
              <a:t>视线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pSp>
        <p:nvGrpSpPr>
          <p:cNvPr id="20486" name="组合 5"/>
          <p:cNvGrpSpPr/>
          <p:nvPr/>
        </p:nvGrpSpPr>
        <p:grpSpPr bwMode="auto">
          <a:xfrm>
            <a:off x="684213" y="1497013"/>
            <a:ext cx="5334000" cy="541337"/>
            <a:chOff x="2767267" y="611591"/>
            <a:chExt cx="5333946" cy="541414"/>
          </a:xfrm>
        </p:grpSpPr>
        <p:graphicFrame>
          <p:nvGraphicFramePr>
            <p:cNvPr id="71701" name="对象 6"/>
            <p:cNvGraphicFramePr>
              <a:graphicFrameLocks noChangeAspect="1"/>
            </p:cNvGraphicFramePr>
            <p:nvPr/>
          </p:nvGraphicFramePr>
          <p:xfrm>
            <a:off x="5220893" y="611591"/>
            <a:ext cx="2880320" cy="541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6" name="公式" r:id="rId5" imgW="1269365" imgH="241300" progId="Equation.3">
                    <p:embed/>
                  </p:oleObj>
                </mc:Choice>
                <mc:Fallback>
                  <p:oleObj name="公式" r:id="rId5" imgW="1269365" imgH="241300" progId="Equation.3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893" y="611591"/>
                          <a:ext cx="2880320" cy="541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2" name="矩形 7"/>
            <p:cNvSpPr>
              <a:spLocks noChangeArrowheads="1"/>
            </p:cNvSpPr>
            <p:nvPr/>
          </p:nvSpPr>
          <p:spPr bwMode="auto">
            <a:xfrm>
              <a:off x="2767267" y="617048"/>
              <a:ext cx="26642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</a:rPr>
                <a:t>约束条件</a:t>
              </a:r>
              <a:r>
                <a:rPr lang="en-US" altLang="zh-CN" sz="2800" b="1">
                  <a:solidFill>
                    <a:srgbClr val="000000"/>
                  </a:solidFill>
                </a:rPr>
                <a:t>:</a:t>
              </a:r>
              <a:r>
                <a:rPr lang="zh-CN" altLang="en-US" sz="2800"/>
                <a:t> </a:t>
              </a:r>
              <a:r>
                <a:rPr lang="zh-CN" altLang="zh-CN" sz="2800" b="1">
                  <a:solidFill>
                    <a:srgbClr val="FF0000"/>
                  </a:solidFill>
                </a:rPr>
                <a:t>仰角</a:t>
              </a: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3568" y="2282086"/>
            <a:ext cx="1413800" cy="523220"/>
            <a:chOff x="1259632" y="2689756"/>
            <a:chExt cx="1484679" cy="523220"/>
          </a:xfrm>
          <a:noFill/>
        </p:grpSpPr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1259632" y="2689756"/>
              <a:ext cx="1484679" cy="52322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a typeface="宋体" panose="02010600030101010101" pitchFamily="2" charset="-122"/>
                </a:rPr>
                <a:t>b</a:t>
              </a:r>
              <a:r>
                <a:rPr lang="zh-CN" altLang="en-US" sz="28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↑  </a:t>
              </a:r>
              <a:r>
                <a:rPr lang="en-US" altLang="zh-CN" sz="2800" b="1" i="1" dirty="0">
                  <a:ea typeface="宋体" panose="02010600030101010101" pitchFamily="2" charset="-122"/>
                  <a:sym typeface="Symbol" panose="05050102010706020507"/>
                </a:rPr>
                <a:t></a:t>
              </a:r>
              <a:r>
                <a:rPr lang="en-US" altLang="zh-CN" sz="2800" b="1" i="1" baseline="-25000" dirty="0">
                  <a:ea typeface="宋体" panose="02010600030101010101" pitchFamily="2" charset="-122"/>
                </a:rPr>
                <a:t>k</a:t>
              </a:r>
              <a:r>
                <a:rPr lang="zh-CN" altLang="en-US" sz="28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 ↑</a:t>
              </a:r>
              <a:endPara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1763688" y="2780928"/>
              <a:ext cx="80996" cy="375049"/>
            </a:xfrm>
            <a:prstGeom prst="rightArrow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12844" y="2301977"/>
            <a:ext cx="1467068" cy="523220"/>
            <a:chOff x="5148064" y="2679103"/>
            <a:chExt cx="1467068" cy="523220"/>
          </a:xfrm>
          <a:noFill/>
        </p:grpSpPr>
        <p:sp>
          <p:nvSpPr>
            <p:cNvPr id="13" name="矩形 12"/>
            <p:cNvSpPr/>
            <p:nvPr/>
          </p:nvSpPr>
          <p:spPr>
            <a:xfrm>
              <a:off x="5148064" y="2679103"/>
              <a:ext cx="1467068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a typeface="宋体" panose="02010600030101010101" pitchFamily="2" charset="-122"/>
                  <a:sym typeface="Symbol" panose="05050102010706020507"/>
                </a:rPr>
                <a:t> </a:t>
              </a:r>
              <a:r>
                <a:rPr lang="zh-CN" altLang="en-US" sz="28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↑   </a:t>
              </a:r>
              <a:r>
                <a:rPr lang="en-US" altLang="zh-CN" sz="2800" b="1" i="1" dirty="0">
                  <a:ea typeface="宋体" panose="02010600030101010101" pitchFamily="2" charset="-122"/>
                  <a:sym typeface="Symbol" panose="05050102010706020507"/>
                </a:rPr>
                <a:t></a:t>
              </a:r>
              <a:r>
                <a:rPr lang="en-US" altLang="zh-CN" sz="2800" b="1" i="1" baseline="-25000" dirty="0">
                  <a:ea typeface="宋体" panose="02010600030101010101" pitchFamily="2" charset="-122"/>
                </a:rPr>
                <a:t>k </a:t>
              </a:r>
              <a:r>
                <a:rPr lang="zh-CN" altLang="en-US" sz="28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↓</a:t>
              </a:r>
              <a:endPara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5787148" y="2780928"/>
              <a:ext cx="80996" cy="375049"/>
            </a:xfrm>
            <a:prstGeom prst="rightArrow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/>
            </a:p>
          </p:txBody>
        </p:sp>
      </p:grpSp>
      <p:sp>
        <p:nvSpPr>
          <p:cNvPr id="20490" name="Rectangle 82"/>
          <p:cNvSpPr>
            <a:spLocks noChangeArrowheads="1"/>
          </p:cNvSpPr>
          <p:nvPr/>
        </p:nvSpPr>
        <p:spPr bwMode="auto">
          <a:xfrm>
            <a:off x="6156325" y="2330450"/>
            <a:ext cx="27368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800" b="1" i="1">
                <a:sym typeface="Symbol" panose="05050102010706020507" pitchFamily="18" charset="2"/>
              </a:rPr>
              <a:t></a:t>
            </a:r>
            <a:r>
              <a:rPr lang="en-US" altLang="zh-CN" sz="2800" b="1" i="1" baseline="-30000">
                <a:cs typeface="Times New Roman" panose="02020603050405020304" pitchFamily="18" charset="0"/>
              </a:rPr>
              <a:t>k</a:t>
            </a:r>
            <a:r>
              <a:rPr lang="en-US" altLang="zh-CN" sz="2800" b="1">
                <a:cs typeface="Times New Roman" panose="02020603050405020304" pitchFamily="18" charset="0"/>
              </a:rPr>
              <a:t>≤30</a:t>
            </a:r>
            <a:r>
              <a:rPr lang="en-US" altLang="zh-CN" sz="2800" b="1" baseline="30000">
                <a:cs typeface="Times New Roman" panose="02020603050405020304" pitchFamily="18" charset="0"/>
              </a:rPr>
              <a:t>0</a:t>
            </a:r>
            <a:r>
              <a:rPr lang="zh-CN" altLang="zh-CN" sz="2800" b="1"/>
              <a:t>容易满足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71689" name="矩形 18"/>
          <p:cNvSpPr>
            <a:spLocks noChangeArrowheads="1"/>
          </p:cNvSpPr>
          <p:nvPr/>
        </p:nvSpPr>
        <p:spPr bwMode="auto">
          <a:xfrm>
            <a:off x="395288" y="746125"/>
            <a:ext cx="1627187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模型分析</a:t>
            </a:r>
            <a:endParaRPr lang="zh-CN" altLang="en-US" sz="2800" b="1"/>
          </a:p>
        </p:txBody>
      </p:sp>
      <p:sp>
        <p:nvSpPr>
          <p:cNvPr id="20492" name="矩形 19"/>
          <p:cNvSpPr>
            <a:spLocks noChangeArrowheads="1"/>
          </p:cNvSpPr>
          <p:nvPr/>
        </p:nvSpPr>
        <p:spPr bwMode="auto">
          <a:xfrm>
            <a:off x="2843213" y="776288"/>
            <a:ext cx="5178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b</a:t>
            </a:r>
            <a:r>
              <a:rPr lang="zh-CN" altLang="zh-CN" sz="2800" b="1"/>
              <a:t>和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zh-CN" altLang="en-US" sz="2800" b="1">
                <a:sym typeface="Symbol" panose="05050102010706020507" pitchFamily="18" charset="2"/>
              </a:rPr>
              <a:t>的改变</a:t>
            </a:r>
            <a:r>
              <a:rPr lang="zh-CN" altLang="zh-CN" sz="2800" b="1"/>
              <a:t>对</a:t>
            </a:r>
            <a:r>
              <a:rPr lang="zh-CN" altLang="zh-CN" sz="2800" b="1">
                <a:solidFill>
                  <a:srgbClr val="FF0000"/>
                </a:solidFill>
              </a:rPr>
              <a:t>约束条件</a:t>
            </a:r>
            <a:r>
              <a:rPr lang="zh-CN" altLang="en-US" sz="2800" b="1"/>
              <a:t>的</a:t>
            </a:r>
            <a:r>
              <a:rPr lang="zh-CN" altLang="zh-CN" sz="2800" b="1"/>
              <a:t>影响</a:t>
            </a:r>
            <a:endParaRPr lang="zh-CN" altLang="en-US" sz="2800" b="1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3924300" y="2300288"/>
            <a:ext cx="2160588" cy="533400"/>
            <a:chOff x="3924300" y="2300288"/>
            <a:chExt cx="2160588" cy="533400"/>
          </a:xfrm>
        </p:grpSpPr>
        <p:grpSp>
          <p:nvGrpSpPr>
            <p:cNvPr id="71697" name="组合 14"/>
            <p:cNvGrpSpPr/>
            <p:nvPr/>
          </p:nvGrpSpPr>
          <p:grpSpPr bwMode="auto">
            <a:xfrm>
              <a:off x="4168775" y="2300288"/>
              <a:ext cx="1916113" cy="523875"/>
              <a:chOff x="4067944" y="4616126"/>
              <a:chExt cx="1915909" cy="523220"/>
            </a:xfrm>
          </p:grpSpPr>
          <p:sp>
            <p:nvSpPr>
              <p:cNvPr id="71699" name="矩形 15"/>
              <p:cNvSpPr>
                <a:spLocks noChangeArrowheads="1"/>
              </p:cNvSpPr>
              <p:nvPr/>
            </p:nvSpPr>
            <p:spPr bwMode="auto">
              <a:xfrm>
                <a:off x="4067944" y="4616126"/>
                <a:ext cx="1915909" cy="5232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/>
                  <a:t>b</a:t>
                </a:r>
                <a:r>
                  <a:rPr lang="zh-CN" altLang="en-US" sz="2800" b="1">
                    <a:cs typeface="Times New Roman" panose="02020603050405020304" pitchFamily="18" charset="0"/>
                  </a:rPr>
                  <a:t>↓</a:t>
                </a:r>
                <a:r>
                  <a:rPr lang="en-US" altLang="zh-CN" sz="2800" b="1"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1" i="1">
                    <a:sym typeface="Symbol" panose="05050102010706020507" pitchFamily="18" charset="2"/>
                  </a:rPr>
                  <a:t> </a:t>
                </a:r>
                <a:r>
                  <a:rPr lang="zh-CN" altLang="en-US" sz="2800" b="1">
                    <a:cs typeface="Times New Roman" panose="02020603050405020304" pitchFamily="18" charset="0"/>
                  </a:rPr>
                  <a:t>↑   </a:t>
                </a:r>
                <a:r>
                  <a:rPr lang="en-US" altLang="zh-CN" sz="2800" b="1" i="1">
                    <a:sym typeface="Symbol" panose="05050102010706020507" pitchFamily="18" charset="2"/>
                  </a:rPr>
                  <a:t></a:t>
                </a:r>
                <a:r>
                  <a:rPr lang="en-US" altLang="zh-CN" sz="2800" b="1" i="1" baseline="-25000"/>
                  <a:t>k </a:t>
                </a:r>
                <a:r>
                  <a:rPr lang="zh-CN" altLang="en-US" sz="2800" b="1">
                    <a:cs typeface="Times New Roman" panose="02020603050405020304" pitchFamily="18" charset="0"/>
                  </a:rPr>
                  <a:t>↓</a:t>
                </a:r>
                <a:endParaRPr lang="en-US" altLang="zh-CN" sz="2800" b="1"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0" name="右箭头 16"/>
              <p:cNvSpPr>
                <a:spLocks noChangeArrowheads="1"/>
              </p:cNvSpPr>
              <p:nvPr/>
            </p:nvSpPr>
            <p:spPr bwMode="auto">
              <a:xfrm>
                <a:off x="5148064" y="4718982"/>
                <a:ext cx="80996" cy="37504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</p:grpSp>
        <p:sp>
          <p:nvSpPr>
            <p:cNvPr id="71698" name="右箭头 20"/>
            <p:cNvSpPr>
              <a:spLocks noChangeArrowheads="1"/>
            </p:cNvSpPr>
            <p:nvPr/>
          </p:nvSpPr>
          <p:spPr bwMode="auto">
            <a:xfrm>
              <a:off x="3924300" y="2349500"/>
              <a:ext cx="168275" cy="484188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4691063" y="4164843"/>
            <a:ext cx="4057650" cy="844550"/>
            <a:chOff x="4691063" y="3860800"/>
            <a:chExt cx="4057650" cy="844550"/>
          </a:xfrm>
        </p:grpSpPr>
        <p:graphicFrame>
          <p:nvGraphicFramePr>
            <p:cNvPr id="71695" name="对象 2"/>
            <p:cNvGraphicFramePr>
              <a:graphicFrameLocks noChangeAspect="1"/>
            </p:cNvGraphicFramePr>
            <p:nvPr/>
          </p:nvGraphicFramePr>
          <p:xfrm>
            <a:off x="4932363" y="3860800"/>
            <a:ext cx="3816350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7" name="公式" r:id="rId7" imgW="1892300" imgH="419100" progId="Equation.3">
                    <p:embed/>
                  </p:oleObj>
                </mc:Choice>
                <mc:Fallback>
                  <p:oleObj name="公式" r:id="rId7" imgW="1892300" imgH="419100" progId="Equation.3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363" y="3860800"/>
                          <a:ext cx="3816350" cy="844550"/>
                        </a:xfrm>
                        <a:prstGeom prst="rect">
                          <a:avLst/>
                        </a:prstGeom>
                        <a:solidFill>
                          <a:srgbClr val="C2FF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6" name="右箭头 21"/>
            <p:cNvSpPr>
              <a:spLocks noChangeArrowheads="1"/>
            </p:cNvSpPr>
            <p:nvPr/>
          </p:nvSpPr>
          <p:spPr bwMode="auto">
            <a:xfrm>
              <a:off x="4691063" y="4024313"/>
              <a:ext cx="168275" cy="48418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5" name="矩形 22"/>
          <p:cNvSpPr>
            <a:spLocks noChangeArrowheads="1"/>
          </p:cNvSpPr>
          <p:nvPr/>
        </p:nvSpPr>
        <p:spPr bwMode="auto">
          <a:xfrm>
            <a:off x="4373563" y="5244914"/>
            <a:ext cx="1206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b</a:t>
            </a:r>
            <a:r>
              <a:rPr lang="en-US" altLang="zh-CN" sz="2800" b="1"/>
              <a:t>, 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zh-CN" altLang="en-US" sz="2800" b="1">
                <a:cs typeface="Times New Roman" panose="02020603050405020304" pitchFamily="18" charset="0"/>
              </a:rPr>
              <a:t> ↑</a:t>
            </a:r>
            <a:endParaRPr lang="zh-CN" altLang="en-US" sz="2800" b="1"/>
          </a:p>
        </p:txBody>
      </p:sp>
      <p:grpSp>
        <p:nvGrpSpPr>
          <p:cNvPr id="26" name="组合 25"/>
          <p:cNvGrpSpPr/>
          <p:nvPr/>
        </p:nvGrpSpPr>
        <p:grpSpPr>
          <a:xfrm>
            <a:off x="5411822" y="5264635"/>
            <a:ext cx="2606778" cy="540629"/>
            <a:chOff x="5411822" y="4888584"/>
            <a:chExt cx="2606778" cy="540629"/>
          </a:xfrm>
          <a:solidFill>
            <a:srgbClr val="FFFF00"/>
          </a:solidFill>
        </p:grpSpPr>
        <p:sp>
          <p:nvSpPr>
            <p:cNvPr id="24" name="矩形 23"/>
            <p:cNvSpPr/>
            <p:nvPr/>
          </p:nvSpPr>
          <p:spPr>
            <a:xfrm>
              <a:off x="5580112" y="4905993"/>
              <a:ext cx="2438488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800" b="1" dirty="0">
                  <a:ea typeface="宋体" panose="02010600030101010101" pitchFamily="2" charset="-122"/>
                </a:rPr>
                <a:t>条件容易满足</a:t>
              </a:r>
              <a:r>
                <a:rPr lang="en-US" altLang="zh-CN" sz="2800" b="1" dirty="0">
                  <a:ea typeface="宋体" panose="02010600030101010101" pitchFamily="2" charset="-122"/>
                </a:rPr>
                <a:t>.</a:t>
              </a:r>
              <a:endParaRPr lang="zh-CN" altLang="en-US" sz="2800" b="1" dirty="0">
                <a:ea typeface="宋体" panose="02010600030101010101" pitchFamily="2" charset="-122"/>
              </a:endParaRPr>
            </a:p>
          </p:txBody>
        </p:sp>
        <p:sp>
          <p:nvSpPr>
            <p:cNvPr id="25" name="右箭头 24"/>
            <p:cNvSpPr/>
            <p:nvPr/>
          </p:nvSpPr>
          <p:spPr bwMode="auto">
            <a:xfrm>
              <a:off x="5411822" y="4888584"/>
              <a:ext cx="168290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90" grpId="0"/>
      <p:bldP spid="20492" grpId="0"/>
      <p:bldP spid="2049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矩形 1"/>
          <p:cNvSpPr>
            <a:spLocks noChangeArrowheads="1"/>
          </p:cNvSpPr>
          <p:nvPr/>
        </p:nvSpPr>
        <p:spPr bwMode="auto">
          <a:xfrm>
            <a:off x="539750" y="692150"/>
            <a:ext cx="171767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模型求解</a:t>
            </a:r>
            <a:r>
              <a:rPr lang="zh-CN" altLang="zh-CN" sz="2800"/>
              <a:t> </a:t>
            </a:r>
            <a:endParaRPr lang="zh-CN" altLang="en-US" sz="2800"/>
          </a:p>
        </p:txBody>
      </p:sp>
      <p:graphicFrame>
        <p:nvGraphicFramePr>
          <p:cNvPr id="21507" name="对象 2"/>
          <p:cNvGraphicFramePr>
            <a:graphicFrameLocks noChangeAspect="1"/>
          </p:cNvGraphicFramePr>
          <p:nvPr/>
        </p:nvGraphicFramePr>
        <p:xfrm>
          <a:off x="539750" y="2492375"/>
          <a:ext cx="81057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4" name="公式" r:id="rId3" imgW="3924300" imgH="482600" progId="Equation.3">
                  <p:embed/>
                </p:oleObj>
              </mc:Choice>
              <mc:Fallback>
                <p:oleObj name="公式" r:id="rId3" imgW="3924300" imgH="482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92375"/>
                        <a:ext cx="81057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对象 3"/>
          <p:cNvGraphicFramePr>
            <a:graphicFrameLocks noChangeAspect="1"/>
          </p:cNvGraphicFramePr>
          <p:nvPr/>
        </p:nvGraphicFramePr>
        <p:xfrm>
          <a:off x="641350" y="1412875"/>
          <a:ext cx="4164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5" name="公式" r:id="rId5" imgW="2019300" imgH="419100" progId="Equation.3">
                  <p:embed/>
                </p:oleObj>
              </mc:Choice>
              <mc:Fallback>
                <p:oleObj name="公式" r:id="rId5" imgW="2019300" imgH="4191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412875"/>
                        <a:ext cx="41640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4"/>
          <p:cNvGraphicFramePr>
            <a:graphicFrameLocks noChangeAspect="1"/>
          </p:cNvGraphicFramePr>
          <p:nvPr/>
        </p:nvGraphicFramePr>
        <p:xfrm>
          <a:off x="5207000" y="1484313"/>
          <a:ext cx="36131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6" name="公式" r:id="rId7" imgW="1778000" imgH="419100" progId="Equation.3">
                  <p:embed/>
                </p:oleObj>
              </mc:Choice>
              <mc:Fallback>
                <p:oleObj name="公式" r:id="rId7" imgW="1778000" imgH="4191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1484313"/>
                        <a:ext cx="36131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5"/>
          <p:cNvGraphicFramePr>
            <a:graphicFrameLocks noChangeAspect="1"/>
          </p:cNvGraphicFramePr>
          <p:nvPr/>
        </p:nvGraphicFramePr>
        <p:xfrm>
          <a:off x="4067175" y="688975"/>
          <a:ext cx="16303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7" name="公式" r:id="rId9" imgW="787400" imgH="228600" progId="Equation.3">
                  <p:embed/>
                </p:oleObj>
              </mc:Choice>
              <mc:Fallback>
                <p:oleObj name="公式" r:id="rId9" imgW="787400" imgH="228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688975"/>
                        <a:ext cx="16303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719138" y="3716338"/>
            <a:ext cx="7848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/>
              <a:t>设</a:t>
            </a:r>
            <a:r>
              <a:rPr lang="en-US" altLang="zh-CN" sz="2800" b="1" i="1"/>
              <a:t>h</a:t>
            </a:r>
            <a:r>
              <a:rPr lang="en-US" altLang="zh-CN" sz="2800" b="1"/>
              <a:t>=2.5m</a:t>
            </a:r>
            <a:r>
              <a:rPr lang="en-US" altLang="zh-CN" sz="2800" b="1"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 i="1"/>
              <a:t>d</a:t>
            </a:r>
            <a:r>
              <a:rPr lang="en-US" altLang="zh-CN" sz="2800" b="1"/>
              <a:t>=6m</a:t>
            </a:r>
            <a:r>
              <a:rPr lang="en-US" altLang="zh-CN" sz="2800" b="1">
                <a:cs typeface="Times New Roman" panose="02020603050405020304" pitchFamily="18" charset="0"/>
              </a:rPr>
              <a:t>, </a:t>
            </a:r>
            <a:r>
              <a:rPr lang="en-US" altLang="zh-CN" sz="2800" b="1" i="1"/>
              <a:t>q</a:t>
            </a:r>
            <a:r>
              <a:rPr lang="en-US" altLang="zh-CN" sz="2800" b="1"/>
              <a:t>=0.8m</a:t>
            </a:r>
            <a:r>
              <a:rPr lang="en-US" altLang="zh-CN" sz="2800" b="1">
                <a:cs typeface="Times New Roman" panose="02020603050405020304" pitchFamily="18" charset="0"/>
              </a:rPr>
              <a:t>,</a:t>
            </a:r>
            <a:r>
              <a:rPr lang="en-US" altLang="zh-CN" sz="2800" b="1" i="1"/>
              <a:t>c</a:t>
            </a:r>
            <a:r>
              <a:rPr lang="en-US" altLang="zh-CN" sz="2800" b="1"/>
              <a:t>=1.1m</a:t>
            </a:r>
            <a:r>
              <a:rPr lang="en-US" altLang="zh-CN" sz="2800" b="1">
                <a:cs typeface="Times New Roman" panose="02020603050405020304" pitchFamily="18" charset="0"/>
              </a:rPr>
              <a:t>, </a:t>
            </a:r>
            <a:r>
              <a:rPr lang="en-US" altLang="zh-CN" sz="2800" b="1" i="1"/>
              <a:t>c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=0.1m</a:t>
            </a:r>
            <a:r>
              <a:rPr lang="en-US" altLang="zh-CN" sz="2800" b="1">
                <a:cs typeface="Times New Roman" panose="02020603050405020304" pitchFamily="18" charset="0"/>
              </a:rPr>
              <a:t>, </a:t>
            </a:r>
            <a:r>
              <a:rPr lang="en-US" altLang="zh-CN" sz="2800" b="1" i="1"/>
              <a:t>n</a:t>
            </a:r>
            <a:r>
              <a:rPr lang="en-US" altLang="zh-CN" sz="2800" b="1"/>
              <a:t>=16 </a:t>
            </a:r>
          </a:p>
        </p:txBody>
      </p:sp>
      <p:sp>
        <p:nvSpPr>
          <p:cNvPr id="9" name="矩形 62"/>
          <p:cNvSpPr>
            <a:spLocks noChangeArrowheads="1"/>
          </p:cNvSpPr>
          <p:nvPr/>
        </p:nvSpPr>
        <p:spPr bwMode="auto">
          <a:xfrm>
            <a:off x="684213" y="4394200"/>
            <a:ext cx="6911975" cy="523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a typeface="宋体" panose="02010600030101010101" pitchFamily="2" charset="-122"/>
              </a:rPr>
              <a:t>求</a:t>
            </a:r>
            <a:r>
              <a:rPr lang="en-US" altLang="zh-CN" sz="2800" b="1" i="1" dirty="0"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ea typeface="宋体" panose="02010600030101010101" pitchFamily="2" charset="-122"/>
              </a:rPr>
              <a:t>(2m≤</a:t>
            </a:r>
            <a:r>
              <a:rPr lang="en-US" altLang="zh-CN" sz="2800" b="1" i="1" dirty="0"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ea typeface="宋体" panose="02010600030101010101" pitchFamily="2" charset="-122"/>
              </a:rPr>
              <a:t>≤3m), </a:t>
            </a:r>
            <a:r>
              <a:rPr lang="en-US" altLang="zh-CN" sz="2800" b="1" i="1" kern="100" dirty="0">
                <a:ea typeface="宋体" panose="02010600030101010101" pitchFamily="2" charset="-122"/>
                <a:cs typeface="Times New Roman" panose="02020603050405020304"/>
                <a:sym typeface="Symbol" panose="05050102010706020507"/>
              </a:rPr>
              <a:t></a:t>
            </a:r>
            <a:r>
              <a:rPr lang="en-US" altLang="zh-CN" sz="2800" b="1" dirty="0"/>
              <a:t> (10</a:t>
            </a:r>
            <a:r>
              <a:rPr lang="en-US" altLang="zh-CN" sz="2800" b="1" baseline="30000" dirty="0"/>
              <a:t>0 </a:t>
            </a:r>
            <a:r>
              <a:rPr lang="en-US" altLang="zh-CN" sz="2800" b="1" dirty="0"/>
              <a:t>≤</a:t>
            </a:r>
            <a:r>
              <a:rPr lang="en-US" altLang="zh-CN" sz="2800" b="1" i="1" kern="100" dirty="0">
                <a:ea typeface="宋体" panose="02010600030101010101" pitchFamily="2" charset="-122"/>
                <a:cs typeface="Times New Roman" panose="02020603050405020304"/>
                <a:sym typeface="Symbol" panose="05050102010706020507"/>
              </a:rPr>
              <a:t></a:t>
            </a:r>
            <a:r>
              <a:rPr lang="en-US" altLang="zh-CN" sz="2800" b="1" dirty="0"/>
              <a:t> ≤ 20</a:t>
            </a:r>
            <a:r>
              <a:rPr lang="en-US" altLang="zh-CN" sz="2800" b="1" baseline="30000" dirty="0"/>
              <a:t>0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使</a:t>
            </a:r>
            <a:r>
              <a:rPr lang="en-US" altLang="zh-CN" sz="2800" b="1" i="1" dirty="0"/>
              <a:t>v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/>
              </a:rPr>
              <a:t>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最大</a:t>
            </a:r>
            <a:r>
              <a:rPr lang="en-US" altLang="zh-CN" sz="2800" b="1" dirty="0"/>
              <a:t>.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21513" name="组合 14"/>
          <p:cNvGrpSpPr/>
          <p:nvPr/>
        </p:nvGrpSpPr>
        <p:grpSpPr bwMode="auto">
          <a:xfrm>
            <a:off x="719138" y="5021263"/>
            <a:ext cx="8029575" cy="814387"/>
            <a:chOff x="719572" y="5090254"/>
            <a:chExt cx="8028892" cy="813132"/>
          </a:xfrm>
        </p:grpSpPr>
        <p:graphicFrame>
          <p:nvGraphicFramePr>
            <p:cNvPr id="72715" name="对象 11"/>
            <p:cNvGraphicFramePr>
              <a:graphicFrameLocks noChangeAspect="1"/>
            </p:cNvGraphicFramePr>
            <p:nvPr/>
          </p:nvGraphicFramePr>
          <p:xfrm>
            <a:off x="5580112" y="5090254"/>
            <a:ext cx="2354162" cy="813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38" name="公式" r:id="rId11" imgW="1168400" imgH="419100" progId="Equation.3">
                    <p:embed/>
                  </p:oleObj>
                </mc:Choice>
                <mc:Fallback>
                  <p:oleObj name="公式" r:id="rId11" imgW="1168400" imgH="419100" progId="Equation.3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112" y="5090254"/>
                          <a:ext cx="2354162" cy="813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6" name="对象 12"/>
            <p:cNvGraphicFramePr>
              <a:graphicFrameLocks noChangeAspect="1"/>
            </p:cNvGraphicFramePr>
            <p:nvPr/>
          </p:nvGraphicFramePr>
          <p:xfrm>
            <a:off x="1547664" y="5179604"/>
            <a:ext cx="2664296" cy="500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39" name="公式" r:id="rId13" imgW="1269365" imgH="241300" progId="Equation.3">
                    <p:embed/>
                  </p:oleObj>
                </mc:Choice>
                <mc:Fallback>
                  <p:oleObj name="公式" r:id="rId13" imgW="1269365" imgH="241300" progId="Equation.3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5179604"/>
                          <a:ext cx="2664296" cy="500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7" name="TextBox 13"/>
            <p:cNvSpPr txBox="1">
              <a:spLocks noChangeArrowheads="1"/>
            </p:cNvSpPr>
            <p:nvPr/>
          </p:nvSpPr>
          <p:spPr bwMode="auto">
            <a:xfrm>
              <a:off x="719572" y="5157192"/>
              <a:ext cx="8028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满足                               及</a:t>
              </a:r>
              <a:r>
                <a:rPr lang="en-US" altLang="zh-CN" sz="2800" b="1" i="1"/>
                <a:t>γ</a:t>
              </a:r>
              <a:r>
                <a:rPr lang="en-US" altLang="zh-CN" sz="2800" b="1" i="1" baseline="-25000"/>
                <a:t>n</a:t>
              </a:r>
              <a:r>
                <a:rPr lang="en-US" altLang="zh-CN" sz="2800" b="1" i="1"/>
                <a:t>&gt;</a:t>
              </a:r>
              <a:r>
                <a:rPr lang="en-US" altLang="zh-CN" sz="2800" b="1"/>
                <a:t>δ</a:t>
              </a:r>
              <a:r>
                <a:rPr lang="zh-CN" altLang="en-US" sz="2800" b="1"/>
                <a:t>  </a:t>
              </a:r>
              <a:r>
                <a:rPr lang="en-US" altLang="zh-CN" sz="2800" b="1"/>
                <a:t>(                           ).</a:t>
              </a:r>
              <a:r>
                <a:rPr lang="zh-CN" altLang="en-US" sz="2800" b="1"/>
                <a:t>                              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6375" y="5857875"/>
            <a:ext cx="5903913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a typeface="宋体" panose="02010600030101010101" pitchFamily="2" charset="-122"/>
              </a:rPr>
              <a:t>微分法难以求解，转向</a:t>
            </a:r>
            <a:r>
              <a:rPr lang="zh-CN" altLang="zh-CN" sz="2800" b="1" dirty="0">
                <a:ea typeface="宋体" panose="02010600030101010101" pitchFamily="2" charset="-122"/>
              </a:rPr>
              <a:t>数值搜索法</a:t>
            </a:r>
            <a:r>
              <a:rPr lang="en-US" altLang="zh-CN" sz="2800" b="1" dirty="0">
                <a:ea typeface="宋体" panose="02010600030101010101" pitchFamily="2" charset="-122"/>
              </a:rPr>
              <a:t>.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9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2"/>
          <p:cNvSpPr>
            <a:spLocks noChangeArrowheads="1"/>
          </p:cNvSpPr>
          <p:nvPr/>
        </p:nvSpPr>
        <p:spPr bwMode="auto">
          <a:xfrm>
            <a:off x="558800" y="549275"/>
            <a:ext cx="171767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模型求解</a:t>
            </a:r>
            <a:r>
              <a:rPr lang="zh-CN" altLang="zh-CN" sz="2800"/>
              <a:t> </a:t>
            </a:r>
            <a:endParaRPr lang="zh-CN" altLang="en-US" sz="28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388" y="1268413"/>
          <a:ext cx="8856662" cy="36734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0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0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78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effectLst/>
                          <a:sym typeface="Symbol" panose="05050102010706020507"/>
                        </a:rPr>
                        <a:t></a:t>
                      </a:r>
                      <a:endParaRPr lang="zh-CN" sz="1600" i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(m)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3.1452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3.1443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3.1423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3.1392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3.1351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3.1300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3.1237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3.1163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3.1077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3.0981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3.0872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3.1795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3.1789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3.1772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3.1745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3.1707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3.1658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3.1598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3.1526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3.1443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3.1348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3.1240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2.2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3.2154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3.2152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3.2139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3.2115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3.2081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3.2034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3.1977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3.1907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3.1826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3.1732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3.1626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2.3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3.2530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3.2532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3.2523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3.2503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3.2471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3.2428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3.2373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3.2306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3.2226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3.2134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3.2029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3.2924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3.2930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3.2925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3.2908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3.2880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3.2840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3.2787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3.2722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3.2645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3.2554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3.2451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2.5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3.3336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3.3347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3.3346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3.3332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3.3307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3.3270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3.3220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3.3158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3.3082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3.2994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3.2891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2.6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3.3767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3.3782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3.3785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3.3775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3.3754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3.3720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3.3673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3.3613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3.3539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3.3452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3.3351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3.4217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3.4236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3.4243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3.4238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3.4220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3.4189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3.4145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3.4087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3.4016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3.3931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3.3831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2.8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3.4686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3.4710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3.4722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3.4720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3.4706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3.4679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3.4638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3.4583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3.4513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3.4430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3.4331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3.5176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3.5204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3.5221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3.5224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3.5213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3.5189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3.5151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3.5099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3.5032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3.4950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3.4853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zh-CN" alt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4655" marR="6465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3.5686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3.5720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3.5741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3.5748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3.5742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3.5721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3.5686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3.5637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3.5572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3.5492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3.5396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702" name="Line 1"/>
          <p:cNvSpPr>
            <a:spLocks noChangeShapeType="1"/>
          </p:cNvSpPr>
          <p:nvPr/>
        </p:nvSpPr>
        <p:spPr bwMode="auto">
          <a:xfrm>
            <a:off x="234950" y="1341438"/>
            <a:ext cx="647700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03" name="Rectangle 3"/>
          <p:cNvSpPr>
            <a:spLocks noChangeArrowheads="1"/>
          </p:cNvSpPr>
          <p:nvPr/>
        </p:nvSpPr>
        <p:spPr bwMode="auto">
          <a:xfrm>
            <a:off x="4067175" y="5138738"/>
            <a:ext cx="331311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>
                <a:cs typeface="Times New Roman" panose="02020603050405020304" pitchFamily="18" charset="0"/>
              </a:rPr>
              <a:t>最大值位于</a:t>
            </a:r>
            <a:r>
              <a:rPr lang="en-US" altLang="zh-CN" sz="2800" b="1" i="1">
                <a:solidFill>
                  <a:srgbClr val="FF0000"/>
                </a:solidFill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800" b="1">
                <a:solidFill>
                  <a:srgbClr val="FF0000"/>
                </a:solidFill>
              </a:rPr>
              <a:t>3.0m</a:t>
            </a:r>
            <a:r>
              <a:rPr lang="en-US" altLang="zh-CN" sz="2800" b="1"/>
              <a:t>. </a:t>
            </a:r>
          </a:p>
        </p:txBody>
      </p:sp>
      <p:sp>
        <p:nvSpPr>
          <p:cNvPr id="22704" name="矩形 9"/>
          <p:cNvSpPr>
            <a:spLocks noChangeArrowheads="1"/>
          </p:cNvSpPr>
          <p:nvPr/>
        </p:nvSpPr>
        <p:spPr bwMode="auto">
          <a:xfrm>
            <a:off x="2700338" y="549275"/>
            <a:ext cx="51847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取</a:t>
            </a:r>
            <a:r>
              <a:rPr lang="en-US" altLang="zh-CN" sz="2800" b="1" i="1"/>
              <a:t>b</a:t>
            </a:r>
            <a:r>
              <a:rPr lang="en-US" altLang="zh-CN" sz="2800" b="1"/>
              <a:t>,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>
                <a:sym typeface="Symbol" panose="05050102010706020507" pitchFamily="18" charset="2"/>
              </a:rPr>
              <a:t> </a:t>
            </a:r>
            <a:r>
              <a:rPr lang="zh-CN" altLang="zh-CN" sz="2800" b="1"/>
              <a:t>离散值计算目标函数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α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07702" y="5066020"/>
            <a:ext cx="1656186" cy="523220"/>
            <a:chOff x="1259631" y="2689756"/>
            <a:chExt cx="1739217" cy="523220"/>
          </a:xfrm>
          <a:noFill/>
        </p:grpSpPr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1259631" y="2689756"/>
              <a:ext cx="1739217" cy="52322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a typeface="宋体" panose="02010600030101010101" pitchFamily="2" charset="-122"/>
                </a:rPr>
                <a:t>b</a:t>
              </a:r>
              <a:r>
                <a:rPr lang="zh-CN" altLang="en-US" sz="28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↑  </a:t>
              </a:r>
              <a:r>
                <a:rPr lang="en-US" altLang="zh-CN" sz="2800" i="1" dirty="0"/>
                <a:t>v</a:t>
              </a:r>
              <a:r>
                <a:rPr lang="en-US" altLang="zh-CN" sz="2800" dirty="0"/>
                <a:t>(</a:t>
              </a:r>
              <a:r>
                <a:rPr lang="en-US" altLang="zh-CN" sz="2800" i="1" dirty="0"/>
                <a:t>α</a:t>
              </a:r>
              <a:r>
                <a:rPr lang="en-US" altLang="zh-CN" sz="2800" dirty="0"/>
                <a:t>) </a:t>
              </a:r>
              <a:r>
                <a:rPr lang="zh-CN" altLang="en-US" sz="28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↑</a:t>
              </a:r>
              <a:endPara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1763688" y="2780928"/>
              <a:ext cx="80996" cy="375049"/>
            </a:xfrm>
            <a:prstGeom prst="rightArrow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/>
            </a:p>
          </p:txBody>
        </p:sp>
      </p:grpSp>
      <p:sp>
        <p:nvSpPr>
          <p:cNvPr id="15" name="矩形 14"/>
          <p:cNvSpPr/>
          <p:nvPr/>
        </p:nvSpPr>
        <p:spPr>
          <a:xfrm>
            <a:off x="3030538" y="4602163"/>
            <a:ext cx="74930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3.5748</a:t>
            </a:r>
            <a:endParaRPr kumimoji="0" lang="zh-CN" altLang="en-US" sz="1600" b="1" kern="1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835696" y="5714092"/>
            <a:ext cx="2187148" cy="523220"/>
            <a:chOff x="5148064" y="2679103"/>
            <a:chExt cx="2187148" cy="523220"/>
          </a:xfrm>
          <a:noFill/>
        </p:grpSpPr>
        <p:sp>
          <p:nvSpPr>
            <p:cNvPr id="17" name="矩形 16"/>
            <p:cNvSpPr/>
            <p:nvPr/>
          </p:nvSpPr>
          <p:spPr>
            <a:xfrm>
              <a:off x="5148064" y="2679103"/>
              <a:ext cx="2187148" cy="52322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a typeface="宋体" panose="02010600030101010101" pitchFamily="2" charset="-122"/>
                  <a:sym typeface="Symbol" panose="05050102010706020507"/>
                </a:rPr>
                <a:t> </a:t>
              </a:r>
              <a:r>
                <a:rPr lang="zh-CN" altLang="en-US" sz="28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↑   </a:t>
              </a:r>
              <a:r>
                <a:rPr lang="en-US" altLang="zh-CN" sz="2800" i="1" dirty="0"/>
                <a:t>v</a:t>
              </a:r>
              <a:r>
                <a:rPr lang="en-US" altLang="zh-CN" sz="2800" dirty="0"/>
                <a:t>(</a:t>
              </a:r>
              <a:r>
                <a:rPr lang="en-US" altLang="zh-CN" sz="2800" i="1" dirty="0"/>
                <a:t>α</a:t>
              </a:r>
              <a:r>
                <a:rPr lang="en-US" altLang="zh-CN" sz="2800" dirty="0"/>
                <a:t>) </a:t>
              </a:r>
              <a:r>
                <a:rPr lang="zh-CN" altLang="en-US" sz="28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↑↓</a:t>
              </a:r>
              <a:endPara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5787148" y="2780928"/>
              <a:ext cx="80996" cy="375049"/>
            </a:xfrm>
            <a:prstGeom prst="rightArrow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/>
            </a:p>
          </p:txBody>
        </p:sp>
      </p:grpSp>
      <p:sp>
        <p:nvSpPr>
          <p:cNvPr id="22708" name="矩形 19"/>
          <p:cNvSpPr>
            <a:spLocks noChangeArrowheads="1"/>
          </p:cNvSpPr>
          <p:nvPr/>
        </p:nvSpPr>
        <p:spPr bwMode="auto">
          <a:xfrm>
            <a:off x="4038600" y="5743575"/>
            <a:ext cx="3638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最大值在</a:t>
            </a:r>
            <a:r>
              <a:rPr lang="en-US" altLang="zh-CN" sz="2800" b="1" i="1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lang="en-US" altLang="zh-CN" sz="2800" b="1">
                <a:solidFill>
                  <a:srgbClr val="FF0000"/>
                </a:solidFill>
              </a:rPr>
              <a:t>=13</a:t>
            </a:r>
            <a:r>
              <a:rPr lang="en-US" altLang="zh-CN" sz="2800" b="1" baseline="30000">
                <a:solidFill>
                  <a:srgbClr val="FF0000"/>
                </a:solidFill>
              </a:rPr>
              <a:t>0</a:t>
            </a:r>
            <a:r>
              <a:rPr lang="zh-CN" altLang="zh-CN" sz="2800" b="1"/>
              <a:t>达到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2" name="矩形 1"/>
          <p:cNvSpPr/>
          <p:nvPr/>
        </p:nvSpPr>
        <p:spPr>
          <a:xfrm>
            <a:off x="146050" y="4621213"/>
            <a:ext cx="4413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1600" b="1" kern="100" dirty="0">
                <a:solidFill>
                  <a:srgbClr val="FF0000"/>
                </a:solidFill>
              </a:rPr>
              <a:t>3.0</a:t>
            </a:r>
            <a:endParaRPr lang="zh-CN" altLang="zh-CN" sz="1600" b="1" kern="1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6588" y="1208088"/>
            <a:ext cx="45720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13</a:t>
            </a:r>
            <a:r>
              <a:rPr kumimoji="0" lang="en-US" altLang="zh-CN" sz="1600" b="1" kern="100" baseline="300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kumimoji="0" lang="zh-CN" altLang="en-US" sz="1600" b="1" kern="1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2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02" grpId="0" animBg="1"/>
      <p:bldP spid="22703" grpId="0"/>
      <p:bldP spid="22704" grpId="0"/>
      <p:bldP spid="15" grpId="0"/>
      <p:bldP spid="22708" grpId="0"/>
      <p:bldP spid="2" grpId="0"/>
      <p:bldP spid="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矩形 1"/>
          <p:cNvSpPr>
            <a:spLocks noChangeArrowheads="1"/>
          </p:cNvSpPr>
          <p:nvPr/>
        </p:nvSpPr>
        <p:spPr bwMode="auto">
          <a:xfrm>
            <a:off x="558800" y="549275"/>
            <a:ext cx="171767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模型求解</a:t>
            </a:r>
            <a:r>
              <a:rPr lang="zh-CN" altLang="zh-CN" sz="2800"/>
              <a:t> </a:t>
            </a:r>
            <a:endParaRPr lang="zh-CN" altLang="en-US" sz="280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2771775" y="592138"/>
            <a:ext cx="482441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zh-CN" sz="2800" b="1"/>
              <a:t>计算</a:t>
            </a:r>
            <a:r>
              <a:rPr lang="en-US" altLang="zh-CN" sz="2800" b="1" i="1"/>
              <a:t>b</a:t>
            </a:r>
            <a:r>
              <a:rPr lang="en-US" altLang="zh-CN" sz="2800" b="1"/>
              <a:t>=3.0m</a:t>
            </a:r>
            <a:r>
              <a:rPr lang="en-US" altLang="zh-CN" sz="2800" b="1">
                <a:cs typeface="Times New Roman" panose="02020603050405020304" pitchFamily="18" charset="0"/>
              </a:rPr>
              <a:t>, </a:t>
            </a:r>
            <a:r>
              <a:rPr lang="zh-CN" altLang="en-US" sz="2800" b="1" i="1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/>
              <a:t>=13</a:t>
            </a:r>
            <a:r>
              <a:rPr lang="en-US" altLang="zh-CN" sz="2800" b="1" i="1" baseline="30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zh-CN" sz="2800" b="1"/>
              <a:t>的仰角</a:t>
            </a:r>
            <a:r>
              <a:rPr lang="en-US" altLang="zh-CN" sz="2800" b="1" i="1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i="1" baseline="-25000">
                <a:solidFill>
                  <a:srgbClr val="FF0000"/>
                </a:solidFill>
              </a:rPr>
              <a:t>k</a:t>
            </a:r>
            <a:endParaRPr lang="zh-CN" altLang="en-US" sz="2800" b="1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4213" y="1341438"/>
          <a:ext cx="7704133" cy="13620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4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9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49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49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zh-CN" sz="1800" b="1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solidFill>
                            <a:schemeClr val="tx1"/>
                          </a:solidFill>
                          <a:effectLst/>
                          <a:sym typeface="Symbol" panose="05050102010706020507"/>
                        </a:rPr>
                        <a:t></a:t>
                      </a:r>
                      <a:r>
                        <a:rPr lang="en-US" sz="1800" b="1" i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zh-CN" sz="1800" b="1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36.2538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</a:rPr>
                        <a:t>31.7947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</a:rPr>
                        <a:t>27.9390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</a:rPr>
                        <a:t>24.6005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</a:rPr>
                        <a:t>21.7005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</a:rPr>
                        <a:t>19.1701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</a:rPr>
                        <a:t>16.9512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</a:rPr>
                        <a:t>14.9951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zh-CN" sz="1800" b="1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solidFill>
                            <a:schemeClr val="tx1"/>
                          </a:solidFill>
                          <a:effectLst/>
                          <a:sym typeface="Symbol" panose="05050102010706020507"/>
                        </a:rPr>
                        <a:t></a:t>
                      </a:r>
                      <a:r>
                        <a:rPr lang="en-US" sz="1800" b="1" i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zh-CN" sz="1800" b="1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13.2615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11.7173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10.3350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9.0916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7.9684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6.9494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6.0214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5.1730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4" marR="6857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608" name="矩形 5"/>
          <p:cNvSpPr>
            <a:spLocks noChangeArrowheads="1"/>
          </p:cNvSpPr>
          <p:nvPr/>
        </p:nvSpPr>
        <p:spPr bwMode="auto">
          <a:xfrm>
            <a:off x="2663825" y="2947988"/>
            <a:ext cx="2706688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/>
              <a:t>除</a:t>
            </a:r>
            <a:r>
              <a:rPr lang="en-US" altLang="zh-CN" sz="2800" b="1" i="1" dirty="0"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外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i="1" baseline="-25000" dirty="0">
                <a:solidFill>
                  <a:srgbClr val="FF0000"/>
                </a:solidFill>
              </a:rPr>
              <a:t>k</a:t>
            </a:r>
            <a:r>
              <a:rPr lang="zh-CN" altLang="zh-CN" sz="2800" b="1" i="1" dirty="0">
                <a:solidFill>
                  <a:srgbClr val="FF0000"/>
                </a:solidFill>
              </a:rPr>
              <a:t>≤</a:t>
            </a:r>
            <a:r>
              <a:rPr lang="en-US" altLang="zh-CN" sz="2800" b="1" dirty="0">
                <a:solidFill>
                  <a:srgbClr val="FF0000"/>
                </a:solidFill>
              </a:rPr>
              <a:t>30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0</a:t>
            </a:r>
            <a:endParaRPr lang="zh-CN" altLang="en-US" sz="2800" b="1" dirty="0"/>
          </a:p>
        </p:txBody>
      </p:sp>
      <p:graphicFrame>
        <p:nvGraphicFramePr>
          <p:cNvPr id="23609" name="对象 7"/>
          <p:cNvGraphicFramePr>
            <a:graphicFrameLocks noChangeAspect="1"/>
          </p:cNvGraphicFramePr>
          <p:nvPr/>
        </p:nvGraphicFramePr>
        <p:xfrm>
          <a:off x="639763" y="3671888"/>
          <a:ext cx="350043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9" name="公式" r:id="rId3" imgW="2184400" imgH="419100" progId="Equation.3">
                  <p:embed/>
                </p:oleObj>
              </mc:Choice>
              <mc:Fallback>
                <p:oleObj name="公式" r:id="rId3" imgW="2184400" imgH="4191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671888"/>
                        <a:ext cx="3500437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0" name="对象 8"/>
          <p:cNvGraphicFramePr>
            <a:graphicFrameLocks noChangeAspect="1"/>
          </p:cNvGraphicFramePr>
          <p:nvPr/>
        </p:nvGraphicFramePr>
        <p:xfrm>
          <a:off x="611188" y="4776788"/>
          <a:ext cx="23542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0" name="公式" r:id="rId5" imgW="1168400" imgH="419100" progId="Equation.3">
                  <p:embed/>
                </p:oleObj>
              </mc:Choice>
              <mc:Fallback>
                <p:oleObj name="公式" r:id="rId5" imgW="1168400" imgH="4191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76788"/>
                        <a:ext cx="23542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1" name="矩形 9"/>
          <p:cNvSpPr>
            <a:spLocks noChangeArrowheads="1"/>
          </p:cNvSpPr>
          <p:nvPr/>
        </p:nvSpPr>
        <p:spPr bwMode="auto">
          <a:xfrm>
            <a:off x="4067175" y="3860800"/>
            <a:ext cx="158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= -2.7685</a:t>
            </a:r>
            <a:endParaRPr lang="zh-CN" altLang="en-US" sz="2800"/>
          </a:p>
        </p:txBody>
      </p:sp>
      <p:sp>
        <p:nvSpPr>
          <p:cNvPr id="23612" name="矩形 10"/>
          <p:cNvSpPr>
            <a:spLocks noChangeArrowheads="1"/>
          </p:cNvSpPr>
          <p:nvPr/>
        </p:nvSpPr>
        <p:spPr bwMode="auto">
          <a:xfrm>
            <a:off x="2916238" y="4941888"/>
            <a:ext cx="1584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= -6.0433</a:t>
            </a:r>
            <a:endParaRPr lang="zh-CN" altLang="en-US" sz="2800"/>
          </a:p>
        </p:txBody>
      </p:sp>
      <p:sp>
        <p:nvSpPr>
          <p:cNvPr id="23613" name="Rectangle 5"/>
          <p:cNvSpPr>
            <a:spLocks noChangeArrowheads="1"/>
          </p:cNvSpPr>
          <p:nvPr/>
        </p:nvSpPr>
        <p:spPr bwMode="auto">
          <a:xfrm>
            <a:off x="1639888" y="5718175"/>
            <a:ext cx="6480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FF0000"/>
                </a:solidFill>
                <a:ea typeface="楷体" panose="02010609060101010101" pitchFamily="49" charset="-122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ea typeface="楷体" panose="02010609060101010101" pitchFamily="49" charset="-122"/>
              </a:rPr>
              <a:t>=3.0m</a:t>
            </a:r>
            <a:r>
              <a:rPr lang="en-US" altLang="zh-CN" sz="28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>
                <a:solidFill>
                  <a:srgbClr val="FF0000"/>
                </a:solidFill>
                <a:ea typeface="楷体" panose="02010609060101010101" pitchFamily="49" charset="-122"/>
              </a:rPr>
              <a:t>=13</a:t>
            </a:r>
            <a:r>
              <a:rPr lang="en-US" altLang="zh-CN" sz="2800" b="1" baseline="30000">
                <a:solidFill>
                  <a:srgbClr val="FF00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800" b="1">
                <a:solidFill>
                  <a:srgbClr val="FF00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确是整个模型的最优解</a:t>
            </a:r>
            <a:r>
              <a:rPr lang="en-US" altLang="zh-CN" sz="2800" b="1">
                <a:solidFill>
                  <a:srgbClr val="FF00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.</a:t>
            </a:r>
            <a:r>
              <a:rPr lang="zh-CN" altLang="en-US" sz="2800" b="1">
                <a:solidFill>
                  <a:srgbClr val="FF00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23614" name="组合 15"/>
          <p:cNvGrpSpPr/>
          <p:nvPr/>
        </p:nvGrpSpPr>
        <p:grpSpPr bwMode="auto">
          <a:xfrm>
            <a:off x="5867400" y="4508500"/>
            <a:ext cx="1003300" cy="523875"/>
            <a:chOff x="5868144" y="4509120"/>
            <a:chExt cx="1001943" cy="523220"/>
          </a:xfrm>
        </p:grpSpPr>
        <p:sp>
          <p:nvSpPr>
            <p:cNvPr id="74815" name="矩形 12"/>
            <p:cNvSpPr>
              <a:spLocks noChangeArrowheads="1"/>
            </p:cNvSpPr>
            <p:nvPr/>
          </p:nvSpPr>
          <p:spPr bwMode="auto">
            <a:xfrm>
              <a:off x="6012160" y="4509120"/>
              <a:ext cx="857927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</a:rPr>
                <a:t>γ</a:t>
              </a:r>
              <a:r>
                <a:rPr lang="en-US" altLang="zh-CN" sz="2800" b="1" i="1" baseline="-25000">
                  <a:solidFill>
                    <a:srgbClr val="FF0000"/>
                  </a:solidFill>
                </a:rPr>
                <a:t>n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&gt;</a:t>
              </a:r>
              <a:r>
                <a:rPr lang="en-US" altLang="zh-CN" sz="2800" b="1">
                  <a:solidFill>
                    <a:srgbClr val="FF0000"/>
                  </a:solidFill>
                </a:rPr>
                <a:t>δ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4816" name="右箭头 14"/>
            <p:cNvSpPr>
              <a:spLocks noChangeArrowheads="1"/>
            </p:cNvSpPr>
            <p:nvPr/>
          </p:nvSpPr>
          <p:spPr bwMode="auto">
            <a:xfrm>
              <a:off x="5868144" y="4638127"/>
              <a:ext cx="77129" cy="3750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19050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608" grpId="0" animBg="1"/>
      <p:bldP spid="23611" grpId="0"/>
      <p:bldP spid="23612" grpId="0"/>
      <p:bldP spid="23613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矩形 1"/>
          <p:cNvSpPr>
            <a:spLocks noChangeArrowheads="1"/>
          </p:cNvSpPr>
          <p:nvPr/>
        </p:nvSpPr>
        <p:spPr bwMode="auto">
          <a:xfrm>
            <a:off x="558800" y="549275"/>
            <a:ext cx="171767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模型求解</a:t>
            </a:r>
            <a:r>
              <a:rPr lang="zh-CN" altLang="zh-CN" sz="2800"/>
              <a:t> </a:t>
            </a:r>
            <a:endParaRPr lang="zh-CN" altLang="en-US" sz="2800"/>
          </a:p>
        </p:txBody>
      </p:sp>
      <p:sp>
        <p:nvSpPr>
          <p:cNvPr id="24579" name="矩形 3"/>
          <p:cNvSpPr>
            <a:spLocks noChangeArrowheads="1"/>
          </p:cNvSpPr>
          <p:nvPr/>
        </p:nvSpPr>
        <p:spPr bwMode="auto">
          <a:xfrm>
            <a:off x="2555875" y="663575"/>
            <a:ext cx="57610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cs typeface="Times New Roman" panose="02020603050405020304" pitchFamily="18" charset="0"/>
                <a:sym typeface="Symbol" panose="05050102010706020507" pitchFamily="18" charset="2"/>
              </a:rPr>
              <a:t>计算</a:t>
            </a:r>
            <a:r>
              <a:rPr lang="zh-CN" altLang="en-US" sz="2800" b="1">
                <a:cs typeface="Times New Roman" panose="02020603050405020304" pitchFamily="18" charset="0"/>
              </a:rPr>
              <a:t>最优解</a:t>
            </a:r>
            <a:r>
              <a:rPr lang="en-US" altLang="zh-CN" sz="2800" b="1" i="1"/>
              <a:t>b</a:t>
            </a:r>
            <a:r>
              <a:rPr lang="en-US" altLang="zh-CN" sz="2800" b="1"/>
              <a:t>=3.0m</a:t>
            </a:r>
            <a:r>
              <a:rPr lang="en-US" altLang="zh-CN" sz="2800" b="1">
                <a:cs typeface="Times New Roman" panose="02020603050405020304" pitchFamily="18" charset="0"/>
              </a:rPr>
              <a:t>, </a:t>
            </a:r>
            <a:r>
              <a:rPr lang="zh-CN" altLang="en-US" sz="2800" b="1" i="1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/>
              <a:t>=13</a:t>
            </a:r>
            <a:r>
              <a:rPr lang="en-US" altLang="zh-CN" sz="28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b="1"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视角</a:t>
            </a:r>
            <a:r>
              <a:rPr lang="zh-CN" altLang="en-US" sz="2800" b="1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i="1" baseline="-30000">
                <a:solidFill>
                  <a:srgbClr val="FF0000"/>
                </a:solidFill>
              </a:rPr>
              <a:t>k</a:t>
            </a:r>
            <a:endParaRPr lang="zh-CN" altLang="en-US" sz="2800" b="1" i="1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0825" y="1412875"/>
          <a:ext cx="8497888" cy="14398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6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zh-CN" sz="2000" b="1" i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sym typeface="Symbol" panose="05050102010706020507"/>
                        </a:rPr>
                        <a:t></a:t>
                      </a:r>
                      <a:r>
                        <a:rPr lang="en-US" sz="2000" b="1" i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zh-CN" sz="2000" b="1" i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18.6826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17.6371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16.5521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15.4975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14.5067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13.5927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12.7579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11.9990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zh-CN" sz="2000" b="1" i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  <a:sym typeface="Symbol" panose="05050102010706020507"/>
                        </a:rPr>
                        <a:t></a:t>
                      </a:r>
                      <a:r>
                        <a:rPr lang="en-US" sz="2000" b="1" i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zh-CN" sz="2000" b="1" i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11.3103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10.6855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10.1178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9.6012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9.1301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8.6993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8.3044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7.9415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33" name="矩形 7"/>
          <p:cNvSpPr>
            <a:spLocks noChangeArrowheads="1"/>
          </p:cNvSpPr>
          <p:nvPr/>
        </p:nvSpPr>
        <p:spPr bwMode="auto">
          <a:xfrm>
            <a:off x="1187450" y="3043238"/>
            <a:ext cx="316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均值</a:t>
            </a:r>
            <a:r>
              <a:rPr lang="en-US" altLang="zh-CN" sz="2800" b="1" i="1" dirty="0"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800" b="1" dirty="0"/>
              <a:t>12.3135</a:t>
            </a:r>
            <a:endParaRPr lang="zh-CN" altLang="en-US" sz="2800" b="1" dirty="0"/>
          </a:p>
        </p:txBody>
      </p:sp>
      <p:sp>
        <p:nvSpPr>
          <p:cNvPr id="24634" name="矩形 8"/>
          <p:cNvSpPr>
            <a:spLocks noChangeArrowheads="1"/>
          </p:cNvSpPr>
          <p:nvPr/>
        </p:nvSpPr>
        <p:spPr bwMode="auto">
          <a:xfrm>
            <a:off x="4572000" y="3043238"/>
            <a:ext cx="3108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cs typeface="Times New Roman" panose="02020603050405020304" pitchFamily="18" charset="0"/>
                <a:sym typeface="Symbol" panose="05050102010706020507" pitchFamily="18" charset="2"/>
              </a:rPr>
              <a:t>均方差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800" b="1"/>
              <a:t>3.4445</a:t>
            </a:r>
            <a:endParaRPr lang="zh-CN" altLang="en-US" sz="2800" b="1"/>
          </a:p>
        </p:txBody>
      </p:sp>
      <p:sp>
        <p:nvSpPr>
          <p:cNvPr id="10" name="矩形 9"/>
          <p:cNvSpPr/>
          <p:nvPr/>
        </p:nvSpPr>
        <p:spPr>
          <a:xfrm>
            <a:off x="795338" y="3827463"/>
            <a:ext cx="3492500" cy="11684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200"/>
              </a:lnSpc>
              <a:defRPr/>
            </a:pPr>
            <a:r>
              <a:rPr lang="zh-CN" altLang="en-US" sz="2800" b="1" dirty="0">
                <a:ea typeface="宋体" panose="02010600030101010101" pitchFamily="2" charset="-122"/>
              </a:rPr>
              <a:t>随着</a:t>
            </a:r>
            <a:r>
              <a:rPr lang="en-US" altLang="zh-CN" sz="2800" b="1" i="1" kern="100" dirty="0"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ea typeface="宋体" panose="02010600030101010101" pitchFamily="2" charset="-122"/>
              </a:rPr>
              <a:t>的增加</a:t>
            </a:r>
            <a:r>
              <a:rPr lang="en-US" altLang="zh-CN" sz="2800" b="1" dirty="0">
                <a:ea typeface="宋体" panose="02010600030101010101" pitchFamily="2" charset="-122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/>
              </a:rPr>
              <a:t></a:t>
            </a:r>
            <a:r>
              <a:rPr lang="en-US" altLang="zh-CN" sz="2800" b="1" i="1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zh-CN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下降很快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800" b="1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i="1" baseline="-30000" dirty="0">
                <a:solidFill>
                  <a:srgbClr val="FF0000"/>
                </a:solidFill>
              </a:rPr>
              <a:t>k</a:t>
            </a:r>
            <a:r>
              <a:rPr lang="zh-CN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变化不大</a:t>
            </a:r>
            <a:r>
              <a:rPr lang="en-US" altLang="zh-CN" sz="2800" b="1" dirty="0">
                <a:ea typeface="宋体" panose="02010600030101010101" pitchFamily="2" charset="-122"/>
              </a:rPr>
              <a:t>.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841875" y="3716338"/>
            <a:ext cx="3690938" cy="2665412"/>
            <a:chOff x="4841875" y="3716338"/>
            <a:chExt cx="3690938" cy="2665412"/>
          </a:xfrm>
        </p:grpSpPr>
        <p:pic>
          <p:nvPicPr>
            <p:cNvPr id="75837" name="Picture 3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875" y="3716338"/>
              <a:ext cx="3690938" cy="266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838" name="矩形 10"/>
            <p:cNvSpPr>
              <a:spLocks noChangeArrowheads="1"/>
            </p:cNvSpPr>
            <p:nvPr/>
          </p:nvSpPr>
          <p:spPr bwMode="auto">
            <a:xfrm>
              <a:off x="5940425" y="5332413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 b="1" i="1"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2000" b="1" i="1" baseline="-30000"/>
                <a:t>k</a:t>
              </a:r>
              <a:endParaRPr lang="zh-CN" altLang="en-US" sz="2000" b="1" i="1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5839" name="矩形 11"/>
            <p:cNvSpPr>
              <a:spLocks noChangeArrowheads="1"/>
            </p:cNvSpPr>
            <p:nvPr/>
          </p:nvSpPr>
          <p:spPr bwMode="auto">
            <a:xfrm>
              <a:off x="5529263" y="4581525"/>
              <a:ext cx="4111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ym typeface="Symbol" panose="05050102010706020507" pitchFamily="18" charset="2"/>
                </a:rPr>
                <a:t></a:t>
              </a:r>
              <a:r>
                <a:rPr lang="en-US" altLang="zh-CN" sz="2000" b="1" i="1" baseline="-25000"/>
                <a:t>k</a:t>
              </a:r>
              <a:endParaRPr lang="zh-CN" altLang="en-US" sz="20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1013" y="5765800"/>
              <a:ext cx="312737" cy="400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altLang="zh-CN" sz="2000" b="1" i="1" kern="100" dirty="0">
                  <a:ea typeface="宋体" panose="02010600030101010101" pitchFamily="2" charset="-122"/>
                </a:rPr>
                <a:t>k</a:t>
              </a:r>
              <a:endParaRPr lang="zh-CN" altLang="zh-CN" sz="2000" b="1" i="1" kern="10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</p:grpSp>
      <p:sp>
        <p:nvSpPr>
          <p:cNvPr id="24639" name="矩形 13"/>
          <p:cNvSpPr>
            <a:spLocks noChangeArrowheads="1"/>
          </p:cNvSpPr>
          <p:nvPr/>
        </p:nvSpPr>
        <p:spPr bwMode="auto">
          <a:xfrm>
            <a:off x="795338" y="5056188"/>
            <a:ext cx="39243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/>
              <a:t>观众</a:t>
            </a:r>
            <a:r>
              <a:rPr lang="zh-CN" altLang="en-US" sz="2800" b="1"/>
              <a:t>不妨</a:t>
            </a:r>
            <a:r>
              <a:rPr lang="zh-CN" altLang="zh-CN" sz="2800" b="1"/>
              <a:t>选择仰角下降变缓的第</a:t>
            </a:r>
            <a:r>
              <a:rPr lang="en-US" altLang="zh-CN" sz="2800" b="1"/>
              <a:t>10</a:t>
            </a:r>
            <a:r>
              <a:rPr lang="zh-CN" altLang="zh-CN" sz="2800" b="1"/>
              <a:t>排左右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633" grpId="0"/>
      <p:bldP spid="24634" grpId="0"/>
      <p:bldP spid="10" grpId="0"/>
      <p:bldP spid="2463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矩形 1"/>
          <p:cNvSpPr>
            <a:spLocks noChangeArrowheads="1"/>
          </p:cNvSpPr>
          <p:nvPr/>
        </p:nvSpPr>
        <p:spPr bwMode="auto">
          <a:xfrm>
            <a:off x="468313" y="692150"/>
            <a:ext cx="1627187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结果分析</a:t>
            </a:r>
            <a:endParaRPr lang="zh-CN" altLang="en-US" sz="2800" b="1"/>
          </a:p>
        </p:txBody>
      </p:sp>
      <p:sp>
        <p:nvSpPr>
          <p:cNvPr id="25603" name="矩形 2"/>
          <p:cNvSpPr>
            <a:spLocks noChangeArrowheads="1"/>
          </p:cNvSpPr>
          <p:nvPr/>
        </p:nvSpPr>
        <p:spPr bwMode="auto">
          <a:xfrm>
            <a:off x="2720975" y="692150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cs typeface="Times New Roman" panose="02020603050405020304" pitchFamily="18" charset="0"/>
              </a:rPr>
              <a:t>最优解</a:t>
            </a:r>
            <a:r>
              <a:rPr lang="en-US" altLang="zh-CN" sz="2800" b="1" i="1"/>
              <a:t>b</a:t>
            </a:r>
            <a:r>
              <a:rPr lang="en-US" altLang="zh-CN" sz="2800" b="1"/>
              <a:t>=3.0m</a:t>
            </a:r>
            <a:r>
              <a:rPr lang="en-US" altLang="zh-CN" sz="2800" b="1">
                <a:cs typeface="Times New Roman" panose="02020603050405020304" pitchFamily="18" charset="0"/>
              </a:rPr>
              <a:t>, </a:t>
            </a:r>
            <a:r>
              <a:rPr lang="zh-CN" altLang="en-US" sz="2800" b="1" i="1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/>
              <a:t>=13</a:t>
            </a:r>
            <a:r>
              <a:rPr lang="en-US" altLang="zh-CN" sz="28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b="1"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zh-CN" sz="2800" b="1">
                <a:solidFill>
                  <a:srgbClr val="FF0000"/>
                </a:solidFill>
              </a:rPr>
              <a:t>敏感性分析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812800" y="2676525"/>
            <a:ext cx="534828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800" b="1" i="1"/>
              <a:t>b</a:t>
            </a:r>
            <a:r>
              <a:rPr lang="en-US" altLang="zh-CN" sz="2800" b="1"/>
              <a:t>=3.0m</a:t>
            </a:r>
            <a:r>
              <a:rPr lang="zh-CN" altLang="en-US" sz="2800" b="1"/>
              <a:t>处</a:t>
            </a:r>
            <a:r>
              <a:rPr lang="en-US" altLang="zh-CN" sz="2800" b="1">
                <a:cs typeface="Times New Roman" panose="02020603050405020304" pitchFamily="18" charset="0"/>
              </a:rPr>
              <a:t>, </a:t>
            </a:r>
            <a:r>
              <a:rPr lang="zh-CN" altLang="en-US" b="1">
                <a:cs typeface="Times New Roman" panose="02020603050405020304" pitchFamily="18" charset="0"/>
              </a:rPr>
              <a:t>△</a:t>
            </a:r>
            <a:r>
              <a:rPr lang="en-US" altLang="zh-CN" sz="2800" b="1" i="1"/>
              <a:t>b</a:t>
            </a:r>
            <a:r>
              <a:rPr lang="en-US" altLang="zh-CN" sz="2800" b="1"/>
              <a:t>=0.1m</a:t>
            </a:r>
            <a:r>
              <a:rPr lang="zh-CN" altLang="en-US" sz="2800" b="1">
                <a:cs typeface="Times New Roman" panose="02020603050405020304" pitchFamily="18" charset="0"/>
              </a:rPr>
              <a:t>时</a:t>
            </a:r>
            <a:r>
              <a:rPr lang="zh-CN" altLang="en-US" b="1">
                <a:cs typeface="Times New Roman" panose="02020603050405020304" pitchFamily="18" charset="0"/>
              </a:rPr>
              <a:t>△</a:t>
            </a:r>
            <a:r>
              <a:rPr lang="en-US" altLang="zh-CN" sz="2800" b="1" i="1"/>
              <a:t>v</a:t>
            </a:r>
            <a:r>
              <a:rPr lang="en-US" altLang="zh-CN" sz="2800" b="1">
                <a:cs typeface="Times New Roman" panose="02020603050405020304" pitchFamily="18" charset="0"/>
              </a:rPr>
              <a:t>≈0.05</a:t>
            </a:r>
            <a:endParaRPr lang="zh-CN" altLang="en-US" sz="2800" b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388" y="1887538"/>
          <a:ext cx="8856662" cy="5762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0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0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1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3.5176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3.5204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3.5221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3.5224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3.5213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3.5189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3.5151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3.5099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3.5032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3.4950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3.4853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3.5686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3.5720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3.5741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3.5748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3.5742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3.5721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3.5686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3.5637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3.5572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3.5492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3.5396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9388" y="1341438"/>
          <a:ext cx="8856662" cy="4876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0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0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73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600" i="1" kern="100" dirty="0">
                          <a:solidFill>
                            <a:schemeClr val="tx1"/>
                          </a:solidFill>
                          <a:effectLst/>
                          <a:sym typeface="Symbol" panose="05050102010706020507"/>
                        </a:rPr>
                        <a:t></a:t>
                      </a:r>
                      <a:endParaRPr lang="zh-CN" sz="1600" i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(m)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en-US" sz="16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655" marR="64655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75" name="矩形 9"/>
          <p:cNvSpPr>
            <a:spLocks noChangeArrowheads="1"/>
          </p:cNvSpPr>
          <p:nvPr/>
        </p:nvSpPr>
        <p:spPr bwMode="auto">
          <a:xfrm>
            <a:off x="812800" y="3933825"/>
            <a:ext cx="51847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 dirty="0">
                <a:sym typeface="Symbol" panose="05050102010706020507" pitchFamily="18" charset="2"/>
              </a:rPr>
              <a:t></a:t>
            </a:r>
            <a:r>
              <a:rPr lang="en-US" altLang="zh-CN" sz="2800" b="1" dirty="0"/>
              <a:t>=13</a:t>
            </a:r>
            <a:r>
              <a:rPr lang="en-US" altLang="zh-CN" sz="2800" b="1" baseline="30000" dirty="0"/>
              <a:t>0</a:t>
            </a:r>
            <a:r>
              <a:rPr lang="zh-CN" altLang="en-US" sz="2800" b="1" dirty="0"/>
              <a:t>处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zh-CN" b="1" dirty="0"/>
              <a:t>△</a:t>
            </a:r>
            <a:r>
              <a:rPr lang="en-US" altLang="zh-CN" sz="2800" b="1" i="1" dirty="0">
                <a:sym typeface="Symbol" panose="05050102010706020507" pitchFamily="18" charset="2"/>
              </a:rPr>
              <a:t></a:t>
            </a:r>
            <a:r>
              <a:rPr lang="en-US" altLang="zh-CN" sz="2800" b="1" dirty="0"/>
              <a:t>=1</a:t>
            </a:r>
            <a:r>
              <a:rPr lang="en-US" altLang="zh-CN" sz="2800" b="1" baseline="30000" dirty="0"/>
              <a:t>0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时</a:t>
            </a:r>
            <a:r>
              <a:rPr lang="zh-CN" altLang="zh-CN" b="1" dirty="0"/>
              <a:t>△</a:t>
            </a:r>
            <a:r>
              <a:rPr lang="en-US" altLang="zh-CN" sz="2800" b="1" i="1" dirty="0"/>
              <a:t>v =</a:t>
            </a:r>
            <a:r>
              <a:rPr lang="en-US" altLang="zh-CN" sz="2800" b="1" dirty="0"/>
              <a:t>0.0007</a:t>
            </a:r>
          </a:p>
        </p:txBody>
      </p:sp>
      <p:sp>
        <p:nvSpPr>
          <p:cNvPr id="11" name="矩形 10"/>
          <p:cNvSpPr/>
          <p:nvPr/>
        </p:nvSpPr>
        <p:spPr>
          <a:xfrm>
            <a:off x="3030538" y="2133600"/>
            <a:ext cx="74930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3.5748</a:t>
            </a:r>
            <a:endParaRPr kumimoji="0" lang="zh-CN" altLang="en-US" sz="1600" b="1" kern="1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3686175" y="4595813"/>
            <a:ext cx="4752975" cy="523875"/>
            <a:chOff x="3686175" y="4595813"/>
            <a:chExt cx="4752975" cy="523875"/>
          </a:xfrm>
        </p:grpSpPr>
        <p:sp>
          <p:nvSpPr>
            <p:cNvPr id="76881" name="矩形 10"/>
            <p:cNvSpPr>
              <a:spLocks noChangeArrowheads="1"/>
            </p:cNvSpPr>
            <p:nvPr/>
          </p:nvSpPr>
          <p:spPr bwMode="auto">
            <a:xfrm>
              <a:off x="3849688" y="4595813"/>
              <a:ext cx="45894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>
                  <a:solidFill>
                    <a:srgbClr val="000000"/>
                  </a:solidFill>
                  <a:cs typeface="Times New Roman" panose="02020603050405020304" pitchFamily="18" charset="0"/>
                </a:rPr>
                <a:t>△</a:t>
              </a:r>
              <a:r>
                <a:rPr lang="en-US" altLang="zh-CN" sz="2800" i="1">
                  <a:sym typeface="Symbol" panose="05050102010706020507" pitchFamily="18" charset="2"/>
                </a:rPr>
                <a:t>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/</a:t>
              </a:r>
              <a:r>
                <a:rPr lang="en-US" altLang="zh-CN" sz="2800" i="1">
                  <a:sym typeface="Symbol" panose="05050102010706020507" pitchFamily="18" charset="2"/>
                </a:rPr>
                <a:t> </a:t>
              </a:r>
              <a:r>
                <a:rPr lang="en-US" altLang="zh-CN" sz="28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=</a:t>
              </a:r>
              <a:r>
                <a:rPr lang="en-US" altLang="zh-CN" sz="2800" b="1">
                  <a:solidFill>
                    <a:srgbClr val="000000"/>
                  </a:solidFill>
                </a:rPr>
                <a:t>1%</a:t>
              </a:r>
              <a:r>
                <a:rPr lang="en-US" altLang="zh-CN" sz="28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, </a:t>
              </a:r>
              <a:r>
                <a:rPr lang="zh-CN" altLang="en-US" b="1">
                  <a:solidFill>
                    <a:srgbClr val="000000"/>
                  </a:solidFill>
                  <a:cs typeface="Times New Roman" panose="02020603050405020304" pitchFamily="18" charset="0"/>
                </a:rPr>
                <a:t>△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v/v </a:t>
              </a:r>
              <a:r>
                <a:rPr lang="en-US" altLang="zh-CN" sz="28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&lt;0.003</a:t>
              </a:r>
              <a:r>
                <a:rPr lang="en-US" altLang="zh-CN" sz="2800" b="1">
                  <a:solidFill>
                    <a:srgbClr val="000000"/>
                  </a:solidFill>
                </a:rPr>
                <a:t>%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76882" name="右箭头 14"/>
            <p:cNvSpPr>
              <a:spLocks noChangeArrowheads="1"/>
            </p:cNvSpPr>
            <p:nvPr/>
          </p:nvSpPr>
          <p:spPr bwMode="auto">
            <a:xfrm>
              <a:off x="3686175" y="4654550"/>
              <a:ext cx="77788" cy="376238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3698875" y="3302000"/>
            <a:ext cx="3825875" cy="522288"/>
            <a:chOff x="3698875" y="3302000"/>
            <a:chExt cx="3825875" cy="522288"/>
          </a:xfrm>
        </p:grpSpPr>
        <p:sp>
          <p:nvSpPr>
            <p:cNvPr id="76879" name="矩形 7"/>
            <p:cNvSpPr>
              <a:spLocks noChangeArrowheads="1"/>
            </p:cNvSpPr>
            <p:nvPr/>
          </p:nvSpPr>
          <p:spPr bwMode="auto">
            <a:xfrm>
              <a:off x="3779838" y="3302000"/>
              <a:ext cx="3744912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>
                  <a:solidFill>
                    <a:srgbClr val="000000"/>
                  </a:solidFill>
                  <a:cs typeface="Times New Roman" panose="02020603050405020304" pitchFamily="18" charset="0"/>
                </a:rPr>
                <a:t>△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b/b</a:t>
              </a:r>
              <a:r>
                <a:rPr lang="en-US" altLang="zh-CN" sz="28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=</a:t>
              </a:r>
              <a:r>
                <a:rPr lang="en-US" altLang="zh-CN" sz="2800" b="1">
                  <a:solidFill>
                    <a:srgbClr val="000000"/>
                  </a:solidFill>
                </a:rPr>
                <a:t>1%</a:t>
              </a:r>
              <a:r>
                <a:rPr lang="en-US" altLang="zh-CN" sz="28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,</a:t>
              </a:r>
              <a:r>
                <a:rPr lang="en-US" altLang="zh-CN" b="1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b="1">
                  <a:solidFill>
                    <a:srgbClr val="000000"/>
                  </a:solidFill>
                  <a:cs typeface="Times New Roman" panose="02020603050405020304" pitchFamily="18" charset="0"/>
                </a:rPr>
                <a:t>△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v/v </a:t>
              </a:r>
              <a:r>
                <a:rPr lang="en-US" altLang="zh-CN" sz="28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&lt;0.5</a:t>
              </a:r>
              <a:r>
                <a:rPr lang="en-US" altLang="zh-CN" sz="2800" b="1">
                  <a:solidFill>
                    <a:srgbClr val="000000"/>
                  </a:solidFill>
                </a:rPr>
                <a:t>%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76880" name="右箭头 14"/>
            <p:cNvSpPr>
              <a:spLocks noChangeArrowheads="1"/>
            </p:cNvSpPr>
            <p:nvPr/>
          </p:nvSpPr>
          <p:spPr bwMode="auto">
            <a:xfrm>
              <a:off x="3698875" y="3429000"/>
              <a:ext cx="76200" cy="376238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2" name="矩形 1"/>
          <p:cNvSpPr/>
          <p:nvPr/>
        </p:nvSpPr>
        <p:spPr>
          <a:xfrm>
            <a:off x="1619250" y="5360988"/>
            <a:ext cx="65532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b</a:t>
            </a:r>
            <a:r>
              <a:rPr lang="zh-CN" altLang="zh-CN" sz="2800" b="1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对目标函数的影响比</a:t>
            </a:r>
            <a:r>
              <a:rPr lang="en-US" altLang="zh-CN" sz="2800" b="1" i="1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  <a:sym typeface="Symbol" panose="05050102010706020507"/>
              </a:rPr>
              <a:t></a:t>
            </a:r>
            <a:r>
              <a:rPr lang="zh-CN" altLang="zh-CN" sz="2800" b="1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的影响大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上百</a:t>
            </a:r>
            <a:r>
              <a:rPr lang="zh-CN" altLang="zh-CN" sz="2800" b="1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倍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16" name="Line 1"/>
          <p:cNvSpPr>
            <a:spLocks noChangeShapeType="1"/>
          </p:cNvSpPr>
          <p:nvPr/>
        </p:nvSpPr>
        <p:spPr bwMode="auto">
          <a:xfrm>
            <a:off x="200393" y="1434679"/>
            <a:ext cx="647700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5675" grpId="0"/>
      <p:bldP spid="11" grpId="0"/>
      <p:bldP spid="2" grpId="0"/>
      <p:bldP spid="1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1861" y="620688"/>
            <a:ext cx="213222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小结与评注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568952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影院屏幕和座位设计中的</a:t>
            </a:r>
            <a:r>
              <a:rPr lang="zh-CN" altLang="zh-CN" sz="2800" b="1" dirty="0">
                <a:solidFill>
                  <a:srgbClr val="FF0000"/>
                </a:solidFill>
              </a:rPr>
              <a:t>简化</a:t>
            </a:r>
            <a:r>
              <a:rPr lang="zh-CN" altLang="en-US" sz="2800" b="1" dirty="0">
                <a:solidFill>
                  <a:srgbClr val="FF0000"/>
                </a:solidFill>
              </a:rPr>
              <a:t>问题</a:t>
            </a:r>
            <a:r>
              <a:rPr lang="zh-CN" altLang="en-US" sz="2800" b="1" dirty="0"/>
              <a:t>：</a:t>
            </a:r>
            <a:r>
              <a:rPr lang="zh-CN" altLang="zh-CN" sz="2800" b="1" dirty="0"/>
              <a:t>视角</a:t>
            </a:r>
            <a:r>
              <a:rPr lang="en-US" altLang="zh-CN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zh-CN" altLang="zh-CN" sz="2800" b="1" dirty="0"/>
              <a:t>均值和均方差为</a:t>
            </a:r>
            <a:r>
              <a:rPr lang="zh-CN" altLang="en-US" sz="2800" b="1" dirty="0">
                <a:solidFill>
                  <a:srgbClr val="FF0000"/>
                </a:solidFill>
              </a:rPr>
              <a:t>决策</a:t>
            </a:r>
            <a:r>
              <a:rPr lang="zh-CN" altLang="zh-CN" sz="2800" b="1" dirty="0">
                <a:solidFill>
                  <a:srgbClr val="FF0000"/>
                </a:solidFill>
              </a:rPr>
              <a:t>目标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高度</a:t>
            </a:r>
            <a:r>
              <a:rPr lang="en-US" altLang="zh-CN" sz="2800" b="1" i="1" dirty="0"/>
              <a:t>b</a:t>
            </a:r>
            <a:r>
              <a:rPr lang="zh-CN" altLang="zh-CN" sz="2800" b="1" dirty="0"/>
              <a:t>和夹角</a:t>
            </a:r>
            <a:r>
              <a:rPr lang="en-US" altLang="zh-CN" sz="2800" b="1" i="1" dirty="0">
                <a:sym typeface="Symbol" panose="05050102010706020507" pitchFamily="18" charset="2"/>
              </a:rPr>
              <a:t></a:t>
            </a:r>
            <a:r>
              <a:rPr lang="zh-CN" altLang="zh-CN" sz="2800" b="1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决策</a:t>
            </a:r>
            <a:r>
              <a:rPr lang="zh-CN" altLang="zh-CN" sz="2800" b="1" dirty="0">
                <a:solidFill>
                  <a:srgbClr val="FF0000"/>
                </a:solidFill>
              </a:rPr>
              <a:t>变量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仰角</a:t>
            </a:r>
            <a:r>
              <a:rPr lang="en-US" altLang="zh-CN" sz="2800" b="1" i="1" dirty="0">
                <a:sym typeface="Symbol" panose="05050102010706020507" pitchFamily="18" charset="2"/>
              </a:rPr>
              <a:t></a:t>
            </a:r>
            <a:r>
              <a:rPr lang="zh-CN" altLang="zh-CN" sz="2800" b="1" dirty="0"/>
              <a:t>和视线遮挡限制</a:t>
            </a:r>
            <a:r>
              <a:rPr lang="zh-CN" altLang="en-US" sz="2800" b="1" dirty="0"/>
              <a:t>为</a:t>
            </a:r>
            <a:r>
              <a:rPr lang="zh-CN" altLang="zh-CN" sz="2800" b="1" dirty="0">
                <a:solidFill>
                  <a:srgbClr val="FF0000"/>
                </a:solidFill>
              </a:rPr>
              <a:t>约束条件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建立</a:t>
            </a:r>
            <a:r>
              <a:rPr lang="zh-CN" altLang="zh-CN" sz="2800" b="1" dirty="0">
                <a:solidFill>
                  <a:srgbClr val="FF0000"/>
                </a:solidFill>
              </a:rPr>
              <a:t>优化模型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79512" y="4365104"/>
            <a:ext cx="8640960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模型</a:t>
            </a:r>
            <a:r>
              <a:rPr lang="zh-CN" altLang="zh-CN" sz="2800" b="1" dirty="0">
                <a:solidFill>
                  <a:srgbClr val="FF0000"/>
                </a:solidFill>
              </a:rPr>
              <a:t>定量结果与定性分析</a:t>
            </a:r>
            <a:r>
              <a:rPr lang="zh-CN" altLang="zh-CN" sz="2800" b="1" dirty="0"/>
              <a:t>的相互印证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决策</a:t>
            </a:r>
            <a:r>
              <a:rPr lang="zh-CN" altLang="zh-CN" sz="2800" b="1" dirty="0"/>
              <a:t>变量的</a:t>
            </a:r>
            <a:r>
              <a:rPr lang="zh-CN" altLang="zh-CN" sz="2800" b="1" dirty="0">
                <a:solidFill>
                  <a:srgbClr val="FF0000"/>
                </a:solidFill>
              </a:rPr>
              <a:t>敏感性分析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以及对各排座位仰角和视角的讨论</a:t>
            </a:r>
            <a:r>
              <a:rPr lang="en-US" altLang="zh-CN" sz="2800" b="1" dirty="0"/>
              <a:t>,</a:t>
            </a:r>
            <a:r>
              <a:rPr lang="zh-CN" altLang="zh-CN" sz="2800" b="1" dirty="0"/>
              <a:t>丰富了建模的成果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拓广了模型的应用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179512" y="3128866"/>
            <a:ext cx="8568952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定性分析</a:t>
            </a:r>
            <a:r>
              <a:rPr lang="zh-CN" altLang="en-US" sz="2800" b="1" dirty="0"/>
              <a:t>决策</a:t>
            </a:r>
            <a:r>
              <a:rPr lang="zh-CN" altLang="zh-CN" sz="2800" b="1" dirty="0"/>
              <a:t>变量的变化对目标函数和约束条件的影响</a:t>
            </a:r>
            <a:r>
              <a:rPr lang="en-US" altLang="zh-CN" sz="2800" b="1" dirty="0"/>
              <a:t>,</a:t>
            </a:r>
            <a:r>
              <a:rPr lang="zh-CN" altLang="zh-CN" sz="2800" b="1" dirty="0"/>
              <a:t>结论与直观和常识相符合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是</a:t>
            </a:r>
            <a:r>
              <a:rPr lang="zh-CN" altLang="zh-CN" sz="2800" b="1" dirty="0">
                <a:solidFill>
                  <a:srgbClr val="FF0000"/>
                </a:solidFill>
              </a:rPr>
              <a:t>模型检验</a:t>
            </a:r>
            <a:r>
              <a:rPr lang="zh-CN" altLang="en-US" sz="2800" b="1" dirty="0"/>
              <a:t>一部分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矩形 15"/>
          <p:cNvSpPr>
            <a:spLocks noChangeArrowheads="1"/>
          </p:cNvSpPr>
          <p:nvPr/>
        </p:nvSpPr>
        <p:spPr bwMode="auto">
          <a:xfrm>
            <a:off x="827088" y="617538"/>
            <a:ext cx="7561262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+mn-lt"/>
                <a:ea typeface="楷体" panose="02010609060101010101" pitchFamily="49" charset="-122"/>
              </a:rPr>
              <a:t>2.5   </a:t>
            </a:r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易拉罐形状和尺寸的最优设计</a:t>
            </a:r>
            <a:endParaRPr lang="zh-CN" altLang="en-US" sz="3200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77827" name="矩形 2"/>
          <p:cNvSpPr>
            <a:spLocks noChangeArrowheads="1"/>
          </p:cNvSpPr>
          <p:nvPr/>
        </p:nvSpPr>
        <p:spPr bwMode="auto">
          <a:xfrm>
            <a:off x="1692275" y="1341438"/>
            <a:ext cx="5975350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latin typeface="+mn-lt"/>
                <a:ea typeface="+mn-ea"/>
              </a:rPr>
              <a:t>全国大学生数学建模竞赛</a:t>
            </a:r>
            <a:r>
              <a:rPr lang="en-US" altLang="zh-CN" sz="2800" b="1">
                <a:latin typeface="+mn-lt"/>
                <a:ea typeface="+mn-ea"/>
              </a:rPr>
              <a:t>2006</a:t>
            </a:r>
            <a:r>
              <a:rPr lang="zh-CN" altLang="zh-CN" sz="2800" b="1">
                <a:latin typeface="+mn-lt"/>
                <a:ea typeface="+mn-ea"/>
              </a:rPr>
              <a:t>年</a:t>
            </a:r>
            <a:r>
              <a:rPr lang="en-US" altLang="zh-CN" sz="2800" b="1">
                <a:latin typeface="+mn-lt"/>
                <a:ea typeface="+mn-ea"/>
              </a:rPr>
              <a:t>C</a:t>
            </a:r>
            <a:r>
              <a:rPr lang="zh-CN" altLang="zh-CN" sz="2800" b="1">
                <a:latin typeface="+mn-lt"/>
                <a:ea typeface="+mn-ea"/>
              </a:rPr>
              <a:t>题</a:t>
            </a:r>
            <a:endParaRPr lang="zh-CN" altLang="en-US" sz="2800">
              <a:latin typeface="+mn-lt"/>
              <a:ea typeface="+mn-ea"/>
            </a:endParaRPr>
          </a:p>
        </p:txBody>
      </p:sp>
      <p:pic>
        <p:nvPicPr>
          <p:cNvPr id="77828" name="Picture 2" descr="C:\Users\jiangqy\Desktop\u=3613596049,2404974494&amp;fm=23&amp;gp=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76475"/>
            <a:ext cx="2840037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3" descr="C:\Users\jiangqy\Desktop\u=3221966049,278427790&amp;fm=23&amp;gp=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2308225"/>
            <a:ext cx="3127375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900113" y="4797425"/>
            <a:ext cx="76327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/>
              <a:t>以发表在《工程数学学报》</a:t>
            </a:r>
            <a:r>
              <a:rPr lang="en-US" altLang="zh-CN" sz="2800" b="1"/>
              <a:t>2006</a:t>
            </a:r>
            <a:r>
              <a:rPr lang="zh-CN" altLang="zh-CN" sz="2800" b="1"/>
              <a:t>年增刊上学生优秀论文和评述文章为基本材料</a:t>
            </a:r>
            <a:r>
              <a:rPr lang="en-US" altLang="zh-CN" sz="2800" b="1"/>
              <a:t>, </a:t>
            </a:r>
            <a:r>
              <a:rPr lang="zh-CN" altLang="zh-CN" sz="2800" b="1"/>
              <a:t>介绍建模过程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矩形 1"/>
          <p:cNvSpPr>
            <a:spLocks noChangeArrowheads="1"/>
          </p:cNvSpPr>
          <p:nvPr/>
        </p:nvSpPr>
        <p:spPr bwMode="auto">
          <a:xfrm>
            <a:off x="755650" y="549275"/>
            <a:ext cx="183197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赛题原文</a:t>
            </a:r>
            <a:endParaRPr lang="zh-CN" altLang="zh-CN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651" name="矩形 2"/>
          <p:cNvSpPr>
            <a:spLocks noChangeArrowheads="1"/>
          </p:cNvSpPr>
          <p:nvPr/>
        </p:nvSpPr>
        <p:spPr bwMode="auto">
          <a:xfrm>
            <a:off x="344488" y="1196975"/>
            <a:ext cx="8424862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/>
              <a:t>         </a:t>
            </a:r>
            <a:r>
              <a:rPr lang="zh-CN" altLang="zh-CN" sz="2800" b="1"/>
              <a:t>我们只要稍加留意就会发现销量很大的饮料</a:t>
            </a:r>
            <a:r>
              <a:rPr lang="en-US" altLang="zh-CN" sz="2800" b="1"/>
              <a:t> (</a:t>
            </a:r>
            <a:r>
              <a:rPr lang="zh-CN" altLang="zh-CN" sz="2800" b="1"/>
              <a:t>例如饮料量为</a:t>
            </a:r>
            <a:r>
              <a:rPr lang="en-US" altLang="zh-CN" sz="2800" b="1"/>
              <a:t>355</a:t>
            </a:r>
            <a:r>
              <a:rPr lang="zh-CN" altLang="zh-CN" sz="2800" b="1"/>
              <a:t>毫升的可口可乐、青岛啤酒等</a:t>
            </a:r>
            <a:r>
              <a:rPr lang="en-US" altLang="zh-CN" sz="2800" b="1"/>
              <a:t>)</a:t>
            </a:r>
            <a:r>
              <a:rPr lang="zh-CN" altLang="zh-CN" sz="2800" b="1"/>
              <a:t>的饮料罐</a:t>
            </a:r>
            <a:r>
              <a:rPr lang="en-US" altLang="zh-CN" sz="2800" b="1"/>
              <a:t>(</a:t>
            </a:r>
            <a:r>
              <a:rPr lang="zh-CN" altLang="zh-CN" sz="2800" b="1"/>
              <a:t>即</a:t>
            </a:r>
            <a:r>
              <a:rPr lang="zh-CN" altLang="zh-CN" sz="2800" b="1">
                <a:solidFill>
                  <a:srgbClr val="FF0000"/>
                </a:solidFill>
              </a:rPr>
              <a:t>易拉罐</a:t>
            </a:r>
            <a:r>
              <a:rPr lang="en-US" altLang="zh-CN" sz="2800" b="1"/>
              <a:t>)</a:t>
            </a:r>
            <a:r>
              <a:rPr lang="zh-CN" altLang="zh-CN" sz="2800" b="1"/>
              <a:t>的</a:t>
            </a:r>
            <a:r>
              <a:rPr lang="zh-CN" altLang="zh-CN" sz="2800" b="1">
                <a:solidFill>
                  <a:srgbClr val="FF0000"/>
                </a:solidFill>
              </a:rPr>
              <a:t>形状和尺寸几乎都是一样</a:t>
            </a:r>
            <a:r>
              <a:rPr lang="zh-CN" altLang="zh-CN" sz="2800" b="1"/>
              <a:t>的。看来，这并非偶然，这应该是某种意义下的最优设计。当然，对于单个的易拉罐来说，这种最优设计可以节省的钱可能是很有限的，但是如果是生产几亿，甚至几十亿个易拉罐的话，可以节约的钱就很可观了。</a:t>
            </a:r>
          </a:p>
        </p:txBody>
      </p:sp>
      <p:sp>
        <p:nvSpPr>
          <p:cNvPr id="27652" name="矩形 3"/>
          <p:cNvSpPr>
            <a:spLocks noChangeArrowheads="1"/>
          </p:cNvSpPr>
          <p:nvPr/>
        </p:nvSpPr>
        <p:spPr bwMode="auto">
          <a:xfrm>
            <a:off x="395288" y="5051425"/>
            <a:ext cx="8424862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/>
              <a:t>         </a:t>
            </a:r>
            <a:r>
              <a:rPr lang="zh-CN" altLang="zh-CN" sz="2800" b="1"/>
              <a:t>现在就请你们小组来研究</a:t>
            </a:r>
            <a:r>
              <a:rPr lang="zh-CN" altLang="zh-CN" sz="2800" b="1">
                <a:solidFill>
                  <a:srgbClr val="FF0000"/>
                </a:solidFill>
              </a:rPr>
              <a:t>易拉罐的形状和尺寸的最优设计</a:t>
            </a:r>
            <a:r>
              <a:rPr lang="zh-CN" altLang="zh-CN" sz="2800" b="1"/>
              <a:t>问题。具体说，请你们完成以下的任务：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矩形 1"/>
          <p:cNvSpPr>
            <a:spLocks noChangeArrowheads="1"/>
          </p:cNvSpPr>
          <p:nvPr/>
        </p:nvSpPr>
        <p:spPr bwMode="auto">
          <a:xfrm>
            <a:off x="814388" y="549275"/>
            <a:ext cx="183197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赛题原文</a:t>
            </a:r>
            <a:endParaRPr lang="zh-CN" altLang="zh-CN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8675" name="矩形 3"/>
          <p:cNvSpPr>
            <a:spLocks noChangeArrowheads="1"/>
          </p:cNvSpPr>
          <p:nvPr/>
        </p:nvSpPr>
        <p:spPr bwMode="auto">
          <a:xfrm>
            <a:off x="684213" y="1268413"/>
            <a:ext cx="7848600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/>
              <a:t>1.  </a:t>
            </a:r>
            <a:r>
              <a:rPr lang="zh-CN" altLang="zh-CN" sz="2800" b="1"/>
              <a:t>取一个饮料量为</a:t>
            </a:r>
            <a:r>
              <a:rPr lang="en-US" altLang="zh-CN" sz="2800" b="1"/>
              <a:t>355</a:t>
            </a:r>
            <a:r>
              <a:rPr lang="zh-CN" altLang="zh-CN" sz="2800" b="1"/>
              <a:t>毫升的易拉罐，例如</a:t>
            </a:r>
            <a:r>
              <a:rPr lang="en-US" altLang="zh-CN" sz="2800" b="1"/>
              <a:t>355</a:t>
            </a:r>
            <a:r>
              <a:rPr lang="zh-CN" altLang="zh-CN" sz="2800" b="1"/>
              <a:t>毫升的可口可乐饮料罐，</a:t>
            </a:r>
            <a:r>
              <a:rPr lang="zh-CN" altLang="zh-CN" sz="2800" b="1">
                <a:solidFill>
                  <a:srgbClr val="FF0000"/>
                </a:solidFill>
              </a:rPr>
              <a:t>测量</a:t>
            </a:r>
            <a:r>
              <a:rPr lang="zh-CN" altLang="zh-CN" sz="2800" b="1"/>
              <a:t>你们认为验证模型所需要的</a:t>
            </a:r>
            <a:r>
              <a:rPr lang="zh-CN" altLang="zh-CN" sz="2800" b="1">
                <a:solidFill>
                  <a:srgbClr val="FF0000"/>
                </a:solidFill>
              </a:rPr>
              <a:t>数据</a:t>
            </a:r>
            <a:r>
              <a:rPr lang="zh-CN" altLang="zh-CN" sz="2800" b="1"/>
              <a:t>，例如易拉罐各部分的直径、高度、厚度等，并把数据列表加以说明；如果数据不是你们自己测量得到的，那么你们必须注明出处。</a:t>
            </a:r>
          </a:p>
        </p:txBody>
      </p:sp>
      <p:sp>
        <p:nvSpPr>
          <p:cNvPr id="28676" name="矩形 4"/>
          <p:cNvSpPr>
            <a:spLocks noChangeArrowheads="1"/>
          </p:cNvSpPr>
          <p:nvPr/>
        </p:nvSpPr>
        <p:spPr bwMode="auto">
          <a:xfrm>
            <a:off x="684213" y="4149725"/>
            <a:ext cx="80645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/>
              <a:t>2. </a:t>
            </a:r>
            <a:r>
              <a:rPr lang="zh-CN" altLang="zh-CN" sz="2800" b="1"/>
              <a:t>设易拉罐是一个</a:t>
            </a:r>
            <a:r>
              <a:rPr lang="zh-CN" altLang="zh-CN" sz="2800" b="1">
                <a:solidFill>
                  <a:srgbClr val="FF0000"/>
                </a:solidFill>
              </a:rPr>
              <a:t>正圆柱体</a:t>
            </a:r>
            <a:r>
              <a:rPr lang="en-US" altLang="zh-CN" sz="2800" b="1"/>
              <a:t>,  </a:t>
            </a:r>
            <a:r>
              <a:rPr lang="zh-CN" altLang="zh-CN" sz="2800" b="1"/>
              <a:t>什么是它的</a:t>
            </a:r>
            <a:r>
              <a:rPr lang="zh-CN" altLang="zh-CN" sz="2800" b="1">
                <a:solidFill>
                  <a:srgbClr val="FF0000"/>
                </a:solidFill>
              </a:rPr>
              <a:t>最优设计</a:t>
            </a:r>
            <a:r>
              <a:rPr lang="zh-CN" altLang="zh-CN" sz="2800" b="1"/>
              <a:t>？其结果是否可以合理地说明你们所测量的易拉罐的形状和尺寸，例如说，</a:t>
            </a:r>
            <a:r>
              <a:rPr lang="zh-CN" altLang="zh-CN" sz="2800" b="1">
                <a:solidFill>
                  <a:srgbClr val="FF0000"/>
                </a:solidFill>
              </a:rPr>
              <a:t>半径和高之比</a:t>
            </a:r>
            <a:r>
              <a:rPr lang="zh-CN" altLang="zh-CN" sz="2800" b="1"/>
              <a:t>，等等。</a:t>
            </a:r>
          </a:p>
        </p:txBody>
      </p:sp>
      <p:sp>
        <p:nvSpPr>
          <p:cNvPr id="79877" name="矩形 6"/>
          <p:cNvSpPr>
            <a:spLocks noChangeArrowheads="1"/>
          </p:cNvSpPr>
          <p:nvPr/>
        </p:nvSpPr>
        <p:spPr bwMode="auto">
          <a:xfrm>
            <a:off x="755650" y="549275"/>
            <a:ext cx="183197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赛题原文</a:t>
            </a:r>
            <a:endParaRPr lang="zh-CN" altLang="zh-CN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52"/>
          <p:cNvSpPr>
            <a:spLocks noChangeArrowheads="1"/>
          </p:cNvSpPr>
          <p:nvPr/>
        </p:nvSpPr>
        <p:spPr bwMode="auto">
          <a:xfrm>
            <a:off x="457200" y="381000"/>
            <a:ext cx="36830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anose="02010509060101010101" pitchFamily="49" charset="-122"/>
              </a:rPr>
              <a:t>问题分析与思考</a:t>
            </a:r>
            <a:endParaRPr lang="zh-CN" altLang="en-US" sz="3600" b="1"/>
          </a:p>
        </p:txBody>
      </p:sp>
      <p:sp>
        <p:nvSpPr>
          <p:cNvPr id="28678" name="Text Box 2054"/>
          <p:cNvSpPr txBox="1">
            <a:spLocks noChangeArrowheads="1"/>
          </p:cNvSpPr>
          <p:nvPr/>
        </p:nvSpPr>
        <p:spPr bwMode="auto">
          <a:xfrm>
            <a:off x="381000" y="1557338"/>
            <a:ext cx="843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FF3300"/>
                </a:solidFill>
              </a:rPr>
              <a:t>每天生产一次</a:t>
            </a:r>
            <a:r>
              <a:rPr lang="en-US" altLang="zh-CN" sz="2800" b="1"/>
              <a:t>, </a:t>
            </a:r>
            <a:r>
              <a:rPr lang="zh-CN" altLang="en-US" sz="2800" b="1"/>
              <a:t>每次</a:t>
            </a:r>
            <a:r>
              <a:rPr lang="en-US" altLang="zh-CN" sz="2800" b="1"/>
              <a:t>100</a:t>
            </a:r>
            <a:r>
              <a:rPr lang="zh-CN" altLang="en-US" sz="2800" b="1"/>
              <a:t>件</a:t>
            </a:r>
            <a:r>
              <a:rPr lang="en-US" altLang="zh-CN" sz="2800" b="1"/>
              <a:t>,</a:t>
            </a:r>
            <a:r>
              <a:rPr lang="zh-CN" altLang="en-US" sz="2800" b="1"/>
              <a:t>无贮存费</a:t>
            </a:r>
            <a:r>
              <a:rPr lang="en-US" altLang="zh-CN" sz="2800" b="1"/>
              <a:t>,</a:t>
            </a:r>
            <a:r>
              <a:rPr lang="zh-CN" altLang="en-US" sz="2800" b="1"/>
              <a:t>准备费</a:t>
            </a:r>
            <a:r>
              <a:rPr lang="en-US" altLang="zh-CN" sz="2800" b="1"/>
              <a:t>5000</a:t>
            </a:r>
            <a:r>
              <a:rPr lang="zh-CN" altLang="en-US" sz="2800" b="1"/>
              <a:t>元</a:t>
            </a:r>
            <a:r>
              <a:rPr lang="en-US" altLang="zh-CN" sz="2800" b="1"/>
              <a:t>.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28679" name="Text Box 2055"/>
          <p:cNvSpPr txBox="1">
            <a:spLocks noChangeArrowheads="1"/>
          </p:cNvSpPr>
          <p:nvPr/>
        </p:nvSpPr>
        <p:spPr bwMode="auto">
          <a:xfrm>
            <a:off x="533400" y="990600"/>
            <a:ext cx="821531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/>
              <a:t>日需求</a:t>
            </a:r>
            <a:r>
              <a:rPr lang="en-US" altLang="zh-CN" sz="2800" b="1"/>
              <a:t>100</a:t>
            </a:r>
            <a:r>
              <a:rPr lang="zh-CN" altLang="en-US" sz="2800" b="1"/>
              <a:t>件，准备费</a:t>
            </a:r>
            <a:r>
              <a:rPr lang="en-US" altLang="zh-CN" sz="2800" b="1"/>
              <a:t>5000</a:t>
            </a:r>
            <a:r>
              <a:rPr lang="zh-CN" altLang="en-US" sz="2800" b="1"/>
              <a:t>元，贮存费每日每件</a:t>
            </a:r>
            <a:r>
              <a:rPr lang="en-US" altLang="zh-CN" sz="2800" b="1"/>
              <a:t>1</a:t>
            </a:r>
            <a:r>
              <a:rPr lang="zh-CN" altLang="en-US" sz="2800" b="1"/>
              <a:t>元</a:t>
            </a:r>
            <a:r>
              <a:rPr lang="en-US" altLang="zh-CN" sz="2800" b="1"/>
              <a:t>.</a:t>
            </a:r>
          </a:p>
        </p:txBody>
      </p:sp>
      <p:sp>
        <p:nvSpPr>
          <p:cNvPr id="28680" name="Text Box 2056"/>
          <p:cNvSpPr txBox="1">
            <a:spLocks noChangeArrowheads="1"/>
          </p:cNvSpPr>
          <p:nvPr/>
        </p:nvSpPr>
        <p:spPr bwMode="auto">
          <a:xfrm>
            <a:off x="395288" y="2636838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FF3300"/>
                </a:solidFill>
              </a:rPr>
              <a:t>10</a:t>
            </a:r>
            <a:r>
              <a:rPr lang="zh-CN" altLang="en-US" sz="2800" b="1">
                <a:solidFill>
                  <a:srgbClr val="FF3300"/>
                </a:solidFill>
              </a:rPr>
              <a:t>天生产一次</a:t>
            </a:r>
            <a:r>
              <a:rPr lang="en-US" altLang="zh-CN" sz="2800" b="1"/>
              <a:t>, </a:t>
            </a:r>
            <a:r>
              <a:rPr lang="zh-CN" altLang="en-US" sz="2800" b="1"/>
              <a:t>每次</a:t>
            </a:r>
            <a:r>
              <a:rPr lang="en-US" altLang="zh-CN" sz="2800" b="1"/>
              <a:t>1000</a:t>
            </a:r>
            <a:r>
              <a:rPr lang="zh-CN" altLang="en-US" sz="2800" b="1"/>
              <a:t>件，贮存费</a:t>
            </a:r>
            <a:r>
              <a:rPr lang="en-US" altLang="zh-CN" sz="2800" b="1"/>
              <a:t>900+800+…+100  =4500</a:t>
            </a:r>
            <a:r>
              <a:rPr lang="zh-CN" altLang="en-US" sz="2800" b="1"/>
              <a:t>元，准备费</a:t>
            </a:r>
            <a:r>
              <a:rPr lang="en-US" altLang="zh-CN" sz="2800" b="1"/>
              <a:t>5000</a:t>
            </a:r>
            <a:r>
              <a:rPr lang="zh-CN" altLang="en-US" sz="2800" b="1"/>
              <a:t>元，总计</a:t>
            </a:r>
            <a:r>
              <a:rPr lang="en-US" altLang="zh-CN" sz="2800" b="1"/>
              <a:t>9500</a:t>
            </a:r>
            <a:r>
              <a:rPr lang="zh-CN" altLang="en-US" sz="2800" b="1"/>
              <a:t>元</a:t>
            </a:r>
            <a:r>
              <a:rPr lang="en-US" altLang="zh-CN" sz="2800" b="1"/>
              <a:t>.</a:t>
            </a:r>
          </a:p>
        </p:txBody>
      </p:sp>
      <p:sp>
        <p:nvSpPr>
          <p:cNvPr id="28681" name="Text Box 2057"/>
          <p:cNvSpPr txBox="1">
            <a:spLocks noChangeArrowheads="1"/>
          </p:cNvSpPr>
          <p:nvPr/>
        </p:nvSpPr>
        <p:spPr bwMode="auto">
          <a:xfrm>
            <a:off x="381000" y="4191000"/>
            <a:ext cx="85836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FF3300"/>
                </a:solidFill>
              </a:rPr>
              <a:t>50</a:t>
            </a:r>
            <a:r>
              <a:rPr lang="zh-CN" altLang="en-US" sz="2800" b="1">
                <a:solidFill>
                  <a:srgbClr val="FF3300"/>
                </a:solidFill>
              </a:rPr>
              <a:t>天生产一次</a:t>
            </a:r>
            <a:r>
              <a:rPr lang="en-US" altLang="zh-CN" sz="2800" b="1"/>
              <a:t>,</a:t>
            </a:r>
            <a:r>
              <a:rPr lang="zh-CN" altLang="en-US" sz="2800" b="1"/>
              <a:t>每次</a:t>
            </a:r>
            <a:r>
              <a:rPr lang="en-US" altLang="zh-CN" sz="2800" b="1"/>
              <a:t>5000</a:t>
            </a:r>
            <a:r>
              <a:rPr lang="zh-CN" altLang="en-US" sz="2800" b="1"/>
              <a:t>件</a:t>
            </a:r>
            <a:r>
              <a:rPr lang="en-US" altLang="zh-CN" sz="2800" b="1"/>
              <a:t>, </a:t>
            </a:r>
            <a:r>
              <a:rPr lang="zh-CN" altLang="en-US" sz="2800" b="1"/>
              <a:t>贮存费</a:t>
            </a:r>
            <a:r>
              <a:rPr lang="en-US" altLang="zh-CN" sz="2800" b="1"/>
              <a:t>4900+4800+…+100 =122500</a:t>
            </a:r>
            <a:r>
              <a:rPr lang="zh-CN" altLang="en-US" sz="2800" b="1"/>
              <a:t>元，准备费</a:t>
            </a:r>
            <a:r>
              <a:rPr lang="en-US" altLang="zh-CN" sz="2800" b="1"/>
              <a:t>5000</a:t>
            </a:r>
            <a:r>
              <a:rPr lang="zh-CN" altLang="en-US" sz="2800" b="1"/>
              <a:t>元，总计</a:t>
            </a:r>
            <a:r>
              <a:rPr lang="en-US" altLang="zh-CN" sz="2800" b="1"/>
              <a:t>127500</a:t>
            </a:r>
            <a:r>
              <a:rPr lang="zh-CN" altLang="en-US" sz="2800" b="1"/>
              <a:t>元</a:t>
            </a:r>
            <a:r>
              <a:rPr lang="en-US" altLang="zh-CN" sz="2800" b="1"/>
              <a:t>.</a:t>
            </a:r>
          </a:p>
        </p:txBody>
      </p:sp>
      <p:sp>
        <p:nvSpPr>
          <p:cNvPr id="28682" name="Text Box 2058"/>
          <p:cNvSpPr txBox="1">
            <a:spLocks noChangeArrowheads="1"/>
          </p:cNvSpPr>
          <p:nvPr/>
        </p:nvSpPr>
        <p:spPr bwMode="auto">
          <a:xfrm>
            <a:off x="2438400" y="3644900"/>
            <a:ext cx="3357563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平均每天费用</a:t>
            </a:r>
            <a:r>
              <a:rPr lang="en-US" altLang="zh-CN" sz="2800" b="1">
                <a:solidFill>
                  <a:srgbClr val="FF3300"/>
                </a:solidFill>
              </a:rPr>
              <a:t>950</a:t>
            </a:r>
            <a:r>
              <a:rPr lang="zh-CN" altLang="en-US" sz="2800" b="1">
                <a:solidFill>
                  <a:srgbClr val="FF3300"/>
                </a:solidFill>
              </a:rPr>
              <a:t>元</a:t>
            </a:r>
          </a:p>
        </p:txBody>
      </p:sp>
      <p:sp>
        <p:nvSpPr>
          <p:cNvPr id="28683" name="Text Box 2059"/>
          <p:cNvSpPr txBox="1">
            <a:spLocks noChangeArrowheads="1"/>
          </p:cNvSpPr>
          <p:nvPr/>
        </p:nvSpPr>
        <p:spPr bwMode="auto">
          <a:xfrm>
            <a:off x="2411413" y="5157788"/>
            <a:ext cx="3573462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平均每天费用</a:t>
            </a:r>
            <a:r>
              <a:rPr lang="en-US" altLang="zh-CN" sz="2800" b="1">
                <a:solidFill>
                  <a:srgbClr val="FF3300"/>
                </a:solidFill>
              </a:rPr>
              <a:t>2550</a:t>
            </a:r>
            <a:r>
              <a:rPr lang="zh-CN" altLang="en-US" sz="2800" b="1">
                <a:solidFill>
                  <a:srgbClr val="FF3300"/>
                </a:solidFill>
              </a:rPr>
              <a:t>元</a:t>
            </a:r>
          </a:p>
        </p:txBody>
      </p:sp>
      <p:sp>
        <p:nvSpPr>
          <p:cNvPr id="28686" name="Text Box 2062"/>
          <p:cNvSpPr txBox="1">
            <a:spLocks noChangeArrowheads="1"/>
          </p:cNvSpPr>
          <p:nvPr/>
        </p:nvSpPr>
        <p:spPr bwMode="auto">
          <a:xfrm>
            <a:off x="1692275" y="5805488"/>
            <a:ext cx="60198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天生产一次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平均每天费用最小吗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28687" name="Text Box 2063"/>
          <p:cNvSpPr txBox="1">
            <a:spLocks noChangeArrowheads="1"/>
          </p:cNvSpPr>
          <p:nvPr/>
        </p:nvSpPr>
        <p:spPr bwMode="auto">
          <a:xfrm>
            <a:off x="2700338" y="2133600"/>
            <a:ext cx="2808287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每天费用</a:t>
            </a:r>
            <a:r>
              <a:rPr lang="en-US" altLang="zh-CN" sz="2800" b="1">
                <a:solidFill>
                  <a:srgbClr val="FF3300"/>
                </a:solidFill>
              </a:rPr>
              <a:t>5000</a:t>
            </a:r>
            <a:r>
              <a:rPr lang="zh-CN" altLang="en-US" sz="2800" b="1">
                <a:solidFill>
                  <a:srgbClr val="FF3300"/>
                </a:solidFill>
              </a:rPr>
              <a:t>元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  <p:bldP spid="28679" grpId="0" autoUpdateAnimBg="0"/>
      <p:bldP spid="28680" grpId="0" autoUpdateAnimBg="0"/>
      <p:bldP spid="28681" grpId="0" autoUpdateAnimBg="0"/>
      <p:bldP spid="28682" grpId="0" animBg="1" autoUpdateAnimBg="0"/>
      <p:bldP spid="28683" grpId="0" animBg="1" autoUpdateAnimBg="0"/>
      <p:bldP spid="28686" grpId="0" animBg="1" autoUpdateAnimBg="0"/>
      <p:bldP spid="2868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矩形 1"/>
          <p:cNvSpPr>
            <a:spLocks noChangeArrowheads="1"/>
          </p:cNvSpPr>
          <p:nvPr/>
        </p:nvSpPr>
        <p:spPr bwMode="auto">
          <a:xfrm>
            <a:off x="669925" y="5397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赛题原文</a:t>
            </a:r>
            <a:endParaRPr lang="zh-CN" altLang="zh-CN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13" y="1270000"/>
            <a:ext cx="1217612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矩形 6"/>
          <p:cNvSpPr>
            <a:spLocks noChangeArrowheads="1"/>
          </p:cNvSpPr>
          <p:nvPr/>
        </p:nvSpPr>
        <p:spPr bwMode="auto">
          <a:xfrm>
            <a:off x="395288" y="1196975"/>
            <a:ext cx="7129462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ts val="4000"/>
              </a:lnSpc>
              <a:tabLst>
                <a:tab pos="228600" algn="l"/>
              </a:tabLst>
            </a:pPr>
            <a:r>
              <a:rPr lang="en-US" altLang="zh-CN" sz="2800" b="1"/>
              <a:t>3. </a:t>
            </a:r>
            <a:r>
              <a:rPr lang="zh-CN" altLang="zh-CN" sz="2800" b="1"/>
              <a:t>设易拉罐的中心纵断面如图</a:t>
            </a:r>
            <a:r>
              <a:rPr lang="zh-CN" altLang="en-US" sz="2800" b="1"/>
              <a:t>所示</a:t>
            </a:r>
            <a:r>
              <a:rPr lang="en-US" altLang="zh-CN" sz="2800" b="1"/>
              <a:t>, </a:t>
            </a:r>
            <a:r>
              <a:rPr lang="zh-CN" altLang="en-US" sz="2800" b="1"/>
              <a:t>上面部分是一个</a:t>
            </a:r>
            <a:r>
              <a:rPr lang="zh-CN" altLang="en-US" sz="2800" b="1">
                <a:solidFill>
                  <a:srgbClr val="FF0000"/>
                </a:solidFill>
              </a:rPr>
              <a:t>正圆台</a:t>
            </a:r>
            <a:r>
              <a:rPr lang="en-US" altLang="zh-CN" sz="2800" b="1"/>
              <a:t>,</a:t>
            </a:r>
            <a:r>
              <a:rPr lang="zh-CN" altLang="en-US" sz="2800" b="1"/>
              <a:t>下面部分是一个</a:t>
            </a:r>
            <a:r>
              <a:rPr lang="zh-CN" altLang="en-US" sz="2800" b="1">
                <a:solidFill>
                  <a:srgbClr val="FF0000"/>
                </a:solidFill>
              </a:rPr>
              <a:t>正圆柱体</a:t>
            </a:r>
            <a:r>
              <a:rPr lang="en-US" altLang="zh-CN" sz="2800" b="1"/>
              <a:t>. </a:t>
            </a:r>
            <a:r>
              <a:rPr lang="zh-CN" altLang="en-US" sz="2800" b="1"/>
              <a:t>什么是它的</a:t>
            </a:r>
            <a:r>
              <a:rPr lang="zh-CN" altLang="en-US" sz="2800" b="1">
                <a:solidFill>
                  <a:srgbClr val="FF0000"/>
                </a:solidFill>
              </a:rPr>
              <a:t>最优设计</a:t>
            </a:r>
            <a:r>
              <a:rPr lang="zh-CN" altLang="en-US" sz="2800" b="1"/>
              <a:t>？其结果是否可以合理地说明你们所测量的易拉罐的形状和尺寸。</a:t>
            </a:r>
          </a:p>
        </p:txBody>
      </p:sp>
      <p:sp>
        <p:nvSpPr>
          <p:cNvPr id="29702" name="矩形 7"/>
          <p:cNvSpPr>
            <a:spLocks noChangeArrowheads="1"/>
          </p:cNvSpPr>
          <p:nvPr/>
        </p:nvSpPr>
        <p:spPr bwMode="auto">
          <a:xfrm>
            <a:off x="395288" y="3284538"/>
            <a:ext cx="8221662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/>
              <a:t>4. </a:t>
            </a:r>
            <a:r>
              <a:rPr lang="zh-CN" altLang="zh-CN" sz="2800" b="1"/>
              <a:t>利用你们对所测量的易拉罐的洞察和想象力</a:t>
            </a:r>
            <a:r>
              <a:rPr lang="en-US" altLang="zh-CN" sz="2800" b="1"/>
              <a:t>,</a:t>
            </a:r>
            <a:r>
              <a:rPr lang="zh-CN" altLang="zh-CN" sz="2800" b="1"/>
              <a:t>做出你们自己的关于</a:t>
            </a:r>
            <a:r>
              <a:rPr lang="zh-CN" altLang="zh-CN" sz="2800" b="1">
                <a:solidFill>
                  <a:srgbClr val="FF0000"/>
                </a:solidFill>
              </a:rPr>
              <a:t>易拉罐形状和尺寸的最优设计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  <p:sp>
        <p:nvSpPr>
          <p:cNvPr id="29703" name="矩形 8"/>
          <p:cNvSpPr>
            <a:spLocks noChangeArrowheads="1"/>
          </p:cNvSpPr>
          <p:nvPr/>
        </p:nvSpPr>
        <p:spPr bwMode="auto">
          <a:xfrm>
            <a:off x="395288" y="4437063"/>
            <a:ext cx="84978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/>
              <a:t>5. </a:t>
            </a:r>
            <a:r>
              <a:rPr lang="zh-CN" altLang="zh-CN" sz="2800" b="1"/>
              <a:t>用你们做本题及以前学习和实践数学建模的亲身体验</a:t>
            </a:r>
            <a:r>
              <a:rPr lang="en-US" altLang="zh-CN" sz="2800" b="1"/>
              <a:t>,</a:t>
            </a:r>
            <a:r>
              <a:rPr lang="zh-CN" altLang="zh-CN" sz="2800" b="1"/>
              <a:t>写一篇短文</a:t>
            </a:r>
            <a:r>
              <a:rPr lang="en-US" altLang="zh-CN" sz="2800" b="1"/>
              <a:t>(</a:t>
            </a:r>
            <a:r>
              <a:rPr lang="zh-CN" altLang="zh-CN" sz="2800" b="1"/>
              <a:t>不超过</a:t>
            </a:r>
            <a:r>
              <a:rPr lang="en-US" altLang="zh-CN" sz="2800" b="1"/>
              <a:t>1000</a:t>
            </a:r>
            <a:r>
              <a:rPr lang="zh-CN" altLang="zh-CN" sz="2800" b="1"/>
              <a:t>字</a:t>
            </a:r>
            <a:r>
              <a:rPr lang="en-US" altLang="zh-CN" sz="2800" b="1"/>
              <a:t>,</a:t>
            </a:r>
            <a:r>
              <a:rPr lang="zh-CN" altLang="zh-CN" sz="2800" b="1"/>
              <a:t>你们的论文中必须包括这篇短文</a:t>
            </a:r>
            <a:r>
              <a:rPr lang="en-US" altLang="zh-CN" sz="2800" b="1"/>
              <a:t>),</a:t>
            </a:r>
            <a:r>
              <a:rPr lang="zh-CN" altLang="zh-CN" sz="2800" b="1"/>
              <a:t>阐述</a:t>
            </a:r>
            <a:r>
              <a:rPr lang="zh-CN" altLang="zh-CN" sz="2800" b="1">
                <a:solidFill>
                  <a:srgbClr val="FF0000"/>
                </a:solidFill>
              </a:rPr>
              <a:t>什么是数学建模</a:t>
            </a:r>
            <a:r>
              <a:rPr lang="en-US" altLang="zh-CN" sz="2800" b="1">
                <a:solidFill>
                  <a:srgbClr val="FF0000"/>
                </a:solidFill>
              </a:rPr>
              <a:t>, </a:t>
            </a:r>
            <a:r>
              <a:rPr lang="zh-CN" altLang="zh-CN" sz="2800" b="1">
                <a:solidFill>
                  <a:srgbClr val="FF0000"/>
                </a:solidFill>
              </a:rPr>
              <a:t>它的关键步骤及难点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2" grpId="0"/>
      <p:bldP spid="2970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矩形 1"/>
          <p:cNvSpPr>
            <a:spLocks noChangeArrowheads="1"/>
          </p:cNvSpPr>
          <p:nvPr/>
        </p:nvSpPr>
        <p:spPr bwMode="auto">
          <a:xfrm>
            <a:off x="539750" y="6921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问题分析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723" name="矩形 2"/>
          <p:cNvSpPr>
            <a:spLocks noChangeArrowheads="1"/>
          </p:cNvSpPr>
          <p:nvPr/>
        </p:nvSpPr>
        <p:spPr bwMode="auto">
          <a:xfrm>
            <a:off x="2916238" y="765175"/>
            <a:ext cx="38877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导数应用</a:t>
            </a:r>
            <a:r>
              <a:rPr lang="zh-CN" altLang="en-US" sz="2800" b="1"/>
              <a:t>中</a:t>
            </a:r>
            <a:r>
              <a:rPr lang="zh-CN" altLang="zh-CN" sz="2800" b="1"/>
              <a:t>的</a:t>
            </a:r>
            <a:r>
              <a:rPr lang="zh-CN" altLang="zh-CN" sz="2800" b="1">
                <a:solidFill>
                  <a:srgbClr val="FF0000"/>
                </a:solidFill>
              </a:rPr>
              <a:t>极值问题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30724" name="矩形 3"/>
          <p:cNvSpPr>
            <a:spLocks noChangeArrowheads="1"/>
          </p:cNvSpPr>
          <p:nvPr/>
        </p:nvSpPr>
        <p:spPr bwMode="auto">
          <a:xfrm>
            <a:off x="468313" y="1412875"/>
            <a:ext cx="820737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/>
              <a:t>设计一个容积固定</a:t>
            </a:r>
            <a:r>
              <a:rPr lang="zh-CN" altLang="en-US" sz="2800" b="1"/>
              <a:t>、</a:t>
            </a:r>
            <a:r>
              <a:rPr lang="zh-CN" altLang="zh-CN" sz="2800" b="1"/>
              <a:t>有盖的圆柱形容器</a:t>
            </a:r>
            <a:r>
              <a:rPr lang="en-US" altLang="zh-CN" sz="2800" b="1"/>
              <a:t>, </a:t>
            </a:r>
            <a:r>
              <a:rPr lang="zh-CN" altLang="zh-CN" sz="2800" b="1"/>
              <a:t>若侧壁及底</a:t>
            </a:r>
            <a:r>
              <a:rPr lang="zh-CN" altLang="en-US" sz="2800" b="1"/>
              <a:t>、</a:t>
            </a:r>
            <a:r>
              <a:rPr lang="zh-CN" altLang="zh-CN" sz="2800" b="1"/>
              <a:t>盖厚度都相同</a:t>
            </a:r>
            <a:r>
              <a:rPr lang="en-US" altLang="zh-CN" sz="2800" b="1"/>
              <a:t>, </a:t>
            </a:r>
            <a:r>
              <a:rPr lang="zh-CN" altLang="zh-CN" sz="2800" b="1"/>
              <a:t>问</a:t>
            </a:r>
            <a:r>
              <a:rPr lang="zh-CN" altLang="zh-CN" sz="2800" b="1">
                <a:solidFill>
                  <a:srgbClr val="FF0000"/>
                </a:solidFill>
              </a:rPr>
              <a:t>容器高度与底面半径之比</a:t>
            </a:r>
            <a:r>
              <a:rPr lang="zh-CN" altLang="zh-CN" sz="2800" b="1"/>
              <a:t>为多少</a:t>
            </a:r>
            <a:r>
              <a:rPr lang="en-US" altLang="zh-CN" sz="2800" b="1"/>
              <a:t>, </a:t>
            </a:r>
            <a:r>
              <a:rPr lang="zh-CN" altLang="zh-CN" sz="2800" b="1">
                <a:solidFill>
                  <a:srgbClr val="FF0000"/>
                </a:solidFill>
              </a:rPr>
              <a:t>所耗材料</a:t>
            </a:r>
            <a:r>
              <a:rPr lang="zh-CN" altLang="zh-CN" sz="2800" b="1"/>
              <a:t>最少？</a:t>
            </a:r>
            <a:endParaRPr lang="zh-CN" altLang="en-US" sz="2800" b="1"/>
          </a:p>
        </p:txBody>
      </p:sp>
      <p:sp>
        <p:nvSpPr>
          <p:cNvPr id="30725" name="矩形 4"/>
          <p:cNvSpPr>
            <a:spLocks noChangeArrowheads="1"/>
          </p:cNvSpPr>
          <p:nvPr/>
        </p:nvSpPr>
        <p:spPr bwMode="auto">
          <a:xfrm>
            <a:off x="468313" y="312102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侧壁及底、盖厚度相同</a:t>
            </a:r>
            <a:endParaRPr lang="zh-CN" altLang="en-US" sz="2800" b="1"/>
          </a:p>
        </p:txBody>
      </p:sp>
      <p:sp>
        <p:nvSpPr>
          <p:cNvPr id="30726" name="矩形 6"/>
          <p:cNvSpPr>
            <a:spLocks noChangeArrowheads="1"/>
          </p:cNvSpPr>
          <p:nvPr/>
        </p:nvSpPr>
        <p:spPr bwMode="auto">
          <a:xfrm>
            <a:off x="539750" y="3798888"/>
            <a:ext cx="36004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/>
              <a:t>r~</a:t>
            </a:r>
            <a:r>
              <a:rPr lang="zh-CN" altLang="zh-CN" sz="2800" b="1"/>
              <a:t>底面半径</a:t>
            </a:r>
            <a:r>
              <a:rPr lang="en-US" altLang="zh-CN" sz="2800" b="1"/>
              <a:t>. </a:t>
            </a:r>
            <a:r>
              <a:rPr lang="en-US" altLang="zh-CN" sz="2800" b="1" i="1"/>
              <a:t>h ~</a:t>
            </a:r>
            <a:r>
              <a:rPr lang="zh-CN" altLang="zh-CN" sz="2800" b="1"/>
              <a:t>高度</a:t>
            </a:r>
            <a:r>
              <a:rPr lang="en-US" altLang="zh-CN" sz="2800" b="1"/>
              <a:t>.</a:t>
            </a:r>
            <a:r>
              <a:rPr lang="en-US" altLang="zh-CN" sz="2800" b="1" i="1"/>
              <a:t> </a:t>
            </a:r>
          </a:p>
          <a:p>
            <a:pPr>
              <a:lnSpc>
                <a:spcPts val="4000"/>
              </a:lnSpc>
            </a:pPr>
            <a:r>
              <a:rPr lang="en-US" altLang="zh-CN" sz="2800" b="1" i="1"/>
              <a:t>S ~</a:t>
            </a:r>
            <a:r>
              <a:rPr lang="zh-CN" altLang="en-US" sz="2800" b="1"/>
              <a:t>表</a:t>
            </a:r>
            <a:r>
              <a:rPr lang="zh-CN" altLang="zh-CN" sz="2800" b="1"/>
              <a:t>面积</a:t>
            </a:r>
            <a:r>
              <a:rPr lang="en-US" altLang="zh-CN" sz="2800" b="1"/>
              <a:t>.</a:t>
            </a:r>
            <a:r>
              <a:rPr lang="en-US" altLang="zh-CN" sz="2800" b="1" i="1"/>
              <a:t>  V ~</a:t>
            </a:r>
            <a:r>
              <a:rPr lang="zh-CN" altLang="zh-CN" sz="2800" b="1"/>
              <a:t>容积</a:t>
            </a:r>
            <a:endParaRPr lang="zh-CN" altLang="en-US" sz="2800" b="1"/>
          </a:p>
        </p:txBody>
      </p:sp>
      <p:sp>
        <p:nvSpPr>
          <p:cNvPr id="819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8" name="对象 8"/>
          <p:cNvGraphicFramePr>
            <a:graphicFrameLocks noChangeAspect="1"/>
          </p:cNvGraphicFramePr>
          <p:nvPr/>
        </p:nvGraphicFramePr>
        <p:xfrm>
          <a:off x="4932363" y="3789363"/>
          <a:ext cx="26066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5" name="公式" r:id="rId3" imgW="1002665" imgH="203200" progId="Equation.3">
                  <p:embed/>
                </p:oleObj>
              </mc:Choice>
              <mc:Fallback>
                <p:oleObj name="公式" r:id="rId3" imgW="1002665" imgH="2032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789363"/>
                        <a:ext cx="2606675" cy="520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30" name="对象 10"/>
          <p:cNvGraphicFramePr>
            <a:graphicFrameLocks noChangeAspect="1"/>
          </p:cNvGraphicFramePr>
          <p:nvPr/>
        </p:nvGraphicFramePr>
        <p:xfrm>
          <a:off x="4932363" y="4365625"/>
          <a:ext cx="14541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6" name="公式" r:id="rId5" imgW="584200" imgH="203200" progId="Equation.3">
                  <p:embed/>
                </p:oleObj>
              </mc:Choice>
              <mc:Fallback>
                <p:oleObj name="公式" r:id="rId5" imgW="584200" imgH="2032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365625"/>
                        <a:ext cx="1454150" cy="5000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368425" y="5283200"/>
            <a:ext cx="594042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</a:t>
            </a:r>
            <a:r>
              <a:rPr lang="zh-CN" altLang="zh-CN" sz="2800" b="1" dirty="0"/>
              <a:t>固定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求</a:t>
            </a:r>
            <a:r>
              <a:rPr lang="en-US" altLang="zh-CN" sz="2800" b="1" i="1" dirty="0"/>
              <a:t>r</a:t>
            </a:r>
            <a:r>
              <a:rPr lang="zh-CN" altLang="zh-CN" sz="2800" b="1" dirty="0"/>
              <a:t>，</a:t>
            </a:r>
            <a:r>
              <a:rPr lang="en-US" altLang="zh-CN" sz="2800" b="1" i="1" dirty="0"/>
              <a:t>h</a:t>
            </a:r>
            <a:r>
              <a:rPr lang="zh-CN" altLang="zh-CN" sz="2800" b="1" dirty="0"/>
              <a:t>满足什么关系使</a:t>
            </a:r>
            <a:r>
              <a:rPr lang="en-US" altLang="zh-CN" sz="2800" b="1" i="1" dirty="0"/>
              <a:t>S</a:t>
            </a:r>
            <a:r>
              <a:rPr lang="zh-CN" altLang="zh-CN" sz="2800" b="1" dirty="0"/>
              <a:t>最小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pSp>
        <p:nvGrpSpPr>
          <p:cNvPr id="30732" name="组合 13"/>
          <p:cNvGrpSpPr/>
          <p:nvPr/>
        </p:nvGrpSpPr>
        <p:grpSpPr bwMode="auto">
          <a:xfrm>
            <a:off x="4572000" y="3090863"/>
            <a:ext cx="3924300" cy="604837"/>
            <a:chOff x="4572000" y="3090346"/>
            <a:chExt cx="3924129" cy="605294"/>
          </a:xfrm>
        </p:grpSpPr>
        <p:sp>
          <p:nvSpPr>
            <p:cNvPr id="81933" name="矩形 5"/>
            <p:cNvSpPr>
              <a:spLocks noChangeArrowheads="1"/>
            </p:cNvSpPr>
            <p:nvPr/>
          </p:nvSpPr>
          <p:spPr bwMode="auto">
            <a:xfrm>
              <a:off x="4700952" y="3090346"/>
              <a:ext cx="3795177" cy="605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zh-CN" sz="2800" b="1"/>
                <a:t>所耗材料</a:t>
              </a:r>
              <a:r>
                <a:rPr lang="zh-CN" altLang="en-US" sz="2800" b="1"/>
                <a:t>用</a:t>
              </a:r>
              <a:r>
                <a:rPr lang="zh-CN" altLang="zh-CN" sz="2800" b="1">
                  <a:solidFill>
                    <a:srgbClr val="FF0000"/>
                  </a:solidFill>
                </a:rPr>
                <a:t>总面积</a:t>
              </a:r>
              <a:r>
                <a:rPr lang="zh-CN" altLang="en-US" sz="2800" b="1"/>
                <a:t>表示</a:t>
              </a:r>
            </a:p>
          </p:txBody>
        </p:sp>
        <p:sp>
          <p:nvSpPr>
            <p:cNvPr id="81934" name="右箭头 12"/>
            <p:cNvSpPr>
              <a:spLocks noChangeArrowheads="1"/>
            </p:cNvSpPr>
            <p:nvPr/>
          </p:nvSpPr>
          <p:spPr bwMode="auto">
            <a:xfrm>
              <a:off x="4572000" y="3140968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4" grpId="0"/>
      <p:bldP spid="30725" grpId="0"/>
      <p:bldP spid="30726" grpId="0"/>
      <p:bldP spid="12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矩形 1"/>
          <p:cNvSpPr>
            <a:spLocks noChangeArrowheads="1"/>
          </p:cNvSpPr>
          <p:nvPr/>
        </p:nvSpPr>
        <p:spPr bwMode="auto">
          <a:xfrm>
            <a:off x="539750" y="6921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问题分析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2947" name="矩形 2"/>
          <p:cNvSpPr>
            <a:spLocks noChangeArrowheads="1"/>
          </p:cNvSpPr>
          <p:nvPr/>
        </p:nvSpPr>
        <p:spPr bwMode="auto">
          <a:xfrm>
            <a:off x="2695575" y="765175"/>
            <a:ext cx="35321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导数应用的</a:t>
            </a:r>
            <a:r>
              <a:rPr lang="zh-CN" altLang="zh-CN" sz="2800" b="1">
                <a:solidFill>
                  <a:srgbClr val="FF0000"/>
                </a:solidFill>
              </a:rPr>
              <a:t>极值问题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829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0" name="对象 6"/>
          <p:cNvGraphicFramePr>
            <a:graphicFrameLocks noChangeAspect="1"/>
          </p:cNvGraphicFramePr>
          <p:nvPr/>
        </p:nvGraphicFramePr>
        <p:xfrm>
          <a:off x="4337050" y="3217863"/>
          <a:ext cx="26543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3" name="公式" r:id="rId3" imgW="1231265" imgH="393700" progId="Equation.3">
                  <p:embed/>
                </p:oleObj>
              </mc:Choice>
              <mc:Fallback>
                <p:oleObj name="公式" r:id="rId3" imgW="1231265" imgH="3937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3217863"/>
                        <a:ext cx="2654300" cy="842962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对象 7"/>
          <p:cNvGraphicFramePr>
            <a:graphicFrameLocks noChangeAspect="1"/>
          </p:cNvGraphicFramePr>
          <p:nvPr/>
        </p:nvGraphicFramePr>
        <p:xfrm>
          <a:off x="596900" y="2319338"/>
          <a:ext cx="25352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4" name="公式" r:id="rId5" imgW="1002665" imgH="203200" progId="Equation.3">
                  <p:embed/>
                </p:oleObj>
              </mc:Choice>
              <mc:Fallback>
                <p:oleObj name="公式" r:id="rId5" imgW="1002665" imgH="2032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319338"/>
                        <a:ext cx="2535238" cy="5064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对象 8"/>
          <p:cNvGraphicFramePr>
            <a:graphicFrameLocks noChangeAspect="1"/>
          </p:cNvGraphicFramePr>
          <p:nvPr/>
        </p:nvGraphicFramePr>
        <p:xfrm>
          <a:off x="611188" y="3378200"/>
          <a:ext cx="14398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5" name="公式" r:id="rId7" imgW="584200" imgH="203200" progId="Equation.3">
                  <p:embed/>
                </p:oleObj>
              </mc:Choice>
              <mc:Fallback>
                <p:oleObj name="公式" r:id="rId7" imgW="584200" imgH="2032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78200"/>
                        <a:ext cx="1439862" cy="495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755" name="组合 27"/>
          <p:cNvGrpSpPr/>
          <p:nvPr/>
        </p:nvGrpSpPr>
        <p:grpSpPr bwMode="auto">
          <a:xfrm>
            <a:off x="2124075" y="3378200"/>
            <a:ext cx="1800225" cy="534988"/>
            <a:chOff x="2123728" y="2729592"/>
            <a:chExt cx="1800200" cy="535968"/>
          </a:xfrm>
        </p:grpSpPr>
        <p:graphicFrame>
          <p:nvGraphicFramePr>
            <p:cNvPr id="82976" name="对象 12"/>
            <p:cNvGraphicFramePr>
              <a:graphicFrameLocks noChangeAspect="1"/>
            </p:cNvGraphicFramePr>
            <p:nvPr/>
          </p:nvGraphicFramePr>
          <p:xfrm>
            <a:off x="2331566" y="2729592"/>
            <a:ext cx="1592362" cy="484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6" name="公式" r:id="rId9" imgW="660400" imgH="203200" progId="Equation.3">
                    <p:embed/>
                  </p:oleObj>
                </mc:Choice>
                <mc:Fallback>
                  <p:oleObj name="公式" r:id="rId9" imgW="660400" imgH="203200" progId="Equation.3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566" y="2729592"/>
                          <a:ext cx="1592362" cy="484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7" name="右箭头 13"/>
            <p:cNvSpPr>
              <a:spLocks noChangeArrowheads="1"/>
            </p:cNvSpPr>
            <p:nvPr/>
          </p:nvSpPr>
          <p:spPr bwMode="auto">
            <a:xfrm>
              <a:off x="2123728" y="2780928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9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8" name="矩形 18"/>
          <p:cNvSpPr>
            <a:spLocks noChangeArrowheads="1"/>
          </p:cNvSpPr>
          <p:nvPr/>
        </p:nvSpPr>
        <p:spPr bwMode="auto">
          <a:xfrm>
            <a:off x="1116013" y="5229225"/>
            <a:ext cx="698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容器</a:t>
            </a:r>
            <a:r>
              <a:rPr lang="zh-CN" altLang="zh-CN" sz="2800" b="1">
                <a:solidFill>
                  <a:srgbClr val="FF0000"/>
                </a:solidFill>
              </a:rPr>
              <a:t>高度与底面直径相等</a:t>
            </a:r>
            <a:r>
              <a:rPr lang="zh-CN" altLang="zh-CN" sz="2800" b="1"/>
              <a:t>时所耗材料最少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1759" name="上箭头 19"/>
          <p:cNvSpPr>
            <a:spLocks noChangeArrowheads="1"/>
          </p:cNvSpPr>
          <p:nvPr/>
        </p:nvSpPr>
        <p:spPr bwMode="auto">
          <a:xfrm>
            <a:off x="2430463" y="3141663"/>
            <a:ext cx="485775" cy="142875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60" name="组合 29"/>
          <p:cNvGrpSpPr/>
          <p:nvPr/>
        </p:nvGrpSpPr>
        <p:grpSpPr bwMode="auto">
          <a:xfrm>
            <a:off x="4710113" y="4149725"/>
            <a:ext cx="1847850" cy="719138"/>
            <a:chOff x="4710521" y="3501008"/>
            <a:chExt cx="1848205" cy="720080"/>
          </a:xfrm>
        </p:grpSpPr>
        <p:graphicFrame>
          <p:nvGraphicFramePr>
            <p:cNvPr id="82974" name="对象 10"/>
            <p:cNvGraphicFramePr>
              <a:graphicFrameLocks noChangeAspect="1"/>
            </p:cNvGraphicFramePr>
            <p:nvPr/>
          </p:nvGraphicFramePr>
          <p:xfrm>
            <a:off x="4710521" y="3717032"/>
            <a:ext cx="1848205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7" name="公式" r:id="rId11" imgW="736600" imgH="203200" progId="Equation.3">
                    <p:embed/>
                  </p:oleObj>
                </mc:Choice>
                <mc:Fallback>
                  <p:oleObj name="公式" r:id="rId11" imgW="736600" imgH="203200" progId="Equation.3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0521" y="3717032"/>
                          <a:ext cx="1848205" cy="504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5" name="下箭头 22"/>
            <p:cNvSpPr>
              <a:spLocks noChangeArrowheads="1"/>
            </p:cNvSpPr>
            <p:nvPr/>
          </p:nvSpPr>
          <p:spPr bwMode="auto">
            <a:xfrm>
              <a:off x="5103864" y="3501008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61" name="组合 30"/>
          <p:cNvGrpSpPr/>
          <p:nvPr/>
        </p:nvGrpSpPr>
        <p:grpSpPr bwMode="auto">
          <a:xfrm>
            <a:off x="2555875" y="4076700"/>
            <a:ext cx="1655763" cy="809625"/>
            <a:chOff x="2555776" y="3429000"/>
            <a:chExt cx="1656184" cy="808871"/>
          </a:xfrm>
        </p:grpSpPr>
        <p:graphicFrame>
          <p:nvGraphicFramePr>
            <p:cNvPr id="82971" name="对象 17"/>
            <p:cNvGraphicFramePr>
              <a:graphicFrameLocks noChangeAspect="1"/>
            </p:cNvGraphicFramePr>
            <p:nvPr/>
          </p:nvGraphicFramePr>
          <p:xfrm>
            <a:off x="2555776" y="3768864"/>
            <a:ext cx="1110806" cy="469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8" name="公式" r:id="rId13" imgW="431165" imgH="177800" progId="Equation.3">
                    <p:embed/>
                  </p:oleObj>
                </mc:Choice>
                <mc:Fallback>
                  <p:oleObj name="公式" r:id="rId13" imgW="431165" imgH="177800" progId="Equation.3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76" y="3768864"/>
                          <a:ext cx="1110806" cy="46900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2" name="下箭头 23"/>
            <p:cNvSpPr>
              <a:spLocks noChangeArrowheads="1"/>
            </p:cNvSpPr>
            <p:nvPr/>
          </p:nvSpPr>
          <p:spPr bwMode="auto">
            <a:xfrm>
              <a:off x="2915816" y="3429000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3" name="左箭头 24"/>
            <p:cNvSpPr>
              <a:spLocks noChangeArrowheads="1"/>
            </p:cNvSpPr>
            <p:nvPr/>
          </p:nvSpPr>
          <p:spPr bwMode="auto">
            <a:xfrm>
              <a:off x="4067944" y="3736456"/>
              <a:ext cx="144016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62" name="组合 28"/>
          <p:cNvGrpSpPr/>
          <p:nvPr/>
        </p:nvGrpSpPr>
        <p:grpSpPr bwMode="auto">
          <a:xfrm>
            <a:off x="4949825" y="2803525"/>
            <a:ext cx="2867025" cy="461963"/>
            <a:chOff x="4951464" y="2103237"/>
            <a:chExt cx="2867740" cy="461667"/>
          </a:xfrm>
        </p:grpSpPr>
        <p:sp>
          <p:nvSpPr>
            <p:cNvPr id="82968" name="下箭头 20"/>
            <p:cNvSpPr>
              <a:spLocks noChangeArrowheads="1"/>
            </p:cNvSpPr>
            <p:nvPr/>
          </p:nvSpPr>
          <p:spPr bwMode="auto">
            <a:xfrm>
              <a:off x="4951464" y="2314674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436096" y="2103237"/>
              <a:ext cx="1216679" cy="461665"/>
            </a:xfrm>
            <a:prstGeom prst="rect">
              <a:avLst/>
            </a:prstGeom>
            <a:blipFill rotWithShape="1">
              <a:blip r:embed="rId15"/>
              <a:stretch>
                <a:fillRect l="-500" b="-10526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6" name="TextBox 2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60232" y="2103239"/>
              <a:ext cx="1158972" cy="461665"/>
            </a:xfrm>
            <a:prstGeom prst="rect">
              <a:avLst/>
            </a:prstGeom>
            <a:blipFill rotWithShape="1">
              <a:blip r:embed="rId16"/>
              <a:stretch>
                <a:fillRect l="-4737" t="-10526" r="-7368" b="-2894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82962" name="矩形 31"/>
          <p:cNvSpPr>
            <a:spLocks noChangeArrowheads="1"/>
          </p:cNvSpPr>
          <p:nvPr/>
        </p:nvSpPr>
        <p:spPr bwMode="auto">
          <a:xfrm>
            <a:off x="1116013" y="1455738"/>
            <a:ext cx="684053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/>
              <a:t>r~</a:t>
            </a:r>
            <a:r>
              <a:rPr lang="zh-CN" altLang="zh-CN" sz="2800" b="1"/>
              <a:t>底面半径</a:t>
            </a:r>
            <a:r>
              <a:rPr lang="en-US" altLang="zh-CN" sz="2800" b="1"/>
              <a:t>. </a:t>
            </a:r>
            <a:r>
              <a:rPr lang="en-US" altLang="zh-CN" sz="2800" b="1" i="1"/>
              <a:t>h ~</a:t>
            </a:r>
            <a:r>
              <a:rPr lang="zh-CN" altLang="zh-CN" sz="2800" b="1"/>
              <a:t>高度</a:t>
            </a:r>
            <a:r>
              <a:rPr lang="en-US" altLang="zh-CN" sz="2800" b="1"/>
              <a:t>.</a:t>
            </a:r>
            <a:r>
              <a:rPr lang="en-US" altLang="zh-CN" sz="2800" b="1" i="1"/>
              <a:t> S ~</a:t>
            </a:r>
            <a:r>
              <a:rPr lang="zh-CN" altLang="en-US" sz="2800" b="1"/>
              <a:t>表</a:t>
            </a:r>
            <a:r>
              <a:rPr lang="zh-CN" altLang="zh-CN" sz="2800" b="1"/>
              <a:t>面积</a:t>
            </a:r>
            <a:r>
              <a:rPr lang="en-US" altLang="zh-CN" sz="2800" b="1"/>
              <a:t>.</a:t>
            </a:r>
            <a:r>
              <a:rPr lang="en-US" altLang="zh-CN" sz="2800" b="1" i="1"/>
              <a:t>  V ~</a:t>
            </a:r>
            <a:r>
              <a:rPr lang="zh-CN" altLang="zh-CN" sz="2800" b="1"/>
              <a:t>容积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3" name="TextBox 32"/>
          <p:cNvSpPr txBox="1"/>
          <p:nvPr/>
        </p:nvSpPr>
        <p:spPr>
          <a:xfrm>
            <a:off x="6516688" y="817563"/>
            <a:ext cx="203517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微分法求解</a:t>
            </a:r>
          </a:p>
        </p:txBody>
      </p:sp>
      <p:sp>
        <p:nvSpPr>
          <p:cNvPr id="82964" name="Rectangle 3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3417888" y="2133600"/>
            <a:ext cx="2000250" cy="768350"/>
            <a:chOff x="6029204" y="2030881"/>
            <a:chExt cx="1999179" cy="769015"/>
          </a:xfrm>
        </p:grpSpPr>
        <p:graphicFrame>
          <p:nvGraphicFramePr>
            <p:cNvPr id="82966" name="对象 5"/>
            <p:cNvGraphicFramePr>
              <a:graphicFrameLocks noChangeAspect="1"/>
            </p:cNvGraphicFramePr>
            <p:nvPr/>
          </p:nvGraphicFramePr>
          <p:xfrm>
            <a:off x="6227762" y="2030881"/>
            <a:ext cx="1800621" cy="769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9" name="公式" r:id="rId17" imgW="914400" imgH="393700" progId="Equation.3">
                    <p:embed/>
                  </p:oleObj>
                </mc:Choice>
                <mc:Fallback>
                  <p:oleObj name="公式" r:id="rId17" imgW="914400" imgH="393700" progId="Equation.3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7762" y="2030881"/>
                          <a:ext cx="1800621" cy="769015"/>
                        </a:xfrm>
                        <a:prstGeom prst="rect">
                          <a:avLst/>
                        </a:prstGeom>
                        <a:solidFill>
                          <a:srgbClr val="C2FF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右箭头 65"/>
            <p:cNvSpPr/>
            <p:nvPr/>
          </p:nvSpPr>
          <p:spPr bwMode="auto">
            <a:xfrm>
              <a:off x="6029204" y="2197713"/>
              <a:ext cx="144385" cy="48460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8" grpId="0"/>
      <p:bldP spid="31759" grpId="0" animBg="1"/>
      <p:bldP spid="3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矩形 2"/>
          <p:cNvSpPr>
            <a:spLocks noChangeArrowheads="1"/>
          </p:cNvSpPr>
          <p:nvPr/>
        </p:nvSpPr>
        <p:spPr bwMode="auto">
          <a:xfrm>
            <a:off x="468313" y="684213"/>
            <a:ext cx="183197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问题分析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3971" name="矩形 3"/>
          <p:cNvSpPr>
            <a:spLocks noChangeArrowheads="1"/>
          </p:cNvSpPr>
          <p:nvPr/>
        </p:nvSpPr>
        <p:spPr bwMode="auto">
          <a:xfrm>
            <a:off x="2339975" y="765175"/>
            <a:ext cx="6985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容器</a:t>
            </a:r>
            <a:r>
              <a:rPr lang="zh-CN" altLang="zh-CN" sz="2800" b="1">
                <a:solidFill>
                  <a:srgbClr val="FF0000"/>
                </a:solidFill>
              </a:rPr>
              <a:t>高度与底面直径相等</a:t>
            </a:r>
            <a:r>
              <a:rPr lang="zh-CN" altLang="zh-CN" sz="2800" b="1"/>
              <a:t>时所耗材料最少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2772" name="矩形 4"/>
          <p:cNvSpPr>
            <a:spLocks noChangeArrowheads="1"/>
          </p:cNvSpPr>
          <p:nvPr/>
        </p:nvSpPr>
        <p:spPr bwMode="auto">
          <a:xfrm>
            <a:off x="539750" y="1557338"/>
            <a:ext cx="5903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通常易拉罐的高度比底面直径大得多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83973" name="AutoShape 2" descr="http://imgt0.bdstatic.com/it/u=1890369313,3793307265&amp;fm=116&amp;gp=0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774" name="Picture 3" descr="C:\Users\jiangqy\Desktop\u=1890369313,3793307265&amp;fm=116&amp;gp=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1573213"/>
            <a:ext cx="2095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矩形 6"/>
          <p:cNvSpPr>
            <a:spLocks noChangeArrowheads="1"/>
          </p:cNvSpPr>
          <p:nvPr/>
        </p:nvSpPr>
        <p:spPr bwMode="auto">
          <a:xfrm>
            <a:off x="539750" y="230663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如果只考虑</a:t>
            </a:r>
            <a:r>
              <a:rPr lang="zh-CN" altLang="zh-CN" sz="2800" b="1"/>
              <a:t>节省材料</a:t>
            </a:r>
            <a:endParaRPr lang="zh-CN" altLang="en-US" sz="2800" b="1"/>
          </a:p>
        </p:txBody>
      </p:sp>
      <p:sp>
        <p:nvSpPr>
          <p:cNvPr id="9" name="矩形 8"/>
          <p:cNvSpPr/>
          <p:nvPr/>
        </p:nvSpPr>
        <p:spPr>
          <a:xfrm>
            <a:off x="571500" y="3030538"/>
            <a:ext cx="379253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/>
              <a:t>罐底、盖厚度比侧壁大</a:t>
            </a:r>
            <a:endParaRPr lang="zh-CN" altLang="en-US" sz="2800" b="1" dirty="0"/>
          </a:p>
        </p:txBody>
      </p:sp>
      <p:sp>
        <p:nvSpPr>
          <p:cNvPr id="32777" name="矩形 9"/>
          <p:cNvSpPr>
            <a:spLocks noChangeArrowheads="1"/>
          </p:cNvSpPr>
          <p:nvPr/>
        </p:nvSpPr>
        <p:spPr bwMode="auto">
          <a:xfrm>
            <a:off x="663575" y="3787775"/>
            <a:ext cx="3116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题目要求</a:t>
            </a:r>
            <a:r>
              <a:rPr lang="zh-CN" altLang="zh-CN" sz="2800" b="1"/>
              <a:t>测量数据</a:t>
            </a:r>
            <a:endParaRPr lang="zh-CN" altLang="en-US" sz="2800" b="1"/>
          </a:p>
        </p:txBody>
      </p:sp>
      <p:sp>
        <p:nvSpPr>
          <p:cNvPr id="32778" name="矩形 10"/>
          <p:cNvSpPr>
            <a:spLocks noChangeArrowheads="1"/>
          </p:cNvSpPr>
          <p:nvPr/>
        </p:nvSpPr>
        <p:spPr bwMode="auto">
          <a:xfrm>
            <a:off x="595313" y="4581525"/>
            <a:ext cx="5324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3300"/>
                </a:solidFill>
              </a:rPr>
              <a:t>正圆柱体</a:t>
            </a:r>
            <a:r>
              <a:rPr lang="zh-CN" altLang="zh-CN" sz="2800" b="1"/>
              <a:t>利用简单几何知识</a:t>
            </a:r>
            <a:r>
              <a:rPr lang="zh-CN" altLang="en-US" sz="2800" b="1"/>
              <a:t>建模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2779" name="矩形 11"/>
          <p:cNvSpPr>
            <a:spLocks noChangeArrowheads="1"/>
          </p:cNvSpPr>
          <p:nvPr/>
        </p:nvSpPr>
        <p:spPr bwMode="auto">
          <a:xfrm>
            <a:off x="611188" y="5373688"/>
            <a:ext cx="4241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圆柱体上面有一个</a:t>
            </a:r>
            <a:r>
              <a:rPr lang="zh-CN" altLang="zh-CN" sz="2800" b="1">
                <a:solidFill>
                  <a:srgbClr val="FF3300"/>
                </a:solidFill>
              </a:rPr>
              <a:t>小圆台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2780" name="矩形 12"/>
          <p:cNvSpPr>
            <a:spLocks noChangeArrowheads="1"/>
          </p:cNvSpPr>
          <p:nvPr/>
        </p:nvSpPr>
        <p:spPr bwMode="auto">
          <a:xfrm>
            <a:off x="5292725" y="5373688"/>
            <a:ext cx="3095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小圆台改为</a:t>
            </a:r>
            <a:r>
              <a:rPr lang="zh-CN" altLang="en-US" sz="2800" b="1">
                <a:solidFill>
                  <a:srgbClr val="FF3300"/>
                </a:solidFill>
              </a:rPr>
              <a:t>小</a:t>
            </a:r>
            <a:r>
              <a:rPr lang="zh-CN" altLang="zh-CN" sz="2800" b="1">
                <a:solidFill>
                  <a:srgbClr val="FF3300"/>
                </a:solidFill>
              </a:rPr>
              <a:t>球台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pSp>
        <p:nvGrpSpPr>
          <p:cNvPr id="16" name="组合 15"/>
          <p:cNvGrpSpPr/>
          <p:nvPr/>
        </p:nvGrpSpPr>
        <p:grpSpPr>
          <a:xfrm>
            <a:off x="4507535" y="3049796"/>
            <a:ext cx="4312937" cy="523220"/>
            <a:chOff x="4507535" y="3049796"/>
            <a:chExt cx="4312937" cy="5232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4621832" y="3049796"/>
              <a:ext cx="4198640" cy="52322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sz="2800" b="1" dirty="0"/>
                <a:t>增加高度、减少底面直径</a:t>
              </a:r>
              <a:endParaRPr lang="zh-CN" altLang="en-US" sz="2800" b="1" dirty="0"/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4507535" y="3088384"/>
              <a:ext cx="136473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2782" name="组合 17"/>
          <p:cNvGrpSpPr/>
          <p:nvPr/>
        </p:nvGrpSpPr>
        <p:grpSpPr bwMode="auto">
          <a:xfrm>
            <a:off x="4506913" y="3770313"/>
            <a:ext cx="4386262" cy="522287"/>
            <a:chOff x="4507535" y="3769876"/>
            <a:chExt cx="4384945" cy="523220"/>
          </a:xfrm>
        </p:grpSpPr>
        <p:sp>
          <p:nvSpPr>
            <p:cNvPr id="83983" name="矩形 14"/>
            <p:cNvSpPr>
              <a:spLocks noChangeArrowheads="1"/>
            </p:cNvSpPr>
            <p:nvPr/>
          </p:nvSpPr>
          <p:spPr bwMode="auto">
            <a:xfrm>
              <a:off x="4644008" y="3769876"/>
              <a:ext cx="42484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得到</a:t>
              </a:r>
              <a:r>
                <a:rPr lang="zh-CN" altLang="zh-CN" sz="2800" b="1"/>
                <a:t>底、盖、侧壁</a:t>
              </a:r>
              <a:r>
                <a:rPr lang="zh-CN" altLang="en-US" sz="2800" b="1"/>
                <a:t>的</a:t>
              </a:r>
              <a:r>
                <a:rPr lang="zh-CN" altLang="zh-CN" sz="2800" b="1"/>
                <a:t>厚度</a:t>
              </a:r>
              <a:endParaRPr lang="zh-CN" altLang="en-US" sz="2800" b="1"/>
            </a:p>
          </p:txBody>
        </p:sp>
        <p:sp>
          <p:nvSpPr>
            <p:cNvPr id="83984" name="右箭头 16"/>
            <p:cNvSpPr>
              <a:spLocks noChangeArrowheads="1"/>
            </p:cNvSpPr>
            <p:nvPr/>
          </p:nvSpPr>
          <p:spPr bwMode="auto">
            <a:xfrm>
              <a:off x="4507535" y="3789040"/>
              <a:ext cx="136473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10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5" grpId="0"/>
      <p:bldP spid="9" grpId="0" animBg="1"/>
      <p:bldP spid="32777" grpId="0"/>
      <p:bldP spid="32778" grpId="0"/>
      <p:bldP spid="32779" grpId="0"/>
      <p:bldP spid="32780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矩形 1"/>
          <p:cNvSpPr>
            <a:spLocks noChangeArrowheads="1"/>
          </p:cNvSpPr>
          <p:nvPr/>
        </p:nvSpPr>
        <p:spPr bwMode="auto">
          <a:xfrm>
            <a:off x="539750" y="6921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数据测量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32188" y="692150"/>
            <a:ext cx="356076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/>
              <a:t>易拉罐</a:t>
            </a:r>
            <a:r>
              <a:rPr lang="zh-CN" altLang="en-US" sz="2800" b="1" dirty="0"/>
              <a:t>各项</a:t>
            </a:r>
            <a:r>
              <a:rPr lang="zh-CN" altLang="zh-CN" sz="2800" b="1" dirty="0"/>
              <a:t>尺寸</a:t>
            </a:r>
            <a:r>
              <a:rPr lang="en-US" altLang="zh-CN" sz="2800" b="1" dirty="0"/>
              <a:t>(mm)</a:t>
            </a:r>
            <a:endParaRPr lang="zh-CN" altLang="zh-CN" sz="2800" b="1" dirty="0"/>
          </a:p>
        </p:txBody>
      </p:sp>
      <p:sp>
        <p:nvSpPr>
          <p:cNvPr id="33796" name="矩形 3"/>
          <p:cNvSpPr>
            <a:spLocks noChangeArrowheads="1"/>
          </p:cNvSpPr>
          <p:nvPr/>
        </p:nvSpPr>
        <p:spPr bwMode="auto">
          <a:xfrm>
            <a:off x="5219700" y="1341438"/>
            <a:ext cx="2878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5</a:t>
            </a:r>
            <a:r>
              <a:rPr lang="zh-CN" altLang="zh-CN" sz="2800" b="1"/>
              <a:t>只罐子</a:t>
            </a:r>
            <a:r>
              <a:rPr lang="zh-CN" altLang="en-US" sz="2800" b="1"/>
              <a:t>的</a:t>
            </a:r>
            <a:r>
              <a:rPr lang="zh-CN" altLang="zh-CN" sz="2800" b="1"/>
              <a:t>平均值</a:t>
            </a:r>
            <a:endParaRPr lang="zh-CN" altLang="en-US" sz="2800" b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850" y="1916113"/>
          <a:ext cx="8640763" cy="136842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64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2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64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罐高</a:t>
                      </a:r>
                      <a:r>
                        <a:rPr lang="en-US" alt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圆柱高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圆台高</a:t>
                      </a:r>
                      <a:endParaRPr lang="zh-CN" altLang="zh-CN" sz="2400" u="non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圆柱直径</a:t>
                      </a:r>
                      <a:endParaRPr lang="zh-CN" altLang="zh-CN" sz="2400" u="non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顶盖直径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罐壁厚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顶盖厚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>
                          <a:solidFill>
                            <a:schemeClr val="tx1"/>
                          </a:solidFill>
                          <a:effectLst/>
                        </a:rPr>
                        <a:t>罐底厚</a:t>
                      </a:r>
                      <a:endParaRPr lang="zh-CN" sz="240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罐内</a:t>
                      </a:r>
                      <a:endParaRPr lang="en-US" altLang="zh-CN" sz="2400" u="none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容积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>
                          <a:solidFill>
                            <a:schemeClr val="tx1"/>
                          </a:solidFill>
                          <a:effectLst/>
                        </a:rPr>
                        <a:t>120.6</a:t>
                      </a:r>
                      <a:endParaRPr lang="zh-CN" sz="240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rgbClr val="C00000"/>
                          </a:solidFill>
                          <a:effectLst/>
                        </a:rPr>
                        <a:t>110.5</a:t>
                      </a:r>
                      <a:endParaRPr lang="zh-CN" sz="2400" u="none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u="none" kern="100" dirty="0">
                          <a:solidFill>
                            <a:srgbClr val="C00000"/>
                          </a:solidFill>
                          <a:effectLst/>
                        </a:rPr>
                        <a:t>10</a:t>
                      </a:r>
                      <a:r>
                        <a:rPr lang="en-US" sz="2400" u="none" kern="100" dirty="0">
                          <a:solidFill>
                            <a:srgbClr val="C00000"/>
                          </a:solidFill>
                          <a:effectLst/>
                        </a:rPr>
                        <a:t>.1</a:t>
                      </a:r>
                      <a:endParaRPr lang="zh-CN" sz="2400" u="none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.1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60.1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rgbClr val="FF0000"/>
                          </a:solidFill>
                          <a:effectLst/>
                        </a:rPr>
                        <a:t>0.103</a:t>
                      </a:r>
                      <a:endParaRPr lang="zh-CN" sz="2400" u="none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rgbClr val="FF0000"/>
                          </a:solidFill>
                          <a:effectLst/>
                        </a:rPr>
                        <a:t>0.306</a:t>
                      </a:r>
                      <a:endParaRPr lang="zh-CN" sz="2400" u="none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rgbClr val="FF0000"/>
                          </a:solidFill>
                          <a:effectLst/>
                        </a:rPr>
                        <a:t>0.300</a:t>
                      </a:r>
                      <a:endParaRPr lang="zh-CN" sz="2400" u="none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364.8cm</a:t>
                      </a:r>
                      <a:r>
                        <a:rPr lang="en-US" sz="2400" u="none" kern="1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829" name="矩形 9"/>
          <p:cNvSpPr>
            <a:spLocks noChangeArrowheads="1"/>
          </p:cNvSpPr>
          <p:nvPr/>
        </p:nvSpPr>
        <p:spPr bwMode="auto">
          <a:xfrm>
            <a:off x="1135063" y="1341438"/>
            <a:ext cx="3416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从罐的外部进行测量</a:t>
            </a:r>
            <a:endParaRPr lang="zh-CN" altLang="en-US" sz="2800" b="1"/>
          </a:p>
        </p:txBody>
      </p:sp>
      <p:grpSp>
        <p:nvGrpSpPr>
          <p:cNvPr id="33830" name="组合 17"/>
          <p:cNvGrpSpPr/>
          <p:nvPr/>
        </p:nvGrpSpPr>
        <p:grpSpPr bwMode="auto">
          <a:xfrm>
            <a:off x="2843213" y="3357563"/>
            <a:ext cx="1749425" cy="1608137"/>
            <a:chOff x="2843808" y="3573016"/>
            <a:chExt cx="1749051" cy="1609500"/>
          </a:xfrm>
        </p:grpSpPr>
        <p:sp>
          <p:nvSpPr>
            <p:cNvPr id="85045" name="矩形 6"/>
            <p:cNvSpPr>
              <a:spLocks noChangeArrowheads="1"/>
            </p:cNvSpPr>
            <p:nvPr/>
          </p:nvSpPr>
          <p:spPr bwMode="auto">
            <a:xfrm>
              <a:off x="2843808" y="3740839"/>
              <a:ext cx="1749051" cy="144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zh-CN" sz="2800" b="1"/>
                <a:t>顶盖与圆柱直径相差</a:t>
              </a:r>
              <a:r>
                <a:rPr lang="en-US" altLang="zh-CN" sz="2800" b="1"/>
                <a:t>10%</a:t>
              </a:r>
              <a:endParaRPr lang="zh-CN" altLang="en-US" sz="2800" b="1"/>
            </a:p>
          </p:txBody>
        </p:sp>
        <p:sp>
          <p:nvSpPr>
            <p:cNvPr id="85046" name="下箭头 12"/>
            <p:cNvSpPr>
              <a:spLocks noChangeArrowheads="1"/>
            </p:cNvSpPr>
            <p:nvPr/>
          </p:nvSpPr>
          <p:spPr bwMode="auto">
            <a:xfrm>
              <a:off x="3419872" y="3573016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1" name="组合 16"/>
          <p:cNvGrpSpPr/>
          <p:nvPr/>
        </p:nvGrpSpPr>
        <p:grpSpPr bwMode="auto">
          <a:xfrm>
            <a:off x="1187450" y="3357563"/>
            <a:ext cx="1655763" cy="1620837"/>
            <a:chOff x="1187624" y="3573016"/>
            <a:chExt cx="1656184" cy="1621344"/>
          </a:xfrm>
        </p:grpSpPr>
        <p:sp>
          <p:nvSpPr>
            <p:cNvPr id="85043" name="矩形 8"/>
            <p:cNvSpPr>
              <a:spLocks noChangeArrowheads="1"/>
            </p:cNvSpPr>
            <p:nvPr/>
          </p:nvSpPr>
          <p:spPr bwMode="auto">
            <a:xfrm>
              <a:off x="1187624" y="3717032"/>
              <a:ext cx="1656184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zh-CN" sz="2800" b="1">
                  <a:solidFill>
                    <a:srgbClr val="C00000"/>
                  </a:solidFill>
                </a:rPr>
                <a:t>圆台高不到圆柱高的</a:t>
              </a:r>
              <a:r>
                <a:rPr lang="en-US" altLang="zh-CN" sz="2800" b="1">
                  <a:solidFill>
                    <a:srgbClr val="C00000"/>
                  </a:solidFill>
                </a:rPr>
                <a:t>10%</a:t>
              </a:r>
              <a:endParaRPr lang="zh-CN" altLang="en-US" sz="2800" b="1">
                <a:solidFill>
                  <a:srgbClr val="C00000"/>
                </a:solidFill>
              </a:endParaRPr>
            </a:p>
          </p:txBody>
        </p:sp>
        <p:sp>
          <p:nvSpPr>
            <p:cNvPr id="85044" name="下箭头 13"/>
            <p:cNvSpPr>
              <a:spLocks noChangeArrowheads="1"/>
            </p:cNvSpPr>
            <p:nvPr/>
          </p:nvSpPr>
          <p:spPr bwMode="auto">
            <a:xfrm>
              <a:off x="1783112" y="3573016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2" name="组合 18"/>
          <p:cNvGrpSpPr/>
          <p:nvPr/>
        </p:nvGrpSpPr>
        <p:grpSpPr bwMode="auto">
          <a:xfrm>
            <a:off x="4716463" y="3357563"/>
            <a:ext cx="2773362" cy="1190625"/>
            <a:chOff x="4716016" y="3573016"/>
            <a:chExt cx="2774261" cy="1191036"/>
          </a:xfrm>
        </p:grpSpPr>
        <p:sp>
          <p:nvSpPr>
            <p:cNvPr id="85041" name="矩形 5"/>
            <p:cNvSpPr>
              <a:spLocks noChangeArrowheads="1"/>
            </p:cNvSpPr>
            <p:nvPr/>
          </p:nvSpPr>
          <p:spPr bwMode="auto">
            <a:xfrm>
              <a:off x="4716016" y="3748389"/>
              <a:ext cx="2774261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zh-CN" sz="2800" b="1">
                  <a:solidFill>
                    <a:srgbClr val="FF0000"/>
                  </a:solidFill>
                </a:rPr>
                <a:t>罐底、盖的厚度约为罐壁的</a:t>
              </a:r>
              <a:r>
                <a:rPr lang="en-US" altLang="zh-CN" sz="2800" b="1">
                  <a:solidFill>
                    <a:srgbClr val="FF0000"/>
                  </a:solidFill>
                </a:rPr>
                <a:t>3</a:t>
              </a:r>
              <a:r>
                <a:rPr lang="zh-CN" altLang="zh-CN" sz="2800" b="1">
                  <a:solidFill>
                    <a:srgbClr val="FF0000"/>
                  </a:solidFill>
                </a:rPr>
                <a:t>倍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85042" name="下箭头 14"/>
            <p:cNvSpPr>
              <a:spLocks noChangeArrowheads="1"/>
            </p:cNvSpPr>
            <p:nvPr/>
          </p:nvSpPr>
          <p:spPr bwMode="auto">
            <a:xfrm>
              <a:off x="5671544" y="3573016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3" name="组合 19"/>
          <p:cNvGrpSpPr/>
          <p:nvPr/>
        </p:nvGrpSpPr>
        <p:grpSpPr bwMode="auto">
          <a:xfrm>
            <a:off x="366713" y="5013325"/>
            <a:ext cx="4964112" cy="739775"/>
            <a:chOff x="367462" y="5229200"/>
            <a:chExt cx="4963218" cy="739244"/>
          </a:xfrm>
        </p:grpSpPr>
        <p:sp>
          <p:nvSpPr>
            <p:cNvPr id="11" name="矩形 10"/>
            <p:cNvSpPr/>
            <p:nvPr/>
          </p:nvSpPr>
          <p:spPr>
            <a:xfrm>
              <a:off x="367462" y="5444945"/>
              <a:ext cx="4963218" cy="523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800" b="1" dirty="0"/>
                <a:t>圆台近似作圆柱处理误差很小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  <p:sp>
          <p:nvSpPr>
            <p:cNvPr id="85040" name="下箭头 15"/>
            <p:cNvSpPr>
              <a:spLocks noChangeArrowheads="1"/>
            </p:cNvSpPr>
            <p:nvPr/>
          </p:nvSpPr>
          <p:spPr bwMode="auto">
            <a:xfrm>
              <a:off x="2411760" y="5229200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4" name="组合 21"/>
          <p:cNvGrpSpPr/>
          <p:nvPr/>
        </p:nvGrpSpPr>
        <p:grpSpPr bwMode="auto">
          <a:xfrm>
            <a:off x="5653088" y="4508500"/>
            <a:ext cx="2879725" cy="1270000"/>
            <a:chOff x="5653112" y="4869160"/>
            <a:chExt cx="2879328" cy="1269717"/>
          </a:xfrm>
        </p:grpSpPr>
        <p:sp>
          <p:nvSpPr>
            <p:cNvPr id="12" name="矩形 11"/>
            <p:cNvSpPr/>
            <p:nvPr/>
          </p:nvSpPr>
          <p:spPr>
            <a:xfrm>
              <a:off x="5653112" y="5019939"/>
              <a:ext cx="2879328" cy="11189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lnSpc>
                  <a:spcPts val="4000"/>
                </a:lnSpc>
                <a:defRPr/>
              </a:pPr>
              <a:r>
                <a:rPr lang="zh-CN" altLang="zh-CN" sz="2800" b="1" dirty="0"/>
                <a:t>优化设计与</a:t>
              </a:r>
              <a:r>
                <a:rPr lang="zh-CN" altLang="en-US" sz="2800" b="1" dirty="0"/>
                <a:t>普通的</a:t>
              </a:r>
              <a:r>
                <a:rPr lang="zh-CN" altLang="zh-CN" sz="2800" b="1" dirty="0"/>
                <a:t>极值问题有别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  <p:sp>
          <p:nvSpPr>
            <p:cNvPr id="85038" name="下箭头 20"/>
            <p:cNvSpPr>
              <a:spLocks noChangeArrowheads="1"/>
            </p:cNvSpPr>
            <p:nvPr/>
          </p:nvSpPr>
          <p:spPr bwMode="auto">
            <a:xfrm>
              <a:off x="6319616" y="4869160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5035" name="Picture 3" descr="C:\Users\jiangqy\Desktop\u=1890369313,3793307265&amp;fm=116&amp;gp=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765175"/>
            <a:ext cx="83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36" name="矩形 23"/>
          <p:cNvSpPr>
            <a:spLocks noChangeArrowheads="1"/>
          </p:cNvSpPr>
          <p:nvPr/>
        </p:nvSpPr>
        <p:spPr bwMode="auto">
          <a:xfrm>
            <a:off x="1079500" y="5876925"/>
            <a:ext cx="6945313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罐高约为</a:t>
            </a:r>
            <a:r>
              <a:rPr lang="zh-CN" altLang="zh-CN" sz="2800" b="1"/>
              <a:t>圆柱</a:t>
            </a:r>
            <a:r>
              <a:rPr lang="zh-CN" altLang="en-US" sz="2800" b="1"/>
              <a:t>直径的</a:t>
            </a:r>
            <a:r>
              <a:rPr lang="en-US" altLang="zh-CN" sz="2800" b="1"/>
              <a:t>2</a:t>
            </a:r>
            <a:r>
              <a:rPr lang="zh-CN" altLang="en-US" sz="2800" b="1"/>
              <a:t>倍，与日常所见相符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796" grpId="0"/>
      <p:bldP spid="33829" grpId="0"/>
      <p:bldP spid="3383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1"/>
          <p:cNvSpPr>
            <a:spLocks noChangeArrowheads="1"/>
          </p:cNvSpPr>
          <p:nvPr/>
        </p:nvSpPr>
        <p:spPr bwMode="auto">
          <a:xfrm>
            <a:off x="611188" y="692150"/>
            <a:ext cx="1833562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圆柱模型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4819" name="矩形 2"/>
          <p:cNvSpPr>
            <a:spLocks noChangeArrowheads="1"/>
          </p:cNvSpPr>
          <p:nvPr/>
        </p:nvSpPr>
        <p:spPr bwMode="auto">
          <a:xfrm>
            <a:off x="2771775" y="754063"/>
            <a:ext cx="504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小圆台近似于圆柱，直径相同</a:t>
            </a:r>
            <a:endParaRPr lang="zh-CN" altLang="en-US" sz="2800" b="1"/>
          </a:p>
        </p:txBody>
      </p:sp>
      <p:sp>
        <p:nvSpPr>
          <p:cNvPr id="34820" name="矩形 4"/>
          <p:cNvSpPr>
            <a:spLocks noChangeArrowheads="1"/>
          </p:cNvSpPr>
          <p:nvPr/>
        </p:nvSpPr>
        <p:spPr bwMode="auto">
          <a:xfrm>
            <a:off x="539750" y="2205038"/>
            <a:ext cx="84963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i="1"/>
              <a:t>r~</a:t>
            </a:r>
            <a:r>
              <a:rPr lang="zh-CN" altLang="zh-CN" sz="2800" b="1"/>
              <a:t>圆柱半径</a:t>
            </a:r>
            <a:r>
              <a:rPr lang="en-US" altLang="zh-CN" sz="2800" b="1"/>
              <a:t>. </a:t>
            </a:r>
            <a:r>
              <a:rPr lang="en-US" altLang="zh-CN" sz="2800" b="1" i="1"/>
              <a:t>h ~</a:t>
            </a:r>
            <a:r>
              <a:rPr lang="zh-CN" altLang="zh-CN" sz="2800" b="1"/>
              <a:t>圆柱高度</a:t>
            </a:r>
            <a:r>
              <a:rPr lang="en-US" altLang="zh-CN" sz="2800" b="1"/>
              <a:t>.</a:t>
            </a:r>
            <a:r>
              <a:rPr lang="en-US" altLang="zh-CN" sz="2800" b="1" i="1"/>
              <a:t> b ~</a:t>
            </a:r>
            <a:r>
              <a:rPr lang="zh-CN" altLang="zh-CN" sz="2800" b="1"/>
              <a:t>侧壁厚度</a:t>
            </a:r>
            <a:r>
              <a:rPr lang="en-US" altLang="zh-CN" sz="2800" b="1"/>
              <a:t>.</a:t>
            </a:r>
            <a:r>
              <a:rPr lang="en-US" altLang="zh-CN" sz="2800" b="1" i="1"/>
              <a:t> kb ~</a:t>
            </a:r>
            <a:r>
              <a:rPr lang="zh-CN" altLang="en-US" sz="2800" b="1"/>
              <a:t>罐</a:t>
            </a:r>
            <a:r>
              <a:rPr lang="zh-CN" altLang="zh-CN" sz="2800" b="1"/>
              <a:t>底厚度</a:t>
            </a:r>
            <a:r>
              <a:rPr lang="en-US" altLang="zh-CN" sz="2800" b="1"/>
              <a:t>.</a:t>
            </a:r>
            <a:r>
              <a:rPr lang="en-US" altLang="zh-CN" sz="2800" b="1" i="1"/>
              <a:t> k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b ~</a:t>
            </a:r>
            <a:r>
              <a:rPr lang="zh-CN" altLang="en-US" sz="2800" b="1"/>
              <a:t>罐</a:t>
            </a:r>
            <a:r>
              <a:rPr lang="zh-CN" altLang="zh-CN" sz="2800" b="1"/>
              <a:t>盖厚度</a:t>
            </a:r>
            <a:r>
              <a:rPr lang="en-US" altLang="zh-CN" sz="2800" b="1"/>
              <a:t>.</a:t>
            </a:r>
            <a:endParaRPr lang="en-US" altLang="zh-CN" sz="2800" b="1" i="1"/>
          </a:p>
        </p:txBody>
      </p:sp>
      <p:sp>
        <p:nvSpPr>
          <p:cNvPr id="34821" name="矩形 5"/>
          <p:cNvSpPr>
            <a:spLocks noChangeArrowheads="1"/>
          </p:cNvSpPr>
          <p:nvPr/>
        </p:nvSpPr>
        <p:spPr bwMode="auto">
          <a:xfrm>
            <a:off x="1116013" y="1484313"/>
            <a:ext cx="6911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所耗材料</a:t>
            </a:r>
            <a:r>
              <a:rPr lang="zh-CN" altLang="en-US" sz="2800" b="1"/>
              <a:t>的</a:t>
            </a:r>
            <a:r>
              <a:rPr lang="zh-CN" altLang="zh-CN" sz="2800" b="1"/>
              <a:t>体积</a:t>
            </a:r>
            <a:r>
              <a:rPr lang="en-US" altLang="zh-CN" sz="2800" b="1"/>
              <a:t>=</a:t>
            </a:r>
            <a:r>
              <a:rPr lang="zh-CN" altLang="zh-CN" sz="2800" b="1"/>
              <a:t>侧壁、底、盖面积</a:t>
            </a:r>
            <a:r>
              <a:rPr lang="en-US" altLang="zh-CN" sz="2800" b="1"/>
              <a:t>×</a:t>
            </a:r>
            <a:r>
              <a:rPr lang="zh-CN" altLang="zh-CN" sz="2800" b="1"/>
              <a:t>厚度</a:t>
            </a:r>
            <a:endParaRPr lang="zh-CN" altLang="en-US" sz="2800" b="1"/>
          </a:p>
        </p:txBody>
      </p:sp>
      <p:sp>
        <p:nvSpPr>
          <p:cNvPr id="34822" name="矩形 7"/>
          <p:cNvSpPr>
            <a:spLocks noChangeArrowheads="1"/>
          </p:cNvSpPr>
          <p:nvPr/>
        </p:nvSpPr>
        <p:spPr bwMode="auto">
          <a:xfrm>
            <a:off x="3492500" y="2751138"/>
            <a:ext cx="490378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>
                <a:solidFill>
                  <a:srgbClr val="000000"/>
                </a:solidFill>
              </a:rPr>
              <a:t>SV</a:t>
            </a:r>
            <a:r>
              <a:rPr lang="en-US" altLang="zh-CN" sz="2800" baseline="-25000"/>
              <a:t>1 </a:t>
            </a:r>
            <a:r>
              <a:rPr lang="en-US" altLang="zh-CN" sz="2800" b="1" i="1">
                <a:solidFill>
                  <a:srgbClr val="000000"/>
                </a:solidFill>
              </a:rPr>
              <a:t>~</a:t>
            </a:r>
            <a:r>
              <a:rPr lang="zh-CN" altLang="zh-CN" sz="2800" b="1"/>
              <a:t>材料体积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r>
              <a:rPr lang="en-US" altLang="zh-CN" sz="2800" b="1" i="1">
                <a:solidFill>
                  <a:srgbClr val="000000"/>
                </a:solidFill>
              </a:rPr>
              <a:t>  V</a:t>
            </a:r>
            <a:r>
              <a:rPr lang="en-US" altLang="zh-CN" sz="2800" baseline="-25000"/>
              <a:t>1</a:t>
            </a:r>
            <a:r>
              <a:rPr lang="en-US" altLang="zh-CN" sz="2800" b="1" i="1">
                <a:solidFill>
                  <a:srgbClr val="000000"/>
                </a:solidFill>
              </a:rPr>
              <a:t> ~</a:t>
            </a:r>
            <a:r>
              <a:rPr lang="zh-CN" altLang="en-US" sz="2800"/>
              <a:t>罐的</a:t>
            </a:r>
            <a:r>
              <a:rPr lang="zh-CN" altLang="zh-CN" sz="2800" b="1">
                <a:solidFill>
                  <a:srgbClr val="000000"/>
                </a:solidFill>
              </a:rPr>
              <a:t>容积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60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4" name="对象 10"/>
          <p:cNvGraphicFramePr>
            <a:graphicFrameLocks noChangeAspect="1"/>
          </p:cNvGraphicFramePr>
          <p:nvPr/>
        </p:nvGraphicFramePr>
        <p:xfrm>
          <a:off x="1116013" y="3644900"/>
          <a:ext cx="42957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0" name="公式" r:id="rId3" imgW="1701800" imgH="228600" progId="Equation.3">
                  <p:embed/>
                </p:oleObj>
              </mc:Choice>
              <mc:Fallback>
                <p:oleObj name="公式" r:id="rId3" imgW="1701800" imgH="2286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44900"/>
                        <a:ext cx="4295775" cy="576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6" name="对象 12"/>
          <p:cNvGraphicFramePr>
            <a:graphicFrameLocks noChangeAspect="1"/>
          </p:cNvGraphicFramePr>
          <p:nvPr/>
        </p:nvGraphicFramePr>
        <p:xfrm>
          <a:off x="6156325" y="3644900"/>
          <a:ext cx="15113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1" name="公式" r:id="rId5" imgW="596900" imgH="228600" progId="Equation.3">
                  <p:embed/>
                </p:oleObj>
              </mc:Choice>
              <mc:Fallback>
                <p:oleObj name="公式" r:id="rId5" imgW="596900" imgH="2286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644900"/>
                        <a:ext cx="1511300" cy="576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矩形 13"/>
          <p:cNvSpPr>
            <a:spLocks noChangeArrowheads="1"/>
          </p:cNvSpPr>
          <p:nvPr/>
        </p:nvSpPr>
        <p:spPr bwMode="auto">
          <a:xfrm>
            <a:off x="395288" y="4437063"/>
            <a:ext cx="192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b</a:t>
            </a:r>
            <a:r>
              <a:rPr lang="en-US" altLang="zh-CN" sz="2800" b="1"/>
              <a:t>, </a:t>
            </a:r>
            <a:r>
              <a:rPr lang="en-US" altLang="zh-CN" sz="2800" b="1" i="1"/>
              <a:t>k</a:t>
            </a:r>
            <a:r>
              <a:rPr lang="en-US" altLang="zh-CN" sz="2800" b="1"/>
              <a:t>, 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zh-CN" altLang="zh-CN" sz="2800" b="1"/>
              <a:t>已知</a:t>
            </a:r>
            <a:endParaRPr lang="zh-CN" altLang="en-US" sz="2800" b="1"/>
          </a:p>
        </p:txBody>
      </p:sp>
      <p:sp>
        <p:nvSpPr>
          <p:cNvPr id="15" name="矩形 14"/>
          <p:cNvSpPr/>
          <p:nvPr/>
        </p:nvSpPr>
        <p:spPr>
          <a:xfrm>
            <a:off x="2554288" y="4437063"/>
            <a:ext cx="648176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固定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求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zh-CN" altLang="zh-CN" sz="2800" b="1" dirty="0"/>
              <a:t>满足什么关系使</a:t>
            </a:r>
            <a:r>
              <a:rPr lang="en-US" altLang="zh-CN" sz="2800" b="1" i="1" dirty="0"/>
              <a:t>SV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最小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4829" name="矩形 15"/>
          <p:cNvSpPr>
            <a:spLocks noChangeArrowheads="1"/>
          </p:cNvSpPr>
          <p:nvPr/>
        </p:nvSpPr>
        <p:spPr bwMode="auto">
          <a:xfrm>
            <a:off x="1527175" y="5445125"/>
            <a:ext cx="5853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注 </a:t>
            </a:r>
            <a:r>
              <a:rPr lang="zh-CN" altLang="en-US" b="1" i="1"/>
              <a:t>  </a:t>
            </a:r>
            <a:r>
              <a:rPr lang="en-US" altLang="zh-CN" b="1" i="1"/>
              <a:t>b</a:t>
            </a:r>
            <a:r>
              <a:rPr lang="en-US" altLang="zh-CN" b="1"/>
              <a:t>&lt;&lt;</a:t>
            </a:r>
            <a:r>
              <a:rPr lang="en-US" altLang="zh-CN" b="1" i="1"/>
              <a:t>r</a:t>
            </a:r>
            <a:r>
              <a:rPr lang="en-US" altLang="zh-CN" b="1"/>
              <a:t>, </a:t>
            </a:r>
            <a:r>
              <a:rPr lang="en-US" altLang="zh-CN" b="1" i="1"/>
              <a:t>h</a:t>
            </a:r>
            <a:r>
              <a:rPr lang="zh-CN" altLang="zh-CN" b="1"/>
              <a:t>，</a:t>
            </a:r>
            <a:r>
              <a:rPr lang="zh-CN" altLang="en-US" b="1"/>
              <a:t>模型中</a:t>
            </a:r>
            <a:r>
              <a:rPr lang="zh-CN" altLang="zh-CN" b="1"/>
              <a:t>略去</a:t>
            </a:r>
            <a:r>
              <a:rPr lang="en-US" altLang="zh-CN" b="1" i="1"/>
              <a:t>b</a:t>
            </a:r>
            <a:r>
              <a:rPr lang="zh-CN" altLang="zh-CN" b="1"/>
              <a:t>的二次、三次项</a:t>
            </a:r>
            <a:r>
              <a:rPr lang="en-US" altLang="zh-CN" b="1"/>
              <a:t>.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820" grpId="0"/>
      <p:bldP spid="34821" grpId="0"/>
      <p:bldP spid="34822" grpId="0"/>
      <p:bldP spid="34827" grpId="0"/>
      <p:bldP spid="15" grpId="0" animBg="1"/>
      <p:bldP spid="34829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矩形 1"/>
          <p:cNvSpPr>
            <a:spLocks noChangeArrowheads="1"/>
          </p:cNvSpPr>
          <p:nvPr/>
        </p:nvSpPr>
        <p:spPr bwMode="auto">
          <a:xfrm>
            <a:off x="611188" y="692150"/>
            <a:ext cx="1833562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圆柱模型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87043" name="对象 2"/>
          <p:cNvGraphicFramePr>
            <a:graphicFrameLocks noChangeAspect="1"/>
          </p:cNvGraphicFramePr>
          <p:nvPr/>
        </p:nvGraphicFramePr>
        <p:xfrm>
          <a:off x="2987675" y="836613"/>
          <a:ext cx="37576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9" name="公式" r:id="rId3" imgW="1701800" imgH="228600" progId="Equation.3">
                  <p:embed/>
                </p:oleObj>
              </mc:Choice>
              <mc:Fallback>
                <p:oleObj name="公式" r:id="rId3" imgW="1701800" imgH="228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836613"/>
                        <a:ext cx="37576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对象 3"/>
          <p:cNvGraphicFramePr>
            <a:graphicFrameLocks noChangeAspect="1"/>
          </p:cNvGraphicFramePr>
          <p:nvPr/>
        </p:nvGraphicFramePr>
        <p:xfrm>
          <a:off x="7092950" y="831850"/>
          <a:ext cx="1320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0" name="公式" r:id="rId5" imgW="596900" imgH="228600" progId="Equation.3">
                  <p:embed/>
                </p:oleObj>
              </mc:Choice>
              <mc:Fallback>
                <p:oleObj name="公式" r:id="rId5" imgW="59690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831850"/>
                        <a:ext cx="1320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450" y="1598613"/>
            <a:ext cx="350678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极值问题微分法求解</a:t>
            </a:r>
          </a:p>
        </p:txBody>
      </p:sp>
      <p:grpSp>
        <p:nvGrpSpPr>
          <p:cNvPr id="35847" name="组合 13"/>
          <p:cNvGrpSpPr/>
          <p:nvPr/>
        </p:nvGrpSpPr>
        <p:grpSpPr bwMode="auto">
          <a:xfrm>
            <a:off x="5083175" y="1628775"/>
            <a:ext cx="1936750" cy="525463"/>
            <a:chOff x="5083599" y="1628800"/>
            <a:chExt cx="1936674" cy="525487"/>
          </a:xfrm>
        </p:grpSpPr>
        <p:graphicFrame>
          <p:nvGraphicFramePr>
            <p:cNvPr id="87055" name="对象 5"/>
            <p:cNvGraphicFramePr>
              <a:graphicFrameLocks noChangeAspect="1"/>
            </p:cNvGraphicFramePr>
            <p:nvPr/>
          </p:nvGraphicFramePr>
          <p:xfrm>
            <a:off x="5364088" y="1700808"/>
            <a:ext cx="1656185" cy="453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1" name="公式" r:id="rId7" imgW="799465" imgH="215900" progId="Equation.3">
                    <p:embed/>
                  </p:oleObj>
                </mc:Choice>
                <mc:Fallback>
                  <p:oleObj name="公式" r:id="rId7" imgW="799465" imgH="215900" progId="Equation.3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088" y="1700808"/>
                          <a:ext cx="1656185" cy="453479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6" name="右箭头 7"/>
            <p:cNvSpPr>
              <a:spLocks noChangeArrowheads="1"/>
            </p:cNvSpPr>
            <p:nvPr/>
          </p:nvSpPr>
          <p:spPr bwMode="auto">
            <a:xfrm>
              <a:off x="5083599" y="1628800"/>
              <a:ext cx="136473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48" name="矩形 8"/>
          <p:cNvSpPr>
            <a:spLocks noChangeArrowheads="1"/>
          </p:cNvSpPr>
          <p:nvPr/>
        </p:nvSpPr>
        <p:spPr bwMode="auto">
          <a:xfrm>
            <a:off x="587375" y="2349500"/>
            <a:ext cx="73437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zh-CN" sz="2800" b="1"/>
              <a:t>测量数据</a:t>
            </a:r>
            <a:r>
              <a:rPr lang="en-US" altLang="zh-CN" sz="2800" b="1"/>
              <a:t>——</a:t>
            </a:r>
            <a:r>
              <a:rPr lang="zh-CN" altLang="zh-CN" sz="2800" b="1"/>
              <a:t>底、盖厚度约为罐壁的</a:t>
            </a:r>
            <a:r>
              <a:rPr lang="en-US" altLang="zh-CN" sz="2800" b="1"/>
              <a:t>3</a:t>
            </a:r>
            <a:r>
              <a:rPr lang="zh-CN" altLang="zh-CN" sz="2800" b="1"/>
              <a:t>倍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5849" name="矩形 10"/>
          <p:cNvSpPr>
            <a:spLocks noChangeArrowheads="1"/>
          </p:cNvSpPr>
          <p:nvPr/>
        </p:nvSpPr>
        <p:spPr bwMode="auto">
          <a:xfrm>
            <a:off x="684213" y="3716338"/>
            <a:ext cx="4824412" cy="52387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/>
              <a:t>与</a:t>
            </a:r>
            <a:r>
              <a:rPr lang="zh-CN" altLang="zh-CN" sz="2800" b="1" dirty="0"/>
              <a:t>测量数据</a:t>
            </a:r>
            <a:r>
              <a:rPr lang="zh-CN" altLang="en-US" sz="2800" b="1" dirty="0"/>
              <a:t>和日常所见不符</a:t>
            </a:r>
            <a:r>
              <a:rPr lang="en-US" altLang="zh-CN" sz="2800" b="1" dirty="0"/>
              <a:t>.</a:t>
            </a:r>
          </a:p>
        </p:txBody>
      </p:sp>
      <p:sp>
        <p:nvSpPr>
          <p:cNvPr id="35850" name="矩形 11"/>
          <p:cNvSpPr>
            <a:spLocks noChangeArrowheads="1"/>
          </p:cNvSpPr>
          <p:nvPr/>
        </p:nvSpPr>
        <p:spPr bwMode="auto">
          <a:xfrm>
            <a:off x="798513" y="4365625"/>
            <a:ext cx="4572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/>
              <a:t>厚度测量存在较大误差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5851" name="矩形 12"/>
          <p:cNvSpPr>
            <a:spLocks noChangeArrowheads="1"/>
          </p:cNvSpPr>
          <p:nvPr/>
        </p:nvSpPr>
        <p:spPr bwMode="auto">
          <a:xfrm>
            <a:off x="755650" y="5084763"/>
            <a:ext cx="7610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/>
              <a:t>实际加工制作</a:t>
            </a:r>
            <a:r>
              <a:rPr lang="zh-CN" altLang="en-US" sz="2800" b="1"/>
              <a:t>存在</a:t>
            </a:r>
            <a:r>
              <a:rPr lang="zh-CN" altLang="zh-CN" sz="2800" b="1"/>
              <a:t>节省材料</a:t>
            </a:r>
            <a:r>
              <a:rPr lang="zh-CN" altLang="en-US" sz="2800" b="1"/>
              <a:t>之外</a:t>
            </a:r>
            <a:r>
              <a:rPr lang="zh-CN" altLang="zh-CN" sz="2800" b="1"/>
              <a:t>的其他</a:t>
            </a:r>
            <a:r>
              <a:rPr lang="zh-CN" altLang="en-US" sz="2800" b="1"/>
              <a:t>原因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pSp>
        <p:nvGrpSpPr>
          <p:cNvPr id="35852" name="组合 15"/>
          <p:cNvGrpSpPr/>
          <p:nvPr/>
        </p:nvGrpSpPr>
        <p:grpSpPr bwMode="auto">
          <a:xfrm>
            <a:off x="900113" y="3016250"/>
            <a:ext cx="4967287" cy="533400"/>
            <a:chOff x="899592" y="3016376"/>
            <a:chExt cx="4968552" cy="533040"/>
          </a:xfrm>
        </p:grpSpPr>
        <p:sp>
          <p:nvSpPr>
            <p:cNvPr id="87053" name="矩形 9"/>
            <p:cNvSpPr>
              <a:spLocks noChangeArrowheads="1"/>
            </p:cNvSpPr>
            <p:nvPr/>
          </p:nvSpPr>
          <p:spPr bwMode="auto">
            <a:xfrm>
              <a:off x="1082860" y="3026196"/>
              <a:ext cx="47852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</a:rPr>
                <a:t>h</a:t>
              </a:r>
              <a:r>
                <a:rPr lang="en-US" altLang="zh-CN" sz="2800" b="1">
                  <a:solidFill>
                    <a:srgbClr val="FF3300"/>
                  </a:solidFill>
                </a:rPr>
                <a:t>=6</a:t>
              </a:r>
              <a:r>
                <a:rPr lang="en-US" altLang="zh-CN" sz="2800" b="1" i="1">
                  <a:solidFill>
                    <a:srgbClr val="FF3300"/>
                  </a:solidFill>
                </a:rPr>
                <a:t>r</a:t>
              </a:r>
              <a:r>
                <a:rPr lang="zh-CN" altLang="zh-CN" sz="2800" b="1"/>
                <a:t>，圆柱高度为直径的</a:t>
              </a:r>
              <a:r>
                <a:rPr lang="en-US" altLang="zh-CN" sz="2800" b="1"/>
                <a:t>3</a:t>
              </a:r>
              <a:r>
                <a:rPr lang="zh-CN" altLang="zh-CN" sz="2800" b="1"/>
                <a:t>倍</a:t>
              </a:r>
              <a:r>
                <a:rPr lang="en-US" altLang="zh-CN" sz="2800" b="1"/>
                <a:t>.</a:t>
              </a:r>
              <a:endParaRPr lang="zh-CN" altLang="en-US" sz="2800" b="1"/>
            </a:p>
          </p:txBody>
        </p:sp>
        <p:sp>
          <p:nvSpPr>
            <p:cNvPr id="87054" name="右箭头 14"/>
            <p:cNvSpPr>
              <a:spLocks noChangeArrowheads="1"/>
            </p:cNvSpPr>
            <p:nvPr/>
          </p:nvSpPr>
          <p:spPr bwMode="auto">
            <a:xfrm>
              <a:off x="899592" y="3016376"/>
              <a:ext cx="136473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848" grpId="0"/>
      <p:bldP spid="35849" grpId="0" animBg="1"/>
      <p:bldP spid="35850" grpId="0"/>
      <p:bldP spid="35851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矩形 1"/>
          <p:cNvSpPr>
            <a:spLocks noChangeArrowheads="1"/>
          </p:cNvSpPr>
          <p:nvPr/>
        </p:nvSpPr>
        <p:spPr bwMode="auto">
          <a:xfrm>
            <a:off x="468313" y="6921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圆台模型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867" name="矩形 2"/>
          <p:cNvSpPr>
            <a:spLocks noChangeArrowheads="1"/>
          </p:cNvSpPr>
          <p:nvPr/>
        </p:nvSpPr>
        <p:spPr bwMode="auto">
          <a:xfrm>
            <a:off x="1116013" y="1516063"/>
            <a:ext cx="4529137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i="1"/>
              <a:t>b ~</a:t>
            </a:r>
            <a:r>
              <a:rPr lang="zh-CN" altLang="zh-CN" sz="2800" b="1"/>
              <a:t>侧壁厚度</a:t>
            </a:r>
            <a:r>
              <a:rPr lang="en-US" altLang="zh-CN" sz="2800" b="1"/>
              <a:t>.</a:t>
            </a:r>
            <a:r>
              <a:rPr lang="en-US" altLang="zh-CN" sz="2800" b="1" i="1"/>
              <a:t> kb ~</a:t>
            </a:r>
            <a:r>
              <a:rPr lang="zh-CN" altLang="en-US" sz="2800" b="1"/>
              <a:t>罐</a:t>
            </a:r>
            <a:r>
              <a:rPr lang="zh-CN" altLang="zh-CN" sz="2800" b="1"/>
              <a:t>底厚度</a:t>
            </a:r>
            <a:r>
              <a:rPr lang="en-US" altLang="zh-CN" sz="2800" b="1"/>
              <a:t>.</a:t>
            </a:r>
            <a:r>
              <a:rPr lang="en-US" altLang="zh-CN" sz="2800" b="1" i="1"/>
              <a:t> k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b ~</a:t>
            </a:r>
            <a:r>
              <a:rPr lang="zh-CN" altLang="en-US" sz="2800" b="1"/>
              <a:t>罐</a:t>
            </a:r>
            <a:r>
              <a:rPr lang="zh-CN" altLang="zh-CN" sz="2800" b="1"/>
              <a:t>盖厚度</a:t>
            </a:r>
            <a:r>
              <a:rPr lang="en-US" altLang="zh-CN" sz="2800" b="1"/>
              <a:t>.</a:t>
            </a:r>
            <a:r>
              <a:rPr lang="en-US" altLang="zh-CN" sz="2800" b="1" i="1"/>
              <a:t> </a:t>
            </a:r>
          </a:p>
        </p:txBody>
      </p:sp>
      <p:sp>
        <p:nvSpPr>
          <p:cNvPr id="36868" name="矩形 3"/>
          <p:cNvSpPr>
            <a:spLocks noChangeArrowheads="1"/>
          </p:cNvSpPr>
          <p:nvPr/>
        </p:nvSpPr>
        <p:spPr bwMode="auto">
          <a:xfrm>
            <a:off x="1150938" y="2809875"/>
            <a:ext cx="500538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>
                <a:solidFill>
                  <a:srgbClr val="000000"/>
                </a:solidFill>
              </a:rPr>
              <a:t>SV</a:t>
            </a:r>
            <a:r>
              <a:rPr lang="en-US" altLang="zh-CN" sz="2800" b="1" baseline="-25000"/>
              <a:t>2 </a:t>
            </a:r>
            <a:r>
              <a:rPr lang="en-US" altLang="zh-CN" sz="2800" b="1" i="1">
                <a:solidFill>
                  <a:srgbClr val="000000"/>
                </a:solidFill>
              </a:rPr>
              <a:t>~</a:t>
            </a:r>
            <a:r>
              <a:rPr lang="zh-CN" altLang="zh-CN" sz="2800" b="1"/>
              <a:t>材料体积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r>
              <a:rPr lang="en-US" altLang="zh-CN" sz="2800" b="1" i="1">
                <a:solidFill>
                  <a:srgbClr val="000000"/>
                </a:solidFill>
              </a:rPr>
              <a:t>  V</a:t>
            </a:r>
            <a:r>
              <a:rPr lang="en-US" altLang="zh-CN" sz="2800" b="1" baseline="-25000"/>
              <a:t>2</a:t>
            </a:r>
            <a:r>
              <a:rPr lang="en-US" altLang="zh-CN" sz="2800" b="1" i="1">
                <a:solidFill>
                  <a:srgbClr val="000000"/>
                </a:solidFill>
              </a:rPr>
              <a:t> ~</a:t>
            </a:r>
            <a:r>
              <a:rPr lang="zh-CN" altLang="en-US" sz="2800" b="1"/>
              <a:t>罐的</a:t>
            </a:r>
            <a:r>
              <a:rPr lang="zh-CN" altLang="zh-CN" sz="2800" b="1">
                <a:solidFill>
                  <a:srgbClr val="000000"/>
                </a:solidFill>
              </a:rPr>
              <a:t>容积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36869" name="矩形 4"/>
          <p:cNvSpPr>
            <a:spLocks noChangeArrowheads="1"/>
          </p:cNvSpPr>
          <p:nvPr/>
        </p:nvSpPr>
        <p:spPr bwMode="auto">
          <a:xfrm>
            <a:off x="2546350" y="7620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顶部小</a:t>
            </a:r>
            <a:r>
              <a:rPr lang="zh-CN" altLang="zh-CN" sz="2800" b="1">
                <a:solidFill>
                  <a:srgbClr val="FF0000"/>
                </a:solidFill>
              </a:rPr>
              <a:t>圆台</a:t>
            </a:r>
            <a:r>
              <a:rPr lang="zh-CN" altLang="zh-CN" sz="2800" b="1"/>
              <a:t>下面与圆柱相接</a:t>
            </a:r>
            <a:endParaRPr lang="zh-CN" altLang="en-US" sz="2800" b="1"/>
          </a:p>
        </p:txBody>
      </p:sp>
      <p:sp>
        <p:nvSpPr>
          <p:cNvPr id="880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1" name="对象 7"/>
          <p:cNvGraphicFramePr>
            <a:graphicFrameLocks noChangeAspect="1"/>
          </p:cNvGraphicFramePr>
          <p:nvPr/>
        </p:nvGraphicFramePr>
        <p:xfrm>
          <a:off x="900113" y="3716338"/>
          <a:ext cx="73437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9" name="公式" r:id="rId3" imgW="3403600" imgH="279400" progId="Equation.3">
                  <p:embed/>
                </p:oleObj>
              </mc:Choice>
              <mc:Fallback>
                <p:oleObj name="公式" r:id="rId3" imgW="3403600" imgH="2794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16338"/>
                        <a:ext cx="7343775" cy="596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3" name="对象 9"/>
          <p:cNvGraphicFramePr>
            <a:graphicFrameLocks noChangeAspect="1"/>
          </p:cNvGraphicFramePr>
          <p:nvPr/>
        </p:nvGraphicFramePr>
        <p:xfrm>
          <a:off x="971550" y="4437063"/>
          <a:ext cx="43021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0" name="公式" r:id="rId5" imgW="1905000" imgH="228600" progId="Equation.3">
                  <p:embed/>
                </p:oleObj>
              </mc:Choice>
              <mc:Fallback>
                <p:oleObj name="公式" r:id="rId5" imgW="1905000" imgH="2286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4302125" cy="5159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矩形 10"/>
          <p:cNvSpPr>
            <a:spLocks noChangeArrowheads="1"/>
          </p:cNvSpPr>
          <p:nvPr/>
        </p:nvSpPr>
        <p:spPr bwMode="auto">
          <a:xfrm>
            <a:off x="6156325" y="4508500"/>
            <a:ext cx="192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b</a:t>
            </a:r>
            <a:r>
              <a:rPr lang="en-US" altLang="zh-CN" sz="2800" b="1"/>
              <a:t>, </a:t>
            </a:r>
            <a:r>
              <a:rPr lang="en-US" altLang="zh-CN" sz="2800" b="1" i="1"/>
              <a:t>k</a:t>
            </a:r>
            <a:r>
              <a:rPr lang="en-US" altLang="zh-CN" sz="2800" b="1"/>
              <a:t>, 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zh-CN" altLang="zh-CN" sz="2800" b="1"/>
              <a:t>已知</a:t>
            </a:r>
            <a:endParaRPr lang="zh-CN" altLang="en-US" sz="2800" b="1"/>
          </a:p>
        </p:txBody>
      </p:sp>
      <p:sp>
        <p:nvSpPr>
          <p:cNvPr id="12" name="矩形 11"/>
          <p:cNvSpPr/>
          <p:nvPr/>
        </p:nvSpPr>
        <p:spPr>
          <a:xfrm>
            <a:off x="1187450" y="5245100"/>
            <a:ext cx="72009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固定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求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r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满足什么关系使</a:t>
            </a:r>
            <a:r>
              <a:rPr lang="en-US" altLang="zh-CN" sz="2800" b="1" i="1" dirty="0"/>
              <a:t>SV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最小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pSp>
        <p:nvGrpSpPr>
          <p:cNvPr id="52" name="组合 51"/>
          <p:cNvGrpSpPr/>
          <p:nvPr/>
        </p:nvGrpSpPr>
        <p:grpSpPr bwMode="auto">
          <a:xfrm>
            <a:off x="6875463" y="1228725"/>
            <a:ext cx="1620837" cy="2271713"/>
            <a:chOff x="7343800" y="868650"/>
            <a:chExt cx="1620688" cy="2272318"/>
          </a:xfrm>
        </p:grpSpPr>
        <p:cxnSp>
          <p:nvCxnSpPr>
            <p:cNvPr id="88077" name="直接连接符 2"/>
            <p:cNvCxnSpPr>
              <a:cxnSpLocks noChangeShapeType="1"/>
            </p:cNvCxnSpPr>
            <p:nvPr/>
          </p:nvCxnSpPr>
          <p:spPr bwMode="auto">
            <a:xfrm>
              <a:off x="7343800" y="1556792"/>
              <a:ext cx="0" cy="11521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78" name="直接连接符 13"/>
            <p:cNvCxnSpPr>
              <a:cxnSpLocks noChangeShapeType="1"/>
            </p:cNvCxnSpPr>
            <p:nvPr/>
          </p:nvCxnSpPr>
          <p:spPr bwMode="auto">
            <a:xfrm>
              <a:off x="8316416" y="1556792"/>
              <a:ext cx="0" cy="11521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79" name="直接连接符 8"/>
            <p:cNvCxnSpPr>
              <a:cxnSpLocks noChangeShapeType="1"/>
            </p:cNvCxnSpPr>
            <p:nvPr/>
          </p:nvCxnSpPr>
          <p:spPr bwMode="auto">
            <a:xfrm flipH="1">
              <a:off x="7343800" y="1268760"/>
              <a:ext cx="172417" cy="28803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80" name="直接连接符 10"/>
            <p:cNvCxnSpPr>
              <a:cxnSpLocks noChangeShapeType="1"/>
            </p:cNvCxnSpPr>
            <p:nvPr/>
          </p:nvCxnSpPr>
          <p:spPr bwMode="auto">
            <a:xfrm>
              <a:off x="8100392" y="1268760"/>
              <a:ext cx="216024" cy="28803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081" name="椭圆 21"/>
            <p:cNvSpPr>
              <a:spLocks noChangeArrowheads="1"/>
            </p:cNvSpPr>
            <p:nvPr/>
          </p:nvSpPr>
          <p:spPr bwMode="auto">
            <a:xfrm>
              <a:off x="7357566" y="1484784"/>
              <a:ext cx="958850" cy="12394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2" name="椭圆 31"/>
            <p:cNvSpPr>
              <a:spLocks noChangeArrowheads="1"/>
            </p:cNvSpPr>
            <p:nvPr/>
          </p:nvSpPr>
          <p:spPr bwMode="auto">
            <a:xfrm>
              <a:off x="7516874" y="1268760"/>
              <a:ext cx="590426" cy="7200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3" name="椭圆 32"/>
            <p:cNvSpPr>
              <a:spLocks noChangeArrowheads="1"/>
            </p:cNvSpPr>
            <p:nvPr/>
          </p:nvSpPr>
          <p:spPr bwMode="auto">
            <a:xfrm>
              <a:off x="7343800" y="2636912"/>
              <a:ext cx="958850" cy="12394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8084" name="直接连接符 23"/>
            <p:cNvCxnSpPr>
              <a:cxnSpLocks noChangeShapeType="1"/>
              <a:stCxn id="88082" idx="6"/>
            </p:cNvCxnSpPr>
            <p:nvPr/>
          </p:nvCxnSpPr>
          <p:spPr bwMode="auto">
            <a:xfrm>
              <a:off x="8107300" y="1304764"/>
              <a:ext cx="56915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85" name="直接连接符 37"/>
            <p:cNvCxnSpPr>
              <a:cxnSpLocks noChangeShapeType="1"/>
            </p:cNvCxnSpPr>
            <p:nvPr/>
          </p:nvCxnSpPr>
          <p:spPr bwMode="auto">
            <a:xfrm>
              <a:off x="8323324" y="2708920"/>
              <a:ext cx="35313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86" name="直接连接符 38"/>
            <p:cNvCxnSpPr>
              <a:cxnSpLocks noChangeShapeType="1"/>
            </p:cNvCxnSpPr>
            <p:nvPr/>
          </p:nvCxnSpPr>
          <p:spPr bwMode="auto">
            <a:xfrm>
              <a:off x="8323324" y="1556792"/>
              <a:ext cx="35313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087" name="TextBox 26"/>
            <p:cNvSpPr txBox="1">
              <a:spLocks noChangeArrowheads="1"/>
            </p:cNvSpPr>
            <p:nvPr/>
          </p:nvSpPr>
          <p:spPr bwMode="auto">
            <a:xfrm>
              <a:off x="8424428" y="1948770"/>
              <a:ext cx="5400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h</a:t>
              </a:r>
              <a:endParaRPr lang="zh-CN" altLang="en-US" sz="2000"/>
            </a:p>
          </p:txBody>
        </p:sp>
        <p:sp>
          <p:nvSpPr>
            <p:cNvPr id="88088" name="TextBox 41"/>
            <p:cNvSpPr txBox="1">
              <a:spLocks noChangeArrowheads="1"/>
            </p:cNvSpPr>
            <p:nvPr/>
          </p:nvSpPr>
          <p:spPr bwMode="auto">
            <a:xfrm>
              <a:off x="8352420" y="1208615"/>
              <a:ext cx="5400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h</a:t>
              </a:r>
              <a:r>
                <a:rPr lang="en-US" altLang="zh-CN" sz="2000" b="1" baseline="-25000"/>
                <a:t>1</a:t>
              </a:r>
              <a:endParaRPr lang="zh-CN" altLang="en-US" sz="2000"/>
            </a:p>
          </p:txBody>
        </p:sp>
        <p:cxnSp>
          <p:nvCxnSpPr>
            <p:cNvPr id="88089" name="直接连接符 28"/>
            <p:cNvCxnSpPr>
              <a:cxnSpLocks noChangeShapeType="1"/>
              <a:stCxn id="88083" idx="2"/>
            </p:cNvCxnSpPr>
            <p:nvPr/>
          </p:nvCxnSpPr>
          <p:spPr bwMode="auto">
            <a:xfrm>
              <a:off x="7343800" y="2698883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90" name="直接连接符 44"/>
            <p:cNvCxnSpPr>
              <a:cxnSpLocks noChangeShapeType="1"/>
            </p:cNvCxnSpPr>
            <p:nvPr/>
          </p:nvCxnSpPr>
          <p:spPr bwMode="auto">
            <a:xfrm>
              <a:off x="8302650" y="2708920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91" name="直接连接符 45"/>
            <p:cNvCxnSpPr>
              <a:cxnSpLocks noChangeShapeType="1"/>
            </p:cNvCxnSpPr>
            <p:nvPr/>
          </p:nvCxnSpPr>
          <p:spPr bwMode="auto">
            <a:xfrm>
              <a:off x="7496200" y="980728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92" name="直接连接符 46"/>
            <p:cNvCxnSpPr>
              <a:cxnSpLocks noChangeShapeType="1"/>
            </p:cNvCxnSpPr>
            <p:nvPr/>
          </p:nvCxnSpPr>
          <p:spPr bwMode="auto">
            <a:xfrm>
              <a:off x="8086626" y="980728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093" name="矩形 29"/>
            <p:cNvSpPr>
              <a:spLocks noChangeArrowheads="1"/>
            </p:cNvSpPr>
            <p:nvPr/>
          </p:nvSpPr>
          <p:spPr bwMode="auto">
            <a:xfrm>
              <a:off x="7634733" y="2740858"/>
              <a:ext cx="4656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en-US" altLang="zh-CN" sz="2000" i="1"/>
                <a:t>r</a:t>
              </a:r>
              <a:endParaRPr lang="zh-CN" altLang="en-US" sz="2000"/>
            </a:p>
          </p:txBody>
        </p:sp>
        <p:sp>
          <p:nvSpPr>
            <p:cNvPr id="88094" name="矩形 48"/>
            <p:cNvSpPr>
              <a:spLocks noChangeArrowheads="1"/>
            </p:cNvSpPr>
            <p:nvPr/>
          </p:nvSpPr>
          <p:spPr bwMode="auto">
            <a:xfrm>
              <a:off x="7524328" y="868650"/>
              <a:ext cx="612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en-US" altLang="zh-CN" sz="2000" i="1"/>
                <a:t>r</a:t>
              </a:r>
              <a:r>
                <a:rPr lang="en-US" altLang="zh-CN" sz="2000" b="1" baseline="-25000"/>
                <a:t>1</a:t>
              </a:r>
              <a:endParaRPr lang="zh-CN" altLang="en-US" sz="2000"/>
            </a:p>
          </p:txBody>
        </p:sp>
        <p:cxnSp>
          <p:nvCxnSpPr>
            <p:cNvPr id="88095" name="直接箭头连接符 33"/>
            <p:cNvCxnSpPr>
              <a:cxnSpLocks noChangeShapeType="1"/>
              <a:stCxn id="88093" idx="3"/>
            </p:cNvCxnSpPr>
            <p:nvPr/>
          </p:nvCxnSpPr>
          <p:spPr bwMode="auto">
            <a:xfrm>
              <a:off x="8100392" y="2940913"/>
              <a:ext cx="24065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96" name="直接箭头连接符 52"/>
            <p:cNvCxnSpPr>
              <a:cxnSpLocks noChangeShapeType="1"/>
            </p:cNvCxnSpPr>
            <p:nvPr/>
          </p:nvCxnSpPr>
          <p:spPr bwMode="auto">
            <a:xfrm flipH="1">
              <a:off x="7380312" y="2924944"/>
              <a:ext cx="24065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97" name="直接箭头连接符 49"/>
            <p:cNvCxnSpPr>
              <a:cxnSpLocks noChangeShapeType="1"/>
            </p:cNvCxnSpPr>
            <p:nvPr/>
          </p:nvCxnSpPr>
          <p:spPr bwMode="auto">
            <a:xfrm flipV="1">
              <a:off x="8532440" y="1556792"/>
              <a:ext cx="0" cy="3919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98" name="直接箭头连接符 61"/>
            <p:cNvCxnSpPr>
              <a:cxnSpLocks noChangeShapeType="1"/>
            </p:cNvCxnSpPr>
            <p:nvPr/>
          </p:nvCxnSpPr>
          <p:spPr bwMode="auto">
            <a:xfrm>
              <a:off x="8594830" y="2317194"/>
              <a:ext cx="9618" cy="39172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  <p:bldP spid="36869" grpId="0"/>
      <p:bldP spid="36874" grpId="0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矩形 1"/>
          <p:cNvSpPr>
            <a:spLocks noChangeArrowheads="1"/>
          </p:cNvSpPr>
          <p:nvPr/>
        </p:nvSpPr>
        <p:spPr bwMode="auto">
          <a:xfrm>
            <a:off x="468313" y="6921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圆台模型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89091" name="对象 7"/>
          <p:cNvGraphicFramePr>
            <a:graphicFrameLocks noChangeAspect="1"/>
          </p:cNvGraphicFramePr>
          <p:nvPr/>
        </p:nvGraphicFramePr>
        <p:xfrm>
          <a:off x="900113" y="1412875"/>
          <a:ext cx="73437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0" name="公式" r:id="rId3" imgW="3403600" imgH="279400" progId="Equation.3">
                  <p:embed/>
                </p:oleObj>
              </mc:Choice>
              <mc:Fallback>
                <p:oleObj name="公式" r:id="rId3" imgW="3403600" imgH="2794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73437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对象 9"/>
          <p:cNvGraphicFramePr>
            <a:graphicFrameLocks noChangeAspect="1"/>
          </p:cNvGraphicFramePr>
          <p:nvPr/>
        </p:nvGraphicFramePr>
        <p:xfrm>
          <a:off x="2843213" y="762000"/>
          <a:ext cx="43021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1" name="公式" r:id="rId5" imgW="1905000" imgH="228600" progId="Equation.3">
                  <p:embed/>
                </p:oleObj>
              </mc:Choice>
              <mc:Fallback>
                <p:oleObj name="公式" r:id="rId5" imgW="1905000" imgH="2286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762000"/>
                        <a:ext cx="43021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00113" y="2133600"/>
            <a:ext cx="72009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固定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求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r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满足什么关系使</a:t>
            </a:r>
            <a:r>
              <a:rPr lang="en-US" altLang="zh-CN" sz="2800" b="1" i="1" dirty="0"/>
              <a:t>SV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最小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890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74988" y="2852738"/>
          <a:ext cx="394017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2" name="公式" r:id="rId7" imgW="1879600" imgH="685800" progId="Equation.3">
                  <p:embed/>
                </p:oleObj>
              </mc:Choice>
              <mc:Fallback>
                <p:oleObj name="公式" r:id="rId7" imgW="1879600" imgH="6858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2852738"/>
                        <a:ext cx="3940175" cy="1439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55650" y="2924175"/>
            <a:ext cx="217487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/>
              <a:t>约束极小问题的</a:t>
            </a:r>
            <a:r>
              <a:rPr lang="zh-CN" altLang="zh-CN" sz="2800" b="1">
                <a:solidFill>
                  <a:srgbClr val="FF0000"/>
                </a:solidFill>
              </a:rPr>
              <a:t>数值解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6511925" y="2924175"/>
            <a:ext cx="2443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/>
              <a:t>b</a:t>
            </a:r>
            <a:r>
              <a:rPr lang="en-US" altLang="zh-CN" sz="2800"/>
              <a:t>, </a:t>
            </a:r>
            <a:r>
              <a:rPr lang="en-US" altLang="zh-CN" sz="2800" i="1"/>
              <a:t>k</a:t>
            </a:r>
            <a:r>
              <a:rPr lang="en-US" altLang="zh-CN" sz="2800"/>
              <a:t>, </a:t>
            </a:r>
            <a:r>
              <a:rPr lang="en-US" altLang="zh-CN" sz="2800" i="1"/>
              <a:t>k</a:t>
            </a:r>
            <a:r>
              <a:rPr lang="en-US" altLang="zh-CN" sz="2800" baseline="-25000"/>
              <a:t>1</a:t>
            </a:r>
            <a:r>
              <a:rPr lang="en-US" altLang="zh-CN" sz="2800"/>
              <a:t>, </a:t>
            </a:r>
            <a:r>
              <a:rPr lang="en-US" altLang="zh-CN" sz="2800" i="1"/>
              <a:t>V</a:t>
            </a:r>
            <a:r>
              <a:rPr lang="en-US" altLang="zh-CN" sz="2800" baseline="-25000"/>
              <a:t>0</a:t>
            </a:r>
            <a:r>
              <a:rPr lang="zh-CN" altLang="zh-CN" sz="2800"/>
              <a:t>已知</a:t>
            </a:r>
            <a:endParaRPr lang="zh-CN" altLang="en-US" sz="280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25513" y="4452938"/>
            <a:ext cx="3544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LINGO</a:t>
            </a:r>
            <a:r>
              <a:rPr lang="zh-CN" altLang="zh-CN" sz="2800" b="1"/>
              <a:t>软件编程计算</a:t>
            </a:r>
            <a:endParaRPr lang="zh-CN" altLang="en-US" sz="2800" b="1"/>
          </a:p>
        </p:txBody>
      </p:sp>
      <p:sp>
        <p:nvSpPr>
          <p:cNvPr id="13" name="矩形 12"/>
          <p:cNvSpPr/>
          <p:nvPr/>
        </p:nvSpPr>
        <p:spPr>
          <a:xfrm>
            <a:off x="1619250" y="5229225"/>
            <a:ext cx="640873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r</a:t>
            </a:r>
            <a:r>
              <a:rPr lang="en-US" altLang="zh-CN" sz="2800" b="1" dirty="0"/>
              <a:t>=31.43</a:t>
            </a:r>
            <a:r>
              <a:rPr lang="zh-CN" altLang="zh-CN" sz="2800" b="1" dirty="0"/>
              <a:t>，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=108.34,</a:t>
            </a:r>
            <a:r>
              <a:rPr lang="en-US" altLang="zh-CN" sz="2800" b="1" i="1" dirty="0"/>
              <a:t>  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=0</a:t>
            </a:r>
            <a:r>
              <a:rPr lang="en-US" altLang="zh-CN" sz="2800" b="1" dirty="0"/>
              <a:t>,  </a:t>
            </a:r>
            <a:r>
              <a:rPr lang="en-US" altLang="zh-CN" sz="2800" b="1" i="1" dirty="0"/>
              <a:t>h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=28.10 (mm)</a:t>
            </a:r>
            <a:endParaRPr lang="zh-CN" altLang="en-US" sz="2800" b="1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92725" y="4454525"/>
            <a:ext cx="2798763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圆台退化为圆锥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 animBg="1"/>
      <p:bldP spid="1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23850" y="2946400"/>
            <a:ext cx="5345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为</a:t>
            </a:r>
            <a:r>
              <a:rPr lang="zh-CN" altLang="zh-CN" sz="2800" b="1"/>
              <a:t>节省材料</a:t>
            </a:r>
            <a:r>
              <a:rPr lang="zh-CN" altLang="en-US" sz="2800" b="1"/>
              <a:t>需</a:t>
            </a:r>
            <a:r>
              <a:rPr lang="zh-CN" altLang="zh-CN" sz="2800" b="1"/>
              <a:t>尽量减少</a:t>
            </a:r>
            <a:r>
              <a:rPr lang="zh-CN" altLang="en-US" sz="2800" b="1"/>
              <a:t>罐</a:t>
            </a:r>
            <a:r>
              <a:rPr lang="zh-CN" altLang="zh-CN" sz="2800" b="1"/>
              <a:t>盖面积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90115" name="矩形 2"/>
          <p:cNvSpPr>
            <a:spLocks noChangeArrowheads="1"/>
          </p:cNvSpPr>
          <p:nvPr/>
        </p:nvSpPr>
        <p:spPr bwMode="auto">
          <a:xfrm>
            <a:off x="468313" y="6921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圆台模型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0116" name="矩形 3"/>
          <p:cNvSpPr>
            <a:spLocks noChangeArrowheads="1"/>
          </p:cNvSpPr>
          <p:nvPr/>
        </p:nvSpPr>
        <p:spPr bwMode="auto">
          <a:xfrm>
            <a:off x="3276600" y="746125"/>
            <a:ext cx="287972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圆台退化为圆锥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23850" y="2200275"/>
            <a:ext cx="6480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假定圆台侧壁厚度</a:t>
            </a:r>
            <a:r>
              <a:rPr lang="en-US" altLang="zh-CN" sz="2800" b="1"/>
              <a:t>=</a:t>
            </a:r>
            <a:r>
              <a:rPr lang="en-US" altLang="zh-CN" sz="2800" b="1" i="1"/>
              <a:t>b, </a:t>
            </a:r>
            <a:r>
              <a:rPr lang="zh-CN" altLang="en-US" sz="2800" b="1"/>
              <a:t>罐</a:t>
            </a:r>
            <a:r>
              <a:rPr lang="zh-CN" altLang="zh-CN" sz="2800" b="1"/>
              <a:t>盖厚度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b </a:t>
            </a:r>
            <a:r>
              <a:rPr lang="en-US" altLang="zh-CN" sz="2800" b="1"/>
              <a:t>=3</a:t>
            </a:r>
            <a:r>
              <a:rPr lang="en-US" altLang="zh-CN" sz="2800" b="1" i="1"/>
              <a:t>b.</a:t>
            </a:r>
            <a:endParaRPr lang="zh-CN" altLang="en-US" sz="2800" b="1"/>
          </a:p>
        </p:txBody>
      </p:sp>
      <p:sp>
        <p:nvSpPr>
          <p:cNvPr id="7" name="TextBox 6"/>
          <p:cNvSpPr txBox="1"/>
          <p:nvPr/>
        </p:nvSpPr>
        <p:spPr>
          <a:xfrm>
            <a:off x="500063" y="1484313"/>
            <a:ext cx="17097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结果分析</a:t>
            </a:r>
          </a:p>
        </p:txBody>
      </p:sp>
      <p:grpSp>
        <p:nvGrpSpPr>
          <p:cNvPr id="90119" name="组合 7"/>
          <p:cNvGrpSpPr/>
          <p:nvPr/>
        </p:nvGrpSpPr>
        <p:grpSpPr bwMode="auto">
          <a:xfrm>
            <a:off x="7199313" y="1228725"/>
            <a:ext cx="1620837" cy="2271713"/>
            <a:chOff x="7343800" y="868650"/>
            <a:chExt cx="1620688" cy="2272318"/>
          </a:xfrm>
        </p:grpSpPr>
        <p:cxnSp>
          <p:nvCxnSpPr>
            <p:cNvPr id="90130" name="直接连接符 8"/>
            <p:cNvCxnSpPr>
              <a:cxnSpLocks noChangeShapeType="1"/>
            </p:cNvCxnSpPr>
            <p:nvPr/>
          </p:nvCxnSpPr>
          <p:spPr bwMode="auto">
            <a:xfrm>
              <a:off x="7343800" y="1556792"/>
              <a:ext cx="0" cy="11521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1" name="直接连接符 9"/>
            <p:cNvCxnSpPr>
              <a:cxnSpLocks noChangeShapeType="1"/>
            </p:cNvCxnSpPr>
            <p:nvPr/>
          </p:nvCxnSpPr>
          <p:spPr bwMode="auto">
            <a:xfrm>
              <a:off x="8316416" y="1556792"/>
              <a:ext cx="0" cy="11521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2" name="直接连接符 10"/>
            <p:cNvCxnSpPr>
              <a:cxnSpLocks noChangeShapeType="1"/>
            </p:cNvCxnSpPr>
            <p:nvPr/>
          </p:nvCxnSpPr>
          <p:spPr bwMode="auto">
            <a:xfrm flipH="1">
              <a:off x="7343800" y="1268760"/>
              <a:ext cx="172417" cy="28803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3" name="直接连接符 11"/>
            <p:cNvCxnSpPr>
              <a:cxnSpLocks noChangeShapeType="1"/>
            </p:cNvCxnSpPr>
            <p:nvPr/>
          </p:nvCxnSpPr>
          <p:spPr bwMode="auto">
            <a:xfrm>
              <a:off x="8100392" y="1268760"/>
              <a:ext cx="216024" cy="28803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34" name="椭圆 12"/>
            <p:cNvSpPr>
              <a:spLocks noChangeArrowheads="1"/>
            </p:cNvSpPr>
            <p:nvPr/>
          </p:nvSpPr>
          <p:spPr bwMode="auto">
            <a:xfrm>
              <a:off x="7357566" y="1484784"/>
              <a:ext cx="958850" cy="12394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5" name="椭圆 13"/>
            <p:cNvSpPr>
              <a:spLocks noChangeArrowheads="1"/>
            </p:cNvSpPr>
            <p:nvPr/>
          </p:nvSpPr>
          <p:spPr bwMode="auto">
            <a:xfrm>
              <a:off x="7516874" y="1268760"/>
              <a:ext cx="590426" cy="7200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6" name="椭圆 14"/>
            <p:cNvSpPr>
              <a:spLocks noChangeArrowheads="1"/>
            </p:cNvSpPr>
            <p:nvPr/>
          </p:nvSpPr>
          <p:spPr bwMode="auto">
            <a:xfrm>
              <a:off x="7343800" y="2636912"/>
              <a:ext cx="958850" cy="12394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0137" name="直接连接符 15"/>
            <p:cNvCxnSpPr>
              <a:cxnSpLocks noChangeShapeType="1"/>
              <a:stCxn id="90135" idx="6"/>
            </p:cNvCxnSpPr>
            <p:nvPr/>
          </p:nvCxnSpPr>
          <p:spPr bwMode="auto">
            <a:xfrm>
              <a:off x="8107300" y="1304764"/>
              <a:ext cx="56915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8" name="直接连接符 16"/>
            <p:cNvCxnSpPr>
              <a:cxnSpLocks noChangeShapeType="1"/>
            </p:cNvCxnSpPr>
            <p:nvPr/>
          </p:nvCxnSpPr>
          <p:spPr bwMode="auto">
            <a:xfrm>
              <a:off x="8323324" y="2708920"/>
              <a:ext cx="35313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9" name="直接连接符 17"/>
            <p:cNvCxnSpPr>
              <a:cxnSpLocks noChangeShapeType="1"/>
            </p:cNvCxnSpPr>
            <p:nvPr/>
          </p:nvCxnSpPr>
          <p:spPr bwMode="auto">
            <a:xfrm>
              <a:off x="8323324" y="1556792"/>
              <a:ext cx="35313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0" name="TextBox 18"/>
            <p:cNvSpPr txBox="1">
              <a:spLocks noChangeArrowheads="1"/>
            </p:cNvSpPr>
            <p:nvPr/>
          </p:nvSpPr>
          <p:spPr bwMode="auto">
            <a:xfrm>
              <a:off x="8424428" y="1948770"/>
              <a:ext cx="5400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h</a:t>
              </a:r>
              <a:endParaRPr lang="zh-CN" altLang="en-US" sz="2000"/>
            </a:p>
          </p:txBody>
        </p:sp>
        <p:sp>
          <p:nvSpPr>
            <p:cNvPr id="90141" name="TextBox 19"/>
            <p:cNvSpPr txBox="1">
              <a:spLocks noChangeArrowheads="1"/>
            </p:cNvSpPr>
            <p:nvPr/>
          </p:nvSpPr>
          <p:spPr bwMode="auto">
            <a:xfrm>
              <a:off x="8352420" y="1208615"/>
              <a:ext cx="5400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h</a:t>
              </a:r>
              <a:r>
                <a:rPr lang="en-US" altLang="zh-CN" sz="2000" b="1" baseline="-25000"/>
                <a:t>1</a:t>
              </a:r>
              <a:endParaRPr lang="zh-CN" altLang="en-US" sz="2000"/>
            </a:p>
          </p:txBody>
        </p:sp>
        <p:cxnSp>
          <p:nvCxnSpPr>
            <p:cNvPr id="90142" name="直接连接符 20"/>
            <p:cNvCxnSpPr>
              <a:cxnSpLocks noChangeShapeType="1"/>
              <a:stCxn id="90136" idx="2"/>
            </p:cNvCxnSpPr>
            <p:nvPr/>
          </p:nvCxnSpPr>
          <p:spPr bwMode="auto">
            <a:xfrm>
              <a:off x="7343800" y="2698883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3" name="直接连接符 21"/>
            <p:cNvCxnSpPr>
              <a:cxnSpLocks noChangeShapeType="1"/>
            </p:cNvCxnSpPr>
            <p:nvPr/>
          </p:nvCxnSpPr>
          <p:spPr bwMode="auto">
            <a:xfrm>
              <a:off x="8302650" y="2708920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4" name="直接连接符 22"/>
            <p:cNvCxnSpPr>
              <a:cxnSpLocks noChangeShapeType="1"/>
            </p:cNvCxnSpPr>
            <p:nvPr/>
          </p:nvCxnSpPr>
          <p:spPr bwMode="auto">
            <a:xfrm>
              <a:off x="7496200" y="980728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5" name="直接连接符 23"/>
            <p:cNvCxnSpPr>
              <a:cxnSpLocks noChangeShapeType="1"/>
            </p:cNvCxnSpPr>
            <p:nvPr/>
          </p:nvCxnSpPr>
          <p:spPr bwMode="auto">
            <a:xfrm>
              <a:off x="8086626" y="980728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6" name="矩形 24"/>
            <p:cNvSpPr>
              <a:spLocks noChangeArrowheads="1"/>
            </p:cNvSpPr>
            <p:nvPr/>
          </p:nvSpPr>
          <p:spPr bwMode="auto">
            <a:xfrm>
              <a:off x="7634733" y="2740858"/>
              <a:ext cx="4656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en-US" altLang="zh-CN" sz="2000" i="1"/>
                <a:t>r</a:t>
              </a:r>
              <a:endParaRPr lang="zh-CN" altLang="en-US" sz="2000"/>
            </a:p>
          </p:txBody>
        </p:sp>
        <p:sp>
          <p:nvSpPr>
            <p:cNvPr id="90147" name="矩形 25"/>
            <p:cNvSpPr>
              <a:spLocks noChangeArrowheads="1"/>
            </p:cNvSpPr>
            <p:nvPr/>
          </p:nvSpPr>
          <p:spPr bwMode="auto">
            <a:xfrm>
              <a:off x="7524328" y="868650"/>
              <a:ext cx="612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en-US" altLang="zh-CN" sz="2000" i="1"/>
                <a:t>r</a:t>
              </a:r>
              <a:r>
                <a:rPr lang="en-US" altLang="zh-CN" sz="2000" b="1" baseline="-25000"/>
                <a:t>1</a:t>
              </a:r>
              <a:endParaRPr lang="zh-CN" altLang="en-US" sz="2000"/>
            </a:p>
          </p:txBody>
        </p:sp>
        <p:cxnSp>
          <p:nvCxnSpPr>
            <p:cNvPr id="90148" name="直接箭头连接符 26"/>
            <p:cNvCxnSpPr>
              <a:cxnSpLocks noChangeShapeType="1"/>
              <a:stCxn id="90146" idx="3"/>
            </p:cNvCxnSpPr>
            <p:nvPr/>
          </p:nvCxnSpPr>
          <p:spPr bwMode="auto">
            <a:xfrm>
              <a:off x="8100392" y="2940913"/>
              <a:ext cx="24065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9" name="直接箭头连接符 27"/>
            <p:cNvCxnSpPr>
              <a:cxnSpLocks noChangeShapeType="1"/>
            </p:cNvCxnSpPr>
            <p:nvPr/>
          </p:nvCxnSpPr>
          <p:spPr bwMode="auto">
            <a:xfrm flipH="1">
              <a:off x="7380312" y="2924944"/>
              <a:ext cx="24065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50" name="直接箭头连接符 28"/>
            <p:cNvCxnSpPr>
              <a:cxnSpLocks noChangeShapeType="1"/>
            </p:cNvCxnSpPr>
            <p:nvPr/>
          </p:nvCxnSpPr>
          <p:spPr bwMode="auto">
            <a:xfrm flipV="1">
              <a:off x="8532440" y="1556792"/>
              <a:ext cx="0" cy="3919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51" name="直接箭头连接符 29"/>
            <p:cNvCxnSpPr>
              <a:cxnSpLocks noChangeShapeType="1"/>
            </p:cNvCxnSpPr>
            <p:nvPr/>
          </p:nvCxnSpPr>
          <p:spPr bwMode="auto">
            <a:xfrm>
              <a:off x="8594830" y="2317194"/>
              <a:ext cx="9618" cy="39172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741488" y="3770313"/>
            <a:ext cx="62515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罐盖要安装拉环及工艺、美观等</a:t>
            </a:r>
            <a:r>
              <a:rPr lang="zh-CN" altLang="en-US" sz="2800" b="1"/>
              <a:t>因素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835150" y="5229225"/>
            <a:ext cx="6608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r</a:t>
            </a:r>
            <a:r>
              <a:rPr lang="en-US" altLang="zh-CN" sz="2800" b="1"/>
              <a:t>=31.62,  </a:t>
            </a:r>
            <a:r>
              <a:rPr lang="en-US" altLang="zh-CN" sz="2800" b="1" i="1"/>
              <a:t>h</a:t>
            </a:r>
            <a:r>
              <a:rPr lang="en-US" altLang="zh-CN" sz="2800" b="1"/>
              <a:t>=104.52,</a:t>
            </a:r>
            <a:r>
              <a:rPr lang="en-US" altLang="zh-CN" sz="2800" b="1" i="1"/>
              <a:t>  </a:t>
            </a:r>
            <a:r>
              <a:rPr lang="en-US" altLang="zh-CN" sz="2800" b="1" i="1">
                <a:solidFill>
                  <a:srgbClr val="FF0000"/>
                </a:solidFill>
              </a:rPr>
              <a:t>r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  <a:r>
              <a:rPr lang="en-US" altLang="zh-CN" sz="2800" b="1">
                <a:solidFill>
                  <a:srgbClr val="FF0000"/>
                </a:solidFill>
              </a:rPr>
              <a:t>=20</a:t>
            </a:r>
            <a:r>
              <a:rPr lang="en-US" altLang="zh-CN" sz="2800" b="1"/>
              <a:t>,  </a:t>
            </a:r>
            <a:r>
              <a:rPr lang="en-US" altLang="zh-CN" sz="2800" b="1" i="1"/>
              <a:t>h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=17.29(mm)</a:t>
            </a:r>
            <a:endParaRPr lang="zh-CN" altLang="en-US" sz="2800" b="1"/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5724525" y="2852738"/>
            <a:ext cx="973138" cy="557212"/>
            <a:chOff x="5724128" y="2852936"/>
            <a:chExt cx="973089" cy="556640"/>
          </a:xfrm>
        </p:grpSpPr>
        <p:sp>
          <p:nvSpPr>
            <p:cNvPr id="90128" name="矩形 35"/>
            <p:cNvSpPr>
              <a:spLocks noChangeArrowheads="1"/>
            </p:cNvSpPr>
            <p:nvPr/>
          </p:nvSpPr>
          <p:spPr bwMode="auto">
            <a:xfrm>
              <a:off x="5868144" y="2852936"/>
              <a:ext cx="829073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r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=0</a:t>
              </a:r>
              <a:endParaRPr lang="zh-CN" altLang="en-US"/>
            </a:p>
          </p:txBody>
        </p:sp>
        <p:sp>
          <p:nvSpPr>
            <p:cNvPr id="90129" name="右箭头 36"/>
            <p:cNvSpPr>
              <a:spLocks noChangeArrowheads="1"/>
            </p:cNvSpPr>
            <p:nvPr/>
          </p:nvSpPr>
          <p:spPr bwMode="auto">
            <a:xfrm>
              <a:off x="5724128" y="2924944"/>
              <a:ext cx="108763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8313" y="3770313"/>
            <a:ext cx="923925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改进</a:t>
            </a:r>
          </a:p>
        </p:txBody>
      </p:sp>
      <p:grpSp>
        <p:nvGrpSpPr>
          <p:cNvPr id="43" name="组合 42"/>
          <p:cNvGrpSpPr/>
          <p:nvPr/>
        </p:nvGrpSpPr>
        <p:grpSpPr bwMode="auto">
          <a:xfrm>
            <a:off x="1943100" y="4475163"/>
            <a:ext cx="4716463" cy="522287"/>
            <a:chOff x="1942957" y="4474462"/>
            <a:chExt cx="4717275" cy="523220"/>
          </a:xfrm>
        </p:grpSpPr>
        <p:sp>
          <p:nvSpPr>
            <p:cNvPr id="90126" name="矩形 31"/>
            <p:cNvSpPr>
              <a:spLocks noChangeArrowheads="1"/>
            </p:cNvSpPr>
            <p:nvPr/>
          </p:nvSpPr>
          <p:spPr bwMode="auto">
            <a:xfrm>
              <a:off x="2065707" y="4474462"/>
              <a:ext cx="45945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/>
                <a:t>半径</a:t>
              </a:r>
              <a:r>
                <a:rPr lang="en-US" altLang="zh-CN" sz="2800" b="1" i="1"/>
                <a:t>r</a:t>
              </a:r>
              <a:r>
                <a:rPr lang="en-US" altLang="zh-CN" sz="2800" b="1" baseline="-25000"/>
                <a:t>1</a:t>
              </a:r>
              <a:r>
                <a:rPr lang="zh-CN" altLang="zh-CN" sz="2800" b="1"/>
                <a:t>应有下限</a:t>
              </a:r>
              <a:r>
                <a:rPr lang="zh-CN" altLang="en-US" sz="2800" b="1"/>
                <a:t>（</a:t>
              </a:r>
              <a:r>
                <a:rPr lang="zh-CN" altLang="zh-CN" sz="2800" b="1"/>
                <a:t>设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r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800" b="1">
                  <a:solidFill>
                    <a:srgbClr val="FF0000"/>
                  </a:solidFill>
                  <a:sym typeface="Symbol" panose="05050102010706020507" pitchFamily="18" charset="2"/>
                </a:rPr>
                <a:t></a:t>
              </a:r>
              <a:r>
                <a:rPr lang="en-US" altLang="zh-CN" sz="2800" b="1">
                  <a:solidFill>
                    <a:srgbClr val="FF0000"/>
                  </a:solidFill>
                </a:rPr>
                <a:t> 20</a:t>
              </a:r>
              <a:r>
                <a:rPr lang="zh-CN" altLang="en-US" sz="2800" b="1"/>
                <a:t>）</a:t>
              </a:r>
            </a:p>
          </p:txBody>
        </p:sp>
        <p:sp>
          <p:nvSpPr>
            <p:cNvPr id="90127" name="右箭头 39"/>
            <p:cNvSpPr>
              <a:spLocks noChangeArrowheads="1"/>
            </p:cNvSpPr>
            <p:nvPr/>
          </p:nvSpPr>
          <p:spPr bwMode="auto">
            <a:xfrm>
              <a:off x="1942957" y="4509120"/>
              <a:ext cx="108763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39750" y="5229225"/>
            <a:ext cx="92392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求解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31" grpId="0"/>
      <p:bldP spid="33" grpId="0"/>
      <p:bldP spid="39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838200" y="3581400"/>
            <a:ext cx="6686128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是一个优化问题，关键在建立目标函数</a:t>
            </a:r>
            <a:r>
              <a:rPr lang="en-US" altLang="zh-CN" sz="2800" b="1" dirty="0"/>
              <a:t>.</a:t>
            </a:r>
            <a:endParaRPr lang="en-US" altLang="zh-CN" b="1" dirty="0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831924" y="4419600"/>
            <a:ext cx="7556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ea typeface="楷体_GB2312" pitchFamily="49" charset="-122"/>
              </a:rPr>
              <a:t>显然不能用一个周期的总费用作为目标函数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838200" y="5181600"/>
            <a:ext cx="7061200" cy="6096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目标函数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每天总费用的平均值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31193" y="1371600"/>
            <a:ext cx="29606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周期短，产量小</a:t>
            </a:r>
            <a:endParaRPr lang="zh-CN" altLang="en-US" b="1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96888" y="1981200"/>
            <a:ext cx="28051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周期长，产量大</a:t>
            </a:r>
            <a:endParaRPr lang="zh-CN" altLang="en-US" b="1"/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838200" y="533400"/>
            <a:ext cx="3733800" cy="5921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anose="02010509060101010101" pitchFamily="49" charset="-122"/>
              </a:rPr>
              <a:t>问题分析与思考</a:t>
            </a:r>
            <a:endParaRPr lang="zh-CN" altLang="en-US" sz="3600" b="1"/>
          </a:p>
        </p:txBody>
      </p:sp>
      <p:grpSp>
        <p:nvGrpSpPr>
          <p:cNvPr id="2" name="Group 26"/>
          <p:cNvGrpSpPr/>
          <p:nvPr/>
        </p:nvGrpSpPr>
        <p:grpSpPr bwMode="auto">
          <a:xfrm>
            <a:off x="3773488" y="1371600"/>
            <a:ext cx="3973512" cy="561975"/>
            <a:chOff x="2640" y="720"/>
            <a:chExt cx="2448" cy="354"/>
          </a:xfrm>
        </p:grpSpPr>
        <p:sp>
          <p:nvSpPr>
            <p:cNvPr id="2064" name="Rectangle 11"/>
            <p:cNvSpPr>
              <a:spLocks noChangeArrowheads="1"/>
            </p:cNvSpPr>
            <p:nvPr/>
          </p:nvSpPr>
          <p:spPr bwMode="auto">
            <a:xfrm>
              <a:off x="3024" y="720"/>
              <a:ext cx="2064" cy="336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/>
                <a:t>贮存费少，准备费多</a:t>
              </a:r>
              <a:endParaRPr lang="zh-CN" altLang="en-US" b="1"/>
            </a:p>
          </p:txBody>
        </p:sp>
        <p:sp>
          <p:nvSpPr>
            <p:cNvPr id="2065" name="AutoShape 23"/>
            <p:cNvSpPr>
              <a:spLocks noChangeArrowheads="1"/>
            </p:cNvSpPr>
            <p:nvPr/>
          </p:nvSpPr>
          <p:spPr bwMode="auto">
            <a:xfrm>
              <a:off x="2640" y="768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7"/>
          <p:cNvGrpSpPr/>
          <p:nvPr/>
        </p:nvGrpSpPr>
        <p:grpSpPr bwMode="auto">
          <a:xfrm>
            <a:off x="3773488" y="2057400"/>
            <a:ext cx="3973512" cy="533400"/>
            <a:chOff x="2640" y="1152"/>
            <a:chExt cx="2448" cy="336"/>
          </a:xfrm>
        </p:grpSpPr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3024" y="1152"/>
              <a:ext cx="2064" cy="33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/>
                <a:t>准备费少，贮存费多</a:t>
              </a:r>
              <a:endParaRPr lang="zh-CN" altLang="en-US" b="1"/>
            </a:p>
          </p:txBody>
        </p:sp>
        <p:sp>
          <p:nvSpPr>
            <p:cNvPr id="2063" name="AutoShape 24"/>
            <p:cNvSpPr>
              <a:spLocks noChangeArrowheads="1"/>
            </p:cNvSpPr>
            <p:nvPr/>
          </p:nvSpPr>
          <p:spPr bwMode="auto">
            <a:xfrm>
              <a:off x="2640" y="115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9"/>
          <p:cNvGrpSpPr/>
          <p:nvPr/>
        </p:nvGrpSpPr>
        <p:grpSpPr bwMode="auto">
          <a:xfrm>
            <a:off x="368174" y="2743200"/>
            <a:ext cx="8667876" cy="609600"/>
            <a:chOff x="371" y="1584"/>
            <a:chExt cx="5341" cy="384"/>
          </a:xfrm>
        </p:grpSpPr>
        <p:sp>
          <p:nvSpPr>
            <p:cNvPr id="2060" name="Rectangle 17"/>
            <p:cNvSpPr>
              <a:spLocks noChangeArrowheads="1"/>
            </p:cNvSpPr>
            <p:nvPr/>
          </p:nvSpPr>
          <p:spPr bwMode="auto">
            <a:xfrm>
              <a:off x="528" y="1584"/>
              <a:ext cx="51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 dirty="0">
                  <a:ea typeface="楷体_GB2312" pitchFamily="49" charset="-122"/>
                </a:rPr>
                <a:t>存在最佳的周期和产量，使总费用 </a:t>
              </a:r>
              <a:r>
                <a:rPr lang="en-US" altLang="zh-CN" sz="2800" b="1" dirty="0">
                  <a:ea typeface="楷体_GB2312" pitchFamily="49" charset="-122"/>
                </a:rPr>
                <a:t>(</a:t>
              </a:r>
              <a:r>
                <a:rPr lang="zh-CN" altLang="en-US" sz="2800" b="1" dirty="0">
                  <a:ea typeface="楷体_GB2312" pitchFamily="49" charset="-122"/>
                </a:rPr>
                <a:t>二者之和</a:t>
              </a:r>
              <a:r>
                <a:rPr lang="en-US" altLang="zh-CN" sz="2800" b="1" dirty="0">
                  <a:ea typeface="楷体_GB2312" pitchFamily="49" charset="-122"/>
                </a:rPr>
                <a:t>) </a:t>
              </a:r>
              <a:r>
                <a:rPr lang="zh-CN" altLang="en-US" sz="2800" b="1" dirty="0">
                  <a:ea typeface="楷体_GB2312" pitchFamily="49" charset="-122"/>
                </a:rPr>
                <a:t>最小</a:t>
              </a:r>
              <a:r>
                <a:rPr lang="en-US" altLang="zh-CN" sz="2800" b="1" dirty="0">
                  <a:ea typeface="楷体_GB2312" pitchFamily="49" charset="-122"/>
                </a:rPr>
                <a:t>.</a:t>
              </a:r>
              <a:endParaRPr lang="en-US" altLang="zh-CN" b="1" dirty="0">
                <a:ea typeface="楷体_GB2312" pitchFamily="49" charset="-122"/>
              </a:endParaRPr>
            </a:p>
          </p:txBody>
        </p:sp>
        <p:sp>
          <p:nvSpPr>
            <p:cNvPr id="2061" name="AutoShape 25"/>
            <p:cNvSpPr>
              <a:spLocks noChangeArrowheads="1"/>
            </p:cNvSpPr>
            <p:nvPr/>
          </p:nvSpPr>
          <p:spPr bwMode="auto">
            <a:xfrm>
              <a:off x="371" y="163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0" name="Object 1038"/>
          <p:cNvGraphicFramePr>
            <a:graphicFrameLocks noChangeAspect="1"/>
          </p:cNvGraphicFramePr>
          <p:nvPr/>
        </p:nvGraphicFramePr>
        <p:xfrm>
          <a:off x="8316913" y="549275"/>
          <a:ext cx="4429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9" name="Clip" r:id="rId3" imgW="19154775" imgH="22498050" progId="MS_ClipArt_Gallery.2">
                  <p:embed/>
                </p:oleObj>
              </mc:Choice>
              <mc:Fallback>
                <p:oleObj name="Clip" r:id="rId3" imgW="19154775" imgH="22498050" progId="MS_ClipArt_Gallery.2">
                  <p:embed/>
                  <p:pic>
                    <p:nvPicPr>
                      <p:cNvPr id="0" name="图片 93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49275"/>
                        <a:ext cx="4429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 autoUpdateAnimBg="0"/>
      <p:bldP spid="22534" grpId="0" autoUpdateAnimBg="0"/>
      <p:bldP spid="22535" grpId="0"/>
      <p:bldP spid="22536" grpId="0" autoUpdateAnimBg="0"/>
      <p:bldP spid="22537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1"/>
          <p:cNvSpPr>
            <a:spLocks noChangeArrowheads="1"/>
          </p:cNvSpPr>
          <p:nvPr/>
        </p:nvSpPr>
        <p:spPr bwMode="auto">
          <a:xfrm>
            <a:off x="468313" y="692150"/>
            <a:ext cx="183197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球</a:t>
            </a:r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台模型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940050" y="754063"/>
            <a:ext cx="3416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顶部小圆台改为</a:t>
            </a:r>
            <a:r>
              <a:rPr lang="zh-CN" altLang="zh-CN" sz="2800" b="1">
                <a:solidFill>
                  <a:srgbClr val="FF0000"/>
                </a:solidFill>
              </a:rPr>
              <a:t>球台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911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84213" y="3284538"/>
          <a:ext cx="802798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1" name="公式" r:id="rId3" imgW="3556000" imgH="279400" progId="Equation.3">
                  <p:embed/>
                </p:oleObj>
              </mc:Choice>
              <mc:Fallback>
                <p:oleObj name="公式" r:id="rId3" imgW="3556000" imgH="2794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802798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55650" y="4076700"/>
          <a:ext cx="46275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2" name="公式" r:id="rId5" imgW="2044700" imgH="241300" progId="Equation.3">
                  <p:embed/>
                </p:oleObj>
              </mc:Choice>
              <mc:Fallback>
                <p:oleObj name="公式" r:id="rId5" imgW="2044700" imgH="2413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46275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 bwMode="auto">
          <a:xfrm>
            <a:off x="7343775" y="908050"/>
            <a:ext cx="1620838" cy="2273300"/>
            <a:chOff x="7199784" y="1228690"/>
            <a:chExt cx="1620688" cy="2272318"/>
          </a:xfrm>
        </p:grpSpPr>
        <p:cxnSp>
          <p:nvCxnSpPr>
            <p:cNvPr id="91149" name="直接连接符 8"/>
            <p:cNvCxnSpPr>
              <a:cxnSpLocks noChangeShapeType="1"/>
            </p:cNvCxnSpPr>
            <p:nvPr/>
          </p:nvCxnSpPr>
          <p:spPr bwMode="auto">
            <a:xfrm>
              <a:off x="7199784" y="1916832"/>
              <a:ext cx="0" cy="11521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50" name="直接连接符 9"/>
            <p:cNvCxnSpPr>
              <a:cxnSpLocks noChangeShapeType="1"/>
            </p:cNvCxnSpPr>
            <p:nvPr/>
          </p:nvCxnSpPr>
          <p:spPr bwMode="auto">
            <a:xfrm>
              <a:off x="8172400" y="1916832"/>
              <a:ext cx="0" cy="11521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51" name="椭圆 12"/>
            <p:cNvSpPr>
              <a:spLocks noChangeArrowheads="1"/>
            </p:cNvSpPr>
            <p:nvPr/>
          </p:nvSpPr>
          <p:spPr bwMode="auto">
            <a:xfrm>
              <a:off x="7213550" y="1844824"/>
              <a:ext cx="958850" cy="12394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2" name="椭圆 13"/>
            <p:cNvSpPr>
              <a:spLocks noChangeArrowheads="1"/>
            </p:cNvSpPr>
            <p:nvPr/>
          </p:nvSpPr>
          <p:spPr bwMode="auto">
            <a:xfrm>
              <a:off x="7372858" y="1628800"/>
              <a:ext cx="590426" cy="7200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3" name="椭圆 14"/>
            <p:cNvSpPr>
              <a:spLocks noChangeArrowheads="1"/>
            </p:cNvSpPr>
            <p:nvPr/>
          </p:nvSpPr>
          <p:spPr bwMode="auto">
            <a:xfrm>
              <a:off x="7199784" y="2996952"/>
              <a:ext cx="958850" cy="12394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1154" name="直接连接符 15"/>
            <p:cNvCxnSpPr>
              <a:cxnSpLocks noChangeShapeType="1"/>
              <a:stCxn id="91152" idx="6"/>
            </p:cNvCxnSpPr>
            <p:nvPr/>
          </p:nvCxnSpPr>
          <p:spPr bwMode="auto">
            <a:xfrm>
              <a:off x="7963284" y="1664804"/>
              <a:ext cx="56915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55" name="直接连接符 16"/>
            <p:cNvCxnSpPr>
              <a:cxnSpLocks noChangeShapeType="1"/>
            </p:cNvCxnSpPr>
            <p:nvPr/>
          </p:nvCxnSpPr>
          <p:spPr bwMode="auto">
            <a:xfrm>
              <a:off x="8179308" y="3068960"/>
              <a:ext cx="35313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56" name="直接连接符 17"/>
            <p:cNvCxnSpPr>
              <a:cxnSpLocks noChangeShapeType="1"/>
            </p:cNvCxnSpPr>
            <p:nvPr/>
          </p:nvCxnSpPr>
          <p:spPr bwMode="auto">
            <a:xfrm>
              <a:off x="8179308" y="1916832"/>
              <a:ext cx="35313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57" name="TextBox 18"/>
            <p:cNvSpPr txBox="1">
              <a:spLocks noChangeArrowheads="1"/>
            </p:cNvSpPr>
            <p:nvPr/>
          </p:nvSpPr>
          <p:spPr bwMode="auto">
            <a:xfrm>
              <a:off x="8280412" y="2308810"/>
              <a:ext cx="5400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h</a:t>
              </a:r>
              <a:endParaRPr lang="zh-CN" altLang="en-US" sz="2000"/>
            </a:p>
          </p:txBody>
        </p:sp>
        <p:sp>
          <p:nvSpPr>
            <p:cNvPr id="91158" name="TextBox 19"/>
            <p:cNvSpPr txBox="1">
              <a:spLocks noChangeArrowheads="1"/>
            </p:cNvSpPr>
            <p:nvPr/>
          </p:nvSpPr>
          <p:spPr bwMode="auto">
            <a:xfrm>
              <a:off x="8208404" y="1568655"/>
              <a:ext cx="5400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h</a:t>
              </a:r>
              <a:r>
                <a:rPr lang="en-US" altLang="zh-CN" sz="2000" b="1" baseline="-25000"/>
                <a:t>1</a:t>
              </a:r>
              <a:endParaRPr lang="zh-CN" altLang="en-US" sz="2000"/>
            </a:p>
          </p:txBody>
        </p:sp>
        <p:cxnSp>
          <p:nvCxnSpPr>
            <p:cNvPr id="91159" name="直接连接符 20"/>
            <p:cNvCxnSpPr>
              <a:cxnSpLocks noChangeShapeType="1"/>
              <a:stCxn id="91153" idx="2"/>
            </p:cNvCxnSpPr>
            <p:nvPr/>
          </p:nvCxnSpPr>
          <p:spPr bwMode="auto">
            <a:xfrm>
              <a:off x="7199784" y="3058923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0" name="直接连接符 21"/>
            <p:cNvCxnSpPr>
              <a:cxnSpLocks noChangeShapeType="1"/>
            </p:cNvCxnSpPr>
            <p:nvPr/>
          </p:nvCxnSpPr>
          <p:spPr bwMode="auto">
            <a:xfrm>
              <a:off x="8158634" y="3068960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1" name="直接连接符 22"/>
            <p:cNvCxnSpPr>
              <a:cxnSpLocks noChangeShapeType="1"/>
            </p:cNvCxnSpPr>
            <p:nvPr/>
          </p:nvCxnSpPr>
          <p:spPr bwMode="auto">
            <a:xfrm>
              <a:off x="7352184" y="1340768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2" name="直接连接符 23"/>
            <p:cNvCxnSpPr>
              <a:cxnSpLocks noChangeShapeType="1"/>
            </p:cNvCxnSpPr>
            <p:nvPr/>
          </p:nvCxnSpPr>
          <p:spPr bwMode="auto">
            <a:xfrm>
              <a:off x="7942610" y="1340768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63" name="矩形 24"/>
            <p:cNvSpPr>
              <a:spLocks noChangeArrowheads="1"/>
            </p:cNvSpPr>
            <p:nvPr/>
          </p:nvSpPr>
          <p:spPr bwMode="auto">
            <a:xfrm>
              <a:off x="7490717" y="3100898"/>
              <a:ext cx="4656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en-US" altLang="zh-CN" sz="2000" i="1"/>
                <a:t>r</a:t>
              </a:r>
              <a:endParaRPr lang="zh-CN" altLang="en-US" sz="2000"/>
            </a:p>
          </p:txBody>
        </p:sp>
        <p:sp>
          <p:nvSpPr>
            <p:cNvPr id="91164" name="矩形 25"/>
            <p:cNvSpPr>
              <a:spLocks noChangeArrowheads="1"/>
            </p:cNvSpPr>
            <p:nvPr/>
          </p:nvSpPr>
          <p:spPr bwMode="auto">
            <a:xfrm>
              <a:off x="7380312" y="1228690"/>
              <a:ext cx="612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en-US" altLang="zh-CN" sz="2000" i="1"/>
                <a:t>r</a:t>
              </a:r>
              <a:r>
                <a:rPr lang="en-US" altLang="zh-CN" sz="2000" b="1" baseline="-25000"/>
                <a:t>1</a:t>
              </a:r>
              <a:endParaRPr lang="zh-CN" altLang="en-US" sz="2000"/>
            </a:p>
          </p:txBody>
        </p:sp>
        <p:cxnSp>
          <p:nvCxnSpPr>
            <p:cNvPr id="91165" name="直接箭头连接符 26"/>
            <p:cNvCxnSpPr>
              <a:cxnSpLocks noChangeShapeType="1"/>
              <a:stCxn id="91163" idx="3"/>
            </p:cNvCxnSpPr>
            <p:nvPr/>
          </p:nvCxnSpPr>
          <p:spPr bwMode="auto">
            <a:xfrm>
              <a:off x="7956376" y="3300953"/>
              <a:ext cx="24065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6" name="直接箭头连接符 27"/>
            <p:cNvCxnSpPr>
              <a:cxnSpLocks noChangeShapeType="1"/>
            </p:cNvCxnSpPr>
            <p:nvPr/>
          </p:nvCxnSpPr>
          <p:spPr bwMode="auto">
            <a:xfrm flipH="1">
              <a:off x="7236296" y="3284984"/>
              <a:ext cx="24065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7" name="直接箭头连接符 28"/>
            <p:cNvCxnSpPr>
              <a:cxnSpLocks noChangeShapeType="1"/>
            </p:cNvCxnSpPr>
            <p:nvPr/>
          </p:nvCxnSpPr>
          <p:spPr bwMode="auto">
            <a:xfrm flipV="1">
              <a:off x="8388424" y="1916832"/>
              <a:ext cx="0" cy="3919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8" name="直接箭头连接符 29"/>
            <p:cNvCxnSpPr>
              <a:cxnSpLocks noChangeShapeType="1"/>
            </p:cNvCxnSpPr>
            <p:nvPr/>
          </p:nvCxnSpPr>
          <p:spPr bwMode="auto">
            <a:xfrm>
              <a:off x="8450814" y="2677234"/>
              <a:ext cx="9618" cy="39172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弧形 31"/>
            <p:cNvSpPr/>
            <p:nvPr/>
          </p:nvSpPr>
          <p:spPr bwMode="auto">
            <a:xfrm>
              <a:off x="7812502" y="1665064"/>
              <a:ext cx="346043" cy="468110"/>
            </a:xfrm>
            <a:prstGeom prst="arc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弧形 32"/>
            <p:cNvSpPr/>
            <p:nvPr/>
          </p:nvSpPr>
          <p:spPr bwMode="auto">
            <a:xfrm>
              <a:off x="7214071" y="1682519"/>
              <a:ext cx="346043" cy="468111"/>
            </a:xfrm>
            <a:prstGeom prst="arc">
              <a:avLst>
                <a:gd name="adj1" fmla="val 10648242"/>
                <a:gd name="adj2" fmla="val 15870887"/>
              </a:avLst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5" name="矩形 2"/>
          <p:cNvSpPr>
            <a:spLocks noChangeArrowheads="1"/>
          </p:cNvSpPr>
          <p:nvPr/>
        </p:nvSpPr>
        <p:spPr bwMode="auto">
          <a:xfrm>
            <a:off x="468313" y="1428750"/>
            <a:ext cx="648017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i="1"/>
              <a:t>b~</a:t>
            </a:r>
            <a:r>
              <a:rPr lang="zh-CN" altLang="zh-CN" sz="2800" b="1"/>
              <a:t>侧壁厚度</a:t>
            </a:r>
            <a:r>
              <a:rPr lang="en-US" altLang="zh-CN" sz="2800" b="1"/>
              <a:t>.</a:t>
            </a:r>
            <a:r>
              <a:rPr lang="en-US" altLang="zh-CN" sz="2800" b="1" i="1"/>
              <a:t> kb~</a:t>
            </a:r>
            <a:r>
              <a:rPr lang="zh-CN" altLang="en-US" sz="2800" b="1"/>
              <a:t>罐</a:t>
            </a:r>
            <a:r>
              <a:rPr lang="zh-CN" altLang="zh-CN" sz="2800" b="1"/>
              <a:t>底厚度</a:t>
            </a:r>
            <a:r>
              <a:rPr lang="en-US" altLang="zh-CN" sz="2800" b="1"/>
              <a:t>.</a:t>
            </a:r>
            <a:r>
              <a:rPr lang="en-US" altLang="zh-CN" sz="2800" b="1" i="1"/>
              <a:t> k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b~</a:t>
            </a:r>
            <a:r>
              <a:rPr lang="zh-CN" altLang="en-US" sz="2800" b="1"/>
              <a:t>罐</a:t>
            </a:r>
            <a:r>
              <a:rPr lang="zh-CN" altLang="zh-CN" sz="2800" b="1"/>
              <a:t>盖厚度</a:t>
            </a:r>
            <a:r>
              <a:rPr lang="en-US" altLang="zh-CN" sz="2800" b="1"/>
              <a:t>.</a:t>
            </a:r>
            <a:r>
              <a:rPr lang="en-US" altLang="zh-CN" sz="2800" b="1" i="1"/>
              <a:t> </a:t>
            </a: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1150938" y="2276475"/>
            <a:ext cx="500538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>
                <a:solidFill>
                  <a:srgbClr val="000000"/>
                </a:solidFill>
              </a:rPr>
              <a:t>SV</a:t>
            </a:r>
            <a:r>
              <a:rPr lang="en-US" altLang="zh-CN" sz="2800" b="1" baseline="-25000"/>
              <a:t>3 </a:t>
            </a:r>
            <a:r>
              <a:rPr lang="en-US" altLang="zh-CN" sz="2800" b="1" i="1">
                <a:solidFill>
                  <a:srgbClr val="000000"/>
                </a:solidFill>
              </a:rPr>
              <a:t>~</a:t>
            </a:r>
            <a:r>
              <a:rPr lang="zh-CN" altLang="zh-CN" sz="2800" b="1"/>
              <a:t>材料体积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r>
              <a:rPr lang="en-US" altLang="zh-CN" sz="2800" b="1" i="1">
                <a:solidFill>
                  <a:srgbClr val="000000"/>
                </a:solidFill>
              </a:rPr>
              <a:t>  V</a:t>
            </a:r>
            <a:r>
              <a:rPr lang="en-US" altLang="zh-CN" sz="2800" b="1" baseline="-25000"/>
              <a:t>3</a:t>
            </a:r>
            <a:r>
              <a:rPr lang="en-US" altLang="zh-CN" sz="2800" b="1" i="1">
                <a:solidFill>
                  <a:srgbClr val="000000"/>
                </a:solidFill>
              </a:rPr>
              <a:t> ~</a:t>
            </a:r>
            <a:r>
              <a:rPr lang="zh-CN" altLang="en-US" sz="2800" b="1"/>
              <a:t>罐的</a:t>
            </a:r>
            <a:r>
              <a:rPr lang="zh-CN" altLang="zh-CN" sz="2800" b="1">
                <a:solidFill>
                  <a:srgbClr val="000000"/>
                </a:solidFill>
              </a:rPr>
              <a:t>容积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84250" y="4797425"/>
            <a:ext cx="72009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固定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求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r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满足什么关系使</a:t>
            </a:r>
            <a:r>
              <a:rPr lang="en-US" altLang="zh-CN" sz="2800" b="1" i="1" dirty="0"/>
              <a:t>SV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最小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1763713" y="5567363"/>
            <a:ext cx="4972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对半径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1</a:t>
            </a:r>
            <a:r>
              <a:rPr lang="zh-CN" altLang="zh-CN" sz="2800" b="1"/>
              <a:t>加以限制</a:t>
            </a:r>
            <a:r>
              <a:rPr lang="en-US" altLang="zh-CN" sz="2800" b="1"/>
              <a:t>, </a:t>
            </a:r>
            <a:r>
              <a:rPr lang="zh-CN" altLang="en-US" sz="2800" b="1"/>
              <a:t>求数值解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6" grpId="0"/>
      <p:bldP spid="37" grpId="0" animBg="1"/>
      <p:bldP spid="3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181" y="4582563"/>
            <a:ext cx="80291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即使像易拉罐形状和尺寸设计</a:t>
            </a:r>
            <a:r>
              <a:rPr lang="zh-CN" altLang="en-US" sz="2800" b="1" dirty="0"/>
              <a:t>这样</a:t>
            </a:r>
            <a:r>
              <a:rPr lang="zh-CN" altLang="zh-CN" sz="2800" b="1" dirty="0"/>
              <a:t>简单的</a:t>
            </a:r>
            <a:r>
              <a:rPr lang="zh-CN" altLang="en-US" sz="2800" b="1" dirty="0"/>
              <a:t>问题</a:t>
            </a:r>
            <a:r>
              <a:rPr lang="en-US" altLang="zh-CN" sz="2800" b="1" dirty="0"/>
              <a:t>,</a:t>
            </a:r>
            <a:r>
              <a:rPr lang="zh-CN" altLang="zh-CN" sz="2800" b="1" dirty="0">
                <a:solidFill>
                  <a:srgbClr val="FF0000"/>
                </a:solidFill>
              </a:rPr>
              <a:t>单靠数学也不能得到圆满解决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要</a:t>
            </a:r>
            <a:r>
              <a:rPr lang="zh-CN" altLang="zh-CN" sz="2800" b="1" dirty="0"/>
              <a:t>考虑工艺、美观及使用方便等因素</a:t>
            </a:r>
            <a:r>
              <a:rPr lang="en-US" altLang="zh-CN" sz="2800" b="1" dirty="0"/>
              <a:t>,</a:t>
            </a:r>
            <a:r>
              <a:rPr lang="zh-CN" altLang="zh-CN" sz="2800" b="1" dirty="0"/>
              <a:t>才能满足人们的需要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3" name="矩形 2"/>
          <p:cNvSpPr/>
          <p:nvPr/>
        </p:nvSpPr>
        <p:spPr>
          <a:xfrm>
            <a:off x="611560" y="1268760"/>
            <a:ext cx="77768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从</a:t>
            </a:r>
            <a:r>
              <a:rPr lang="zh-CN" altLang="zh-CN" sz="2800" b="1" dirty="0">
                <a:solidFill>
                  <a:srgbClr val="FF0000"/>
                </a:solidFill>
              </a:rPr>
              <a:t>日常</a:t>
            </a:r>
            <a:r>
              <a:rPr lang="zh-CN" altLang="en-US" sz="2800" b="1" dirty="0">
                <a:solidFill>
                  <a:srgbClr val="FF0000"/>
                </a:solidFill>
              </a:rPr>
              <a:t>生活</a:t>
            </a:r>
            <a:r>
              <a:rPr lang="zh-CN" altLang="zh-CN" sz="2800" b="1" dirty="0"/>
              <a:t>中发现与数学课本类似问题的结果有不同之处</a:t>
            </a:r>
            <a:r>
              <a:rPr lang="en-US" altLang="zh-CN" sz="2800" b="1" dirty="0"/>
              <a:t>,</a:t>
            </a:r>
            <a:r>
              <a:rPr lang="zh-CN" altLang="zh-CN" sz="2800" b="1" dirty="0"/>
              <a:t>在实践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测量数据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基础上给以分析和解决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有利于</a:t>
            </a:r>
            <a:r>
              <a:rPr lang="zh-CN" altLang="zh-CN" sz="2800" b="1" dirty="0"/>
              <a:t>培养</a:t>
            </a:r>
            <a:r>
              <a:rPr lang="zh-CN" altLang="zh-CN" sz="2800" b="1" dirty="0">
                <a:solidFill>
                  <a:srgbClr val="FF0000"/>
                </a:solidFill>
              </a:rPr>
              <a:t>数学建模的意识和能力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9552" y="2854371"/>
            <a:ext cx="7920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建模经过了从圆柱到圆台和球台、从材料厚度相同到不同、从解析解到数值解的过程</a:t>
            </a:r>
            <a:r>
              <a:rPr lang="en-US" altLang="zh-CN" sz="2800" b="1" dirty="0"/>
              <a:t>,</a:t>
            </a:r>
            <a:r>
              <a:rPr lang="zh-CN" altLang="zh-CN" sz="2800" b="1" dirty="0"/>
              <a:t>对于学习数学建模方法有</a:t>
            </a:r>
            <a:r>
              <a:rPr lang="zh-CN" altLang="zh-CN" sz="2800" b="1" dirty="0">
                <a:solidFill>
                  <a:srgbClr val="FF0000"/>
                </a:solidFill>
              </a:rPr>
              <a:t>启示和指导意义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1861" y="620688"/>
            <a:ext cx="213222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小结与评注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052"/>
          <p:cNvSpPr>
            <a:spLocks noChangeArrowheads="1"/>
          </p:cNvSpPr>
          <p:nvPr/>
        </p:nvSpPr>
        <p:spPr bwMode="auto">
          <a:xfrm>
            <a:off x="683568" y="533400"/>
            <a:ext cx="2512069" cy="5508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anose="02010509060101010101" pitchFamily="49" charset="-122"/>
              </a:rPr>
              <a:t>模 型 假 设</a:t>
            </a:r>
            <a:endParaRPr lang="zh-CN" altLang="en-US" sz="3600" b="1"/>
          </a:p>
        </p:txBody>
      </p:sp>
      <p:sp>
        <p:nvSpPr>
          <p:cNvPr id="23557" name="Rectangle 2053"/>
          <p:cNvSpPr>
            <a:spLocks noChangeArrowheads="1"/>
          </p:cNvSpPr>
          <p:nvPr/>
        </p:nvSpPr>
        <p:spPr bwMode="auto">
          <a:xfrm>
            <a:off x="445244" y="1219200"/>
            <a:ext cx="5422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800" b="1" dirty="0"/>
              <a:t>1. </a:t>
            </a:r>
            <a:r>
              <a:rPr lang="zh-CN" altLang="en-US" sz="2800" b="1" dirty="0"/>
              <a:t>产品每天的</a:t>
            </a:r>
            <a:r>
              <a:rPr lang="zh-CN" altLang="en-US" sz="2800" b="1" dirty="0">
                <a:solidFill>
                  <a:srgbClr val="FF0000"/>
                </a:solidFill>
              </a:rPr>
              <a:t>需求量</a:t>
            </a:r>
            <a:r>
              <a:rPr lang="zh-CN" altLang="en-US" sz="2800" b="1" dirty="0"/>
              <a:t>为常数 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；</a:t>
            </a:r>
            <a:endParaRPr lang="zh-CN" altLang="en-US" b="1" dirty="0"/>
          </a:p>
        </p:txBody>
      </p:sp>
      <p:sp>
        <p:nvSpPr>
          <p:cNvPr id="23558" name="Rectangle 2054"/>
          <p:cNvSpPr>
            <a:spLocks noChangeArrowheads="1"/>
          </p:cNvSpPr>
          <p:nvPr/>
        </p:nvSpPr>
        <p:spPr bwMode="auto">
          <a:xfrm>
            <a:off x="445393" y="1752600"/>
            <a:ext cx="84470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800" b="1" dirty="0"/>
              <a:t>2. </a:t>
            </a:r>
            <a:r>
              <a:rPr lang="zh-CN" altLang="en-US" sz="2800" b="1" dirty="0"/>
              <a:t>每次生产</a:t>
            </a:r>
            <a:r>
              <a:rPr lang="zh-CN" altLang="en-US" sz="2800" b="1" dirty="0">
                <a:solidFill>
                  <a:srgbClr val="FF0000"/>
                </a:solidFill>
              </a:rPr>
              <a:t>准备费</a:t>
            </a:r>
            <a:r>
              <a:rPr lang="zh-CN" altLang="en-US" sz="2800" b="1" dirty="0"/>
              <a:t>为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每天每件产品</a:t>
            </a:r>
            <a:r>
              <a:rPr lang="zh-CN" altLang="en-US" sz="2800" b="1" dirty="0">
                <a:solidFill>
                  <a:srgbClr val="FF0000"/>
                </a:solidFill>
              </a:rPr>
              <a:t>贮存费</a:t>
            </a:r>
            <a:r>
              <a:rPr lang="zh-CN" altLang="en-US" sz="2800" b="1" dirty="0"/>
              <a:t>为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；</a:t>
            </a:r>
          </a:p>
        </p:txBody>
      </p:sp>
      <p:sp>
        <p:nvSpPr>
          <p:cNvPr id="23559" name="Rectangle 2055"/>
          <p:cNvSpPr>
            <a:spLocks noChangeArrowheads="1"/>
          </p:cNvSpPr>
          <p:nvPr/>
        </p:nvSpPr>
        <p:spPr bwMode="auto">
          <a:xfrm>
            <a:off x="445392" y="2362200"/>
            <a:ext cx="830307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sz="2800" b="1" dirty="0"/>
              <a:t>3. </a:t>
            </a:r>
            <a:r>
              <a:rPr lang="en-US" altLang="zh-CN" sz="2800" b="1" i="1" dirty="0"/>
              <a:t>T</a:t>
            </a:r>
            <a:r>
              <a:rPr lang="zh-CN" altLang="en-US" sz="2800" b="1" dirty="0"/>
              <a:t>天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一周期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生产一次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每次生产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件，当</a:t>
            </a:r>
            <a:r>
              <a:rPr lang="zh-CN" altLang="en-US" sz="2800" b="1" dirty="0">
                <a:solidFill>
                  <a:srgbClr val="FF0000"/>
                </a:solidFill>
              </a:rPr>
              <a:t>贮存量</a:t>
            </a:r>
            <a:r>
              <a:rPr lang="zh-CN" altLang="en-US" sz="2800" b="1" dirty="0"/>
              <a:t>降</a:t>
            </a:r>
          </a:p>
          <a:p>
            <a:pPr algn="l">
              <a:lnSpc>
                <a:spcPct val="130000"/>
              </a:lnSpc>
            </a:pPr>
            <a:r>
              <a:rPr lang="zh-CN" altLang="en-US" sz="2800" b="1" dirty="0"/>
              <a:t>    为零时，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件产品立即生产出来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生产时间不计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；</a:t>
            </a:r>
          </a:p>
        </p:txBody>
      </p:sp>
      <p:sp>
        <p:nvSpPr>
          <p:cNvPr id="23560" name="Rectangle 2056"/>
          <p:cNvSpPr>
            <a:spLocks noChangeArrowheads="1"/>
          </p:cNvSpPr>
          <p:nvPr/>
        </p:nvSpPr>
        <p:spPr bwMode="auto">
          <a:xfrm>
            <a:off x="668026" y="4419600"/>
            <a:ext cx="2527611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anose="02010509060101010101" pitchFamily="49" charset="-122"/>
              </a:rPr>
              <a:t>建 模 目 的</a:t>
            </a:r>
          </a:p>
        </p:txBody>
      </p:sp>
      <p:sp>
        <p:nvSpPr>
          <p:cNvPr id="23561" name="Rectangle 2057"/>
          <p:cNvSpPr>
            <a:spLocks noChangeArrowheads="1"/>
          </p:cNvSpPr>
          <p:nvPr/>
        </p:nvSpPr>
        <p:spPr bwMode="auto">
          <a:xfrm>
            <a:off x="445244" y="5181600"/>
            <a:ext cx="8470156" cy="914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 dirty="0"/>
              <a:t>r, c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 </a:t>
            </a:r>
            <a:r>
              <a:rPr lang="zh-CN" altLang="en-US" sz="2800" b="1" dirty="0">
                <a:latin typeface="宋体" panose="02010600030101010101" pitchFamily="2" charset="-122"/>
              </a:rPr>
              <a:t>已知，求</a:t>
            </a:r>
            <a:r>
              <a:rPr lang="en-US" altLang="zh-CN" sz="2800" b="1" i="1" dirty="0"/>
              <a:t>T, Q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使每天总费用的平均值最小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baseline="-25000" dirty="0">
              <a:latin typeface="宋体" panose="02010600030101010101" pitchFamily="2" charset="-122"/>
            </a:endParaRPr>
          </a:p>
        </p:txBody>
      </p:sp>
      <p:sp>
        <p:nvSpPr>
          <p:cNvPr id="23562" name="Rectangle 2058"/>
          <p:cNvSpPr>
            <a:spLocks noChangeArrowheads="1"/>
          </p:cNvSpPr>
          <p:nvPr/>
        </p:nvSpPr>
        <p:spPr bwMode="auto">
          <a:xfrm>
            <a:off x="442664" y="3581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r>
              <a:rPr lang="en-US" altLang="zh-CN" sz="2800" b="1" dirty="0"/>
              <a:t>4. </a:t>
            </a:r>
            <a:r>
              <a:rPr lang="zh-CN" altLang="en-US" sz="2800" b="1" dirty="0"/>
              <a:t>为方便起见，时间和产量都作为连续量处理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3074" name="Object 3131"/>
          <p:cNvGraphicFramePr>
            <a:graphicFrameLocks noChangeAspect="1"/>
          </p:cNvGraphicFramePr>
          <p:nvPr/>
        </p:nvGraphicFramePr>
        <p:xfrm>
          <a:off x="8316913" y="549275"/>
          <a:ext cx="4429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5" name="Clip" r:id="rId3" imgW="19154775" imgH="22498050" progId="MS_ClipArt_Gallery.2">
                  <p:embed/>
                </p:oleObj>
              </mc:Choice>
              <mc:Fallback>
                <p:oleObj name="Clip" r:id="rId3" imgW="19154775" imgH="22498050" progId="MS_ClipArt_Gallery.2">
                  <p:embed/>
                  <p:pic>
                    <p:nvPicPr>
                      <p:cNvPr id="0" name="图片 94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49275"/>
                        <a:ext cx="4429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/>
      <p:bldP spid="23560" grpId="0" animBg="1" autoUpdateAnimBg="0"/>
      <p:bldP spid="23561" grpId="0" animBg="1"/>
      <p:bldP spid="2356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533400" y="492760"/>
            <a:ext cx="2598738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anose="02010509060101010101" pitchFamily="49" charset="-122"/>
              </a:rPr>
              <a:t>模 型 建 立</a:t>
            </a:r>
            <a:endParaRPr lang="zh-CN" altLang="en-US" sz="3600" b="1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5638800" y="1905000"/>
            <a:ext cx="3113088" cy="1371600"/>
            <a:chOff x="3252" y="3168"/>
            <a:chExt cx="1961" cy="864"/>
          </a:xfrm>
        </p:grpSpPr>
        <p:sp>
          <p:nvSpPr>
            <p:cNvPr id="4129" name="Line 6"/>
            <p:cNvSpPr>
              <a:spLocks noChangeShapeType="1"/>
            </p:cNvSpPr>
            <p:nvPr/>
          </p:nvSpPr>
          <p:spPr bwMode="auto">
            <a:xfrm>
              <a:off x="3252" y="3168"/>
              <a:ext cx="19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7"/>
            <p:cNvSpPr>
              <a:spLocks noChangeShapeType="1"/>
            </p:cNvSpPr>
            <p:nvPr/>
          </p:nvSpPr>
          <p:spPr bwMode="auto">
            <a:xfrm flipV="1">
              <a:off x="4092" y="3168"/>
              <a:ext cx="0" cy="8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8"/>
            <p:cNvSpPr>
              <a:spLocks noChangeShapeType="1"/>
            </p:cNvSpPr>
            <p:nvPr/>
          </p:nvSpPr>
          <p:spPr bwMode="auto">
            <a:xfrm>
              <a:off x="4092" y="3168"/>
              <a:ext cx="852" cy="8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9"/>
            <p:cNvSpPr>
              <a:spLocks noChangeShapeType="1"/>
            </p:cNvSpPr>
            <p:nvPr/>
          </p:nvSpPr>
          <p:spPr bwMode="auto">
            <a:xfrm flipV="1">
              <a:off x="4944" y="3195"/>
              <a:ext cx="0" cy="8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Line 10"/>
            <p:cNvSpPr>
              <a:spLocks noChangeShapeType="1"/>
            </p:cNvSpPr>
            <p:nvPr/>
          </p:nvSpPr>
          <p:spPr bwMode="auto">
            <a:xfrm>
              <a:off x="4944" y="3169"/>
              <a:ext cx="210" cy="2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5427663" y="838200"/>
            <a:ext cx="4173537" cy="2819400"/>
            <a:chOff x="3131" y="1296"/>
            <a:chExt cx="2629" cy="1776"/>
          </a:xfrm>
        </p:grpSpPr>
        <p:sp>
          <p:nvSpPr>
            <p:cNvPr id="4124" name="Line 12"/>
            <p:cNvSpPr>
              <a:spLocks noChangeShapeType="1"/>
            </p:cNvSpPr>
            <p:nvPr/>
          </p:nvSpPr>
          <p:spPr bwMode="auto">
            <a:xfrm>
              <a:off x="3252" y="2787"/>
              <a:ext cx="21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13"/>
            <p:cNvSpPr>
              <a:spLocks noChangeShapeType="1"/>
            </p:cNvSpPr>
            <p:nvPr/>
          </p:nvSpPr>
          <p:spPr bwMode="auto">
            <a:xfrm flipV="1">
              <a:off x="3252" y="1472"/>
              <a:ext cx="0" cy="1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Text Box 14"/>
            <p:cNvSpPr txBox="1">
              <a:spLocks noChangeArrowheads="1"/>
            </p:cNvSpPr>
            <p:nvPr/>
          </p:nvSpPr>
          <p:spPr bwMode="auto">
            <a:xfrm>
              <a:off x="3131" y="2784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4127" name="Text Box 15"/>
            <p:cNvSpPr txBox="1">
              <a:spLocks noChangeArrowheads="1"/>
            </p:cNvSpPr>
            <p:nvPr/>
          </p:nvSpPr>
          <p:spPr bwMode="auto">
            <a:xfrm>
              <a:off x="5293" y="2784"/>
              <a:ext cx="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t</a:t>
              </a:r>
            </a:p>
          </p:txBody>
        </p:sp>
        <p:sp>
          <p:nvSpPr>
            <p:cNvPr id="4128" name="Text Box 16"/>
            <p:cNvSpPr txBox="1">
              <a:spLocks noChangeArrowheads="1"/>
            </p:cNvSpPr>
            <p:nvPr/>
          </p:nvSpPr>
          <p:spPr bwMode="auto">
            <a:xfrm>
              <a:off x="3242" y="1296"/>
              <a:ext cx="35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q</a:t>
              </a:r>
            </a:p>
          </p:txBody>
        </p:sp>
      </p:grp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323850" y="1125538"/>
            <a:ext cx="480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1"/>
              <a:t>贮存量表示为时间的函数 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</a:p>
        </p:txBody>
      </p:sp>
      <p:grpSp>
        <p:nvGrpSpPr>
          <p:cNvPr id="4" name="Group 18"/>
          <p:cNvGrpSpPr/>
          <p:nvPr/>
        </p:nvGrpSpPr>
        <p:grpSpPr bwMode="auto">
          <a:xfrm>
            <a:off x="5257800" y="1676400"/>
            <a:ext cx="1981200" cy="2019300"/>
            <a:chOff x="1872" y="3048"/>
            <a:chExt cx="1248" cy="1272"/>
          </a:xfrm>
        </p:grpSpPr>
        <p:sp>
          <p:nvSpPr>
            <p:cNvPr id="4119" name="Text Box 19"/>
            <p:cNvSpPr txBox="1">
              <a:spLocks noChangeArrowheads="1"/>
            </p:cNvSpPr>
            <p:nvPr/>
          </p:nvSpPr>
          <p:spPr bwMode="auto">
            <a:xfrm>
              <a:off x="2832" y="4048"/>
              <a:ext cx="28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T</a:t>
              </a:r>
            </a:p>
          </p:txBody>
        </p:sp>
        <p:sp>
          <p:nvSpPr>
            <p:cNvPr id="4120" name="Line 20"/>
            <p:cNvSpPr>
              <a:spLocks noChangeShapeType="1"/>
            </p:cNvSpPr>
            <p:nvPr/>
          </p:nvSpPr>
          <p:spPr bwMode="auto">
            <a:xfrm>
              <a:off x="2112" y="3195"/>
              <a:ext cx="840" cy="8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Text Box 21"/>
            <p:cNvSpPr txBox="1">
              <a:spLocks noChangeArrowheads="1"/>
            </p:cNvSpPr>
            <p:nvPr/>
          </p:nvSpPr>
          <p:spPr bwMode="auto">
            <a:xfrm>
              <a:off x="1872" y="3048"/>
              <a:ext cx="4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Q</a:t>
              </a:r>
            </a:p>
          </p:txBody>
        </p:sp>
        <p:sp>
          <p:nvSpPr>
            <p:cNvPr id="4122" name="Text Box 22"/>
            <p:cNvSpPr txBox="1">
              <a:spLocks noChangeArrowheads="1"/>
            </p:cNvSpPr>
            <p:nvPr/>
          </p:nvSpPr>
          <p:spPr bwMode="auto">
            <a:xfrm>
              <a:off x="2352" y="3247"/>
              <a:ext cx="36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r</a:t>
              </a:r>
            </a:p>
          </p:txBody>
        </p:sp>
        <p:sp>
          <p:nvSpPr>
            <p:cNvPr id="4123" name="Line 23"/>
            <p:cNvSpPr>
              <a:spLocks noChangeShapeType="1"/>
            </p:cNvSpPr>
            <p:nvPr/>
          </p:nvSpPr>
          <p:spPr bwMode="auto">
            <a:xfrm>
              <a:off x="2112" y="3168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304800" y="1752600"/>
            <a:ext cx="472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2800" b="1" i="1"/>
              <a:t>t</a:t>
            </a:r>
            <a:r>
              <a:rPr lang="en-US" altLang="zh-CN" sz="2800" b="1"/>
              <a:t>=0</a:t>
            </a:r>
            <a:r>
              <a:rPr lang="zh-CN" altLang="en-US" sz="2800" b="1"/>
              <a:t>生产</a:t>
            </a:r>
            <a:r>
              <a:rPr lang="en-US" altLang="zh-CN" sz="2800" b="1" i="1"/>
              <a:t>Q</a:t>
            </a:r>
            <a:r>
              <a:rPr lang="zh-CN" altLang="en-US" sz="2800" b="1"/>
              <a:t>件，</a:t>
            </a:r>
            <a:r>
              <a:rPr lang="en-US" altLang="zh-CN" sz="2800" b="1" i="1"/>
              <a:t>q</a:t>
            </a:r>
            <a:r>
              <a:rPr lang="en-US" altLang="zh-CN" sz="2800" b="1"/>
              <a:t>(0)=</a:t>
            </a:r>
            <a:r>
              <a:rPr lang="en-US" altLang="zh-CN" sz="2800" b="1" i="1"/>
              <a:t>Q</a:t>
            </a:r>
            <a:r>
              <a:rPr lang="en-US" altLang="zh-CN" sz="2800" b="1"/>
              <a:t>, 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zh-CN" sz="2800" b="1"/>
              <a:t>以</a:t>
            </a:r>
            <a:endParaRPr lang="zh-CN" altLang="en-US" sz="2800" b="1"/>
          </a:p>
          <a:p>
            <a:pPr algn="l">
              <a:lnSpc>
                <a:spcPct val="120000"/>
              </a:lnSpc>
            </a:pPr>
            <a:r>
              <a:rPr lang="zh-CN" altLang="zh-CN" sz="2800" b="1"/>
              <a:t>需求速率</a:t>
            </a:r>
            <a:r>
              <a:rPr lang="en-US" altLang="zh-CN" sz="2800" b="1" i="1"/>
              <a:t>r</a:t>
            </a:r>
            <a:r>
              <a:rPr lang="zh-CN" altLang="zh-CN" sz="2800" b="1"/>
              <a:t>递减，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)=0.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3130550" y="3789363"/>
            <a:ext cx="1296988" cy="1143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一周期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总费用</a:t>
            </a:r>
          </a:p>
        </p:txBody>
      </p:sp>
      <p:graphicFrame>
        <p:nvGraphicFramePr>
          <p:cNvPr id="57407" name="Object 1087"/>
          <p:cNvGraphicFramePr>
            <a:graphicFrameLocks noChangeAspect="1"/>
          </p:cNvGraphicFramePr>
          <p:nvPr/>
        </p:nvGraphicFramePr>
        <p:xfrm>
          <a:off x="4427538" y="3813175"/>
          <a:ext cx="25034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8" name="公式" r:id="rId3" imgW="939165" imgH="393700" progId="Equation.3">
                  <p:embed/>
                </p:oleObj>
              </mc:Choice>
              <mc:Fallback>
                <p:oleObj name="公式" r:id="rId3" imgW="939165" imgH="393700" progId="Equation.3">
                  <p:embed/>
                  <p:pic>
                    <p:nvPicPr>
                      <p:cNvPr id="0" name="图片 9528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813175"/>
                        <a:ext cx="2503487" cy="10445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684213" y="5229225"/>
            <a:ext cx="2879725" cy="1143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每天总费用平均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值（目标函数）</a:t>
            </a:r>
          </a:p>
        </p:txBody>
      </p:sp>
      <p:graphicFrame>
        <p:nvGraphicFramePr>
          <p:cNvPr id="57408" name="Object 1088"/>
          <p:cNvGraphicFramePr>
            <a:graphicFrameLocks noChangeAspect="1"/>
          </p:cNvGraphicFramePr>
          <p:nvPr/>
        </p:nvGraphicFramePr>
        <p:xfrm>
          <a:off x="3708400" y="5229225"/>
          <a:ext cx="42672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9" name="公式" r:id="rId5" imgW="1384300" imgH="419100" progId="Equation.3">
                  <p:embed/>
                </p:oleObj>
              </mc:Choice>
              <mc:Fallback>
                <p:oleObj name="公式" r:id="rId5" imgW="1384300" imgH="419100" progId="Equation.3">
                  <p:embed/>
                  <p:pic>
                    <p:nvPicPr>
                      <p:cNvPr id="0" name="图片 9528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229225"/>
                        <a:ext cx="4267200" cy="11223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3563938" y="492760"/>
            <a:ext cx="2743200" cy="5191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离散问题连续化</a:t>
            </a:r>
          </a:p>
        </p:txBody>
      </p:sp>
      <p:grpSp>
        <p:nvGrpSpPr>
          <p:cNvPr id="5" name="Group 45"/>
          <p:cNvGrpSpPr/>
          <p:nvPr/>
        </p:nvGrpSpPr>
        <p:grpSpPr bwMode="auto">
          <a:xfrm>
            <a:off x="250825" y="3810000"/>
            <a:ext cx="2520950" cy="1295400"/>
            <a:chOff x="203" y="2400"/>
            <a:chExt cx="1588" cy="816"/>
          </a:xfrm>
        </p:grpSpPr>
        <p:graphicFrame>
          <p:nvGraphicFramePr>
            <p:cNvPr id="4103" name="Object 1092"/>
            <p:cNvGraphicFramePr>
              <a:graphicFrameLocks noChangeAspect="1"/>
            </p:cNvGraphicFramePr>
            <p:nvPr/>
          </p:nvGraphicFramePr>
          <p:xfrm>
            <a:off x="204" y="2750"/>
            <a:ext cx="998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0" name="Equation" r:id="rId7" imgW="698500" imgH="330200" progId="Equation.DSMT4">
                    <p:embed/>
                  </p:oleObj>
                </mc:Choice>
                <mc:Fallback>
                  <p:oleObj name="Equation" r:id="rId7" imgW="698500" imgH="330200" progId="Equation.DSMT4">
                    <p:embed/>
                    <p:pic>
                      <p:nvPicPr>
                        <p:cNvPr id="0" name="图片 9528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750"/>
                          <a:ext cx="998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8" name="Rectangle 34"/>
            <p:cNvSpPr>
              <a:spLocks noChangeArrowheads="1"/>
            </p:cNvSpPr>
            <p:nvPr/>
          </p:nvSpPr>
          <p:spPr bwMode="auto">
            <a:xfrm>
              <a:off x="203" y="2400"/>
              <a:ext cx="1588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800" b="1"/>
                <a:t>一周期贮存费为</a:t>
              </a:r>
            </a:p>
          </p:txBody>
        </p:sp>
      </p:grp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5724525" y="2420938"/>
            <a:ext cx="433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57409" name="Object 1089"/>
          <p:cNvGraphicFramePr>
            <a:graphicFrameLocks noChangeAspect="1"/>
          </p:cNvGraphicFramePr>
          <p:nvPr/>
        </p:nvGraphicFramePr>
        <p:xfrm>
          <a:off x="6937375" y="3725863"/>
          <a:ext cx="22066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1" name="公式" r:id="rId9" imgW="812165" imgH="419100" progId="Equation.3">
                  <p:embed/>
                </p:oleObj>
              </mc:Choice>
              <mc:Fallback>
                <p:oleObj name="公式" r:id="rId9" imgW="812165" imgH="419100" progId="Equation.3">
                  <p:embed/>
                  <p:pic>
                    <p:nvPicPr>
                      <p:cNvPr id="0" name="图片 95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75" y="3725863"/>
                        <a:ext cx="2206625" cy="1143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2"/>
          <p:cNvGrpSpPr/>
          <p:nvPr/>
        </p:nvGrpSpPr>
        <p:grpSpPr bwMode="auto">
          <a:xfrm>
            <a:off x="981075" y="3113088"/>
            <a:ext cx="2438400" cy="603250"/>
            <a:chOff x="1056" y="1872"/>
            <a:chExt cx="1536" cy="380"/>
          </a:xfrm>
        </p:grpSpPr>
        <p:graphicFrame>
          <p:nvGraphicFramePr>
            <p:cNvPr id="4102" name="Object 1091"/>
            <p:cNvGraphicFramePr>
              <a:graphicFrameLocks noChangeAspect="1"/>
            </p:cNvGraphicFramePr>
            <p:nvPr/>
          </p:nvGraphicFramePr>
          <p:xfrm>
            <a:off x="1536" y="1872"/>
            <a:ext cx="105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2" name="公式" r:id="rId11" imgW="469265" imgH="203200" progId="Equation.3">
                    <p:embed/>
                  </p:oleObj>
                </mc:Choice>
                <mc:Fallback>
                  <p:oleObj name="公式" r:id="rId11" imgW="469265" imgH="203200" progId="Equation.3">
                    <p:embed/>
                    <p:pic>
                      <p:nvPicPr>
                        <p:cNvPr id="0" name="图片 95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72"/>
                          <a:ext cx="1056" cy="364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AutoShape 40"/>
            <p:cNvSpPr>
              <a:spLocks noChangeArrowheads="1"/>
            </p:cNvSpPr>
            <p:nvPr/>
          </p:nvSpPr>
          <p:spPr bwMode="auto">
            <a:xfrm>
              <a:off x="1056" y="1920"/>
              <a:ext cx="142" cy="3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19" name="Text Box 43"/>
          <p:cNvSpPr txBox="1">
            <a:spLocks noChangeArrowheads="1"/>
          </p:cNvSpPr>
          <p:nvPr/>
        </p:nvSpPr>
        <p:spPr bwMode="auto">
          <a:xfrm>
            <a:off x="5651500" y="27813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</a:rPr>
              <a:t>=QT</a:t>
            </a:r>
            <a:r>
              <a:rPr lang="en-US" altLang="zh-CN" b="1">
                <a:solidFill>
                  <a:srgbClr val="FF0000"/>
                </a:solidFill>
              </a:rPr>
              <a:t>/2</a:t>
            </a:r>
          </a:p>
        </p:txBody>
      </p:sp>
      <p:graphicFrame>
        <p:nvGraphicFramePr>
          <p:cNvPr id="57410" name="Object 1090"/>
          <p:cNvGraphicFramePr>
            <a:graphicFrameLocks noChangeAspect="1"/>
          </p:cNvGraphicFramePr>
          <p:nvPr/>
        </p:nvGraphicFramePr>
        <p:xfrm>
          <a:off x="1763713" y="4292600"/>
          <a:ext cx="12239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3" name="公式" r:id="rId13" imgW="546100" imgH="393700" progId="Equation.3">
                  <p:embed/>
                </p:oleObj>
              </mc:Choice>
              <mc:Fallback>
                <p:oleObj name="公式" r:id="rId13" imgW="546100" imgH="393700" progId="Equation.3">
                  <p:embed/>
                  <p:pic>
                    <p:nvPicPr>
                      <p:cNvPr id="0" name="图片 9528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92600"/>
                        <a:ext cx="12239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1000"/>
                                        <p:tgtEl>
                                          <p:spTgt spid="5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1000"/>
                                        <p:tgtEl>
                                          <p:spTgt spid="5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10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3" grpId="0" autoUpdateAnimBg="0"/>
      <p:bldP spid="24600" grpId="0" autoUpdateAnimBg="0"/>
      <p:bldP spid="24601" grpId="0" animBg="1" autoUpdateAnimBg="0"/>
      <p:bldP spid="24606" grpId="0" animBg="1" autoUpdateAnimBg="0"/>
      <p:bldP spid="24608" grpId="0" animBg="1" autoUpdateAnimBg="0"/>
      <p:bldP spid="24613" grpId="0" autoUpdateAnimBg="0"/>
      <p:bldP spid="2461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028"/>
          <p:cNvSpPr>
            <a:spLocks noChangeArrowheads="1"/>
          </p:cNvSpPr>
          <p:nvPr/>
        </p:nvSpPr>
        <p:spPr bwMode="auto">
          <a:xfrm>
            <a:off x="468313" y="406400"/>
            <a:ext cx="2151062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anose="02010509060101010101" pitchFamily="49" charset="-122"/>
              </a:rPr>
              <a:t>模型求解</a:t>
            </a:r>
            <a:endParaRPr lang="zh-CN" altLang="en-US" sz="3600" b="1"/>
          </a:p>
        </p:txBody>
      </p:sp>
      <p:grpSp>
        <p:nvGrpSpPr>
          <p:cNvPr id="2" name="Group 1029"/>
          <p:cNvGrpSpPr/>
          <p:nvPr/>
        </p:nvGrpSpPr>
        <p:grpSpPr bwMode="auto">
          <a:xfrm>
            <a:off x="2916555" y="333375"/>
            <a:ext cx="5357495" cy="860425"/>
            <a:chOff x="336" y="641"/>
            <a:chExt cx="3600" cy="607"/>
          </a:xfrm>
        </p:grpSpPr>
        <p:graphicFrame>
          <p:nvGraphicFramePr>
            <p:cNvPr id="5131" name="Object 1030"/>
            <p:cNvGraphicFramePr>
              <a:graphicFrameLocks noChangeAspect="1"/>
            </p:cNvGraphicFramePr>
            <p:nvPr/>
          </p:nvGraphicFramePr>
          <p:xfrm>
            <a:off x="1094" y="641"/>
            <a:ext cx="2842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80" name="公式" r:id="rId3" imgW="1548765" imgH="393700" progId="Equation.3">
                    <p:embed/>
                  </p:oleObj>
                </mc:Choice>
                <mc:Fallback>
                  <p:oleObj name="公式" r:id="rId3" imgW="1548765" imgH="393700" progId="Equation.3">
                    <p:embed/>
                    <p:pic>
                      <p:nvPicPr>
                        <p:cNvPr id="0" name="图片 9633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641"/>
                          <a:ext cx="2842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Rectangle 1031"/>
            <p:cNvSpPr>
              <a:spLocks noChangeArrowheads="1"/>
            </p:cNvSpPr>
            <p:nvPr/>
          </p:nvSpPr>
          <p:spPr bwMode="auto">
            <a:xfrm>
              <a:off x="336" y="720"/>
              <a:ext cx="76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/>
                <a:t>求 </a:t>
              </a:r>
              <a:r>
                <a:rPr lang="en-US" altLang="zh-CN" sz="2800" b="1" i="1"/>
                <a:t>T </a:t>
              </a:r>
              <a:r>
                <a:rPr lang="zh-CN" altLang="en-US" sz="2800" b="1"/>
                <a:t>使</a:t>
              </a:r>
            </a:p>
          </p:txBody>
        </p:sp>
      </p:grpSp>
      <p:graphicFrame>
        <p:nvGraphicFramePr>
          <p:cNvPr id="25608" name="Object 1032"/>
          <p:cNvGraphicFramePr>
            <a:graphicFrameLocks noChangeAspect="1"/>
          </p:cNvGraphicFramePr>
          <p:nvPr/>
        </p:nvGraphicFramePr>
        <p:xfrm>
          <a:off x="827088" y="1362075"/>
          <a:ext cx="12969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1" name="Equation" r:id="rId5" imgW="482600" imgH="393700" progId="Equation.DSMT4">
                  <p:embed/>
                </p:oleObj>
              </mc:Choice>
              <mc:Fallback>
                <p:oleObj name="Equation" r:id="rId5" imgW="482600" imgH="393700" progId="Equation.DSMT4">
                  <p:embed/>
                  <p:pic>
                    <p:nvPicPr>
                      <p:cNvPr id="0" name="图片 963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62075"/>
                        <a:ext cx="129698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033"/>
          <p:cNvGraphicFramePr>
            <a:graphicFrameLocks noChangeAspect="1"/>
          </p:cNvGraphicFramePr>
          <p:nvPr/>
        </p:nvGraphicFramePr>
        <p:xfrm>
          <a:off x="5292725" y="1276350"/>
          <a:ext cx="22320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2" name="公式" r:id="rId7" imgW="1015365" imgH="482600" progId="Equation.3">
                  <p:embed/>
                </p:oleObj>
              </mc:Choice>
              <mc:Fallback>
                <p:oleObj name="公式" r:id="rId7" imgW="1015365" imgH="482600" progId="Equation.3">
                  <p:embed/>
                  <p:pic>
                    <p:nvPicPr>
                      <p:cNvPr id="0" name="图片 963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276350"/>
                        <a:ext cx="2232025" cy="10572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51"/>
          <p:cNvGrpSpPr/>
          <p:nvPr/>
        </p:nvGrpSpPr>
        <p:grpSpPr bwMode="auto">
          <a:xfrm>
            <a:off x="2341563" y="1325563"/>
            <a:ext cx="2374900" cy="1079500"/>
            <a:chOff x="1584" y="950"/>
            <a:chExt cx="1592" cy="730"/>
          </a:xfrm>
        </p:grpSpPr>
        <p:graphicFrame>
          <p:nvGraphicFramePr>
            <p:cNvPr id="5130" name="Object 1035"/>
            <p:cNvGraphicFramePr>
              <a:graphicFrameLocks noChangeAspect="1"/>
            </p:cNvGraphicFramePr>
            <p:nvPr/>
          </p:nvGraphicFramePr>
          <p:xfrm>
            <a:off x="2016" y="950"/>
            <a:ext cx="1160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83" name="公式" r:id="rId9" imgW="622300" imgH="482600" progId="Equation.3">
                    <p:embed/>
                  </p:oleObj>
                </mc:Choice>
                <mc:Fallback>
                  <p:oleObj name="公式" r:id="rId9" imgW="622300" imgH="482600" progId="Equation.3">
                    <p:embed/>
                    <p:pic>
                      <p:nvPicPr>
                        <p:cNvPr id="0" name="图片 9634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950"/>
                          <a:ext cx="1160" cy="73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AutoShape 1036"/>
            <p:cNvSpPr>
              <a:spLocks noChangeArrowheads="1"/>
            </p:cNvSpPr>
            <p:nvPr/>
          </p:nvSpPr>
          <p:spPr bwMode="auto">
            <a:xfrm>
              <a:off x="1584" y="1152"/>
              <a:ext cx="336" cy="192"/>
            </a:xfrm>
            <a:prstGeom prst="notchedRightArrow">
              <a:avLst>
                <a:gd name="adj1" fmla="val 50000"/>
                <a:gd name="adj2" fmla="val 4375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4" name="Rectangle 1038"/>
          <p:cNvSpPr>
            <a:spLocks noChangeArrowheads="1"/>
          </p:cNvSpPr>
          <p:nvPr/>
        </p:nvSpPr>
        <p:spPr bwMode="auto">
          <a:xfrm>
            <a:off x="468313" y="2454275"/>
            <a:ext cx="2123867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 dirty="0">
                <a:ea typeface="隶书" panose="02010509060101010101" pitchFamily="49" charset="-122"/>
              </a:rPr>
              <a:t>模型解释</a:t>
            </a:r>
          </a:p>
        </p:txBody>
      </p:sp>
      <p:graphicFrame>
        <p:nvGraphicFramePr>
          <p:cNvPr id="25615" name="Object 1039"/>
          <p:cNvGraphicFramePr>
            <a:graphicFrameLocks noChangeAspect="1"/>
          </p:cNvGraphicFramePr>
          <p:nvPr/>
        </p:nvGraphicFramePr>
        <p:xfrm>
          <a:off x="2555875" y="3175000"/>
          <a:ext cx="14398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4" name="公式" r:id="rId11" imgW="914400" imgH="228600" progId="Equation.3">
                  <p:embed/>
                </p:oleObj>
              </mc:Choice>
              <mc:Fallback>
                <p:oleObj name="公式" r:id="rId11" imgW="914400" imgH="228600" progId="Equation.3">
                  <p:embed/>
                  <p:pic>
                    <p:nvPicPr>
                      <p:cNvPr id="0" name="图片 963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175000"/>
                        <a:ext cx="14398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040"/>
          <p:cNvGraphicFramePr>
            <a:graphicFrameLocks noChangeAspect="1"/>
          </p:cNvGraphicFramePr>
          <p:nvPr/>
        </p:nvGraphicFramePr>
        <p:xfrm>
          <a:off x="4643438" y="3175000"/>
          <a:ext cx="17287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5" name="公式" r:id="rId13" imgW="939800" imgH="228600" progId="Equation.3">
                  <p:embed/>
                </p:oleObj>
              </mc:Choice>
              <mc:Fallback>
                <p:oleObj name="公式" r:id="rId13" imgW="939800" imgH="228600" progId="Equation.3">
                  <p:embed/>
                  <p:pic>
                    <p:nvPicPr>
                      <p:cNvPr id="0" name="图片 963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175000"/>
                        <a:ext cx="17287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041"/>
          <p:cNvGraphicFramePr>
            <a:graphicFrameLocks noChangeAspect="1"/>
          </p:cNvGraphicFramePr>
          <p:nvPr/>
        </p:nvGraphicFramePr>
        <p:xfrm>
          <a:off x="7019925" y="3197225"/>
          <a:ext cx="1584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6" name="公式" r:id="rId15" imgW="951865" imgH="228600" progId="Equation.3">
                  <p:embed/>
                </p:oleObj>
              </mc:Choice>
              <mc:Fallback>
                <p:oleObj name="公式" r:id="rId15" imgW="951865" imgH="228600" progId="Equation.3">
                  <p:embed/>
                  <p:pic>
                    <p:nvPicPr>
                      <p:cNvPr id="0" name="图片 963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197225"/>
                        <a:ext cx="15843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CCCC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8" name="Text Box 1052"/>
          <p:cNvSpPr txBox="1">
            <a:spLocks noChangeArrowheads="1"/>
          </p:cNvSpPr>
          <p:nvPr/>
        </p:nvSpPr>
        <p:spPr bwMode="auto">
          <a:xfrm>
            <a:off x="468313" y="3101975"/>
            <a:ext cx="194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定性分析</a:t>
            </a:r>
          </a:p>
        </p:txBody>
      </p:sp>
      <p:sp>
        <p:nvSpPr>
          <p:cNvPr id="25629" name="Text Box 1053"/>
          <p:cNvSpPr txBox="1">
            <a:spLocks noChangeArrowheads="1"/>
          </p:cNvSpPr>
          <p:nvPr/>
        </p:nvSpPr>
        <p:spPr bwMode="auto">
          <a:xfrm>
            <a:off x="539750" y="382270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敏感性分析</a:t>
            </a:r>
          </a:p>
        </p:txBody>
      </p:sp>
      <p:sp>
        <p:nvSpPr>
          <p:cNvPr id="25630" name="Text Box 1054"/>
          <p:cNvSpPr txBox="1">
            <a:spLocks noChangeArrowheads="1"/>
          </p:cNvSpPr>
          <p:nvPr/>
        </p:nvSpPr>
        <p:spPr bwMode="auto">
          <a:xfrm>
            <a:off x="2771775" y="3846513"/>
            <a:ext cx="5688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参数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</a:t>
            </a:r>
            <a:r>
              <a:rPr lang="en-US" altLang="zh-CN" sz="2800" b="1" i="1"/>
              <a:t>r</a:t>
            </a:r>
            <a:r>
              <a:rPr lang="zh-CN" altLang="en-US" sz="2800" b="1"/>
              <a:t>的微小变化对</a:t>
            </a:r>
            <a:r>
              <a:rPr lang="en-US" altLang="zh-CN" sz="2800" b="1" i="1"/>
              <a:t>T,Q</a:t>
            </a:r>
            <a:r>
              <a:rPr lang="zh-CN" altLang="en-US" sz="2800" b="1"/>
              <a:t>的影响</a:t>
            </a:r>
          </a:p>
        </p:txBody>
      </p:sp>
      <p:sp>
        <p:nvSpPr>
          <p:cNvPr id="25631" name="Text Box 1055"/>
          <p:cNvSpPr txBox="1">
            <a:spLocks noChangeArrowheads="1"/>
          </p:cNvSpPr>
          <p:nvPr/>
        </p:nvSpPr>
        <p:spPr bwMode="auto">
          <a:xfrm>
            <a:off x="611188" y="4398963"/>
            <a:ext cx="1873250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/>
              <a:t>T</a:t>
            </a:r>
            <a:r>
              <a:rPr lang="zh-CN" altLang="en-US" sz="2800" b="1"/>
              <a:t>对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的</a:t>
            </a:r>
            <a:r>
              <a:rPr lang="en-US" altLang="zh-CN" sz="2800" b="1"/>
              <a:t>(</a:t>
            </a:r>
            <a:r>
              <a:rPr lang="zh-CN" altLang="en-US" sz="2800" b="1"/>
              <a:t>相对</a:t>
            </a:r>
            <a:r>
              <a:rPr lang="en-US" altLang="zh-CN" sz="2800" b="1"/>
              <a:t>)</a:t>
            </a:r>
            <a:r>
              <a:rPr lang="zh-CN" altLang="en-US" sz="2800" b="1"/>
              <a:t>敏感度 </a:t>
            </a:r>
          </a:p>
        </p:txBody>
      </p:sp>
      <p:graphicFrame>
        <p:nvGraphicFramePr>
          <p:cNvPr id="25632" name="Object 1056"/>
          <p:cNvGraphicFramePr>
            <a:graphicFrameLocks noChangeAspect="1"/>
          </p:cNvGraphicFramePr>
          <p:nvPr/>
        </p:nvGraphicFramePr>
        <p:xfrm>
          <a:off x="2627313" y="4548188"/>
          <a:ext cx="22907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7" name="公式" r:id="rId17" imgW="1129665" imgH="431800" progId="Equation.3">
                  <p:embed/>
                </p:oleObj>
              </mc:Choice>
              <mc:Fallback>
                <p:oleObj name="公式" r:id="rId17" imgW="1129665" imgH="431800" progId="Equation.3">
                  <p:embed/>
                  <p:pic>
                    <p:nvPicPr>
                      <p:cNvPr id="0" name="图片 963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548188"/>
                        <a:ext cx="2290762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3" name="Object 1057"/>
          <p:cNvGraphicFramePr>
            <a:graphicFrameLocks noChangeAspect="1"/>
          </p:cNvGraphicFramePr>
          <p:nvPr/>
        </p:nvGraphicFramePr>
        <p:xfrm>
          <a:off x="4910138" y="4543425"/>
          <a:ext cx="10541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8" name="Equation" r:id="rId19" imgW="520700" imgH="431800" progId="Equation.DSMT4">
                  <p:embed/>
                </p:oleObj>
              </mc:Choice>
              <mc:Fallback>
                <p:oleObj name="Equation" r:id="rId19" imgW="520700" imgH="431800" progId="Equation.DSMT4">
                  <p:embed/>
                  <p:pic>
                    <p:nvPicPr>
                      <p:cNvPr id="0" name="图片 963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4543425"/>
                        <a:ext cx="1054100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4" name="Object 1058"/>
          <p:cNvGraphicFramePr>
            <a:graphicFrameLocks noChangeAspect="1"/>
          </p:cNvGraphicFramePr>
          <p:nvPr/>
        </p:nvGraphicFramePr>
        <p:xfrm>
          <a:off x="6010275" y="4543425"/>
          <a:ext cx="5413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9" name="公式" r:id="rId21" imgW="266700" imgH="393065" progId="Equation.3">
                  <p:embed/>
                </p:oleObj>
              </mc:Choice>
              <mc:Fallback>
                <p:oleObj name="公式" r:id="rId21" imgW="266700" imgH="393065" progId="Equation.3">
                  <p:embed/>
                  <p:pic>
                    <p:nvPicPr>
                      <p:cNvPr id="0" name="图片 963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4543425"/>
                        <a:ext cx="541338" cy="793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6" name="Text Box 1060"/>
          <p:cNvSpPr txBox="1">
            <a:spLocks noChangeArrowheads="1"/>
          </p:cNvSpPr>
          <p:nvPr/>
        </p:nvSpPr>
        <p:spPr bwMode="auto">
          <a:xfrm>
            <a:off x="6804025" y="4398963"/>
            <a:ext cx="1944688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增加</a:t>
            </a:r>
            <a:r>
              <a:rPr lang="en-US" altLang="zh-CN" sz="2800" b="1"/>
              <a:t>1%, </a:t>
            </a:r>
            <a:r>
              <a:rPr lang="en-US" altLang="zh-CN" sz="2800" b="1" i="1"/>
              <a:t>T</a:t>
            </a:r>
            <a:r>
              <a:rPr lang="zh-CN" altLang="en-US" sz="2800" b="1"/>
              <a:t>增加</a:t>
            </a:r>
            <a:r>
              <a:rPr lang="en-US" altLang="zh-CN" sz="2800" b="1"/>
              <a:t>0.5%</a:t>
            </a:r>
          </a:p>
        </p:txBody>
      </p:sp>
      <p:sp>
        <p:nvSpPr>
          <p:cNvPr id="25638" name="Text Box 1062"/>
          <p:cNvSpPr txBox="1">
            <a:spLocks noChangeArrowheads="1"/>
          </p:cNvSpPr>
          <p:nvPr/>
        </p:nvSpPr>
        <p:spPr bwMode="auto">
          <a:xfrm>
            <a:off x="611188" y="5661025"/>
            <a:ext cx="3887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/>
              <a:t>S</a:t>
            </a:r>
            <a:r>
              <a:rPr lang="en-US" altLang="zh-CN" sz="2800" b="1"/>
              <a:t>(</a:t>
            </a:r>
            <a:r>
              <a:rPr lang="en-US" altLang="zh-CN" sz="2800" b="1" i="1"/>
              <a:t>T,c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)=</a:t>
            </a:r>
            <a:r>
              <a:rPr lang="en-US" altLang="zh-CN" b="1"/>
              <a:t>–</a:t>
            </a:r>
            <a:r>
              <a:rPr lang="en-US" altLang="zh-CN" sz="2800" b="1"/>
              <a:t>1/2, </a:t>
            </a:r>
            <a:r>
              <a:rPr lang="en-US" altLang="zh-CN" sz="2800" b="1" i="1"/>
              <a:t>S</a:t>
            </a:r>
            <a:r>
              <a:rPr lang="en-US" altLang="zh-CN" sz="2800" b="1"/>
              <a:t>(</a:t>
            </a:r>
            <a:r>
              <a:rPr lang="en-US" altLang="zh-CN" sz="2800" b="1" i="1"/>
              <a:t>T,r</a:t>
            </a:r>
            <a:r>
              <a:rPr lang="en-US" altLang="zh-CN" sz="2800" b="1"/>
              <a:t>)=</a:t>
            </a:r>
            <a:r>
              <a:rPr lang="en-US" altLang="zh-CN" b="1"/>
              <a:t>–</a:t>
            </a:r>
            <a:r>
              <a:rPr lang="en-US" altLang="zh-CN" sz="2800" b="1"/>
              <a:t>1/2</a:t>
            </a:r>
          </a:p>
        </p:txBody>
      </p:sp>
      <p:sp>
        <p:nvSpPr>
          <p:cNvPr id="25639" name="Text Box 1063"/>
          <p:cNvSpPr txBox="1">
            <a:spLocks noChangeArrowheads="1"/>
          </p:cNvSpPr>
          <p:nvPr/>
        </p:nvSpPr>
        <p:spPr bwMode="auto">
          <a:xfrm>
            <a:off x="4716463" y="5661025"/>
            <a:ext cx="4249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/>
              <a:t>c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或</a:t>
            </a:r>
            <a:r>
              <a:rPr lang="en-US" altLang="zh-CN" sz="2800" b="1" i="1"/>
              <a:t>r</a:t>
            </a:r>
            <a:r>
              <a:rPr lang="zh-CN" altLang="en-US" sz="2800" b="1"/>
              <a:t>增加</a:t>
            </a:r>
            <a:r>
              <a:rPr lang="en-US" altLang="zh-CN" sz="2800" b="1"/>
              <a:t>1%, </a:t>
            </a:r>
            <a:r>
              <a:rPr lang="en-US" altLang="zh-CN" sz="2800" b="1" i="1"/>
              <a:t>T</a:t>
            </a:r>
            <a:r>
              <a:rPr lang="zh-CN" altLang="en-US" sz="2800" b="1"/>
              <a:t>减少</a:t>
            </a:r>
            <a:r>
              <a:rPr lang="en-US" altLang="zh-CN" sz="2800" b="1"/>
              <a:t>0.5%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17850" y="2642870"/>
            <a:ext cx="45326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经济订货批量公式（</a:t>
            </a:r>
            <a:r>
              <a:rPr lang="en-US" altLang="zh-CN" b="1">
                <a:solidFill>
                  <a:srgbClr val="FF0000"/>
                </a:solidFill>
              </a:rPr>
              <a:t>EOQ</a:t>
            </a:r>
            <a:r>
              <a:rPr lang="zh-CN" altLang="en-US" b="1">
                <a:solidFill>
                  <a:srgbClr val="FF0000"/>
                </a:solidFill>
              </a:rPr>
              <a:t>公式）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10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10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10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10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4" grpId="0" animBg="1" autoUpdateAnimBg="0"/>
      <p:bldP spid="25628" grpId="0"/>
      <p:bldP spid="25629" grpId="0"/>
      <p:bldP spid="25630" grpId="0"/>
      <p:bldP spid="25631" grpId="0" animBg="1" autoUpdateAnimBg="0"/>
      <p:bldP spid="25636" grpId="0" animBg="1"/>
      <p:bldP spid="25638" grpId="0"/>
      <p:bldP spid="256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611188" y="5084763"/>
            <a:ext cx="523875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经济批量订货公式</a:t>
            </a:r>
            <a:r>
              <a:rPr lang="en-US" altLang="zh-CN" sz="2800" b="1" dirty="0">
                <a:ea typeface="楷体_GB2312" pitchFamily="49" charset="-122"/>
              </a:rPr>
              <a:t>(EOQ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076" name="Object 28"/>
          <p:cNvGraphicFramePr>
            <a:graphicFrameLocks noChangeAspect="1"/>
          </p:cNvGraphicFramePr>
          <p:nvPr/>
        </p:nvGraphicFramePr>
        <p:xfrm>
          <a:off x="3059113" y="404813"/>
          <a:ext cx="19113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0" name="公式" r:id="rId3" imgW="622300" imgH="482600" progId="Equation.3">
                  <p:embed/>
                </p:oleObj>
              </mc:Choice>
              <mc:Fallback>
                <p:oleObj name="公式" r:id="rId3" imgW="622300" imgH="482600" progId="Equation.3">
                  <p:embed/>
                  <p:pic>
                    <p:nvPicPr>
                      <p:cNvPr id="0" name="图片 9730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4813"/>
                        <a:ext cx="19113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" name="Object 30"/>
          <p:cNvGraphicFramePr>
            <a:graphicFrameLocks noChangeAspect="1"/>
          </p:cNvGraphicFramePr>
          <p:nvPr/>
        </p:nvGraphicFramePr>
        <p:xfrm>
          <a:off x="5364163" y="404813"/>
          <a:ext cx="24479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1" name="公式" r:id="rId5" imgW="1015365" imgH="482600" progId="Equation.3">
                  <p:embed/>
                </p:oleObj>
              </mc:Choice>
              <mc:Fallback>
                <p:oleObj name="公式" r:id="rId5" imgW="1015365" imgH="482600" progId="Equation.3">
                  <p:embed/>
                  <p:pic>
                    <p:nvPicPr>
                      <p:cNvPr id="0" name="图片 9730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04813"/>
                        <a:ext cx="244792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CCCC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31"/>
          <p:cNvSpPr>
            <a:spLocks noChangeArrowheads="1"/>
          </p:cNvSpPr>
          <p:nvPr/>
        </p:nvSpPr>
        <p:spPr bwMode="auto">
          <a:xfrm>
            <a:off x="539750" y="4062413"/>
            <a:ext cx="829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spcBef>
                <a:spcPct val="30000"/>
              </a:spcBef>
            </a:pPr>
            <a:endParaRPr lang="zh-CN" altLang="zh-CN" sz="2800" b="1"/>
          </a:p>
        </p:txBody>
      </p:sp>
      <p:sp>
        <p:nvSpPr>
          <p:cNvPr id="2082" name="Text Box 34"/>
          <p:cNvSpPr txBox="1">
            <a:spLocks noChangeArrowheads="1"/>
          </p:cNvSpPr>
          <p:nvPr/>
        </p:nvSpPr>
        <p:spPr bwMode="auto">
          <a:xfrm>
            <a:off x="539750" y="3486150"/>
            <a:ext cx="3455988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用于订货供应情况</a:t>
            </a:r>
            <a:r>
              <a:rPr lang="en-US" altLang="zh-CN" sz="2800" b="1"/>
              <a:t>:</a:t>
            </a: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2483768" y="5758499"/>
            <a:ext cx="41148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不允许缺货的存贮模型</a:t>
            </a:r>
          </a:p>
        </p:txBody>
      </p:sp>
      <p:sp>
        <p:nvSpPr>
          <p:cNvPr id="6153" name="Rectangle 40"/>
          <p:cNvSpPr>
            <a:spLocks noChangeArrowheads="1"/>
          </p:cNvSpPr>
          <p:nvPr/>
        </p:nvSpPr>
        <p:spPr bwMode="auto">
          <a:xfrm>
            <a:off x="554038" y="620688"/>
            <a:ext cx="21463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anose="02010509060101010101" pitchFamily="49" charset="-122"/>
              </a:rPr>
              <a:t>模型应用</a:t>
            </a:r>
          </a:p>
        </p:txBody>
      </p:sp>
      <p:grpSp>
        <p:nvGrpSpPr>
          <p:cNvPr id="2" name="Group 42"/>
          <p:cNvGrpSpPr/>
          <p:nvPr/>
        </p:nvGrpSpPr>
        <p:grpSpPr bwMode="auto">
          <a:xfrm>
            <a:off x="2700338" y="2133600"/>
            <a:ext cx="6172200" cy="685800"/>
            <a:chOff x="1680" y="3504"/>
            <a:chExt cx="3888" cy="432"/>
          </a:xfrm>
        </p:grpSpPr>
        <p:sp>
          <p:nvSpPr>
            <p:cNvPr id="6159" name="Rectangle 43"/>
            <p:cNvSpPr>
              <a:spLocks noChangeArrowheads="1"/>
            </p:cNvSpPr>
            <p:nvPr/>
          </p:nvSpPr>
          <p:spPr bwMode="auto">
            <a:xfrm>
              <a:off x="2112" y="3504"/>
              <a:ext cx="345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zh-CN" sz="2800" b="1" i="1"/>
                <a:t>T</a:t>
              </a:r>
              <a:r>
                <a:rPr lang="en-US" altLang="zh-CN" sz="2800" b="1"/>
                <a:t>=10(</a:t>
              </a:r>
              <a:r>
                <a:rPr lang="zh-CN" altLang="zh-CN" sz="2800" b="1"/>
                <a:t>天</a:t>
              </a:r>
              <a:r>
                <a:rPr lang="en-US" altLang="zh-CN" sz="2800" b="1"/>
                <a:t>), </a:t>
              </a:r>
              <a:r>
                <a:rPr lang="en-US" altLang="zh-CN" sz="2800" b="1" i="1"/>
                <a:t>Q</a:t>
              </a:r>
              <a:r>
                <a:rPr lang="en-US" altLang="zh-CN" sz="2800" b="1"/>
                <a:t>=1000(</a:t>
              </a:r>
              <a:r>
                <a:rPr lang="zh-CN" altLang="en-US" sz="2800" b="1"/>
                <a:t>件</a:t>
              </a:r>
              <a:r>
                <a:rPr lang="en-US" altLang="zh-CN" sz="2800" b="1"/>
                <a:t>), </a:t>
              </a:r>
              <a:r>
                <a:rPr lang="en-US" altLang="zh-CN" sz="2800" b="1" i="1"/>
                <a:t>C</a:t>
              </a:r>
              <a:r>
                <a:rPr lang="en-US" altLang="zh-CN" sz="2800" b="1"/>
                <a:t>=1000(</a:t>
              </a:r>
              <a:r>
                <a:rPr lang="zh-CN" altLang="zh-CN" sz="2800" b="1"/>
                <a:t>元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6160" name="AutoShape 44"/>
            <p:cNvSpPr>
              <a:spLocks noChangeArrowheads="1"/>
            </p:cNvSpPr>
            <p:nvPr/>
          </p:nvSpPr>
          <p:spPr bwMode="auto">
            <a:xfrm>
              <a:off x="1680" y="360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611188" y="1557338"/>
            <a:ext cx="230505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回答原问题</a:t>
            </a:r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2700338" y="1557338"/>
            <a:ext cx="3989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 algn="l"/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=5000</a:t>
            </a:r>
            <a:r>
              <a:rPr lang="zh-CN" altLang="zh-CN" sz="2800" b="1"/>
              <a:t>, </a:t>
            </a:r>
            <a:r>
              <a:rPr lang="en-US" altLang="zh-CN" sz="2800" b="1"/>
              <a:t> 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=1</a:t>
            </a:r>
            <a:r>
              <a:rPr lang="zh-CN" altLang="en-US" sz="2800" b="1"/>
              <a:t>，</a:t>
            </a:r>
            <a:r>
              <a:rPr lang="en-US" altLang="zh-CN" sz="2800" b="1" i="1"/>
              <a:t>r</a:t>
            </a:r>
            <a:r>
              <a:rPr lang="en-US" altLang="zh-CN" sz="2800" b="1"/>
              <a:t>=100</a:t>
            </a:r>
          </a:p>
        </p:txBody>
      </p:sp>
      <p:sp>
        <p:nvSpPr>
          <p:cNvPr id="2098" name="Rectangle 50"/>
          <p:cNvSpPr>
            <a:spLocks noChangeArrowheads="1"/>
          </p:cNvSpPr>
          <p:nvPr/>
        </p:nvSpPr>
        <p:spPr bwMode="auto">
          <a:xfrm>
            <a:off x="611188" y="3414713"/>
            <a:ext cx="82804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800" b="1" dirty="0"/>
              <a:t>                                      </a:t>
            </a:r>
            <a:r>
              <a:rPr lang="zh-CN" altLang="en-US" sz="2800" b="1" dirty="0"/>
              <a:t>每天需求量 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，每次订货费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每天每件贮存费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 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T</a:t>
            </a:r>
            <a:r>
              <a:rPr lang="zh-CN" altLang="en-US" sz="2800" b="1" dirty="0"/>
              <a:t>天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周期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订货一次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每次订货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件，当贮存量降到零时，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件立即到货</a:t>
            </a:r>
            <a:r>
              <a:rPr lang="en-US" altLang="zh-CN" sz="2800" b="1" dirty="0"/>
              <a:t>.</a:t>
            </a:r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1692275" y="2852738"/>
            <a:ext cx="7127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</a:rPr>
              <a:t>思考：为什么与前面计算的</a:t>
            </a:r>
            <a:r>
              <a:rPr lang="en-US" altLang="zh-CN" sz="2800" b="1" i="1" dirty="0">
                <a:solidFill>
                  <a:srgbClr val="FF3300"/>
                </a:solidFill>
              </a:rPr>
              <a:t>C</a:t>
            </a:r>
            <a:r>
              <a:rPr lang="en-US" altLang="zh-CN" sz="2800" b="1" dirty="0">
                <a:solidFill>
                  <a:srgbClr val="FF3300"/>
                </a:solidFill>
              </a:rPr>
              <a:t>=950</a:t>
            </a:r>
            <a:r>
              <a:rPr lang="zh-CN" altLang="en-US" sz="2800" b="1" dirty="0">
                <a:solidFill>
                  <a:srgbClr val="FF3300"/>
                </a:solidFill>
              </a:rPr>
              <a:t>元有差别</a:t>
            </a:r>
            <a:r>
              <a:rPr lang="en-US" altLang="zh-CN" sz="2800" b="1" dirty="0">
                <a:solidFill>
                  <a:srgbClr val="FF3300"/>
                </a:solidFill>
              </a:rPr>
              <a:t>?</a:t>
            </a:r>
          </a:p>
        </p:txBody>
      </p:sp>
      <p:graphicFrame>
        <p:nvGraphicFramePr>
          <p:cNvPr id="6148" name="Object 1051"/>
          <p:cNvGraphicFramePr>
            <a:graphicFrameLocks noChangeAspect="1"/>
          </p:cNvGraphicFramePr>
          <p:nvPr/>
        </p:nvGraphicFramePr>
        <p:xfrm>
          <a:off x="8316913" y="549275"/>
          <a:ext cx="4429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2" name="Clip" r:id="rId7" imgW="19154775" imgH="22498050" progId="MS_ClipArt_Gallery.2">
                  <p:embed/>
                </p:oleObj>
              </mc:Choice>
              <mc:Fallback>
                <p:oleObj name="Clip" r:id="rId7" imgW="19154775" imgH="22498050" progId="MS_ClipArt_Gallery.2">
                  <p:embed/>
                  <p:pic>
                    <p:nvPicPr>
                      <p:cNvPr id="0" name="图片 97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49275"/>
                        <a:ext cx="4429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七边形 2">
            <a:extLst>
              <a:ext uri="{FF2B5EF4-FFF2-40B4-BE49-F238E27FC236}">
                <a16:creationId xmlns:a16="http://schemas.microsoft.com/office/drawing/2014/main" id="{B57D9EBA-1204-4562-B339-E9BFAAAD7E1E}"/>
              </a:ext>
            </a:extLst>
          </p:cNvPr>
          <p:cNvSpPr/>
          <p:nvPr/>
        </p:nvSpPr>
        <p:spPr bwMode="auto">
          <a:xfrm>
            <a:off x="554038" y="2667000"/>
            <a:ext cx="1138237" cy="747713"/>
          </a:xfrm>
          <a:prstGeom prst="hept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89EAB8-97FC-4131-9559-DBD711041A47}"/>
              </a:ext>
            </a:extLst>
          </p:cNvPr>
          <p:cNvSpPr txBox="1"/>
          <p:nvPr/>
        </p:nvSpPr>
        <p:spPr>
          <a:xfrm>
            <a:off x="827584" y="2780928"/>
            <a:ext cx="54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10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3" grpId="0" animBg="1"/>
      <p:bldP spid="2082" grpId="0" animBg="1" autoUpdateAnimBg="0"/>
      <p:bldP spid="2083" grpId="0" animBg="1" autoUpdateAnimBg="0"/>
      <p:bldP spid="2093" grpId="0" animBg="1" autoUpdateAnimBg="0"/>
      <p:bldP spid="2095" grpId="0"/>
      <p:bldP spid="21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3581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允许缺货的存贮模型</a:t>
            </a: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6781800" y="914400"/>
            <a:ext cx="1371600" cy="2133600"/>
            <a:chOff x="4272" y="960"/>
            <a:chExt cx="864" cy="1344"/>
          </a:xfrm>
        </p:grpSpPr>
        <p:sp>
          <p:nvSpPr>
            <p:cNvPr id="7205" name="Line 13"/>
            <p:cNvSpPr>
              <a:spLocks noChangeShapeType="1"/>
            </p:cNvSpPr>
            <p:nvPr/>
          </p:nvSpPr>
          <p:spPr bwMode="auto">
            <a:xfrm>
              <a:off x="5136" y="96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15"/>
            <p:cNvSpPr>
              <a:spLocks noChangeShapeType="1"/>
            </p:cNvSpPr>
            <p:nvPr/>
          </p:nvSpPr>
          <p:spPr bwMode="auto">
            <a:xfrm>
              <a:off x="4272" y="960"/>
              <a:ext cx="864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410200" y="18288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b="1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6477000" y="2514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3" name="Group 29"/>
          <p:cNvGrpSpPr/>
          <p:nvPr/>
        </p:nvGrpSpPr>
        <p:grpSpPr bwMode="auto">
          <a:xfrm>
            <a:off x="5029200" y="304800"/>
            <a:ext cx="4191000" cy="2667000"/>
            <a:chOff x="3168" y="576"/>
            <a:chExt cx="2640" cy="1680"/>
          </a:xfrm>
        </p:grpSpPr>
        <p:sp>
          <p:nvSpPr>
            <p:cNvPr id="7196" name="Line 9"/>
            <p:cNvSpPr>
              <a:spLocks noChangeShapeType="1"/>
            </p:cNvSpPr>
            <p:nvPr/>
          </p:nvSpPr>
          <p:spPr bwMode="auto">
            <a:xfrm>
              <a:off x="3408" y="201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10"/>
            <p:cNvSpPr>
              <a:spLocks noChangeShapeType="1"/>
            </p:cNvSpPr>
            <p:nvPr/>
          </p:nvSpPr>
          <p:spPr bwMode="auto">
            <a:xfrm flipV="1">
              <a:off x="3408" y="6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Line 14"/>
            <p:cNvSpPr>
              <a:spLocks noChangeShapeType="1"/>
            </p:cNvSpPr>
            <p:nvPr/>
          </p:nvSpPr>
          <p:spPr bwMode="auto">
            <a:xfrm>
              <a:off x="3408" y="1008"/>
              <a:ext cx="67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Text Box 16"/>
            <p:cNvSpPr txBox="1">
              <a:spLocks noChangeArrowheads="1"/>
            </p:cNvSpPr>
            <p:nvPr/>
          </p:nvSpPr>
          <p:spPr bwMode="auto">
            <a:xfrm>
              <a:off x="3264" y="19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  <p:sp>
          <p:nvSpPr>
            <p:cNvPr id="7200" name="Text Box 18"/>
            <p:cNvSpPr txBox="1">
              <a:spLocks noChangeArrowheads="1"/>
            </p:cNvSpPr>
            <p:nvPr/>
          </p:nvSpPr>
          <p:spPr bwMode="auto">
            <a:xfrm>
              <a:off x="3216" y="57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</a:p>
          </p:txBody>
        </p:sp>
        <p:sp>
          <p:nvSpPr>
            <p:cNvPr id="7201" name="Text Box 19"/>
            <p:cNvSpPr txBox="1">
              <a:spLocks noChangeArrowheads="1"/>
            </p:cNvSpPr>
            <p:nvPr/>
          </p:nvSpPr>
          <p:spPr bwMode="auto">
            <a:xfrm>
              <a:off x="3168" y="86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</a:p>
          </p:txBody>
        </p:sp>
        <p:sp>
          <p:nvSpPr>
            <p:cNvPr id="7202" name="Text Box 20"/>
            <p:cNvSpPr txBox="1">
              <a:spLocks noChangeArrowheads="1"/>
            </p:cNvSpPr>
            <p:nvPr/>
          </p:nvSpPr>
          <p:spPr bwMode="auto">
            <a:xfrm>
              <a:off x="3792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sp>
          <p:nvSpPr>
            <p:cNvPr id="7203" name="Text Box 21"/>
            <p:cNvSpPr txBox="1">
              <a:spLocks noChangeArrowheads="1"/>
            </p:cNvSpPr>
            <p:nvPr/>
          </p:nvSpPr>
          <p:spPr bwMode="auto">
            <a:xfrm>
              <a:off x="3888" y="19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7204" name="Text Box 24"/>
            <p:cNvSpPr txBox="1">
              <a:spLocks noChangeArrowheads="1"/>
            </p:cNvSpPr>
            <p:nvPr/>
          </p:nvSpPr>
          <p:spPr bwMode="auto">
            <a:xfrm>
              <a:off x="5424" y="19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</p:grp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152400" y="942975"/>
            <a:ext cx="47799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当贮存量降到零时仍有需求</a:t>
            </a:r>
            <a:r>
              <a:rPr lang="en-US" altLang="zh-CN" sz="2800" b="1" i="1"/>
              <a:t>r</a:t>
            </a:r>
            <a:r>
              <a:rPr lang="en-US" altLang="zh-CN" sz="2800" b="1"/>
              <a:t>, </a:t>
            </a:r>
            <a:r>
              <a:rPr lang="zh-CN" altLang="en-US" sz="2800" b="1"/>
              <a:t>出现缺货，造成损失</a:t>
            </a:r>
            <a:r>
              <a:rPr lang="en-US" altLang="zh-CN" sz="2800" b="1"/>
              <a:t>.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152400" y="1989138"/>
            <a:ext cx="49958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原模型假设：</a:t>
            </a:r>
            <a:r>
              <a:rPr lang="zh-CN" altLang="en-US" sz="2800" b="1"/>
              <a:t>贮存量降到零时</a:t>
            </a:r>
            <a:r>
              <a:rPr lang="en-US" altLang="zh-CN" sz="2800" b="1" i="1"/>
              <a:t>Q</a:t>
            </a:r>
            <a:r>
              <a:rPr lang="zh-CN" altLang="en-US" sz="2800" b="1"/>
              <a:t>件立即生产出来</a:t>
            </a:r>
            <a:r>
              <a:rPr lang="en-US" altLang="zh-CN" sz="2800" b="1"/>
              <a:t>(</a:t>
            </a:r>
            <a:r>
              <a:rPr lang="zh-CN" altLang="en-US" sz="2800" b="1"/>
              <a:t>或立即到货</a:t>
            </a:r>
            <a:r>
              <a:rPr lang="en-US" altLang="zh-CN" sz="2800" b="1"/>
              <a:t>).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152400" y="3048000"/>
            <a:ext cx="8991600" cy="6048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现假设：</a:t>
            </a:r>
            <a:r>
              <a:rPr lang="zh-CN" altLang="en-US" sz="2800" b="1"/>
              <a:t>允许缺货</a:t>
            </a:r>
            <a:r>
              <a:rPr lang="en-US" altLang="zh-CN" sz="2800" b="1"/>
              <a:t>, </a:t>
            </a:r>
            <a:r>
              <a:rPr lang="zh-CN" altLang="en-US" sz="2800" b="1"/>
              <a:t>每天每件缺货损失费 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 ,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缺货需补足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endParaRPr lang="en-US" altLang="zh-CN" sz="2800" b="1"/>
          </a:p>
        </p:txBody>
      </p:sp>
      <p:grpSp>
        <p:nvGrpSpPr>
          <p:cNvPr id="4" name="Group 30"/>
          <p:cNvGrpSpPr/>
          <p:nvPr/>
        </p:nvGrpSpPr>
        <p:grpSpPr bwMode="auto">
          <a:xfrm>
            <a:off x="5410200" y="914400"/>
            <a:ext cx="2971800" cy="2133600"/>
            <a:chOff x="3408" y="960"/>
            <a:chExt cx="1872" cy="1344"/>
          </a:xfrm>
        </p:grpSpPr>
        <p:sp>
          <p:nvSpPr>
            <p:cNvPr id="7192" name="Line 11"/>
            <p:cNvSpPr>
              <a:spLocks noChangeShapeType="1"/>
            </p:cNvSpPr>
            <p:nvPr/>
          </p:nvSpPr>
          <p:spPr bwMode="auto">
            <a:xfrm>
              <a:off x="3408" y="96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12"/>
            <p:cNvSpPr>
              <a:spLocks noChangeShapeType="1"/>
            </p:cNvSpPr>
            <p:nvPr/>
          </p:nvSpPr>
          <p:spPr bwMode="auto">
            <a:xfrm>
              <a:off x="4272" y="96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Text Box 23"/>
            <p:cNvSpPr txBox="1">
              <a:spLocks noChangeArrowheads="1"/>
            </p:cNvSpPr>
            <p:nvPr/>
          </p:nvSpPr>
          <p:spPr bwMode="auto">
            <a:xfrm>
              <a:off x="4272" y="19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sp>
          <p:nvSpPr>
            <p:cNvPr id="7195" name="Line 28"/>
            <p:cNvSpPr>
              <a:spLocks noChangeShapeType="1"/>
            </p:cNvSpPr>
            <p:nvPr/>
          </p:nvSpPr>
          <p:spPr bwMode="auto">
            <a:xfrm>
              <a:off x="4054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727" name="Object 31"/>
          <p:cNvGraphicFramePr>
            <a:graphicFrameLocks noChangeAspect="1"/>
          </p:cNvGraphicFramePr>
          <p:nvPr/>
        </p:nvGraphicFramePr>
        <p:xfrm>
          <a:off x="7524750" y="1411288"/>
          <a:ext cx="11525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4" name="公式" r:id="rId3" imgW="570865" imgH="254000" progId="Equation.3">
                  <p:embed/>
                </p:oleObj>
              </mc:Choice>
              <mc:Fallback>
                <p:oleObj name="公式" r:id="rId3" imgW="570865" imgH="254000" progId="Equation.3">
                  <p:embed/>
                  <p:pic>
                    <p:nvPicPr>
                      <p:cNvPr id="0" name="图片 98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411288"/>
                        <a:ext cx="11525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276600" y="4395788"/>
          <a:ext cx="10080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5" name="公式" r:id="rId5" imgW="381000" imgH="215900" progId="Equation.3">
                  <p:embed/>
                </p:oleObj>
              </mc:Choice>
              <mc:Fallback>
                <p:oleObj name="公式" r:id="rId5" imgW="381000" imgH="215900" progId="Equation.3">
                  <p:embed/>
                  <p:pic>
                    <p:nvPicPr>
                      <p:cNvPr id="0" name="图片 98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95788"/>
                        <a:ext cx="10080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3317875" y="5373688"/>
          <a:ext cx="9667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6" name="公式" r:id="rId7" imgW="381000" imgH="228600" progId="Equation.3">
                  <p:embed/>
                </p:oleObj>
              </mc:Choice>
              <mc:Fallback>
                <p:oleObj name="公式" r:id="rId7" imgW="381000" imgH="228600" progId="Equation.3">
                  <p:embed/>
                  <p:pic>
                    <p:nvPicPr>
                      <p:cNvPr id="0" name="图片 98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5373688"/>
                        <a:ext cx="96678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533400" y="3657600"/>
            <a:ext cx="4114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周期</a:t>
            </a:r>
            <a:r>
              <a:rPr lang="en-US" altLang="zh-CN" sz="2800" b="1" i="1"/>
              <a:t>T, t=T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贮存量降到零</a:t>
            </a:r>
          </a:p>
        </p:txBody>
      </p:sp>
      <p:grpSp>
        <p:nvGrpSpPr>
          <p:cNvPr id="5" name="Group 41"/>
          <p:cNvGrpSpPr/>
          <p:nvPr/>
        </p:nvGrpSpPr>
        <p:grpSpPr bwMode="auto">
          <a:xfrm>
            <a:off x="4643438" y="4292600"/>
            <a:ext cx="4195762" cy="1727200"/>
            <a:chOff x="2976" y="2688"/>
            <a:chExt cx="2640" cy="1056"/>
          </a:xfrm>
        </p:grpSpPr>
        <p:graphicFrame>
          <p:nvGraphicFramePr>
            <p:cNvPr id="7175" name="Object 36"/>
            <p:cNvGraphicFramePr>
              <a:graphicFrameLocks noChangeAspect="1"/>
            </p:cNvGraphicFramePr>
            <p:nvPr/>
          </p:nvGraphicFramePr>
          <p:xfrm>
            <a:off x="2976" y="3099"/>
            <a:ext cx="2640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7" name="公式" r:id="rId9" imgW="1854200" imgH="419100" progId="Equation.3">
                    <p:embed/>
                  </p:oleObj>
                </mc:Choice>
                <mc:Fallback>
                  <p:oleObj name="公式" r:id="rId9" imgW="1854200" imgH="419100" progId="Equation.3">
                    <p:embed/>
                    <p:pic>
                      <p:nvPicPr>
                        <p:cNvPr id="0" name="图片 98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099"/>
                          <a:ext cx="2640" cy="645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Text Box 37"/>
            <p:cNvSpPr txBox="1">
              <a:spLocks noChangeArrowheads="1"/>
            </p:cNvSpPr>
            <p:nvPr/>
          </p:nvSpPr>
          <p:spPr bwMode="auto">
            <a:xfrm>
              <a:off x="3408" y="2688"/>
              <a:ext cx="1632" cy="31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一周期总费用</a:t>
              </a:r>
            </a:p>
          </p:txBody>
        </p:sp>
      </p:grpSp>
      <p:grpSp>
        <p:nvGrpSpPr>
          <p:cNvPr id="6" name="Group 46"/>
          <p:cNvGrpSpPr/>
          <p:nvPr/>
        </p:nvGrpSpPr>
        <p:grpSpPr bwMode="auto">
          <a:xfrm>
            <a:off x="179388" y="4221163"/>
            <a:ext cx="3097212" cy="962025"/>
            <a:chOff x="113" y="2659"/>
            <a:chExt cx="1951" cy="606"/>
          </a:xfrm>
        </p:grpSpPr>
        <p:sp>
          <p:nvSpPr>
            <p:cNvPr id="7190" name="Text Box 33"/>
            <p:cNvSpPr txBox="1">
              <a:spLocks noChangeArrowheads="1"/>
            </p:cNvSpPr>
            <p:nvPr/>
          </p:nvSpPr>
          <p:spPr bwMode="auto">
            <a:xfrm>
              <a:off x="113" y="2669"/>
              <a:ext cx="86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一周期贮存费</a:t>
              </a:r>
            </a:p>
          </p:txBody>
        </p:sp>
        <p:graphicFrame>
          <p:nvGraphicFramePr>
            <p:cNvPr id="7174" name="Object 42"/>
            <p:cNvGraphicFramePr>
              <a:graphicFrameLocks noChangeAspect="1"/>
            </p:cNvGraphicFramePr>
            <p:nvPr/>
          </p:nvGraphicFramePr>
          <p:xfrm>
            <a:off x="936" y="2659"/>
            <a:ext cx="1128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8" name="Equation" r:id="rId11" imgW="711200" imgH="330200" progId="Equation.DSMT4">
                    <p:embed/>
                  </p:oleObj>
                </mc:Choice>
                <mc:Fallback>
                  <p:oleObj name="Equation" r:id="rId11" imgW="711200" imgH="330200" progId="Equation.DSMT4">
                    <p:embed/>
                    <p:pic>
                      <p:nvPicPr>
                        <p:cNvPr id="0" name="图片 98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2659"/>
                          <a:ext cx="1128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7"/>
          <p:cNvGrpSpPr/>
          <p:nvPr/>
        </p:nvGrpSpPr>
        <p:grpSpPr bwMode="auto">
          <a:xfrm>
            <a:off x="228600" y="5229225"/>
            <a:ext cx="3063875" cy="946150"/>
            <a:chOff x="144" y="3294"/>
            <a:chExt cx="1930" cy="596"/>
          </a:xfrm>
        </p:grpSpPr>
        <p:sp>
          <p:nvSpPr>
            <p:cNvPr id="7189" name="Text Box 34"/>
            <p:cNvSpPr txBox="1">
              <a:spLocks noChangeArrowheads="1"/>
            </p:cNvSpPr>
            <p:nvPr/>
          </p:nvSpPr>
          <p:spPr bwMode="auto">
            <a:xfrm>
              <a:off x="144" y="3294"/>
              <a:ext cx="87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一周期缺货费</a:t>
              </a:r>
            </a:p>
          </p:txBody>
        </p:sp>
        <p:graphicFrame>
          <p:nvGraphicFramePr>
            <p:cNvPr id="7173" name="Object 43"/>
            <p:cNvGraphicFramePr>
              <a:graphicFrameLocks noChangeAspect="1"/>
            </p:cNvGraphicFramePr>
            <p:nvPr/>
          </p:nvGraphicFramePr>
          <p:xfrm>
            <a:off x="966" y="3294"/>
            <a:ext cx="1108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9" name="Equation" r:id="rId13" imgW="723900" imgH="355600" progId="Equation.DSMT4">
                    <p:embed/>
                  </p:oleObj>
                </mc:Choice>
                <mc:Fallback>
                  <p:oleObj name="Equation" r:id="rId13" imgW="723900" imgH="355600" progId="Equation.DSMT4">
                    <p:embed/>
                    <p:pic>
                      <p:nvPicPr>
                        <p:cNvPr id="0" name="图片 98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3294"/>
                          <a:ext cx="1108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10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3" grpId="0" autoUpdateAnimBg="0"/>
      <p:bldP spid="29718" grpId="0" autoUpdateAnimBg="0"/>
      <p:bldP spid="29721" grpId="0" autoUpdateAnimBg="0"/>
      <p:bldP spid="29722" grpId="0" autoUpdateAnimBg="0"/>
      <p:bldP spid="29723" grpId="0" animBg="1" autoUpdateAnimBg="0"/>
      <p:bldP spid="2973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339975" y="1893888"/>
          <a:ext cx="18002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8" name="公式" r:id="rId3" imgW="825500" imgH="419100" progId="Equation.3">
                  <p:embed/>
                </p:oleObj>
              </mc:Choice>
              <mc:Fallback>
                <p:oleObj name="公式" r:id="rId3" imgW="825500" imgH="419100" progId="Equation.3">
                  <p:embed/>
                  <p:pic>
                    <p:nvPicPr>
                      <p:cNvPr id="0" name="图片 9939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893888"/>
                        <a:ext cx="1800225" cy="911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81000" y="3748088"/>
          <a:ext cx="289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9" name="公式" r:id="rId5" imgW="1219200" imgH="508000" progId="Equation.3">
                  <p:embed/>
                </p:oleObj>
              </mc:Choice>
              <mc:Fallback>
                <p:oleObj name="公式" r:id="rId5" imgW="1219200" imgH="508000" progId="Equation.3">
                  <p:embed/>
                  <p:pic>
                    <p:nvPicPr>
                      <p:cNvPr id="0" name="图片 9939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48088"/>
                        <a:ext cx="2895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52400" y="1651000"/>
            <a:ext cx="2043113" cy="1584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2800" b="1"/>
              <a:t>每天总费用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平均值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（目标函数）</a:t>
            </a:r>
            <a:endParaRPr lang="zh-CN" altLang="en-US"/>
          </a:p>
        </p:txBody>
      </p:sp>
      <p:grpSp>
        <p:nvGrpSpPr>
          <p:cNvPr id="2" name="Group 22"/>
          <p:cNvGrpSpPr/>
          <p:nvPr/>
        </p:nvGrpSpPr>
        <p:grpSpPr bwMode="auto">
          <a:xfrm>
            <a:off x="323850" y="915988"/>
            <a:ext cx="6551613" cy="784225"/>
            <a:chOff x="204" y="577"/>
            <a:chExt cx="4127" cy="494"/>
          </a:xfrm>
        </p:grpSpPr>
        <p:graphicFrame>
          <p:nvGraphicFramePr>
            <p:cNvPr id="8201" name="Object 7"/>
            <p:cNvGraphicFramePr>
              <a:graphicFrameLocks noChangeAspect="1"/>
            </p:cNvGraphicFramePr>
            <p:nvPr/>
          </p:nvGraphicFramePr>
          <p:xfrm>
            <a:off x="1746" y="577"/>
            <a:ext cx="2585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30" name="公式" r:id="rId7" imgW="2413000" imgH="469900" progId="Equation.3">
                    <p:embed/>
                  </p:oleObj>
                </mc:Choice>
                <mc:Fallback>
                  <p:oleObj name="公式" r:id="rId7" imgW="2413000" imgH="469900" progId="Equation.3">
                    <p:embed/>
                    <p:pic>
                      <p:nvPicPr>
                        <p:cNvPr id="0" name="图片 9939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577"/>
                          <a:ext cx="2585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Text Box 12"/>
            <p:cNvSpPr txBox="1">
              <a:spLocks noChangeArrowheads="1"/>
            </p:cNvSpPr>
            <p:nvPr/>
          </p:nvSpPr>
          <p:spPr bwMode="auto">
            <a:xfrm>
              <a:off x="204" y="618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一周期总费用</a:t>
              </a: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2233613" y="2967038"/>
            <a:ext cx="4354512" cy="731837"/>
            <a:chOff x="624" y="2064"/>
            <a:chExt cx="3123" cy="497"/>
          </a:xfrm>
        </p:grpSpPr>
        <p:graphicFrame>
          <p:nvGraphicFramePr>
            <p:cNvPr id="8200" name="Object 15"/>
            <p:cNvGraphicFramePr>
              <a:graphicFrameLocks noChangeAspect="1"/>
            </p:cNvGraphicFramePr>
            <p:nvPr/>
          </p:nvGraphicFramePr>
          <p:xfrm>
            <a:off x="1953" y="2162"/>
            <a:ext cx="179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31" name="Equation" r:id="rId9" imgW="977265" imgH="203200" progId="Equation.DSMT4">
                    <p:embed/>
                  </p:oleObj>
                </mc:Choice>
                <mc:Fallback>
                  <p:oleObj name="Equation" r:id="rId9" imgW="977265" imgH="203200" progId="Equation.DSMT4">
                    <p:embed/>
                    <p:pic>
                      <p:nvPicPr>
                        <p:cNvPr id="0" name="图片 9939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2162"/>
                          <a:ext cx="1794" cy="313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Rectangle 16"/>
            <p:cNvSpPr>
              <a:spLocks noChangeArrowheads="1"/>
            </p:cNvSpPr>
            <p:nvPr/>
          </p:nvSpPr>
          <p:spPr bwMode="auto">
            <a:xfrm>
              <a:off x="624" y="2064"/>
              <a:ext cx="1104" cy="49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 dirty="0"/>
                <a:t>求 </a:t>
              </a:r>
              <a:r>
                <a:rPr lang="en-US" altLang="zh-CN" sz="2800" b="1" i="1" dirty="0"/>
                <a:t>T ,Q </a:t>
              </a:r>
              <a:endParaRPr lang="zh-CN" altLang="en-US" sz="2800" b="1" dirty="0"/>
            </a:p>
          </p:txBody>
        </p:sp>
      </p:grp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1004888" y="5003800"/>
          <a:ext cx="27892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2" name="公式" r:id="rId11" imgW="1091565" imgH="482600" progId="Equation.3">
                  <p:embed/>
                </p:oleObj>
              </mc:Choice>
              <mc:Fallback>
                <p:oleObj name="公式" r:id="rId11" imgW="1091565" imgH="482600" progId="Equation.3">
                  <p:embed/>
                  <p:pic>
                    <p:nvPicPr>
                      <p:cNvPr id="0" name="图片 9939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5003800"/>
                        <a:ext cx="2789237" cy="12319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4754563" y="5003800"/>
          <a:ext cx="2986087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3" name="公式" r:id="rId13" imgW="1167765" imgH="482600" progId="Equation.3">
                  <p:embed/>
                </p:oleObj>
              </mc:Choice>
              <mc:Fallback>
                <p:oleObj name="公式" r:id="rId13" imgW="1167765" imgH="482600" progId="Equation.3">
                  <p:embed/>
                  <p:pic>
                    <p:nvPicPr>
                      <p:cNvPr id="0" name="图片 9939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5003800"/>
                        <a:ext cx="2986087" cy="1233488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3657600" y="3748088"/>
            <a:ext cx="47307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为与不允许缺货的存贮模型相比，</a:t>
            </a:r>
            <a:r>
              <a:rPr lang="en-US" altLang="zh-CN" sz="2800" b="1" i="1">
                <a:latin typeface="宋体" panose="02010600030101010101" pitchFamily="2" charset="-122"/>
              </a:rPr>
              <a:t>T</a:t>
            </a:r>
            <a:r>
              <a:rPr lang="zh-CN" altLang="en-US" sz="2800" b="1">
                <a:latin typeface="宋体" panose="02010600030101010101" pitchFamily="2" charset="-122"/>
              </a:rPr>
              <a:t>记作</a:t>
            </a:r>
            <a:r>
              <a:rPr lang="en-US" altLang="zh-CN" sz="2800" b="1" i="1">
                <a:latin typeface="宋体" panose="02010600030101010101" pitchFamily="2" charset="-122"/>
              </a:rPr>
              <a:t>T´</a:t>
            </a:r>
            <a:r>
              <a:rPr lang="en-US" altLang="zh-CN" sz="2800" b="1">
                <a:latin typeface="宋体" panose="02010600030101010101" pitchFamily="2" charset="-122"/>
              </a:rPr>
              <a:t>, </a:t>
            </a:r>
            <a:r>
              <a:rPr lang="en-US" altLang="zh-CN" sz="2800" b="1" i="1">
                <a:latin typeface="宋体" panose="02010600030101010101" pitchFamily="2" charset="-122"/>
              </a:rPr>
              <a:t>Q</a:t>
            </a:r>
            <a:r>
              <a:rPr lang="zh-CN" altLang="en-US" sz="2800" b="1">
                <a:latin typeface="宋体" panose="02010600030101010101" pitchFamily="2" charset="-122"/>
              </a:rPr>
              <a:t>记作</a:t>
            </a:r>
            <a:r>
              <a:rPr lang="en-US" altLang="zh-CN" sz="2800" b="1" i="1">
                <a:latin typeface="宋体" panose="02010600030101010101" pitchFamily="2" charset="-122"/>
              </a:rPr>
              <a:t>Q</a:t>
            </a:r>
            <a:r>
              <a:rPr lang="en-US" altLang="zh-CN" b="1" i="1"/>
              <a:t>´</a:t>
            </a:r>
            <a:r>
              <a:rPr lang="en-US" altLang="zh-CN" b="1" i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8206" name="Text Box 21"/>
          <p:cNvSpPr txBox="1">
            <a:spLocks noChangeArrowheads="1"/>
          </p:cNvSpPr>
          <p:nvPr/>
        </p:nvSpPr>
        <p:spPr bwMode="auto">
          <a:xfrm>
            <a:off x="2503488" y="381000"/>
            <a:ext cx="3581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允许缺货的存贮模型</a:t>
            </a:r>
          </a:p>
        </p:txBody>
      </p:sp>
      <p:graphicFrame>
        <p:nvGraphicFramePr>
          <p:cNvPr id="3095" name="Object 23"/>
          <p:cNvGraphicFramePr>
            <a:graphicFrameLocks noChangeAspect="1"/>
          </p:cNvGraphicFramePr>
          <p:nvPr/>
        </p:nvGraphicFramePr>
        <p:xfrm>
          <a:off x="4140200" y="1824038"/>
          <a:ext cx="38877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4" name="公式" r:id="rId15" imgW="1625600" imgH="419100" progId="Equation.3">
                  <p:embed/>
                </p:oleObj>
              </mc:Choice>
              <mc:Fallback>
                <p:oleObj name="公式" r:id="rId15" imgW="1625600" imgH="419100" progId="Equation.3">
                  <p:embed/>
                  <p:pic>
                    <p:nvPicPr>
                      <p:cNvPr id="0" name="图片 9939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824038"/>
                        <a:ext cx="3887788" cy="1000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3084"/>
          <p:cNvGraphicFramePr>
            <a:graphicFrameLocks noChangeAspect="1"/>
          </p:cNvGraphicFramePr>
          <p:nvPr/>
        </p:nvGraphicFramePr>
        <p:xfrm>
          <a:off x="8316913" y="549275"/>
          <a:ext cx="4429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5" name="Clip" r:id="rId17" imgW="19154775" imgH="22498050" progId="MS_ClipArt_Gallery.2">
                  <p:embed/>
                </p:oleObj>
              </mc:Choice>
              <mc:Fallback>
                <p:oleObj name="Clip" r:id="rId17" imgW="19154775" imgH="22498050" progId="MS_ClipArt_Gallery.2">
                  <p:embed/>
                  <p:pic>
                    <p:nvPicPr>
                      <p:cNvPr id="0" name="图片 99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49275"/>
                        <a:ext cx="4429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 autoUpdateAnimBg="0"/>
      <p:bldP spid="309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 bwMode="auto">
          <a:xfrm>
            <a:off x="5867400" y="519113"/>
            <a:ext cx="2362200" cy="2300287"/>
            <a:chOff x="3696" y="0"/>
            <a:chExt cx="1824" cy="1776"/>
          </a:xfrm>
        </p:grpSpPr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3812" y="0"/>
            <a:ext cx="1564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88" name="公式" r:id="rId3" imgW="748665" imgH="571500" progId="Equation.3">
                    <p:embed/>
                  </p:oleObj>
                </mc:Choice>
                <mc:Fallback>
                  <p:oleObj name="公式" r:id="rId3" imgW="748665" imgH="571500" progId="Equation.3">
                    <p:embed/>
                    <p:pic>
                      <p:nvPicPr>
                        <p:cNvPr id="0" name="图片 1004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0"/>
                          <a:ext cx="1564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2"/>
            <p:cNvGraphicFramePr>
              <a:graphicFrameLocks noChangeAspect="1"/>
            </p:cNvGraphicFramePr>
            <p:nvPr/>
          </p:nvGraphicFramePr>
          <p:xfrm>
            <a:off x="3696" y="912"/>
            <a:ext cx="1824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89" name="公式" r:id="rId5" imgW="1015365" imgH="482600" progId="Equation.3">
                    <p:embed/>
                  </p:oleObj>
                </mc:Choice>
                <mc:Fallback>
                  <p:oleObj name="公式" r:id="rId5" imgW="1015365" imgH="482600" progId="Equation.3">
                    <p:embed/>
                    <p:pic>
                      <p:nvPicPr>
                        <p:cNvPr id="0" name="图片 1004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12"/>
                          <a:ext cx="1824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33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356100" y="676275"/>
            <a:ext cx="1296988" cy="16303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不允许  缺货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模型</a:t>
            </a: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4248150" y="3065463"/>
          <a:ext cx="35242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0" name="公式" r:id="rId7" imgW="1129665" imgH="419100" progId="Equation.3">
                  <p:embed/>
                </p:oleObj>
              </mc:Choice>
              <mc:Fallback>
                <p:oleObj name="公式" r:id="rId7" imgW="1129665" imgH="419100" progId="Equation.3">
                  <p:embed/>
                  <p:pic>
                    <p:nvPicPr>
                      <p:cNvPr id="0" name="图片 1004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3065463"/>
                        <a:ext cx="3524250" cy="11255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/>
          <p:nvPr/>
        </p:nvGrpSpPr>
        <p:grpSpPr bwMode="auto">
          <a:xfrm>
            <a:off x="400050" y="2971800"/>
            <a:ext cx="3181350" cy="1295400"/>
            <a:chOff x="144" y="1104"/>
            <a:chExt cx="2004" cy="816"/>
          </a:xfrm>
        </p:grpSpPr>
        <p:graphicFrame>
          <p:nvGraphicFramePr>
            <p:cNvPr id="9226" name="Object 10"/>
            <p:cNvGraphicFramePr>
              <a:graphicFrameLocks noChangeAspect="1"/>
            </p:cNvGraphicFramePr>
            <p:nvPr/>
          </p:nvGraphicFramePr>
          <p:xfrm>
            <a:off x="576" y="1104"/>
            <a:ext cx="157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1" name="公式" r:id="rId9" imgW="1053465" imgH="571500" progId="Equation.3">
                    <p:embed/>
                  </p:oleObj>
                </mc:Choice>
                <mc:Fallback>
                  <p:oleObj name="公式" r:id="rId9" imgW="1053465" imgH="571500" progId="Equation.3">
                    <p:embed/>
                    <p:pic>
                      <p:nvPicPr>
                        <p:cNvPr id="0" name="图片 10044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104"/>
                          <a:ext cx="1572" cy="81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1" name="Text Box 9"/>
            <p:cNvSpPr txBox="1">
              <a:spLocks noChangeArrowheads="1"/>
            </p:cNvSpPr>
            <p:nvPr/>
          </p:nvSpPr>
          <p:spPr bwMode="auto">
            <a:xfrm>
              <a:off x="144" y="1344"/>
              <a:ext cx="432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记</a:t>
              </a:r>
            </a:p>
          </p:txBody>
        </p:sp>
      </p:grp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524000" y="4572000"/>
          <a:ext cx="106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2" name="公式" r:id="rId11" imgW="419100" imgH="241300" progId="Equation.3">
                  <p:embed/>
                </p:oleObj>
              </mc:Choice>
              <mc:Fallback>
                <p:oleObj name="公式" r:id="rId11" imgW="419100" imgH="241300" progId="Equation.3">
                  <p:embed/>
                  <p:pic>
                    <p:nvPicPr>
                      <p:cNvPr id="0" name="图片 1004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1066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3" name="Group 27"/>
          <p:cNvGrpSpPr/>
          <p:nvPr/>
        </p:nvGrpSpPr>
        <p:grpSpPr bwMode="auto">
          <a:xfrm>
            <a:off x="2843213" y="4652963"/>
            <a:ext cx="3387725" cy="501650"/>
            <a:chOff x="1791" y="2931"/>
            <a:chExt cx="2134" cy="316"/>
          </a:xfrm>
        </p:grpSpPr>
        <p:graphicFrame>
          <p:nvGraphicFramePr>
            <p:cNvPr id="9225" name="Object 9"/>
            <p:cNvGraphicFramePr>
              <a:graphicFrameLocks noChangeAspect="1"/>
            </p:cNvGraphicFramePr>
            <p:nvPr/>
          </p:nvGraphicFramePr>
          <p:xfrm>
            <a:off x="2064" y="2931"/>
            <a:ext cx="186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3" name="公式" r:id="rId13" imgW="977265" imgH="203200" progId="Equation.3">
                    <p:embed/>
                  </p:oleObj>
                </mc:Choice>
                <mc:Fallback>
                  <p:oleObj name="公式" r:id="rId13" imgW="977265" imgH="203200" progId="Equation.3">
                    <p:embed/>
                    <p:pic>
                      <p:nvPicPr>
                        <p:cNvPr id="0" name="图片 10044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931"/>
                          <a:ext cx="186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0" name="AutoShape 12"/>
            <p:cNvSpPr>
              <a:spLocks noChangeArrowheads="1"/>
            </p:cNvSpPr>
            <p:nvPr/>
          </p:nvSpPr>
          <p:spPr bwMode="auto">
            <a:xfrm>
              <a:off x="1791" y="2931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447800" y="5334000"/>
          <a:ext cx="335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4" name="公式" r:id="rId15" imgW="1357630" imgH="254000" progId="Equation.3">
                  <p:embed/>
                </p:oleObj>
              </mc:Choice>
              <mc:Fallback>
                <p:oleObj name="公式" r:id="rId15" imgW="1357630" imgH="254000" progId="Equation.3">
                  <p:embed/>
                  <p:pic>
                    <p:nvPicPr>
                      <p:cNvPr id="0" name="图片 1004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0"/>
                        <a:ext cx="3352800" cy="6858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1"/>
          <p:cNvGrpSpPr/>
          <p:nvPr/>
        </p:nvGrpSpPr>
        <p:grpSpPr bwMode="auto">
          <a:xfrm>
            <a:off x="5029200" y="5410200"/>
            <a:ext cx="3810000" cy="533400"/>
            <a:chOff x="3168" y="3216"/>
            <a:chExt cx="2400" cy="336"/>
          </a:xfrm>
        </p:grpSpPr>
        <p:graphicFrame>
          <p:nvGraphicFramePr>
            <p:cNvPr id="9224" name="Object 8"/>
            <p:cNvGraphicFramePr>
              <a:graphicFrameLocks noChangeAspect="1"/>
            </p:cNvGraphicFramePr>
            <p:nvPr/>
          </p:nvGraphicFramePr>
          <p:xfrm>
            <a:off x="3552" y="3216"/>
            <a:ext cx="20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5" name="公式" r:id="rId17" imgW="1307465" imgH="241300" progId="Equation.3">
                    <p:embed/>
                  </p:oleObj>
                </mc:Choice>
                <mc:Fallback>
                  <p:oleObj name="公式" r:id="rId17" imgW="1307465" imgH="241300" progId="Equation.3">
                    <p:embed/>
                    <p:pic>
                      <p:nvPicPr>
                        <p:cNvPr id="0" name="图片 10044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216"/>
                          <a:ext cx="201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9" name="AutoShape 15"/>
            <p:cNvSpPr>
              <a:spLocks noChangeArrowheads="1"/>
            </p:cNvSpPr>
            <p:nvPr/>
          </p:nvSpPr>
          <p:spPr bwMode="auto">
            <a:xfrm>
              <a:off x="3168" y="3216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1400175" y="549275"/>
            <a:ext cx="2667000" cy="2244725"/>
            <a:chOff x="720" y="144"/>
            <a:chExt cx="1920" cy="1616"/>
          </a:xfrm>
        </p:grpSpPr>
        <p:graphicFrame>
          <p:nvGraphicFramePr>
            <p:cNvPr id="9222" name="Object 6"/>
            <p:cNvGraphicFramePr>
              <a:graphicFrameLocks noChangeAspect="1"/>
            </p:cNvGraphicFramePr>
            <p:nvPr/>
          </p:nvGraphicFramePr>
          <p:xfrm>
            <a:off x="768" y="144"/>
            <a:ext cx="1728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6" name="公式" r:id="rId19" imgW="1282065" imgH="571500" progId="Equation.3">
                    <p:embed/>
                  </p:oleObj>
                </mc:Choice>
                <mc:Fallback>
                  <p:oleObj name="公式" r:id="rId19" imgW="1282065" imgH="571500" progId="Equation.3">
                    <p:embed/>
                    <p:pic>
                      <p:nvPicPr>
                        <p:cNvPr id="0" name="图片 100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4"/>
                          <a:ext cx="1728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7"/>
            <p:cNvGraphicFramePr>
              <a:graphicFrameLocks noChangeAspect="1"/>
            </p:cNvGraphicFramePr>
            <p:nvPr/>
          </p:nvGraphicFramePr>
          <p:xfrm>
            <a:off x="720" y="960"/>
            <a:ext cx="1920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7" name="公式" r:id="rId21" imgW="1370965" imgH="571500" progId="Equation.3">
                    <p:embed/>
                  </p:oleObj>
                </mc:Choice>
                <mc:Fallback>
                  <p:oleObj name="公式" r:id="rId21" imgW="1370965" imgH="571500" progId="Equation.3">
                    <p:embed/>
                    <p:pic>
                      <p:nvPicPr>
                        <p:cNvPr id="0" name="图片 1004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960"/>
                          <a:ext cx="1920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5" name="Text Box 20"/>
          <p:cNvSpPr txBox="1">
            <a:spLocks noChangeArrowheads="1"/>
          </p:cNvSpPr>
          <p:nvPr/>
        </p:nvSpPr>
        <p:spPr bwMode="auto">
          <a:xfrm>
            <a:off x="338138" y="646113"/>
            <a:ext cx="914400" cy="16303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允许缺货模型</a:t>
            </a:r>
          </a:p>
        </p:txBody>
      </p:sp>
      <p:grpSp>
        <p:nvGrpSpPr>
          <p:cNvPr id="7" name="Group 28"/>
          <p:cNvGrpSpPr/>
          <p:nvPr/>
        </p:nvGrpSpPr>
        <p:grpSpPr bwMode="auto">
          <a:xfrm>
            <a:off x="304800" y="4554538"/>
            <a:ext cx="1066800" cy="1917700"/>
            <a:chOff x="192" y="2688"/>
            <a:chExt cx="672" cy="1208"/>
          </a:xfrm>
        </p:grpSpPr>
        <p:sp>
          <p:nvSpPr>
            <p:cNvPr id="9237" name="Text Box 16"/>
            <p:cNvSpPr txBox="1">
              <a:spLocks noChangeArrowheads="1"/>
            </p:cNvSpPr>
            <p:nvPr/>
          </p:nvSpPr>
          <p:spPr bwMode="auto">
            <a:xfrm>
              <a:off x="192" y="2688"/>
              <a:ext cx="384" cy="120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不允许缺货</a:t>
              </a:r>
            </a:p>
          </p:txBody>
        </p:sp>
        <p:sp>
          <p:nvSpPr>
            <p:cNvPr id="9238" name="AutoShape 27"/>
            <p:cNvSpPr>
              <a:spLocks noChangeArrowheads="1"/>
            </p:cNvSpPr>
            <p:nvPr/>
          </p:nvSpPr>
          <p:spPr bwMode="auto">
            <a:xfrm>
              <a:off x="672" y="3264"/>
              <a:ext cx="192" cy="30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6781800" y="4495800"/>
          <a:ext cx="19065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8" name="公式" r:id="rId23" imgW="774065" imgH="241300" progId="Equation.3">
                  <p:embed/>
                </p:oleObj>
              </mc:Choice>
              <mc:Fallback>
                <p:oleObj name="公式" r:id="rId23" imgW="774065" imgH="241300" progId="Equation.3">
                  <p:embed/>
                  <p:pic>
                    <p:nvPicPr>
                      <p:cNvPr id="0" name="图片 10045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495800"/>
                        <a:ext cx="19065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优化模型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80" y="1045210"/>
            <a:ext cx="7726680" cy="5311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9"/>
          <p:cNvGrpSpPr/>
          <p:nvPr/>
        </p:nvGrpSpPr>
        <p:grpSpPr bwMode="auto">
          <a:xfrm>
            <a:off x="1371600" y="361950"/>
            <a:ext cx="2971800" cy="2432050"/>
            <a:chOff x="693" y="144"/>
            <a:chExt cx="1974" cy="1616"/>
          </a:xfrm>
        </p:grpSpPr>
        <p:graphicFrame>
          <p:nvGraphicFramePr>
            <p:cNvPr id="10244" name="Object 43"/>
            <p:cNvGraphicFramePr>
              <a:graphicFrameLocks noChangeAspect="1"/>
            </p:cNvGraphicFramePr>
            <p:nvPr/>
          </p:nvGraphicFramePr>
          <p:xfrm>
            <a:off x="742" y="144"/>
            <a:ext cx="1779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4" name="公式" r:id="rId3" imgW="1320165" imgH="571500" progId="Equation.3">
                    <p:embed/>
                  </p:oleObj>
                </mc:Choice>
                <mc:Fallback>
                  <p:oleObj name="公式" r:id="rId3" imgW="1320165" imgH="571500" progId="Equation.3">
                    <p:embed/>
                    <p:pic>
                      <p:nvPicPr>
                        <p:cNvPr id="0" name="图片 1014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" y="144"/>
                          <a:ext cx="1779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44"/>
            <p:cNvGraphicFramePr>
              <a:graphicFrameLocks noChangeAspect="1"/>
            </p:cNvGraphicFramePr>
            <p:nvPr/>
          </p:nvGraphicFramePr>
          <p:xfrm>
            <a:off x="693" y="960"/>
            <a:ext cx="1974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5" name="公式" r:id="rId5" imgW="1409065" imgH="571500" progId="Equation.3">
                    <p:embed/>
                  </p:oleObj>
                </mc:Choice>
                <mc:Fallback>
                  <p:oleObj name="公式" r:id="rId5" imgW="1409065" imgH="571500" progId="Equation.3">
                    <p:embed/>
                    <p:pic>
                      <p:nvPicPr>
                        <p:cNvPr id="0" name="图片 101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960"/>
                          <a:ext cx="1974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7" name="Text Box 1029"/>
          <p:cNvSpPr txBox="1">
            <a:spLocks noChangeArrowheads="1"/>
          </p:cNvSpPr>
          <p:nvPr/>
        </p:nvSpPr>
        <p:spPr bwMode="auto">
          <a:xfrm>
            <a:off x="228600" y="685800"/>
            <a:ext cx="914400" cy="16303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允许缺货模型</a:t>
            </a:r>
          </a:p>
        </p:txBody>
      </p:sp>
      <p:grpSp>
        <p:nvGrpSpPr>
          <p:cNvPr id="3" name="Group 1067"/>
          <p:cNvGrpSpPr/>
          <p:nvPr/>
        </p:nvGrpSpPr>
        <p:grpSpPr bwMode="auto">
          <a:xfrm>
            <a:off x="4876800" y="609600"/>
            <a:ext cx="4267200" cy="2819400"/>
            <a:chOff x="3072" y="240"/>
            <a:chExt cx="2688" cy="1776"/>
          </a:xfrm>
        </p:grpSpPr>
        <p:sp>
          <p:nvSpPr>
            <p:cNvPr id="10258" name="Line 1031"/>
            <p:cNvSpPr>
              <a:spLocks noChangeShapeType="1"/>
            </p:cNvSpPr>
            <p:nvPr/>
          </p:nvSpPr>
          <p:spPr bwMode="auto">
            <a:xfrm>
              <a:off x="3360" y="168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1032"/>
            <p:cNvSpPr>
              <a:spLocks noChangeShapeType="1"/>
            </p:cNvSpPr>
            <p:nvPr/>
          </p:nvSpPr>
          <p:spPr bwMode="auto">
            <a:xfrm flipV="1">
              <a:off x="3360" y="3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033"/>
            <p:cNvSpPr>
              <a:spLocks noChangeShapeType="1"/>
            </p:cNvSpPr>
            <p:nvPr/>
          </p:nvSpPr>
          <p:spPr bwMode="auto">
            <a:xfrm>
              <a:off x="3360" y="672"/>
              <a:ext cx="67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Text Box 1034"/>
            <p:cNvSpPr txBox="1">
              <a:spLocks noChangeArrowheads="1"/>
            </p:cNvSpPr>
            <p:nvPr/>
          </p:nvSpPr>
          <p:spPr bwMode="auto">
            <a:xfrm>
              <a:off x="3216" y="163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  <p:sp>
          <p:nvSpPr>
            <p:cNvPr id="10262" name="Text Box 1035"/>
            <p:cNvSpPr txBox="1">
              <a:spLocks noChangeArrowheads="1"/>
            </p:cNvSpPr>
            <p:nvPr/>
          </p:nvSpPr>
          <p:spPr bwMode="auto">
            <a:xfrm>
              <a:off x="3168" y="24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</a:p>
          </p:txBody>
        </p:sp>
        <p:sp>
          <p:nvSpPr>
            <p:cNvPr id="10263" name="Text Box 1036"/>
            <p:cNvSpPr txBox="1">
              <a:spLocks noChangeArrowheads="1"/>
            </p:cNvSpPr>
            <p:nvPr/>
          </p:nvSpPr>
          <p:spPr bwMode="auto">
            <a:xfrm>
              <a:off x="3072" y="52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>
                  <a:sym typeface="Symbol" panose="05050102010706020507" pitchFamily="18" charset="2"/>
                </a:rPr>
                <a:t></a:t>
              </a:r>
              <a:endParaRPr lang="en-US" altLang="zh-CN" b="1"/>
            </a:p>
          </p:txBody>
        </p:sp>
        <p:sp>
          <p:nvSpPr>
            <p:cNvPr id="10264" name="Text Box 1037"/>
            <p:cNvSpPr txBox="1">
              <a:spLocks noChangeArrowheads="1"/>
            </p:cNvSpPr>
            <p:nvPr/>
          </p:nvSpPr>
          <p:spPr bwMode="auto">
            <a:xfrm>
              <a:off x="3744" y="9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sp>
          <p:nvSpPr>
            <p:cNvPr id="10265" name="Text Box 1038"/>
            <p:cNvSpPr txBox="1">
              <a:spLocks noChangeArrowheads="1"/>
            </p:cNvSpPr>
            <p:nvPr/>
          </p:nvSpPr>
          <p:spPr bwMode="auto">
            <a:xfrm>
              <a:off x="3840" y="16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0266" name="Text Box 1039"/>
            <p:cNvSpPr txBox="1">
              <a:spLocks noChangeArrowheads="1"/>
            </p:cNvSpPr>
            <p:nvPr/>
          </p:nvSpPr>
          <p:spPr bwMode="auto">
            <a:xfrm>
              <a:off x="5376" y="16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sp>
          <p:nvSpPr>
            <p:cNvPr id="10267" name="Line 1041"/>
            <p:cNvSpPr>
              <a:spLocks noChangeShapeType="1"/>
            </p:cNvSpPr>
            <p:nvPr/>
          </p:nvSpPr>
          <p:spPr bwMode="auto">
            <a:xfrm>
              <a:off x="3408" y="67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Line 1042"/>
            <p:cNvSpPr>
              <a:spLocks noChangeShapeType="1"/>
            </p:cNvSpPr>
            <p:nvPr/>
          </p:nvSpPr>
          <p:spPr bwMode="auto">
            <a:xfrm>
              <a:off x="4272" y="6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Text Box 1043"/>
            <p:cNvSpPr txBox="1">
              <a:spLocks noChangeArrowheads="1"/>
            </p:cNvSpPr>
            <p:nvPr/>
          </p:nvSpPr>
          <p:spPr bwMode="auto">
            <a:xfrm>
              <a:off x="4224" y="163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endParaRPr lang="en-US" altLang="zh-CN" b="1"/>
            </a:p>
          </p:txBody>
        </p:sp>
        <p:sp>
          <p:nvSpPr>
            <p:cNvPr id="10270" name="Line 1044"/>
            <p:cNvSpPr>
              <a:spLocks noChangeShapeType="1"/>
            </p:cNvSpPr>
            <p:nvPr/>
          </p:nvSpPr>
          <p:spPr bwMode="auto">
            <a:xfrm>
              <a:off x="4032" y="168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71" name="Group 1045"/>
            <p:cNvGrpSpPr/>
            <p:nvPr/>
          </p:nvGrpSpPr>
          <p:grpSpPr bwMode="auto">
            <a:xfrm>
              <a:off x="4272" y="672"/>
              <a:ext cx="864" cy="1344"/>
              <a:chOff x="4272" y="960"/>
              <a:chExt cx="864" cy="1344"/>
            </a:xfrm>
          </p:grpSpPr>
          <p:sp>
            <p:nvSpPr>
              <p:cNvPr id="10272" name="Line 1046"/>
              <p:cNvSpPr>
                <a:spLocks noChangeShapeType="1"/>
              </p:cNvSpPr>
              <p:nvPr/>
            </p:nvSpPr>
            <p:spPr bwMode="auto">
              <a:xfrm>
                <a:off x="5136" y="960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3" name="Line 1047"/>
              <p:cNvSpPr>
                <a:spLocks noChangeShapeType="1"/>
              </p:cNvSpPr>
              <p:nvPr/>
            </p:nvSpPr>
            <p:spPr bwMode="auto">
              <a:xfrm>
                <a:off x="4272" y="960"/>
                <a:ext cx="864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889" name="Text Box 1049"/>
          <p:cNvSpPr txBox="1">
            <a:spLocks noChangeArrowheads="1"/>
          </p:cNvSpPr>
          <p:nvPr/>
        </p:nvSpPr>
        <p:spPr bwMode="auto">
          <a:xfrm>
            <a:off x="685800" y="2971800"/>
            <a:ext cx="32004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注意：缺货需补足</a:t>
            </a:r>
          </a:p>
        </p:txBody>
      </p:sp>
      <p:sp>
        <p:nvSpPr>
          <p:cNvPr id="36891" name="Text Box 1051"/>
          <p:cNvSpPr txBox="1">
            <a:spLocks noChangeArrowheads="1"/>
          </p:cNvSpPr>
          <p:nvPr/>
        </p:nvSpPr>
        <p:spPr bwMode="auto">
          <a:xfrm>
            <a:off x="609600" y="36576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/>
              <a:t>Q</a:t>
            </a:r>
            <a:r>
              <a:rPr lang="en-US" altLang="zh-CN" sz="2800" b="1">
                <a:sym typeface="Symbol" panose="05050102010706020507" pitchFamily="18" charset="2"/>
              </a:rPr>
              <a:t></a:t>
            </a:r>
            <a:r>
              <a:rPr lang="en-US" altLang="zh-CN" sz="2800" b="1"/>
              <a:t>~</a:t>
            </a:r>
            <a:r>
              <a:rPr lang="zh-CN" altLang="en-US" sz="2800" b="1"/>
              <a:t>每周期初的存贮量</a:t>
            </a:r>
          </a:p>
        </p:txBody>
      </p:sp>
      <p:grpSp>
        <p:nvGrpSpPr>
          <p:cNvPr id="5" name="Group 1060"/>
          <p:cNvGrpSpPr/>
          <p:nvPr/>
        </p:nvGrpSpPr>
        <p:grpSpPr bwMode="auto">
          <a:xfrm>
            <a:off x="6781800" y="1295400"/>
            <a:ext cx="838200" cy="2133600"/>
            <a:chOff x="4272" y="624"/>
            <a:chExt cx="528" cy="1344"/>
          </a:xfrm>
        </p:grpSpPr>
        <p:sp>
          <p:nvSpPr>
            <p:cNvPr id="10254" name="Line 1053"/>
            <p:cNvSpPr>
              <a:spLocks noChangeShapeType="1"/>
            </p:cNvSpPr>
            <p:nvPr/>
          </p:nvSpPr>
          <p:spPr bwMode="auto">
            <a:xfrm>
              <a:off x="4272" y="1968"/>
              <a:ext cx="43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1054"/>
            <p:cNvSpPr>
              <a:spLocks noChangeShapeType="1"/>
            </p:cNvSpPr>
            <p:nvPr/>
          </p:nvSpPr>
          <p:spPr bwMode="auto">
            <a:xfrm flipV="1">
              <a:off x="4560" y="6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1055"/>
            <p:cNvSpPr>
              <a:spLocks noChangeShapeType="1"/>
            </p:cNvSpPr>
            <p:nvPr/>
          </p:nvSpPr>
          <p:spPr bwMode="auto">
            <a:xfrm>
              <a:off x="4560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1056"/>
            <p:cNvSpPr txBox="1">
              <a:spLocks noChangeArrowheads="1"/>
            </p:cNvSpPr>
            <p:nvPr/>
          </p:nvSpPr>
          <p:spPr bwMode="auto">
            <a:xfrm>
              <a:off x="4464" y="12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36892" name="Text Box 1052"/>
          <p:cNvSpPr txBox="1">
            <a:spLocks noChangeArrowheads="1"/>
          </p:cNvSpPr>
          <p:nvPr/>
        </p:nvSpPr>
        <p:spPr bwMode="auto">
          <a:xfrm>
            <a:off x="762000" y="4343400"/>
            <a:ext cx="281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每周期的生产量</a:t>
            </a:r>
            <a:r>
              <a:rPr lang="en-US" altLang="zh-CN" sz="2800" b="1" i="1">
                <a:solidFill>
                  <a:srgbClr val="FF0000"/>
                </a:solidFill>
              </a:rPr>
              <a:t>R</a:t>
            </a:r>
            <a:r>
              <a:rPr lang="en-US" altLang="zh-CN" sz="2800" b="1"/>
              <a:t> </a:t>
            </a:r>
            <a:r>
              <a:rPr lang="zh-CN" altLang="en-US" sz="2800" b="1"/>
              <a:t>（或订货量）</a:t>
            </a:r>
          </a:p>
        </p:txBody>
      </p:sp>
      <p:graphicFrame>
        <p:nvGraphicFramePr>
          <p:cNvPr id="15401" name="Object 41"/>
          <p:cNvGraphicFramePr>
            <a:graphicFrameLocks noChangeAspect="1"/>
          </p:cNvGraphicFramePr>
          <p:nvPr/>
        </p:nvGraphicFramePr>
        <p:xfrm>
          <a:off x="3708400" y="4292600"/>
          <a:ext cx="35274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6" name="公式" r:id="rId7" imgW="1790065" imgH="571500" progId="Equation.3">
                  <p:embed/>
                </p:oleObj>
              </mc:Choice>
              <mc:Fallback>
                <p:oleObj name="公式" r:id="rId7" imgW="1790065" imgH="571500" progId="Equation.3">
                  <p:embed/>
                  <p:pic>
                    <p:nvPicPr>
                      <p:cNvPr id="0" name="图片 10140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292600"/>
                        <a:ext cx="35274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3" name="Rectangle 1063"/>
          <p:cNvSpPr>
            <a:spLocks noChangeArrowheads="1"/>
          </p:cNvSpPr>
          <p:nvPr/>
        </p:nvSpPr>
        <p:spPr bwMode="auto">
          <a:xfrm>
            <a:off x="3348038" y="5516563"/>
            <a:ext cx="56388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/>
              <a:t>Q</a:t>
            </a:r>
            <a:r>
              <a:rPr lang="en-US" altLang="zh-CN" sz="2800" b="1"/>
              <a:t>~</a:t>
            </a:r>
            <a:r>
              <a:rPr lang="zh-CN" altLang="en-US" sz="2800" b="1"/>
              <a:t>不允许缺货时的产量</a:t>
            </a:r>
            <a:r>
              <a:rPr lang="en-US" altLang="zh-CN" sz="2800" b="1"/>
              <a:t>(</a:t>
            </a:r>
            <a:r>
              <a:rPr lang="zh-CN" altLang="en-US" sz="2800" b="1"/>
              <a:t>或订货量</a:t>
            </a:r>
            <a:r>
              <a:rPr lang="en-US" altLang="zh-CN" sz="2800" b="1"/>
              <a:t>) </a:t>
            </a:r>
          </a:p>
        </p:txBody>
      </p:sp>
      <p:graphicFrame>
        <p:nvGraphicFramePr>
          <p:cNvPr id="15402" name="Object 42"/>
          <p:cNvGraphicFramePr>
            <a:graphicFrameLocks noChangeAspect="1"/>
          </p:cNvGraphicFramePr>
          <p:nvPr/>
        </p:nvGraphicFramePr>
        <p:xfrm>
          <a:off x="685800" y="5559425"/>
          <a:ext cx="20145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7" name="公式" r:id="rId9" imgW="774065" imgH="203200" progId="Equation.3">
                  <p:embed/>
                </p:oleObj>
              </mc:Choice>
              <mc:Fallback>
                <p:oleObj name="公式" r:id="rId9" imgW="774065" imgH="203200" progId="Equation.3">
                  <p:embed/>
                  <p:pic>
                    <p:nvPicPr>
                      <p:cNvPr id="0" name="图片 10140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59425"/>
                        <a:ext cx="20145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10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10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9" grpId="0" animBg="1" autoUpdateAnimBg="0"/>
      <p:bldP spid="36891" grpId="0" autoUpdateAnimBg="0"/>
      <p:bldP spid="36892" grpId="0" autoUpdateAnimBg="0"/>
      <p:bldP spid="3690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2699792" y="620713"/>
            <a:ext cx="3744416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3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存 贮 模 型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827088" y="1194118"/>
            <a:ext cx="7345362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en-US" sz="2800" b="1"/>
              <a:t>存贮模型</a:t>
            </a:r>
            <a:r>
              <a:rPr lang="en-US" altLang="zh-CN" sz="2800" b="1"/>
              <a:t>(EOQ</a:t>
            </a:r>
            <a:r>
              <a:rPr lang="zh-CN" altLang="en-US" sz="2800" b="1"/>
              <a:t>公式</a:t>
            </a:r>
            <a:r>
              <a:rPr lang="en-US" altLang="zh-CN" sz="2800" b="1"/>
              <a:t>)</a:t>
            </a:r>
            <a:r>
              <a:rPr lang="zh-CN" altLang="en-US" sz="2800" b="1"/>
              <a:t>是研究批量生产计划的重要理论基础</a:t>
            </a:r>
            <a:r>
              <a:rPr lang="en-US" altLang="zh-CN" sz="2800" b="1"/>
              <a:t>, </a:t>
            </a:r>
            <a:r>
              <a:rPr lang="zh-CN" altLang="en-US" sz="2800" b="1"/>
              <a:t>也有实际应用</a:t>
            </a:r>
            <a:r>
              <a:rPr lang="en-US" altLang="zh-CN" sz="2800" b="1"/>
              <a:t>.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827088" y="2565400"/>
            <a:ext cx="77041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CN" sz="2800" dirty="0"/>
              <a:t>  </a:t>
            </a:r>
            <a:r>
              <a:rPr lang="zh-CN" altLang="en-US" sz="2800" b="1" dirty="0"/>
              <a:t>若在贮存模型的总费用中增加购买货物本身的费用，重新确定最优订货周期和订货批量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证明在不允许缺货模型和允许缺货模型中结果和原来一样</a:t>
            </a:r>
            <a:r>
              <a:rPr lang="en-US" altLang="zh-CN" sz="2800" b="1" dirty="0"/>
              <a:t>. </a:t>
            </a:r>
          </a:p>
        </p:txBody>
      </p:sp>
      <p:graphicFrame>
        <p:nvGraphicFramePr>
          <p:cNvPr id="11266" name="Object 10"/>
          <p:cNvGraphicFramePr>
            <a:graphicFrameLocks noGrp="1" noChangeAspect="1"/>
          </p:cNvGraphicFramePr>
          <p:nvPr>
            <p:ph/>
          </p:nvPr>
        </p:nvGraphicFramePr>
        <p:xfrm>
          <a:off x="8172450" y="620713"/>
          <a:ext cx="5508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7" name="Clip" r:id="rId3" imgW="19154775" imgH="22498050" progId="MS_ClipArt_Gallery.2">
                  <p:embed/>
                </p:oleObj>
              </mc:Choice>
              <mc:Fallback>
                <p:oleObj name="Clip" r:id="rId3" imgW="19154775" imgH="22498050" progId="MS_ClipArt_Gallery.2">
                  <p:embed/>
                  <p:pic>
                    <p:nvPicPr>
                      <p:cNvPr id="0" name="图片 1024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620713"/>
                        <a:ext cx="5508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675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2699792" y="620713"/>
            <a:ext cx="3744416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3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存 贮 模 型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624205" y="1567180"/>
            <a:ext cx="8406765" cy="46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CN" sz="2800" dirty="0"/>
              <a:t>  </a:t>
            </a:r>
            <a:r>
              <a:rPr lang="zh-CN" altLang="en-US" sz="2800" dirty="0"/>
              <a:t>试</a:t>
            </a:r>
            <a:r>
              <a:rPr lang="zh-CN" altLang="en-US" sz="2800" b="1" dirty="0"/>
              <a:t>建立不允许缺货的生产销售存贮模型。设生产速率为常数</a:t>
            </a:r>
            <a:r>
              <a:rPr lang="en-US" altLang="zh-CN" sz="2800" b="1" dirty="0"/>
              <a:t>k</a:t>
            </a:r>
            <a:r>
              <a:rPr lang="zh-CN" altLang="en-US" sz="2800" b="1" dirty="0"/>
              <a:t>，销售速率为常数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k&gt;r</a:t>
            </a:r>
            <a:r>
              <a:rPr lang="zh-CN" altLang="en-US" sz="2800" b="1" dirty="0"/>
              <a:t>，在每个生产周期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内，开始的一段时间</a:t>
            </a:r>
            <a:r>
              <a:rPr lang="en-US" altLang="zh-CN" sz="2800" b="1" dirty="0"/>
              <a:t>(0&lt;t&lt;T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一边生产一边销售，后来的一段时间</a:t>
            </a:r>
            <a:r>
              <a:rPr lang="en-US" altLang="zh-CN" sz="2800" b="1" dirty="0"/>
              <a:t>(T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&lt;t&lt;T)</a:t>
            </a:r>
            <a:r>
              <a:rPr lang="zh-CN" altLang="en-US" sz="2800" b="1" dirty="0"/>
              <a:t>只销售不生产，画出存贮量</a:t>
            </a:r>
            <a:r>
              <a:rPr lang="en-US" altLang="zh-CN" sz="2800" b="1" dirty="0"/>
              <a:t>q(t)</a:t>
            </a:r>
            <a:r>
              <a:rPr lang="zh-CN" altLang="en-US" sz="2800" b="1" dirty="0"/>
              <a:t>的图形。设每次生产准备费为</a:t>
            </a:r>
            <a:r>
              <a:rPr lang="en-US" altLang="zh-CN" sz="2800" b="1" dirty="0"/>
              <a:t>c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，单位时间每件产品贮存费为</a:t>
            </a:r>
            <a:r>
              <a:rPr lang="en-US" altLang="zh-CN" sz="2800" b="1" dirty="0"/>
              <a:t>c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，以平均每天总费用最小为目标确定最优生产周期。讨论</a:t>
            </a:r>
            <a:r>
              <a:rPr lang="en-US" altLang="zh-CN" sz="2800" b="1" dirty="0"/>
              <a:t>k&gt;&gt;r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k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的情况。</a:t>
            </a:r>
          </a:p>
        </p:txBody>
      </p:sp>
      <p:graphicFrame>
        <p:nvGraphicFramePr>
          <p:cNvPr id="11266" name="Object 10"/>
          <p:cNvGraphicFramePr>
            <a:graphicFrameLocks noGrp="1" noChangeAspect="1"/>
          </p:cNvGraphicFramePr>
          <p:nvPr>
            <p:ph/>
          </p:nvPr>
        </p:nvGraphicFramePr>
        <p:xfrm>
          <a:off x="8172450" y="620713"/>
          <a:ext cx="5508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Clip" r:id="rId4" imgW="19154775" imgH="22498050" progId="MS_ClipArt_Gallery.2">
                  <p:embed/>
                </p:oleObj>
              </mc:Choice>
              <mc:Fallback>
                <p:oleObj name="Clip" r:id="rId4" imgW="19154775" imgH="22498050" progId="MS_ClipArt_Gallery.2">
                  <p:embed/>
                  <p:pic>
                    <p:nvPicPr>
                      <p:cNvPr id="0" name="图片 1024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620713"/>
                        <a:ext cx="5508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0"/>
          <p:cNvSpPr>
            <a:spLocks noChangeArrowheads="1"/>
          </p:cNvSpPr>
          <p:nvPr/>
        </p:nvSpPr>
        <p:spPr bwMode="auto">
          <a:xfrm>
            <a:off x="2987824" y="467961"/>
            <a:ext cx="2952601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en-US" altLang="zh-CN" sz="3200" b="1" dirty="0">
                <a:latin typeface="+mn-lt"/>
                <a:ea typeface="楷体" panose="02010609060101010101" pitchFamily="49" charset="-122"/>
              </a:rPr>
              <a:t>3.2  </a:t>
            </a:r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森林救火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1676400" y="1066800"/>
            <a:ext cx="6999288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lang="zh-CN" altLang="en-US" sz="2800" b="1"/>
              <a:t>森林失火后，要确定派出消防队员的数量</a:t>
            </a:r>
            <a:r>
              <a:rPr lang="en-US" altLang="zh-CN" sz="2800" b="1"/>
              <a:t>.</a:t>
            </a:r>
          </a:p>
          <a:p>
            <a:pPr algn="l" eaLnBrk="1" hangingPunct="1">
              <a:spcBef>
                <a:spcPct val="25000"/>
              </a:spcBef>
            </a:pPr>
            <a:r>
              <a:rPr lang="zh-CN" altLang="en-US" sz="2800" b="1"/>
              <a:t>队员多，森林损失小，救援费用大；</a:t>
            </a:r>
          </a:p>
          <a:p>
            <a:pPr algn="l" eaLnBrk="1" hangingPunct="1">
              <a:spcBef>
                <a:spcPct val="25000"/>
              </a:spcBef>
            </a:pPr>
            <a:r>
              <a:rPr lang="zh-CN" altLang="en-US" sz="2800" b="1"/>
              <a:t>队员少，森林损失大，救援费用小</a:t>
            </a:r>
            <a:r>
              <a:rPr lang="en-US" altLang="zh-CN" sz="2800" b="1"/>
              <a:t>.</a:t>
            </a:r>
          </a:p>
          <a:p>
            <a:pPr algn="l" eaLnBrk="1" hangingPunct="1">
              <a:spcBef>
                <a:spcPct val="25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综合考虑损失费和救援费，确定队员数量</a:t>
            </a:r>
            <a:r>
              <a:rPr lang="en-US" altLang="zh-CN" sz="2800" b="1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304800" y="3276600"/>
            <a:ext cx="1143000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 dirty="0">
                <a:ea typeface="隶书" panose="02010509060101010101" pitchFamily="49" charset="-122"/>
              </a:rPr>
              <a:t>分析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304800" y="1066800"/>
            <a:ext cx="1143000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>
                <a:ea typeface="隶书" panose="02010509060101010101" pitchFamily="49" charset="-122"/>
              </a:rPr>
              <a:t>问题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1676400" y="3276600"/>
            <a:ext cx="6934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/>
              <a:t>记队员人数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zh-CN" altLang="en-US" sz="2800" b="1"/>
              <a:t>失火时刻</a:t>
            </a:r>
            <a:r>
              <a:rPr lang="en-US" altLang="zh-CN" sz="2800" b="1" i="1"/>
              <a:t>t</a:t>
            </a:r>
            <a:r>
              <a:rPr lang="en-US" altLang="zh-CN" sz="2800" b="1"/>
              <a:t>=0, </a:t>
            </a:r>
            <a:r>
              <a:rPr lang="zh-CN" altLang="en-US" sz="2800" b="1"/>
              <a:t>开始救火时刻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zh-CN" altLang="zh-CN" sz="2800" b="1"/>
              <a:t>灭火时刻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</a:t>
            </a:r>
            <a:r>
              <a:rPr lang="zh-CN" altLang="en-US" sz="2800" b="1"/>
              <a:t>时刻</a:t>
            </a:r>
            <a:r>
              <a:rPr lang="en-US" altLang="zh-CN" sz="2800" b="1" i="1"/>
              <a:t>t</a:t>
            </a:r>
            <a:r>
              <a:rPr lang="zh-CN" altLang="en-US" sz="2800" b="1"/>
              <a:t>森林烧毁面积</a:t>
            </a:r>
            <a:r>
              <a:rPr lang="en-US" altLang="zh-CN" sz="2800" b="1" i="1"/>
              <a:t>B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).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304800" y="4572000"/>
            <a:ext cx="78486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损失费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是</a:t>
            </a:r>
            <a:r>
              <a:rPr lang="en-US" altLang="zh-CN" sz="2800" b="1" i="1"/>
              <a:t>x</a:t>
            </a:r>
            <a:r>
              <a:rPr lang="zh-CN" altLang="en-US" sz="2800" b="1"/>
              <a:t>的减函数</a:t>
            </a:r>
            <a:r>
              <a:rPr lang="en-US" altLang="zh-CN" sz="2800" b="1"/>
              <a:t>, </a:t>
            </a:r>
            <a:r>
              <a:rPr lang="zh-CN" altLang="en-US" sz="2800" b="1"/>
              <a:t>由烧毁面积</a:t>
            </a:r>
            <a:r>
              <a:rPr lang="en-US" altLang="zh-CN" sz="2800" b="1" i="1"/>
              <a:t>B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</a:t>
            </a:r>
            <a:r>
              <a:rPr lang="zh-CN" altLang="en-US" sz="2800" b="1"/>
              <a:t>决定</a:t>
            </a:r>
            <a:r>
              <a:rPr lang="en-US" altLang="en-US" sz="2800" b="1"/>
              <a:t>.</a:t>
            </a:r>
            <a:endParaRPr lang="en-US" altLang="zh-CN" sz="2800" b="1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04800" y="5119688"/>
            <a:ext cx="8839200" cy="5191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救援费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是</a:t>
            </a:r>
            <a:r>
              <a:rPr lang="en-US" altLang="zh-CN" sz="2800" b="1" i="1"/>
              <a:t>x</a:t>
            </a:r>
            <a:r>
              <a:rPr lang="zh-CN" altLang="en-US" sz="2800" b="1"/>
              <a:t>的增函数</a:t>
            </a:r>
            <a:r>
              <a:rPr lang="en-US" altLang="zh-CN" sz="2800" b="1"/>
              <a:t>, </a:t>
            </a:r>
            <a:r>
              <a:rPr lang="zh-CN" altLang="en-US" sz="2800" b="1"/>
              <a:t>由队员人数和救火时间决定</a:t>
            </a:r>
            <a:r>
              <a:rPr lang="en-US" altLang="en-US" sz="2800" b="1"/>
              <a:t>.</a:t>
            </a:r>
            <a:endParaRPr lang="en-US" altLang="zh-CN" sz="2800" b="1"/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1447800" y="5791200"/>
            <a:ext cx="5867400" cy="5191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存在恰当的</a:t>
            </a:r>
            <a:r>
              <a:rPr lang="en-US" altLang="zh-CN" sz="2800" b="1" i="1"/>
              <a:t>x</a:t>
            </a:r>
            <a:r>
              <a:rPr lang="zh-CN" altLang="en-US" sz="2800" b="1"/>
              <a:t>，使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), 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之和最小</a:t>
            </a:r>
            <a:r>
              <a:rPr lang="en-US" altLang="zh-CN" sz="2800" b="1"/>
              <a:t>.</a:t>
            </a:r>
          </a:p>
        </p:txBody>
      </p:sp>
      <p:pic>
        <p:nvPicPr>
          <p:cNvPr id="17419" name="Picture 7" descr="C:\Program Files\Microsoft Office\MEDIA\CAGCAT10\j029755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49275"/>
            <a:ext cx="473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10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10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 autoUpdateAnimBg="0"/>
      <p:bldP spid="5143" grpId="0" animBg="1" autoUpdateAnimBg="0"/>
      <p:bldP spid="5144" grpId="0" autoUpdateAnimBg="0"/>
      <p:bldP spid="5145" grpId="0" animBg="1" autoUpdateAnimBg="0"/>
      <p:bldP spid="5146" grpId="0" animBg="1" autoUpdateAnimBg="0"/>
      <p:bldP spid="514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752600" y="99628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800" b="1"/>
              <a:t> </a:t>
            </a:r>
            <a:r>
              <a:rPr lang="zh-CN" altLang="en-US" sz="2800" b="1"/>
              <a:t>关键是对</a:t>
            </a:r>
            <a:r>
              <a:rPr lang="en-US" altLang="zh-CN" sz="2800" b="1" i="1"/>
              <a:t>B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作出合理的简化假设</a:t>
            </a:r>
            <a:r>
              <a:rPr lang="en-US" altLang="en-US" sz="2800" b="1"/>
              <a:t>.</a:t>
            </a:r>
            <a:endParaRPr lang="en-US" altLang="zh-CN" sz="2800" b="1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04800" y="969293"/>
            <a:ext cx="1219200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 dirty="0">
                <a:ea typeface="隶书" panose="02010509060101010101" pitchFamily="49" charset="-122"/>
              </a:rPr>
              <a:t>分析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752600" y="1758280"/>
            <a:ext cx="6705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/>
              <a:t>失火时刻</a:t>
            </a:r>
            <a:r>
              <a:rPr lang="en-US" altLang="zh-CN" sz="2800" b="1" i="1"/>
              <a:t>t</a:t>
            </a:r>
            <a:r>
              <a:rPr lang="en-US" altLang="zh-CN" sz="2800" b="1"/>
              <a:t>=0, </a:t>
            </a:r>
            <a:r>
              <a:rPr lang="zh-CN" altLang="en-US" sz="2800" b="1"/>
              <a:t>开始救火时刻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zh-CN" altLang="zh-CN" sz="2800" b="1"/>
              <a:t>灭火时刻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</a:t>
            </a:r>
            <a:r>
              <a:rPr lang="zh-CN" altLang="en-US" sz="2800" b="1"/>
              <a:t>画出时刻</a:t>
            </a:r>
            <a:r>
              <a:rPr lang="en-US" altLang="zh-CN" sz="2800" b="1" i="1"/>
              <a:t>t</a:t>
            </a:r>
            <a:r>
              <a:rPr lang="zh-CN" altLang="en-US" sz="2800" b="1"/>
              <a:t>森林烧毁面积</a:t>
            </a:r>
            <a:r>
              <a:rPr lang="en-US" altLang="zh-CN" sz="2800" b="1" i="1"/>
              <a:t>B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的大致图形</a:t>
            </a:r>
            <a:r>
              <a:rPr lang="en-US" altLang="zh-CN" sz="2800" b="1"/>
              <a:t>.</a:t>
            </a: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4572000" y="4653880"/>
            <a:ext cx="1676400" cy="1295400"/>
            <a:chOff x="2880" y="2688"/>
            <a:chExt cx="1056" cy="816"/>
          </a:xfrm>
        </p:grpSpPr>
        <p:sp>
          <p:nvSpPr>
            <p:cNvPr id="57366" name="Arc 7"/>
            <p:cNvSpPr/>
            <p:nvPr/>
          </p:nvSpPr>
          <p:spPr bwMode="auto">
            <a:xfrm flipV="1">
              <a:off x="2880" y="2688"/>
              <a:ext cx="768" cy="576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15 h 21600"/>
                <a:gd name="T4" fmla="*/ 0 w 21600"/>
                <a:gd name="T5" fmla="*/ 1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Text Box 12"/>
            <p:cNvSpPr txBox="1">
              <a:spLocks noChangeArrowheads="1"/>
            </p:cNvSpPr>
            <p:nvPr/>
          </p:nvSpPr>
          <p:spPr bwMode="auto">
            <a:xfrm>
              <a:off x="3552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3648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5791200" y="3891880"/>
            <a:ext cx="1905000" cy="2057400"/>
            <a:chOff x="3648" y="2208"/>
            <a:chExt cx="1200" cy="1296"/>
          </a:xfrm>
        </p:grpSpPr>
        <p:sp>
          <p:nvSpPr>
            <p:cNvPr id="57363" name="Arc 9"/>
            <p:cNvSpPr/>
            <p:nvPr/>
          </p:nvSpPr>
          <p:spPr bwMode="auto">
            <a:xfrm flipH="1">
              <a:off x="3648" y="2208"/>
              <a:ext cx="960" cy="528"/>
            </a:xfrm>
            <a:custGeom>
              <a:avLst/>
              <a:gdLst>
                <a:gd name="T0" fmla="*/ 0 w 21600"/>
                <a:gd name="T1" fmla="*/ 0 h 21600"/>
                <a:gd name="T2" fmla="*/ 43 w 21600"/>
                <a:gd name="T3" fmla="*/ 13 h 21600"/>
                <a:gd name="T4" fmla="*/ 0 w 21600"/>
                <a:gd name="T5" fmla="*/ 1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4" name="Text Box 13"/>
            <p:cNvSpPr txBox="1">
              <a:spLocks noChangeArrowheads="1"/>
            </p:cNvSpPr>
            <p:nvPr/>
          </p:nvSpPr>
          <p:spPr bwMode="auto">
            <a:xfrm>
              <a:off x="4464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560" y="225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4343400" y="3053680"/>
            <a:ext cx="4648200" cy="2895600"/>
            <a:chOff x="2736" y="1680"/>
            <a:chExt cx="2928" cy="1824"/>
          </a:xfrm>
        </p:grpSpPr>
        <p:sp>
          <p:nvSpPr>
            <p:cNvPr id="57358" name="Line 5"/>
            <p:cNvSpPr>
              <a:spLocks noChangeShapeType="1"/>
            </p:cNvSpPr>
            <p:nvPr/>
          </p:nvSpPr>
          <p:spPr bwMode="auto">
            <a:xfrm>
              <a:off x="2880" y="3264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flipV="1">
              <a:off x="2880" y="177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Text Box 11"/>
            <p:cNvSpPr txBox="1">
              <a:spLocks noChangeArrowheads="1"/>
            </p:cNvSpPr>
            <p:nvPr/>
          </p:nvSpPr>
          <p:spPr bwMode="auto">
            <a:xfrm>
              <a:off x="2736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  <p:sp>
          <p:nvSpPr>
            <p:cNvPr id="57361" name="Text Box 14"/>
            <p:cNvSpPr txBox="1">
              <a:spLocks noChangeArrowheads="1"/>
            </p:cNvSpPr>
            <p:nvPr/>
          </p:nvSpPr>
          <p:spPr bwMode="auto">
            <a:xfrm>
              <a:off x="5280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sp>
          <p:nvSpPr>
            <p:cNvPr id="57362" name="Text Box 17"/>
            <p:cNvSpPr txBox="1">
              <a:spLocks noChangeArrowheads="1"/>
            </p:cNvSpPr>
            <p:nvPr/>
          </p:nvSpPr>
          <p:spPr bwMode="auto">
            <a:xfrm>
              <a:off x="2880" y="168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B</a:t>
              </a:r>
            </a:p>
          </p:txBody>
        </p:sp>
      </p:grpSp>
      <p:grpSp>
        <p:nvGrpSpPr>
          <p:cNvPr id="5" name="Group 23"/>
          <p:cNvGrpSpPr/>
          <p:nvPr/>
        </p:nvGrpSpPr>
        <p:grpSpPr bwMode="auto">
          <a:xfrm>
            <a:off x="3810000" y="3663280"/>
            <a:ext cx="4343400" cy="457200"/>
            <a:chOff x="2400" y="2064"/>
            <a:chExt cx="2736" cy="288"/>
          </a:xfrm>
        </p:grpSpPr>
        <p:sp>
          <p:nvSpPr>
            <p:cNvPr id="57355" name="Line 10"/>
            <p:cNvSpPr>
              <a:spLocks noChangeShapeType="1"/>
            </p:cNvSpPr>
            <p:nvPr/>
          </p:nvSpPr>
          <p:spPr bwMode="auto">
            <a:xfrm>
              <a:off x="4512" y="220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6" name="Line 21"/>
            <p:cNvSpPr>
              <a:spLocks noChangeShapeType="1"/>
            </p:cNvSpPr>
            <p:nvPr/>
          </p:nvSpPr>
          <p:spPr bwMode="auto">
            <a:xfrm flipH="1">
              <a:off x="2880" y="220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Text Box 22"/>
            <p:cNvSpPr txBox="1">
              <a:spLocks noChangeArrowheads="1"/>
            </p:cNvSpPr>
            <p:nvPr/>
          </p:nvSpPr>
          <p:spPr bwMode="auto">
            <a:xfrm>
              <a:off x="2400" y="206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B</a:t>
              </a:r>
              <a:r>
                <a:rPr lang="en-US" altLang="zh-CN" b="1"/>
                <a:t>(</a:t>
              </a:r>
              <a:r>
                <a:rPr lang="en-US" altLang="zh-CN" b="1" i="1"/>
                <a:t>t</a:t>
              </a:r>
              <a:r>
                <a:rPr lang="en-US" altLang="zh-CN" b="1" baseline="-25000"/>
                <a:t>2</a:t>
              </a:r>
              <a:r>
                <a:rPr lang="en-US" altLang="zh-CN" b="1"/>
                <a:t>)</a:t>
              </a:r>
            </a:p>
          </p:txBody>
        </p:sp>
      </p:grp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539750" y="3383880"/>
            <a:ext cx="3124200" cy="214312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 dirty="0"/>
              <a:t>分析</a:t>
            </a:r>
            <a:r>
              <a:rPr lang="en-US" altLang="zh-CN" sz="2800" b="1" i="1" dirty="0"/>
              <a:t>B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比较困难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转而讨论单位时间烧毁面积 </a:t>
            </a:r>
            <a:r>
              <a:rPr lang="en-US" altLang="zh-CN" sz="2800" b="1" dirty="0"/>
              <a:t>d</a:t>
            </a:r>
            <a:r>
              <a:rPr lang="en-US" altLang="zh-CN" sz="2800" b="1" i="1" dirty="0"/>
              <a:t>B/</a:t>
            </a:r>
            <a:r>
              <a:rPr lang="en-US" altLang="zh-CN" sz="2800" b="1" dirty="0" err="1"/>
              <a:t>d</a:t>
            </a:r>
            <a:r>
              <a:rPr lang="en-US" altLang="zh-CN" sz="2800" b="1" i="1" dirty="0" err="1"/>
              <a:t>t</a:t>
            </a:r>
            <a:r>
              <a:rPr lang="en-US" altLang="zh-CN" sz="2800" b="1" i="1" dirty="0"/>
              <a:t>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1" dirty="0"/>
              <a:t>(</a:t>
            </a:r>
            <a:r>
              <a:rPr lang="zh-CN" altLang="en-US" sz="2800" b="1" dirty="0"/>
              <a:t>森林烧毁的速度</a:t>
            </a:r>
            <a:r>
              <a:rPr lang="en-US" altLang="zh-CN" sz="2800" b="1" dirty="0"/>
              <a:t>).</a:t>
            </a:r>
          </a:p>
        </p:txBody>
      </p:sp>
      <p:pic>
        <p:nvPicPr>
          <p:cNvPr id="57354" name="Picture 7" descr="C:\Program Files\Microsoft Office\MEDIA\CAGCAT10\j029755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66191"/>
            <a:ext cx="473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10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60" grpId="0" autoUpdateAnimBg="0"/>
      <p:bldP spid="4508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3"/>
          <p:cNvSpPr txBox="1">
            <a:spLocks noChangeArrowheads="1"/>
          </p:cNvSpPr>
          <p:nvPr/>
        </p:nvSpPr>
        <p:spPr bwMode="auto">
          <a:xfrm>
            <a:off x="533400" y="411163"/>
            <a:ext cx="2166938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>
                <a:ea typeface="隶书" panose="02010509060101010101" pitchFamily="49" charset="-122"/>
              </a:rPr>
              <a:t>模型假设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457200" y="2325688"/>
            <a:ext cx="868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lang="en-US" altLang="zh-CN" sz="2800" b="1"/>
              <a:t> 3</a:t>
            </a:r>
            <a:r>
              <a:rPr lang="zh-CN" altLang="en-US" sz="2800" b="1"/>
              <a:t>）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与</a:t>
            </a:r>
            <a:r>
              <a:rPr lang="en-US" altLang="zh-CN" sz="2800" b="1" i="1"/>
              <a:t>B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</a:t>
            </a:r>
            <a:r>
              <a:rPr lang="zh-CN" altLang="en-US" sz="2800" b="1"/>
              <a:t>成正比，系数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1 </a:t>
            </a:r>
            <a:r>
              <a:rPr lang="en-US" altLang="zh-CN" sz="2800" b="1"/>
              <a:t>(</a:t>
            </a:r>
            <a:r>
              <a:rPr lang="zh-CN" altLang="en-US" sz="2800" b="1"/>
              <a:t>烧毁单位面积损失费）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457200" y="10922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lang="en-US" altLang="zh-CN" sz="2800" b="1" dirty="0"/>
              <a:t> 1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0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sym typeface="Symbol" panose="05050102010706020507" pitchFamily="18" charset="2"/>
              </a:rPr>
              <a:t>t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, d</a:t>
            </a:r>
            <a:r>
              <a:rPr lang="en-US" altLang="zh-CN" sz="2800" b="1" i="1" dirty="0">
                <a:sym typeface="Symbol" panose="05050102010706020507" pitchFamily="18" charset="2"/>
              </a:rPr>
              <a:t>B/</a:t>
            </a:r>
            <a:r>
              <a:rPr lang="en-US" altLang="zh-CN" sz="2800" b="1" dirty="0" err="1">
                <a:sym typeface="Symbol" panose="05050102010706020507" pitchFamily="18" charset="2"/>
              </a:rPr>
              <a:t>d</a:t>
            </a:r>
            <a:r>
              <a:rPr lang="en-US" altLang="zh-CN" sz="2800" b="1" i="1" dirty="0" err="1"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/>
              <a:t>与 </a:t>
            </a:r>
            <a:r>
              <a:rPr lang="en-US" altLang="zh-CN" sz="2800" b="1" i="1" dirty="0"/>
              <a:t>t</a:t>
            </a:r>
            <a:r>
              <a:rPr lang="zh-CN" altLang="en-US" sz="2800" b="1" dirty="0"/>
              <a:t>成正比，系数</a:t>
            </a:r>
            <a:r>
              <a:rPr lang="zh-CN" altLang="en-US" sz="2800" b="1" i="1" dirty="0">
                <a:sym typeface="Symbol" panose="05050102010706020507" pitchFamily="18" charset="2"/>
              </a:rPr>
              <a:t>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en-US" altLang="en-US" sz="2800" b="1" dirty="0"/>
              <a:t>(</a:t>
            </a:r>
            <a:r>
              <a:rPr lang="zh-CN" altLang="en-US" sz="2800" b="1" dirty="0"/>
              <a:t>火势蔓延速度</a:t>
            </a:r>
            <a:r>
              <a:rPr lang="en-US" altLang="zh-CN" sz="2800" b="1" dirty="0"/>
              <a:t>).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457200" y="17018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lang="en-US" altLang="zh-CN" sz="2800" b="1" dirty="0"/>
              <a:t> 2</a:t>
            </a:r>
            <a:r>
              <a:rPr lang="zh-CN" altLang="en-US" sz="2800" b="1" dirty="0"/>
              <a:t>）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sym typeface="Symbol" panose="05050102010706020507" pitchFamily="18" charset="2"/>
              </a:rPr>
              <a:t>t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,  </a:t>
            </a:r>
            <a:r>
              <a:rPr lang="en-US" altLang="zh-CN" sz="2800" b="1" i="1" dirty="0">
                <a:sym typeface="Symbol" panose="05050102010706020507" pitchFamily="18" charset="2"/>
              </a:rPr>
              <a:t>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降为</a:t>
            </a:r>
            <a:r>
              <a:rPr lang="zh-CN" altLang="en-US" sz="2800" b="1" i="1" dirty="0">
                <a:sym typeface="Symbol" panose="05050102010706020507" pitchFamily="18" charset="2"/>
              </a:rPr>
              <a:t></a:t>
            </a:r>
            <a:r>
              <a:rPr lang="en-US" altLang="zh-CN" b="1" dirty="0"/>
              <a:t>–</a:t>
            </a:r>
            <a:r>
              <a:rPr lang="en-US" altLang="zh-CN" sz="2800" b="1" i="1" dirty="0">
                <a:sym typeface="Symbol" panose="05050102010706020507" pitchFamily="18" charset="2"/>
              </a:rPr>
              <a:t>x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sym typeface="Symbol" panose="05050102010706020507" pitchFamily="18" charset="2"/>
              </a:rPr>
              <a:t>为队员的平均灭火</a:t>
            </a:r>
            <a:r>
              <a:rPr lang="zh-CN" altLang="en-US" sz="2800" b="1" dirty="0"/>
              <a:t>速度</a:t>
            </a:r>
            <a:r>
              <a:rPr lang="en-US" altLang="zh-CN" sz="2800" b="1" dirty="0"/>
              <a:t>).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57200" y="28448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lang="en-US" altLang="zh-CN" sz="2800" b="1"/>
              <a:t> 4</a:t>
            </a:r>
            <a:r>
              <a:rPr lang="zh-CN" altLang="en-US" sz="2800" b="1"/>
              <a:t>）每个</a:t>
            </a:r>
            <a:r>
              <a:rPr lang="zh-CN" altLang="en-US" sz="2800" b="1">
                <a:sym typeface="Symbol" panose="05050102010706020507" pitchFamily="18" charset="2"/>
              </a:rPr>
              <a:t>队员的单位时间灭火费用</a:t>
            </a:r>
            <a:r>
              <a:rPr lang="en-US" altLang="zh-CN" sz="2800" b="1" i="1">
                <a:sym typeface="Symbol" panose="05050102010706020507" pitchFamily="18" charset="2"/>
              </a:rPr>
              <a:t>c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, </a:t>
            </a:r>
            <a:r>
              <a:rPr lang="zh-CN" altLang="en-US" sz="2800" b="1">
                <a:sym typeface="Symbol" panose="05050102010706020507" pitchFamily="18" charset="2"/>
              </a:rPr>
              <a:t>一次性费用</a:t>
            </a:r>
            <a:r>
              <a:rPr lang="en-US" altLang="zh-CN" sz="2800" b="1" i="1">
                <a:sym typeface="Symbol" panose="05050102010706020507" pitchFamily="18" charset="2"/>
              </a:rPr>
              <a:t>c</a:t>
            </a:r>
            <a:r>
              <a:rPr lang="en-US" altLang="zh-CN" sz="2800" b="1" baseline="-25000">
                <a:sym typeface="Symbol" panose="05050102010706020507" pitchFamily="18" charset="2"/>
              </a:rPr>
              <a:t>3 </a:t>
            </a:r>
            <a:r>
              <a:rPr lang="en-US" altLang="zh-CN" sz="2800" b="1">
                <a:sym typeface="Symbol" panose="05050102010706020507" pitchFamily="18" charset="2"/>
              </a:rPr>
              <a:t>.</a:t>
            </a:r>
            <a:endParaRPr lang="en-US" altLang="zh-CN" sz="2800" b="1"/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611188" y="3500438"/>
            <a:ext cx="2746375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假设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）的解释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7162800" y="4876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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" name="Group 42"/>
          <p:cNvGrpSpPr/>
          <p:nvPr/>
        </p:nvGrpSpPr>
        <p:grpSpPr bwMode="auto">
          <a:xfrm>
            <a:off x="5791200" y="3810000"/>
            <a:ext cx="2971800" cy="2743200"/>
            <a:chOff x="3648" y="2400"/>
            <a:chExt cx="1872" cy="1728"/>
          </a:xfrm>
        </p:grpSpPr>
        <p:sp>
          <p:nvSpPr>
            <p:cNvPr id="58388" name="Oval 31"/>
            <p:cNvSpPr>
              <a:spLocks noChangeArrowheads="1"/>
            </p:cNvSpPr>
            <p:nvPr/>
          </p:nvSpPr>
          <p:spPr bwMode="auto">
            <a:xfrm>
              <a:off x="4272" y="2832"/>
              <a:ext cx="768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9" name="Oval 33"/>
            <p:cNvSpPr>
              <a:spLocks noChangeArrowheads="1"/>
            </p:cNvSpPr>
            <p:nvPr/>
          </p:nvSpPr>
          <p:spPr bwMode="auto">
            <a:xfrm>
              <a:off x="3840" y="2400"/>
              <a:ext cx="1632" cy="15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0" name="Line 35"/>
            <p:cNvSpPr>
              <a:spLocks noChangeShapeType="1"/>
            </p:cNvSpPr>
            <p:nvPr/>
          </p:nvSpPr>
          <p:spPr bwMode="auto">
            <a:xfrm flipV="1">
              <a:off x="4752" y="254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1" name="Line 36"/>
            <p:cNvSpPr>
              <a:spLocks noChangeShapeType="1"/>
            </p:cNvSpPr>
            <p:nvPr/>
          </p:nvSpPr>
          <p:spPr bwMode="auto">
            <a:xfrm>
              <a:off x="4704" y="326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2" name="Line 37"/>
            <p:cNvSpPr>
              <a:spLocks noChangeShapeType="1"/>
            </p:cNvSpPr>
            <p:nvPr/>
          </p:nvSpPr>
          <p:spPr bwMode="auto">
            <a:xfrm flipH="1" flipV="1">
              <a:off x="4080" y="2400"/>
              <a:ext cx="4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3" name="Line 38"/>
            <p:cNvSpPr>
              <a:spLocks noChangeShapeType="1"/>
            </p:cNvSpPr>
            <p:nvPr/>
          </p:nvSpPr>
          <p:spPr bwMode="auto">
            <a:xfrm flipH="1">
              <a:off x="3648" y="326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4" name="Line 39"/>
            <p:cNvSpPr>
              <a:spLocks noChangeShapeType="1"/>
            </p:cNvSpPr>
            <p:nvPr/>
          </p:nvSpPr>
          <p:spPr bwMode="auto">
            <a:xfrm flipH="1">
              <a:off x="4464" y="3312"/>
              <a:ext cx="14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3"/>
          <p:cNvGrpSpPr/>
          <p:nvPr/>
        </p:nvGrpSpPr>
        <p:grpSpPr bwMode="auto">
          <a:xfrm>
            <a:off x="6096000" y="4191000"/>
            <a:ext cx="1066800" cy="1066800"/>
            <a:chOff x="2304" y="2640"/>
            <a:chExt cx="672" cy="672"/>
          </a:xfrm>
        </p:grpSpPr>
        <p:sp>
          <p:nvSpPr>
            <p:cNvPr id="58386" name="Text Box 40"/>
            <p:cNvSpPr txBox="1">
              <a:spLocks noChangeArrowheads="1"/>
            </p:cNvSpPr>
            <p:nvPr/>
          </p:nvSpPr>
          <p:spPr bwMode="auto">
            <a:xfrm>
              <a:off x="2640" y="26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58387" name="Text Box 41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395288" y="4076700"/>
            <a:ext cx="5400675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火势以失火点为中心，均匀向四周呈圆形蔓延，半径 </a:t>
            </a:r>
            <a:r>
              <a:rPr lang="en-US" altLang="zh-CN" sz="2800" b="1" i="1"/>
              <a:t>r</a:t>
            </a:r>
            <a:r>
              <a:rPr lang="zh-CN" altLang="en-US" sz="2800" b="1"/>
              <a:t>与 </a:t>
            </a:r>
            <a:r>
              <a:rPr lang="en-US" altLang="zh-CN" sz="2800" b="1" i="1"/>
              <a:t>t </a:t>
            </a:r>
            <a:r>
              <a:rPr lang="zh-CN" altLang="en-US" sz="2800" b="1"/>
              <a:t>成正比</a:t>
            </a:r>
            <a:r>
              <a:rPr lang="en-US" altLang="zh-CN" sz="2800" b="1"/>
              <a:t>.</a:t>
            </a:r>
          </a:p>
        </p:txBody>
      </p:sp>
      <p:grpSp>
        <p:nvGrpSpPr>
          <p:cNvPr id="4" name="Group 51"/>
          <p:cNvGrpSpPr/>
          <p:nvPr/>
        </p:nvGrpSpPr>
        <p:grpSpPr bwMode="auto">
          <a:xfrm>
            <a:off x="661988" y="5229225"/>
            <a:ext cx="3900487" cy="620713"/>
            <a:chOff x="417" y="3294"/>
            <a:chExt cx="2457" cy="391"/>
          </a:xfrm>
        </p:grpSpPr>
        <p:sp>
          <p:nvSpPr>
            <p:cNvPr id="58384" name="Text Box 45"/>
            <p:cNvSpPr txBox="1">
              <a:spLocks noChangeArrowheads="1"/>
            </p:cNvSpPr>
            <p:nvPr/>
          </p:nvSpPr>
          <p:spPr bwMode="auto">
            <a:xfrm>
              <a:off x="703" y="3294"/>
              <a:ext cx="2171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/>
                <a:t>面积 </a:t>
              </a:r>
              <a:r>
                <a:rPr lang="en-US" altLang="zh-CN" sz="2800" b="1" i="1"/>
                <a:t>B</a:t>
              </a:r>
              <a:r>
                <a:rPr lang="zh-CN" altLang="en-US" sz="2800" b="1"/>
                <a:t>与 </a:t>
              </a:r>
              <a:r>
                <a:rPr lang="en-US" altLang="zh-CN" sz="2800" b="1" i="1"/>
                <a:t>t</a:t>
              </a:r>
              <a:r>
                <a:rPr lang="en-US" altLang="zh-CN" sz="2800" b="1" baseline="30000"/>
                <a:t>2 </a:t>
              </a:r>
              <a:r>
                <a:rPr lang="zh-CN" altLang="en-US" sz="2800" b="1"/>
                <a:t>成正比</a:t>
              </a:r>
            </a:p>
          </p:txBody>
        </p:sp>
        <p:sp>
          <p:nvSpPr>
            <p:cNvPr id="58385" name="AutoShape 46"/>
            <p:cNvSpPr>
              <a:spLocks noChangeArrowheads="1"/>
            </p:cNvSpPr>
            <p:nvPr/>
          </p:nvSpPr>
          <p:spPr bwMode="auto">
            <a:xfrm rot="-5400000">
              <a:off x="319" y="3437"/>
              <a:ext cx="346" cy="15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2"/>
          <p:cNvGrpSpPr/>
          <p:nvPr/>
        </p:nvGrpSpPr>
        <p:grpSpPr bwMode="auto">
          <a:xfrm>
            <a:off x="661988" y="5876925"/>
            <a:ext cx="3178175" cy="604838"/>
            <a:chOff x="417" y="3702"/>
            <a:chExt cx="2002" cy="381"/>
          </a:xfrm>
        </p:grpSpPr>
        <p:sp>
          <p:nvSpPr>
            <p:cNvPr id="58382" name="Rectangle 49"/>
            <p:cNvSpPr>
              <a:spLocks noChangeArrowheads="1"/>
            </p:cNvSpPr>
            <p:nvPr/>
          </p:nvSpPr>
          <p:spPr bwMode="auto">
            <a:xfrm>
              <a:off x="710" y="3702"/>
              <a:ext cx="170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>
                  <a:sym typeface="Symbol" panose="05050102010706020507" pitchFamily="18" charset="2"/>
                </a:rPr>
                <a:t>d</a:t>
              </a:r>
              <a:r>
                <a:rPr lang="en-US" altLang="zh-CN" sz="2800" b="1" i="1">
                  <a:sym typeface="Symbol" panose="05050102010706020507" pitchFamily="18" charset="2"/>
                </a:rPr>
                <a:t>B/</a:t>
              </a:r>
              <a:r>
                <a:rPr lang="en-US" altLang="zh-CN" sz="2800" b="1">
                  <a:sym typeface="Symbol" panose="05050102010706020507" pitchFamily="18" charset="2"/>
                </a:rPr>
                <a:t>d</a:t>
              </a:r>
              <a:r>
                <a:rPr lang="en-US" altLang="zh-CN" sz="2800" b="1" i="1">
                  <a:sym typeface="Symbol" panose="05050102010706020507" pitchFamily="18" charset="2"/>
                </a:rPr>
                <a:t>t</a:t>
              </a:r>
              <a:r>
                <a:rPr lang="zh-CN" altLang="en-US" sz="2800" b="1"/>
                <a:t>与 </a:t>
              </a:r>
              <a:r>
                <a:rPr lang="en-US" altLang="zh-CN" sz="2800" b="1" i="1"/>
                <a:t>t </a:t>
              </a:r>
              <a:r>
                <a:rPr lang="zh-CN" altLang="en-US" sz="2800" b="1"/>
                <a:t>成正比</a:t>
              </a:r>
            </a:p>
          </p:txBody>
        </p:sp>
        <p:sp>
          <p:nvSpPr>
            <p:cNvPr id="58383" name="AutoShape 50"/>
            <p:cNvSpPr>
              <a:spLocks noChangeArrowheads="1"/>
            </p:cNvSpPr>
            <p:nvPr/>
          </p:nvSpPr>
          <p:spPr bwMode="auto">
            <a:xfrm rot="-5400000">
              <a:off x="319" y="3817"/>
              <a:ext cx="346" cy="15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9" grpId="0" autoUpdateAnimBg="0"/>
      <p:bldP spid="6170" grpId="0" autoUpdateAnimBg="0"/>
      <p:bldP spid="6171" grpId="0" autoUpdateAnimBg="0"/>
      <p:bldP spid="6172" grpId="0" autoUpdateAnimBg="0"/>
      <p:bldP spid="6174" grpId="0" animBg="1" autoUpdateAnimBg="0"/>
      <p:bldP spid="6178" grpId="0" autoUpdateAnimBg="0"/>
      <p:bldP spid="618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1981200" y="1371600"/>
          <a:ext cx="251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2" name="公式" r:id="rId3" imgW="1155700" imgH="508000" progId="Equation.3">
                  <p:embed/>
                </p:oleObj>
              </mc:Choice>
              <mc:Fallback>
                <p:oleObj name="公式" r:id="rId3" imgW="1155700" imgH="508000" progId="Equation.3">
                  <p:embed/>
                  <p:pic>
                    <p:nvPicPr>
                      <p:cNvPr id="0" name="图片 104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2514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100138" y="3775075"/>
          <a:ext cx="2947987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3" name="Equation" r:id="rId5" imgW="1016000" imgH="393700" progId="Equation.DSMT4">
                  <p:embed/>
                </p:oleObj>
              </mc:Choice>
              <mc:Fallback>
                <p:oleObj name="Equation" r:id="rId5" imgW="1016000" imgH="393700" progId="Equation.DSMT4">
                  <p:embed/>
                  <p:pic>
                    <p:nvPicPr>
                      <p:cNvPr id="0" name="图片 1045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3775075"/>
                        <a:ext cx="2947987" cy="10683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7"/>
          <p:cNvSpPr txBox="1">
            <a:spLocks noChangeArrowheads="1"/>
          </p:cNvSpPr>
          <p:nvPr/>
        </p:nvSpPr>
        <p:spPr bwMode="auto">
          <a:xfrm>
            <a:off x="533400" y="457200"/>
            <a:ext cx="2166938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>
                <a:ea typeface="隶书" panose="02010509060101010101" pitchFamily="49" charset="-122"/>
              </a:rPr>
              <a:t>模型建立</a:t>
            </a: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4648200" y="1125538"/>
            <a:ext cx="4419600" cy="2608262"/>
            <a:chOff x="2928" y="419"/>
            <a:chExt cx="2784" cy="1643"/>
          </a:xfrm>
        </p:grpSpPr>
        <p:sp>
          <p:nvSpPr>
            <p:cNvPr id="18461" name="Line 9"/>
            <p:cNvSpPr>
              <a:spLocks noChangeShapeType="1"/>
            </p:cNvSpPr>
            <p:nvPr/>
          </p:nvSpPr>
          <p:spPr bwMode="auto">
            <a:xfrm>
              <a:off x="3124" y="1807"/>
              <a:ext cx="24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10"/>
            <p:cNvSpPr>
              <a:spLocks noChangeShapeType="1"/>
            </p:cNvSpPr>
            <p:nvPr/>
          </p:nvSpPr>
          <p:spPr bwMode="auto">
            <a:xfrm flipV="1">
              <a:off x="3124" y="528"/>
              <a:ext cx="0" cy="1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11"/>
            <p:cNvSpPr>
              <a:spLocks noChangeShapeType="1"/>
            </p:cNvSpPr>
            <p:nvPr/>
          </p:nvSpPr>
          <p:spPr bwMode="auto">
            <a:xfrm>
              <a:off x="3124" y="865"/>
              <a:ext cx="7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12"/>
            <p:cNvSpPr>
              <a:spLocks noChangeShapeType="1"/>
            </p:cNvSpPr>
            <p:nvPr/>
          </p:nvSpPr>
          <p:spPr bwMode="auto">
            <a:xfrm>
              <a:off x="3921" y="865"/>
              <a:ext cx="0" cy="9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Line 13"/>
            <p:cNvSpPr>
              <a:spLocks noChangeShapeType="1"/>
            </p:cNvSpPr>
            <p:nvPr/>
          </p:nvSpPr>
          <p:spPr bwMode="auto">
            <a:xfrm flipH="1">
              <a:off x="3124" y="865"/>
              <a:ext cx="797" cy="9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2" name="Object 10"/>
            <p:cNvGraphicFramePr>
              <a:graphicFrameLocks noChangeAspect="1"/>
            </p:cNvGraphicFramePr>
            <p:nvPr/>
          </p:nvGraphicFramePr>
          <p:xfrm>
            <a:off x="3205" y="419"/>
            <a:ext cx="35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64" name="Equation" r:id="rId7" imgW="241300" imgH="393700" progId="Equation.DSMT4">
                    <p:embed/>
                  </p:oleObj>
                </mc:Choice>
                <mc:Fallback>
                  <p:oleObj name="Equation" r:id="rId7" imgW="241300" imgH="393700" progId="Equation.DSMT4">
                    <p:embed/>
                    <p:pic>
                      <p:nvPicPr>
                        <p:cNvPr id="0" name="图片 104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5" y="419"/>
                          <a:ext cx="35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6" name="Text Box 16"/>
            <p:cNvSpPr txBox="1">
              <a:spLocks noChangeArrowheads="1"/>
            </p:cNvSpPr>
            <p:nvPr/>
          </p:nvSpPr>
          <p:spPr bwMode="auto">
            <a:xfrm>
              <a:off x="2928" y="720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b</a:t>
              </a:r>
            </a:p>
          </p:txBody>
        </p:sp>
        <p:sp>
          <p:nvSpPr>
            <p:cNvPr id="18467" name="Text Box 17"/>
            <p:cNvSpPr txBox="1">
              <a:spLocks noChangeArrowheads="1"/>
            </p:cNvSpPr>
            <p:nvPr/>
          </p:nvSpPr>
          <p:spPr bwMode="auto">
            <a:xfrm>
              <a:off x="3005" y="177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1" i="1"/>
                <a:t>O</a:t>
              </a:r>
            </a:p>
          </p:txBody>
        </p:sp>
        <p:sp>
          <p:nvSpPr>
            <p:cNvPr id="18468" name="Text Box 18"/>
            <p:cNvSpPr txBox="1">
              <a:spLocks noChangeArrowheads="1"/>
            </p:cNvSpPr>
            <p:nvPr/>
          </p:nvSpPr>
          <p:spPr bwMode="auto">
            <a:xfrm>
              <a:off x="3841" y="1774"/>
              <a:ext cx="2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8469" name="Text Box 20"/>
            <p:cNvSpPr txBox="1">
              <a:spLocks noChangeArrowheads="1"/>
            </p:cNvSpPr>
            <p:nvPr/>
          </p:nvSpPr>
          <p:spPr bwMode="auto">
            <a:xfrm>
              <a:off x="5513" y="1774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graphicFrame>
          <p:nvGraphicFramePr>
            <p:cNvPr id="18443" name="Object 11"/>
            <p:cNvGraphicFramePr>
              <a:graphicFrameLocks noChangeAspect="1"/>
            </p:cNvGraphicFramePr>
            <p:nvPr/>
          </p:nvGraphicFramePr>
          <p:xfrm>
            <a:off x="3370" y="1152"/>
            <a:ext cx="27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65" name="公式" r:id="rId9" imgW="177800" imgH="240665" progId="Equation.3">
                    <p:embed/>
                  </p:oleObj>
                </mc:Choice>
                <mc:Fallback>
                  <p:oleObj name="公式" r:id="rId9" imgW="177800" imgH="240665" progId="Equation.3">
                    <p:embed/>
                    <p:pic>
                      <p:nvPicPr>
                        <p:cNvPr id="0" name="图片 1045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1152"/>
                          <a:ext cx="27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1"/>
          <p:cNvGrpSpPr/>
          <p:nvPr/>
        </p:nvGrpSpPr>
        <p:grpSpPr bwMode="auto">
          <a:xfrm>
            <a:off x="6224588" y="1811338"/>
            <a:ext cx="2527300" cy="1905000"/>
            <a:chOff x="3921" y="960"/>
            <a:chExt cx="1592" cy="1200"/>
          </a:xfrm>
        </p:grpSpPr>
        <p:sp>
          <p:nvSpPr>
            <p:cNvPr id="18459" name="Line 14"/>
            <p:cNvSpPr>
              <a:spLocks noChangeShapeType="1"/>
            </p:cNvSpPr>
            <p:nvPr/>
          </p:nvSpPr>
          <p:spPr bwMode="auto">
            <a:xfrm>
              <a:off x="3921" y="960"/>
              <a:ext cx="1393" cy="9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Text Box 19"/>
            <p:cNvSpPr txBox="1">
              <a:spLocks noChangeArrowheads="1"/>
            </p:cNvSpPr>
            <p:nvPr/>
          </p:nvSpPr>
          <p:spPr bwMode="auto">
            <a:xfrm>
              <a:off x="5234" y="1872"/>
              <a:ext cx="2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graphicFrame>
          <p:nvGraphicFramePr>
            <p:cNvPr id="18441" name="Object 9"/>
            <p:cNvGraphicFramePr>
              <a:graphicFrameLocks noChangeAspect="1"/>
            </p:cNvGraphicFramePr>
            <p:nvPr/>
          </p:nvGraphicFramePr>
          <p:xfrm>
            <a:off x="4512" y="1152"/>
            <a:ext cx="5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66" name="公式" r:id="rId11" imgW="546100" imgH="241300" progId="Equation.3">
                    <p:embed/>
                  </p:oleObj>
                </mc:Choice>
                <mc:Fallback>
                  <p:oleObj name="公式" r:id="rId11" imgW="546100" imgH="241300" progId="Equation.3">
                    <p:embed/>
                    <p:pic>
                      <p:nvPicPr>
                        <p:cNvPr id="0" name="图片 1045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152"/>
                          <a:ext cx="51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2"/>
          <p:cNvGrpSpPr/>
          <p:nvPr/>
        </p:nvGrpSpPr>
        <p:grpSpPr bwMode="auto">
          <a:xfrm>
            <a:off x="5029200" y="547688"/>
            <a:ext cx="1630363" cy="900112"/>
            <a:chOff x="3168" y="105"/>
            <a:chExt cx="768" cy="567"/>
          </a:xfrm>
        </p:grpSpPr>
        <p:sp>
          <p:nvSpPr>
            <p:cNvPr id="18457" name="Text Box 23"/>
            <p:cNvSpPr txBox="1">
              <a:spLocks noChangeArrowheads="1"/>
            </p:cNvSpPr>
            <p:nvPr/>
          </p:nvSpPr>
          <p:spPr bwMode="auto">
            <a:xfrm>
              <a:off x="3168" y="105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假设</a:t>
              </a:r>
              <a:r>
                <a:rPr lang="en-US" altLang="zh-CN" sz="2800" b="1"/>
                <a:t>1</a:t>
              </a:r>
              <a:r>
                <a:rPr lang="zh-CN" altLang="en-US" sz="2800" b="1"/>
                <a:t>）</a:t>
              </a:r>
            </a:p>
          </p:txBody>
        </p:sp>
        <p:sp>
          <p:nvSpPr>
            <p:cNvPr id="18458" name="AutoShape 25"/>
            <p:cNvSpPr>
              <a:spLocks noChangeArrowheads="1"/>
            </p:cNvSpPr>
            <p:nvPr/>
          </p:nvSpPr>
          <p:spPr bwMode="auto">
            <a:xfrm>
              <a:off x="3552" y="528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301625" y="1603375"/>
          <a:ext cx="14541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7" name="公式" r:id="rId13" imgW="596265" imgH="254000" progId="Equation.3">
                  <p:embed/>
                </p:oleObj>
              </mc:Choice>
              <mc:Fallback>
                <p:oleObj name="公式" r:id="rId13" imgW="596265" imgH="254000" progId="Equation.3">
                  <p:embed/>
                  <p:pic>
                    <p:nvPicPr>
                      <p:cNvPr id="0" name="图片 104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603375"/>
                        <a:ext cx="14541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2590800" y="5105400"/>
          <a:ext cx="64008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8" name="公式" r:id="rId15" imgW="3108960" imgH="254000" progId="Equation.3">
                  <p:embed/>
                </p:oleObj>
              </mc:Choice>
              <mc:Fallback>
                <p:oleObj name="公式" r:id="rId15" imgW="3108960" imgH="254000" progId="Equation.3">
                  <p:embed/>
                  <p:pic>
                    <p:nvPicPr>
                      <p:cNvPr id="0" name="图片 104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64008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1066800" y="5943600"/>
            <a:ext cx="34290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目标函数</a:t>
            </a:r>
            <a:r>
              <a:rPr lang="en-US" altLang="zh-CN" sz="2800" b="1">
                <a:ea typeface="楷体_GB2312" pitchFamily="49" charset="-122"/>
              </a:rPr>
              <a:t>——</a:t>
            </a:r>
            <a:r>
              <a:rPr lang="zh-CN" altLang="en-US" sz="2800" b="1">
                <a:ea typeface="楷体_GB2312" pitchFamily="49" charset="-122"/>
              </a:rPr>
              <a:t>总费用</a:t>
            </a:r>
          </a:p>
        </p:txBody>
      </p:sp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4800600" y="5867400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9" name="公式" r:id="rId17" imgW="1560830" imgH="254000" progId="Equation.3">
                  <p:embed/>
                </p:oleObj>
              </mc:Choice>
              <mc:Fallback>
                <p:oleObj name="公式" r:id="rId17" imgW="1560830" imgH="254000" progId="Equation.3">
                  <p:embed/>
                  <p:pic>
                    <p:nvPicPr>
                      <p:cNvPr id="0" name="图片 1045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867400"/>
                        <a:ext cx="3505200" cy="6096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5"/>
          <p:cNvGrpSpPr/>
          <p:nvPr/>
        </p:nvGrpSpPr>
        <p:grpSpPr bwMode="auto">
          <a:xfrm>
            <a:off x="71438" y="5105400"/>
            <a:ext cx="2484437" cy="519113"/>
            <a:chOff x="144" y="3024"/>
            <a:chExt cx="1296" cy="327"/>
          </a:xfrm>
        </p:grpSpPr>
        <p:sp>
          <p:nvSpPr>
            <p:cNvPr id="18455" name="Text Box 29"/>
            <p:cNvSpPr txBox="1">
              <a:spLocks noChangeArrowheads="1"/>
            </p:cNvSpPr>
            <p:nvPr/>
          </p:nvSpPr>
          <p:spPr bwMode="auto">
            <a:xfrm>
              <a:off x="144" y="3024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假设</a:t>
              </a:r>
              <a:r>
                <a:rPr lang="en-US" altLang="zh-CN" sz="2800" b="1"/>
                <a:t>3</a:t>
              </a:r>
              <a:r>
                <a:rPr lang="zh-CN" altLang="en-US" sz="2800" b="1"/>
                <a:t>）</a:t>
              </a:r>
              <a:r>
                <a:rPr lang="en-US" altLang="zh-CN" sz="2800" b="1"/>
                <a:t>4</a:t>
              </a:r>
              <a:r>
                <a:rPr lang="zh-CN" altLang="en-US" sz="2800" b="1"/>
                <a:t>）</a:t>
              </a:r>
            </a:p>
          </p:txBody>
        </p:sp>
        <p:sp>
          <p:nvSpPr>
            <p:cNvPr id="18456" name="AutoShape 34"/>
            <p:cNvSpPr>
              <a:spLocks noChangeArrowheads="1"/>
            </p:cNvSpPr>
            <p:nvPr/>
          </p:nvSpPr>
          <p:spPr bwMode="auto">
            <a:xfrm>
              <a:off x="1248" y="3072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7"/>
          <p:cNvGrpSpPr/>
          <p:nvPr/>
        </p:nvGrpSpPr>
        <p:grpSpPr bwMode="auto">
          <a:xfrm>
            <a:off x="539750" y="2514600"/>
            <a:ext cx="3816350" cy="1143000"/>
            <a:chOff x="480" y="1392"/>
            <a:chExt cx="2256" cy="720"/>
          </a:xfrm>
        </p:grpSpPr>
        <p:graphicFrame>
          <p:nvGraphicFramePr>
            <p:cNvPr id="18440" name="Object 8"/>
            <p:cNvGraphicFramePr>
              <a:graphicFrameLocks noChangeAspect="1"/>
            </p:cNvGraphicFramePr>
            <p:nvPr/>
          </p:nvGraphicFramePr>
          <p:xfrm>
            <a:off x="1104" y="1392"/>
            <a:ext cx="1632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70" name="公式" r:id="rId19" imgW="1155700" imgH="508000" progId="Equation.3">
                    <p:embed/>
                  </p:oleObj>
                </mc:Choice>
                <mc:Fallback>
                  <p:oleObj name="公式" r:id="rId19" imgW="1155700" imgH="508000" progId="Equation.3">
                    <p:embed/>
                    <p:pic>
                      <p:nvPicPr>
                        <p:cNvPr id="0" name="图片 1045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392"/>
                          <a:ext cx="1632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4" name="AutoShape 36"/>
            <p:cNvSpPr>
              <a:spLocks noChangeArrowheads="1"/>
            </p:cNvSpPr>
            <p:nvPr/>
          </p:nvSpPr>
          <p:spPr bwMode="auto">
            <a:xfrm>
              <a:off x="480" y="1584"/>
              <a:ext cx="384" cy="288"/>
            </a:xfrm>
            <a:prstGeom prst="right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3"/>
          <p:cNvGrpSpPr/>
          <p:nvPr/>
        </p:nvGrpSpPr>
        <p:grpSpPr bwMode="auto">
          <a:xfrm>
            <a:off x="6877050" y="569913"/>
            <a:ext cx="1511300" cy="914400"/>
            <a:chOff x="4320" y="96"/>
            <a:chExt cx="816" cy="576"/>
          </a:xfrm>
        </p:grpSpPr>
        <p:sp>
          <p:nvSpPr>
            <p:cNvPr id="18452" name="Text Box 39"/>
            <p:cNvSpPr txBox="1">
              <a:spLocks noChangeArrowheads="1"/>
            </p:cNvSpPr>
            <p:nvPr/>
          </p:nvSpPr>
          <p:spPr bwMode="auto">
            <a:xfrm>
              <a:off x="4320" y="96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假设</a:t>
              </a:r>
              <a:r>
                <a:rPr lang="en-US" altLang="zh-CN" sz="2800" b="1"/>
                <a:t>2</a:t>
              </a:r>
              <a:r>
                <a:rPr lang="zh-CN" altLang="en-US" sz="2800" b="1"/>
                <a:t>）</a:t>
              </a:r>
            </a:p>
          </p:txBody>
        </p:sp>
        <p:sp>
          <p:nvSpPr>
            <p:cNvPr id="18453" name="AutoShape 40"/>
            <p:cNvSpPr>
              <a:spLocks noChangeArrowheads="1"/>
            </p:cNvSpPr>
            <p:nvPr/>
          </p:nvSpPr>
          <p:spPr bwMode="auto">
            <a:xfrm>
              <a:off x="4542" y="528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4067175" y="3789363"/>
          <a:ext cx="38322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1" name="公式" r:id="rId21" imgW="1510665" imgH="444500" progId="Equation.3">
                  <p:embed/>
                </p:oleObj>
              </mc:Choice>
              <mc:Fallback>
                <p:oleObj name="公式" r:id="rId21" imgW="1510665" imgH="444500" progId="Equation.3">
                  <p:embed/>
                  <p:pic>
                    <p:nvPicPr>
                      <p:cNvPr id="0" name="图片 1045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789363"/>
                        <a:ext cx="3832225" cy="1054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42" name="Object 58"/>
          <p:cNvGraphicFramePr>
            <a:graphicFrameLocks noChangeAspect="1"/>
          </p:cNvGraphicFramePr>
          <p:nvPr/>
        </p:nvGraphicFramePr>
        <p:xfrm>
          <a:off x="1209477" y="5157192"/>
          <a:ext cx="1202283" cy="906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7" name="Equation" r:id="rId3" imgW="482600" imgH="393700" progId="Equation.DSMT4">
                  <p:embed/>
                </p:oleObj>
              </mc:Choice>
              <mc:Fallback>
                <p:oleObj name="Equation" r:id="rId3" imgW="482600" imgH="393700" progId="Equation.DSMT4">
                  <p:embed/>
                  <p:pic>
                    <p:nvPicPr>
                      <p:cNvPr id="0" name="图片 1055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477" y="5157192"/>
                        <a:ext cx="1202283" cy="906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3" name="Object 59"/>
          <p:cNvGraphicFramePr>
            <a:graphicFrameLocks noChangeAspect="1"/>
          </p:cNvGraphicFramePr>
          <p:nvPr/>
        </p:nvGraphicFramePr>
        <p:xfrm>
          <a:off x="762000" y="1474788"/>
          <a:ext cx="7772400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8" name="公式" r:id="rId5" imgW="3021330" imgH="520700" progId="Equation.3">
                  <p:embed/>
                </p:oleObj>
              </mc:Choice>
              <mc:Fallback>
                <p:oleObj name="公式" r:id="rId5" imgW="3021330" imgH="520700" progId="Equation.3">
                  <p:embed/>
                  <p:pic>
                    <p:nvPicPr>
                      <p:cNvPr id="0" name="图片 105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74788"/>
                        <a:ext cx="7772400" cy="119221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21"/>
          <p:cNvSpPr txBox="1">
            <a:spLocks noChangeArrowheads="1"/>
          </p:cNvSpPr>
          <p:nvPr/>
        </p:nvSpPr>
        <p:spPr bwMode="auto">
          <a:xfrm>
            <a:off x="381000" y="700088"/>
            <a:ext cx="2103438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>
                <a:ea typeface="隶书" panose="02010509060101010101" pitchFamily="49" charset="-122"/>
              </a:rPr>
              <a:t>模型建立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3429000" y="776288"/>
            <a:ext cx="34290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目标函数</a:t>
            </a:r>
            <a:r>
              <a:rPr lang="en-US" altLang="zh-CN" sz="2800" b="1">
                <a:ea typeface="楷体_GB2312" pitchFamily="49" charset="-122"/>
              </a:rPr>
              <a:t>——</a:t>
            </a:r>
            <a:r>
              <a:rPr lang="zh-CN" altLang="en-US" sz="2800" b="1">
                <a:ea typeface="楷体_GB2312" pitchFamily="49" charset="-122"/>
              </a:rPr>
              <a:t>总费用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457200" y="3795762"/>
            <a:ext cx="2027238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>
                <a:ea typeface="隶书" panose="02010509060101010101" pitchFamily="49" charset="-122"/>
              </a:rPr>
              <a:t>模型求解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2819400" y="3857674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求 </a:t>
            </a:r>
            <a:r>
              <a:rPr lang="en-US" altLang="zh-CN" sz="2800" b="1" i="1"/>
              <a:t>x</a:t>
            </a:r>
            <a:r>
              <a:rPr lang="zh-CN" altLang="en-US" sz="2800" b="1"/>
              <a:t>使 </a:t>
            </a:r>
            <a:r>
              <a:rPr lang="en-US" altLang="zh-CN" sz="2800" b="1" i="1"/>
              <a:t>C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最小</a:t>
            </a:r>
          </a:p>
        </p:txBody>
      </p:sp>
      <p:grpSp>
        <p:nvGrpSpPr>
          <p:cNvPr id="2" name="Group 51"/>
          <p:cNvGrpSpPr/>
          <p:nvPr/>
        </p:nvGrpSpPr>
        <p:grpSpPr bwMode="auto">
          <a:xfrm>
            <a:off x="2703671" y="5022304"/>
            <a:ext cx="4648200" cy="1143000"/>
            <a:chOff x="1344" y="2496"/>
            <a:chExt cx="2928" cy="720"/>
          </a:xfrm>
        </p:grpSpPr>
        <p:graphicFrame>
          <p:nvGraphicFramePr>
            <p:cNvPr id="19463" name="Object 63"/>
            <p:cNvGraphicFramePr>
              <a:graphicFrameLocks noChangeAspect="1"/>
            </p:cNvGraphicFramePr>
            <p:nvPr/>
          </p:nvGraphicFramePr>
          <p:xfrm>
            <a:off x="1584" y="2496"/>
            <a:ext cx="2688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29" name="公式" r:id="rId7" imgW="1853565" imgH="571500" progId="Equation.3">
                    <p:embed/>
                  </p:oleObj>
                </mc:Choice>
                <mc:Fallback>
                  <p:oleObj name="公式" r:id="rId7" imgW="1853565" imgH="571500" progId="Equation.3">
                    <p:embed/>
                    <p:pic>
                      <p:nvPicPr>
                        <p:cNvPr id="0" name="图片 1055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496"/>
                          <a:ext cx="2688" cy="72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5" name="AutoShape 25"/>
            <p:cNvSpPr>
              <a:spLocks noChangeArrowheads="1"/>
            </p:cNvSpPr>
            <p:nvPr/>
          </p:nvSpPr>
          <p:spPr bwMode="auto">
            <a:xfrm>
              <a:off x="1344" y="2736"/>
              <a:ext cx="144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18" name="Text Box 50"/>
          <p:cNvSpPr txBox="1">
            <a:spLocks noChangeArrowheads="1"/>
          </p:cNvSpPr>
          <p:nvPr/>
        </p:nvSpPr>
        <p:spPr bwMode="auto">
          <a:xfrm>
            <a:off x="1835696" y="2924944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其中 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, 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>
                <a:sym typeface="Symbol" panose="05050102010706020507" pitchFamily="18" charset="2"/>
              </a:rPr>
              <a:t></a:t>
            </a:r>
            <a:r>
              <a:rPr lang="en-US" altLang="zh-CN" sz="2800" b="1">
                <a:sym typeface="Symbol" panose="05050102010706020507" pitchFamily="18" charset="2"/>
              </a:rPr>
              <a:t> ,</a:t>
            </a:r>
            <a:r>
              <a:rPr lang="en-US" altLang="zh-CN" sz="2800" b="1" i="1">
                <a:sym typeface="Symbol" panose="05050102010706020507" pitchFamily="18" charset="2"/>
              </a:rPr>
              <a:t></a:t>
            </a:r>
            <a:r>
              <a:rPr lang="zh-CN" altLang="en-US" sz="2800" b="1">
                <a:sym typeface="Symbol" panose="05050102010706020507" pitchFamily="18" charset="2"/>
              </a:rPr>
              <a:t>为已知参数</a:t>
            </a:r>
          </a:p>
        </p:txBody>
      </p:sp>
      <p:pic>
        <p:nvPicPr>
          <p:cNvPr id="19473" name="Picture 7" descr="C:\Program Files\Microsoft Office\MEDIA\CAGCAT10\j0297551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49275"/>
            <a:ext cx="473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0" grpId="0" animBg="1" autoUpdateAnimBg="0"/>
      <p:bldP spid="7191" grpId="0" animBg="1" autoUpdateAnimBg="0"/>
      <p:bldP spid="7192" grpId="0" animBg="1" autoUpdateAnimBg="0"/>
      <p:bldP spid="721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1028"/>
          <p:cNvSpPr txBox="1">
            <a:spLocks noChangeArrowheads="1"/>
          </p:cNvSpPr>
          <p:nvPr/>
        </p:nvSpPr>
        <p:spPr bwMode="auto">
          <a:xfrm>
            <a:off x="1828800" y="5574183"/>
            <a:ext cx="19812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2 </a:t>
            </a:r>
            <a:r>
              <a:rPr lang="en-US" altLang="zh-CN" sz="2800" b="1">
                <a:sym typeface="Symbol" panose="05050102010706020507" pitchFamily="18" charset="2"/>
              </a:rPr>
              <a:t> </a:t>
            </a:r>
            <a:r>
              <a:rPr lang="en-US" altLang="zh-CN" sz="2800" b="1" i="1">
                <a:sym typeface="Symbol" panose="05050102010706020507" pitchFamily="18" charset="2"/>
              </a:rPr>
              <a:t> x</a:t>
            </a:r>
            <a:r>
              <a:rPr lang="en-US" altLang="zh-CN" sz="2800" b="1"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46085" name="Text Box 1029"/>
          <p:cNvSpPr txBox="1">
            <a:spLocks noChangeArrowheads="1"/>
          </p:cNvSpPr>
          <p:nvPr/>
        </p:nvSpPr>
        <p:spPr bwMode="auto">
          <a:xfrm>
            <a:off x="1828800" y="4735983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>
                <a:sym typeface="Symbol" panose="05050102010706020507" pitchFamily="18" charset="2"/>
              </a:rPr>
              <a:t>t</a:t>
            </a:r>
            <a:r>
              <a:rPr lang="en-US" altLang="zh-CN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>
                <a:sym typeface="Symbol" panose="05050102010706020507" pitchFamily="18" charset="2"/>
              </a:rPr>
              <a:t>,</a:t>
            </a:r>
            <a:r>
              <a:rPr lang="en-US" altLang="zh-CN" sz="2800" b="1" baseline="-25000"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ym typeface="Symbol" panose="05050102010706020507" pitchFamily="18" charset="2"/>
              </a:rPr>
              <a:t></a:t>
            </a:r>
            <a:r>
              <a:rPr lang="en-US" altLang="zh-CN" sz="2800" b="1">
                <a:sym typeface="Symbol" panose="05050102010706020507" pitchFamily="18" charset="2"/>
              </a:rPr>
              <a:t> </a:t>
            </a:r>
            <a:r>
              <a:rPr lang="en-US" altLang="zh-CN" sz="2800" b="1" baseline="-25000">
                <a:sym typeface="Symbol" panose="05050102010706020507" pitchFamily="18" charset="2"/>
              </a:rPr>
              <a:t> </a:t>
            </a:r>
            <a:r>
              <a:rPr lang="en-US" altLang="zh-CN" sz="2800" b="1">
                <a:sym typeface="Symbol" panose="05050102010706020507" pitchFamily="18" charset="2"/>
              </a:rPr>
              <a:t> </a:t>
            </a:r>
            <a:r>
              <a:rPr lang="en-US" altLang="zh-CN" sz="2800" b="1" i="1">
                <a:sym typeface="Symbol" panose="05050102010706020507" pitchFamily="18" charset="2"/>
              </a:rPr>
              <a:t>x</a:t>
            </a:r>
            <a:r>
              <a:rPr lang="en-US" altLang="zh-CN" sz="2800" b="1"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46086" name="Text Box 1030"/>
          <p:cNvSpPr txBox="1">
            <a:spLocks noChangeArrowheads="1"/>
          </p:cNvSpPr>
          <p:nvPr/>
        </p:nvSpPr>
        <p:spPr bwMode="auto">
          <a:xfrm>
            <a:off x="5410200" y="4750271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en-US" altLang="zh-CN" sz="2800" b="1" i="1">
                <a:sym typeface="Symbol" panose="05050102010706020507" pitchFamily="18" charset="2"/>
              </a:rPr>
              <a:t>c</a:t>
            </a:r>
            <a:r>
              <a:rPr lang="en-US" altLang="zh-CN" sz="2800" b="1" baseline="-25000">
                <a:sym typeface="Symbol" panose="05050102010706020507" pitchFamily="18" charset="2"/>
              </a:rPr>
              <a:t>3</a:t>
            </a:r>
            <a:r>
              <a:rPr lang="en-US" altLang="zh-CN" b="1"/>
              <a:t> ,</a:t>
            </a:r>
            <a:r>
              <a:rPr lang="en-US" altLang="zh-CN" sz="2800" b="1" i="1">
                <a:sym typeface="Symbol" panose="05050102010706020507" pitchFamily="18" charset="2"/>
              </a:rPr>
              <a:t></a:t>
            </a:r>
            <a:r>
              <a:rPr lang="en-US" altLang="zh-CN" sz="2800" b="1">
                <a:sym typeface="Symbol" panose="05050102010706020507" pitchFamily="18" charset="2"/>
              </a:rPr>
              <a:t>   </a:t>
            </a:r>
            <a:r>
              <a:rPr lang="en-US" altLang="zh-CN" sz="2800" b="1" i="1">
                <a:sym typeface="Symbol" panose="05050102010706020507" pitchFamily="18" charset="2"/>
              </a:rPr>
              <a:t>x</a:t>
            </a:r>
            <a:r>
              <a:rPr lang="en-US" altLang="zh-CN" sz="2800" b="1">
                <a:sym typeface="Symbol" panose="05050102010706020507" pitchFamily="18" charset="2"/>
              </a:rPr>
              <a:t> </a:t>
            </a:r>
            <a:r>
              <a:rPr lang="en-US" altLang="zh-CN" b="1"/>
              <a:t>  </a:t>
            </a:r>
          </a:p>
        </p:txBody>
      </p:sp>
      <p:graphicFrame>
        <p:nvGraphicFramePr>
          <p:cNvPr id="17457" name="Object 49"/>
          <p:cNvGraphicFramePr>
            <a:graphicFrameLocks noChangeAspect="1"/>
          </p:cNvGraphicFramePr>
          <p:nvPr/>
        </p:nvGraphicFramePr>
        <p:xfrm>
          <a:off x="2685796" y="588656"/>
          <a:ext cx="426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4" name="公式" r:id="rId3" imgW="1853565" imgH="571500" progId="Equation.3">
                  <p:embed/>
                </p:oleObj>
              </mc:Choice>
              <mc:Fallback>
                <p:oleObj name="公式" r:id="rId3" imgW="1853565" imgH="571500" progId="Equation.3">
                  <p:embed/>
                  <p:pic>
                    <p:nvPicPr>
                      <p:cNvPr id="0" name="图片 1065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796" y="588656"/>
                        <a:ext cx="4267200" cy="1143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1033"/>
          <p:cNvSpPr txBox="1">
            <a:spLocks noChangeArrowheads="1"/>
          </p:cNvSpPr>
          <p:nvPr/>
        </p:nvSpPr>
        <p:spPr bwMode="auto">
          <a:xfrm>
            <a:off x="304800" y="2907183"/>
            <a:ext cx="86106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1" i="1" dirty="0">
                <a:sym typeface="Symbol" panose="05050102010706020507" pitchFamily="18" charset="2"/>
              </a:rPr>
              <a:t>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~</a:t>
            </a:r>
            <a:r>
              <a:rPr lang="zh-CN" altLang="en-US" sz="2800" b="1" dirty="0"/>
              <a:t>烧毁单位面积损失费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ym typeface="Symbol" panose="05050102010706020507" pitchFamily="18" charset="2"/>
              </a:rPr>
              <a:t>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~</a:t>
            </a:r>
            <a:r>
              <a:rPr lang="zh-CN" altLang="en-US" sz="2800" b="1" dirty="0"/>
              <a:t>每个</a:t>
            </a:r>
            <a:r>
              <a:rPr lang="zh-CN" altLang="en-US" sz="2800" b="1" dirty="0">
                <a:sym typeface="Symbol" panose="05050102010706020507" pitchFamily="18" charset="2"/>
              </a:rPr>
              <a:t>队员单位时间灭火费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ym typeface="Symbol" panose="05050102010706020507" pitchFamily="18" charset="2"/>
              </a:rPr>
              <a:t>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ym typeface="Symbol" panose="05050102010706020507" pitchFamily="18" charset="2"/>
              </a:rPr>
              <a:t>~</a:t>
            </a:r>
            <a:r>
              <a:rPr lang="zh-CN" altLang="en-US" sz="2800" b="1" dirty="0"/>
              <a:t>每个</a:t>
            </a:r>
            <a:r>
              <a:rPr lang="zh-CN" altLang="en-US" sz="2800" b="1" dirty="0">
                <a:sym typeface="Symbol" panose="05050102010706020507" pitchFamily="18" charset="2"/>
              </a:rPr>
              <a:t>队员一次性费用</a:t>
            </a:r>
            <a:r>
              <a:rPr lang="en-US" altLang="zh-CN" sz="2800" b="1" dirty="0">
                <a:sym typeface="Symbol" panose="05050102010706020507" pitchFamily="18" charset="2"/>
              </a:rPr>
              <a:t>,  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开始救火时刻</a:t>
            </a:r>
            <a:r>
              <a:rPr lang="en-US" altLang="zh-CN" sz="2800" b="1" dirty="0"/>
              <a:t>, 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1" i="1" dirty="0">
                <a:sym typeface="Symbol" panose="05050102010706020507" pitchFamily="18" charset="2"/>
              </a:rPr>
              <a:t>~</a:t>
            </a:r>
            <a:r>
              <a:rPr lang="zh-CN" altLang="en-US" sz="2800" b="1" dirty="0">
                <a:sym typeface="Symbol" panose="05050102010706020507" pitchFamily="18" charset="2"/>
              </a:rPr>
              <a:t>火</a:t>
            </a:r>
            <a:r>
              <a:rPr lang="zh-CN" altLang="en-US" sz="2800" b="1" dirty="0"/>
              <a:t>势蔓延速度</a:t>
            </a:r>
            <a:r>
              <a:rPr lang="en-US" altLang="zh-CN" sz="2800" b="1" dirty="0">
                <a:sym typeface="Symbol" panose="05050102010706020507" pitchFamily="18" charset="2"/>
              </a:rPr>
              <a:t>,  </a:t>
            </a:r>
            <a:r>
              <a:rPr lang="en-US" altLang="zh-CN" sz="2800" b="1" i="1" dirty="0">
                <a:sym typeface="Symbol" panose="05050102010706020507" pitchFamily="18" charset="2"/>
              </a:rPr>
              <a:t>~</a:t>
            </a:r>
            <a:r>
              <a:rPr lang="zh-CN" altLang="en-US" sz="2800" b="1" dirty="0"/>
              <a:t>每个</a:t>
            </a:r>
            <a:r>
              <a:rPr lang="zh-CN" altLang="en-US" sz="2800" b="1" dirty="0">
                <a:sym typeface="Symbol" panose="05050102010706020507" pitchFamily="18" charset="2"/>
              </a:rPr>
              <a:t>队员平均灭火</a:t>
            </a:r>
            <a:r>
              <a:rPr lang="zh-CN" altLang="en-US" sz="2800" b="1" dirty="0"/>
              <a:t>速度</a:t>
            </a:r>
            <a:r>
              <a:rPr lang="en-US" altLang="zh-CN" sz="2800" b="1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6091" name="Text Box 1035"/>
          <p:cNvSpPr txBox="1">
            <a:spLocks noChangeArrowheads="1"/>
          </p:cNvSpPr>
          <p:nvPr/>
        </p:nvSpPr>
        <p:spPr bwMode="auto">
          <a:xfrm>
            <a:off x="4114800" y="5574183"/>
            <a:ext cx="16002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为什么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pic>
        <p:nvPicPr>
          <p:cNvPr id="20493" name="Picture 7" descr="C:\Program Files\Microsoft Office\MEDIA\CAGCAT10\j0297551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48680"/>
            <a:ext cx="473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539552" y="764704"/>
            <a:ext cx="2027238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 dirty="0">
                <a:ea typeface="隶书" panose="02010509060101010101" pitchFamily="49" charset="-122"/>
              </a:rPr>
              <a:t>结果解释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436243" y="2130277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 dirty="0">
                <a:sym typeface="Symbol" panose="05050102010706020507" pitchFamily="18" charset="2"/>
              </a:rPr>
              <a:t> </a:t>
            </a:r>
            <a:r>
              <a:rPr lang="en-US" altLang="zh-CN" sz="2800" b="1" dirty="0">
                <a:sym typeface="Symbol" panose="05050102010706020507" pitchFamily="18" charset="2"/>
              </a:rPr>
              <a:t>/</a:t>
            </a:r>
            <a:r>
              <a:rPr lang="en-US" altLang="zh-CN" sz="2800" b="1" i="1" dirty="0"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/>
              <a:t>是火势不继续蔓延的最少队员数</a:t>
            </a:r>
          </a:p>
        </p:txBody>
      </p:sp>
      <p:grpSp>
        <p:nvGrpSpPr>
          <p:cNvPr id="16" name="Group 33"/>
          <p:cNvGrpSpPr/>
          <p:nvPr/>
        </p:nvGrpSpPr>
        <p:grpSpPr bwMode="auto">
          <a:xfrm>
            <a:off x="6624637" y="1402879"/>
            <a:ext cx="2519363" cy="1536700"/>
            <a:chOff x="4150" y="2506"/>
            <a:chExt cx="1587" cy="968"/>
          </a:xfrm>
        </p:grpSpPr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4314" y="3263"/>
              <a:ext cx="1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V="1">
              <a:off x="4314" y="2696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4314" y="2845"/>
              <a:ext cx="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4713" y="2845"/>
              <a:ext cx="0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H="1">
              <a:off x="4314" y="2845"/>
              <a:ext cx="399" cy="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>
              <a:off x="4713" y="2845"/>
              <a:ext cx="696" cy="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" name="Object 60"/>
            <p:cNvGraphicFramePr>
              <a:graphicFrameLocks noChangeAspect="1"/>
            </p:cNvGraphicFramePr>
            <p:nvPr/>
          </p:nvGraphicFramePr>
          <p:xfrm>
            <a:off x="4370" y="2506"/>
            <a:ext cx="32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35" name="Equation" r:id="rId6" imgW="241300" imgH="393700" progId="Equation.DSMT4">
                    <p:embed/>
                  </p:oleObj>
                </mc:Choice>
                <mc:Fallback>
                  <p:oleObj name="Equation" r:id="rId6" imgW="241300" imgH="393700" progId="Equation.DSMT4">
                    <p:embed/>
                    <p:pic>
                      <p:nvPicPr>
                        <p:cNvPr id="0" name="图片 106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2506"/>
                          <a:ext cx="32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42"/>
            <p:cNvSpPr txBox="1">
              <a:spLocks noChangeArrowheads="1"/>
            </p:cNvSpPr>
            <p:nvPr/>
          </p:nvSpPr>
          <p:spPr bwMode="auto">
            <a:xfrm>
              <a:off x="4150" y="2781"/>
              <a:ext cx="1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i="1"/>
                <a:t>b</a:t>
              </a:r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4182" y="3243"/>
              <a:ext cx="1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i="1"/>
                <a:t>O</a:t>
              </a:r>
            </a:p>
          </p:txBody>
        </p:sp>
        <p:sp>
          <p:nvSpPr>
            <p:cNvPr id="26" name="Text Box 44"/>
            <p:cNvSpPr txBox="1">
              <a:spLocks noChangeArrowheads="1"/>
            </p:cNvSpPr>
            <p:nvPr/>
          </p:nvSpPr>
          <p:spPr bwMode="auto">
            <a:xfrm>
              <a:off x="4672" y="3208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/>
                <a:t>t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5275" y="3208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/>
                <a:t>t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graphicFrame>
          <p:nvGraphicFramePr>
            <p:cNvPr id="28" name="Object 61"/>
            <p:cNvGraphicFramePr>
              <a:graphicFrameLocks noChangeAspect="1"/>
            </p:cNvGraphicFramePr>
            <p:nvPr/>
          </p:nvGraphicFramePr>
          <p:xfrm>
            <a:off x="4364" y="2918"/>
            <a:ext cx="21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36" name="公式" r:id="rId8" imgW="177800" imgH="240665" progId="Equation.3">
                    <p:embed/>
                  </p:oleObj>
                </mc:Choice>
                <mc:Fallback>
                  <p:oleObj name="公式" r:id="rId8" imgW="177800" imgH="240665" progId="Equation.3">
                    <p:embed/>
                    <p:pic>
                      <p:nvPicPr>
                        <p:cNvPr id="0" name="图片 106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4" y="2918"/>
                          <a:ext cx="212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62"/>
            <p:cNvGraphicFramePr>
              <a:graphicFrameLocks noChangeAspect="1"/>
            </p:cNvGraphicFramePr>
            <p:nvPr/>
          </p:nvGraphicFramePr>
          <p:xfrm>
            <a:off x="5008" y="2888"/>
            <a:ext cx="40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37" name="公式" r:id="rId10" imgW="546100" imgH="241300" progId="Equation.3">
                    <p:embed/>
                  </p:oleObj>
                </mc:Choice>
                <mc:Fallback>
                  <p:oleObj name="公式" r:id="rId10" imgW="546100" imgH="241300" progId="Equation.3">
                    <p:embed/>
                    <p:pic>
                      <p:nvPicPr>
                        <p:cNvPr id="0" name="图片 106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8" y="2888"/>
                          <a:ext cx="40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5465" y="3158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 autoUpdateAnimBg="0"/>
      <p:bldP spid="46085" grpId="0" autoUpdateAnimBg="0"/>
      <p:bldP spid="46086" grpId="0" autoUpdateAnimBg="0"/>
      <p:bldP spid="46089" grpId="0" autoUpdateAnimBg="0"/>
      <p:bldP spid="46091" grpId="0" animBg="1" autoUpdateAnimBg="0"/>
      <p:bldP spid="1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347311" y="793979"/>
            <a:ext cx="2233513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 dirty="0">
                <a:ea typeface="隶书" panose="02010509060101010101" pitchFamily="49" charset="-122"/>
              </a:rPr>
              <a:t>模型应用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457200" y="1700808"/>
            <a:ext cx="3876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费用参数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3</a:t>
            </a:r>
            <a:r>
              <a:rPr lang="zh-CN" altLang="en-US" sz="2800" b="1" dirty="0"/>
              <a:t>已知</a:t>
            </a:r>
            <a:endParaRPr lang="en-US" altLang="zh-CN" sz="2800" b="1" dirty="0"/>
          </a:p>
        </p:txBody>
      </p:sp>
      <p:sp>
        <p:nvSpPr>
          <p:cNvPr id="4" name="Text Box 1036"/>
          <p:cNvSpPr txBox="1">
            <a:spLocks noChangeArrowheads="1"/>
          </p:cNvSpPr>
          <p:nvPr/>
        </p:nvSpPr>
        <p:spPr bwMode="auto">
          <a:xfrm>
            <a:off x="445552" y="2236101"/>
            <a:ext cx="80868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i="1" dirty="0"/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 ,</a:t>
            </a:r>
            <a:r>
              <a:rPr lang="zh-CN" altLang="en-US" sz="2800" b="1" dirty="0">
                <a:sym typeface="Symbol" panose="05050102010706020507" pitchFamily="18" charset="2"/>
              </a:rPr>
              <a:t>由森林类型、队员能力等因素决定，可</a:t>
            </a:r>
            <a:r>
              <a:rPr lang="zh-CN" altLang="en-US" sz="2800" b="1" dirty="0"/>
              <a:t>设置一系列数值备查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" name="Text Box 1037"/>
          <p:cNvSpPr txBox="1">
            <a:spLocks noChangeArrowheads="1"/>
          </p:cNvSpPr>
          <p:nvPr/>
        </p:nvSpPr>
        <p:spPr bwMode="auto">
          <a:xfrm>
            <a:off x="4499992" y="3020164"/>
            <a:ext cx="4176464" cy="5232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模型可决定队员数量 </a:t>
            </a:r>
            <a:r>
              <a:rPr lang="en-US" altLang="zh-CN" sz="2800" b="1" i="1" dirty="0"/>
              <a:t>x</a:t>
            </a:r>
            <a:endParaRPr lang="en-US" altLang="zh-CN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59832" y="593480"/>
          <a:ext cx="3910021" cy="104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8" name="公式" r:id="rId3" imgW="1853565" imgH="571500" progId="Equation.3">
                  <p:embed/>
                </p:oleObj>
              </mc:Choice>
              <mc:Fallback>
                <p:oleObj name="公式" r:id="rId3" imgW="1853565" imgH="5715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93480"/>
                        <a:ext cx="3910021" cy="104732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4595192" y="1722290"/>
            <a:ext cx="4081264" cy="5232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开始救火时刻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可估计</a:t>
            </a:r>
            <a:r>
              <a:rPr lang="en-US" altLang="zh-CN" sz="2800" b="1" dirty="0"/>
              <a:t> </a:t>
            </a: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395536" y="3573016"/>
            <a:ext cx="1152127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 dirty="0">
                <a:ea typeface="隶书" panose="02010509060101010101" pitchFamily="49" charset="-122"/>
              </a:rPr>
              <a:t>评注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457200" y="4348306"/>
            <a:ext cx="807524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在</a:t>
            </a:r>
            <a:r>
              <a:rPr lang="zh-CN" altLang="en-US" sz="2800" b="1" dirty="0">
                <a:solidFill>
                  <a:srgbClr val="FF0000"/>
                </a:solidFill>
              </a:rPr>
              <a:t>风力的影响</a:t>
            </a:r>
            <a:r>
              <a:rPr lang="zh-CN" altLang="en-US" sz="2800" b="1" dirty="0"/>
              <a:t>较大时</a:t>
            </a:r>
            <a:r>
              <a:rPr lang="zh-CN" altLang="en-US" sz="2800" b="1" dirty="0">
                <a:solidFill>
                  <a:srgbClr val="FF0000"/>
                </a:solidFill>
              </a:rPr>
              <a:t>“森林烧毁速度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B/</a:t>
            </a:r>
            <a:r>
              <a:rPr lang="en-US" altLang="zh-CN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与 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</a:rPr>
              <a:t>成正比”</a:t>
            </a:r>
            <a:r>
              <a:rPr lang="zh-CN" altLang="en-US" sz="2800" b="1" dirty="0"/>
              <a:t>的假设需要重新考虑</a:t>
            </a:r>
            <a:r>
              <a:rPr lang="en-US" altLang="zh-CN" sz="2800" b="1" dirty="0"/>
              <a:t>.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395536" y="5491769"/>
            <a:ext cx="8075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Symbol" panose="05050102010706020507" pitchFamily="18" charset="2"/>
              </a:rPr>
              <a:t>队员灭火</a:t>
            </a:r>
            <a:r>
              <a:rPr lang="zh-CN" altLang="en-US" sz="2800" b="1" dirty="0"/>
              <a:t>速度</a:t>
            </a:r>
            <a:r>
              <a:rPr lang="en-US" altLang="zh-CN" sz="2800" b="1" i="1" dirty="0"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sym typeface="Symbol" panose="05050102010706020507" pitchFamily="18" charset="2"/>
              </a:rPr>
              <a:t>应该与开始救火时的火势有关</a:t>
            </a:r>
            <a:r>
              <a:rPr lang="en-US" altLang="zh-CN" sz="2800" b="1" dirty="0"/>
              <a:t>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06780" y="6118225"/>
            <a:ext cx="4457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如：火势越大，灭火速度越小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7" grpId="0" animBg="1" autoUpdateAnimBg="0"/>
      <p:bldP spid="8" grpId="0" animBg="1"/>
      <p:bldP spid="9" grpId="0" autoUpdateAnimBg="0"/>
      <p:bldP spid="10" grpId="0" autoUpdateAnimBg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310" y="1332865"/>
            <a:ext cx="7802880" cy="51809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026"/>
          <p:cNvSpPr txBox="1"/>
          <p:nvPr/>
        </p:nvSpPr>
        <p:spPr>
          <a:xfrm>
            <a:off x="1692275" y="476250"/>
            <a:ext cx="4495800" cy="64135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3.2 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生猪的出售时机</a:t>
            </a:r>
          </a:p>
        </p:txBody>
      </p:sp>
      <p:sp>
        <p:nvSpPr>
          <p:cNvPr id="61443" name="Text Box 1027"/>
          <p:cNvSpPr txBox="1"/>
          <p:nvPr/>
        </p:nvSpPr>
        <p:spPr>
          <a:xfrm>
            <a:off x="1219200" y="1371600"/>
            <a:ext cx="76962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饲养场每天投入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元资金，用于饲料、人力、设备，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估计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可使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千克重的生猪体重增加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公斤。</a:t>
            </a:r>
          </a:p>
        </p:txBody>
      </p:sp>
      <p:sp>
        <p:nvSpPr>
          <p:cNvPr id="61444" name="Text Box 1028"/>
          <p:cNvSpPr txBox="1"/>
          <p:nvPr/>
        </p:nvSpPr>
        <p:spPr>
          <a:xfrm>
            <a:off x="457200" y="1371600"/>
            <a:ext cx="533400" cy="1066800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问题</a:t>
            </a:r>
          </a:p>
        </p:txBody>
      </p:sp>
      <p:sp>
        <p:nvSpPr>
          <p:cNvPr id="61445" name="Text Box 1029"/>
          <p:cNvSpPr txBox="1"/>
          <p:nvPr/>
        </p:nvSpPr>
        <p:spPr>
          <a:xfrm>
            <a:off x="1219200" y="2667000"/>
            <a:ext cx="76200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市场价格目前为每千克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元，但是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预测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每天会降低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元，问生猪应何时出售。</a:t>
            </a:r>
          </a:p>
        </p:txBody>
      </p:sp>
      <p:sp>
        <p:nvSpPr>
          <p:cNvPr id="61446" name="Text Box 1030"/>
          <p:cNvSpPr txBox="1"/>
          <p:nvPr/>
        </p:nvSpPr>
        <p:spPr>
          <a:xfrm>
            <a:off x="1295400" y="3962400"/>
            <a:ext cx="7467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估计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预测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有误差，对结果有何影响。</a:t>
            </a:r>
          </a:p>
        </p:txBody>
      </p:sp>
      <p:sp>
        <p:nvSpPr>
          <p:cNvPr id="61447" name="Text Box 1031"/>
          <p:cNvSpPr txBox="1"/>
          <p:nvPr/>
        </p:nvSpPr>
        <p:spPr>
          <a:xfrm>
            <a:off x="457200" y="4724400"/>
            <a:ext cx="533400" cy="1066800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分析</a:t>
            </a:r>
          </a:p>
        </p:txBody>
      </p:sp>
      <p:sp>
        <p:nvSpPr>
          <p:cNvPr id="61448" name="Text Box 1032"/>
          <p:cNvSpPr txBox="1"/>
          <p:nvPr/>
        </p:nvSpPr>
        <p:spPr>
          <a:xfrm>
            <a:off x="1219200" y="4724400"/>
            <a:ext cx="75438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投入资金使生猪体重随时间增加，出售单价随时间减少，故存在最佳出售时机，使利润最大</a:t>
            </a:r>
          </a:p>
        </p:txBody>
      </p:sp>
      <p:graphicFrame>
        <p:nvGraphicFramePr>
          <p:cNvPr id="16392" name="Object 1034"/>
          <p:cNvGraphicFramePr/>
          <p:nvPr/>
        </p:nvGraphicFramePr>
        <p:xfrm>
          <a:off x="7775575" y="549275"/>
          <a:ext cx="7032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5" r:id="rId3" imgW="647700" imgH="647700" progId="MS_ClipArt_Gallery.2">
                  <p:embed/>
                </p:oleObj>
              </mc:Choice>
              <mc:Fallback>
                <p:oleObj r:id="rId3" imgW="647700" imgH="647700" progId="MS_ClipArt_Gallery.2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75575" y="549275"/>
                        <a:ext cx="70326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4" grpId="0" bldLvl="0" animBg="1"/>
      <p:bldP spid="61445" grpId="0"/>
      <p:bldP spid="61446" grpId="0"/>
      <p:bldP spid="61447" grpId="0" bldLvl="0" animBg="1"/>
      <p:bldP spid="614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/>
          <p:nvPr/>
        </p:nvGraphicFramePr>
        <p:xfrm>
          <a:off x="4067175" y="3716338"/>
          <a:ext cx="46085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r:id="rId3" imgW="1662430" imgH="203200" progId="Equation.3">
                  <p:embed/>
                </p:oleObj>
              </mc:Choice>
              <mc:Fallback>
                <p:oleObj r:id="rId3" imgW="1662430" imgH="2032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7175" y="3716338"/>
                        <a:ext cx="4608513" cy="55086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Text Box 3"/>
          <p:cNvSpPr txBox="1"/>
          <p:nvPr/>
        </p:nvSpPr>
        <p:spPr>
          <a:xfrm>
            <a:off x="685800" y="4600575"/>
            <a:ext cx="2590800" cy="51911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最大</a:t>
            </a:r>
          </a:p>
        </p:txBody>
      </p:sp>
      <p:graphicFrame>
        <p:nvGraphicFramePr>
          <p:cNvPr id="62468" name="Object 4"/>
          <p:cNvGraphicFramePr/>
          <p:nvPr/>
        </p:nvGraphicFramePr>
        <p:xfrm>
          <a:off x="3505200" y="4448175"/>
          <a:ext cx="25146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r:id="rId5" imgW="1016000" imgH="419100" progId="Equation.3">
                  <p:embed/>
                </p:oleObj>
              </mc:Choice>
              <mc:Fallback>
                <p:oleObj r:id="rId5" imgW="1016000" imgH="419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4448175"/>
                        <a:ext cx="2514600" cy="1038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/>
          <p:nvPr/>
        </p:nvSpPr>
        <p:spPr>
          <a:xfrm>
            <a:off x="3733800" y="5562600"/>
            <a:ext cx="5029200" cy="519113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天后出售，可多得利润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元</a:t>
            </a:r>
          </a:p>
        </p:txBody>
      </p:sp>
      <p:sp>
        <p:nvSpPr>
          <p:cNvPr id="17413" name="Text Box 6"/>
          <p:cNvSpPr txBox="1"/>
          <p:nvPr/>
        </p:nvSpPr>
        <p:spPr>
          <a:xfrm>
            <a:off x="2971800" y="381000"/>
            <a:ext cx="2743200" cy="579438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建模及求解</a:t>
            </a:r>
          </a:p>
        </p:txBody>
      </p:sp>
      <p:sp>
        <p:nvSpPr>
          <p:cNvPr id="62471" name="Text Box 7"/>
          <p:cNvSpPr txBox="1"/>
          <p:nvPr/>
        </p:nvSpPr>
        <p:spPr>
          <a:xfrm>
            <a:off x="1524000" y="2376488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生猪体重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=80+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2" name="Text Box 8"/>
          <p:cNvSpPr txBox="1"/>
          <p:nvPr/>
        </p:nvSpPr>
        <p:spPr>
          <a:xfrm>
            <a:off x="1524000" y="2986088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出售价格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=8-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gt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3" name="Text Box 9"/>
          <p:cNvSpPr txBox="1"/>
          <p:nvPr/>
        </p:nvSpPr>
        <p:spPr>
          <a:xfrm>
            <a:off x="5105400" y="2376488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销售收入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R=pw</a:t>
            </a:r>
          </a:p>
        </p:txBody>
      </p:sp>
      <p:sp>
        <p:nvSpPr>
          <p:cNvPr id="62474" name="Text Box 10"/>
          <p:cNvSpPr txBox="1"/>
          <p:nvPr/>
        </p:nvSpPr>
        <p:spPr>
          <a:xfrm>
            <a:off x="5105400" y="2986088"/>
            <a:ext cx="2514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资金投入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=4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62475" name="Text Box 11"/>
          <p:cNvSpPr txBox="1"/>
          <p:nvPr/>
        </p:nvSpPr>
        <p:spPr>
          <a:xfrm>
            <a:off x="609600" y="3733800"/>
            <a:ext cx="3200400" cy="519113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利润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Q=R-C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pw -C</a:t>
            </a:r>
          </a:p>
        </p:txBody>
      </p:sp>
      <p:sp>
        <p:nvSpPr>
          <p:cNvPr id="62476" name="Text Box 12"/>
          <p:cNvSpPr txBox="1"/>
          <p:nvPr/>
        </p:nvSpPr>
        <p:spPr>
          <a:xfrm>
            <a:off x="519113" y="1058863"/>
            <a:ext cx="18351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估计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</p:txBody>
      </p:sp>
      <p:sp>
        <p:nvSpPr>
          <p:cNvPr id="62477" name="Text Box 13"/>
          <p:cNvSpPr txBox="1"/>
          <p:nvPr/>
        </p:nvSpPr>
        <p:spPr>
          <a:xfrm>
            <a:off x="533400" y="1600200"/>
            <a:ext cx="62198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若当前出售，利润为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80×8=640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（元）</a:t>
            </a:r>
          </a:p>
        </p:txBody>
      </p:sp>
      <p:sp>
        <p:nvSpPr>
          <p:cNvPr id="62478" name="Text Box 14"/>
          <p:cNvSpPr txBox="1"/>
          <p:nvPr/>
        </p:nvSpPr>
        <p:spPr>
          <a:xfrm>
            <a:off x="381000" y="2406650"/>
            <a:ext cx="914400" cy="9461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天出售</a:t>
            </a:r>
          </a:p>
        </p:txBody>
      </p:sp>
      <p:sp>
        <p:nvSpPr>
          <p:cNvPr id="62479" name="Text Box 15"/>
          <p:cNvSpPr txBox="1"/>
          <p:nvPr/>
        </p:nvSpPr>
        <p:spPr>
          <a:xfrm>
            <a:off x="6019800" y="4676775"/>
            <a:ext cx="1066800" cy="51911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=10</a:t>
            </a:r>
          </a:p>
        </p:txBody>
      </p:sp>
      <p:sp>
        <p:nvSpPr>
          <p:cNvPr id="62480" name="Text Box 16"/>
          <p:cNvSpPr txBox="1"/>
          <p:nvPr/>
        </p:nvSpPr>
        <p:spPr>
          <a:xfrm>
            <a:off x="609600" y="55626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(10)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660 &gt; 640</a:t>
            </a:r>
          </a:p>
        </p:txBody>
      </p:sp>
      <p:sp>
        <p:nvSpPr>
          <p:cNvPr id="62481" name="Text Box 17"/>
          <p:cNvSpPr txBox="1"/>
          <p:nvPr/>
        </p:nvSpPr>
        <p:spPr>
          <a:xfrm>
            <a:off x="2209800" y="1066800"/>
            <a:ext cx="13827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=0.1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ldLvl="0" animBg="1"/>
      <p:bldP spid="62469" grpId="0" bldLvl="0" animBg="1"/>
      <p:bldP spid="62471" grpId="0"/>
      <p:bldP spid="62472" grpId="0"/>
      <p:bldP spid="62473" grpId="0"/>
      <p:bldP spid="62474" grpId="0"/>
      <p:bldP spid="62475" grpId="0" bldLvl="0" animBg="1"/>
      <p:bldP spid="62476" grpId="0"/>
      <p:bldP spid="62477" grpId="0"/>
      <p:bldP spid="62478" grpId="0" bldLvl="0" animBg="1"/>
      <p:bldP spid="62479" grpId="0" bldLvl="0" animBg="1"/>
      <p:bldP spid="62480" grpId="0"/>
      <p:bldP spid="624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/>
          <p:cNvSpPr txBox="1"/>
          <p:nvPr/>
        </p:nvSpPr>
        <p:spPr>
          <a:xfrm>
            <a:off x="533400" y="457200"/>
            <a:ext cx="2971800" cy="579438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敏感性分析</a:t>
            </a:r>
          </a:p>
        </p:txBody>
      </p:sp>
      <p:sp>
        <p:nvSpPr>
          <p:cNvPr id="63491" name="Text Box 3"/>
          <p:cNvSpPr txBox="1"/>
          <p:nvPr/>
        </p:nvSpPr>
        <p:spPr>
          <a:xfrm>
            <a:off x="304800" y="1309688"/>
            <a:ext cx="5638800" cy="519112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研究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变化时对模型结果的影响 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6011863" y="1325563"/>
            <a:ext cx="3132137" cy="519112"/>
            <a:chOff x="3840" y="240"/>
            <a:chExt cx="1632" cy="327"/>
          </a:xfrm>
        </p:grpSpPr>
        <p:sp>
          <p:nvSpPr>
            <p:cNvPr id="18436" name="Text Box 5"/>
            <p:cNvSpPr txBox="1"/>
            <p:nvPr/>
          </p:nvSpPr>
          <p:spPr>
            <a:xfrm>
              <a:off x="3840" y="240"/>
              <a:ext cx="9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估计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=2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</a:p>
          </p:txBody>
        </p:sp>
        <p:sp>
          <p:nvSpPr>
            <p:cNvPr id="18437" name="Text Box 6"/>
            <p:cNvSpPr txBox="1"/>
            <p:nvPr/>
          </p:nvSpPr>
          <p:spPr>
            <a:xfrm>
              <a:off x="4752" y="240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=0.1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3495" name="Object 7"/>
          <p:cNvGraphicFramePr/>
          <p:nvPr/>
        </p:nvGraphicFramePr>
        <p:xfrm>
          <a:off x="4284663" y="398463"/>
          <a:ext cx="208756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5" r:id="rId3" imgW="1016000" imgH="419100" progId="Equation.3">
                  <p:embed/>
                </p:oleObj>
              </mc:Choice>
              <mc:Fallback>
                <p:oleObj r:id="rId3" imgW="1016000" imgH="4191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663" y="398463"/>
                        <a:ext cx="2087562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/>
          <p:cNvSpPr txBox="1"/>
          <p:nvPr/>
        </p:nvSpPr>
        <p:spPr>
          <a:xfrm>
            <a:off x="457200" y="2133600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=0.1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不变 </a:t>
            </a:r>
          </a:p>
        </p:txBody>
      </p:sp>
      <p:graphicFrame>
        <p:nvGraphicFramePr>
          <p:cNvPr id="63497" name="Object 9"/>
          <p:cNvGraphicFramePr/>
          <p:nvPr/>
        </p:nvGraphicFramePr>
        <p:xfrm>
          <a:off x="3581400" y="1865313"/>
          <a:ext cx="3581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6" r:id="rId5" imgW="1396365" imgH="393700" progId="Equation.3">
                  <p:embed/>
                </p:oleObj>
              </mc:Choice>
              <mc:Fallback>
                <p:oleObj r:id="rId5" imgW="1396365" imgH="3937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400" y="1865313"/>
                        <a:ext cx="3581400" cy="1030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0"/>
          <p:cNvSpPr txBox="1"/>
          <p:nvPr/>
        </p:nvSpPr>
        <p:spPr>
          <a:xfrm>
            <a:off x="304800" y="3048000"/>
            <a:ext cx="3886200" cy="51911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的（相对）敏感度 </a:t>
            </a:r>
          </a:p>
        </p:txBody>
      </p:sp>
      <p:graphicFrame>
        <p:nvGraphicFramePr>
          <p:cNvPr id="63499" name="Object 11"/>
          <p:cNvGraphicFramePr/>
          <p:nvPr/>
        </p:nvGraphicFramePr>
        <p:xfrm>
          <a:off x="457200" y="3733800"/>
          <a:ext cx="231616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7" r:id="rId7" imgW="939165" imgH="431800" progId="Equation.3">
                  <p:embed/>
                </p:oleObj>
              </mc:Choice>
              <mc:Fallback>
                <p:oleObj r:id="rId7" imgW="939165" imgH="4318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3733800"/>
                        <a:ext cx="2316163" cy="10588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/>
          <p:cNvGraphicFramePr/>
          <p:nvPr/>
        </p:nvGraphicFramePr>
        <p:xfrm>
          <a:off x="2743200" y="3733800"/>
          <a:ext cx="10239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8" r:id="rId9" imgW="444500" imgH="393700" progId="Equation.3">
                  <p:embed/>
                </p:oleObj>
              </mc:Choice>
              <mc:Fallback>
                <p:oleObj r:id="rId9" imgW="444500" imgH="3937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3733800"/>
                        <a:ext cx="1023938" cy="1066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/>
          <p:nvPr/>
        </p:nvGraphicFramePr>
        <p:xfrm>
          <a:off x="533400" y="4868863"/>
          <a:ext cx="32004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9" r:id="rId11" imgW="1320165" imgH="393700" progId="Equation.3">
                  <p:embed/>
                </p:oleObj>
              </mc:Choice>
              <mc:Fallback>
                <p:oleObj r:id="rId11" imgW="1320165" imgH="3937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" y="4868863"/>
                        <a:ext cx="3200400" cy="922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Text Box 14"/>
          <p:cNvSpPr txBox="1"/>
          <p:nvPr/>
        </p:nvSpPr>
        <p:spPr>
          <a:xfrm>
            <a:off x="228600" y="5943600"/>
            <a:ext cx="8153400" cy="519113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生猪每天体重增加量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增加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1%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，出售时间推迟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3%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4267200" y="2924175"/>
            <a:ext cx="4876800" cy="3065463"/>
            <a:chOff x="2688" y="1813"/>
            <a:chExt cx="3072" cy="1931"/>
          </a:xfrm>
        </p:grpSpPr>
        <p:pic>
          <p:nvPicPr>
            <p:cNvPr id="18447" name="Picture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88" y="1813"/>
              <a:ext cx="3072" cy="188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8" name="Text Box 17"/>
            <p:cNvSpPr txBox="1"/>
            <p:nvPr/>
          </p:nvSpPr>
          <p:spPr>
            <a:xfrm flipH="1">
              <a:off x="5136" y="345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8449" name="Text Box 18"/>
            <p:cNvSpPr txBox="1"/>
            <p:nvPr/>
          </p:nvSpPr>
          <p:spPr>
            <a:xfrm flipH="1">
              <a:off x="2736" y="201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ldLvl="0" animBg="1"/>
      <p:bldP spid="63496" grpId="0"/>
      <p:bldP spid="63498" grpId="0" bldLvl="0" animBg="1"/>
      <p:bldP spid="6350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/>
          <p:cNvSpPr txBox="1"/>
          <p:nvPr/>
        </p:nvSpPr>
        <p:spPr>
          <a:xfrm>
            <a:off x="304800" y="381000"/>
            <a:ext cx="2971800" cy="579438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敏感性分析</a:t>
            </a:r>
          </a:p>
        </p:txBody>
      </p:sp>
      <p:grpSp>
        <p:nvGrpSpPr>
          <p:cNvPr id="19458" name="Group 3"/>
          <p:cNvGrpSpPr/>
          <p:nvPr/>
        </p:nvGrpSpPr>
        <p:grpSpPr>
          <a:xfrm>
            <a:off x="5867400" y="1412875"/>
            <a:ext cx="3276600" cy="519113"/>
            <a:chOff x="3840" y="240"/>
            <a:chExt cx="1632" cy="327"/>
          </a:xfrm>
        </p:grpSpPr>
        <p:sp>
          <p:nvSpPr>
            <p:cNvPr id="19459" name="Text Box 4"/>
            <p:cNvSpPr txBox="1"/>
            <p:nvPr/>
          </p:nvSpPr>
          <p:spPr>
            <a:xfrm>
              <a:off x="3840" y="240"/>
              <a:ext cx="9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估计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=2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</a:p>
          </p:txBody>
        </p:sp>
        <p:sp>
          <p:nvSpPr>
            <p:cNvPr id="19460" name="Text Box 5"/>
            <p:cNvSpPr txBox="1"/>
            <p:nvPr/>
          </p:nvSpPr>
          <p:spPr>
            <a:xfrm>
              <a:off x="4752" y="240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=0.1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9461" name="Object 6"/>
          <p:cNvGraphicFramePr/>
          <p:nvPr/>
        </p:nvGraphicFramePr>
        <p:xfrm>
          <a:off x="4067175" y="404813"/>
          <a:ext cx="230346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5" r:id="rId3" imgW="1016000" imgH="419100" progId="Equation.3">
                  <p:embed/>
                </p:oleObj>
              </mc:Choice>
              <mc:Fallback>
                <p:oleObj r:id="rId3" imgW="1016000" imgH="4191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7175" y="404813"/>
                        <a:ext cx="2303463" cy="950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7"/>
          <p:cNvSpPr txBox="1"/>
          <p:nvPr/>
        </p:nvSpPr>
        <p:spPr>
          <a:xfrm>
            <a:off x="152400" y="1412875"/>
            <a:ext cx="5638800" cy="51911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研究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变化时对模型结果的影响 </a:t>
            </a:r>
          </a:p>
        </p:txBody>
      </p:sp>
      <p:sp>
        <p:nvSpPr>
          <p:cNvPr id="64520" name="Text Box 8"/>
          <p:cNvSpPr txBox="1"/>
          <p:nvPr/>
        </p:nvSpPr>
        <p:spPr>
          <a:xfrm>
            <a:off x="152400" y="2098675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不变 </a:t>
            </a:r>
          </a:p>
        </p:txBody>
      </p:sp>
      <p:graphicFrame>
        <p:nvGraphicFramePr>
          <p:cNvPr id="64521" name="Object 9"/>
          <p:cNvGraphicFramePr/>
          <p:nvPr/>
        </p:nvGraphicFramePr>
        <p:xfrm>
          <a:off x="3200400" y="1946275"/>
          <a:ext cx="396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6" r:id="rId5" imgW="1676400" imgH="419100" progId="Equation.3">
                  <p:embed/>
                </p:oleObj>
              </mc:Choice>
              <mc:Fallback>
                <p:oleObj r:id="rId5" imgW="1676400" imgH="4191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1946275"/>
                        <a:ext cx="3962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Text Box 10"/>
          <p:cNvSpPr txBox="1"/>
          <p:nvPr/>
        </p:nvSpPr>
        <p:spPr>
          <a:xfrm>
            <a:off x="304800" y="2895600"/>
            <a:ext cx="3886200" cy="51911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的（相对）敏感度 </a:t>
            </a:r>
          </a:p>
        </p:txBody>
      </p:sp>
      <p:graphicFrame>
        <p:nvGraphicFramePr>
          <p:cNvPr id="64523" name="Object 11"/>
          <p:cNvGraphicFramePr/>
          <p:nvPr/>
        </p:nvGraphicFramePr>
        <p:xfrm>
          <a:off x="457200" y="3579813"/>
          <a:ext cx="37338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7" r:id="rId7" imgW="1497965" imgH="431800" progId="Equation.3">
                  <p:embed/>
                </p:oleObj>
              </mc:Choice>
              <mc:Fallback>
                <p:oleObj r:id="rId7" imgW="1497965" imgH="4318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3579813"/>
                        <a:ext cx="3733800" cy="10683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12"/>
          <p:cNvGraphicFramePr/>
          <p:nvPr/>
        </p:nvGraphicFramePr>
        <p:xfrm>
          <a:off x="476250" y="4724400"/>
          <a:ext cx="36385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8" r:id="rId9" imgW="1485900" imgH="419100" progId="Equation.3">
                  <p:embed/>
                </p:oleObj>
              </mc:Choice>
              <mc:Fallback>
                <p:oleObj r:id="rId9" imgW="1485900" imgH="4191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6250" y="4724400"/>
                        <a:ext cx="3638550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Text Box 13"/>
          <p:cNvSpPr txBox="1"/>
          <p:nvPr/>
        </p:nvSpPr>
        <p:spPr>
          <a:xfrm>
            <a:off x="609600" y="5943600"/>
            <a:ext cx="8355013" cy="519113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生猪价格每天的降低量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增加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1%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，出售时间提前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3%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4267200" y="2895600"/>
            <a:ext cx="4876800" cy="3048000"/>
            <a:chOff x="2688" y="1824"/>
            <a:chExt cx="3072" cy="1920"/>
          </a:xfrm>
        </p:grpSpPr>
        <p:pic>
          <p:nvPicPr>
            <p:cNvPr id="19470" name="Picture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88" y="1824"/>
              <a:ext cx="3072" cy="186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71" name="Text Box 16"/>
            <p:cNvSpPr txBox="1"/>
            <p:nvPr/>
          </p:nvSpPr>
          <p:spPr>
            <a:xfrm>
              <a:off x="5136" y="345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9472" name="Text Box 17"/>
            <p:cNvSpPr txBox="1"/>
            <p:nvPr/>
          </p:nvSpPr>
          <p:spPr>
            <a:xfrm>
              <a:off x="2880" y="201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0" grpId="0"/>
      <p:bldP spid="64522" grpId="0" bldLvl="0" animBg="1"/>
      <p:bldP spid="6452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2"/>
          <p:cNvSpPr txBox="1"/>
          <p:nvPr/>
        </p:nvSpPr>
        <p:spPr>
          <a:xfrm>
            <a:off x="381000" y="457200"/>
            <a:ext cx="2590800" cy="579438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强健性分析</a:t>
            </a:r>
          </a:p>
        </p:txBody>
      </p:sp>
      <p:sp>
        <p:nvSpPr>
          <p:cNvPr id="65539" name="Text Box 3"/>
          <p:cNvSpPr txBox="1"/>
          <p:nvPr/>
        </p:nvSpPr>
        <p:spPr>
          <a:xfrm>
            <a:off x="304800" y="4495800"/>
            <a:ext cx="8229600" cy="519113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保留生猪直到利润的增值等于每天的费用时出售</a:t>
            </a:r>
          </a:p>
        </p:txBody>
      </p:sp>
      <p:sp>
        <p:nvSpPr>
          <p:cNvPr id="65540" name="Rectangle 4"/>
          <p:cNvSpPr/>
          <p:nvPr/>
        </p:nvSpPr>
        <p:spPr>
          <a:xfrm>
            <a:off x="228600" y="5119688"/>
            <a:ext cx="18224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t,r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)=3</a:t>
            </a:r>
          </a:p>
        </p:txBody>
      </p:sp>
      <p:grpSp>
        <p:nvGrpSpPr>
          <p:cNvPr id="2" name="Group 29"/>
          <p:cNvGrpSpPr/>
          <p:nvPr/>
        </p:nvGrpSpPr>
        <p:grpSpPr>
          <a:xfrm>
            <a:off x="228600" y="5729288"/>
            <a:ext cx="8763000" cy="519112"/>
            <a:chOff x="144" y="3552"/>
            <a:chExt cx="5520" cy="327"/>
          </a:xfrm>
        </p:grpSpPr>
        <p:sp>
          <p:nvSpPr>
            <p:cNvPr id="20485" name="Text Box 6"/>
            <p:cNvSpPr txBox="1"/>
            <p:nvPr/>
          </p:nvSpPr>
          <p:spPr>
            <a:xfrm>
              <a:off x="144" y="3552"/>
              <a:ext cx="5520" cy="327"/>
            </a:xfrm>
            <a:prstGeom prst="rect">
              <a:avLst/>
            </a:prstGeom>
            <a:solidFill>
              <a:srgbClr val="99FFCC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建议过一周后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=7)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重新估计                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再作计算。</a:t>
              </a:r>
            </a:p>
          </p:txBody>
        </p:sp>
        <p:graphicFrame>
          <p:nvGraphicFramePr>
            <p:cNvPr id="20486" name="Object 7"/>
            <p:cNvGraphicFramePr/>
            <p:nvPr/>
          </p:nvGraphicFramePr>
          <p:xfrm>
            <a:off x="2925" y="3552"/>
            <a:ext cx="117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81" r:id="rId3" imgW="685165" imgH="203200" progId="Equation.3">
                    <p:embed/>
                  </p:oleObj>
                </mc:Choice>
                <mc:Fallback>
                  <p:oleObj r:id="rId3" imgW="685165" imgH="2032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25" y="3552"/>
                          <a:ext cx="1173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44" name="Text Box 8"/>
          <p:cNvSpPr txBox="1"/>
          <p:nvPr/>
        </p:nvSpPr>
        <p:spPr>
          <a:xfrm>
            <a:off x="381000" y="1157288"/>
            <a:ext cx="6172200" cy="519112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研究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不是常数时对模型结果的影响 </a:t>
            </a:r>
          </a:p>
        </p:txBody>
      </p:sp>
      <p:sp>
        <p:nvSpPr>
          <p:cNvPr id="65545" name="Text Box 9"/>
          <p:cNvSpPr txBox="1"/>
          <p:nvPr/>
        </p:nvSpPr>
        <p:spPr>
          <a:xfrm>
            <a:off x="457200" y="1843088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=80+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rt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w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w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65546" name="Object 10"/>
          <p:cNvGraphicFramePr/>
          <p:nvPr/>
        </p:nvGraphicFramePr>
        <p:xfrm>
          <a:off x="2667000" y="3062288"/>
          <a:ext cx="4876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2" r:id="rId5" imgW="1548765" imgH="203200" progId="Equation.3">
                  <p:embed/>
                </p:oleObj>
              </mc:Choice>
              <mc:Fallback>
                <p:oleObj r:id="rId5" imgW="1548765" imgH="2032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3062288"/>
                        <a:ext cx="4876800" cy="5191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Text Box 11"/>
          <p:cNvSpPr txBox="1"/>
          <p:nvPr/>
        </p:nvSpPr>
        <p:spPr>
          <a:xfrm>
            <a:off x="457200" y="2452688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=8-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gt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</p:txBody>
      </p:sp>
      <p:grpSp>
        <p:nvGrpSpPr>
          <p:cNvPr id="3" name="Group 28"/>
          <p:cNvGrpSpPr/>
          <p:nvPr/>
        </p:nvGrpSpPr>
        <p:grpSpPr>
          <a:xfrm>
            <a:off x="2124075" y="5119688"/>
            <a:ext cx="6983413" cy="519112"/>
            <a:chOff x="1338" y="3120"/>
            <a:chExt cx="4399" cy="327"/>
          </a:xfrm>
        </p:grpSpPr>
        <p:sp>
          <p:nvSpPr>
            <p:cNvPr id="20492" name="Text Box 13"/>
            <p:cNvSpPr txBox="1"/>
            <p:nvPr/>
          </p:nvSpPr>
          <p:spPr>
            <a:xfrm>
              <a:off x="1338" y="3120"/>
              <a:ext cx="439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若                   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(10%),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               （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30%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  </a:t>
              </a:r>
            </a:p>
          </p:txBody>
        </p:sp>
        <p:graphicFrame>
          <p:nvGraphicFramePr>
            <p:cNvPr id="20493" name="Object 14"/>
            <p:cNvGraphicFramePr/>
            <p:nvPr/>
          </p:nvGraphicFramePr>
          <p:xfrm>
            <a:off x="1655" y="3140"/>
            <a:ext cx="134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83" r:id="rId7" imgW="875665" imgH="177800" progId="Equation.3">
                    <p:embed/>
                  </p:oleObj>
                </mc:Choice>
                <mc:Fallback>
                  <p:oleObj r:id="rId7" imgW="875665" imgH="177800" progId="Equation.3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55" y="3140"/>
                          <a:ext cx="1349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15"/>
            <p:cNvGraphicFramePr/>
            <p:nvPr/>
          </p:nvGraphicFramePr>
          <p:xfrm>
            <a:off x="3923" y="3155"/>
            <a:ext cx="89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84" r:id="rId9" imgW="621665" imgH="177800" progId="Equation.3">
                    <p:embed/>
                  </p:oleObj>
                </mc:Choice>
                <mc:Fallback>
                  <p:oleObj r:id="rId9" imgW="621665" imgH="1778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23" y="3155"/>
                          <a:ext cx="899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52" name="Object 16"/>
          <p:cNvGraphicFramePr/>
          <p:nvPr/>
        </p:nvGraphicFramePr>
        <p:xfrm>
          <a:off x="381000" y="3124200"/>
          <a:ext cx="14874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5" r:id="rId11" imgW="570865" imgH="203200" progId="Equation.3">
                  <p:embed/>
                </p:oleObj>
              </mc:Choice>
              <mc:Fallback>
                <p:oleObj r:id="rId11" imgW="570865" imgH="2032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1000" y="3124200"/>
                        <a:ext cx="1487488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/>
          <p:nvPr/>
        </p:nvGrpSpPr>
        <p:grpSpPr>
          <a:xfrm>
            <a:off x="3200400" y="3581400"/>
            <a:ext cx="2743200" cy="762000"/>
            <a:chOff x="2064" y="2112"/>
            <a:chExt cx="1680" cy="480"/>
          </a:xfrm>
        </p:grpSpPr>
        <p:sp>
          <p:nvSpPr>
            <p:cNvPr id="20497" name="Text Box 18"/>
            <p:cNvSpPr txBox="1"/>
            <p:nvPr/>
          </p:nvSpPr>
          <p:spPr>
            <a:xfrm>
              <a:off x="2064" y="2265"/>
              <a:ext cx="16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每天利润的增值 </a:t>
              </a:r>
            </a:p>
          </p:txBody>
        </p:sp>
        <p:sp>
          <p:nvSpPr>
            <p:cNvPr id="20498" name="AutoShape 19"/>
            <p:cNvSpPr/>
            <p:nvPr/>
          </p:nvSpPr>
          <p:spPr>
            <a:xfrm>
              <a:off x="2880" y="2112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6172200" y="3581400"/>
            <a:ext cx="2743200" cy="747713"/>
            <a:chOff x="3936" y="2112"/>
            <a:chExt cx="1728" cy="471"/>
          </a:xfrm>
        </p:grpSpPr>
        <p:sp>
          <p:nvSpPr>
            <p:cNvPr id="20500" name="Text Box 21"/>
            <p:cNvSpPr txBox="1"/>
            <p:nvPr/>
          </p:nvSpPr>
          <p:spPr>
            <a:xfrm>
              <a:off x="3936" y="2256"/>
              <a:ext cx="17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每天投入的资金 </a:t>
              </a:r>
            </a:p>
          </p:txBody>
        </p:sp>
        <p:sp>
          <p:nvSpPr>
            <p:cNvPr id="20501" name="AutoShape 22"/>
            <p:cNvSpPr/>
            <p:nvPr/>
          </p:nvSpPr>
          <p:spPr>
            <a:xfrm>
              <a:off x="4494" y="2112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559" name="AutoShape 23"/>
          <p:cNvSpPr/>
          <p:nvPr/>
        </p:nvSpPr>
        <p:spPr>
          <a:xfrm>
            <a:off x="2133600" y="3124200"/>
            <a:ext cx="2286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24"/>
          <p:cNvGrpSpPr/>
          <p:nvPr/>
        </p:nvGrpSpPr>
        <p:grpSpPr>
          <a:xfrm>
            <a:off x="4038600" y="1995488"/>
            <a:ext cx="3962400" cy="838200"/>
            <a:chOff x="2640" y="1056"/>
            <a:chExt cx="2496" cy="528"/>
          </a:xfrm>
        </p:grpSpPr>
        <p:graphicFrame>
          <p:nvGraphicFramePr>
            <p:cNvPr id="20504" name="Object 25"/>
            <p:cNvGraphicFramePr/>
            <p:nvPr/>
          </p:nvGraphicFramePr>
          <p:xfrm>
            <a:off x="2976" y="1152"/>
            <a:ext cx="21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86" r:id="rId13" imgW="1230630" imgH="203200" progId="Equation.3">
                    <p:embed/>
                  </p:oleObj>
                </mc:Choice>
                <mc:Fallback>
                  <p:oleObj r:id="rId13" imgW="1230630" imgH="203200" progId="Equation.3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76" y="1152"/>
                          <a:ext cx="216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5" name="AutoShape 26"/>
            <p:cNvSpPr/>
            <p:nvPr/>
          </p:nvSpPr>
          <p:spPr>
            <a:xfrm>
              <a:off x="2640" y="1056"/>
              <a:ext cx="144" cy="52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506" name="Object 27"/>
          <p:cNvGraphicFramePr/>
          <p:nvPr/>
        </p:nvGraphicFramePr>
        <p:xfrm>
          <a:off x="7939088" y="811213"/>
          <a:ext cx="9001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7" r:id="rId15" imgW="647700" imgH="647700" progId="MS_ClipArt_Gallery.2">
                  <p:embed/>
                </p:oleObj>
              </mc:Choice>
              <mc:Fallback>
                <p:oleObj r:id="rId15" imgW="647700" imgH="647700" progId="MS_ClipArt_Gallery.2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39088" y="811213"/>
                        <a:ext cx="90011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ldLvl="0" animBg="1"/>
      <p:bldP spid="65540" grpId="0" animBg="1"/>
      <p:bldP spid="65544" grpId="0" bldLvl="0" animBg="1"/>
      <p:bldP spid="65545" grpId="0" animBg="1"/>
      <p:bldP spid="65547" grpId="0" animBg="1"/>
      <p:bldP spid="65559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/>
          <p:cNvSpPr>
            <a:spLocks noChangeArrowheads="1"/>
          </p:cNvSpPr>
          <p:nvPr/>
        </p:nvSpPr>
        <p:spPr bwMode="auto">
          <a:xfrm>
            <a:off x="3552825" y="2778125"/>
            <a:ext cx="2746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3492500" y="747713"/>
            <a:ext cx="255069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3.4  </a:t>
            </a:r>
            <a:r>
              <a:rPr lang="zh-CN" altLang="en-US" sz="32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铅球掷远</a:t>
            </a:r>
          </a:p>
        </p:txBody>
      </p:sp>
      <p:pic>
        <p:nvPicPr>
          <p:cNvPr id="16388" name="Picture 2" descr="http://img3.nipic.com/2008-05-29/200852910820970_1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458788"/>
            <a:ext cx="136048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58750" y="1557338"/>
            <a:ext cx="887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铅球掷远起源于</a:t>
            </a:r>
            <a:r>
              <a:rPr lang="en-US" altLang="zh-CN" sz="2800" b="1"/>
              <a:t>14</a:t>
            </a:r>
            <a:r>
              <a:rPr lang="zh-CN" altLang="zh-CN" sz="2800" b="1"/>
              <a:t>世纪</a:t>
            </a:r>
            <a:r>
              <a:rPr lang="zh-CN" altLang="en-US" sz="2800" b="1"/>
              <a:t>欧洲</a:t>
            </a:r>
            <a:r>
              <a:rPr lang="zh-CN" altLang="zh-CN" sz="2800" b="1"/>
              <a:t>炮兵推掷炮弹的游戏和比赛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7950" y="2238375"/>
            <a:ext cx="8842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男子铅球早在</a:t>
            </a:r>
            <a:r>
              <a:rPr lang="en-US" altLang="zh-CN" sz="2800" b="1"/>
              <a:t>1896</a:t>
            </a:r>
            <a:r>
              <a:rPr lang="zh-CN" altLang="zh-CN" sz="2800" b="1"/>
              <a:t>年第</a:t>
            </a:r>
            <a:r>
              <a:rPr lang="en-US" altLang="zh-CN" sz="2800" b="1"/>
              <a:t>1</a:t>
            </a:r>
            <a:r>
              <a:rPr lang="zh-CN" altLang="zh-CN" sz="2800" b="1"/>
              <a:t>届奥运会上就被列为</a:t>
            </a:r>
            <a:r>
              <a:rPr lang="zh-CN" altLang="en-US" sz="2800" b="1"/>
              <a:t>比赛项目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6" name="矩形 5"/>
          <p:cNvSpPr/>
          <p:nvPr/>
        </p:nvSpPr>
        <p:spPr>
          <a:xfrm>
            <a:off x="3835400" y="2971800"/>
            <a:ext cx="383222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影响</a:t>
            </a:r>
            <a:r>
              <a:rPr lang="zh-CN" altLang="zh-CN" sz="2800" b="1" dirty="0"/>
              <a:t>投掷距离的因素</a:t>
            </a:r>
            <a:r>
              <a:rPr lang="zh-CN" altLang="en-US" sz="2800" b="1" dirty="0"/>
              <a:t>：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84213" y="4964113"/>
            <a:ext cx="3844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/>
              <a:t>找出最佳出手角度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61988" y="4349750"/>
            <a:ext cx="6838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/>
              <a:t>定量分析投掷距离与</a:t>
            </a:r>
            <a:r>
              <a:rPr lang="zh-CN" altLang="en-US" sz="2800" b="1"/>
              <a:t>这些因素</a:t>
            </a:r>
            <a:r>
              <a:rPr lang="zh-CN" altLang="zh-CN" sz="2800" b="1"/>
              <a:t>的关系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73100" y="5570538"/>
            <a:ext cx="7848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/>
              <a:t>研究</a:t>
            </a:r>
            <a:r>
              <a:rPr lang="zh-CN" altLang="en-US" sz="2800" b="1"/>
              <a:t>这些因素</a:t>
            </a:r>
            <a:r>
              <a:rPr lang="zh-CN" altLang="zh-CN" sz="2800" b="1"/>
              <a:t>的微小改变对投掷距离的影响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1" name="矩形 10"/>
          <p:cNvSpPr/>
          <p:nvPr/>
        </p:nvSpPr>
        <p:spPr>
          <a:xfrm>
            <a:off x="1620838" y="2971800"/>
            <a:ext cx="16208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常识判断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36713" y="3617913"/>
            <a:ext cx="1627187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初始速度</a:t>
            </a:r>
            <a:endParaRPr lang="zh-CN" altLang="en-US" sz="280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835400" y="3629025"/>
            <a:ext cx="1627188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出手角度</a:t>
            </a:r>
            <a:endParaRPr lang="zh-CN" altLang="en-US" sz="280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084888" y="3625850"/>
            <a:ext cx="1627187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出手高度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1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/>
          <p:cNvSpPr>
            <a:spLocks noChangeArrowheads="1"/>
          </p:cNvSpPr>
          <p:nvPr/>
        </p:nvSpPr>
        <p:spPr bwMode="auto">
          <a:xfrm>
            <a:off x="539750" y="620713"/>
            <a:ext cx="1831975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问题分析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3" name="Group 3"/>
          <p:cNvGrpSpPr/>
          <p:nvPr/>
        </p:nvGrpSpPr>
        <p:grpSpPr bwMode="auto">
          <a:xfrm>
            <a:off x="4973299" y="2084159"/>
            <a:ext cx="4237964" cy="1759735"/>
            <a:chOff x="3200" y="9816"/>
            <a:chExt cx="3610" cy="1700"/>
          </a:xfrm>
          <a:noFill/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6340" y="11034"/>
              <a:ext cx="470" cy="3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750" i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endParaRPr 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pic>
          <p:nvPicPr>
            <p:cNvPr id="5" name="Picture 5" descr="u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9816"/>
              <a:ext cx="3260" cy="1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11188" y="2420938"/>
            <a:ext cx="387191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男子铅球直径</a:t>
            </a:r>
            <a:r>
              <a:rPr lang="en-US" altLang="zh-CN" sz="2800" b="1"/>
              <a:t>11</a:t>
            </a:r>
            <a:r>
              <a:rPr lang="zh-CN" altLang="zh-CN" sz="2800" b="1"/>
              <a:t>至</a:t>
            </a:r>
            <a:r>
              <a:rPr lang="en-US" altLang="zh-CN" sz="2800" b="1"/>
              <a:t>13cm,</a:t>
            </a:r>
          </a:p>
          <a:p>
            <a:pPr>
              <a:lnSpc>
                <a:spcPct val="150000"/>
              </a:lnSpc>
            </a:pPr>
            <a:r>
              <a:rPr lang="zh-CN" altLang="zh-CN" sz="2800" b="1"/>
              <a:t>重量为</a:t>
            </a:r>
            <a:r>
              <a:rPr lang="en-US" altLang="zh-CN" sz="2800" b="1"/>
              <a:t>16</a:t>
            </a:r>
            <a:r>
              <a:rPr lang="zh-CN" altLang="zh-CN" sz="2800" b="1"/>
              <a:t>磅</a:t>
            </a:r>
            <a:r>
              <a:rPr lang="en-US" altLang="zh-CN" sz="2800" b="1"/>
              <a:t>(</a:t>
            </a:r>
            <a:r>
              <a:rPr lang="zh-CN" altLang="zh-CN" sz="2800" b="1"/>
              <a:t>合</a:t>
            </a:r>
            <a:r>
              <a:rPr lang="en-US" altLang="zh-CN" sz="2800" b="1"/>
              <a:t>7.26kg).</a:t>
            </a:r>
            <a:endParaRPr lang="zh-CN" altLang="en-US" sz="2800" b="1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11188" y="4005263"/>
            <a:ext cx="63182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在短暂的飞行中所受的</a:t>
            </a:r>
            <a:r>
              <a:rPr lang="zh-CN" altLang="zh-CN" sz="2800" b="1">
                <a:solidFill>
                  <a:srgbClr val="FF0000"/>
                </a:solidFill>
              </a:rPr>
              <a:t>阻力可以忽略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60388" y="4652963"/>
            <a:ext cx="78994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将铅球视为一个质点，以一定的初始速度和出手角度投出后，</a:t>
            </a:r>
            <a:r>
              <a:rPr lang="zh-CN" altLang="zh-CN" sz="2800" b="1">
                <a:solidFill>
                  <a:srgbClr val="FF0000"/>
                </a:solidFill>
              </a:rPr>
              <a:t>在重力作用下作斜抛运动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7415" name="矩形 8"/>
          <p:cNvSpPr>
            <a:spLocks noChangeArrowheads="1"/>
          </p:cNvSpPr>
          <p:nvPr/>
        </p:nvSpPr>
        <p:spPr bwMode="auto">
          <a:xfrm>
            <a:off x="3322638" y="650875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影响</a:t>
            </a:r>
            <a:r>
              <a:rPr lang="zh-CN" altLang="zh-CN" sz="2800" b="1"/>
              <a:t>投掷距离的因素</a:t>
            </a:r>
            <a:r>
              <a:rPr lang="zh-CN" altLang="en-US" sz="2800" b="1"/>
              <a:t>：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636713" y="1420813"/>
            <a:ext cx="2016125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初始速度</a:t>
            </a:r>
            <a:r>
              <a:rPr lang="en-US" altLang="zh-CN" sz="2800" b="1" i="1"/>
              <a:t>v</a:t>
            </a:r>
            <a:endParaRPr lang="zh-CN" altLang="en-US" sz="2800" i="1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35400" y="1431925"/>
            <a:ext cx="201612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出手角度</a:t>
            </a:r>
            <a:r>
              <a:rPr lang="en-US" altLang="zh-CN" sz="2800" i="1"/>
              <a:t>θ</a:t>
            </a:r>
            <a:endParaRPr lang="zh-CN" altLang="en-US" sz="280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084888" y="1428750"/>
            <a:ext cx="20161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出手高度</a:t>
            </a:r>
            <a:r>
              <a:rPr lang="en-US" altLang="zh-CN" sz="2800" b="1" i="1"/>
              <a:t>h</a:t>
            </a:r>
            <a:endParaRPr lang="zh-CN" altLang="en-US" sz="2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 bwMode="auto">
          <a:xfrm>
            <a:off x="5651500" y="1404938"/>
            <a:ext cx="3402013" cy="2016125"/>
            <a:chOff x="5490980" y="1484784"/>
            <a:chExt cx="3401500" cy="2016224"/>
          </a:xfrm>
        </p:grpSpPr>
        <p:sp>
          <p:nvSpPr>
            <p:cNvPr id="3" name="Text Box 8"/>
            <p:cNvSpPr txBox="1">
              <a:spLocks noChangeArrowheads="1"/>
            </p:cNvSpPr>
            <p:nvPr/>
          </p:nvSpPr>
          <p:spPr bwMode="auto">
            <a:xfrm>
              <a:off x="6341752" y="2340488"/>
              <a:ext cx="782520" cy="43976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rPr>
                <a:t>重力</a:t>
              </a:r>
            </a:p>
          </p:txBody>
        </p:sp>
        <p:cxnSp>
          <p:nvCxnSpPr>
            <p:cNvPr id="18454" name="Line 9"/>
            <p:cNvCxnSpPr>
              <a:cxnSpLocks noChangeShapeType="1"/>
            </p:cNvCxnSpPr>
            <p:nvPr/>
          </p:nvCxnSpPr>
          <p:spPr bwMode="auto">
            <a:xfrm>
              <a:off x="6411477" y="2463383"/>
              <a:ext cx="2007" cy="2103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6019538" y="2051549"/>
              <a:ext cx="311103" cy="449285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v</a:t>
              </a:r>
              <a:endParaRPr lang="zh-CN" sz="20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7887744" y="3035847"/>
              <a:ext cx="411101" cy="465161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s</a:t>
              </a:r>
              <a:endParaRPr lang="zh-CN" sz="2000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5816369" y="1484784"/>
              <a:ext cx="411100" cy="465160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20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y</a:t>
              </a:r>
              <a:endParaRPr lang="zh-CN" sz="20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8481379" y="3035847"/>
              <a:ext cx="411101" cy="465161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endParaRPr lang="zh-CN" sz="2000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5490980" y="3035847"/>
              <a:ext cx="411101" cy="465161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O</a:t>
              </a:r>
              <a:endParaRPr lang="zh-CN" sz="20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5840177" y="2808824"/>
              <a:ext cx="531733" cy="476273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θ</a:t>
              </a:r>
              <a:endParaRPr lang="zh-CN" sz="20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8461" name="Arc 17"/>
            <p:cNvSpPr/>
            <p:nvPr/>
          </p:nvSpPr>
          <p:spPr bwMode="auto">
            <a:xfrm>
              <a:off x="6993651" y="2264289"/>
              <a:ext cx="1084048" cy="87736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Arc 18"/>
            <p:cNvSpPr/>
            <p:nvPr/>
          </p:nvSpPr>
          <p:spPr bwMode="auto">
            <a:xfrm flipH="1">
              <a:off x="5807221" y="2257540"/>
              <a:ext cx="1204497" cy="87736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463" name="Line 19"/>
            <p:cNvCxnSpPr>
              <a:cxnSpLocks noChangeShapeType="1"/>
            </p:cNvCxnSpPr>
            <p:nvPr/>
          </p:nvCxnSpPr>
          <p:spPr bwMode="auto">
            <a:xfrm>
              <a:off x="5779116" y="3101160"/>
              <a:ext cx="2890794" cy="1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4" name="Line 20"/>
            <p:cNvCxnSpPr>
              <a:cxnSpLocks noChangeShapeType="1"/>
            </p:cNvCxnSpPr>
            <p:nvPr/>
          </p:nvCxnSpPr>
          <p:spPr bwMode="auto">
            <a:xfrm flipV="1">
              <a:off x="5779116" y="1710874"/>
              <a:ext cx="0" cy="14037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5" name="Line 21"/>
            <p:cNvCxnSpPr>
              <a:cxnSpLocks noChangeShapeType="1"/>
            </p:cNvCxnSpPr>
            <p:nvPr/>
          </p:nvCxnSpPr>
          <p:spPr bwMode="auto">
            <a:xfrm flipV="1">
              <a:off x="5779116" y="2368898"/>
              <a:ext cx="327091" cy="725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6" name="Arc 22"/>
            <p:cNvSpPr/>
            <p:nvPr/>
          </p:nvSpPr>
          <p:spPr bwMode="auto">
            <a:xfrm>
              <a:off x="5919641" y="2800831"/>
              <a:ext cx="200750" cy="317201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Oval 24"/>
            <p:cNvSpPr>
              <a:spLocks noChangeArrowheads="1"/>
            </p:cNvSpPr>
            <p:nvPr/>
          </p:nvSpPr>
          <p:spPr bwMode="auto">
            <a:xfrm>
              <a:off x="6351252" y="2298034"/>
              <a:ext cx="140525" cy="14172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18435" name="矩形 18"/>
          <p:cNvSpPr>
            <a:spLocks noChangeArrowheads="1"/>
          </p:cNvSpPr>
          <p:nvPr/>
        </p:nvSpPr>
        <p:spPr bwMode="auto">
          <a:xfrm>
            <a:off x="539750" y="620713"/>
            <a:ext cx="1416050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模型一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203575" y="682625"/>
            <a:ext cx="3416300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不考虑铅球出手高度</a:t>
            </a:r>
            <a:endParaRPr lang="zh-CN" altLang="en-US" sz="2800" b="1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54038" y="1590675"/>
            <a:ext cx="4340225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 i="1"/>
              <a:t>θ ~ </a:t>
            </a:r>
            <a:r>
              <a:rPr lang="zh-CN" altLang="zh-CN" sz="2800" b="1"/>
              <a:t>初始速度</a:t>
            </a:r>
            <a:r>
              <a:rPr lang="en-US" altLang="zh-CN" sz="2800" b="1" i="1"/>
              <a:t>v</a:t>
            </a:r>
            <a:r>
              <a:rPr lang="zh-CN" altLang="zh-CN" sz="2800" b="1"/>
              <a:t>与</a:t>
            </a:r>
            <a:r>
              <a:rPr lang="en-US" altLang="zh-CN" sz="2800" b="1" i="1"/>
              <a:t>x</a:t>
            </a:r>
            <a:r>
              <a:rPr lang="zh-CN" altLang="zh-CN" sz="2800" b="1"/>
              <a:t>轴的夹角</a:t>
            </a:r>
            <a:endParaRPr lang="zh-CN" altLang="en-US" sz="2800" b="1"/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579438" y="2298700"/>
            <a:ext cx="2533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g ~ </a:t>
            </a:r>
            <a:r>
              <a:rPr lang="zh-CN" altLang="zh-CN" sz="2800" b="1"/>
              <a:t>重力加速度</a:t>
            </a:r>
            <a:endParaRPr lang="zh-CN" altLang="en-US" sz="2800" b="1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39750" y="3070225"/>
            <a:ext cx="4624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t</a:t>
            </a:r>
            <a:r>
              <a:rPr lang="en-US" altLang="zh-CN" sz="2800" b="1" dirty="0"/>
              <a:t>=0</a:t>
            </a:r>
            <a:r>
              <a:rPr lang="zh-CN" altLang="zh-CN" sz="2800" b="1" dirty="0"/>
              <a:t>时铅球从坐标原点</a:t>
            </a:r>
            <a:r>
              <a:rPr lang="en-US" altLang="zh-CN" sz="2800" b="1" i="1" dirty="0"/>
              <a:t>O</a:t>
            </a:r>
            <a:r>
              <a:rPr lang="zh-CN" altLang="zh-CN" sz="2800" b="1" dirty="0"/>
              <a:t>投出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84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660400" y="4365625"/>
          <a:ext cx="4591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公式" r:id="rId3" imgW="2070100" imgH="228600" progId="Equation.3">
                  <p:embed/>
                </p:oleObj>
              </mc:Choice>
              <mc:Fallback>
                <p:oleObj name="公式" r:id="rId3" imgW="2070100" imgH="228600" progId="Equation.3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365625"/>
                        <a:ext cx="45910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335338" y="2306638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s</a:t>
            </a:r>
            <a:r>
              <a:rPr lang="en-US" altLang="zh-CN" sz="2800" b="1"/>
              <a:t> ~ </a:t>
            </a:r>
            <a:r>
              <a:rPr lang="zh-CN" altLang="zh-CN" sz="2800" b="1"/>
              <a:t>投掷距离</a:t>
            </a:r>
            <a:endParaRPr lang="zh-CN" altLang="en-US" sz="2800" b="1"/>
          </a:p>
        </p:txBody>
      </p:sp>
      <p:sp>
        <p:nvSpPr>
          <p:cNvPr id="1844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554038" y="3789363"/>
            <a:ext cx="3416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斜抛运动</a:t>
            </a:r>
            <a:r>
              <a:rPr lang="zh-CN" altLang="en-US" sz="2800" b="1"/>
              <a:t>的基本定律</a:t>
            </a:r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 bwMode="auto">
          <a:xfrm>
            <a:off x="5878513" y="4797425"/>
            <a:ext cx="2257425" cy="1147763"/>
            <a:chOff x="5878400" y="4797152"/>
            <a:chExt cx="2257777" cy="1148148"/>
          </a:xfrm>
        </p:grpSpPr>
        <p:graphicFrame>
          <p:nvGraphicFramePr>
            <p:cNvPr id="18449" name="对象 34"/>
            <p:cNvGraphicFramePr>
              <a:graphicFrameLocks noChangeAspect="1"/>
            </p:cNvGraphicFramePr>
            <p:nvPr/>
          </p:nvGraphicFramePr>
          <p:xfrm>
            <a:off x="6084168" y="4797152"/>
            <a:ext cx="2052009" cy="1148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1" name="公式" r:id="rId5" imgW="799465" imgH="444500" progId="Equation.3">
                    <p:embed/>
                  </p:oleObj>
                </mc:Choice>
                <mc:Fallback>
                  <p:oleObj name="公式" r:id="rId5" imgW="799465" imgH="444500" progId="Equation.3">
                    <p:embed/>
                    <p:pic>
                      <p:nvPicPr>
                        <p:cNvPr id="0" name="对象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8" y="4797152"/>
                          <a:ext cx="2052009" cy="114814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右箭头 38"/>
            <p:cNvSpPr>
              <a:spLocks noChangeArrowheads="1"/>
            </p:cNvSpPr>
            <p:nvPr/>
          </p:nvSpPr>
          <p:spPr bwMode="auto">
            <a:xfrm>
              <a:off x="5878400" y="5157192"/>
              <a:ext cx="205768" cy="4846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35565" y="4926511"/>
            <a:ext cx="4394200" cy="865833"/>
            <a:chOff x="735565" y="4926511"/>
            <a:chExt cx="4394200" cy="865833"/>
          </a:xfrm>
        </p:grpSpPr>
        <p:grpSp>
          <p:nvGrpSpPr>
            <p:cNvPr id="41" name="组合 40"/>
            <p:cNvGrpSpPr/>
            <p:nvPr/>
          </p:nvGrpSpPr>
          <p:grpSpPr bwMode="auto">
            <a:xfrm>
              <a:off x="735565" y="5157344"/>
              <a:ext cx="4394200" cy="635000"/>
              <a:chOff x="754474" y="5085184"/>
              <a:chExt cx="4393590" cy="634463"/>
            </a:xfrm>
          </p:grpSpPr>
          <p:graphicFrame>
            <p:nvGraphicFramePr>
              <p:cNvPr id="18451" name="对象 32"/>
              <p:cNvGraphicFramePr>
                <a:graphicFrameLocks noChangeAspect="1"/>
              </p:cNvGraphicFramePr>
              <p:nvPr/>
            </p:nvGraphicFramePr>
            <p:xfrm>
              <a:off x="754474" y="5229200"/>
              <a:ext cx="4393590" cy="490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32" name="公式" r:id="rId7" imgW="2044700" imgH="228600" progId="Equation.3">
                      <p:embed/>
                    </p:oleObj>
                  </mc:Choice>
                  <mc:Fallback>
                    <p:oleObj name="公式" r:id="rId7" imgW="2044700" imgH="228600" progId="Equation.3">
                      <p:embed/>
                      <p:pic>
                        <p:nvPicPr>
                          <p:cNvPr id="0" name="对象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474" y="5229200"/>
                            <a:ext cx="4393590" cy="490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2" name="下箭头 37"/>
              <p:cNvSpPr>
                <a:spLocks noChangeArrowheads="1"/>
              </p:cNvSpPr>
              <p:nvPr/>
            </p:nvSpPr>
            <p:spPr bwMode="auto">
              <a:xfrm>
                <a:off x="2339752" y="5085184"/>
                <a:ext cx="484632" cy="14401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854485" y="4926511"/>
              <a:ext cx="927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落地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6" grpId="0"/>
      <p:bldP spid="27" grpId="0"/>
      <p:bldP spid="30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/>
          <p:cNvSpPr>
            <a:spLocks noChangeArrowheads="1"/>
          </p:cNvSpPr>
          <p:nvPr/>
        </p:nvSpPr>
        <p:spPr bwMode="auto">
          <a:xfrm>
            <a:off x="539750" y="620713"/>
            <a:ext cx="1416050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模型一</a:t>
            </a:r>
          </a:p>
        </p:txBody>
      </p:sp>
      <p:graphicFrame>
        <p:nvGraphicFramePr>
          <p:cNvPr id="19459" name="对象 3"/>
          <p:cNvGraphicFramePr>
            <a:graphicFrameLocks noChangeAspect="1"/>
          </p:cNvGraphicFramePr>
          <p:nvPr/>
        </p:nvGraphicFramePr>
        <p:xfrm>
          <a:off x="5316538" y="549275"/>
          <a:ext cx="18018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公式" r:id="rId3" imgW="799465" imgH="444500" progId="Equation.3">
                  <p:embed/>
                </p:oleObj>
              </mc:Choice>
              <mc:Fallback>
                <p:oleObj name="公式" r:id="rId3" imgW="799465" imgH="4445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549275"/>
                        <a:ext cx="1801812" cy="10080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523875" y="1700213"/>
            <a:ext cx="4476750" cy="523875"/>
            <a:chOff x="888365" y="1700808"/>
            <a:chExt cx="4475724" cy="523220"/>
          </a:xfrm>
        </p:grpSpPr>
        <p:graphicFrame>
          <p:nvGraphicFramePr>
            <p:cNvPr id="19471" name="对象 11"/>
            <p:cNvGraphicFramePr>
              <a:graphicFrameLocks noChangeAspect="1"/>
            </p:cNvGraphicFramePr>
            <p:nvPr/>
          </p:nvGraphicFramePr>
          <p:xfrm>
            <a:off x="3618779" y="1735415"/>
            <a:ext cx="1529285" cy="4540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3" name="公式" r:id="rId5" imgW="609600" imgH="177800" progId="Equation.3">
                    <p:embed/>
                  </p:oleObj>
                </mc:Choice>
                <mc:Fallback>
                  <p:oleObj name="公式" r:id="rId5" imgW="609600" imgH="177800" progId="Equation.3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779" y="1735415"/>
                          <a:ext cx="1529285" cy="4540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2" name="矩形 14"/>
            <p:cNvSpPr>
              <a:spLocks noChangeArrowheads="1"/>
            </p:cNvSpPr>
            <p:nvPr/>
          </p:nvSpPr>
          <p:spPr bwMode="auto">
            <a:xfrm>
              <a:off x="888365" y="1700808"/>
              <a:ext cx="44757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/>
                <a:t>出手角度</a:t>
              </a:r>
              <a:r>
                <a:rPr lang="en-US" altLang="zh-CN" sz="2800" b="1" i="1"/>
                <a:t>θ</a:t>
              </a:r>
              <a:r>
                <a:rPr lang="en-US" altLang="zh-CN" sz="2800" b="1"/>
                <a:t>=π/4</a:t>
              </a:r>
              <a:r>
                <a:rPr lang="zh-CN" altLang="en-US" sz="2800" b="1"/>
                <a:t>时</a:t>
              </a:r>
            </a:p>
          </p:txBody>
        </p: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23875" y="2492375"/>
            <a:ext cx="597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最佳出手角度</a:t>
            </a:r>
            <a:r>
              <a:rPr lang="en-US" altLang="zh-CN" sz="2800" b="1"/>
              <a:t>π/4</a:t>
            </a:r>
            <a:r>
              <a:rPr lang="zh-CN" altLang="zh-CN" sz="2800" b="1"/>
              <a:t>与初始速度</a:t>
            </a:r>
            <a:r>
              <a:rPr lang="en-US" altLang="zh-CN" sz="2800" b="1" i="1"/>
              <a:t>v</a:t>
            </a:r>
            <a:r>
              <a:rPr lang="zh-CN" altLang="zh-CN" sz="2800" b="1"/>
              <a:t>无关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7" name="矩形 16"/>
          <p:cNvSpPr/>
          <p:nvPr/>
        </p:nvSpPr>
        <p:spPr>
          <a:xfrm>
            <a:off x="1547813" y="3213100"/>
            <a:ext cx="55705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latin typeface="+mj-lt"/>
                <a:ea typeface="楷体" panose="02010609060101010101" pitchFamily="49" charset="-122"/>
              </a:rPr>
              <a:t>“物体以</a:t>
            </a:r>
            <a:r>
              <a:rPr lang="en-US" altLang="zh-CN" sz="2800" b="1" dirty="0">
                <a:latin typeface="+mj-lt"/>
                <a:ea typeface="楷体" panose="02010609060101010101" pitchFamily="49" charset="-122"/>
              </a:rPr>
              <a:t>45</a:t>
            </a:r>
            <a:r>
              <a:rPr lang="zh-CN" altLang="zh-CN" sz="2800" b="1" dirty="0">
                <a:latin typeface="+mj-lt"/>
                <a:ea typeface="楷体" panose="02010609060101010101" pitchFamily="49" charset="-122"/>
              </a:rPr>
              <a:t>度角抛出的距离最远”</a:t>
            </a:r>
            <a:endParaRPr lang="zh-CN" altLang="en-US" sz="2800" b="1" dirty="0"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28650" y="4146550"/>
            <a:ext cx="6626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对任何出手角度</a:t>
            </a:r>
            <a:r>
              <a:rPr lang="en-US" altLang="zh-CN" sz="2800" b="1" i="1"/>
              <a:t>θ</a:t>
            </a:r>
            <a:r>
              <a:rPr lang="zh-CN" altLang="zh-CN" sz="2800" b="1" i="1"/>
              <a:t>，</a:t>
            </a:r>
            <a:r>
              <a:rPr lang="zh-CN" altLang="zh-CN" sz="2800" b="1"/>
              <a:t>投掷距离</a:t>
            </a: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r>
              <a:rPr lang="zh-CN" altLang="zh-CN" sz="2800" b="1">
                <a:solidFill>
                  <a:srgbClr val="FF0000"/>
                </a:solidFill>
              </a:rPr>
              <a:t>与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 baseline="30000">
                <a:solidFill>
                  <a:srgbClr val="FF0000"/>
                </a:solidFill>
              </a:rPr>
              <a:t>2</a:t>
            </a:r>
            <a:r>
              <a:rPr lang="zh-CN" altLang="zh-CN" sz="2800" b="1">
                <a:solidFill>
                  <a:srgbClr val="FF0000"/>
                </a:solidFill>
              </a:rPr>
              <a:t>成正比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9" name="矩形 18"/>
          <p:cNvSpPr/>
          <p:nvPr/>
        </p:nvSpPr>
        <p:spPr>
          <a:xfrm>
            <a:off x="654050" y="4868863"/>
            <a:ext cx="758983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/>
              <a:t>初始速度的提高能使投掷距离大幅度地增加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9467" name="TextBox 20"/>
          <p:cNvSpPr txBox="1">
            <a:spLocks noChangeArrowheads="1"/>
          </p:cNvSpPr>
          <p:nvPr/>
        </p:nvSpPr>
        <p:spPr bwMode="auto">
          <a:xfrm>
            <a:off x="3130550" y="682625"/>
            <a:ext cx="162242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结果分析</a:t>
            </a: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5003800" y="1647825"/>
            <a:ext cx="4105275" cy="576263"/>
            <a:chOff x="5004048" y="1647964"/>
            <a:chExt cx="4104457" cy="576064"/>
          </a:xfrm>
        </p:grpSpPr>
        <p:graphicFrame>
          <p:nvGraphicFramePr>
            <p:cNvPr id="19469" name="对象 13"/>
            <p:cNvGraphicFramePr>
              <a:graphicFrameLocks noChangeAspect="1"/>
            </p:cNvGraphicFramePr>
            <p:nvPr/>
          </p:nvGraphicFramePr>
          <p:xfrm>
            <a:off x="6588093" y="1647964"/>
            <a:ext cx="1296993" cy="576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4" name="公式" r:id="rId7" imgW="584200" imgH="228600" progId="Equation.3">
                    <p:embed/>
                  </p:oleObj>
                </mc:Choice>
                <mc:Fallback>
                  <p:oleObj name="公式" r:id="rId7" imgW="584200" imgH="228600" progId="Equation.3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093" y="1647964"/>
                          <a:ext cx="1296993" cy="57606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TextBox 23"/>
            <p:cNvSpPr txBox="1">
              <a:spLocks noChangeArrowheads="1"/>
            </p:cNvSpPr>
            <p:nvPr/>
          </p:nvSpPr>
          <p:spPr bwMode="auto">
            <a:xfrm>
              <a:off x="5004048" y="1681644"/>
              <a:ext cx="41044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solidFill>
                    <a:srgbClr val="000000"/>
                  </a:solidFill>
                </a:rPr>
                <a:t>投掷距离</a:t>
              </a:r>
              <a:r>
                <a:rPr lang="en-US" altLang="zh-CN" sz="2800" b="1">
                  <a:solidFill>
                    <a:srgbClr val="000000"/>
                  </a:solidFill>
                </a:rPr>
                <a:t>                </a:t>
              </a:r>
              <a:r>
                <a:rPr lang="zh-CN" altLang="en-US" sz="2800" b="1">
                  <a:solidFill>
                    <a:srgbClr val="000000"/>
                  </a:solidFill>
                </a:rPr>
                <a:t>最大</a:t>
              </a:r>
              <a:r>
                <a:rPr lang="en-US" altLang="zh-CN" sz="2800" b="1">
                  <a:solidFill>
                    <a:srgbClr val="000000"/>
                  </a:solidFill>
                </a:rPr>
                <a:t>.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 bwMode="auto">
          <a:xfrm>
            <a:off x="5580063" y="1412875"/>
            <a:ext cx="3311525" cy="1944688"/>
            <a:chOff x="5580308" y="1412777"/>
            <a:chExt cx="3311783" cy="1944674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5580308" y="2349395"/>
              <a:ext cx="382617" cy="7715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h</a:t>
              </a:r>
            </a:p>
            <a:p>
              <a:pPr algn="just">
                <a:spcAft>
                  <a:spcPts val="0"/>
                </a:spcAft>
                <a:defRPr/>
              </a:pPr>
              <a:endParaRPr lang="zh-CN" sz="20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O</a:t>
              </a:r>
              <a:endParaRPr lang="zh-CN" sz="20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4" name="Text Box 27"/>
            <p:cNvSpPr txBox="1">
              <a:spLocks noChangeArrowheads="1"/>
            </p:cNvSpPr>
            <p:nvPr/>
          </p:nvSpPr>
          <p:spPr bwMode="auto">
            <a:xfrm>
              <a:off x="6472553" y="1903311"/>
              <a:ext cx="727132" cy="42227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重力</a:t>
              </a:r>
            </a:p>
          </p:txBody>
        </p:sp>
        <p:cxnSp>
          <p:nvCxnSpPr>
            <p:cNvPr id="20497" name="Line 28"/>
            <p:cNvCxnSpPr>
              <a:cxnSpLocks noChangeShapeType="1"/>
            </p:cNvCxnSpPr>
            <p:nvPr/>
          </p:nvCxnSpPr>
          <p:spPr bwMode="auto">
            <a:xfrm>
              <a:off x="6510144" y="2029275"/>
              <a:ext cx="1865" cy="202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Text Box 29"/>
            <p:cNvSpPr txBox="1">
              <a:spLocks noChangeArrowheads="1"/>
            </p:cNvSpPr>
            <p:nvPr/>
          </p:nvSpPr>
          <p:spPr bwMode="auto">
            <a:xfrm>
              <a:off x="6155028" y="1485801"/>
              <a:ext cx="288948" cy="4302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v</a:t>
              </a:r>
              <a:endParaRPr lang="zh-CN" sz="20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8020485" y="2909779"/>
              <a:ext cx="382618" cy="44767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s</a:t>
              </a:r>
              <a:endParaRPr lang="zh-CN" sz="20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5893069" y="1412777"/>
              <a:ext cx="382618" cy="44767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y</a:t>
              </a:r>
              <a:endParaRPr lang="zh-CN" sz="2000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8509473" y="2854217"/>
              <a:ext cx="382618" cy="44767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endParaRPr lang="zh-CN" sz="20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0" name="Text Box 33"/>
            <p:cNvSpPr txBox="1">
              <a:spLocks noChangeArrowheads="1"/>
            </p:cNvSpPr>
            <p:nvPr/>
          </p:nvSpPr>
          <p:spPr bwMode="auto">
            <a:xfrm>
              <a:off x="5950224" y="2250971"/>
              <a:ext cx="493751" cy="4571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θ</a:t>
              </a:r>
              <a:endParaRPr lang="zh-CN" sz="20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1" name="Arc 34"/>
            <p:cNvSpPr/>
            <p:nvPr/>
          </p:nvSpPr>
          <p:spPr bwMode="auto">
            <a:xfrm>
              <a:off x="7182220" y="1789012"/>
              <a:ext cx="1006553" cy="120014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>
                <a:latin typeface="+mj-lt"/>
              </a:endParaRPr>
            </a:p>
          </p:txBody>
        </p:sp>
        <p:sp>
          <p:nvSpPr>
            <p:cNvPr id="12" name="Arc 35"/>
            <p:cNvSpPr/>
            <p:nvPr/>
          </p:nvSpPr>
          <p:spPr bwMode="auto">
            <a:xfrm flipH="1">
              <a:off x="5929585" y="1785837"/>
              <a:ext cx="1268511" cy="9080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>
                <a:latin typeface="+mj-lt"/>
              </a:endParaRPr>
            </a:p>
          </p:txBody>
        </p:sp>
        <p:cxnSp>
          <p:nvCxnSpPr>
            <p:cNvPr id="20505" name="Line 36"/>
            <p:cNvCxnSpPr>
              <a:cxnSpLocks noChangeShapeType="1"/>
            </p:cNvCxnSpPr>
            <p:nvPr/>
          </p:nvCxnSpPr>
          <p:spPr bwMode="auto">
            <a:xfrm>
              <a:off x="5922585" y="2967002"/>
              <a:ext cx="2685986" cy="10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6" name="Line 37"/>
            <p:cNvCxnSpPr>
              <a:cxnSpLocks noChangeShapeType="1"/>
            </p:cNvCxnSpPr>
            <p:nvPr/>
          </p:nvCxnSpPr>
          <p:spPr bwMode="auto">
            <a:xfrm flipV="1">
              <a:off x="5922585" y="1630174"/>
              <a:ext cx="0" cy="1349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7" name="Line 38"/>
            <p:cNvCxnSpPr>
              <a:cxnSpLocks noChangeShapeType="1"/>
            </p:cNvCxnSpPr>
            <p:nvPr/>
          </p:nvCxnSpPr>
          <p:spPr bwMode="auto">
            <a:xfrm flipV="1">
              <a:off x="5931911" y="1811879"/>
              <a:ext cx="317096" cy="736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Arc 39"/>
            <p:cNvSpPr/>
            <p:nvPr/>
          </p:nvSpPr>
          <p:spPr bwMode="auto">
            <a:xfrm>
              <a:off x="6072471" y="2227159"/>
              <a:ext cx="185751" cy="30479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>
                <a:latin typeface="+mj-lt"/>
              </a:endParaRPr>
            </a:p>
          </p:txBody>
        </p:sp>
        <p:sp>
          <p:nvSpPr>
            <p:cNvPr id="17" name="Oval 41"/>
            <p:cNvSpPr>
              <a:spLocks noChangeArrowheads="1"/>
            </p:cNvSpPr>
            <p:nvPr/>
          </p:nvSpPr>
          <p:spPr bwMode="auto">
            <a:xfrm>
              <a:off x="6453501" y="1869974"/>
              <a:ext cx="131772" cy="1365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2000">
                <a:latin typeface="+mj-lt"/>
              </a:endParaRPr>
            </a:p>
          </p:txBody>
        </p:sp>
        <p:cxnSp>
          <p:nvCxnSpPr>
            <p:cNvPr id="20510" name="Line 42"/>
            <p:cNvCxnSpPr>
              <a:cxnSpLocks noChangeShapeType="1"/>
            </p:cNvCxnSpPr>
            <p:nvPr/>
          </p:nvCxnSpPr>
          <p:spPr bwMode="auto">
            <a:xfrm>
              <a:off x="5773363" y="2525719"/>
              <a:ext cx="5502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Line 43"/>
            <p:cNvCxnSpPr>
              <a:cxnSpLocks noChangeShapeType="1"/>
            </p:cNvCxnSpPr>
            <p:nvPr/>
          </p:nvCxnSpPr>
          <p:spPr bwMode="auto">
            <a:xfrm>
              <a:off x="5754711" y="2960513"/>
              <a:ext cx="17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3" name="矩形 19"/>
          <p:cNvSpPr>
            <a:spLocks noChangeArrowheads="1"/>
          </p:cNvSpPr>
          <p:nvPr/>
        </p:nvSpPr>
        <p:spPr bwMode="auto">
          <a:xfrm>
            <a:off x="539750" y="620713"/>
            <a:ext cx="1416050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模型二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203575" y="682625"/>
            <a:ext cx="2997200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铅球出手高度</a:t>
            </a:r>
            <a:r>
              <a:rPr lang="zh-CN" altLang="en-US" sz="2800" b="1"/>
              <a:t>为</a:t>
            </a:r>
            <a:r>
              <a:rPr lang="en-US" altLang="zh-CN" sz="2800" b="1" i="1"/>
              <a:t>h</a:t>
            </a:r>
            <a:endParaRPr lang="zh-CN" altLang="en-US" sz="2800" i="1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82625" y="1665288"/>
            <a:ext cx="3778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t</a:t>
            </a:r>
            <a:r>
              <a:rPr lang="en-US" altLang="zh-CN" sz="2800" b="1"/>
              <a:t>=0</a:t>
            </a:r>
            <a:r>
              <a:rPr lang="zh-CN" altLang="zh-CN" sz="2800" b="1"/>
              <a:t>时铅球从</a:t>
            </a:r>
            <a:r>
              <a:rPr lang="en-US" altLang="zh-CN" sz="2800" b="1"/>
              <a:t> (0, </a:t>
            </a:r>
            <a:r>
              <a:rPr lang="en-US" altLang="zh-CN" sz="2800" b="1" i="1"/>
              <a:t>h</a:t>
            </a:r>
            <a:r>
              <a:rPr lang="en-US" altLang="zh-CN" sz="2800" b="1"/>
              <a:t>) </a:t>
            </a:r>
            <a:r>
              <a:rPr lang="zh-CN" altLang="zh-CN" sz="2800" b="1"/>
              <a:t>投出</a:t>
            </a:r>
            <a:endParaRPr lang="zh-CN" altLang="en-US" sz="2800" b="1"/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39750" y="2544763"/>
          <a:ext cx="4683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公式" r:id="rId3" imgW="2298700" imgH="228600" progId="Equation.3">
                  <p:embed/>
                </p:oleObj>
              </mc:Choice>
              <mc:Fallback>
                <p:oleObj name="公式" r:id="rId3" imgW="2298700" imgH="228600" progId="Equation.3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44763"/>
                        <a:ext cx="46831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 bwMode="auto">
          <a:xfrm>
            <a:off x="1069975" y="4724400"/>
            <a:ext cx="6526213" cy="1008063"/>
            <a:chOff x="1070502" y="4725144"/>
            <a:chExt cx="6525834" cy="1008063"/>
          </a:xfrm>
        </p:grpSpPr>
        <p:graphicFrame>
          <p:nvGraphicFramePr>
            <p:cNvPr id="20493" name="对象 26"/>
            <p:cNvGraphicFramePr>
              <a:graphicFrameLocks noChangeAspect="1"/>
            </p:cNvGraphicFramePr>
            <p:nvPr/>
          </p:nvGraphicFramePr>
          <p:xfrm>
            <a:off x="3778495" y="4725144"/>
            <a:ext cx="1801813" cy="1008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2" name="公式" r:id="rId5" imgW="799465" imgH="444500" progId="Equation.3">
                    <p:embed/>
                  </p:oleObj>
                </mc:Choice>
                <mc:Fallback>
                  <p:oleObj name="公式" r:id="rId5" imgW="799465" imgH="444500" progId="Equation.3">
                    <p:embed/>
                    <p:pic>
                      <p:nvPicPr>
                        <p:cNvPr id="0" name="对象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8495" y="4725144"/>
                          <a:ext cx="1801813" cy="100806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4" name="矩形 27"/>
            <p:cNvSpPr>
              <a:spLocks noChangeArrowheads="1"/>
            </p:cNvSpPr>
            <p:nvPr/>
          </p:nvSpPr>
          <p:spPr bwMode="auto">
            <a:xfrm>
              <a:off x="1070502" y="5034949"/>
              <a:ext cx="652583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/>
                <a:t>h</a:t>
              </a:r>
              <a:r>
                <a:rPr lang="en-US" altLang="zh-CN" sz="2800" b="1"/>
                <a:t>=0 </a:t>
              </a:r>
              <a:r>
                <a:rPr lang="zh-CN" altLang="zh-CN" sz="2800" b="1"/>
                <a:t>时</a:t>
              </a:r>
              <a:r>
                <a:rPr lang="zh-CN" altLang="en-US" sz="2800" b="1"/>
                <a:t>与</a:t>
              </a:r>
              <a:r>
                <a:rPr lang="zh-CN" altLang="zh-CN" sz="2800" b="1"/>
                <a:t>模型一</a:t>
              </a:r>
              <a:r>
                <a:rPr lang="en-US" altLang="zh-CN" sz="2800" b="1"/>
                <a:t>                       </a:t>
              </a:r>
              <a:r>
                <a:rPr lang="zh-CN" altLang="en-US" sz="2800" b="1"/>
                <a:t>相同</a:t>
              </a:r>
              <a:r>
                <a:rPr lang="en-US" altLang="zh-CN" sz="2800" b="1"/>
                <a:t>.</a:t>
              </a:r>
              <a:endParaRPr lang="zh-CN" altLang="en-US" sz="2800" b="1"/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966788" y="3284538"/>
            <a:ext cx="5476875" cy="1152525"/>
            <a:chOff x="966723" y="3284984"/>
            <a:chExt cx="5477204" cy="1152128"/>
          </a:xfrm>
        </p:grpSpPr>
        <p:graphicFrame>
          <p:nvGraphicFramePr>
            <p:cNvPr id="20491" name="对象 25"/>
            <p:cNvGraphicFramePr>
              <a:graphicFrameLocks noChangeAspect="1"/>
            </p:cNvGraphicFramePr>
            <p:nvPr/>
          </p:nvGraphicFramePr>
          <p:xfrm>
            <a:off x="966723" y="3501008"/>
            <a:ext cx="5477204" cy="936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3" name="公式" r:id="rId7" imgW="2616200" imgH="444500" progId="Equation.3">
                    <p:embed/>
                  </p:oleObj>
                </mc:Choice>
                <mc:Fallback>
                  <p:oleObj name="公式" r:id="rId7" imgW="2616200" imgH="444500" progId="Equation.3">
                    <p:embed/>
                    <p:pic>
                      <p:nvPicPr>
                        <p:cNvPr id="0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723" y="3501008"/>
                          <a:ext cx="5477204" cy="93610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下箭头 28"/>
            <p:cNvSpPr>
              <a:spLocks noChangeArrowheads="1"/>
            </p:cNvSpPr>
            <p:nvPr/>
          </p:nvSpPr>
          <p:spPr bwMode="auto">
            <a:xfrm>
              <a:off x="2718402" y="3284984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09065" y="1163955"/>
            <a:ext cx="6259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FF0000"/>
                </a:solidFill>
              </a:rPr>
              <a:t>（最）优化模型分类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05" y="2115820"/>
            <a:ext cx="7817485" cy="3374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" y="2536190"/>
            <a:ext cx="669925" cy="201739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/>
          <p:cNvSpPr>
            <a:spLocks noChangeArrowheads="1"/>
          </p:cNvSpPr>
          <p:nvPr/>
        </p:nvSpPr>
        <p:spPr bwMode="auto">
          <a:xfrm>
            <a:off x="531813" y="692150"/>
            <a:ext cx="1416050" cy="5857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模型二</a:t>
            </a:r>
          </a:p>
        </p:txBody>
      </p:sp>
      <p:graphicFrame>
        <p:nvGraphicFramePr>
          <p:cNvPr id="21507" name="对象 2"/>
          <p:cNvGraphicFramePr>
            <a:graphicFrameLocks noChangeAspect="1"/>
          </p:cNvGraphicFramePr>
          <p:nvPr/>
        </p:nvGraphicFramePr>
        <p:xfrm>
          <a:off x="2484438" y="620713"/>
          <a:ext cx="54768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" name="公式" r:id="rId3" imgW="2616200" imgH="444500" progId="Equation.3">
                  <p:embed/>
                </p:oleObj>
              </mc:Choice>
              <mc:Fallback>
                <p:oleObj name="公式" r:id="rId3" imgW="2616200" imgH="4445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620713"/>
                        <a:ext cx="5476875" cy="936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900113" y="1655763"/>
            <a:ext cx="7127875" cy="765175"/>
            <a:chOff x="899591" y="1654985"/>
            <a:chExt cx="7128793" cy="765903"/>
          </a:xfrm>
        </p:grpSpPr>
        <p:graphicFrame>
          <p:nvGraphicFramePr>
            <p:cNvPr id="21540" name="对象 4"/>
            <p:cNvGraphicFramePr>
              <a:graphicFrameLocks noChangeAspect="1"/>
            </p:cNvGraphicFramePr>
            <p:nvPr/>
          </p:nvGraphicFramePr>
          <p:xfrm>
            <a:off x="2555776" y="1654985"/>
            <a:ext cx="936104" cy="7659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5" name="公式" r:id="rId5" imgW="482600" imgH="393700" progId="Equation.3">
                    <p:embed/>
                  </p:oleObj>
                </mc:Choice>
                <mc:Fallback>
                  <p:oleObj name="公式" r:id="rId5" imgW="482600" imgH="393700" progId="Equation.3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76" y="1654985"/>
                          <a:ext cx="936104" cy="7659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1" name="矩形 5"/>
            <p:cNvSpPr>
              <a:spLocks noChangeArrowheads="1"/>
            </p:cNvSpPr>
            <p:nvPr/>
          </p:nvSpPr>
          <p:spPr bwMode="auto">
            <a:xfrm>
              <a:off x="899591" y="1772816"/>
              <a:ext cx="71287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     直接用            求</a:t>
              </a:r>
              <a:r>
                <a:rPr lang="zh-CN" altLang="zh-CN" sz="2800" b="1"/>
                <a:t>最佳出手角度计算太繁</a:t>
              </a:r>
              <a:r>
                <a:rPr lang="en-US" altLang="zh-CN" sz="2800" b="1"/>
                <a:t>. </a:t>
              </a:r>
              <a:endParaRPr lang="zh-CN" altLang="en-US" sz="2800" b="1"/>
            </a:p>
          </p:txBody>
        </p:sp>
      </p:grp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55650" y="2708275"/>
          <a:ext cx="45370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6" name="公式" r:id="rId7" imgW="2298700" imgH="228600" progId="Equation.3">
                  <p:embed/>
                </p:oleObj>
              </mc:Choice>
              <mc:Fallback>
                <p:oleObj name="公式" r:id="rId7" imgW="2298700" imgH="2286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08275"/>
                        <a:ext cx="45370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859463" y="4652963"/>
          <a:ext cx="236378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7" name="公式" r:id="rId9" imgW="1040765" imgH="419100" progId="Equation.3">
                  <p:embed/>
                </p:oleObj>
              </mc:Choice>
              <mc:Fallback>
                <p:oleObj name="公式" r:id="rId9" imgW="1040765" imgH="419100" progId="Equation.3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652963"/>
                        <a:ext cx="2363787" cy="954087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863850" y="5732463"/>
            <a:ext cx="233997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最佳出手角度</a:t>
            </a:r>
            <a:endParaRPr lang="zh-CN" altLang="en-US" sz="2800" b="1"/>
          </a:p>
        </p:txBody>
      </p:sp>
      <p:sp>
        <p:nvSpPr>
          <p:cNvPr id="23" name="矩形 22"/>
          <p:cNvSpPr/>
          <p:nvPr/>
        </p:nvSpPr>
        <p:spPr>
          <a:xfrm>
            <a:off x="5940425" y="5713413"/>
            <a:ext cx="234473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/>
              <a:t>最</a:t>
            </a:r>
            <a:r>
              <a:rPr lang="zh-CN" altLang="en-US" sz="2800" b="1" dirty="0"/>
              <a:t>远</a:t>
            </a:r>
            <a:r>
              <a:rPr lang="zh-CN" altLang="zh-CN" sz="2800" b="1" dirty="0"/>
              <a:t>投掷距离</a:t>
            </a:r>
            <a:endParaRPr lang="zh-CN" altLang="en-US" sz="2800" b="1" dirty="0"/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5580063" y="2565400"/>
            <a:ext cx="3151187" cy="750888"/>
            <a:chOff x="5580112" y="2564904"/>
            <a:chExt cx="3150468" cy="750672"/>
          </a:xfrm>
        </p:grpSpPr>
        <p:graphicFrame>
          <p:nvGraphicFramePr>
            <p:cNvPr id="21538" name="对象 7"/>
            <p:cNvGraphicFramePr>
              <a:graphicFrameLocks noChangeAspect="1"/>
            </p:cNvGraphicFramePr>
            <p:nvPr/>
          </p:nvGraphicFramePr>
          <p:xfrm>
            <a:off x="5796136" y="2564904"/>
            <a:ext cx="2934444" cy="750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8" name="公式" r:id="rId11" imgW="1638300" imgH="419100" progId="Equation.3">
                    <p:embed/>
                  </p:oleObj>
                </mc:Choice>
                <mc:Fallback>
                  <p:oleObj name="公式" r:id="rId11" imgW="1638300" imgH="419100" progId="Equation.3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6136" y="2564904"/>
                          <a:ext cx="2934444" cy="750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9" name="右箭头 23"/>
            <p:cNvSpPr>
              <a:spLocks noChangeArrowheads="1"/>
            </p:cNvSpPr>
            <p:nvPr/>
          </p:nvSpPr>
          <p:spPr bwMode="auto">
            <a:xfrm>
              <a:off x="5580112" y="2708920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889375" y="3500438"/>
            <a:ext cx="2016125" cy="936625"/>
            <a:chOff x="3923928" y="3491295"/>
            <a:chExt cx="2016224" cy="936105"/>
          </a:xfrm>
        </p:grpSpPr>
        <p:graphicFrame>
          <p:nvGraphicFramePr>
            <p:cNvPr id="21536" name="对象 14"/>
            <p:cNvGraphicFramePr>
              <a:graphicFrameLocks noChangeAspect="1"/>
            </p:cNvGraphicFramePr>
            <p:nvPr/>
          </p:nvGraphicFramePr>
          <p:xfrm>
            <a:off x="4067942" y="3491295"/>
            <a:ext cx="1872210" cy="936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9" name="公式" r:id="rId13" imgW="698500" imgH="444500" progId="Equation.3">
                    <p:embed/>
                  </p:oleObj>
                </mc:Choice>
                <mc:Fallback>
                  <p:oleObj name="公式" r:id="rId13" imgW="698500" imgH="444500" progId="Equation.3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2" y="3491295"/>
                          <a:ext cx="1872210" cy="936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7" name="右箭头 24"/>
            <p:cNvSpPr>
              <a:spLocks noChangeArrowheads="1"/>
            </p:cNvSpPr>
            <p:nvPr/>
          </p:nvSpPr>
          <p:spPr bwMode="auto">
            <a:xfrm>
              <a:off x="3923928" y="3717032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979488" y="3500438"/>
          <a:ext cx="27686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0" name="公式" r:id="rId15" imgW="1346200" imgH="419100" progId="Equation.3">
                  <p:embed/>
                </p:oleObj>
              </mc:Choice>
              <mc:Fallback>
                <p:oleObj name="公式" r:id="rId15" imgW="1346200" imgH="4191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500438"/>
                        <a:ext cx="27686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 bwMode="auto">
          <a:xfrm>
            <a:off x="6084888" y="3573463"/>
            <a:ext cx="2754312" cy="863600"/>
            <a:chOff x="6192082" y="3645024"/>
            <a:chExt cx="2754405" cy="864096"/>
          </a:xfrm>
        </p:grpSpPr>
        <p:graphicFrame>
          <p:nvGraphicFramePr>
            <p:cNvPr id="21534" name="对象 16"/>
            <p:cNvGraphicFramePr>
              <a:graphicFrameLocks noChangeAspect="1"/>
            </p:cNvGraphicFramePr>
            <p:nvPr/>
          </p:nvGraphicFramePr>
          <p:xfrm>
            <a:off x="6372200" y="3645024"/>
            <a:ext cx="2574287" cy="864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1" name="公式" r:id="rId17" imgW="1358900" imgH="457200" progId="Equation.3">
                    <p:embed/>
                  </p:oleObj>
                </mc:Choice>
                <mc:Fallback>
                  <p:oleObj name="公式" r:id="rId17" imgW="1358900" imgH="457200" progId="Equation.3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00" y="3645024"/>
                          <a:ext cx="2574287" cy="864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5" name="右箭头 29"/>
            <p:cNvSpPr>
              <a:spLocks noChangeArrowheads="1"/>
            </p:cNvSpPr>
            <p:nvPr/>
          </p:nvSpPr>
          <p:spPr bwMode="auto">
            <a:xfrm>
              <a:off x="6192082" y="3771103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531813" y="3762375"/>
            <a:ext cx="1028700" cy="1746250"/>
            <a:chOff x="531741" y="3762748"/>
            <a:chExt cx="1028117" cy="1745862"/>
          </a:xfrm>
        </p:grpSpPr>
        <p:graphicFrame>
          <p:nvGraphicFramePr>
            <p:cNvPr id="21531" name="对象 10"/>
            <p:cNvGraphicFramePr>
              <a:graphicFrameLocks noChangeAspect="1"/>
            </p:cNvGraphicFramePr>
            <p:nvPr/>
          </p:nvGraphicFramePr>
          <p:xfrm>
            <a:off x="531741" y="4682085"/>
            <a:ext cx="1028117" cy="826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2" name="公式" r:id="rId19" imgW="482600" imgH="393700" progId="Equation.3">
                    <p:embed/>
                  </p:oleObj>
                </mc:Choice>
                <mc:Fallback>
                  <p:oleObj name="公式" r:id="rId19" imgW="482600" imgH="393700" progId="Equation.3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41" y="4682085"/>
                          <a:ext cx="1028117" cy="826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2" name="右箭头 25"/>
            <p:cNvSpPr>
              <a:spLocks noChangeArrowheads="1"/>
            </p:cNvSpPr>
            <p:nvPr/>
          </p:nvSpPr>
          <p:spPr bwMode="auto">
            <a:xfrm>
              <a:off x="683568" y="3762748"/>
              <a:ext cx="261748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上箭头 32"/>
            <p:cNvSpPr>
              <a:spLocks noChangeArrowheads="1"/>
            </p:cNvSpPr>
            <p:nvPr/>
          </p:nvSpPr>
          <p:spPr bwMode="auto">
            <a:xfrm>
              <a:off x="683568" y="4365104"/>
              <a:ext cx="196019" cy="288032"/>
            </a:xfrm>
            <a:prstGeom prst="upArrow">
              <a:avLst>
                <a:gd name="adj1" fmla="val 50000"/>
                <a:gd name="adj2" fmla="val 5000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 bwMode="auto">
          <a:xfrm>
            <a:off x="2627313" y="4652963"/>
            <a:ext cx="2592387" cy="960437"/>
            <a:chOff x="2627783" y="4653136"/>
            <a:chExt cx="2592289" cy="960840"/>
          </a:xfrm>
        </p:grpSpPr>
        <p:graphicFrame>
          <p:nvGraphicFramePr>
            <p:cNvPr id="21529" name="对象 18"/>
            <p:cNvGraphicFramePr>
              <a:graphicFrameLocks noChangeAspect="1"/>
            </p:cNvGraphicFramePr>
            <p:nvPr/>
          </p:nvGraphicFramePr>
          <p:xfrm>
            <a:off x="2843807" y="4653136"/>
            <a:ext cx="2376265" cy="960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3" name="公式" r:id="rId20" imgW="1244600" imgH="469900" progId="Equation.3">
                    <p:embed/>
                  </p:oleObj>
                </mc:Choice>
                <mc:Fallback>
                  <p:oleObj name="公式" r:id="rId20" imgW="1244600" imgH="469900" progId="Equation.3">
                    <p:embed/>
                    <p:pic>
                      <p:nvPicPr>
                        <p:cNvPr id="0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7" y="4653136"/>
                          <a:ext cx="2376265" cy="96084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0" name="右箭头 34"/>
            <p:cNvSpPr>
              <a:spLocks noChangeArrowheads="1"/>
            </p:cNvSpPr>
            <p:nvPr/>
          </p:nvSpPr>
          <p:spPr bwMode="auto">
            <a:xfrm>
              <a:off x="2627783" y="4808819"/>
              <a:ext cx="144016" cy="52389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7" name="直接箭头连接符 36"/>
          <p:cNvCxnSpPr>
            <a:cxnSpLocks noChangeShapeType="1"/>
          </p:cNvCxnSpPr>
          <p:nvPr/>
        </p:nvCxnSpPr>
        <p:spPr bwMode="auto">
          <a:xfrm flipV="1">
            <a:off x="3563938" y="4437063"/>
            <a:ext cx="1800225" cy="431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箭头连接符 42"/>
          <p:cNvCxnSpPr>
            <a:cxnSpLocks noChangeShapeType="1"/>
          </p:cNvCxnSpPr>
          <p:nvPr/>
        </p:nvCxnSpPr>
        <p:spPr bwMode="auto">
          <a:xfrm>
            <a:off x="4284663" y="4183063"/>
            <a:ext cx="1582737" cy="8302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531813" y="692150"/>
            <a:ext cx="1416050" cy="5857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模型二</a:t>
            </a:r>
          </a:p>
        </p:txBody>
      </p:sp>
      <p:graphicFrame>
        <p:nvGraphicFramePr>
          <p:cNvPr id="22531" name="对象 2"/>
          <p:cNvGraphicFramePr>
            <a:graphicFrameLocks noChangeAspect="1"/>
          </p:cNvGraphicFramePr>
          <p:nvPr/>
        </p:nvGraphicFramePr>
        <p:xfrm>
          <a:off x="2590800" y="692150"/>
          <a:ext cx="54768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公式" r:id="rId3" imgW="2616200" imgH="444500" progId="Equation.3">
                  <p:embed/>
                </p:oleObj>
              </mc:Choice>
              <mc:Fallback>
                <p:oleObj name="公式" r:id="rId3" imgW="2616200" imgH="4445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92150"/>
                        <a:ext cx="54768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3"/>
          <p:cNvGraphicFramePr>
            <a:graphicFrameLocks noChangeAspect="1"/>
          </p:cNvGraphicFramePr>
          <p:nvPr/>
        </p:nvGraphicFramePr>
        <p:xfrm>
          <a:off x="5129213" y="2349500"/>
          <a:ext cx="2363787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公式" r:id="rId5" imgW="1040765" imgH="419100" progId="Equation.3">
                  <p:embed/>
                </p:oleObj>
              </mc:Choice>
              <mc:Fallback>
                <p:oleObj name="公式" r:id="rId5" imgW="1040765" imgH="4191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2349500"/>
                        <a:ext cx="2363787" cy="954088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矩形 4"/>
          <p:cNvSpPr>
            <a:spLocks noChangeArrowheads="1"/>
          </p:cNvSpPr>
          <p:nvPr/>
        </p:nvSpPr>
        <p:spPr bwMode="auto">
          <a:xfrm>
            <a:off x="1512888" y="1754188"/>
            <a:ext cx="2338387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最佳出手角度</a:t>
            </a:r>
            <a:endParaRPr lang="zh-CN" altLang="en-US" sz="2800" b="1"/>
          </a:p>
        </p:txBody>
      </p:sp>
      <p:sp>
        <p:nvSpPr>
          <p:cNvPr id="6" name="矩形 5"/>
          <p:cNvSpPr/>
          <p:nvPr/>
        </p:nvSpPr>
        <p:spPr>
          <a:xfrm>
            <a:off x="5148263" y="1700213"/>
            <a:ext cx="23447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/>
              <a:t>最</a:t>
            </a:r>
            <a:r>
              <a:rPr lang="zh-CN" altLang="en-US" sz="2800" b="1" dirty="0"/>
              <a:t>远</a:t>
            </a:r>
            <a:r>
              <a:rPr lang="zh-CN" altLang="zh-CN" sz="2800" b="1" dirty="0"/>
              <a:t>投掷距离</a:t>
            </a:r>
            <a:endParaRPr lang="zh-CN" altLang="en-US" sz="2800" b="1" dirty="0"/>
          </a:p>
        </p:txBody>
      </p:sp>
      <p:graphicFrame>
        <p:nvGraphicFramePr>
          <p:cNvPr id="22535" name="对象 7"/>
          <p:cNvGraphicFramePr>
            <a:graphicFrameLocks noChangeAspect="1"/>
          </p:cNvGraphicFramePr>
          <p:nvPr/>
        </p:nvGraphicFramePr>
        <p:xfrm>
          <a:off x="1476375" y="2395538"/>
          <a:ext cx="23749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公式" r:id="rId7" imgW="1244600" imgH="469900" progId="Equation.3">
                  <p:embed/>
                </p:oleObj>
              </mc:Choice>
              <mc:Fallback>
                <p:oleObj name="公式" r:id="rId7" imgW="1244600" imgH="4699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95538"/>
                        <a:ext cx="2374900" cy="962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71550" y="3697288"/>
            <a:ext cx="3216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最佳出手角度</a:t>
            </a:r>
            <a:r>
              <a:rPr lang="en-US" altLang="zh-CN" sz="2800" b="1" i="1"/>
              <a:t>θ</a:t>
            </a:r>
            <a:r>
              <a:rPr lang="en-US" altLang="zh-CN" sz="2800" b="1"/>
              <a:t>&lt;π/4</a:t>
            </a:r>
            <a:endParaRPr lang="zh-CN" altLang="en-US" sz="2800" b="1"/>
          </a:p>
        </p:txBody>
      </p:sp>
      <p:grpSp>
        <p:nvGrpSpPr>
          <p:cNvPr id="23" name="组合 22"/>
          <p:cNvGrpSpPr/>
          <p:nvPr/>
        </p:nvGrpSpPr>
        <p:grpSpPr bwMode="auto">
          <a:xfrm>
            <a:off x="6011863" y="3625850"/>
            <a:ext cx="1296987" cy="560388"/>
            <a:chOff x="6012160" y="3625860"/>
            <a:chExt cx="1296144" cy="559758"/>
          </a:xfrm>
        </p:grpSpPr>
        <p:sp>
          <p:nvSpPr>
            <p:cNvPr id="22545" name="右箭头 8"/>
            <p:cNvSpPr>
              <a:spLocks noChangeArrowheads="1"/>
            </p:cNvSpPr>
            <p:nvPr/>
          </p:nvSpPr>
          <p:spPr bwMode="auto">
            <a:xfrm>
              <a:off x="6012160" y="3661724"/>
              <a:ext cx="144016" cy="52389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矩形 15"/>
            <p:cNvSpPr>
              <a:spLocks noChangeArrowheads="1"/>
            </p:cNvSpPr>
            <p:nvPr/>
          </p:nvSpPr>
          <p:spPr bwMode="auto">
            <a:xfrm>
              <a:off x="6179469" y="3625860"/>
              <a:ext cx="11288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θ ↑</a:t>
              </a:r>
              <a:r>
                <a:rPr lang="en-US" altLang="zh-CN" sz="2800" b="1"/>
                <a:t>, </a:t>
              </a:r>
              <a:r>
                <a:rPr lang="en-US" altLang="zh-CN" sz="2800" b="1" i="1"/>
                <a:t>s↑</a:t>
              </a:r>
              <a:endParaRPr lang="zh-CN" altLang="en-US" sz="2800" b="1"/>
            </a:p>
          </p:txBody>
        </p:sp>
      </p:grp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971550" y="4746625"/>
            <a:ext cx="373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大致上</a:t>
            </a:r>
            <a:r>
              <a:rPr lang="en-US" altLang="zh-CN" sz="2800" b="1"/>
              <a:t>  </a:t>
            </a: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r>
              <a:rPr lang="zh-CN" altLang="zh-CN" sz="2800" b="1" baseline="30000"/>
              <a:t> </a:t>
            </a:r>
            <a:r>
              <a:rPr lang="zh-CN" altLang="zh-CN" sz="2800" b="1">
                <a:solidFill>
                  <a:srgbClr val="FF0000"/>
                </a:solidFill>
              </a:rPr>
              <a:t>∝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 baseline="30000">
                <a:solidFill>
                  <a:srgbClr val="FF0000"/>
                </a:solidFill>
              </a:rPr>
              <a:t>2      </a:t>
            </a: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r>
              <a:rPr lang="zh-CN" altLang="zh-CN" sz="2800" b="1">
                <a:solidFill>
                  <a:srgbClr val="FF0000"/>
                </a:solidFill>
              </a:rPr>
              <a:t>∝</a:t>
            </a:r>
            <a:r>
              <a:rPr lang="en-US" altLang="zh-CN" sz="2800" b="1" i="1">
                <a:solidFill>
                  <a:srgbClr val="FF0000"/>
                </a:solidFill>
              </a:rPr>
              <a:t> h</a:t>
            </a:r>
            <a:r>
              <a:rPr lang="en-US" altLang="zh-CN" sz="2800" b="1" baseline="30000">
                <a:solidFill>
                  <a:srgbClr val="FF0000"/>
                </a:solidFill>
              </a:rPr>
              <a:t>1/2</a:t>
            </a:r>
            <a:endParaRPr lang="zh-CN" altLang="en-US" sz="2800" b="1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222500" y="5445125"/>
            <a:ext cx="530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提高</a:t>
            </a:r>
            <a:r>
              <a:rPr lang="en-US" altLang="zh-CN" sz="2800" b="1" i="1"/>
              <a:t>v</a:t>
            </a:r>
            <a:r>
              <a:rPr lang="zh-CN" altLang="zh-CN" sz="2800" b="1"/>
              <a:t>对</a:t>
            </a:r>
            <a:r>
              <a:rPr lang="en-US" altLang="zh-CN" sz="2800" b="1" i="1"/>
              <a:t>s</a:t>
            </a:r>
            <a:r>
              <a:rPr lang="zh-CN" altLang="zh-CN" sz="2800" b="1"/>
              <a:t>的增加远比提高</a:t>
            </a:r>
            <a:r>
              <a:rPr lang="en-US" altLang="zh-CN" sz="2800" b="1" i="1"/>
              <a:t>h</a:t>
            </a:r>
            <a:r>
              <a:rPr lang="zh-CN" altLang="zh-CN" sz="2800" b="1"/>
              <a:t>有效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219700" y="3632200"/>
            <a:ext cx="612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v ↑</a:t>
            </a:r>
            <a:endParaRPr lang="zh-CN" altLang="en-US" sz="2800" b="1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111750" y="4346575"/>
            <a:ext cx="744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 h ↑</a:t>
            </a:r>
            <a:endParaRPr lang="zh-CN" altLang="en-US" sz="2800" b="1"/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6011863" y="4344988"/>
            <a:ext cx="1512887" cy="523875"/>
            <a:chOff x="6012160" y="4345266"/>
            <a:chExt cx="1512168" cy="523894"/>
          </a:xfrm>
        </p:grpSpPr>
        <p:sp>
          <p:nvSpPr>
            <p:cNvPr id="22543" name="矩形 10"/>
            <p:cNvSpPr>
              <a:spLocks noChangeArrowheads="1"/>
            </p:cNvSpPr>
            <p:nvPr/>
          </p:nvSpPr>
          <p:spPr bwMode="auto">
            <a:xfrm>
              <a:off x="6192469" y="4345940"/>
              <a:ext cx="13318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/>
                <a:t>θ↓</a:t>
              </a:r>
              <a:r>
                <a:rPr lang="en-US" altLang="zh-CN" sz="2800" b="1"/>
                <a:t> , </a:t>
              </a:r>
              <a:r>
                <a:rPr lang="en-US" altLang="zh-CN" sz="2800" b="1" i="1"/>
                <a:t>s↑ </a:t>
              </a:r>
              <a:endParaRPr lang="zh-CN" altLang="en-US" sz="2800" b="1"/>
            </a:p>
          </p:txBody>
        </p:sp>
        <p:sp>
          <p:nvSpPr>
            <p:cNvPr id="22544" name="右箭头 20"/>
            <p:cNvSpPr>
              <a:spLocks noChangeArrowheads="1"/>
            </p:cNvSpPr>
            <p:nvPr/>
          </p:nvSpPr>
          <p:spPr bwMode="auto">
            <a:xfrm>
              <a:off x="6012160" y="4345266"/>
              <a:ext cx="144016" cy="52389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0825" y="1341438"/>
          <a:ext cx="8713791" cy="28082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20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6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78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78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78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442">
                <a:tc gridSpan="2">
                  <a:txBody>
                    <a:bodyPr/>
                    <a:lstStyle/>
                    <a:p>
                      <a:pPr indent="285750"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(m/s)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42">
                <a:tc rowSpan="3">
                  <a:txBody>
                    <a:bodyPr/>
                    <a:lstStyle/>
                    <a:p>
                      <a:pPr marL="57150" indent="-5715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最佳角度</a:t>
                      </a:r>
                    </a:p>
                    <a:p>
                      <a:pPr marL="57150" indent="-5715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度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=1.8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38.76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39.85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40.69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41.35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41.87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42.29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42.63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42.92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4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=2.0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38.22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39.38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40.28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40.99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41.56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42.02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42.39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42.70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4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=2.2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37.70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38.93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39.89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40.65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41.26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41.75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42.16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42.49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442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最远距离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(m)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=1.8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8.13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9.90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14.03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16.40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18.96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21.73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24.69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44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=2.0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8.29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10.07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12.04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14.21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16.57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19.14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21.91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24.88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=2.2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8.45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10.23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12.21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14.38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16.75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19.32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22.09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25.06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642" name="矩形 2"/>
          <p:cNvSpPr>
            <a:spLocks noChangeArrowheads="1"/>
          </p:cNvSpPr>
          <p:nvPr/>
        </p:nvSpPr>
        <p:spPr bwMode="auto">
          <a:xfrm>
            <a:off x="755650" y="620713"/>
            <a:ext cx="7424738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模型二的最佳出手角度及最远投掷距离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31813" y="4221163"/>
            <a:ext cx="209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i="1">
                <a:cs typeface="Times New Roman" panose="02020603050405020304" pitchFamily="18" charset="0"/>
              </a:rPr>
              <a:t>h</a:t>
            </a:r>
            <a:r>
              <a:rPr lang="en-US" altLang="zh-CN" b="1">
                <a:cs typeface="Times New Roman" panose="02020603050405020304" pitchFamily="18" charset="0"/>
              </a:rPr>
              <a:t>≈</a:t>
            </a:r>
            <a:r>
              <a:rPr lang="zh-CN" altLang="en-US" b="1">
                <a:cs typeface="Times New Roman" panose="02020603050405020304" pitchFamily="18" charset="0"/>
              </a:rPr>
              <a:t>身高</a:t>
            </a:r>
            <a:r>
              <a:rPr lang="en-US" altLang="zh-CN" b="1">
                <a:cs typeface="Times New Roman" panose="02020603050405020304" pitchFamily="18" charset="0"/>
              </a:rPr>
              <a:t>+</a:t>
            </a:r>
            <a:r>
              <a:rPr lang="en-US" altLang="zh-CN" b="1"/>
              <a:t>20cm 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39750" y="4652963"/>
            <a:ext cx="3168650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b="1" i="1" dirty="0"/>
              <a:t>v</a:t>
            </a:r>
            <a:r>
              <a:rPr lang="en-US" altLang="zh-CN" b="1" dirty="0">
                <a:cs typeface="Times New Roman" panose="02020603050405020304" pitchFamily="18" charset="0"/>
              </a:rPr>
              <a:t> ≈ </a:t>
            </a:r>
            <a:r>
              <a:rPr lang="en-US" altLang="zh-CN" b="1" dirty="0"/>
              <a:t>8~10m/s(</a:t>
            </a:r>
            <a:r>
              <a:rPr lang="zh-CN" altLang="zh-CN" b="1" dirty="0"/>
              <a:t>普通人</a:t>
            </a:r>
            <a:r>
              <a:rPr lang="en-US" altLang="zh-CN" b="1" dirty="0"/>
              <a:t>)</a:t>
            </a:r>
          </a:p>
          <a:p>
            <a:pPr>
              <a:lnSpc>
                <a:spcPts val="4000"/>
              </a:lnSpc>
            </a:pPr>
            <a:r>
              <a:rPr lang="en-US" altLang="zh-CN" b="1" i="1" dirty="0"/>
              <a:t>v</a:t>
            </a:r>
            <a:r>
              <a:rPr lang="en-US" altLang="zh-CN" b="1" dirty="0">
                <a:cs typeface="Times New Roman" panose="02020603050405020304" pitchFamily="18" charset="0"/>
              </a:rPr>
              <a:t> ≈</a:t>
            </a:r>
            <a:r>
              <a:rPr lang="en-US" altLang="zh-CN" b="1" dirty="0"/>
              <a:t>10~13m/s(</a:t>
            </a:r>
            <a:r>
              <a:rPr lang="zh-CN" altLang="zh-CN" b="1" dirty="0"/>
              <a:t>运动员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68313" y="5805488"/>
            <a:ext cx="2760662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/>
              <a:t>最佳出手角度</a:t>
            </a:r>
            <a:r>
              <a:rPr lang="zh-CN" altLang="en-US" b="1"/>
              <a:t>约</a:t>
            </a:r>
            <a:r>
              <a:rPr lang="en-US" altLang="zh-CN" b="1"/>
              <a:t>40</a:t>
            </a:r>
            <a:r>
              <a:rPr lang="en-US" altLang="zh-CN" b="1" baseline="30000"/>
              <a:t>0</a:t>
            </a:r>
            <a:endParaRPr lang="zh-CN" altLang="en-US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643438" y="4260850"/>
          <a:ext cx="3744912" cy="1039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6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=2.0m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9" marR="6858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=10m/s</a:t>
                      </a:r>
                      <a:r>
                        <a:rPr lang="en-US" sz="2000" b="1" kern="100" baseline="30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=12m/s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9" marR="68589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6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模型二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9" marR="6858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s=12.04m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s=16.57m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9" marR="68589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6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模型一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9" marR="6858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s=10.20m 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s=14.69m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9" marR="6858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624388" y="5373688"/>
            <a:ext cx="3692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>
                <a:cs typeface="Times New Roman" panose="02020603050405020304" pitchFamily="18" charset="0"/>
              </a:rPr>
              <a:t>模型二</a:t>
            </a:r>
            <a:r>
              <a:rPr lang="en-US" altLang="zh-CN" b="1" i="1"/>
              <a:t>s</a:t>
            </a:r>
            <a:r>
              <a:rPr lang="zh-CN" altLang="en-US" b="1">
                <a:cs typeface="Times New Roman" panose="02020603050405020304" pitchFamily="18" charset="0"/>
              </a:rPr>
              <a:t>比模型一</a:t>
            </a:r>
            <a:r>
              <a:rPr lang="zh-CN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约增</a:t>
            </a:r>
            <a:r>
              <a:rPr lang="en-US" altLang="zh-CN" b="1">
                <a:solidFill>
                  <a:srgbClr val="FF0000"/>
                </a:solidFill>
              </a:rPr>
              <a:t>2m</a:t>
            </a:r>
            <a:r>
              <a:rPr lang="en-US" altLang="zh-CN" b="1"/>
              <a:t>. 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643438" y="5919788"/>
            <a:ext cx="30241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正是一个出手高度</a:t>
            </a:r>
            <a:r>
              <a:rPr lang="en-US" altLang="zh-CN" b="1" i="1"/>
              <a:t>h.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4" grpId="0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/>
          <p:cNvSpPr>
            <a:spLocks noChangeArrowheads="1"/>
          </p:cNvSpPr>
          <p:nvPr/>
        </p:nvSpPr>
        <p:spPr bwMode="auto">
          <a:xfrm>
            <a:off x="600075" y="692150"/>
            <a:ext cx="2243138" cy="5857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敏感性分析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9475" y="754063"/>
            <a:ext cx="445135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v, θ, h</a:t>
            </a:r>
            <a:r>
              <a:rPr lang="zh-CN" altLang="zh-CN" sz="2800" b="1" dirty="0"/>
              <a:t>的微小改变对</a:t>
            </a:r>
            <a:r>
              <a:rPr lang="en-US" altLang="zh-CN" sz="2800" b="1" i="1" dirty="0"/>
              <a:t>s</a:t>
            </a:r>
            <a:r>
              <a:rPr lang="zh-CN" altLang="zh-CN" sz="2800" b="1" dirty="0"/>
              <a:t>的影响</a:t>
            </a:r>
            <a:endParaRPr lang="zh-CN" altLang="en-US" sz="2800" b="1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84213" y="1800225"/>
            <a:ext cx="126047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模型一</a:t>
            </a:r>
          </a:p>
        </p:txBody>
      </p:sp>
      <p:sp>
        <p:nvSpPr>
          <p:cNvPr id="8" name="矩形 7"/>
          <p:cNvSpPr/>
          <p:nvPr/>
        </p:nvSpPr>
        <p:spPr>
          <a:xfrm>
            <a:off x="4697413" y="1782763"/>
            <a:ext cx="1620837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/>
              <a:t>数值计算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268538" y="1608138"/>
          <a:ext cx="15113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公式" r:id="rId3" imgW="799465" imgH="444500" progId="Equation.3">
                  <p:embed/>
                </p:oleObj>
              </mc:Choice>
              <mc:Fallback>
                <p:oleObj name="公式" r:id="rId3" imgW="799465" imgH="4445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608138"/>
                        <a:ext cx="1511300" cy="8461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39750" y="2789238"/>
            <a:ext cx="160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zh-CN" altLang="zh-CN" sz="2800" b="1">
                <a:solidFill>
                  <a:srgbClr val="FF0000"/>
                </a:solidFill>
              </a:rPr>
              <a:t>提高</a:t>
            </a:r>
            <a:r>
              <a:rPr lang="en-US" altLang="zh-CN" sz="2800" b="1">
                <a:solidFill>
                  <a:srgbClr val="FF0000"/>
                </a:solidFill>
              </a:rPr>
              <a:t>5%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67744" y="2579528"/>
            <a:ext cx="5511080" cy="94301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683500" y="2822575"/>
            <a:ext cx="1323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=1.1025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357438" y="3644900"/>
            <a:ext cx="212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r>
              <a:rPr lang="zh-CN" altLang="zh-CN" sz="2800" b="1">
                <a:solidFill>
                  <a:srgbClr val="FF0000"/>
                </a:solidFill>
              </a:rPr>
              <a:t>增加约</a:t>
            </a:r>
            <a:r>
              <a:rPr lang="en-US" altLang="zh-CN" sz="2800" b="1">
                <a:solidFill>
                  <a:srgbClr val="FF0000"/>
                </a:solidFill>
              </a:rPr>
              <a:t>10%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63563" y="4413250"/>
            <a:ext cx="1630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θ</a:t>
            </a:r>
            <a:r>
              <a:rPr lang="zh-CN" altLang="zh-CN" sz="2800" b="1"/>
              <a:t>变化</a:t>
            </a:r>
            <a:r>
              <a:rPr lang="en-US" altLang="zh-CN" sz="2800" b="1"/>
              <a:t>5%</a:t>
            </a:r>
            <a:endParaRPr lang="zh-CN" altLang="en-US" sz="2800" b="1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506663" y="4492625"/>
            <a:ext cx="3119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45</a:t>
            </a:r>
            <a:r>
              <a:rPr lang="en-US" altLang="zh-CN" sz="2800" b="1" baseline="30000"/>
              <a:t>0</a:t>
            </a:r>
            <a:r>
              <a:rPr lang="zh-CN" altLang="en-US" sz="2800" b="1"/>
              <a:t>→</a:t>
            </a:r>
            <a:r>
              <a:rPr lang="en-US" altLang="zh-CN" sz="2800" b="1"/>
              <a:t>42.75</a:t>
            </a:r>
            <a:r>
              <a:rPr lang="en-US" altLang="zh-CN" sz="2800" b="1" baseline="30000"/>
              <a:t>0</a:t>
            </a:r>
            <a:r>
              <a:rPr lang="en-US" altLang="zh-CN" sz="2800" b="1"/>
              <a:t>(47.25</a:t>
            </a:r>
            <a:r>
              <a:rPr lang="en-US" altLang="zh-CN" sz="2800" b="1" baseline="30000"/>
              <a:t>0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sp>
        <p:nvSpPr>
          <p:cNvPr id="17" name="矩形 1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16604" y="5175989"/>
            <a:ext cx="4302973" cy="940899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807075" y="5384800"/>
            <a:ext cx="2574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s</a:t>
            </a:r>
            <a:r>
              <a:rPr lang="zh-CN" altLang="zh-CN" sz="2800" b="1"/>
              <a:t>仅减少约</a:t>
            </a:r>
            <a:r>
              <a:rPr lang="en-US" altLang="zh-CN" sz="2800" b="1"/>
              <a:t>0.3%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1" grpId="0"/>
      <p:bldP spid="13" grpId="0"/>
      <p:bldP spid="14" grpId="0"/>
      <p:bldP spid="15" grpId="0"/>
      <p:bldP spid="16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84213" y="1749425"/>
            <a:ext cx="126047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模型一</a:t>
            </a:r>
          </a:p>
        </p:txBody>
      </p:sp>
      <p:sp>
        <p:nvSpPr>
          <p:cNvPr id="3" name="矩形 2"/>
          <p:cNvSpPr/>
          <p:nvPr/>
        </p:nvSpPr>
        <p:spPr>
          <a:xfrm>
            <a:off x="4697413" y="1730375"/>
            <a:ext cx="16208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/>
              <a:t>理论分析</a:t>
            </a:r>
            <a:endParaRPr lang="zh-CN" altLang="zh-CN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68538" y="1557338"/>
          <a:ext cx="15113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name="公式" r:id="rId3" imgW="799465" imgH="444500" progId="Equation.3">
                  <p:embed/>
                </p:oleObj>
              </mc:Choice>
              <mc:Fallback>
                <p:oleObj name="公式" r:id="rId3" imgW="799465" imgH="4445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557338"/>
                        <a:ext cx="1511300" cy="8461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55650" y="3128963"/>
            <a:ext cx="41036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∆</a:t>
            </a:r>
            <a:r>
              <a:rPr lang="en-US" altLang="zh-CN" sz="2800" b="1" i="1"/>
              <a:t>v/v ~ v</a:t>
            </a:r>
            <a:r>
              <a:rPr lang="zh-CN" altLang="zh-CN" sz="2800" b="1"/>
              <a:t>的相对微小改变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92163" y="2503488"/>
            <a:ext cx="3808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∆</a:t>
            </a:r>
            <a:r>
              <a:rPr lang="en-US" altLang="zh-CN" sz="2800" b="1" i="1"/>
              <a:t>s/s ~ s</a:t>
            </a:r>
            <a:r>
              <a:rPr lang="zh-CN" altLang="zh-CN" sz="2800" b="1"/>
              <a:t>的相对微小改变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32363" y="3068638"/>
            <a:ext cx="138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∆</a:t>
            </a:r>
            <a:r>
              <a:rPr lang="en-US" altLang="zh-CN" sz="2800" b="1" i="1"/>
              <a:t>v</a:t>
            </a:r>
            <a:r>
              <a:rPr lang="en-US" altLang="zh-CN" sz="2800" b="1">
                <a:cs typeface="Times New Roman" panose="02020603050405020304" pitchFamily="18" charset="0"/>
              </a:rPr>
              <a:t> ≈ d</a:t>
            </a:r>
            <a:r>
              <a:rPr lang="en-US" altLang="zh-CN" sz="2800" b="1" i="1"/>
              <a:t>v </a:t>
            </a:r>
            <a:endParaRPr lang="zh-CN" altLang="en-US" sz="2800" b="1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932363" y="2492375"/>
            <a:ext cx="1349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∆</a:t>
            </a:r>
            <a:r>
              <a:rPr lang="en-US" altLang="zh-CN" sz="2800" b="1" i="1"/>
              <a:t>s</a:t>
            </a:r>
            <a:r>
              <a:rPr lang="en-US" altLang="zh-CN" sz="2800" b="1">
                <a:cs typeface="Times New Roman" panose="02020603050405020304" pitchFamily="18" charset="0"/>
              </a:rPr>
              <a:t> ≈ d</a:t>
            </a:r>
            <a:r>
              <a:rPr lang="en-US" altLang="zh-CN" sz="2800" b="1" i="1"/>
              <a:t>s </a:t>
            </a:r>
            <a:endParaRPr lang="zh-CN" altLang="en-US" sz="2800" b="1"/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71550" y="4460875"/>
          <a:ext cx="2497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公式" r:id="rId5" imgW="989965" imgH="393700" progId="Equation.3">
                  <p:embed/>
                </p:oleObj>
              </mc:Choice>
              <mc:Fallback>
                <p:oleObj name="公式" r:id="rId5" imgW="989965" imgH="3937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60875"/>
                        <a:ext cx="24971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12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875463" y="3128963"/>
          <a:ext cx="16303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" name="公式" r:id="rId7" imgW="635000" imgH="393700" progId="Equation.3">
                  <p:embed/>
                </p:oleObj>
              </mc:Choice>
              <mc:Fallback>
                <p:oleObj name="公式" r:id="rId7" imgW="635000" imgH="39370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128963"/>
                        <a:ext cx="1630362" cy="996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900488" y="4691063"/>
            <a:ext cx="1620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/>
              <a:t>θ =</a:t>
            </a:r>
            <a:r>
              <a:rPr lang="en-US" altLang="zh-CN" sz="2800"/>
              <a:t>42.75</a:t>
            </a:r>
            <a:r>
              <a:rPr lang="en-US" altLang="zh-CN" sz="2800" baseline="30000"/>
              <a:t>0</a:t>
            </a:r>
            <a:endParaRPr lang="zh-CN" altLang="en-US" sz="2800"/>
          </a:p>
        </p:txBody>
      </p:sp>
      <p:sp>
        <p:nvSpPr>
          <p:cNvPr id="256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16" name="矩形 18"/>
          <p:cNvSpPr>
            <a:spLocks noChangeArrowheads="1"/>
          </p:cNvSpPr>
          <p:nvPr/>
        </p:nvSpPr>
        <p:spPr bwMode="auto">
          <a:xfrm>
            <a:off x="600075" y="620713"/>
            <a:ext cx="2243138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敏感性分析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19475" y="682625"/>
            <a:ext cx="4451350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v, θ, h</a:t>
            </a:r>
            <a:r>
              <a:rPr lang="zh-CN" altLang="zh-CN" sz="2800" b="1" dirty="0"/>
              <a:t>的微小改变对</a:t>
            </a:r>
            <a:r>
              <a:rPr lang="en-US" altLang="zh-CN" sz="2800" b="1" i="1" dirty="0"/>
              <a:t>s</a:t>
            </a:r>
            <a:r>
              <a:rPr lang="zh-CN" altLang="zh-CN" sz="2800" b="1" dirty="0"/>
              <a:t>的影响</a:t>
            </a:r>
            <a:endParaRPr lang="zh-CN" altLang="en-US" sz="2800" b="1" dirty="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755650" y="3716338"/>
            <a:ext cx="4103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∆</a:t>
            </a:r>
            <a:r>
              <a:rPr lang="en-US" altLang="zh-CN" sz="2800" b="1" i="1"/>
              <a:t>θ/θ ~ θ</a:t>
            </a:r>
            <a:r>
              <a:rPr lang="zh-CN" altLang="zh-CN" sz="2800" b="1"/>
              <a:t>的相对微小改变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978400" y="3722688"/>
            <a:ext cx="1443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∆</a:t>
            </a:r>
            <a:r>
              <a:rPr lang="en-US" altLang="zh-CN" sz="2800" b="1" i="1"/>
              <a:t>θ</a:t>
            </a:r>
            <a:r>
              <a:rPr lang="en-US" altLang="zh-CN" sz="2800" b="1">
                <a:cs typeface="Times New Roman" panose="02020603050405020304" pitchFamily="18" charset="0"/>
              </a:rPr>
              <a:t> ≈ d</a:t>
            </a:r>
            <a:r>
              <a:rPr lang="en-US" altLang="zh-CN" sz="2800" b="1" i="1"/>
              <a:t>θ </a:t>
            </a:r>
            <a:endParaRPr lang="zh-CN" altLang="en-US" sz="2800" b="1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797550" y="4508500"/>
            <a:ext cx="2159000" cy="928688"/>
            <a:chOff x="5796982" y="4509120"/>
            <a:chExt cx="2159219" cy="928741"/>
          </a:xfrm>
        </p:grpSpPr>
        <p:graphicFrame>
          <p:nvGraphicFramePr>
            <p:cNvPr id="25623" name="对象 17"/>
            <p:cNvGraphicFramePr>
              <a:graphicFrameLocks noChangeAspect="1"/>
            </p:cNvGraphicFramePr>
            <p:nvPr/>
          </p:nvGraphicFramePr>
          <p:xfrm>
            <a:off x="5940152" y="4509120"/>
            <a:ext cx="2016049" cy="928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6" name="公式" r:id="rId9" imgW="850265" imgH="393700" progId="Equation.3">
                    <p:embed/>
                  </p:oleObj>
                </mc:Choice>
                <mc:Fallback>
                  <p:oleObj name="公式" r:id="rId9" imgW="850265" imgH="393700" progId="Equation.3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0152" y="4509120"/>
                          <a:ext cx="2016049" cy="928741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4" name="右箭头 22"/>
            <p:cNvSpPr>
              <a:spLocks noChangeArrowheads="1"/>
            </p:cNvSpPr>
            <p:nvPr/>
          </p:nvSpPr>
          <p:spPr bwMode="auto">
            <a:xfrm>
              <a:off x="5796982" y="4725144"/>
              <a:ext cx="143170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865313" y="5661025"/>
            <a:ext cx="56896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</a:t>
            </a:r>
            <a:r>
              <a:rPr lang="zh-CN" altLang="zh-CN" sz="2800" b="1" dirty="0"/>
              <a:t>的微小改变对</a:t>
            </a:r>
            <a:r>
              <a:rPr lang="en-US" altLang="zh-CN" sz="2800" b="1" i="1" dirty="0"/>
              <a:t>s</a:t>
            </a:r>
            <a:r>
              <a:rPr lang="zh-CN" altLang="zh-CN" sz="2800" b="1" dirty="0"/>
              <a:t>的影响</a:t>
            </a:r>
            <a:r>
              <a:rPr lang="zh-CN" altLang="en-US" sz="2800" b="1" dirty="0"/>
              <a:t>比</a:t>
            </a:r>
            <a:r>
              <a:rPr lang="en-US" altLang="zh-CN" sz="2800" b="1" i="1" dirty="0"/>
              <a:t>θ</a:t>
            </a:r>
            <a:r>
              <a:rPr lang="zh-CN" altLang="en-US" sz="2800" b="1" dirty="0"/>
              <a:t>大得多</a:t>
            </a:r>
            <a:r>
              <a:rPr lang="en-US" altLang="zh-CN" sz="2800" b="1" dirty="0"/>
              <a:t>.</a:t>
            </a:r>
            <a:r>
              <a:rPr lang="en-US" altLang="zh-CN" sz="2800" b="1" i="1" dirty="0"/>
              <a:t> </a:t>
            </a:r>
            <a:endParaRPr lang="zh-CN" altLang="en-US" sz="2800" b="1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870700" y="2459038"/>
            <a:ext cx="1368425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微分法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  <p:bldP spid="7" grpId="0"/>
      <p:bldP spid="8" grpId="0"/>
      <p:bldP spid="16" grpId="0"/>
      <p:bldP spid="21" grpId="0"/>
      <p:bldP spid="22" grpId="0"/>
      <p:bldP spid="25" grpId="0" animBg="1"/>
      <p:bldP spid="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24525" y="4735513"/>
            <a:ext cx="3001963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2800" b="1" i="1" dirty="0"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cs typeface="Times New Roman" panose="02020603050405020304" pitchFamily="18" charset="0"/>
              </a:rPr>
              <a:t>增加</a:t>
            </a:r>
            <a:r>
              <a:rPr lang="en-US" altLang="zh-CN" sz="2800" b="1" dirty="0"/>
              <a:t>0.2m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dirty="0"/>
              <a:t>1.5%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  <a:endParaRPr lang="zh-CN" altLang="en-US" sz="28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08650" y="5362575"/>
            <a:ext cx="3354388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800" b="1" i="1">
                <a:cs typeface="Times New Roman" panose="02020603050405020304" pitchFamily="18" charset="0"/>
              </a:rPr>
              <a:t>s</a:t>
            </a:r>
            <a:r>
              <a:rPr lang="zh-CN" altLang="en-US" sz="2800" b="1">
                <a:cs typeface="Times New Roman" panose="02020603050405020304" pitchFamily="18" charset="0"/>
              </a:rPr>
              <a:t>提高</a:t>
            </a:r>
            <a:r>
              <a:rPr lang="en-US" altLang="zh-CN" sz="2800" b="1"/>
              <a:t>2m</a:t>
            </a:r>
            <a:r>
              <a:rPr lang="zh-CN" altLang="en-US" sz="2800" b="1">
                <a:cs typeface="Times New Roman" panose="02020603050405020304" pitchFamily="18" charset="0"/>
              </a:rPr>
              <a:t>以上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/>
              <a:t>15%</a:t>
            </a:r>
            <a:r>
              <a:rPr lang="en-US" altLang="zh-CN" sz="2800" b="1">
                <a:cs typeface="Times New Roman" panose="02020603050405020304" pitchFamily="18" charset="0"/>
              </a:rPr>
              <a:t>)</a:t>
            </a:r>
            <a:r>
              <a:rPr lang="zh-CN" altLang="en-US" sz="2800" b="1"/>
              <a:t> </a:t>
            </a:r>
          </a:p>
        </p:txBody>
      </p:sp>
      <p:graphicFrame>
        <p:nvGraphicFramePr>
          <p:cNvPr id="26628" name="对象 5"/>
          <p:cNvGraphicFramePr>
            <a:graphicFrameLocks noChangeAspect="1"/>
          </p:cNvGraphicFramePr>
          <p:nvPr/>
        </p:nvGraphicFramePr>
        <p:xfrm>
          <a:off x="2771775" y="603250"/>
          <a:ext cx="23637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9" name="公式" r:id="rId4" imgW="1040765" imgH="419100" progId="Equation.3">
                  <p:embed/>
                </p:oleObj>
              </mc:Choice>
              <mc:Fallback>
                <p:oleObj name="公式" r:id="rId4" imgW="1040765" imgH="4191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603250"/>
                        <a:ext cx="2363788" cy="9540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矩形 6"/>
          <p:cNvSpPr>
            <a:spLocks noChangeArrowheads="1"/>
          </p:cNvSpPr>
          <p:nvPr/>
        </p:nvSpPr>
        <p:spPr bwMode="auto">
          <a:xfrm>
            <a:off x="900113" y="792163"/>
            <a:ext cx="12668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zh-CN" altLang="en-US" sz="2800" b="1"/>
              <a:t>二</a:t>
            </a:r>
            <a:endParaRPr lang="zh-CN" altLang="zh-CN" sz="2800" b="1"/>
          </a:p>
        </p:txBody>
      </p:sp>
      <p:sp>
        <p:nvSpPr>
          <p:cNvPr id="8" name="矩形 7"/>
          <p:cNvSpPr/>
          <p:nvPr/>
        </p:nvSpPr>
        <p:spPr>
          <a:xfrm>
            <a:off x="5708650" y="771525"/>
            <a:ext cx="162083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/>
              <a:t>数值计算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0825" y="1700213"/>
          <a:ext cx="8713791" cy="28082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20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6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78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78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78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442">
                <a:tc gridSpan="2">
                  <a:txBody>
                    <a:bodyPr/>
                    <a:lstStyle/>
                    <a:p>
                      <a:pPr indent="285750"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(m/s)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42">
                <a:tc rowSpan="3">
                  <a:txBody>
                    <a:bodyPr/>
                    <a:lstStyle/>
                    <a:p>
                      <a:pPr marL="57150" indent="-5715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最佳角度</a:t>
                      </a:r>
                    </a:p>
                    <a:p>
                      <a:pPr marL="57150" indent="-5715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度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=1.8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38.76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39.85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40.69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41.35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41.87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42.29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42.63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42.92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4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=2.0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38.22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39.38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40.28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40.99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41.56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42.02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42.39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42.70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4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=2.2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37.70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38.93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39.89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40.65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41.26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41.75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42.16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42.49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442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最远距离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(m)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=1.8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8.13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9.90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14.03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16.40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18.96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21.73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24.69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44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=2.0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8.29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10.07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12.04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14.21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16.57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19.14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21.91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24.88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=2.2 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8.45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10.23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12.21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14.38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16.75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19.32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22.09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25.06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14338" y="4749800"/>
            <a:ext cx="29035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 dirty="0"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cs typeface="Times New Roman" panose="02020603050405020304" pitchFamily="18" charset="0"/>
              </a:rPr>
              <a:t>增加</a:t>
            </a:r>
            <a:r>
              <a:rPr lang="en-US" altLang="zh-CN" sz="2800" b="1" dirty="0"/>
              <a:t>0.2m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dirty="0"/>
              <a:t>10%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/>
              <a:t> </a:t>
            </a:r>
            <a:endParaRPr lang="zh-CN" altLang="en-US" sz="2800" b="1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5288" y="5354638"/>
            <a:ext cx="2741612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cs typeface="Times New Roman" panose="02020603050405020304" pitchFamily="18" charset="0"/>
              </a:rPr>
              <a:t>v</a:t>
            </a:r>
            <a:r>
              <a:rPr lang="zh-CN" altLang="en-US" sz="2800" b="1">
                <a:cs typeface="Times New Roman" panose="02020603050405020304" pitchFamily="18" charset="0"/>
              </a:rPr>
              <a:t>提高</a:t>
            </a:r>
            <a:r>
              <a:rPr lang="en-US" altLang="zh-CN" sz="2800" b="1"/>
              <a:t>1m/s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/>
              <a:t>10%</a:t>
            </a:r>
            <a:r>
              <a:rPr lang="en-US" altLang="zh-CN" sz="2800" b="1">
                <a:cs typeface="Times New Roman" panose="02020603050405020304" pitchFamily="18" charset="0"/>
              </a:rPr>
              <a:t>)</a:t>
            </a:r>
            <a:endParaRPr lang="zh-CN" altLang="en-US" sz="2800" b="1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3492500" y="4749800"/>
            <a:ext cx="1966913" cy="531813"/>
            <a:chOff x="3491880" y="4749834"/>
            <a:chExt cx="1966824" cy="531950"/>
          </a:xfrm>
        </p:grpSpPr>
        <p:sp>
          <p:nvSpPr>
            <p:cNvPr id="26725" name="矩形 10"/>
            <p:cNvSpPr>
              <a:spLocks noChangeArrowheads="1"/>
            </p:cNvSpPr>
            <p:nvPr/>
          </p:nvSpPr>
          <p:spPr bwMode="auto">
            <a:xfrm>
              <a:off x="3707904" y="4749834"/>
              <a:ext cx="1750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θ</a:t>
              </a:r>
              <a:r>
                <a:rPr lang="zh-CN" altLang="en-US" sz="2800" b="1">
                  <a:cs typeface="Times New Roman" panose="02020603050405020304" pitchFamily="18" charset="0"/>
                </a:rPr>
                <a:t>减小</a:t>
              </a:r>
              <a:r>
                <a:rPr lang="en-US" altLang="zh-CN" sz="2800" b="1"/>
                <a:t>0.5</a:t>
              </a:r>
              <a:r>
                <a:rPr lang="en-US" altLang="zh-CN" sz="2800" b="1" baseline="30000"/>
                <a:t>0</a:t>
              </a:r>
              <a:r>
                <a:rPr lang="en-US" altLang="zh-CN" sz="2800" b="1">
                  <a:cs typeface="Times New Roman" panose="02020603050405020304" pitchFamily="18" charset="0"/>
                </a:rPr>
                <a:t> </a:t>
              </a:r>
              <a:endParaRPr lang="zh-CN" altLang="en-US" sz="2800" b="1"/>
            </a:p>
          </p:txBody>
        </p:sp>
        <p:sp>
          <p:nvSpPr>
            <p:cNvPr id="26726" name="右箭头 13"/>
            <p:cNvSpPr>
              <a:spLocks noChangeArrowheads="1"/>
            </p:cNvSpPr>
            <p:nvPr/>
          </p:nvSpPr>
          <p:spPr bwMode="auto">
            <a:xfrm>
              <a:off x="3491880" y="4797152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3492500" y="5367338"/>
            <a:ext cx="1871663" cy="523875"/>
            <a:chOff x="3491880" y="5367708"/>
            <a:chExt cx="1872208" cy="523220"/>
          </a:xfrm>
        </p:grpSpPr>
        <p:sp>
          <p:nvSpPr>
            <p:cNvPr id="26723" name="矩形 12"/>
            <p:cNvSpPr>
              <a:spLocks noChangeArrowheads="1"/>
            </p:cNvSpPr>
            <p:nvPr/>
          </p:nvSpPr>
          <p:spPr bwMode="auto">
            <a:xfrm>
              <a:off x="3703056" y="5367708"/>
              <a:ext cx="1661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θ</a:t>
              </a:r>
              <a:r>
                <a:rPr lang="zh-CN" altLang="en-US" sz="2800" b="1">
                  <a:cs typeface="Times New Roman" panose="02020603050405020304" pitchFamily="18" charset="0"/>
                </a:rPr>
                <a:t>增加</a:t>
              </a:r>
              <a:r>
                <a:rPr lang="en-US" altLang="zh-CN" sz="2800" b="1"/>
                <a:t>0.5</a:t>
              </a:r>
              <a:r>
                <a:rPr lang="en-US" altLang="zh-CN" sz="2800" b="1" baseline="30000"/>
                <a:t>0</a:t>
              </a:r>
              <a:endParaRPr lang="zh-CN" altLang="en-US" sz="2800" b="1"/>
            </a:p>
          </p:txBody>
        </p:sp>
        <p:sp>
          <p:nvSpPr>
            <p:cNvPr id="26724" name="右箭头 14"/>
            <p:cNvSpPr>
              <a:spLocks noChangeArrowheads="1"/>
            </p:cNvSpPr>
            <p:nvPr/>
          </p:nvSpPr>
          <p:spPr bwMode="auto">
            <a:xfrm>
              <a:off x="3491880" y="5392640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对象 2"/>
          <p:cNvGraphicFramePr>
            <a:graphicFrameLocks noChangeAspect="1"/>
          </p:cNvGraphicFramePr>
          <p:nvPr/>
        </p:nvGraphicFramePr>
        <p:xfrm>
          <a:off x="2771775" y="603250"/>
          <a:ext cx="23637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3" name="公式" r:id="rId3" imgW="1040765" imgH="419100" progId="Equation.3">
                  <p:embed/>
                </p:oleObj>
              </mc:Choice>
              <mc:Fallback>
                <p:oleObj name="公式" r:id="rId3" imgW="1040765" imgH="4191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603250"/>
                        <a:ext cx="2363788" cy="9540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900113" y="792163"/>
            <a:ext cx="12668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zh-CN" altLang="en-US" sz="2800" b="1"/>
              <a:t>二</a:t>
            </a:r>
            <a:endParaRPr lang="zh-CN" altLang="zh-CN" sz="2800" b="1"/>
          </a:p>
        </p:txBody>
      </p:sp>
      <p:sp>
        <p:nvSpPr>
          <p:cNvPr id="5" name="矩形 4"/>
          <p:cNvSpPr/>
          <p:nvPr/>
        </p:nvSpPr>
        <p:spPr>
          <a:xfrm>
            <a:off x="5688013" y="836613"/>
            <a:ext cx="16208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/>
              <a:t>理论分析</a:t>
            </a:r>
            <a:endParaRPr lang="zh-CN" altLang="zh-CN" sz="2800" b="1" dirty="0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84213" y="1700213"/>
          <a:ext cx="55657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name="公式" r:id="rId5" imgW="2552700" imgH="495300" progId="Equation.3">
                  <p:embed/>
                </p:oleObj>
              </mc:Choice>
              <mc:Fallback>
                <p:oleObj name="公式" r:id="rId5" imgW="2552700" imgH="4953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5565775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84213" y="3068638"/>
          <a:ext cx="54721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公式" r:id="rId7" imgW="2641600" imgH="457200" progId="Equation.3">
                  <p:embed/>
                </p:oleObj>
              </mc:Choice>
              <mc:Fallback>
                <p:oleObj name="公式" r:id="rId7" imgW="2641600" imgH="4572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68638"/>
                        <a:ext cx="54721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415088" y="3068638"/>
          <a:ext cx="11811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公式" r:id="rId9" imgW="533400" imgH="393700" progId="Equation.3">
                  <p:embed/>
                </p:oleObj>
              </mc:Choice>
              <mc:Fallback>
                <p:oleObj name="公式" r:id="rId9" imgW="533400" imgH="3937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3068638"/>
                        <a:ext cx="1181100" cy="865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740650" y="3068638"/>
          <a:ext cx="12239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公式" r:id="rId11" imgW="546100" imgH="393700" progId="Equation.3">
                  <p:embed/>
                </p:oleObj>
              </mc:Choice>
              <mc:Fallback>
                <p:oleObj name="公式" r:id="rId11" imgW="546100" imgH="3937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068638"/>
                        <a:ext cx="1223963" cy="881062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84213" y="4437063"/>
            <a:ext cx="288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/>
              <a:t>v</a:t>
            </a:r>
            <a:r>
              <a:rPr lang="en-US" altLang="zh-CN" sz="2800"/>
              <a:t>=12m/s</a:t>
            </a:r>
            <a:r>
              <a:rPr lang="zh-CN" altLang="zh-CN" sz="2800"/>
              <a:t>，</a:t>
            </a:r>
            <a:r>
              <a:rPr lang="en-US" altLang="zh-CN" sz="2800" i="1"/>
              <a:t>h</a:t>
            </a:r>
            <a:r>
              <a:rPr lang="en-US" altLang="zh-CN" sz="2800"/>
              <a:t>=2.0m</a:t>
            </a:r>
            <a:endParaRPr lang="zh-CN" altLang="en-US" sz="2800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3851275" y="4271963"/>
            <a:ext cx="4205288" cy="892175"/>
            <a:chOff x="3851920" y="4271176"/>
            <a:chExt cx="4203995" cy="893678"/>
          </a:xfrm>
        </p:grpSpPr>
        <p:graphicFrame>
          <p:nvGraphicFramePr>
            <p:cNvPr id="27665" name="对象 16"/>
            <p:cNvGraphicFramePr>
              <a:graphicFrameLocks noChangeAspect="1"/>
            </p:cNvGraphicFramePr>
            <p:nvPr/>
          </p:nvGraphicFramePr>
          <p:xfrm>
            <a:off x="4023467" y="4271176"/>
            <a:ext cx="4032448" cy="893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8" name="公式" r:id="rId13" imgW="1765300" imgH="393700" progId="Equation.3">
                    <p:embed/>
                  </p:oleObj>
                </mc:Choice>
                <mc:Fallback>
                  <p:oleObj name="公式" r:id="rId13" imgW="1765300" imgH="393700" progId="Equation.3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467" y="4271176"/>
                          <a:ext cx="4032448" cy="893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6" name="右箭头 17"/>
            <p:cNvSpPr>
              <a:spLocks noChangeArrowheads="1"/>
            </p:cNvSpPr>
            <p:nvPr/>
          </p:nvSpPr>
          <p:spPr bwMode="auto">
            <a:xfrm>
              <a:off x="3851920" y="4475699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63713" y="5373688"/>
            <a:ext cx="5688012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</a:t>
            </a:r>
            <a:r>
              <a:rPr lang="zh-CN" altLang="zh-CN" sz="2800" b="1" dirty="0"/>
              <a:t>的微小改变对</a:t>
            </a:r>
            <a:r>
              <a:rPr lang="en-US" altLang="zh-CN" sz="2800" b="1" i="1" dirty="0"/>
              <a:t>s</a:t>
            </a:r>
            <a:r>
              <a:rPr lang="zh-CN" altLang="zh-CN" sz="2800" b="1" dirty="0"/>
              <a:t>的影响</a:t>
            </a:r>
            <a:r>
              <a:rPr lang="zh-CN" altLang="en-US" sz="2800" b="1" dirty="0"/>
              <a:t>比</a:t>
            </a:r>
            <a:r>
              <a:rPr lang="en-US" altLang="zh-CN" sz="2800" b="1" i="1" dirty="0">
                <a:cs typeface="Times New Roman" panose="02020603050405020304" pitchFamily="18" charset="0"/>
              </a:rPr>
              <a:t>h</a:t>
            </a:r>
            <a:r>
              <a:rPr lang="zh-CN" altLang="en-US" sz="2800" b="1" dirty="0"/>
              <a:t>大得多</a:t>
            </a:r>
            <a:r>
              <a:rPr lang="en-US" altLang="zh-CN" sz="2800" b="1" dirty="0"/>
              <a:t>.</a:t>
            </a:r>
            <a:r>
              <a:rPr lang="en-US" altLang="zh-CN" sz="2800" b="1" i="1" dirty="0"/>
              <a:t> 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36215" y="2545740"/>
            <a:ext cx="651204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敏感性分析是</a:t>
            </a:r>
            <a:r>
              <a:rPr lang="zh-CN" altLang="zh-CN" sz="2800" b="1" dirty="0"/>
              <a:t>数学建模的重要环节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99592" y="3091919"/>
            <a:ext cx="7776864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/>
              <a:t>对于</a:t>
            </a:r>
            <a:r>
              <a:rPr lang="zh-CN" altLang="zh-CN" sz="2800" b="1" dirty="0"/>
              <a:t>模型</a:t>
            </a:r>
            <a:r>
              <a:rPr lang="en-US" altLang="zh-CN" sz="2800" b="1" i="1" dirty="0"/>
              <a:t>y=f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), 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通常难以</a:t>
            </a:r>
            <a:r>
              <a:rPr lang="zh-CN" altLang="zh-CN" sz="2800" b="1" dirty="0"/>
              <a:t>控制到设定的数值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87450" y="4595341"/>
            <a:ext cx="1368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微分法</a:t>
            </a:r>
          </a:p>
        </p:txBody>
      </p:sp>
      <p:sp>
        <p:nvSpPr>
          <p:cNvPr id="14" name="矩形 13"/>
          <p:cNvSpPr/>
          <p:nvPr/>
        </p:nvSpPr>
        <p:spPr>
          <a:xfrm>
            <a:off x="683566" y="5373216"/>
            <a:ext cx="8064897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i="1" dirty="0">
                <a:solidFill>
                  <a:srgbClr val="FF0000"/>
                </a:solidFill>
              </a:rPr>
              <a:t>g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越大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</a:rPr>
              <a:t>改变</a:t>
            </a:r>
            <a:r>
              <a:rPr lang="en-US" altLang="zh-CN" sz="2800" b="1" i="1" dirty="0">
                <a:solidFill>
                  <a:srgbClr val="FF0000"/>
                </a:solidFill>
              </a:rPr>
              <a:t>dx/x</a:t>
            </a:r>
            <a:r>
              <a:rPr lang="zh-CN" altLang="en-US" sz="2800" b="1" dirty="0">
                <a:solidFill>
                  <a:srgbClr val="FF0000"/>
                </a:solidFill>
              </a:rPr>
              <a:t>引起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r>
              <a:rPr lang="zh-CN" altLang="en-US" sz="2800" b="1" dirty="0">
                <a:solidFill>
                  <a:srgbClr val="FF0000"/>
                </a:solidFill>
              </a:rPr>
              <a:t>改变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dy</a:t>
            </a:r>
            <a:r>
              <a:rPr lang="en-US" altLang="zh-CN" sz="2800" b="1" i="1" dirty="0">
                <a:solidFill>
                  <a:srgbClr val="FF0000"/>
                </a:solidFill>
              </a:rPr>
              <a:t>/y</a:t>
            </a:r>
            <a:r>
              <a:rPr lang="zh-CN" altLang="en-US" sz="2800" b="1" dirty="0">
                <a:solidFill>
                  <a:srgbClr val="FF0000"/>
                </a:solidFill>
              </a:rPr>
              <a:t>越大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x=x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</a:rPr>
              <a:t>附近</a:t>
            </a:r>
            <a:r>
              <a:rPr lang="en-US" altLang="zh-CN" sz="2800" b="1" dirty="0">
                <a:solidFill>
                  <a:srgbClr val="FF0000"/>
                </a:solidFill>
              </a:rPr>
              <a:t>).</a:t>
            </a: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39862" y="3697213"/>
            <a:ext cx="6264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研究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zh-CN" altLang="zh-CN" sz="2800" b="1" dirty="0">
                <a:solidFill>
                  <a:srgbClr val="FF0000"/>
                </a:solidFill>
              </a:rPr>
              <a:t>的微小</a:t>
            </a:r>
            <a:r>
              <a:rPr lang="zh-CN" altLang="en-US" sz="2800" b="1" dirty="0">
                <a:solidFill>
                  <a:srgbClr val="FF0000"/>
                </a:solidFill>
              </a:rPr>
              <a:t>改变</a:t>
            </a:r>
            <a:r>
              <a:rPr lang="zh-CN" altLang="zh-CN" sz="2800" b="1" dirty="0">
                <a:solidFill>
                  <a:srgbClr val="FF0000"/>
                </a:solidFill>
              </a:rPr>
              <a:t>对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r>
              <a:rPr lang="zh-CN" altLang="zh-CN" sz="2800" b="1" dirty="0">
                <a:solidFill>
                  <a:srgbClr val="FF0000"/>
                </a:solidFill>
              </a:rPr>
              <a:t>的影响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x =x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</a:rPr>
              <a:t>附近</a:t>
            </a:r>
            <a:r>
              <a:rPr lang="en-US" altLang="zh-CN" sz="2800" b="1" dirty="0">
                <a:solidFill>
                  <a:srgbClr val="FF0000"/>
                </a:solidFill>
              </a:rPr>
              <a:t>).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771775" y="4365153"/>
            <a:ext cx="5167313" cy="1008063"/>
            <a:chOff x="2771800" y="3546594"/>
            <a:chExt cx="5168068" cy="1008112"/>
          </a:xfrm>
        </p:grpSpPr>
        <p:graphicFrame>
          <p:nvGraphicFramePr>
            <p:cNvPr id="28685" name="对象 10"/>
            <p:cNvGraphicFramePr>
              <a:graphicFrameLocks noChangeAspect="1"/>
            </p:cNvGraphicFramePr>
            <p:nvPr/>
          </p:nvGraphicFramePr>
          <p:xfrm>
            <a:off x="2988918" y="3546594"/>
            <a:ext cx="4950950" cy="1008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2" name="公式" r:id="rId3" imgW="2108200" imgH="431800" progId="Equation.3">
                    <p:embed/>
                  </p:oleObj>
                </mc:Choice>
                <mc:Fallback>
                  <p:oleObj name="公式" r:id="rId3" imgW="2108200" imgH="431800" progId="Equation.3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918" y="3546594"/>
                          <a:ext cx="4950950" cy="1008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6" name="右箭头 15"/>
            <p:cNvSpPr>
              <a:spLocks noChangeArrowheads="1"/>
            </p:cNvSpPr>
            <p:nvPr/>
          </p:nvSpPr>
          <p:spPr bwMode="auto">
            <a:xfrm>
              <a:off x="2771800" y="3789040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435400" y="1268760"/>
            <a:ext cx="8457079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用物理</a:t>
            </a:r>
            <a:r>
              <a:rPr lang="zh-CN" altLang="en-US" sz="2800" b="1" dirty="0"/>
              <a:t>定律</a:t>
            </a:r>
            <a:r>
              <a:rPr lang="zh-CN" altLang="zh-CN" sz="2800" b="1" dirty="0"/>
              <a:t>建模</a:t>
            </a:r>
            <a:r>
              <a:rPr lang="en-US" altLang="zh-CN" sz="2800" b="1" dirty="0"/>
              <a:t>,</a:t>
            </a:r>
            <a:r>
              <a:rPr lang="zh-CN" altLang="zh-CN" sz="2800" b="1" dirty="0"/>
              <a:t>对影响投掷距离的主要因素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初始速度、出手角度和出手高度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作</a:t>
            </a:r>
            <a:r>
              <a:rPr lang="zh-CN" altLang="zh-CN" sz="2800" b="1" dirty="0"/>
              <a:t>定性和定量研究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31861" y="620688"/>
            <a:ext cx="213222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小结与评注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14" grpId="0"/>
      <p:bldP spid="15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875" y="765175"/>
            <a:ext cx="4301177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3.5   </a:t>
            </a:r>
            <a:r>
              <a:rPr lang="zh-CN" altLang="en-US" sz="32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不买贵的只买对的</a:t>
            </a:r>
          </a:p>
        </p:txBody>
      </p:sp>
      <p:pic>
        <p:nvPicPr>
          <p:cNvPr id="29699" name="Picture 2" descr="C:\Users\jiangqy\Desktop\7fc0730cd746061f75f12d9b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1600200"/>
            <a:ext cx="324643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矩形 2"/>
          <p:cNvSpPr>
            <a:spLocks noChangeArrowheads="1"/>
          </p:cNvSpPr>
          <p:nvPr/>
        </p:nvSpPr>
        <p:spPr bwMode="auto">
          <a:xfrm>
            <a:off x="755650" y="2565400"/>
            <a:ext cx="4321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“不买贵的，只买对的”！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9701" name="矩形 3"/>
          <p:cNvSpPr>
            <a:spLocks noChangeArrowheads="1"/>
          </p:cNvSpPr>
          <p:nvPr/>
        </p:nvSpPr>
        <p:spPr bwMode="auto">
          <a:xfrm>
            <a:off x="395288" y="1628775"/>
            <a:ext cx="4964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在琳琅满目的市场里</a:t>
            </a:r>
            <a:r>
              <a:rPr lang="zh-CN" altLang="en-US" sz="2800" b="1"/>
              <a:t>选购商品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29702" name="矩形 4"/>
          <p:cNvSpPr>
            <a:spLocks noChangeArrowheads="1"/>
          </p:cNvSpPr>
          <p:nvPr/>
        </p:nvSpPr>
        <p:spPr bwMode="auto">
          <a:xfrm>
            <a:off x="468313" y="3500438"/>
            <a:ext cx="557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哪些商品、买多少才是“对的”？</a:t>
            </a:r>
            <a:endParaRPr lang="zh-CN" altLang="en-US" sz="2800" b="1"/>
          </a:p>
        </p:txBody>
      </p:sp>
      <p:sp>
        <p:nvSpPr>
          <p:cNvPr id="29703" name="矩形 5"/>
          <p:cNvSpPr>
            <a:spLocks noChangeArrowheads="1"/>
          </p:cNvSpPr>
          <p:nvPr/>
        </p:nvSpPr>
        <p:spPr bwMode="auto">
          <a:xfrm>
            <a:off x="539750" y="4365625"/>
            <a:ext cx="8353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j-ea"/>
                <a:ea typeface="+mj-ea"/>
              </a:rPr>
              <a:t>“消费者追求最大效用”</a:t>
            </a:r>
            <a:r>
              <a:rPr lang="en-US" altLang="zh-CN" sz="2800" b="1" dirty="0">
                <a:latin typeface="+mj-ea"/>
                <a:ea typeface="+mj-ea"/>
              </a:rPr>
              <a:t>——</a:t>
            </a:r>
            <a:r>
              <a:rPr lang="zh-CN" altLang="zh-CN" sz="2800" b="1" dirty="0">
                <a:latin typeface="+mj-ea"/>
                <a:ea typeface="+mj-ea"/>
              </a:rPr>
              <a:t>经济学</a:t>
            </a:r>
            <a:r>
              <a:rPr lang="zh-CN" altLang="en-US" sz="2800" b="1" dirty="0">
                <a:latin typeface="+mj-ea"/>
                <a:ea typeface="+mj-ea"/>
              </a:rPr>
              <a:t>的</a:t>
            </a:r>
            <a:r>
              <a:rPr lang="zh-CN" altLang="zh-CN" sz="2800" b="1" dirty="0">
                <a:latin typeface="+mj-ea"/>
                <a:ea typeface="+mj-ea"/>
              </a:rPr>
              <a:t>最优化原理</a:t>
            </a:r>
            <a:r>
              <a:rPr lang="en-US" altLang="zh-CN" sz="2800" b="1" dirty="0">
                <a:latin typeface="+mj-ea"/>
                <a:ea typeface="+mj-ea"/>
              </a:rPr>
              <a:t>. 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29704" name="矩形 6"/>
          <p:cNvSpPr>
            <a:spLocks noChangeArrowheads="1"/>
          </p:cNvSpPr>
          <p:nvPr/>
        </p:nvSpPr>
        <p:spPr bwMode="auto">
          <a:xfrm>
            <a:off x="539750" y="5210175"/>
            <a:ext cx="82089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用数学建模方法</a:t>
            </a:r>
            <a:r>
              <a:rPr lang="zh-CN" altLang="en-US" sz="2800" b="1"/>
              <a:t>帮助</a:t>
            </a:r>
            <a:r>
              <a:rPr lang="zh-CN" altLang="zh-CN" sz="2800" b="1"/>
              <a:t>决定</a:t>
            </a:r>
            <a:r>
              <a:rPr lang="zh-CN" altLang="en-US" sz="2800" b="1"/>
              <a:t>商品</a:t>
            </a:r>
            <a:r>
              <a:rPr lang="zh-CN" altLang="zh-CN" sz="2800" b="1"/>
              <a:t>的选择</a:t>
            </a:r>
            <a:r>
              <a:rPr lang="en-US" altLang="zh-CN" sz="2800" b="1"/>
              <a:t>——</a:t>
            </a:r>
            <a:r>
              <a:rPr lang="zh-CN" altLang="zh-CN" sz="2800" b="1">
                <a:solidFill>
                  <a:srgbClr val="FF0000"/>
                </a:solidFill>
              </a:rPr>
              <a:t>效用</a:t>
            </a:r>
            <a:r>
              <a:rPr lang="zh-CN" altLang="en-US" sz="2800" b="1">
                <a:solidFill>
                  <a:srgbClr val="FF0000"/>
                </a:solidFill>
              </a:rPr>
              <a:t>函数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  <p:bldP spid="29703" grpId="0"/>
      <p:bldP spid="2970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"/>
          <p:cNvSpPr>
            <a:spLocks noChangeArrowheads="1"/>
          </p:cNvSpPr>
          <p:nvPr/>
        </p:nvSpPr>
        <p:spPr bwMode="auto">
          <a:xfrm>
            <a:off x="579438" y="6921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效用函数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723" name="矩形 2"/>
          <p:cNvSpPr>
            <a:spLocks noChangeArrowheads="1"/>
          </p:cNvSpPr>
          <p:nvPr/>
        </p:nvSpPr>
        <p:spPr bwMode="auto">
          <a:xfrm>
            <a:off x="539750" y="1773238"/>
            <a:ext cx="8208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~ </a:t>
            </a:r>
            <a:r>
              <a:rPr lang="zh-CN" altLang="zh-CN" sz="2800" b="1"/>
              <a:t>吃</a:t>
            </a:r>
            <a:r>
              <a:rPr lang="en-US" altLang="zh-CN" sz="2800" b="1" i="1"/>
              <a:t>x</a:t>
            </a:r>
            <a:r>
              <a:rPr lang="zh-CN" altLang="zh-CN" sz="2800" b="1"/>
              <a:t>片面包获得的满足程度</a:t>
            </a:r>
            <a:r>
              <a:rPr lang="en-US" altLang="zh-CN" sz="2800" b="1"/>
              <a:t>(</a:t>
            </a:r>
            <a:r>
              <a:rPr lang="zh-CN" altLang="zh-CN" sz="2800" b="1"/>
              <a:t>面包产生的效用</a:t>
            </a:r>
            <a:r>
              <a:rPr lang="en-US" altLang="zh-CN" sz="2800" b="1"/>
              <a:t>).</a:t>
            </a:r>
            <a:endParaRPr lang="zh-CN" altLang="en-US" sz="2800" b="1"/>
          </a:p>
        </p:txBody>
      </p:sp>
      <p:sp>
        <p:nvSpPr>
          <p:cNvPr id="30724" name="矩形 3"/>
          <p:cNvSpPr>
            <a:spLocks noChangeArrowheads="1"/>
          </p:cNvSpPr>
          <p:nvPr/>
        </p:nvSpPr>
        <p:spPr bwMode="auto">
          <a:xfrm>
            <a:off x="468313" y="2366963"/>
            <a:ext cx="828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△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)=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en-US" altLang="zh-CN" sz="2800" b="1" i="1"/>
              <a:t> -U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-1) ~ </a:t>
            </a:r>
            <a:r>
              <a:rPr lang="zh-CN" altLang="zh-CN" sz="2800" b="1"/>
              <a:t>吃</a:t>
            </a:r>
            <a:r>
              <a:rPr lang="en-US" altLang="zh-CN" sz="2800" b="1"/>
              <a:t>1</a:t>
            </a:r>
            <a:r>
              <a:rPr lang="zh-CN" altLang="zh-CN" sz="2800" b="1"/>
              <a:t>片面包所产生效用的增量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3400" y="3068638"/>
          <a:ext cx="8142287" cy="10810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42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6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19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zh-CN" sz="2000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</a:rPr>
                        <a:t>△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0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1" marR="6857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79" name="矩形 6"/>
          <p:cNvSpPr>
            <a:spLocks noChangeArrowheads="1"/>
          </p:cNvSpPr>
          <p:nvPr/>
        </p:nvSpPr>
        <p:spPr bwMode="auto">
          <a:xfrm>
            <a:off x="3492500" y="4581525"/>
            <a:ext cx="4895850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zh-CN" sz="2800" b="1"/>
              <a:t>递增</a:t>
            </a:r>
            <a:r>
              <a:rPr lang="en-US" altLang="zh-CN" sz="2800" b="1"/>
              <a:t>, </a:t>
            </a:r>
            <a:r>
              <a:rPr lang="zh-CN" altLang="zh-CN" sz="2800" b="1"/>
              <a:t>增长</a:t>
            </a:r>
            <a:r>
              <a:rPr lang="zh-CN" altLang="en-US" sz="2800" b="1"/>
              <a:t>渐</a:t>
            </a:r>
            <a:r>
              <a:rPr lang="zh-CN" altLang="zh-CN" sz="2800" b="1"/>
              <a:t>慢</a:t>
            </a:r>
            <a:r>
              <a:rPr lang="en-US" altLang="zh-CN" sz="2800" b="1"/>
              <a:t>, </a:t>
            </a:r>
            <a:r>
              <a:rPr lang="zh-CN" altLang="zh-CN" sz="2800" b="1"/>
              <a:t>曲线上凸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8" name="矩形 7"/>
          <p:cNvSpPr/>
          <p:nvPr/>
        </p:nvSpPr>
        <p:spPr>
          <a:xfrm>
            <a:off x="3492500" y="5661025"/>
            <a:ext cx="414655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/>
              <a:t>△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)≥0, </a:t>
            </a:r>
            <a:r>
              <a:rPr lang="zh-CN" altLang="zh-CN" sz="2800" b="1" dirty="0"/>
              <a:t>递减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曲线</a:t>
            </a:r>
            <a:r>
              <a:rPr lang="zh-CN" altLang="en-US" sz="2800" b="1" dirty="0"/>
              <a:t>下降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0781" name="矩形 8"/>
          <p:cNvSpPr>
            <a:spLocks noChangeArrowheads="1"/>
          </p:cNvSpPr>
          <p:nvPr/>
        </p:nvSpPr>
        <p:spPr bwMode="auto">
          <a:xfrm>
            <a:off x="2662238" y="639763"/>
            <a:ext cx="54387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/>
              <a:t>定量</a:t>
            </a:r>
            <a:r>
              <a:rPr lang="zh-CN" altLang="en-US" sz="2800" b="1"/>
              <a:t>描述</a:t>
            </a:r>
            <a:r>
              <a:rPr lang="zh-CN" altLang="zh-CN" sz="2800" b="1"/>
              <a:t>吃</a:t>
            </a:r>
            <a:r>
              <a:rPr lang="zh-CN" altLang="en-US" sz="2800" b="1"/>
              <a:t>下</a:t>
            </a:r>
            <a:r>
              <a:rPr lang="zh-CN" altLang="zh-CN" sz="2800" b="1"/>
              <a:t>面包</a:t>
            </a:r>
            <a:r>
              <a:rPr lang="zh-CN" altLang="en-US" sz="2800" b="1"/>
              <a:t>、缓解饥饿、</a:t>
            </a:r>
            <a:r>
              <a:rPr lang="zh-CN" altLang="zh-CN" sz="2800" b="1"/>
              <a:t>满足</a:t>
            </a:r>
            <a:r>
              <a:rPr lang="zh-CN" altLang="en-US" sz="2800" b="1"/>
              <a:t>生理和心理需求程度</a:t>
            </a:r>
            <a:r>
              <a:rPr lang="zh-CN" altLang="zh-CN" sz="2800" b="1"/>
              <a:t>的变化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pSp>
        <p:nvGrpSpPr>
          <p:cNvPr id="30782" name="组合 136"/>
          <p:cNvGrpSpPr/>
          <p:nvPr/>
        </p:nvGrpSpPr>
        <p:grpSpPr bwMode="auto">
          <a:xfrm>
            <a:off x="830263" y="4313238"/>
            <a:ext cx="2565400" cy="1300162"/>
            <a:chOff x="830263" y="4313238"/>
            <a:chExt cx="2482850" cy="1223962"/>
          </a:xfrm>
        </p:grpSpPr>
        <p:grpSp>
          <p:nvGrpSpPr>
            <p:cNvPr id="30840" name="组合 132"/>
            <p:cNvGrpSpPr/>
            <p:nvPr/>
          </p:nvGrpSpPr>
          <p:grpSpPr bwMode="auto">
            <a:xfrm>
              <a:off x="830263" y="4313238"/>
              <a:ext cx="2482850" cy="1223962"/>
              <a:chOff x="830263" y="4313238"/>
              <a:chExt cx="2482850" cy="1223962"/>
            </a:xfrm>
          </p:grpSpPr>
          <p:sp>
            <p:nvSpPr>
              <p:cNvPr id="30842" name="Rectangle 4"/>
              <p:cNvSpPr>
                <a:spLocks noChangeArrowheads="1"/>
              </p:cNvSpPr>
              <p:nvPr/>
            </p:nvSpPr>
            <p:spPr bwMode="auto">
              <a:xfrm>
                <a:off x="923925" y="4419600"/>
                <a:ext cx="2289175" cy="803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3" name="Rectangle 5"/>
              <p:cNvSpPr>
                <a:spLocks noChangeArrowheads="1"/>
              </p:cNvSpPr>
              <p:nvPr/>
            </p:nvSpPr>
            <p:spPr bwMode="auto">
              <a:xfrm>
                <a:off x="923925" y="4419600"/>
                <a:ext cx="2289175" cy="803275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4" name="Line 6"/>
              <p:cNvSpPr>
                <a:spLocks noChangeShapeType="1"/>
              </p:cNvSpPr>
              <p:nvPr/>
            </p:nvSpPr>
            <p:spPr bwMode="auto">
              <a:xfrm>
                <a:off x="923925" y="4419600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5" name="Line 7"/>
              <p:cNvSpPr>
                <a:spLocks noChangeShapeType="1"/>
              </p:cNvSpPr>
              <p:nvPr/>
            </p:nvSpPr>
            <p:spPr bwMode="auto">
              <a:xfrm>
                <a:off x="923925" y="5222875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6" name="Line 8"/>
              <p:cNvSpPr>
                <a:spLocks noChangeShapeType="1"/>
              </p:cNvSpPr>
              <p:nvPr/>
            </p:nvSpPr>
            <p:spPr bwMode="auto">
              <a:xfrm flipV="1">
                <a:off x="3213100" y="4419600"/>
                <a:ext cx="0" cy="8032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7" name="Line 9"/>
              <p:cNvSpPr>
                <a:spLocks noChangeShapeType="1"/>
              </p:cNvSpPr>
              <p:nvPr/>
            </p:nvSpPr>
            <p:spPr bwMode="auto">
              <a:xfrm flipV="1">
                <a:off x="923925" y="4419600"/>
                <a:ext cx="0" cy="8032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8" name="Line 10"/>
              <p:cNvSpPr>
                <a:spLocks noChangeShapeType="1"/>
              </p:cNvSpPr>
              <p:nvPr/>
            </p:nvSpPr>
            <p:spPr bwMode="auto">
              <a:xfrm>
                <a:off x="923925" y="5222875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9" name="Line 11"/>
              <p:cNvSpPr>
                <a:spLocks noChangeShapeType="1"/>
              </p:cNvSpPr>
              <p:nvPr/>
            </p:nvSpPr>
            <p:spPr bwMode="auto">
              <a:xfrm flipV="1">
                <a:off x="923925" y="4419600"/>
                <a:ext cx="0" cy="8032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0" name="Line 12"/>
              <p:cNvSpPr>
                <a:spLocks noChangeShapeType="1"/>
              </p:cNvSpPr>
              <p:nvPr/>
            </p:nvSpPr>
            <p:spPr bwMode="auto">
              <a:xfrm flipV="1">
                <a:off x="923925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1" name="Line 13"/>
              <p:cNvSpPr>
                <a:spLocks noChangeShapeType="1"/>
              </p:cNvSpPr>
              <p:nvPr/>
            </p:nvSpPr>
            <p:spPr bwMode="auto">
              <a:xfrm>
                <a:off x="923925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2" name="Rectangle 14"/>
              <p:cNvSpPr>
                <a:spLocks noChangeArrowheads="1"/>
              </p:cNvSpPr>
              <p:nvPr/>
            </p:nvSpPr>
            <p:spPr bwMode="auto">
              <a:xfrm>
                <a:off x="909638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zh-CN" altLang="zh-CN"/>
              </a:p>
            </p:txBody>
          </p:sp>
          <p:sp>
            <p:nvSpPr>
              <p:cNvPr id="30853" name="Line 15"/>
              <p:cNvSpPr>
                <a:spLocks noChangeShapeType="1"/>
              </p:cNvSpPr>
              <p:nvPr/>
            </p:nvSpPr>
            <p:spPr bwMode="auto">
              <a:xfrm flipV="1">
                <a:off x="1177925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4" name="Line 16"/>
              <p:cNvSpPr>
                <a:spLocks noChangeShapeType="1"/>
              </p:cNvSpPr>
              <p:nvPr/>
            </p:nvSpPr>
            <p:spPr bwMode="auto">
              <a:xfrm>
                <a:off x="1177925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5" name="Rectangle 17"/>
              <p:cNvSpPr>
                <a:spLocks noChangeArrowheads="1"/>
              </p:cNvSpPr>
              <p:nvPr/>
            </p:nvSpPr>
            <p:spPr bwMode="auto">
              <a:xfrm>
                <a:off x="1162050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zh-CN" altLang="zh-CN"/>
              </a:p>
            </p:txBody>
          </p:sp>
          <p:sp>
            <p:nvSpPr>
              <p:cNvPr id="30856" name="Line 18"/>
              <p:cNvSpPr>
                <a:spLocks noChangeShapeType="1"/>
              </p:cNvSpPr>
              <p:nvPr/>
            </p:nvSpPr>
            <p:spPr bwMode="auto">
              <a:xfrm flipV="1">
                <a:off x="1430338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7" name="Line 19"/>
              <p:cNvSpPr>
                <a:spLocks noChangeShapeType="1"/>
              </p:cNvSpPr>
              <p:nvPr/>
            </p:nvSpPr>
            <p:spPr bwMode="auto">
              <a:xfrm>
                <a:off x="1430338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8" name="Rectangle 20"/>
              <p:cNvSpPr>
                <a:spLocks noChangeArrowheads="1"/>
              </p:cNvSpPr>
              <p:nvPr/>
            </p:nvSpPr>
            <p:spPr bwMode="auto">
              <a:xfrm>
                <a:off x="1414463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2</a:t>
                </a:r>
                <a:endParaRPr lang="zh-CN" altLang="zh-CN"/>
              </a:p>
            </p:txBody>
          </p:sp>
          <p:sp>
            <p:nvSpPr>
              <p:cNvPr id="30859" name="Line 21"/>
              <p:cNvSpPr>
                <a:spLocks noChangeShapeType="1"/>
              </p:cNvSpPr>
              <p:nvPr/>
            </p:nvSpPr>
            <p:spPr bwMode="auto">
              <a:xfrm flipV="1">
                <a:off x="1684338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0" name="Line 22"/>
              <p:cNvSpPr>
                <a:spLocks noChangeShapeType="1"/>
              </p:cNvSpPr>
              <p:nvPr/>
            </p:nvSpPr>
            <p:spPr bwMode="auto">
              <a:xfrm>
                <a:off x="1684338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1" name="Rectangle 23"/>
              <p:cNvSpPr>
                <a:spLocks noChangeArrowheads="1"/>
              </p:cNvSpPr>
              <p:nvPr/>
            </p:nvSpPr>
            <p:spPr bwMode="auto">
              <a:xfrm>
                <a:off x="1668463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3</a:t>
                </a:r>
                <a:endParaRPr lang="zh-CN" altLang="zh-CN"/>
              </a:p>
            </p:txBody>
          </p:sp>
          <p:sp>
            <p:nvSpPr>
              <p:cNvPr id="30862" name="Line 24"/>
              <p:cNvSpPr>
                <a:spLocks noChangeShapeType="1"/>
              </p:cNvSpPr>
              <p:nvPr/>
            </p:nvSpPr>
            <p:spPr bwMode="auto">
              <a:xfrm flipV="1">
                <a:off x="1936750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3" name="Line 25"/>
              <p:cNvSpPr>
                <a:spLocks noChangeShapeType="1"/>
              </p:cNvSpPr>
              <p:nvPr/>
            </p:nvSpPr>
            <p:spPr bwMode="auto">
              <a:xfrm>
                <a:off x="1936750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4" name="Rectangle 26"/>
              <p:cNvSpPr>
                <a:spLocks noChangeArrowheads="1"/>
              </p:cNvSpPr>
              <p:nvPr/>
            </p:nvSpPr>
            <p:spPr bwMode="auto">
              <a:xfrm>
                <a:off x="1920875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4</a:t>
                </a:r>
                <a:endParaRPr lang="zh-CN" altLang="zh-CN"/>
              </a:p>
            </p:txBody>
          </p:sp>
          <p:sp>
            <p:nvSpPr>
              <p:cNvPr id="30865" name="Line 27"/>
              <p:cNvSpPr>
                <a:spLocks noChangeShapeType="1"/>
              </p:cNvSpPr>
              <p:nvPr/>
            </p:nvSpPr>
            <p:spPr bwMode="auto">
              <a:xfrm flipV="1">
                <a:off x="2195513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6" name="Line 28"/>
              <p:cNvSpPr>
                <a:spLocks noChangeShapeType="1"/>
              </p:cNvSpPr>
              <p:nvPr/>
            </p:nvSpPr>
            <p:spPr bwMode="auto">
              <a:xfrm>
                <a:off x="2195513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7" name="Rectangle 29"/>
              <p:cNvSpPr>
                <a:spLocks noChangeArrowheads="1"/>
              </p:cNvSpPr>
              <p:nvPr/>
            </p:nvSpPr>
            <p:spPr bwMode="auto">
              <a:xfrm>
                <a:off x="2179638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5</a:t>
                </a:r>
                <a:endParaRPr lang="zh-CN" altLang="zh-CN"/>
              </a:p>
            </p:txBody>
          </p:sp>
          <p:sp>
            <p:nvSpPr>
              <p:cNvPr id="30868" name="Line 30"/>
              <p:cNvSpPr>
                <a:spLocks noChangeShapeType="1"/>
              </p:cNvSpPr>
              <p:nvPr/>
            </p:nvSpPr>
            <p:spPr bwMode="auto">
              <a:xfrm flipV="1">
                <a:off x="2447925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9" name="Line 31"/>
              <p:cNvSpPr>
                <a:spLocks noChangeShapeType="1"/>
              </p:cNvSpPr>
              <p:nvPr/>
            </p:nvSpPr>
            <p:spPr bwMode="auto">
              <a:xfrm>
                <a:off x="2447925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0" name="Rectangle 32"/>
              <p:cNvSpPr>
                <a:spLocks noChangeArrowheads="1"/>
              </p:cNvSpPr>
              <p:nvPr/>
            </p:nvSpPr>
            <p:spPr bwMode="auto">
              <a:xfrm>
                <a:off x="2432050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6</a:t>
                </a:r>
                <a:endParaRPr lang="zh-CN" altLang="zh-CN"/>
              </a:p>
            </p:txBody>
          </p:sp>
          <p:sp>
            <p:nvSpPr>
              <p:cNvPr id="30871" name="Line 33"/>
              <p:cNvSpPr>
                <a:spLocks noChangeShapeType="1"/>
              </p:cNvSpPr>
              <p:nvPr/>
            </p:nvSpPr>
            <p:spPr bwMode="auto">
              <a:xfrm flipV="1">
                <a:off x="2701925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2" name="Line 34"/>
              <p:cNvSpPr>
                <a:spLocks noChangeShapeType="1"/>
              </p:cNvSpPr>
              <p:nvPr/>
            </p:nvSpPr>
            <p:spPr bwMode="auto">
              <a:xfrm>
                <a:off x="2701925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3" name="Rectangle 35"/>
              <p:cNvSpPr>
                <a:spLocks noChangeArrowheads="1"/>
              </p:cNvSpPr>
              <p:nvPr/>
            </p:nvSpPr>
            <p:spPr bwMode="auto">
              <a:xfrm>
                <a:off x="2686050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7</a:t>
                </a:r>
                <a:endParaRPr lang="zh-CN" altLang="zh-CN"/>
              </a:p>
            </p:txBody>
          </p:sp>
          <p:sp>
            <p:nvSpPr>
              <p:cNvPr id="30874" name="Line 36"/>
              <p:cNvSpPr>
                <a:spLocks noChangeShapeType="1"/>
              </p:cNvSpPr>
              <p:nvPr/>
            </p:nvSpPr>
            <p:spPr bwMode="auto">
              <a:xfrm flipV="1">
                <a:off x="2954338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5" name="Line 37"/>
              <p:cNvSpPr>
                <a:spLocks noChangeShapeType="1"/>
              </p:cNvSpPr>
              <p:nvPr/>
            </p:nvSpPr>
            <p:spPr bwMode="auto">
              <a:xfrm>
                <a:off x="2954338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6" name="Rectangle 38"/>
              <p:cNvSpPr>
                <a:spLocks noChangeArrowheads="1"/>
              </p:cNvSpPr>
              <p:nvPr/>
            </p:nvSpPr>
            <p:spPr bwMode="auto">
              <a:xfrm>
                <a:off x="2938463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8</a:t>
                </a:r>
                <a:endParaRPr lang="zh-CN" altLang="zh-CN"/>
              </a:p>
            </p:txBody>
          </p:sp>
          <p:sp>
            <p:nvSpPr>
              <p:cNvPr id="30877" name="Line 39"/>
              <p:cNvSpPr>
                <a:spLocks noChangeShapeType="1"/>
              </p:cNvSpPr>
              <p:nvPr/>
            </p:nvSpPr>
            <p:spPr bwMode="auto">
              <a:xfrm flipV="1">
                <a:off x="3213100" y="5194300"/>
                <a:ext cx="0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8" name="Line 40"/>
              <p:cNvSpPr>
                <a:spLocks noChangeShapeType="1"/>
              </p:cNvSpPr>
              <p:nvPr/>
            </p:nvSpPr>
            <p:spPr bwMode="auto">
              <a:xfrm>
                <a:off x="3213100" y="44196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9" name="Rectangle 41"/>
              <p:cNvSpPr>
                <a:spLocks noChangeArrowheads="1"/>
              </p:cNvSpPr>
              <p:nvPr/>
            </p:nvSpPr>
            <p:spPr bwMode="auto">
              <a:xfrm>
                <a:off x="3197225" y="52387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9</a:t>
                </a:r>
                <a:endParaRPr lang="zh-CN" altLang="zh-CN"/>
              </a:p>
            </p:txBody>
          </p:sp>
          <p:sp>
            <p:nvSpPr>
              <p:cNvPr id="30880" name="Line 42"/>
              <p:cNvSpPr>
                <a:spLocks noChangeShapeType="1"/>
              </p:cNvSpPr>
              <p:nvPr/>
            </p:nvSpPr>
            <p:spPr bwMode="auto">
              <a:xfrm>
                <a:off x="923925" y="5222875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1" name="Line 43"/>
              <p:cNvSpPr>
                <a:spLocks noChangeShapeType="1"/>
              </p:cNvSpPr>
              <p:nvPr/>
            </p:nvSpPr>
            <p:spPr bwMode="auto">
              <a:xfrm flipH="1">
                <a:off x="3186113" y="5222875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2" name="Rectangle 44"/>
              <p:cNvSpPr>
                <a:spLocks noChangeArrowheads="1"/>
              </p:cNvSpPr>
              <p:nvPr/>
            </p:nvSpPr>
            <p:spPr bwMode="auto">
              <a:xfrm>
                <a:off x="866775" y="5176838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zh-CN" altLang="zh-CN"/>
              </a:p>
            </p:txBody>
          </p:sp>
          <p:sp>
            <p:nvSpPr>
              <p:cNvPr id="30883" name="Line 45"/>
              <p:cNvSpPr>
                <a:spLocks noChangeShapeType="1"/>
              </p:cNvSpPr>
              <p:nvPr/>
            </p:nvSpPr>
            <p:spPr bwMode="auto">
              <a:xfrm>
                <a:off x="923925" y="5059363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4" name="Line 46"/>
              <p:cNvSpPr>
                <a:spLocks noChangeShapeType="1"/>
              </p:cNvSpPr>
              <p:nvPr/>
            </p:nvSpPr>
            <p:spPr bwMode="auto">
              <a:xfrm flipH="1">
                <a:off x="3186113" y="5059363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5" name="Rectangle 47"/>
              <p:cNvSpPr>
                <a:spLocks noChangeArrowheads="1"/>
              </p:cNvSpPr>
              <p:nvPr/>
            </p:nvSpPr>
            <p:spPr bwMode="auto">
              <a:xfrm>
                <a:off x="830263" y="5014913"/>
                <a:ext cx="11588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10</a:t>
                </a:r>
                <a:endParaRPr lang="zh-CN" altLang="zh-CN"/>
              </a:p>
            </p:txBody>
          </p:sp>
          <p:sp>
            <p:nvSpPr>
              <p:cNvPr id="30886" name="Line 48"/>
              <p:cNvSpPr>
                <a:spLocks noChangeShapeType="1"/>
              </p:cNvSpPr>
              <p:nvPr/>
            </p:nvSpPr>
            <p:spPr bwMode="auto">
              <a:xfrm>
                <a:off x="923925" y="4897438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7" name="Line 49"/>
              <p:cNvSpPr>
                <a:spLocks noChangeShapeType="1"/>
              </p:cNvSpPr>
              <p:nvPr/>
            </p:nvSpPr>
            <p:spPr bwMode="auto">
              <a:xfrm flipH="1">
                <a:off x="3186113" y="4897438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8" name="Rectangle 50"/>
              <p:cNvSpPr>
                <a:spLocks noChangeArrowheads="1"/>
              </p:cNvSpPr>
              <p:nvPr/>
            </p:nvSpPr>
            <p:spPr bwMode="auto">
              <a:xfrm>
                <a:off x="830263" y="4851400"/>
                <a:ext cx="11588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20</a:t>
                </a:r>
                <a:endParaRPr lang="zh-CN" altLang="zh-CN"/>
              </a:p>
            </p:txBody>
          </p:sp>
          <p:sp>
            <p:nvSpPr>
              <p:cNvPr id="30889" name="Line 51"/>
              <p:cNvSpPr>
                <a:spLocks noChangeShapeType="1"/>
              </p:cNvSpPr>
              <p:nvPr/>
            </p:nvSpPr>
            <p:spPr bwMode="auto">
              <a:xfrm>
                <a:off x="923925" y="4740275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0" name="Line 52"/>
              <p:cNvSpPr>
                <a:spLocks noChangeShapeType="1"/>
              </p:cNvSpPr>
              <p:nvPr/>
            </p:nvSpPr>
            <p:spPr bwMode="auto">
              <a:xfrm flipH="1">
                <a:off x="3186113" y="4740275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1" name="Rectangle 53"/>
              <p:cNvSpPr>
                <a:spLocks noChangeArrowheads="1"/>
              </p:cNvSpPr>
              <p:nvPr/>
            </p:nvSpPr>
            <p:spPr bwMode="auto">
              <a:xfrm>
                <a:off x="830263" y="4694238"/>
                <a:ext cx="11588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30</a:t>
                </a:r>
                <a:endParaRPr lang="zh-CN" altLang="zh-CN"/>
              </a:p>
            </p:txBody>
          </p:sp>
          <p:sp>
            <p:nvSpPr>
              <p:cNvPr id="30892" name="Line 54"/>
              <p:cNvSpPr>
                <a:spLocks noChangeShapeType="1"/>
              </p:cNvSpPr>
              <p:nvPr/>
            </p:nvSpPr>
            <p:spPr bwMode="auto">
              <a:xfrm>
                <a:off x="923925" y="4576763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3" name="Line 55"/>
              <p:cNvSpPr>
                <a:spLocks noChangeShapeType="1"/>
              </p:cNvSpPr>
              <p:nvPr/>
            </p:nvSpPr>
            <p:spPr bwMode="auto">
              <a:xfrm flipH="1">
                <a:off x="3186113" y="4576763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4" name="Rectangle 56"/>
              <p:cNvSpPr>
                <a:spLocks noChangeArrowheads="1"/>
              </p:cNvSpPr>
              <p:nvPr/>
            </p:nvSpPr>
            <p:spPr bwMode="auto">
              <a:xfrm>
                <a:off x="830263" y="4532313"/>
                <a:ext cx="11588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40</a:t>
                </a:r>
                <a:endParaRPr lang="zh-CN" altLang="zh-CN"/>
              </a:p>
            </p:txBody>
          </p:sp>
          <p:sp>
            <p:nvSpPr>
              <p:cNvPr id="30895" name="Line 57"/>
              <p:cNvSpPr>
                <a:spLocks noChangeShapeType="1"/>
              </p:cNvSpPr>
              <p:nvPr/>
            </p:nvSpPr>
            <p:spPr bwMode="auto">
              <a:xfrm>
                <a:off x="923925" y="4419600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6" name="Line 58"/>
              <p:cNvSpPr>
                <a:spLocks noChangeShapeType="1"/>
              </p:cNvSpPr>
              <p:nvPr/>
            </p:nvSpPr>
            <p:spPr bwMode="auto">
              <a:xfrm flipH="1">
                <a:off x="3186113" y="4419600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7" name="Rectangle 59"/>
              <p:cNvSpPr>
                <a:spLocks noChangeArrowheads="1"/>
              </p:cNvSpPr>
              <p:nvPr/>
            </p:nvSpPr>
            <p:spPr bwMode="auto">
              <a:xfrm>
                <a:off x="830263" y="4375150"/>
                <a:ext cx="11588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50</a:t>
                </a:r>
                <a:endParaRPr lang="zh-CN" altLang="zh-CN"/>
              </a:p>
            </p:txBody>
          </p:sp>
          <p:sp>
            <p:nvSpPr>
              <p:cNvPr id="30898" name="Line 60"/>
              <p:cNvSpPr>
                <a:spLocks noChangeShapeType="1"/>
              </p:cNvSpPr>
              <p:nvPr/>
            </p:nvSpPr>
            <p:spPr bwMode="auto">
              <a:xfrm>
                <a:off x="923925" y="4419600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9" name="Line 61"/>
              <p:cNvSpPr>
                <a:spLocks noChangeShapeType="1"/>
              </p:cNvSpPr>
              <p:nvPr/>
            </p:nvSpPr>
            <p:spPr bwMode="auto">
              <a:xfrm>
                <a:off x="923925" y="5222875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0" name="Line 62"/>
              <p:cNvSpPr>
                <a:spLocks noChangeShapeType="1"/>
              </p:cNvSpPr>
              <p:nvPr/>
            </p:nvSpPr>
            <p:spPr bwMode="auto">
              <a:xfrm flipV="1">
                <a:off x="3213100" y="4419600"/>
                <a:ext cx="0" cy="8032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1" name="Line 63"/>
              <p:cNvSpPr>
                <a:spLocks noChangeShapeType="1"/>
              </p:cNvSpPr>
              <p:nvPr/>
            </p:nvSpPr>
            <p:spPr bwMode="auto">
              <a:xfrm flipV="1">
                <a:off x="923925" y="4419600"/>
                <a:ext cx="0" cy="8032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2" name="Freeform 64"/>
              <p:cNvSpPr/>
              <p:nvPr/>
            </p:nvSpPr>
            <p:spPr bwMode="auto">
              <a:xfrm>
                <a:off x="923925" y="4481513"/>
                <a:ext cx="2289175" cy="741362"/>
              </a:xfrm>
              <a:custGeom>
                <a:avLst/>
                <a:gdLst>
                  <a:gd name="T0" fmla="*/ 0 w 1442"/>
                  <a:gd name="T1" fmla="*/ 2147483647 h 467"/>
                  <a:gd name="T2" fmla="*/ 2147483647 w 1442"/>
                  <a:gd name="T3" fmla="*/ 2147483647 h 467"/>
                  <a:gd name="T4" fmla="*/ 2147483647 w 1442"/>
                  <a:gd name="T5" fmla="*/ 2147483647 h 467"/>
                  <a:gd name="T6" fmla="*/ 2147483647 w 1442"/>
                  <a:gd name="T7" fmla="*/ 2147483647 h 467"/>
                  <a:gd name="T8" fmla="*/ 2147483647 w 1442"/>
                  <a:gd name="T9" fmla="*/ 2147483647 h 467"/>
                  <a:gd name="T10" fmla="*/ 2147483647 w 1442"/>
                  <a:gd name="T11" fmla="*/ 2147483647 h 467"/>
                  <a:gd name="T12" fmla="*/ 2147483647 w 1442"/>
                  <a:gd name="T13" fmla="*/ 2147483647 h 467"/>
                  <a:gd name="T14" fmla="*/ 2147483647 w 1442"/>
                  <a:gd name="T15" fmla="*/ 2147483647 h 467"/>
                  <a:gd name="T16" fmla="*/ 2147483647 w 1442"/>
                  <a:gd name="T17" fmla="*/ 0 h 467"/>
                  <a:gd name="T18" fmla="*/ 2147483647 w 1442"/>
                  <a:gd name="T19" fmla="*/ 0 h 4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42" h="467">
                    <a:moveTo>
                      <a:pt x="0" y="467"/>
                    </a:moveTo>
                    <a:lnTo>
                      <a:pt x="160" y="364"/>
                    </a:lnTo>
                    <a:lnTo>
                      <a:pt x="319" y="262"/>
                    </a:lnTo>
                    <a:lnTo>
                      <a:pt x="479" y="180"/>
                    </a:lnTo>
                    <a:lnTo>
                      <a:pt x="638" y="110"/>
                    </a:lnTo>
                    <a:lnTo>
                      <a:pt x="801" y="60"/>
                    </a:lnTo>
                    <a:lnTo>
                      <a:pt x="960" y="32"/>
                    </a:lnTo>
                    <a:lnTo>
                      <a:pt x="1120" y="11"/>
                    </a:lnTo>
                    <a:lnTo>
                      <a:pt x="1279" y="0"/>
                    </a:lnTo>
                    <a:lnTo>
                      <a:pt x="144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3" name="Rectangle 65"/>
              <p:cNvSpPr>
                <a:spLocks noChangeArrowheads="1"/>
              </p:cNvSpPr>
              <p:nvPr/>
            </p:nvSpPr>
            <p:spPr bwMode="auto">
              <a:xfrm>
                <a:off x="939800" y="4313238"/>
                <a:ext cx="8413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U</a:t>
                </a:r>
                <a:endParaRPr lang="zh-CN" altLang="zh-CN"/>
              </a:p>
            </p:txBody>
          </p:sp>
          <p:sp>
            <p:nvSpPr>
              <p:cNvPr id="30904" name="Line 113"/>
              <p:cNvSpPr>
                <a:spLocks noChangeShapeType="1"/>
              </p:cNvSpPr>
              <p:nvPr/>
            </p:nvSpPr>
            <p:spPr bwMode="auto">
              <a:xfrm>
                <a:off x="923925" y="5537200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5" name="Line 114"/>
              <p:cNvSpPr>
                <a:spLocks noChangeShapeType="1"/>
              </p:cNvSpPr>
              <p:nvPr/>
            </p:nvSpPr>
            <p:spPr bwMode="auto">
              <a:xfrm flipH="1">
                <a:off x="3186113" y="5537200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6" name="Rectangle 121"/>
              <p:cNvSpPr>
                <a:spLocks noChangeArrowheads="1"/>
              </p:cNvSpPr>
              <p:nvPr/>
            </p:nvSpPr>
            <p:spPr bwMode="auto">
              <a:xfrm>
                <a:off x="3244850" y="5143500"/>
                <a:ext cx="6826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x</a:t>
                </a:r>
                <a:endParaRPr lang="zh-CN" altLang="zh-CN"/>
              </a:p>
            </p:txBody>
          </p:sp>
        </p:grpSp>
        <p:sp>
          <p:nvSpPr>
            <p:cNvPr id="30841" name="矩形 134"/>
            <p:cNvSpPr>
              <a:spLocks noChangeArrowheads="1"/>
            </p:cNvSpPr>
            <p:nvPr/>
          </p:nvSpPr>
          <p:spPr bwMode="auto">
            <a:xfrm>
              <a:off x="964769" y="4436456"/>
              <a:ext cx="6687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U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x</a:t>
              </a:r>
              <a:r>
                <a:rPr lang="en-US" altLang="zh-CN" sz="2000" b="1"/>
                <a:t>)</a:t>
              </a:r>
              <a:endParaRPr lang="zh-CN" altLang="en-US" sz="2000"/>
            </a:p>
          </p:txBody>
        </p:sp>
      </p:grpSp>
      <p:grpSp>
        <p:nvGrpSpPr>
          <p:cNvPr id="30783" name="组合 138"/>
          <p:cNvGrpSpPr/>
          <p:nvPr/>
        </p:nvGrpSpPr>
        <p:grpSpPr bwMode="auto">
          <a:xfrm>
            <a:off x="827088" y="5430838"/>
            <a:ext cx="2482850" cy="1031875"/>
            <a:chOff x="827584" y="5430838"/>
            <a:chExt cx="2482850" cy="1031874"/>
          </a:xfrm>
        </p:grpSpPr>
        <p:grpSp>
          <p:nvGrpSpPr>
            <p:cNvPr id="30784" name="组合 133"/>
            <p:cNvGrpSpPr/>
            <p:nvPr/>
          </p:nvGrpSpPr>
          <p:grpSpPr bwMode="auto">
            <a:xfrm>
              <a:off x="827584" y="5430838"/>
              <a:ext cx="2482850" cy="1031874"/>
              <a:chOff x="830263" y="5430838"/>
              <a:chExt cx="2482850" cy="1031874"/>
            </a:xfrm>
          </p:grpSpPr>
          <p:sp>
            <p:nvSpPr>
              <p:cNvPr id="30786" name="Rectangle 66"/>
              <p:cNvSpPr>
                <a:spLocks noChangeArrowheads="1"/>
              </p:cNvSpPr>
              <p:nvPr/>
            </p:nvSpPr>
            <p:spPr bwMode="auto">
              <a:xfrm>
                <a:off x="923925" y="5537200"/>
                <a:ext cx="2289175" cy="8016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7" name="Rectangle 67"/>
              <p:cNvSpPr>
                <a:spLocks noChangeArrowheads="1"/>
              </p:cNvSpPr>
              <p:nvPr/>
            </p:nvSpPr>
            <p:spPr bwMode="auto">
              <a:xfrm>
                <a:off x="923925" y="5537200"/>
                <a:ext cx="2289175" cy="801687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8" name="Line 69"/>
              <p:cNvSpPr>
                <a:spLocks noChangeShapeType="1"/>
              </p:cNvSpPr>
              <p:nvPr/>
            </p:nvSpPr>
            <p:spPr bwMode="auto">
              <a:xfrm>
                <a:off x="923925" y="6338888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9" name="Line 70"/>
              <p:cNvSpPr>
                <a:spLocks noChangeShapeType="1"/>
              </p:cNvSpPr>
              <p:nvPr/>
            </p:nvSpPr>
            <p:spPr bwMode="auto">
              <a:xfrm flipV="1">
                <a:off x="3213100" y="5537200"/>
                <a:ext cx="0" cy="8016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0" name="Line 71"/>
              <p:cNvSpPr>
                <a:spLocks noChangeShapeType="1"/>
              </p:cNvSpPr>
              <p:nvPr/>
            </p:nvSpPr>
            <p:spPr bwMode="auto">
              <a:xfrm flipV="1">
                <a:off x="923925" y="5537200"/>
                <a:ext cx="0" cy="8016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1" name="Line 72"/>
              <p:cNvSpPr>
                <a:spLocks noChangeShapeType="1"/>
              </p:cNvSpPr>
              <p:nvPr/>
            </p:nvSpPr>
            <p:spPr bwMode="auto">
              <a:xfrm>
                <a:off x="923925" y="6338888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2" name="Line 73"/>
              <p:cNvSpPr>
                <a:spLocks noChangeShapeType="1"/>
              </p:cNvSpPr>
              <p:nvPr/>
            </p:nvSpPr>
            <p:spPr bwMode="auto">
              <a:xfrm flipV="1">
                <a:off x="923925" y="5537200"/>
                <a:ext cx="0" cy="8016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3" name="Line 74"/>
              <p:cNvSpPr>
                <a:spLocks noChangeShapeType="1"/>
              </p:cNvSpPr>
              <p:nvPr/>
            </p:nvSpPr>
            <p:spPr bwMode="auto">
              <a:xfrm flipV="1">
                <a:off x="923925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4" name="Line 75"/>
              <p:cNvSpPr>
                <a:spLocks noChangeShapeType="1"/>
              </p:cNvSpPr>
              <p:nvPr/>
            </p:nvSpPr>
            <p:spPr bwMode="auto">
              <a:xfrm>
                <a:off x="923925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5" name="Rectangle 76"/>
              <p:cNvSpPr>
                <a:spLocks noChangeArrowheads="1"/>
              </p:cNvSpPr>
              <p:nvPr/>
            </p:nvSpPr>
            <p:spPr bwMode="auto">
              <a:xfrm>
                <a:off x="909638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zh-CN" altLang="zh-CN"/>
              </a:p>
            </p:txBody>
          </p:sp>
          <p:sp>
            <p:nvSpPr>
              <p:cNvPr id="30796" name="Line 77"/>
              <p:cNvSpPr>
                <a:spLocks noChangeShapeType="1"/>
              </p:cNvSpPr>
              <p:nvPr/>
            </p:nvSpPr>
            <p:spPr bwMode="auto">
              <a:xfrm flipV="1">
                <a:off x="1177925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7" name="Line 78"/>
              <p:cNvSpPr>
                <a:spLocks noChangeShapeType="1"/>
              </p:cNvSpPr>
              <p:nvPr/>
            </p:nvSpPr>
            <p:spPr bwMode="auto">
              <a:xfrm>
                <a:off x="1177925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8" name="Rectangle 79"/>
              <p:cNvSpPr>
                <a:spLocks noChangeArrowheads="1"/>
              </p:cNvSpPr>
              <p:nvPr/>
            </p:nvSpPr>
            <p:spPr bwMode="auto">
              <a:xfrm>
                <a:off x="1162050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zh-CN" altLang="zh-CN"/>
              </a:p>
            </p:txBody>
          </p:sp>
          <p:sp>
            <p:nvSpPr>
              <p:cNvPr id="30799" name="Line 80"/>
              <p:cNvSpPr>
                <a:spLocks noChangeShapeType="1"/>
              </p:cNvSpPr>
              <p:nvPr/>
            </p:nvSpPr>
            <p:spPr bwMode="auto">
              <a:xfrm flipV="1">
                <a:off x="1430338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0" name="Line 81"/>
              <p:cNvSpPr>
                <a:spLocks noChangeShapeType="1"/>
              </p:cNvSpPr>
              <p:nvPr/>
            </p:nvSpPr>
            <p:spPr bwMode="auto">
              <a:xfrm>
                <a:off x="1430338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1" name="Rectangle 82"/>
              <p:cNvSpPr>
                <a:spLocks noChangeArrowheads="1"/>
              </p:cNvSpPr>
              <p:nvPr/>
            </p:nvSpPr>
            <p:spPr bwMode="auto">
              <a:xfrm>
                <a:off x="1414463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2</a:t>
                </a:r>
                <a:endParaRPr lang="zh-CN" altLang="zh-CN"/>
              </a:p>
            </p:txBody>
          </p:sp>
          <p:sp>
            <p:nvSpPr>
              <p:cNvPr id="30802" name="Line 83"/>
              <p:cNvSpPr>
                <a:spLocks noChangeShapeType="1"/>
              </p:cNvSpPr>
              <p:nvPr/>
            </p:nvSpPr>
            <p:spPr bwMode="auto">
              <a:xfrm flipV="1">
                <a:off x="1684338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3" name="Line 84"/>
              <p:cNvSpPr>
                <a:spLocks noChangeShapeType="1"/>
              </p:cNvSpPr>
              <p:nvPr/>
            </p:nvSpPr>
            <p:spPr bwMode="auto">
              <a:xfrm>
                <a:off x="1684338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4" name="Rectangle 85"/>
              <p:cNvSpPr>
                <a:spLocks noChangeArrowheads="1"/>
              </p:cNvSpPr>
              <p:nvPr/>
            </p:nvSpPr>
            <p:spPr bwMode="auto">
              <a:xfrm>
                <a:off x="1668463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3</a:t>
                </a:r>
                <a:endParaRPr lang="zh-CN" altLang="zh-CN"/>
              </a:p>
            </p:txBody>
          </p:sp>
          <p:sp>
            <p:nvSpPr>
              <p:cNvPr id="30805" name="Line 86"/>
              <p:cNvSpPr>
                <a:spLocks noChangeShapeType="1"/>
              </p:cNvSpPr>
              <p:nvPr/>
            </p:nvSpPr>
            <p:spPr bwMode="auto">
              <a:xfrm flipV="1">
                <a:off x="1936750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6" name="Line 87"/>
              <p:cNvSpPr>
                <a:spLocks noChangeShapeType="1"/>
              </p:cNvSpPr>
              <p:nvPr/>
            </p:nvSpPr>
            <p:spPr bwMode="auto">
              <a:xfrm>
                <a:off x="1936750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7" name="Rectangle 88"/>
              <p:cNvSpPr>
                <a:spLocks noChangeArrowheads="1"/>
              </p:cNvSpPr>
              <p:nvPr/>
            </p:nvSpPr>
            <p:spPr bwMode="auto">
              <a:xfrm>
                <a:off x="1920875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4</a:t>
                </a:r>
                <a:endParaRPr lang="zh-CN" altLang="zh-CN"/>
              </a:p>
            </p:txBody>
          </p:sp>
          <p:sp>
            <p:nvSpPr>
              <p:cNvPr id="30808" name="Line 89"/>
              <p:cNvSpPr>
                <a:spLocks noChangeShapeType="1"/>
              </p:cNvSpPr>
              <p:nvPr/>
            </p:nvSpPr>
            <p:spPr bwMode="auto">
              <a:xfrm flipV="1">
                <a:off x="2195513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9" name="Line 90"/>
              <p:cNvSpPr>
                <a:spLocks noChangeShapeType="1"/>
              </p:cNvSpPr>
              <p:nvPr/>
            </p:nvSpPr>
            <p:spPr bwMode="auto">
              <a:xfrm>
                <a:off x="2195513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0" name="Rectangle 91"/>
              <p:cNvSpPr>
                <a:spLocks noChangeArrowheads="1"/>
              </p:cNvSpPr>
              <p:nvPr/>
            </p:nvSpPr>
            <p:spPr bwMode="auto">
              <a:xfrm>
                <a:off x="2179638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5</a:t>
                </a:r>
                <a:endParaRPr lang="zh-CN" altLang="zh-CN"/>
              </a:p>
            </p:txBody>
          </p:sp>
          <p:sp>
            <p:nvSpPr>
              <p:cNvPr id="30811" name="Line 92"/>
              <p:cNvSpPr>
                <a:spLocks noChangeShapeType="1"/>
              </p:cNvSpPr>
              <p:nvPr/>
            </p:nvSpPr>
            <p:spPr bwMode="auto">
              <a:xfrm flipV="1">
                <a:off x="2447925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2" name="Line 93"/>
              <p:cNvSpPr>
                <a:spLocks noChangeShapeType="1"/>
              </p:cNvSpPr>
              <p:nvPr/>
            </p:nvSpPr>
            <p:spPr bwMode="auto">
              <a:xfrm>
                <a:off x="2447925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3" name="Rectangle 94"/>
              <p:cNvSpPr>
                <a:spLocks noChangeArrowheads="1"/>
              </p:cNvSpPr>
              <p:nvPr/>
            </p:nvSpPr>
            <p:spPr bwMode="auto">
              <a:xfrm>
                <a:off x="2432050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6</a:t>
                </a:r>
                <a:endParaRPr lang="zh-CN" altLang="zh-CN"/>
              </a:p>
            </p:txBody>
          </p:sp>
          <p:sp>
            <p:nvSpPr>
              <p:cNvPr id="30814" name="Line 95"/>
              <p:cNvSpPr>
                <a:spLocks noChangeShapeType="1"/>
              </p:cNvSpPr>
              <p:nvPr/>
            </p:nvSpPr>
            <p:spPr bwMode="auto">
              <a:xfrm flipV="1">
                <a:off x="2701925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5" name="Line 96"/>
              <p:cNvSpPr>
                <a:spLocks noChangeShapeType="1"/>
              </p:cNvSpPr>
              <p:nvPr/>
            </p:nvSpPr>
            <p:spPr bwMode="auto">
              <a:xfrm>
                <a:off x="2701925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6" name="Rectangle 97"/>
              <p:cNvSpPr>
                <a:spLocks noChangeArrowheads="1"/>
              </p:cNvSpPr>
              <p:nvPr/>
            </p:nvSpPr>
            <p:spPr bwMode="auto">
              <a:xfrm>
                <a:off x="2686050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7</a:t>
                </a:r>
                <a:endParaRPr lang="zh-CN" altLang="zh-CN"/>
              </a:p>
            </p:txBody>
          </p:sp>
          <p:sp>
            <p:nvSpPr>
              <p:cNvPr id="30817" name="Line 98"/>
              <p:cNvSpPr>
                <a:spLocks noChangeShapeType="1"/>
              </p:cNvSpPr>
              <p:nvPr/>
            </p:nvSpPr>
            <p:spPr bwMode="auto">
              <a:xfrm flipV="1">
                <a:off x="2954338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8" name="Line 99"/>
              <p:cNvSpPr>
                <a:spLocks noChangeShapeType="1"/>
              </p:cNvSpPr>
              <p:nvPr/>
            </p:nvSpPr>
            <p:spPr bwMode="auto">
              <a:xfrm>
                <a:off x="2954338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9" name="Rectangle 100"/>
              <p:cNvSpPr>
                <a:spLocks noChangeArrowheads="1"/>
              </p:cNvSpPr>
              <p:nvPr/>
            </p:nvSpPr>
            <p:spPr bwMode="auto">
              <a:xfrm>
                <a:off x="2938463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8</a:t>
                </a:r>
                <a:endParaRPr lang="zh-CN" altLang="zh-CN"/>
              </a:p>
            </p:txBody>
          </p:sp>
          <p:sp>
            <p:nvSpPr>
              <p:cNvPr id="30820" name="Line 101"/>
              <p:cNvSpPr>
                <a:spLocks noChangeShapeType="1"/>
              </p:cNvSpPr>
              <p:nvPr/>
            </p:nvSpPr>
            <p:spPr bwMode="auto">
              <a:xfrm flipV="1">
                <a:off x="3213100" y="6311900"/>
                <a:ext cx="0" cy="269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1" name="Line 102"/>
              <p:cNvSpPr>
                <a:spLocks noChangeShapeType="1"/>
              </p:cNvSpPr>
              <p:nvPr/>
            </p:nvSpPr>
            <p:spPr bwMode="auto">
              <a:xfrm>
                <a:off x="3213100" y="5537200"/>
                <a:ext cx="0" cy="22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2" name="Rectangle 103"/>
              <p:cNvSpPr>
                <a:spLocks noChangeArrowheads="1"/>
              </p:cNvSpPr>
              <p:nvPr/>
            </p:nvSpPr>
            <p:spPr bwMode="auto">
              <a:xfrm>
                <a:off x="3197225" y="6356350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9</a:t>
                </a:r>
                <a:endParaRPr lang="zh-CN" altLang="zh-CN"/>
              </a:p>
            </p:txBody>
          </p:sp>
          <p:sp>
            <p:nvSpPr>
              <p:cNvPr id="30823" name="Line 104"/>
              <p:cNvSpPr>
                <a:spLocks noChangeShapeType="1"/>
              </p:cNvSpPr>
              <p:nvPr/>
            </p:nvSpPr>
            <p:spPr bwMode="auto">
              <a:xfrm>
                <a:off x="923925" y="6338888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4" name="Line 105"/>
              <p:cNvSpPr>
                <a:spLocks noChangeShapeType="1"/>
              </p:cNvSpPr>
              <p:nvPr/>
            </p:nvSpPr>
            <p:spPr bwMode="auto">
              <a:xfrm flipH="1">
                <a:off x="3186113" y="6338888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5" name="Rectangle 106"/>
              <p:cNvSpPr>
                <a:spLocks noChangeArrowheads="1"/>
              </p:cNvSpPr>
              <p:nvPr/>
            </p:nvSpPr>
            <p:spPr bwMode="auto">
              <a:xfrm>
                <a:off x="866775" y="6294438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zh-CN" altLang="zh-CN"/>
              </a:p>
            </p:txBody>
          </p:sp>
          <p:sp>
            <p:nvSpPr>
              <p:cNvPr id="30826" name="Line 107"/>
              <p:cNvSpPr>
                <a:spLocks noChangeShapeType="1"/>
              </p:cNvSpPr>
              <p:nvPr/>
            </p:nvSpPr>
            <p:spPr bwMode="auto">
              <a:xfrm>
                <a:off x="923925" y="6070600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7" name="Line 108"/>
              <p:cNvSpPr>
                <a:spLocks noChangeShapeType="1"/>
              </p:cNvSpPr>
              <p:nvPr/>
            </p:nvSpPr>
            <p:spPr bwMode="auto">
              <a:xfrm flipH="1">
                <a:off x="3186113" y="6070600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8" name="Rectangle 109"/>
              <p:cNvSpPr>
                <a:spLocks noChangeArrowheads="1"/>
              </p:cNvSpPr>
              <p:nvPr/>
            </p:nvSpPr>
            <p:spPr bwMode="auto">
              <a:xfrm>
                <a:off x="866775" y="6024563"/>
                <a:ext cx="7461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5</a:t>
                </a:r>
                <a:endParaRPr lang="zh-CN" altLang="zh-CN"/>
              </a:p>
            </p:txBody>
          </p:sp>
          <p:sp>
            <p:nvSpPr>
              <p:cNvPr id="30829" name="Line 110"/>
              <p:cNvSpPr>
                <a:spLocks noChangeShapeType="1"/>
              </p:cNvSpPr>
              <p:nvPr/>
            </p:nvSpPr>
            <p:spPr bwMode="auto">
              <a:xfrm>
                <a:off x="923925" y="5800725"/>
                <a:ext cx="222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0" name="Line 111"/>
              <p:cNvSpPr>
                <a:spLocks noChangeShapeType="1"/>
              </p:cNvSpPr>
              <p:nvPr/>
            </p:nvSpPr>
            <p:spPr bwMode="auto">
              <a:xfrm flipH="1">
                <a:off x="3186113" y="5800725"/>
                <a:ext cx="269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1" name="Rectangle 112"/>
              <p:cNvSpPr>
                <a:spLocks noChangeArrowheads="1"/>
              </p:cNvSpPr>
              <p:nvPr/>
            </p:nvSpPr>
            <p:spPr bwMode="auto">
              <a:xfrm>
                <a:off x="830263" y="5756275"/>
                <a:ext cx="11588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10</a:t>
                </a:r>
                <a:endParaRPr lang="zh-CN" altLang="zh-CN"/>
              </a:p>
            </p:txBody>
          </p:sp>
          <p:sp>
            <p:nvSpPr>
              <p:cNvPr id="30832" name="Rectangle 115"/>
              <p:cNvSpPr>
                <a:spLocks noChangeArrowheads="1"/>
              </p:cNvSpPr>
              <p:nvPr/>
            </p:nvSpPr>
            <p:spPr bwMode="auto">
              <a:xfrm>
                <a:off x="830263" y="5491163"/>
                <a:ext cx="11588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15</a:t>
                </a:r>
                <a:endParaRPr lang="zh-CN" altLang="zh-CN"/>
              </a:p>
            </p:txBody>
          </p:sp>
          <p:sp>
            <p:nvSpPr>
              <p:cNvPr id="30833" name="Line 117"/>
              <p:cNvSpPr>
                <a:spLocks noChangeShapeType="1"/>
              </p:cNvSpPr>
              <p:nvPr/>
            </p:nvSpPr>
            <p:spPr bwMode="auto">
              <a:xfrm>
                <a:off x="923925" y="6338888"/>
                <a:ext cx="22891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4" name="Line 118"/>
              <p:cNvSpPr>
                <a:spLocks noChangeShapeType="1"/>
              </p:cNvSpPr>
              <p:nvPr/>
            </p:nvSpPr>
            <p:spPr bwMode="auto">
              <a:xfrm flipV="1">
                <a:off x="3213100" y="5537200"/>
                <a:ext cx="0" cy="8016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5" name="Line 119"/>
              <p:cNvSpPr>
                <a:spLocks noChangeShapeType="1"/>
              </p:cNvSpPr>
              <p:nvPr/>
            </p:nvSpPr>
            <p:spPr bwMode="auto">
              <a:xfrm flipV="1">
                <a:off x="923925" y="5537200"/>
                <a:ext cx="0" cy="8016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6" name="Freeform 120"/>
              <p:cNvSpPr/>
              <p:nvPr/>
            </p:nvSpPr>
            <p:spPr bwMode="auto">
              <a:xfrm>
                <a:off x="1177925" y="5800725"/>
                <a:ext cx="2035175" cy="538162"/>
              </a:xfrm>
              <a:custGeom>
                <a:avLst/>
                <a:gdLst>
                  <a:gd name="T0" fmla="*/ 0 w 1282"/>
                  <a:gd name="T1" fmla="*/ 0 h 339"/>
                  <a:gd name="T2" fmla="*/ 2147483647 w 1282"/>
                  <a:gd name="T3" fmla="*/ 0 h 339"/>
                  <a:gd name="T4" fmla="*/ 2147483647 w 1282"/>
                  <a:gd name="T5" fmla="*/ 2147483647 h 339"/>
                  <a:gd name="T6" fmla="*/ 2147483647 w 1282"/>
                  <a:gd name="T7" fmla="*/ 2147483647 h 339"/>
                  <a:gd name="T8" fmla="*/ 2147483647 w 1282"/>
                  <a:gd name="T9" fmla="*/ 2147483647 h 339"/>
                  <a:gd name="T10" fmla="*/ 2147483647 w 1282"/>
                  <a:gd name="T11" fmla="*/ 2147483647 h 339"/>
                  <a:gd name="T12" fmla="*/ 2147483647 w 1282"/>
                  <a:gd name="T13" fmla="*/ 2147483647 h 339"/>
                  <a:gd name="T14" fmla="*/ 2147483647 w 1282"/>
                  <a:gd name="T15" fmla="*/ 2147483647 h 339"/>
                  <a:gd name="T16" fmla="*/ 2147483647 w 1282"/>
                  <a:gd name="T17" fmla="*/ 2147483647 h 3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82" h="339">
                    <a:moveTo>
                      <a:pt x="0" y="0"/>
                    </a:moveTo>
                    <a:lnTo>
                      <a:pt x="159" y="0"/>
                    </a:lnTo>
                    <a:lnTo>
                      <a:pt x="319" y="67"/>
                    </a:lnTo>
                    <a:lnTo>
                      <a:pt x="478" y="102"/>
                    </a:lnTo>
                    <a:lnTo>
                      <a:pt x="641" y="170"/>
                    </a:lnTo>
                    <a:lnTo>
                      <a:pt x="800" y="237"/>
                    </a:lnTo>
                    <a:lnTo>
                      <a:pt x="960" y="269"/>
                    </a:lnTo>
                    <a:lnTo>
                      <a:pt x="1119" y="304"/>
                    </a:lnTo>
                    <a:lnTo>
                      <a:pt x="1282" y="339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7" name="Rectangle 122"/>
              <p:cNvSpPr>
                <a:spLocks noChangeArrowheads="1"/>
              </p:cNvSpPr>
              <p:nvPr/>
            </p:nvSpPr>
            <p:spPr bwMode="auto">
              <a:xfrm>
                <a:off x="3244850" y="6261100"/>
                <a:ext cx="68263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x</a:t>
                </a:r>
                <a:endParaRPr lang="zh-CN" altLang="zh-CN"/>
              </a:p>
            </p:txBody>
          </p:sp>
          <p:sp>
            <p:nvSpPr>
              <p:cNvPr id="30838" name="Rectangle 123"/>
              <p:cNvSpPr>
                <a:spLocks noChangeArrowheads="1"/>
              </p:cNvSpPr>
              <p:nvPr/>
            </p:nvSpPr>
            <p:spPr bwMode="auto">
              <a:xfrm>
                <a:off x="946150" y="5430838"/>
                <a:ext cx="104775" cy="134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endParaRPr lang="zh-CN" altLang="zh-CN"/>
              </a:p>
            </p:txBody>
          </p:sp>
          <p:sp>
            <p:nvSpPr>
              <p:cNvPr id="30839" name="Rectangle 124"/>
              <p:cNvSpPr>
                <a:spLocks noChangeArrowheads="1"/>
              </p:cNvSpPr>
              <p:nvPr/>
            </p:nvSpPr>
            <p:spPr bwMode="auto">
              <a:xfrm>
                <a:off x="1009650" y="5441950"/>
                <a:ext cx="84138" cy="10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>
                    <a:solidFill>
                      <a:srgbClr val="000000"/>
                    </a:solidFill>
                    <a:latin typeface="Helvetica" pitchFamily="34" charset="0"/>
                  </a:rPr>
                  <a:t>U</a:t>
                </a:r>
                <a:endParaRPr lang="zh-CN" altLang="zh-CN"/>
              </a:p>
            </p:txBody>
          </p:sp>
        </p:grpSp>
        <p:sp>
          <p:nvSpPr>
            <p:cNvPr id="30785" name="矩形 135"/>
            <p:cNvSpPr>
              <a:spLocks noChangeArrowheads="1"/>
            </p:cNvSpPr>
            <p:nvPr/>
          </p:nvSpPr>
          <p:spPr bwMode="auto">
            <a:xfrm>
              <a:off x="2274312" y="5621178"/>
              <a:ext cx="9268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000" b="1"/>
                <a:t>△</a:t>
              </a:r>
              <a:r>
                <a:rPr lang="en-US" altLang="zh-CN" sz="2000" b="1" i="1"/>
                <a:t>U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x</a:t>
              </a:r>
              <a:r>
                <a:rPr lang="en-US" altLang="zh-CN" sz="2000" b="1"/>
                <a:t>)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3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4" grpId="0"/>
      <p:bldP spid="30779" grpId="0" animBg="1"/>
      <p:bldP spid="8" grpId="0" animBg="1"/>
      <p:bldP spid="307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4325"/>
            <a:ext cx="8204200" cy="47891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4750" y="720725"/>
            <a:ext cx="6205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rgbClr val="FF0000"/>
                </a:solidFill>
              </a:rPr>
              <a:t>常用软件求解优化问题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71245" y="3186430"/>
            <a:ext cx="3513455" cy="381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 flipV="1">
            <a:off x="1071245" y="2203450"/>
            <a:ext cx="3513455" cy="381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/>
          <p:cNvSpPr>
            <a:spLocks noChangeArrowheads="1"/>
          </p:cNvSpPr>
          <p:nvPr/>
        </p:nvSpPr>
        <p:spPr bwMode="auto">
          <a:xfrm>
            <a:off x="323850" y="633413"/>
            <a:ext cx="2908300" cy="10779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效用函数</a:t>
            </a:r>
            <a:r>
              <a:rPr lang="en-US" altLang="zh-CN" sz="3200"/>
              <a:t> (utility function)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3465513" y="681038"/>
            <a:ext cx="53292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100"/>
              </a:lnSpc>
            </a:pPr>
            <a:r>
              <a:rPr lang="zh-CN" altLang="zh-CN" sz="2800" b="1">
                <a:solidFill>
                  <a:srgbClr val="FF0000"/>
                </a:solidFill>
              </a:rPr>
              <a:t>效用</a:t>
            </a:r>
            <a:r>
              <a:rPr lang="en-US" altLang="zh-CN" sz="2800" b="1"/>
              <a:t>~</a:t>
            </a:r>
            <a:r>
              <a:rPr lang="zh-CN" altLang="zh-CN" sz="2800" b="1"/>
              <a:t>人们</a:t>
            </a:r>
            <a:r>
              <a:rPr lang="zh-CN" altLang="en-US" sz="2800" b="1"/>
              <a:t>在</a:t>
            </a:r>
            <a:r>
              <a:rPr lang="zh-CN" altLang="zh-CN" sz="2800" b="1"/>
              <a:t>商品</a:t>
            </a:r>
            <a:r>
              <a:rPr lang="zh-CN" altLang="en-US" sz="2800" b="1"/>
              <a:t>或</a:t>
            </a:r>
            <a:r>
              <a:rPr lang="zh-CN" altLang="zh-CN" sz="2800" b="1"/>
              <a:t>服务消费</a:t>
            </a:r>
            <a:r>
              <a:rPr lang="zh-CN" altLang="en-US" sz="2800" b="1"/>
              <a:t>中</a:t>
            </a:r>
            <a:r>
              <a:rPr lang="zh-CN" altLang="zh-CN" sz="2800" b="1"/>
              <a:t>获得的生理、心理上的满足程度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1748" name="矩形 3"/>
          <p:cNvSpPr>
            <a:spLocks noChangeArrowheads="1"/>
          </p:cNvSpPr>
          <p:nvPr/>
        </p:nvSpPr>
        <p:spPr bwMode="auto">
          <a:xfrm>
            <a:off x="684213" y="1951038"/>
            <a:ext cx="77755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效用函数</a:t>
            </a:r>
            <a:r>
              <a:rPr lang="en-US" altLang="zh-CN" sz="2800" b="1" i="1">
                <a:solidFill>
                  <a:srgbClr val="FF0000"/>
                </a:solidFill>
              </a:rPr>
              <a:t>U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r>
              <a:rPr lang="en-US" altLang="zh-CN" sz="2800" b="1"/>
              <a:t>~ </a:t>
            </a:r>
            <a:r>
              <a:rPr lang="zh-CN" altLang="zh-CN" sz="2800" b="1"/>
              <a:t>数量为</a:t>
            </a:r>
            <a:r>
              <a:rPr lang="en-US" altLang="zh-CN" sz="2800" b="1" i="1"/>
              <a:t>x</a:t>
            </a:r>
            <a:r>
              <a:rPr lang="zh-CN" altLang="zh-CN" sz="2800" b="1"/>
              <a:t>的某种商品产生的效用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1749" name="矩形 5"/>
          <p:cNvSpPr>
            <a:spLocks noChangeArrowheads="1"/>
          </p:cNvSpPr>
          <p:nvPr/>
        </p:nvSpPr>
        <p:spPr bwMode="auto">
          <a:xfrm>
            <a:off x="671512" y="2636838"/>
            <a:ext cx="58447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d</a:t>
            </a:r>
            <a:r>
              <a:rPr lang="en-US" altLang="zh-CN" sz="2800" b="1" i="1" dirty="0" err="1"/>
              <a:t>U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)/d</a:t>
            </a:r>
            <a:r>
              <a:rPr lang="en-US" altLang="zh-CN" sz="2800" b="1" i="1" dirty="0"/>
              <a:t>x </a:t>
            </a:r>
            <a:r>
              <a:rPr lang="en-US" altLang="zh-CN" sz="2800" b="1" dirty="0"/>
              <a:t>~</a:t>
            </a:r>
            <a:r>
              <a:rPr lang="en-US" altLang="zh-CN" sz="2800" b="1" i="1" dirty="0"/>
              <a:t>x</a:t>
            </a:r>
            <a:r>
              <a:rPr lang="zh-CN" altLang="zh-CN" sz="2800" b="1" dirty="0"/>
              <a:t>增加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个单位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的增量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1750" name="矩形 7"/>
          <p:cNvSpPr>
            <a:spLocks noChangeArrowheads="1"/>
          </p:cNvSpPr>
          <p:nvPr/>
        </p:nvSpPr>
        <p:spPr bwMode="auto">
          <a:xfrm>
            <a:off x="6732588" y="2636838"/>
            <a:ext cx="1627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边际效用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317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3" name="对象 14"/>
          <p:cNvGraphicFramePr>
            <a:graphicFrameLocks noChangeAspect="1"/>
          </p:cNvGraphicFramePr>
          <p:nvPr/>
        </p:nvGraphicFramePr>
        <p:xfrm>
          <a:off x="684213" y="3933825"/>
          <a:ext cx="43195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公式" r:id="rId3" imgW="1803400" imgH="228600" progId="Equation.3">
                  <p:embed/>
                </p:oleObj>
              </mc:Choice>
              <mc:Fallback>
                <p:oleObj name="公式" r:id="rId3" imgW="1803400" imgH="22860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33825"/>
                        <a:ext cx="4319587" cy="5476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矩形 15"/>
          <p:cNvSpPr>
            <a:spLocks noChangeArrowheads="1"/>
          </p:cNvSpPr>
          <p:nvPr/>
        </p:nvSpPr>
        <p:spPr bwMode="auto">
          <a:xfrm>
            <a:off x="1217613" y="3357563"/>
            <a:ext cx="2698750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典型的效用函数</a:t>
            </a:r>
            <a:endParaRPr lang="zh-CN" altLang="en-US" sz="2800" b="1"/>
          </a:p>
        </p:txBody>
      </p:sp>
      <p:sp>
        <p:nvSpPr>
          <p:cNvPr id="31755" name="矩形 16"/>
          <p:cNvSpPr>
            <a:spLocks noChangeArrowheads="1"/>
          </p:cNvSpPr>
          <p:nvPr/>
        </p:nvSpPr>
        <p:spPr bwMode="auto">
          <a:xfrm>
            <a:off x="468313" y="4652963"/>
            <a:ext cx="3081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)&gt;0, </a:t>
            </a:r>
            <a:r>
              <a:rPr lang="zh-CN" altLang="zh-CN" sz="2800" b="1"/>
              <a:t>递增</a:t>
            </a:r>
            <a:r>
              <a:rPr lang="zh-CN" altLang="en-US" sz="2800" b="1"/>
              <a:t>渐</a:t>
            </a:r>
            <a:r>
              <a:rPr lang="zh-CN" altLang="zh-CN" sz="2800" b="1"/>
              <a:t>慢</a:t>
            </a:r>
            <a:endParaRPr lang="zh-CN" altLang="en-US" sz="2800" b="1"/>
          </a:p>
        </p:txBody>
      </p:sp>
      <p:sp>
        <p:nvSpPr>
          <p:cNvPr id="31756" name="矩形 17"/>
          <p:cNvSpPr>
            <a:spLocks noChangeArrowheads="1"/>
          </p:cNvSpPr>
          <p:nvPr/>
        </p:nvSpPr>
        <p:spPr bwMode="auto">
          <a:xfrm>
            <a:off x="468313" y="5281613"/>
            <a:ext cx="3081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d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)/d</a:t>
            </a:r>
            <a:r>
              <a:rPr lang="en-US" altLang="zh-CN" sz="2800" b="1" i="1"/>
              <a:t>x </a:t>
            </a:r>
            <a:r>
              <a:rPr lang="en-US" altLang="zh-CN" sz="2800" b="1"/>
              <a:t>&gt;0, </a:t>
            </a:r>
            <a:r>
              <a:rPr lang="zh-CN" altLang="zh-CN" sz="2800" b="1"/>
              <a:t>递减</a:t>
            </a:r>
            <a:endParaRPr lang="zh-CN" altLang="en-US" sz="2800" b="1"/>
          </a:p>
        </p:txBody>
      </p:sp>
      <p:sp>
        <p:nvSpPr>
          <p:cNvPr id="317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758" name="组合 21"/>
          <p:cNvGrpSpPr/>
          <p:nvPr/>
        </p:nvGrpSpPr>
        <p:grpSpPr bwMode="auto">
          <a:xfrm>
            <a:off x="5019675" y="3473450"/>
            <a:ext cx="4089400" cy="2663825"/>
            <a:chOff x="4314818" y="3797328"/>
            <a:chExt cx="4089164" cy="2663945"/>
          </a:xfrm>
        </p:grpSpPr>
        <p:pic>
          <p:nvPicPr>
            <p:cNvPr id="3176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18" y="3797328"/>
              <a:ext cx="4089164" cy="266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1763" name="对象 12"/>
            <p:cNvGraphicFramePr>
              <a:graphicFrameLocks noChangeAspect="1"/>
            </p:cNvGraphicFramePr>
            <p:nvPr/>
          </p:nvGraphicFramePr>
          <p:xfrm>
            <a:off x="5118865" y="4273512"/>
            <a:ext cx="2750866" cy="373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8" name="公式" r:id="rId6" imgW="1651000" imgH="228600" progId="Equation.3">
                    <p:embed/>
                  </p:oleObj>
                </mc:Choice>
                <mc:Fallback>
                  <p:oleObj name="公式" r:id="rId6" imgW="1651000" imgH="228600" progId="Equation.3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8865" y="4273512"/>
                          <a:ext cx="2750866" cy="373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4" name="矩形 20"/>
            <p:cNvSpPr>
              <a:spLocks noChangeArrowheads="1"/>
            </p:cNvSpPr>
            <p:nvPr/>
          </p:nvSpPr>
          <p:spPr bwMode="auto">
            <a:xfrm>
              <a:off x="5496076" y="5642087"/>
              <a:ext cx="10631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d</a:t>
              </a:r>
              <a:r>
                <a:rPr lang="en-US" altLang="zh-CN" sz="1800" i="1"/>
                <a:t>U</a:t>
              </a:r>
              <a:r>
                <a:rPr lang="en-US" altLang="zh-CN" sz="1800"/>
                <a:t>(</a:t>
              </a:r>
              <a:r>
                <a:rPr lang="en-US" altLang="zh-CN" sz="1800" i="1"/>
                <a:t>x</a:t>
              </a:r>
              <a:r>
                <a:rPr lang="en-US" altLang="zh-CN" sz="1800"/>
                <a:t>)/d</a:t>
              </a:r>
              <a:r>
                <a:rPr lang="en-US" altLang="zh-CN" sz="1800" i="1"/>
                <a:t>x </a:t>
              </a:r>
              <a:endParaRPr lang="zh-CN" altLang="en-US" sz="1800"/>
            </a:p>
          </p:txBody>
        </p:sp>
      </p:grpSp>
      <p:grpSp>
        <p:nvGrpSpPr>
          <p:cNvPr id="31759" name="组合 3"/>
          <p:cNvGrpSpPr/>
          <p:nvPr/>
        </p:nvGrpSpPr>
        <p:grpSpPr bwMode="auto">
          <a:xfrm>
            <a:off x="3708400" y="4797425"/>
            <a:ext cx="1311275" cy="876300"/>
            <a:chOff x="3707904" y="4797152"/>
            <a:chExt cx="1311771" cy="877291"/>
          </a:xfrm>
        </p:grpSpPr>
        <p:sp>
          <p:nvSpPr>
            <p:cNvPr id="3" name="矩形 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825502" y="4797152"/>
              <a:ext cx="1194173" cy="877291"/>
            </a:xfrm>
            <a:prstGeom prst="rect">
              <a:avLst/>
            </a:prstGeom>
            <a:blipFill rotWithShape="1">
              <a:blip r:embed="rId8"/>
              <a:stretch>
                <a:fillRect r="-12821" b="-9028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1761" name="右箭头 23"/>
            <p:cNvSpPr>
              <a:spLocks noChangeArrowheads="1"/>
            </p:cNvSpPr>
            <p:nvPr/>
          </p:nvSpPr>
          <p:spPr bwMode="auto">
            <a:xfrm>
              <a:off x="3707904" y="4986417"/>
              <a:ext cx="83414" cy="484701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  <p:bldP spid="31749" grpId="0"/>
      <p:bldP spid="31750" grpId="0"/>
      <p:bldP spid="31754" grpId="0" animBg="1"/>
      <p:bldP spid="31755" grpId="0"/>
      <p:bldP spid="3175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612775" y="1465263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“边际效用递减”</a:t>
            </a:r>
            <a:r>
              <a:rPr lang="en-US" altLang="zh-CN" sz="2800" b="1"/>
              <a:t>~ </a:t>
            </a:r>
            <a:r>
              <a:rPr lang="zh-CN" altLang="zh-CN" sz="2800" b="1"/>
              <a:t>经济学中普遍、重要的法则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2" name="矩形 5"/>
          <p:cNvSpPr>
            <a:spLocks noChangeArrowheads="1"/>
          </p:cNvSpPr>
          <p:nvPr/>
        </p:nvSpPr>
        <p:spPr bwMode="auto">
          <a:xfrm>
            <a:off x="871538" y="2606675"/>
            <a:ext cx="360045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效用函数和边际效用特性的</a:t>
            </a:r>
            <a:r>
              <a:rPr lang="zh-CN" altLang="en-US" sz="2800" b="1"/>
              <a:t>数学表述：</a:t>
            </a:r>
          </a:p>
        </p:txBody>
      </p:sp>
      <p:grpSp>
        <p:nvGrpSpPr>
          <p:cNvPr id="32773" name="组合 6"/>
          <p:cNvGrpSpPr/>
          <p:nvPr/>
        </p:nvGrpSpPr>
        <p:grpSpPr bwMode="auto">
          <a:xfrm>
            <a:off x="4849813" y="2768600"/>
            <a:ext cx="4089400" cy="2663825"/>
            <a:chOff x="4270445" y="3573680"/>
            <a:chExt cx="4089164" cy="2663945"/>
          </a:xfrm>
        </p:grpSpPr>
        <p:pic>
          <p:nvPicPr>
            <p:cNvPr id="3278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445" y="3573680"/>
              <a:ext cx="4089164" cy="266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2782" name="对象 8"/>
            <p:cNvGraphicFramePr>
              <a:graphicFrameLocks noChangeAspect="1"/>
            </p:cNvGraphicFramePr>
            <p:nvPr/>
          </p:nvGraphicFramePr>
          <p:xfrm>
            <a:off x="5235589" y="4130798"/>
            <a:ext cx="2605474" cy="35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4" name="公式" r:id="rId4" imgW="1651000" imgH="228600" progId="Equation.3">
                    <p:embed/>
                  </p:oleObj>
                </mc:Choice>
                <mc:Fallback>
                  <p:oleObj name="公式" r:id="rId4" imgW="1651000" imgH="228600" progId="Equation.3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5589" y="4130798"/>
                          <a:ext cx="2605474" cy="35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3" name="矩形 9"/>
            <p:cNvSpPr>
              <a:spLocks noChangeArrowheads="1"/>
            </p:cNvSpPr>
            <p:nvPr/>
          </p:nvSpPr>
          <p:spPr bwMode="auto">
            <a:xfrm>
              <a:off x="5470660" y="5409993"/>
              <a:ext cx="10631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d</a:t>
              </a:r>
              <a:r>
                <a:rPr lang="en-US" altLang="zh-CN" sz="1800" i="1"/>
                <a:t>U</a:t>
              </a:r>
              <a:r>
                <a:rPr lang="en-US" altLang="zh-CN" sz="1800"/>
                <a:t>(</a:t>
              </a:r>
              <a:r>
                <a:rPr lang="en-US" altLang="zh-CN" sz="1800" i="1"/>
                <a:t>x</a:t>
              </a:r>
              <a:r>
                <a:rPr lang="en-US" altLang="zh-CN" sz="1800"/>
                <a:t>)/d</a:t>
              </a:r>
              <a:r>
                <a:rPr lang="en-US" altLang="zh-CN" sz="1800" i="1"/>
                <a:t>x </a:t>
              </a:r>
              <a:endParaRPr lang="zh-CN" altLang="en-US" sz="1800"/>
            </a:p>
          </p:txBody>
        </p:sp>
      </p:grpSp>
      <p:sp>
        <p:nvSpPr>
          <p:cNvPr id="32774" name="矩形 10"/>
          <p:cNvSpPr>
            <a:spLocks noChangeArrowheads="1"/>
          </p:cNvSpPr>
          <p:nvPr/>
        </p:nvSpPr>
        <p:spPr bwMode="auto">
          <a:xfrm>
            <a:off x="2690813" y="620713"/>
            <a:ext cx="3124200" cy="5857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效用函数</a:t>
            </a:r>
            <a:r>
              <a:rPr lang="en-US" altLang="zh-CN" sz="3200"/>
              <a:t> </a:t>
            </a:r>
            <a:r>
              <a:rPr lang="en-US" altLang="zh-CN" sz="3200" i="1"/>
              <a:t>U</a:t>
            </a:r>
            <a:r>
              <a:rPr lang="en-US" altLang="zh-CN" sz="3200"/>
              <a:t>(</a:t>
            </a:r>
            <a:r>
              <a:rPr lang="en-US" altLang="zh-CN" sz="3200" i="1"/>
              <a:t>x</a:t>
            </a:r>
            <a:r>
              <a:rPr lang="en-US" altLang="zh-CN" sz="3200"/>
              <a:t>)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2268538" y="2101850"/>
            <a:ext cx="4211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现实生活中的诸多表现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3" name="矩形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4074" y="5153702"/>
            <a:ext cx="1194173" cy="877291"/>
          </a:xfrm>
          <a:prstGeom prst="rect">
            <a:avLst/>
          </a:prstGeom>
          <a:blipFill rotWithShape="1">
            <a:blip r:embed="rId6"/>
            <a:stretch>
              <a:fillRect r="-12245" b="-902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34887" y="4149390"/>
            <a:ext cx="1222001" cy="811119"/>
          </a:xfrm>
          <a:prstGeom prst="rect">
            <a:avLst/>
          </a:prstGeom>
          <a:blipFill rotWithShape="1">
            <a:blip r:embed="rId7"/>
            <a:stretch>
              <a:fillRect r="-11940" b="-977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2339975" y="4267200"/>
            <a:ext cx="1854200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效用</a:t>
            </a:r>
            <a:r>
              <a:rPr lang="zh-CN" altLang="en-US" sz="2800" b="1" dirty="0">
                <a:solidFill>
                  <a:srgbClr val="000000"/>
                </a:solidFill>
              </a:rPr>
              <a:t>递增</a:t>
            </a:r>
            <a:endParaRPr lang="zh-CN" altLang="en-US" dirty="0"/>
          </a:p>
        </p:txBody>
      </p:sp>
      <p:sp>
        <p:nvSpPr>
          <p:cNvPr id="32779" name="矩形 17"/>
          <p:cNvSpPr>
            <a:spLocks noChangeArrowheads="1"/>
          </p:cNvSpPr>
          <p:nvPr/>
        </p:nvSpPr>
        <p:spPr bwMode="auto">
          <a:xfrm>
            <a:off x="2308225" y="5360988"/>
            <a:ext cx="2551113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边际</a:t>
            </a:r>
            <a:r>
              <a:rPr lang="zh-CN" altLang="zh-CN" sz="2800" b="1">
                <a:solidFill>
                  <a:srgbClr val="000000"/>
                </a:solidFill>
              </a:rPr>
              <a:t>效用</a:t>
            </a:r>
            <a:r>
              <a:rPr lang="zh-CN" altLang="en-US" sz="2800" b="1">
                <a:solidFill>
                  <a:srgbClr val="000000"/>
                </a:solidFill>
              </a:rPr>
              <a:t>递减</a:t>
            </a:r>
            <a:endParaRPr lang="zh-CN" altLang="en-US"/>
          </a:p>
        </p:txBody>
      </p:sp>
      <p:graphicFrame>
        <p:nvGraphicFramePr>
          <p:cNvPr id="32780" name="对象 1"/>
          <p:cNvGraphicFramePr>
            <a:graphicFrameLocks noChangeAspect="1"/>
          </p:cNvGraphicFramePr>
          <p:nvPr/>
        </p:nvGraphicFramePr>
        <p:xfrm>
          <a:off x="8151813" y="549275"/>
          <a:ext cx="7413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Clip" r:id="rId8" imgW="784860" imgH="777240" progId="MS_ClipArt_Gallery.2">
                  <p:embed/>
                </p:oleObj>
              </mc:Choice>
              <mc:Fallback>
                <p:oleObj name="Clip" r:id="rId8" imgW="784860" imgH="777240" progId="MS_ClipArt_Gallery.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813" y="549275"/>
                        <a:ext cx="7413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2" grpId="0"/>
      <p:bldP spid="32775" grpId="0"/>
      <p:bldP spid="5" grpId="0" animBg="1"/>
      <p:bldP spid="3277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/>
          <p:cNvSpPr>
            <a:spLocks noChangeArrowheads="1"/>
          </p:cNvSpPr>
          <p:nvPr/>
        </p:nvSpPr>
        <p:spPr bwMode="auto">
          <a:xfrm>
            <a:off x="827088" y="692150"/>
            <a:ext cx="224472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无差别曲线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3322638" y="723900"/>
            <a:ext cx="540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 ~ </a:t>
            </a:r>
            <a:r>
              <a:rPr lang="zh-CN" altLang="en-US" sz="2800" b="1"/>
              <a:t>两个变量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zh-CN" altLang="en-US" sz="2800" b="1"/>
              <a:t>的</a:t>
            </a:r>
            <a:r>
              <a:rPr lang="zh-CN" altLang="zh-CN" sz="2800" b="1"/>
              <a:t>效用函数</a:t>
            </a:r>
            <a:endParaRPr lang="zh-CN" altLang="en-US" sz="2800" b="1"/>
          </a:p>
        </p:txBody>
      </p:sp>
      <p:sp>
        <p:nvSpPr>
          <p:cNvPr id="33796" name="矩形 3"/>
          <p:cNvSpPr>
            <a:spLocks noChangeArrowheads="1"/>
          </p:cNvSpPr>
          <p:nvPr/>
        </p:nvSpPr>
        <p:spPr bwMode="auto">
          <a:xfrm>
            <a:off x="395288" y="1479550"/>
            <a:ext cx="4176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x</a:t>
            </a:r>
            <a:r>
              <a:rPr lang="zh-CN" altLang="zh-CN" sz="2800" b="1"/>
              <a:t>片面包和</a:t>
            </a:r>
            <a:r>
              <a:rPr lang="en-US" altLang="zh-CN" sz="2800" b="1" i="1"/>
              <a:t>y</a:t>
            </a:r>
            <a:r>
              <a:rPr lang="zh-CN" altLang="zh-CN" sz="2800" b="1"/>
              <a:t>根香肠的组合</a:t>
            </a:r>
            <a:endParaRPr lang="zh-CN" altLang="en-US" sz="2800" b="1"/>
          </a:p>
        </p:txBody>
      </p:sp>
      <p:sp>
        <p:nvSpPr>
          <p:cNvPr id="33797" name="矩形 5"/>
          <p:cNvSpPr>
            <a:spLocks noChangeArrowheads="1"/>
          </p:cNvSpPr>
          <p:nvPr/>
        </p:nvSpPr>
        <p:spPr bwMode="auto">
          <a:xfrm>
            <a:off x="300038" y="3971925"/>
            <a:ext cx="41687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几种组合的效用函数相等</a:t>
            </a:r>
            <a:endParaRPr lang="zh-CN" altLang="en-US" sz="2800" b="1"/>
          </a:p>
        </p:txBody>
      </p:sp>
      <p:sp>
        <p:nvSpPr>
          <p:cNvPr id="33798" name="矩形 6"/>
          <p:cNvSpPr>
            <a:spLocks noChangeArrowheads="1"/>
          </p:cNvSpPr>
          <p:nvPr/>
        </p:nvSpPr>
        <p:spPr bwMode="auto">
          <a:xfrm>
            <a:off x="407988" y="2133600"/>
            <a:ext cx="3779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A1 ~1</a:t>
            </a:r>
            <a:r>
              <a:rPr lang="zh-CN" altLang="zh-CN" sz="2800" b="1"/>
              <a:t>片面包加</a:t>
            </a:r>
            <a:r>
              <a:rPr lang="en-US" altLang="zh-CN" sz="2800" b="1"/>
              <a:t>4</a:t>
            </a:r>
            <a:r>
              <a:rPr lang="zh-CN" altLang="zh-CN" sz="2800" b="1"/>
              <a:t>根香肠</a:t>
            </a:r>
            <a:endParaRPr lang="zh-CN" altLang="en-US" sz="2800" b="1"/>
          </a:p>
        </p:txBody>
      </p:sp>
      <p:sp>
        <p:nvSpPr>
          <p:cNvPr id="33799" name="矩形 7"/>
          <p:cNvSpPr>
            <a:spLocks noChangeArrowheads="1"/>
          </p:cNvSpPr>
          <p:nvPr/>
        </p:nvSpPr>
        <p:spPr bwMode="auto">
          <a:xfrm>
            <a:off x="360363" y="2736850"/>
            <a:ext cx="4140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A2~ 4</a:t>
            </a:r>
            <a:r>
              <a:rPr lang="zh-CN" altLang="zh-CN" sz="2800" b="1"/>
              <a:t>片面包加</a:t>
            </a:r>
            <a:r>
              <a:rPr lang="en-US" altLang="zh-CN" sz="2800" b="1"/>
              <a:t>1</a:t>
            </a:r>
            <a:r>
              <a:rPr lang="zh-CN" altLang="zh-CN" sz="2800" b="1"/>
              <a:t>根半香肠</a:t>
            </a:r>
            <a:endParaRPr lang="zh-CN" altLang="en-US" sz="2800" b="1"/>
          </a:p>
        </p:txBody>
      </p:sp>
      <p:sp>
        <p:nvSpPr>
          <p:cNvPr id="33800" name="矩形 8"/>
          <p:cNvSpPr>
            <a:spLocks noChangeArrowheads="1"/>
          </p:cNvSpPr>
          <p:nvPr/>
        </p:nvSpPr>
        <p:spPr bwMode="auto">
          <a:xfrm>
            <a:off x="407988" y="3357563"/>
            <a:ext cx="3689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A3~7</a:t>
            </a:r>
            <a:r>
              <a:rPr lang="zh-CN" altLang="zh-CN" sz="2800" b="1"/>
              <a:t>片面包加</a:t>
            </a:r>
            <a:r>
              <a:rPr lang="en-US" altLang="zh-CN" sz="2800" b="1"/>
              <a:t>1</a:t>
            </a:r>
            <a:r>
              <a:rPr lang="zh-CN" altLang="zh-CN" sz="2800" b="1"/>
              <a:t>根香肠</a:t>
            </a:r>
            <a:endParaRPr lang="zh-CN" altLang="en-US" sz="2800" b="1"/>
          </a:p>
        </p:txBody>
      </p:sp>
      <p:sp>
        <p:nvSpPr>
          <p:cNvPr id="33801" name="矩形 12"/>
          <p:cNvSpPr>
            <a:spLocks noChangeArrowheads="1"/>
          </p:cNvSpPr>
          <p:nvPr/>
        </p:nvSpPr>
        <p:spPr bwMode="auto">
          <a:xfrm>
            <a:off x="862013" y="4797425"/>
            <a:ext cx="4056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A1, A2, A3</a:t>
            </a:r>
            <a:r>
              <a:rPr lang="zh-CN" altLang="zh-CN" sz="2800" b="1"/>
              <a:t>连成一条曲线</a:t>
            </a:r>
            <a:endParaRPr lang="zh-CN" altLang="en-US" sz="2800" b="1"/>
          </a:p>
        </p:txBody>
      </p:sp>
      <p:sp>
        <p:nvSpPr>
          <p:cNvPr id="33803" name="矩形 13"/>
          <p:cNvSpPr>
            <a:spLocks noChangeArrowheads="1"/>
          </p:cNvSpPr>
          <p:nvPr/>
        </p:nvSpPr>
        <p:spPr bwMode="auto">
          <a:xfrm>
            <a:off x="5219700" y="4797425"/>
            <a:ext cx="3308350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U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1 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1 </a:t>
            </a:r>
            <a:r>
              <a:rPr lang="zh-CN" altLang="zh-CN" sz="2800" b="1" dirty="0"/>
              <a:t>常数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2" name="矩形 14"/>
          <p:cNvSpPr>
            <a:spLocks noChangeArrowheads="1"/>
          </p:cNvSpPr>
          <p:nvPr/>
        </p:nvSpPr>
        <p:spPr bwMode="auto">
          <a:xfrm>
            <a:off x="484188" y="5643563"/>
            <a:ext cx="5888037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无差别曲线</a:t>
            </a:r>
            <a:r>
              <a:rPr lang="en-US" altLang="zh-CN" sz="2800" b="1"/>
              <a:t> ~ </a:t>
            </a:r>
            <a:r>
              <a:rPr lang="zh-CN" altLang="zh-CN" sz="2800" b="1">
                <a:solidFill>
                  <a:srgbClr val="000000"/>
                </a:solidFill>
              </a:rPr>
              <a:t>效用函数</a:t>
            </a:r>
            <a:r>
              <a:rPr lang="zh-CN" altLang="en-US" sz="2800" b="1">
                <a:solidFill>
                  <a:srgbClr val="000000"/>
                </a:solidFill>
              </a:rPr>
              <a:t>的几何表示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33804" name="矩形 16"/>
          <p:cNvSpPr>
            <a:spLocks noChangeArrowheads="1"/>
          </p:cNvSpPr>
          <p:nvPr/>
        </p:nvSpPr>
        <p:spPr bwMode="auto">
          <a:xfrm>
            <a:off x="6765925" y="5656263"/>
            <a:ext cx="1627188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</a:rPr>
              <a:t>等效用线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pic>
        <p:nvPicPr>
          <p:cNvPr id="3380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196975"/>
            <a:ext cx="53340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797" grpId="0"/>
      <p:bldP spid="33798" grpId="0"/>
      <p:bldP spid="33799" grpId="0"/>
      <p:bldP spid="33800" grpId="0"/>
      <p:bldP spid="33801" grpId="0"/>
      <p:bldP spid="33803" grpId="0" animBg="1"/>
      <p:bldP spid="2" grpId="0" animBg="1"/>
      <p:bldP spid="3380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/>
          <p:cNvSpPr>
            <a:spLocks noChangeArrowheads="1"/>
          </p:cNvSpPr>
          <p:nvPr/>
        </p:nvSpPr>
        <p:spPr bwMode="auto">
          <a:xfrm>
            <a:off x="827088" y="692150"/>
            <a:ext cx="224472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无差别曲线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4819" name="矩形 3"/>
          <p:cNvSpPr>
            <a:spLocks noChangeArrowheads="1"/>
          </p:cNvSpPr>
          <p:nvPr/>
        </p:nvSpPr>
        <p:spPr bwMode="auto">
          <a:xfrm>
            <a:off x="449263" y="1485900"/>
            <a:ext cx="403225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/>
              <a:t>B1(2</a:t>
            </a:r>
            <a:r>
              <a:rPr lang="zh-CN" altLang="zh-CN" sz="2800" b="1"/>
              <a:t>片面包加</a:t>
            </a:r>
            <a:r>
              <a:rPr lang="en-US" altLang="zh-CN" sz="2800" b="1"/>
              <a:t>5</a:t>
            </a:r>
            <a:r>
              <a:rPr lang="zh-CN" altLang="zh-CN" sz="2800" b="1"/>
              <a:t>根香肠</a:t>
            </a:r>
            <a:r>
              <a:rPr lang="en-US" altLang="zh-CN" sz="2800" b="1"/>
              <a:t>), B2, B3</a:t>
            </a:r>
            <a:r>
              <a:rPr lang="zh-CN" altLang="zh-CN" sz="2800" b="1"/>
              <a:t>连成无差别曲线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pic>
        <p:nvPicPr>
          <p:cNvPr id="3482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196975"/>
            <a:ext cx="5040312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矩形 2"/>
          <p:cNvSpPr>
            <a:spLocks noChangeArrowheads="1"/>
          </p:cNvSpPr>
          <p:nvPr/>
        </p:nvSpPr>
        <p:spPr bwMode="auto">
          <a:xfrm>
            <a:off x="3322638" y="723900"/>
            <a:ext cx="540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</a:rPr>
              <a:t>效用函数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)=</a:t>
            </a:r>
            <a:r>
              <a:rPr lang="en-US" altLang="zh-CN" sz="2800" b="1" i="1"/>
              <a:t>u</a:t>
            </a:r>
            <a:r>
              <a:rPr lang="zh-CN" altLang="en-US" sz="2800" b="1">
                <a:solidFill>
                  <a:srgbClr val="000000"/>
                </a:solidFill>
              </a:rPr>
              <a:t>的几何表示</a:t>
            </a:r>
          </a:p>
        </p:txBody>
      </p:sp>
      <p:sp>
        <p:nvSpPr>
          <p:cNvPr id="7" name="矩形 6"/>
          <p:cNvSpPr/>
          <p:nvPr/>
        </p:nvSpPr>
        <p:spPr>
          <a:xfrm>
            <a:off x="715963" y="2565400"/>
            <a:ext cx="3135312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U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2  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&gt;</a:t>
            </a:r>
            <a:r>
              <a:rPr lang="en-US" altLang="zh-CN" sz="2800" b="1" i="1" dirty="0"/>
              <a:t> u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34823" name="矩形 7"/>
          <p:cNvSpPr>
            <a:spLocks noChangeArrowheads="1"/>
          </p:cNvSpPr>
          <p:nvPr/>
        </p:nvSpPr>
        <p:spPr bwMode="auto">
          <a:xfrm>
            <a:off x="446088" y="3213100"/>
            <a:ext cx="39766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/>
              <a:t>C1(1</a:t>
            </a:r>
            <a:r>
              <a:rPr lang="zh-CN" altLang="zh-CN" sz="2800" b="1"/>
              <a:t>片面包加</a:t>
            </a:r>
            <a:r>
              <a:rPr lang="en-US" altLang="zh-CN" sz="2800" b="1"/>
              <a:t>2</a:t>
            </a:r>
            <a:r>
              <a:rPr lang="zh-CN" altLang="zh-CN" sz="2800" b="1"/>
              <a:t>根香肠</a:t>
            </a:r>
            <a:r>
              <a:rPr lang="en-US" altLang="zh-CN" sz="2800" b="1"/>
              <a:t>), C2</a:t>
            </a:r>
            <a:r>
              <a:rPr lang="zh-CN" altLang="zh-CN" sz="2800" b="1"/>
              <a:t>连成无差别曲线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9" name="矩形 8"/>
          <p:cNvSpPr/>
          <p:nvPr/>
        </p:nvSpPr>
        <p:spPr>
          <a:xfrm>
            <a:off x="703263" y="4346575"/>
            <a:ext cx="3221037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U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3 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3 </a:t>
            </a:r>
            <a:r>
              <a:rPr lang="en-US" altLang="zh-CN" sz="2800" b="1" dirty="0"/>
              <a:t>&lt;</a:t>
            </a:r>
            <a:r>
              <a:rPr lang="en-US" altLang="zh-CN" sz="2800" b="1" i="1" dirty="0"/>
              <a:t> u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grpSp>
        <p:nvGrpSpPr>
          <p:cNvPr id="34825" name="组合 27"/>
          <p:cNvGrpSpPr/>
          <p:nvPr/>
        </p:nvGrpSpPr>
        <p:grpSpPr bwMode="auto">
          <a:xfrm>
            <a:off x="4932363" y="4183063"/>
            <a:ext cx="4067175" cy="2414587"/>
            <a:chOff x="4932040" y="4183063"/>
            <a:chExt cx="4067944" cy="2414289"/>
          </a:xfrm>
        </p:grpSpPr>
        <p:sp>
          <p:nvSpPr>
            <p:cNvPr id="34830" name="Text Box 19"/>
            <p:cNvSpPr txBox="1">
              <a:spLocks noChangeArrowheads="1"/>
            </p:cNvSpPr>
            <p:nvPr/>
          </p:nvSpPr>
          <p:spPr bwMode="auto">
            <a:xfrm>
              <a:off x="5068534" y="6197242"/>
              <a:ext cx="4070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O</a:t>
              </a:r>
            </a:p>
          </p:txBody>
        </p:sp>
        <p:sp>
          <p:nvSpPr>
            <p:cNvPr id="34831" name="Line 11"/>
            <p:cNvSpPr>
              <a:spLocks noChangeShapeType="1"/>
            </p:cNvSpPr>
            <p:nvPr/>
          </p:nvSpPr>
          <p:spPr bwMode="auto">
            <a:xfrm>
              <a:off x="5209508" y="6220079"/>
              <a:ext cx="34409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12"/>
            <p:cNvSpPr>
              <a:spLocks noChangeShapeType="1"/>
            </p:cNvSpPr>
            <p:nvPr/>
          </p:nvSpPr>
          <p:spPr bwMode="auto">
            <a:xfrm flipV="1">
              <a:off x="5209508" y="4271150"/>
              <a:ext cx="0" cy="19489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Arc 13"/>
            <p:cNvSpPr/>
            <p:nvPr/>
          </p:nvSpPr>
          <p:spPr bwMode="auto">
            <a:xfrm rot="210056" flipH="1" flipV="1">
              <a:off x="5910063" y="4661425"/>
              <a:ext cx="1982268" cy="1217316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463963650 h 21600"/>
                <a:gd name="T4" fmla="*/ 0 w 21600"/>
                <a:gd name="T5" fmla="*/ 4639636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Arc 14"/>
            <p:cNvSpPr/>
            <p:nvPr/>
          </p:nvSpPr>
          <p:spPr bwMode="auto">
            <a:xfrm flipH="1" flipV="1">
              <a:off x="5442546" y="4709139"/>
              <a:ext cx="1340692" cy="1267477"/>
            </a:xfrm>
            <a:custGeom>
              <a:avLst/>
              <a:gdLst>
                <a:gd name="T0" fmla="*/ 0 w 21600"/>
                <a:gd name="T1" fmla="*/ 0 h 21600"/>
                <a:gd name="T2" fmla="*/ 593750404 w 21600"/>
                <a:gd name="T3" fmla="*/ 592816186 h 21600"/>
                <a:gd name="T4" fmla="*/ 0 w 21600"/>
                <a:gd name="T5" fmla="*/ 59281618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Arc 15"/>
            <p:cNvSpPr/>
            <p:nvPr/>
          </p:nvSpPr>
          <p:spPr bwMode="auto">
            <a:xfrm flipH="1" flipV="1">
              <a:off x="6492659" y="4465676"/>
              <a:ext cx="1399671" cy="1218539"/>
            </a:xfrm>
            <a:custGeom>
              <a:avLst/>
              <a:gdLst>
                <a:gd name="T0" fmla="*/ 0 w 21600"/>
                <a:gd name="T1" fmla="*/ 0 h 21600"/>
                <a:gd name="T2" fmla="*/ 775737455 w 21600"/>
                <a:gd name="T3" fmla="*/ 465902068 h 21600"/>
                <a:gd name="T4" fmla="*/ 0 w 21600"/>
                <a:gd name="T5" fmla="*/ 46590206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6" name="Text Box 16"/>
            <p:cNvSpPr txBox="1">
              <a:spLocks noChangeArrowheads="1"/>
            </p:cNvSpPr>
            <p:nvPr/>
          </p:nvSpPr>
          <p:spPr bwMode="auto">
            <a:xfrm>
              <a:off x="4932040" y="4183063"/>
              <a:ext cx="4662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y</a:t>
              </a:r>
              <a:endParaRPr lang="en-US" altLang="zh-CN" sz="2000"/>
            </a:p>
          </p:txBody>
        </p:sp>
        <p:sp>
          <p:nvSpPr>
            <p:cNvPr id="34837" name="Text Box 17"/>
            <p:cNvSpPr txBox="1">
              <a:spLocks noChangeArrowheads="1"/>
            </p:cNvSpPr>
            <p:nvPr/>
          </p:nvSpPr>
          <p:spPr bwMode="auto">
            <a:xfrm>
              <a:off x="6501291" y="4594137"/>
              <a:ext cx="13910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U</a:t>
              </a:r>
              <a:r>
                <a:rPr lang="en-US" altLang="zh-CN" sz="2000"/>
                <a:t>(</a:t>
              </a:r>
              <a:r>
                <a:rPr lang="en-US" altLang="zh-CN" sz="2000" i="1"/>
                <a:t>x</a:t>
              </a:r>
              <a:r>
                <a:rPr lang="en-US" altLang="zh-CN" sz="2000"/>
                <a:t>,</a:t>
              </a:r>
              <a:r>
                <a:rPr lang="en-US" altLang="zh-CN" sz="2000" i="1"/>
                <a:t>y</a:t>
              </a:r>
              <a:r>
                <a:rPr lang="en-US" altLang="zh-CN" sz="2000"/>
                <a:t>) = </a:t>
              </a:r>
              <a:r>
                <a:rPr lang="en-US" altLang="zh-CN" sz="2000" i="1"/>
                <a:t>u</a:t>
              </a:r>
            </a:p>
          </p:txBody>
        </p:sp>
        <p:sp>
          <p:nvSpPr>
            <p:cNvPr id="34838" name="Text Box 18"/>
            <p:cNvSpPr txBox="1">
              <a:spLocks noChangeArrowheads="1"/>
            </p:cNvSpPr>
            <p:nvPr/>
          </p:nvSpPr>
          <p:spPr bwMode="auto">
            <a:xfrm>
              <a:off x="8474928" y="6120981"/>
              <a:ext cx="525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endParaRPr lang="en-US" altLang="zh-CN"/>
            </a:p>
          </p:txBody>
        </p:sp>
        <p:graphicFrame>
          <p:nvGraphicFramePr>
            <p:cNvPr id="34839" name="Object 20"/>
            <p:cNvGraphicFramePr>
              <a:graphicFrameLocks noChangeAspect="1"/>
            </p:cNvGraphicFramePr>
            <p:nvPr/>
          </p:nvGraphicFramePr>
          <p:xfrm>
            <a:off x="6899758" y="5886082"/>
            <a:ext cx="220092" cy="369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3" name="公式" r:id="rId4" imgW="127000" imgH="253365" progId="Equation.3">
                    <p:embed/>
                  </p:oleObj>
                </mc:Choice>
                <mc:Fallback>
                  <p:oleObj name="公式" r:id="rId4" imgW="127000" imgH="25336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9758" y="5886082"/>
                          <a:ext cx="220092" cy="369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0" name="Object 21"/>
            <p:cNvGraphicFramePr>
              <a:graphicFrameLocks noChangeAspect="1"/>
            </p:cNvGraphicFramePr>
            <p:nvPr/>
          </p:nvGraphicFramePr>
          <p:xfrm>
            <a:off x="7857806" y="5768632"/>
            <a:ext cx="228723" cy="349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4" name="公式" r:id="rId6" imgW="139700" imgH="254000" progId="Equation.3">
                    <p:embed/>
                  </p:oleObj>
                </mc:Choice>
                <mc:Fallback>
                  <p:oleObj name="公式" r:id="rId6" imgW="139700" imgH="254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7806" y="5768632"/>
                          <a:ext cx="228723" cy="3499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1" name="Object 22"/>
            <p:cNvGraphicFramePr>
              <a:graphicFrameLocks noChangeAspect="1"/>
            </p:cNvGraphicFramePr>
            <p:nvPr/>
          </p:nvGraphicFramePr>
          <p:xfrm>
            <a:off x="8007411" y="5416284"/>
            <a:ext cx="233039" cy="348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5" name="公式" r:id="rId8" imgW="139700" imgH="254000" progId="Equation.3">
                    <p:embed/>
                  </p:oleObj>
                </mc:Choice>
                <mc:Fallback>
                  <p:oleObj name="公式" r:id="rId8" imgW="139700" imgH="2540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7411" y="5416284"/>
                          <a:ext cx="233039" cy="348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2" name="Text Box 29"/>
            <p:cNvSpPr txBox="1">
              <a:spLocks noChangeArrowheads="1"/>
            </p:cNvSpPr>
            <p:nvPr/>
          </p:nvSpPr>
          <p:spPr bwMode="auto">
            <a:xfrm>
              <a:off x="7238458" y="5071276"/>
              <a:ext cx="9477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u</a:t>
              </a:r>
              <a:r>
                <a:rPr lang="zh-CN" altLang="en-US" sz="2000"/>
                <a:t>增加</a:t>
              </a:r>
            </a:p>
          </p:txBody>
        </p:sp>
        <p:cxnSp>
          <p:nvCxnSpPr>
            <p:cNvPr id="34843" name="直接箭头连接符 26"/>
            <p:cNvCxnSpPr>
              <a:cxnSpLocks noChangeShapeType="1"/>
            </p:cNvCxnSpPr>
            <p:nvPr/>
          </p:nvCxnSpPr>
          <p:spPr bwMode="auto">
            <a:xfrm flipV="1">
              <a:off x="6022975" y="5157192"/>
              <a:ext cx="1213321" cy="7809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826" name="矩形 14"/>
          <p:cNvSpPr>
            <a:spLocks noChangeArrowheads="1"/>
          </p:cNvSpPr>
          <p:nvPr/>
        </p:nvSpPr>
        <p:spPr bwMode="auto">
          <a:xfrm>
            <a:off x="668338" y="4994275"/>
            <a:ext cx="29511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效用函数</a:t>
            </a:r>
            <a:r>
              <a:rPr lang="zh-CN" altLang="en-US" sz="2800" b="1"/>
              <a:t>值</a:t>
            </a:r>
            <a:r>
              <a:rPr lang="en-US" altLang="zh-CN" sz="2800" b="1" i="1"/>
              <a:t>u</a:t>
            </a:r>
            <a:r>
              <a:rPr lang="zh-CN" altLang="en-US" sz="2800" b="1"/>
              <a:t>增加</a:t>
            </a:r>
            <a:endParaRPr lang="en-US" altLang="zh-CN" sz="2800" b="1" i="1"/>
          </a:p>
        </p:txBody>
      </p:sp>
      <p:grpSp>
        <p:nvGrpSpPr>
          <p:cNvPr id="34827" name="组合 47"/>
          <p:cNvGrpSpPr/>
          <p:nvPr/>
        </p:nvGrpSpPr>
        <p:grpSpPr bwMode="auto">
          <a:xfrm>
            <a:off x="668338" y="5570538"/>
            <a:ext cx="3111500" cy="666750"/>
            <a:chOff x="467544" y="5569995"/>
            <a:chExt cx="3112294" cy="667317"/>
          </a:xfrm>
        </p:grpSpPr>
        <p:sp>
          <p:nvSpPr>
            <p:cNvPr id="34828" name="矩形 45"/>
            <p:cNvSpPr>
              <a:spLocks noChangeArrowheads="1"/>
            </p:cNvSpPr>
            <p:nvPr/>
          </p:nvSpPr>
          <p:spPr bwMode="auto">
            <a:xfrm>
              <a:off x="467544" y="5680493"/>
              <a:ext cx="3112294" cy="556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zh-CN" sz="2800" b="1"/>
                <a:t>无差别曲线</a:t>
              </a:r>
              <a:r>
                <a:rPr lang="zh-CN" altLang="en-US" sz="2800" b="1"/>
                <a:t>上移</a:t>
              </a:r>
            </a:p>
          </p:txBody>
        </p:sp>
        <p:sp>
          <p:nvSpPr>
            <p:cNvPr id="34829" name="下箭头 46"/>
            <p:cNvSpPr>
              <a:spLocks noChangeArrowheads="1"/>
            </p:cNvSpPr>
            <p:nvPr/>
          </p:nvSpPr>
          <p:spPr bwMode="auto">
            <a:xfrm>
              <a:off x="1691680" y="5569995"/>
              <a:ext cx="484632" cy="163261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821" grpId="0"/>
      <p:bldP spid="7" grpId="0" animBg="1"/>
      <p:bldP spid="34823" grpId="0"/>
      <p:bldP spid="9" grpId="0" animBg="1"/>
      <p:bldP spid="348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>
            <a:spLocks noChangeArrowheads="1"/>
          </p:cNvSpPr>
          <p:nvPr/>
        </p:nvSpPr>
        <p:spPr bwMode="auto">
          <a:xfrm>
            <a:off x="2500313" y="549275"/>
            <a:ext cx="398462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无差别曲线</a:t>
            </a:r>
            <a:r>
              <a:rPr lang="en-US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</a:rPr>
              <a:t>U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</a:rPr>
              <a:t>y</a:t>
            </a:r>
            <a:r>
              <a:rPr lang="en-US" altLang="zh-CN" sz="2800" b="1">
                <a:solidFill>
                  <a:srgbClr val="000000"/>
                </a:solidFill>
              </a:rPr>
              <a:t>)=</a:t>
            </a:r>
            <a:r>
              <a:rPr lang="en-US" altLang="zh-CN" sz="2800" b="1" i="1">
                <a:solidFill>
                  <a:srgbClr val="000000"/>
                </a:solidFill>
              </a:rPr>
              <a:t>u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5" name="对象 14"/>
          <p:cNvGraphicFramePr>
            <a:graphicFrameLocks noChangeAspect="1"/>
          </p:cNvGraphicFramePr>
          <p:nvPr/>
        </p:nvGraphicFramePr>
        <p:xfrm>
          <a:off x="484188" y="5229225"/>
          <a:ext cx="46561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公式" r:id="rId3" imgW="2260600" imgH="228600" progId="Equation.3">
                  <p:embed/>
                </p:oleObj>
              </mc:Choice>
              <mc:Fallback>
                <p:oleObj name="公式" r:id="rId3" imgW="2260600" imgH="22860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5229225"/>
                        <a:ext cx="4656137" cy="4714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矩形 15"/>
          <p:cNvSpPr>
            <a:spLocks noChangeArrowheads="1"/>
          </p:cNvSpPr>
          <p:nvPr/>
        </p:nvSpPr>
        <p:spPr bwMode="auto">
          <a:xfrm>
            <a:off x="1403350" y="4508500"/>
            <a:ext cx="2698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典型的效用函数</a:t>
            </a:r>
            <a:endParaRPr lang="zh-CN" altLang="en-US" sz="2800" b="1"/>
          </a:p>
        </p:txBody>
      </p:sp>
      <p:grpSp>
        <p:nvGrpSpPr>
          <p:cNvPr id="35847" name="组合 17"/>
          <p:cNvGrpSpPr/>
          <p:nvPr/>
        </p:nvGrpSpPr>
        <p:grpSpPr bwMode="auto">
          <a:xfrm>
            <a:off x="4789488" y="3935413"/>
            <a:ext cx="4330700" cy="2736850"/>
            <a:chOff x="4355976" y="2924944"/>
            <a:chExt cx="4248471" cy="2592288"/>
          </a:xfrm>
        </p:grpSpPr>
        <p:pic>
          <p:nvPicPr>
            <p:cNvPr id="3586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2924944"/>
              <a:ext cx="4248471" cy="25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62" name="矩形 19"/>
            <p:cNvSpPr>
              <a:spLocks noChangeArrowheads="1"/>
            </p:cNvSpPr>
            <p:nvPr/>
          </p:nvSpPr>
          <p:spPr bwMode="auto">
            <a:xfrm>
              <a:off x="5996870" y="3253047"/>
              <a:ext cx="204048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/>
                <a:t>a</a:t>
              </a:r>
              <a:r>
                <a:rPr lang="en-US" altLang="zh-CN" sz="2000"/>
                <a:t>=1, </a:t>
              </a:r>
              <a:r>
                <a:rPr lang="en-US" altLang="zh-CN" sz="2000" i="1"/>
                <a:t>α</a:t>
              </a:r>
              <a:r>
                <a:rPr lang="en-US" altLang="zh-CN" sz="2000"/>
                <a:t>=1/3, </a:t>
              </a:r>
              <a:r>
                <a:rPr lang="en-US" altLang="zh-CN" sz="2000" i="1"/>
                <a:t>β</a:t>
              </a:r>
              <a:r>
                <a:rPr lang="en-US" altLang="zh-CN" sz="2000"/>
                <a:t>=1/2</a:t>
              </a:r>
              <a:endParaRPr lang="zh-CN" altLang="en-US" sz="2000"/>
            </a:p>
          </p:txBody>
        </p:sp>
      </p:grpSp>
      <p:sp>
        <p:nvSpPr>
          <p:cNvPr id="358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87460" y="2938212"/>
            <a:ext cx="1194173" cy="877291"/>
          </a:xfrm>
          <a:prstGeom prst="rect">
            <a:avLst/>
          </a:prstGeom>
          <a:blipFill rotWithShape="1">
            <a:blip r:embed="rId6"/>
            <a:stretch>
              <a:fillRect r="-12755" b="-902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4" name="矩形 2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9632" y="1868331"/>
            <a:ext cx="1222001" cy="811119"/>
          </a:xfrm>
          <a:prstGeom prst="rect">
            <a:avLst/>
          </a:prstGeom>
          <a:blipFill rotWithShape="1">
            <a:blip r:embed="rId7"/>
            <a:stretch>
              <a:fillRect r="-12000" b="-895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5" name="矩形 24"/>
          <p:cNvSpPr/>
          <p:nvPr/>
        </p:nvSpPr>
        <p:spPr>
          <a:xfrm>
            <a:off x="5886450" y="2155825"/>
            <a:ext cx="185578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效用</a:t>
            </a:r>
            <a:r>
              <a:rPr lang="zh-CN" altLang="en-US" sz="2800" b="1" dirty="0">
                <a:solidFill>
                  <a:srgbClr val="000000"/>
                </a:solidFill>
              </a:rPr>
              <a:t>递增</a:t>
            </a:r>
            <a:endParaRPr lang="zh-CN" altLang="en-US" dirty="0"/>
          </a:p>
        </p:txBody>
      </p:sp>
      <p:sp>
        <p:nvSpPr>
          <p:cNvPr id="35852" name="矩形 25"/>
          <p:cNvSpPr>
            <a:spLocks noChangeArrowheads="1"/>
          </p:cNvSpPr>
          <p:nvPr/>
        </p:nvSpPr>
        <p:spPr bwMode="auto">
          <a:xfrm>
            <a:off x="5837238" y="3159125"/>
            <a:ext cx="2551112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边际</a:t>
            </a:r>
            <a:r>
              <a:rPr lang="zh-CN" altLang="zh-CN" sz="2800" b="1">
                <a:solidFill>
                  <a:srgbClr val="000000"/>
                </a:solidFill>
              </a:rPr>
              <a:t>效用</a:t>
            </a:r>
            <a:r>
              <a:rPr lang="zh-CN" altLang="en-US" sz="2800" b="1">
                <a:solidFill>
                  <a:srgbClr val="000000"/>
                </a:solidFill>
              </a:rPr>
              <a:t>递减</a:t>
            </a:r>
            <a:endParaRPr lang="zh-CN" altLang="en-US"/>
          </a:p>
        </p:txBody>
      </p:sp>
      <p:grpSp>
        <p:nvGrpSpPr>
          <p:cNvPr id="35853" name="组合 32"/>
          <p:cNvGrpSpPr/>
          <p:nvPr/>
        </p:nvGrpSpPr>
        <p:grpSpPr bwMode="auto">
          <a:xfrm>
            <a:off x="2916238" y="1878013"/>
            <a:ext cx="2471737" cy="842962"/>
            <a:chOff x="2532136" y="1865086"/>
            <a:chExt cx="2471905" cy="842218"/>
          </a:xfrm>
        </p:grpSpPr>
        <p:sp>
          <p:nvSpPr>
            <p:cNvPr id="28" name="矩形 2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738636" y="1865086"/>
              <a:ext cx="2265405" cy="842218"/>
            </a:xfrm>
            <a:prstGeom prst="rect">
              <a:avLst/>
            </a:prstGeom>
            <a:blipFill rotWithShape="1">
              <a:blip r:embed="rId8"/>
              <a:stretch>
                <a:fillRect r="-1613" b="-1449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5860" name="右箭头 30"/>
            <p:cNvSpPr>
              <a:spLocks noChangeArrowheads="1"/>
            </p:cNvSpPr>
            <p:nvPr/>
          </p:nvSpPr>
          <p:spPr bwMode="auto">
            <a:xfrm>
              <a:off x="2532136" y="2080272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54" name="组合 33"/>
          <p:cNvGrpSpPr/>
          <p:nvPr/>
        </p:nvGrpSpPr>
        <p:grpSpPr bwMode="auto">
          <a:xfrm>
            <a:off x="2916238" y="2951163"/>
            <a:ext cx="2663825" cy="908050"/>
            <a:chOff x="2339752" y="2938171"/>
            <a:chExt cx="2952840" cy="908197"/>
          </a:xfrm>
        </p:grpSpPr>
        <p:sp>
          <p:nvSpPr>
            <p:cNvPr id="30" name="矩形 29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546256" y="2938171"/>
              <a:ext cx="2746336" cy="908197"/>
            </a:xfrm>
            <a:prstGeom prst="rect">
              <a:avLst/>
            </a:prstGeom>
            <a:blipFill rotWithShape="1">
              <a:blip r:embed="rId9"/>
              <a:stretch>
                <a:fillRect r="-3695" b="-201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5858" name="右箭头 31"/>
            <p:cNvSpPr>
              <a:spLocks noChangeArrowheads="1"/>
            </p:cNvSpPr>
            <p:nvPr/>
          </p:nvSpPr>
          <p:spPr bwMode="auto">
            <a:xfrm>
              <a:off x="2339752" y="3212976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55" name="TextBox 34"/>
          <p:cNvSpPr txBox="1">
            <a:spLocks noChangeArrowheads="1"/>
          </p:cNvSpPr>
          <p:nvPr/>
        </p:nvSpPr>
        <p:spPr bwMode="auto">
          <a:xfrm>
            <a:off x="588963" y="1268413"/>
            <a:ext cx="217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一元函数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sp>
        <p:nvSpPr>
          <p:cNvPr id="35856" name="TextBox 35"/>
          <p:cNvSpPr txBox="1">
            <a:spLocks noChangeArrowheads="1"/>
          </p:cNvSpPr>
          <p:nvPr/>
        </p:nvSpPr>
        <p:spPr bwMode="auto">
          <a:xfrm>
            <a:off x="3048000" y="1268413"/>
            <a:ext cx="2747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二元函数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x,y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25" grpId="0" animBg="1"/>
      <p:bldP spid="35852" grpId="0" animBg="1"/>
      <p:bldP spid="35855" grpId="0"/>
      <p:bldP spid="358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/>
          <p:cNvSpPr>
            <a:spLocks noChangeArrowheads="1"/>
          </p:cNvSpPr>
          <p:nvPr/>
        </p:nvSpPr>
        <p:spPr bwMode="auto">
          <a:xfrm>
            <a:off x="765175" y="549275"/>
            <a:ext cx="3532188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无差别曲线</a:t>
            </a: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的特性</a:t>
            </a:r>
          </a:p>
        </p:txBody>
      </p:sp>
      <p:sp>
        <p:nvSpPr>
          <p:cNvPr id="9" name="矩形 8"/>
          <p:cNvSpPr/>
          <p:nvPr/>
        </p:nvSpPr>
        <p:spPr>
          <a:xfrm>
            <a:off x="1990725" y="1387475"/>
            <a:ext cx="10795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/>
              <a:t>下降</a:t>
            </a:r>
            <a:endParaRPr lang="zh-CN" altLang="en-US" sz="2800" b="1" dirty="0"/>
          </a:p>
        </p:txBody>
      </p:sp>
      <p:sp>
        <p:nvSpPr>
          <p:cNvPr id="36868" name="矩形 10"/>
          <p:cNvSpPr>
            <a:spLocks noChangeArrowheads="1"/>
          </p:cNvSpPr>
          <p:nvPr/>
        </p:nvSpPr>
        <p:spPr bwMode="auto">
          <a:xfrm>
            <a:off x="179388" y="1397000"/>
            <a:ext cx="1627187" cy="5222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几何直观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46438" y="1387475"/>
            <a:ext cx="90646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下凸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25938" y="1341438"/>
            <a:ext cx="162718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互不相交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pSp>
        <p:nvGrpSpPr>
          <p:cNvPr id="36871" name="组合 96"/>
          <p:cNvGrpSpPr/>
          <p:nvPr/>
        </p:nvGrpSpPr>
        <p:grpSpPr bwMode="auto">
          <a:xfrm>
            <a:off x="6129338" y="819150"/>
            <a:ext cx="2847975" cy="2100263"/>
            <a:chOff x="6128946" y="819305"/>
            <a:chExt cx="2848290" cy="2099759"/>
          </a:xfrm>
        </p:grpSpPr>
        <p:sp>
          <p:nvSpPr>
            <p:cNvPr id="34" name="Text Box 56"/>
            <p:cNvSpPr txBox="1">
              <a:spLocks noChangeArrowheads="1"/>
            </p:cNvSpPr>
            <p:nvPr/>
          </p:nvSpPr>
          <p:spPr bwMode="auto">
            <a:xfrm>
              <a:off x="7573731" y="1563664"/>
              <a:ext cx="804951" cy="33170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r>
                <a:rPr lang="zh-CN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增加</a:t>
              </a:r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7637238" y="1100226"/>
              <a:ext cx="1287604" cy="35710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r>
                <a:rPr lang="en-US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(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,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 y</a:t>
              </a:r>
              <a:r>
                <a:rPr lang="en-US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) =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endParaRPr lang="zh-CN" sz="18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6128946" y="2560375"/>
              <a:ext cx="393744" cy="3586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O</a:t>
              </a:r>
              <a:endParaRPr lang="zh-CN" sz="1800" i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43" name="Text Box 65"/>
            <p:cNvSpPr txBox="1">
              <a:spLocks noChangeArrowheads="1"/>
            </p:cNvSpPr>
            <p:nvPr/>
          </p:nvSpPr>
          <p:spPr bwMode="auto">
            <a:xfrm>
              <a:off x="8583492" y="2495303"/>
              <a:ext cx="393744" cy="35710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endParaRPr lang="zh-CN" sz="18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44" name="Text Box 66"/>
            <p:cNvSpPr txBox="1">
              <a:spLocks noChangeArrowheads="1"/>
            </p:cNvSpPr>
            <p:nvPr/>
          </p:nvSpPr>
          <p:spPr bwMode="auto">
            <a:xfrm>
              <a:off x="6376623" y="819305"/>
              <a:ext cx="393744" cy="35551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y</a:t>
              </a:r>
              <a:endParaRPr lang="zh-CN" sz="1800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cxnSp>
          <p:nvCxnSpPr>
            <p:cNvPr id="36897" name="Line 67"/>
            <p:cNvCxnSpPr>
              <a:cxnSpLocks noChangeShapeType="1"/>
            </p:cNvCxnSpPr>
            <p:nvPr/>
          </p:nvCxnSpPr>
          <p:spPr bwMode="auto">
            <a:xfrm flipV="1">
              <a:off x="6369712" y="1000753"/>
              <a:ext cx="22517" cy="1672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8" name="Line 68"/>
            <p:cNvCxnSpPr>
              <a:cxnSpLocks noChangeShapeType="1"/>
            </p:cNvCxnSpPr>
            <p:nvPr/>
          </p:nvCxnSpPr>
          <p:spPr bwMode="auto">
            <a:xfrm flipV="1">
              <a:off x="6369712" y="2635381"/>
              <a:ext cx="2308042" cy="1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Arc 69"/>
            <p:cNvSpPr/>
            <p:nvPr/>
          </p:nvSpPr>
          <p:spPr bwMode="auto">
            <a:xfrm flipH="1" flipV="1">
              <a:off x="6690983" y="1365274"/>
              <a:ext cx="1622604" cy="1074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54" name="Arc 77"/>
            <p:cNvSpPr/>
            <p:nvPr/>
          </p:nvSpPr>
          <p:spPr bwMode="auto">
            <a:xfrm flipH="1" flipV="1">
              <a:off x="6959300" y="1277983"/>
              <a:ext cx="1467012" cy="9332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55" name="Arc 78"/>
            <p:cNvSpPr/>
            <p:nvPr/>
          </p:nvSpPr>
          <p:spPr bwMode="auto">
            <a:xfrm flipH="1" flipV="1">
              <a:off x="7211741" y="1208150"/>
              <a:ext cx="1166941" cy="8602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cxnSp>
          <p:nvCxnSpPr>
            <p:cNvPr id="36902" name="Line 79"/>
            <p:cNvCxnSpPr>
              <a:cxnSpLocks noChangeShapeType="1"/>
            </p:cNvCxnSpPr>
            <p:nvPr/>
          </p:nvCxnSpPr>
          <p:spPr bwMode="auto">
            <a:xfrm flipV="1">
              <a:off x="7290677" y="1658408"/>
              <a:ext cx="346769" cy="356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8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4" name="矩形 77"/>
          <p:cNvSpPr>
            <a:spLocks noChangeArrowheads="1"/>
          </p:cNvSpPr>
          <p:nvPr/>
        </p:nvSpPr>
        <p:spPr bwMode="auto">
          <a:xfrm>
            <a:off x="1425575" y="2205038"/>
            <a:ext cx="3521075" cy="52228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下降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的数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学解释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875" name="矩形 78"/>
          <p:cNvSpPr>
            <a:spLocks noChangeArrowheads="1"/>
          </p:cNvSpPr>
          <p:nvPr/>
        </p:nvSpPr>
        <p:spPr bwMode="auto">
          <a:xfrm>
            <a:off x="774700" y="2930525"/>
            <a:ext cx="6118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无差别曲线上效用函数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)=</a:t>
            </a:r>
            <a:r>
              <a:rPr lang="en-US" altLang="zh-CN" sz="2800" b="1" i="1"/>
              <a:t>u</a:t>
            </a:r>
            <a:r>
              <a:rPr lang="zh-CN" altLang="zh-CN" sz="2800" b="1"/>
              <a:t>不变</a:t>
            </a:r>
            <a:endParaRPr lang="zh-CN" altLang="en-US" sz="2800" b="1"/>
          </a:p>
        </p:txBody>
      </p:sp>
      <p:sp>
        <p:nvSpPr>
          <p:cNvPr id="36876" name="矩形 79"/>
          <p:cNvSpPr>
            <a:spLocks noChangeArrowheads="1"/>
          </p:cNvSpPr>
          <p:nvPr/>
        </p:nvSpPr>
        <p:spPr bwMode="auto">
          <a:xfrm>
            <a:off x="684213" y="3787775"/>
            <a:ext cx="268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隐函数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)=</a:t>
            </a:r>
            <a:r>
              <a:rPr lang="en-US" altLang="zh-CN" sz="2800" b="1" i="1"/>
              <a:t>u</a:t>
            </a:r>
            <a:endParaRPr lang="zh-CN" altLang="en-US" sz="2800" b="1"/>
          </a:p>
        </p:txBody>
      </p:sp>
      <p:sp>
        <p:nvSpPr>
          <p:cNvPr id="36877" name="矩形 80"/>
          <p:cNvSpPr>
            <a:spLocks noChangeArrowheads="1"/>
          </p:cNvSpPr>
          <p:nvPr/>
        </p:nvSpPr>
        <p:spPr bwMode="auto">
          <a:xfrm>
            <a:off x="1258888" y="4799013"/>
            <a:ext cx="162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求导公式</a:t>
            </a:r>
            <a:endParaRPr lang="zh-CN" altLang="en-US" sz="2800" b="1"/>
          </a:p>
        </p:txBody>
      </p:sp>
      <p:grpSp>
        <p:nvGrpSpPr>
          <p:cNvPr id="36878" name="组合 81"/>
          <p:cNvGrpSpPr/>
          <p:nvPr/>
        </p:nvGrpSpPr>
        <p:grpSpPr bwMode="auto">
          <a:xfrm>
            <a:off x="3154363" y="4578350"/>
            <a:ext cx="2403475" cy="915988"/>
            <a:chOff x="5220072" y="4229885"/>
            <a:chExt cx="2404387" cy="915911"/>
          </a:xfrm>
        </p:grpSpPr>
        <p:sp>
          <p:nvSpPr>
            <p:cNvPr id="83" name="TextBox 8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60552" y="4277801"/>
              <a:ext cx="1863907" cy="867995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84" name="矩形 8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20072" y="4229885"/>
              <a:ext cx="720069" cy="910762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86" name="矩形 8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88024" y="3647470"/>
            <a:ext cx="2265408" cy="842218"/>
          </a:xfrm>
          <a:prstGeom prst="rect">
            <a:avLst/>
          </a:prstGeom>
          <a:blipFill rotWithShape="1">
            <a:blip r:embed="rId4"/>
            <a:stretch>
              <a:fillRect r="-1613" b="-144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36880" name="组合 91"/>
          <p:cNvGrpSpPr/>
          <p:nvPr/>
        </p:nvGrpSpPr>
        <p:grpSpPr bwMode="auto">
          <a:xfrm>
            <a:off x="3492500" y="3789363"/>
            <a:ext cx="1258888" cy="522287"/>
            <a:chOff x="3575000" y="3933220"/>
            <a:chExt cx="1260136" cy="523220"/>
          </a:xfrm>
        </p:grpSpPr>
        <p:sp>
          <p:nvSpPr>
            <p:cNvPr id="36888" name="矩形 88"/>
            <p:cNvSpPr>
              <a:spLocks noChangeArrowheads="1"/>
            </p:cNvSpPr>
            <p:nvPr/>
          </p:nvSpPr>
          <p:spPr bwMode="auto">
            <a:xfrm>
              <a:off x="3707904" y="3933220"/>
              <a:ext cx="11272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y=y</a:t>
              </a:r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x</a:t>
              </a:r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zh-CN" altLang="en-US"/>
            </a:p>
          </p:txBody>
        </p:sp>
        <p:sp>
          <p:nvSpPr>
            <p:cNvPr id="36889" name="右箭头 89"/>
            <p:cNvSpPr>
              <a:spLocks noChangeArrowheads="1"/>
            </p:cNvSpPr>
            <p:nvPr/>
          </p:nvSpPr>
          <p:spPr bwMode="auto">
            <a:xfrm>
              <a:off x="3575000" y="3970279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5557838" y="4508500"/>
            <a:ext cx="895350" cy="790575"/>
            <a:chOff x="5557838" y="4508500"/>
            <a:chExt cx="895350" cy="790575"/>
          </a:xfrm>
        </p:grpSpPr>
        <p:sp>
          <p:nvSpPr>
            <p:cNvPr id="36886" name="TextBox 90"/>
            <p:cNvSpPr txBox="1">
              <a:spLocks noChangeArrowheads="1"/>
            </p:cNvSpPr>
            <p:nvPr/>
          </p:nvSpPr>
          <p:spPr bwMode="auto">
            <a:xfrm>
              <a:off x="5557838" y="4775200"/>
              <a:ext cx="895350" cy="5238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&lt;0</a:t>
              </a:r>
              <a:endParaRPr lang="zh-CN" altLang="en-US" sz="2800" b="1"/>
            </a:p>
          </p:txBody>
        </p:sp>
        <p:sp>
          <p:nvSpPr>
            <p:cNvPr id="36887" name="下箭头 92"/>
            <p:cNvSpPr>
              <a:spLocks noChangeArrowheads="1"/>
            </p:cNvSpPr>
            <p:nvPr/>
          </p:nvSpPr>
          <p:spPr bwMode="auto">
            <a:xfrm>
              <a:off x="5692775" y="4508500"/>
              <a:ext cx="484188" cy="1397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83" name="组合 95"/>
          <p:cNvGrpSpPr/>
          <p:nvPr/>
        </p:nvGrpSpPr>
        <p:grpSpPr bwMode="auto">
          <a:xfrm>
            <a:off x="6875463" y="2852738"/>
            <a:ext cx="1584325" cy="557212"/>
            <a:chOff x="6876256" y="3068960"/>
            <a:chExt cx="1584176" cy="556640"/>
          </a:xfrm>
        </p:grpSpPr>
        <p:sp>
          <p:nvSpPr>
            <p:cNvPr id="3" name="矩形 76"/>
            <p:cNvSpPr>
              <a:spLocks noChangeArrowheads="1"/>
            </p:cNvSpPr>
            <p:nvPr/>
          </p:nvSpPr>
          <p:spPr bwMode="auto">
            <a:xfrm>
              <a:off x="7034681" y="3068960"/>
              <a:ext cx="14257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</a:rPr>
                <a:t>x↑→y↓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36885" name="右箭头 93"/>
            <p:cNvSpPr>
              <a:spLocks noChangeArrowheads="1"/>
            </p:cNvSpPr>
            <p:nvPr/>
          </p:nvSpPr>
          <p:spPr bwMode="auto">
            <a:xfrm>
              <a:off x="6876256" y="3140968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4" name="矩形 94"/>
          <p:cNvSpPr>
            <a:spLocks noChangeArrowheads="1"/>
          </p:cNvSpPr>
          <p:nvPr/>
        </p:nvSpPr>
        <p:spPr bwMode="auto">
          <a:xfrm>
            <a:off x="6616700" y="4627563"/>
            <a:ext cx="2060575" cy="106838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ts val="4000"/>
              </a:lnSpc>
            </a:pPr>
            <a:r>
              <a:rPr lang="zh-CN" altLang="zh-CN" sz="2800" b="1"/>
              <a:t>无差别曲线斜率为负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0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10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868" grpId="0" animBg="1"/>
      <p:bldP spid="14" grpId="0" animBg="1"/>
      <p:bldP spid="16" grpId="0" animBg="1"/>
      <p:bldP spid="36874" grpId="0" animBg="1"/>
      <p:bldP spid="36875" grpId="0"/>
      <p:bldP spid="36876" grpId="0"/>
      <p:bldP spid="36877" grpId="0"/>
      <p:bldP spid="3688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6"/>
          <p:cNvSpPr>
            <a:spLocks noChangeArrowheads="1"/>
          </p:cNvSpPr>
          <p:nvPr/>
        </p:nvSpPr>
        <p:spPr bwMode="auto">
          <a:xfrm>
            <a:off x="1042988" y="1270000"/>
            <a:ext cx="3798887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下降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经济学解释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6" y="5210169"/>
            <a:ext cx="8425530" cy="811119"/>
          </a:xfrm>
          <a:prstGeom prst="rect">
            <a:avLst/>
          </a:prstGeom>
          <a:blipFill rotWithShape="1">
            <a:blip r:embed="rId3"/>
            <a:stretch>
              <a:fillRect l="-1520" r="-2822" b="-526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7892" name="矩形 8"/>
          <p:cNvSpPr>
            <a:spLocks noChangeArrowheads="1"/>
          </p:cNvSpPr>
          <p:nvPr/>
        </p:nvSpPr>
        <p:spPr bwMode="auto">
          <a:xfrm>
            <a:off x="4903788" y="3346450"/>
            <a:ext cx="2405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(</a:t>
            </a:r>
            <a:r>
              <a:rPr lang="zh-CN" altLang="zh-CN" sz="2000" b="1"/>
              <a:t>△</a:t>
            </a:r>
            <a:r>
              <a:rPr lang="en-US" altLang="zh-CN" b="1" i="1"/>
              <a:t>x</a:t>
            </a:r>
            <a:r>
              <a:rPr lang="en-US" altLang="zh-CN" b="1"/>
              <a:t>&gt;0, </a:t>
            </a:r>
            <a:r>
              <a:rPr lang="zh-CN" altLang="zh-CN" sz="2000" b="1"/>
              <a:t>△</a:t>
            </a:r>
            <a:r>
              <a:rPr lang="en-US" altLang="zh-CN" b="1" i="1"/>
              <a:t>y</a:t>
            </a:r>
            <a:r>
              <a:rPr lang="en-US" altLang="zh-CN" b="1"/>
              <a:t>&lt;0</a:t>
            </a:r>
            <a:r>
              <a:rPr lang="zh-CN" altLang="en-US" b="1"/>
              <a:t>）</a:t>
            </a:r>
          </a:p>
        </p:txBody>
      </p:sp>
      <p:sp>
        <p:nvSpPr>
          <p:cNvPr id="37893" name="矩形 9"/>
          <p:cNvSpPr>
            <a:spLocks noChangeArrowheads="1"/>
          </p:cNvSpPr>
          <p:nvPr/>
        </p:nvSpPr>
        <p:spPr bwMode="auto">
          <a:xfrm>
            <a:off x="850900" y="2617788"/>
            <a:ext cx="3865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/>
              <a:t>边际效用</a:t>
            </a:r>
            <a:r>
              <a:rPr lang="en-US" altLang="zh-CN" sz="2800" b="1" dirty="0"/>
              <a:t>∂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/∂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 ∂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/∂</a:t>
            </a:r>
            <a:r>
              <a:rPr lang="en-US" altLang="zh-CN" sz="2800" b="1" i="1" dirty="0"/>
              <a:t>y</a:t>
            </a:r>
            <a:endParaRPr lang="zh-CN" altLang="en-US" sz="2800" b="1" dirty="0"/>
          </a:p>
        </p:txBody>
      </p:sp>
      <p:sp>
        <p:nvSpPr>
          <p:cNvPr id="37894" name="矩形 10"/>
          <p:cNvSpPr>
            <a:spLocks noChangeArrowheads="1"/>
          </p:cNvSpPr>
          <p:nvPr/>
        </p:nvSpPr>
        <p:spPr bwMode="auto">
          <a:xfrm>
            <a:off x="906463" y="3284538"/>
            <a:ext cx="4092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/>
              <a:t>用</a:t>
            </a:r>
            <a:r>
              <a:rPr lang="zh-CN" altLang="zh-CN" b="1" dirty="0">
                <a:solidFill>
                  <a:srgbClr val="FF0000"/>
                </a:solidFill>
              </a:rPr>
              <a:t>△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zh-CN" altLang="zh-CN" sz="2800" b="1" dirty="0">
                <a:solidFill>
                  <a:srgbClr val="FF0000"/>
                </a:solidFill>
              </a:rPr>
              <a:t>替代</a:t>
            </a:r>
            <a:r>
              <a:rPr lang="zh-CN" altLang="zh-CN" b="1" dirty="0">
                <a:solidFill>
                  <a:srgbClr val="FF0000"/>
                </a:solidFill>
              </a:rPr>
              <a:t>△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r>
              <a:rPr lang="zh-CN" altLang="zh-CN" sz="2800" b="1" dirty="0"/>
              <a:t>后效用不变</a:t>
            </a:r>
            <a:endParaRPr lang="zh-CN" altLang="en-US" sz="2800" b="1" dirty="0"/>
          </a:p>
        </p:txBody>
      </p:sp>
      <p:sp>
        <p:nvSpPr>
          <p:cNvPr id="37895" name="矩形 11"/>
          <p:cNvSpPr>
            <a:spLocks noChangeArrowheads="1"/>
          </p:cNvSpPr>
          <p:nvPr/>
        </p:nvSpPr>
        <p:spPr bwMode="auto">
          <a:xfrm>
            <a:off x="889000" y="1990725"/>
            <a:ext cx="4619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2</a:t>
            </a:r>
            <a:r>
              <a:rPr lang="zh-CN" altLang="zh-CN" sz="2800" b="1"/>
              <a:t>种可以相互</a:t>
            </a:r>
            <a:r>
              <a:rPr lang="zh-CN" altLang="zh-CN" sz="2800" b="1">
                <a:solidFill>
                  <a:srgbClr val="FF0000"/>
                </a:solidFill>
              </a:rPr>
              <a:t>替代</a:t>
            </a:r>
            <a:r>
              <a:rPr lang="zh-CN" altLang="zh-CN" sz="2800" b="1"/>
              <a:t>的商品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endParaRPr lang="zh-CN" altLang="en-US" sz="2800" b="1"/>
          </a:p>
        </p:txBody>
      </p:sp>
      <p:sp>
        <p:nvSpPr>
          <p:cNvPr id="37896" name="TextBox 12"/>
          <p:cNvSpPr txBox="1">
            <a:spLocks noChangeArrowheads="1"/>
          </p:cNvSpPr>
          <p:nvPr/>
        </p:nvSpPr>
        <p:spPr bwMode="auto">
          <a:xfrm>
            <a:off x="7518400" y="4359275"/>
            <a:ext cx="6953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&lt;0</a:t>
            </a:r>
            <a:endParaRPr lang="zh-CN" altLang="en-US" sz="2800" b="1"/>
          </a:p>
        </p:txBody>
      </p:sp>
      <p:grpSp>
        <p:nvGrpSpPr>
          <p:cNvPr id="37897" name="组合 13"/>
          <p:cNvGrpSpPr/>
          <p:nvPr/>
        </p:nvGrpSpPr>
        <p:grpSpPr bwMode="auto">
          <a:xfrm>
            <a:off x="5219700" y="4138613"/>
            <a:ext cx="2405063" cy="915987"/>
            <a:chOff x="5220072" y="4229885"/>
            <a:chExt cx="2404387" cy="915911"/>
          </a:xfrm>
        </p:grpSpPr>
        <p:sp>
          <p:nvSpPr>
            <p:cNvPr id="15" name="TextBox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60552" y="4277801"/>
              <a:ext cx="1863907" cy="86799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6" name="矩形 1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20072" y="4229885"/>
              <a:ext cx="720069" cy="910762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grpSp>
        <p:nvGrpSpPr>
          <p:cNvPr id="37898" name="组合 16"/>
          <p:cNvGrpSpPr/>
          <p:nvPr/>
        </p:nvGrpSpPr>
        <p:grpSpPr bwMode="auto">
          <a:xfrm>
            <a:off x="1187450" y="3986213"/>
            <a:ext cx="2413000" cy="1008062"/>
            <a:chOff x="1187624" y="4077072"/>
            <a:chExt cx="2412869" cy="1008112"/>
          </a:xfrm>
        </p:grpSpPr>
        <p:graphicFrame>
          <p:nvGraphicFramePr>
            <p:cNvPr id="37925" name="对象 17"/>
            <p:cNvGraphicFramePr>
              <a:graphicFrameLocks noChangeAspect="1"/>
            </p:cNvGraphicFramePr>
            <p:nvPr/>
          </p:nvGraphicFramePr>
          <p:xfrm>
            <a:off x="1187624" y="4177781"/>
            <a:ext cx="2412869" cy="907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0" name="公式" r:id="rId6" imgW="1117600" imgH="419100" progId="Equation.3">
                    <p:embed/>
                  </p:oleObj>
                </mc:Choice>
                <mc:Fallback>
                  <p:oleObj name="公式" r:id="rId6" imgW="1117600" imgH="419100" progId="Equation.3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177781"/>
                          <a:ext cx="2412869" cy="90740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6" name="下箭头 18"/>
            <p:cNvSpPr>
              <a:spLocks noChangeArrowheads="1"/>
            </p:cNvSpPr>
            <p:nvPr/>
          </p:nvSpPr>
          <p:spPr bwMode="auto">
            <a:xfrm>
              <a:off x="1979712" y="4077072"/>
              <a:ext cx="484632" cy="15281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组合 19"/>
          <p:cNvGrpSpPr/>
          <p:nvPr/>
        </p:nvGrpSpPr>
        <p:grpSpPr bwMode="auto">
          <a:xfrm>
            <a:off x="3757613" y="4057650"/>
            <a:ext cx="1390650" cy="1016000"/>
            <a:chOff x="3757348" y="4149080"/>
            <a:chExt cx="1390716" cy="1015663"/>
          </a:xfrm>
        </p:grpSpPr>
        <p:sp>
          <p:nvSpPr>
            <p:cNvPr id="37923" name="矩形 20"/>
            <p:cNvSpPr>
              <a:spLocks noChangeArrowheads="1"/>
            </p:cNvSpPr>
            <p:nvPr/>
          </p:nvSpPr>
          <p:spPr bwMode="auto">
            <a:xfrm>
              <a:off x="3757348" y="4149080"/>
              <a:ext cx="1212191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zh-CN" sz="2000" b="1"/>
                <a:t>△</a:t>
              </a:r>
              <a:r>
                <a:rPr lang="en-US" altLang="zh-CN" b="1" i="1"/>
                <a:t>x</a:t>
              </a:r>
              <a:r>
                <a:rPr lang="en-US" altLang="zh-CN" b="1" i="1">
                  <a:solidFill>
                    <a:srgbClr val="000000"/>
                  </a:solidFill>
                </a:rPr>
                <a:t>→dx</a:t>
              </a:r>
              <a:endParaRPr lang="en-US" altLang="zh-CN" b="1"/>
            </a:p>
            <a:p>
              <a:pPr>
                <a:lnSpc>
                  <a:spcPts val="2400"/>
                </a:lnSpc>
              </a:pPr>
              <a:r>
                <a:rPr lang="en-US" altLang="zh-CN" b="1"/>
                <a:t> </a:t>
              </a:r>
            </a:p>
            <a:p>
              <a:pPr>
                <a:lnSpc>
                  <a:spcPts val="2400"/>
                </a:lnSpc>
              </a:pPr>
              <a:r>
                <a:rPr lang="zh-CN" altLang="zh-CN" sz="2000" b="1"/>
                <a:t>△</a:t>
              </a:r>
              <a:r>
                <a:rPr lang="en-US" altLang="zh-CN" b="1" i="1"/>
                <a:t>y</a:t>
              </a:r>
              <a:r>
                <a:rPr lang="en-US" altLang="zh-CN" b="1" i="1">
                  <a:solidFill>
                    <a:srgbClr val="000000"/>
                  </a:solidFill>
                </a:rPr>
                <a:t>→dy</a:t>
              </a:r>
              <a:endParaRPr lang="zh-CN" altLang="en-US" b="1"/>
            </a:p>
          </p:txBody>
        </p:sp>
        <p:sp>
          <p:nvSpPr>
            <p:cNvPr id="37924" name="右箭头 21"/>
            <p:cNvSpPr>
              <a:spLocks noChangeArrowheads="1"/>
            </p:cNvSpPr>
            <p:nvPr/>
          </p:nvSpPr>
          <p:spPr bwMode="auto">
            <a:xfrm>
              <a:off x="3757348" y="4554836"/>
              <a:ext cx="1390716" cy="242316"/>
            </a:xfrm>
            <a:prstGeom prst="rightArrow">
              <a:avLst>
                <a:gd name="adj1" fmla="val 50000"/>
                <a:gd name="adj2" fmla="val 50006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6227763" y="2000250"/>
            <a:ext cx="1081087" cy="774700"/>
            <a:chOff x="6205315" y="2000678"/>
            <a:chExt cx="1080120" cy="774791"/>
          </a:xfrm>
        </p:grpSpPr>
        <p:sp>
          <p:nvSpPr>
            <p:cNvPr id="25" name="Text Box 58"/>
            <p:cNvSpPr txBox="1">
              <a:spLocks noChangeArrowheads="1"/>
            </p:cNvSpPr>
            <p:nvPr/>
          </p:nvSpPr>
          <p:spPr bwMode="auto">
            <a:xfrm>
              <a:off x="6788992" y="2000678"/>
              <a:ext cx="440930" cy="34452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P</a:t>
              </a:r>
              <a:endParaRPr lang="zh-CN" sz="18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26" name="Text Box 59"/>
            <p:cNvSpPr txBox="1">
              <a:spLocks noChangeArrowheads="1"/>
            </p:cNvSpPr>
            <p:nvPr/>
          </p:nvSpPr>
          <p:spPr bwMode="auto">
            <a:xfrm>
              <a:off x="6576458" y="2430942"/>
              <a:ext cx="708977" cy="3445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16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△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endParaRPr lang="zh-CN" sz="18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6205315" y="2064185"/>
              <a:ext cx="643948" cy="3429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16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--</a:t>
              </a:r>
              <a:r>
                <a:rPr lang="zh-CN" sz="16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△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y</a:t>
              </a:r>
              <a:endParaRPr lang="zh-CN" sz="18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cxnSp>
          <p:nvCxnSpPr>
            <p:cNvPr id="37920" name="Line 71"/>
            <p:cNvCxnSpPr>
              <a:cxnSpLocks noChangeShapeType="1"/>
            </p:cNvCxnSpPr>
            <p:nvPr/>
          </p:nvCxnSpPr>
          <p:spPr bwMode="auto">
            <a:xfrm>
              <a:off x="6663202" y="2004506"/>
              <a:ext cx="236434" cy="427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1" name="Line 72"/>
            <p:cNvCxnSpPr>
              <a:cxnSpLocks noChangeShapeType="1"/>
            </p:cNvCxnSpPr>
            <p:nvPr/>
          </p:nvCxnSpPr>
          <p:spPr bwMode="auto">
            <a:xfrm>
              <a:off x="6663202" y="2004506"/>
              <a:ext cx="0" cy="427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2" name="Line 73"/>
            <p:cNvCxnSpPr>
              <a:cxnSpLocks noChangeShapeType="1"/>
            </p:cNvCxnSpPr>
            <p:nvPr/>
          </p:nvCxnSpPr>
          <p:spPr bwMode="auto">
            <a:xfrm>
              <a:off x="6663202" y="2431713"/>
              <a:ext cx="2364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901" name="组合 2"/>
          <p:cNvGrpSpPr/>
          <p:nvPr/>
        </p:nvGrpSpPr>
        <p:grpSpPr bwMode="auto">
          <a:xfrm>
            <a:off x="6159500" y="1268413"/>
            <a:ext cx="2805113" cy="2090737"/>
            <a:chOff x="6158810" y="1268760"/>
            <a:chExt cx="2805678" cy="2090866"/>
          </a:xfrm>
        </p:grpSpPr>
        <p:sp>
          <p:nvSpPr>
            <p:cNvPr id="24" name="Text Box 56"/>
            <p:cNvSpPr txBox="1">
              <a:spLocks noChangeArrowheads="1"/>
            </p:cNvSpPr>
            <p:nvPr/>
          </p:nvSpPr>
          <p:spPr bwMode="auto">
            <a:xfrm>
              <a:off x="7562443" y="2013343"/>
              <a:ext cx="803437" cy="33180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r>
                <a:rPr lang="zh-CN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增加</a:t>
              </a:r>
            </a:p>
          </p:txBody>
        </p:sp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7624368" y="1549764"/>
              <a:ext cx="1287721" cy="3572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r>
                <a:rPr lang="en-US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(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,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 y</a:t>
              </a:r>
              <a:r>
                <a:rPr lang="en-US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) =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endParaRPr lang="zh-CN" sz="18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29" name="Text Box 64"/>
            <p:cNvSpPr txBox="1">
              <a:spLocks noChangeArrowheads="1"/>
            </p:cNvSpPr>
            <p:nvPr/>
          </p:nvSpPr>
          <p:spPr bwMode="auto">
            <a:xfrm>
              <a:off x="6158810" y="2977015"/>
              <a:ext cx="393779" cy="3587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0</a:t>
              </a:r>
              <a:endParaRPr lang="zh-CN" sz="1800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0" name="Text Box 65"/>
            <p:cNvSpPr txBox="1">
              <a:spLocks noChangeArrowheads="1"/>
            </p:cNvSpPr>
            <p:nvPr/>
          </p:nvSpPr>
          <p:spPr bwMode="auto">
            <a:xfrm>
              <a:off x="8570709" y="3000829"/>
              <a:ext cx="393779" cy="3587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endParaRPr lang="zh-CN" sz="1800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1" name="Text Box 66"/>
            <p:cNvSpPr txBox="1">
              <a:spLocks noChangeArrowheads="1"/>
            </p:cNvSpPr>
            <p:nvPr/>
          </p:nvSpPr>
          <p:spPr bwMode="auto">
            <a:xfrm>
              <a:off x="6363639" y="1268760"/>
              <a:ext cx="393779" cy="35562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y</a:t>
              </a:r>
              <a:endParaRPr lang="zh-CN" sz="1800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cxnSp>
          <p:nvCxnSpPr>
            <p:cNvPr id="37911" name="Line 67"/>
            <p:cNvCxnSpPr>
              <a:cxnSpLocks noChangeShapeType="1"/>
            </p:cNvCxnSpPr>
            <p:nvPr/>
          </p:nvCxnSpPr>
          <p:spPr bwMode="auto">
            <a:xfrm flipV="1">
              <a:off x="6356964" y="1450208"/>
              <a:ext cx="22517" cy="1672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2" name="Line 68"/>
            <p:cNvCxnSpPr>
              <a:cxnSpLocks noChangeShapeType="1"/>
            </p:cNvCxnSpPr>
            <p:nvPr/>
          </p:nvCxnSpPr>
          <p:spPr bwMode="auto">
            <a:xfrm flipV="1">
              <a:off x="6356964" y="3122289"/>
              <a:ext cx="2308042" cy="1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Arc 69"/>
            <p:cNvSpPr/>
            <p:nvPr/>
          </p:nvSpPr>
          <p:spPr bwMode="auto">
            <a:xfrm flipH="1" flipV="1">
              <a:off x="6679615" y="1814894"/>
              <a:ext cx="1621164" cy="107480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38" name="Arc 77"/>
            <p:cNvSpPr/>
            <p:nvPr/>
          </p:nvSpPr>
          <p:spPr bwMode="auto">
            <a:xfrm flipH="1" flipV="1">
              <a:off x="6946369" y="1727575"/>
              <a:ext cx="1467145" cy="9335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39" name="Arc 78"/>
            <p:cNvSpPr/>
            <p:nvPr/>
          </p:nvSpPr>
          <p:spPr bwMode="auto">
            <a:xfrm flipH="1" flipV="1">
              <a:off x="7198832" y="1656134"/>
              <a:ext cx="1167047" cy="86206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cxnSp>
          <p:nvCxnSpPr>
            <p:cNvPr id="37916" name="Line 79"/>
            <p:cNvCxnSpPr>
              <a:cxnSpLocks noChangeShapeType="1"/>
            </p:cNvCxnSpPr>
            <p:nvPr/>
          </p:nvCxnSpPr>
          <p:spPr bwMode="auto">
            <a:xfrm flipV="1">
              <a:off x="7277929" y="2107863"/>
              <a:ext cx="346769" cy="356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902" name="矩形 40"/>
          <p:cNvSpPr>
            <a:spLocks noChangeArrowheads="1"/>
          </p:cNvSpPr>
          <p:nvPr/>
        </p:nvSpPr>
        <p:spPr bwMode="auto">
          <a:xfrm>
            <a:off x="827088" y="539750"/>
            <a:ext cx="3532187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无差别曲线</a:t>
            </a: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的特性</a:t>
            </a:r>
          </a:p>
        </p:txBody>
      </p:sp>
      <p:sp>
        <p:nvSpPr>
          <p:cNvPr id="37903" name="矩形 40"/>
          <p:cNvSpPr>
            <a:spLocks noChangeArrowheads="1"/>
          </p:cNvSpPr>
          <p:nvPr/>
        </p:nvSpPr>
        <p:spPr bwMode="auto">
          <a:xfrm>
            <a:off x="4930775" y="595313"/>
            <a:ext cx="1079500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下降</a:t>
            </a:r>
            <a:endParaRPr lang="zh-CN" altLang="en-US" sz="2800" b="1"/>
          </a:p>
        </p:txBody>
      </p:sp>
      <p:sp>
        <p:nvSpPr>
          <p:cNvPr id="42" name="矩形 41"/>
          <p:cNvSpPr/>
          <p:nvPr/>
        </p:nvSpPr>
        <p:spPr>
          <a:xfrm>
            <a:off x="6084888" y="595313"/>
            <a:ext cx="90646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下凸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92950" y="569913"/>
            <a:ext cx="162718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互不相交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2" grpId="0"/>
      <p:bldP spid="37893" grpId="0"/>
      <p:bldP spid="37894" grpId="0"/>
      <p:bldP spid="37895" grpId="0"/>
      <p:bldP spid="3789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"/>
          <p:cNvSpPr>
            <a:spLocks noChangeArrowheads="1"/>
          </p:cNvSpPr>
          <p:nvPr/>
        </p:nvSpPr>
        <p:spPr bwMode="auto">
          <a:xfrm>
            <a:off x="765175" y="549275"/>
            <a:ext cx="3532188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无差别曲线</a:t>
            </a: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的特性</a:t>
            </a: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5435600" y="1773238"/>
            <a:ext cx="1271588" cy="792162"/>
            <a:chOff x="5436096" y="1798851"/>
            <a:chExt cx="1271467" cy="792658"/>
          </a:xfrm>
        </p:grpSpPr>
        <p:sp>
          <p:nvSpPr>
            <p:cNvPr id="7" name="Text Box 58"/>
            <p:cNvSpPr txBox="1">
              <a:spLocks noChangeArrowheads="1"/>
            </p:cNvSpPr>
            <p:nvPr/>
          </p:nvSpPr>
          <p:spPr bwMode="auto">
            <a:xfrm>
              <a:off x="6151991" y="1798851"/>
              <a:ext cx="555572" cy="3653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P</a:t>
              </a:r>
              <a:r>
                <a:rPr lang="en-US" sz="1800" b="1" kern="100" baseline="-250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1</a:t>
              </a:r>
              <a:endParaRPr lang="zh-CN" sz="1800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8" name="Text Box 59"/>
            <p:cNvSpPr txBox="1">
              <a:spLocks noChangeArrowheads="1"/>
            </p:cNvSpPr>
            <p:nvPr/>
          </p:nvSpPr>
          <p:spPr bwMode="auto">
            <a:xfrm>
              <a:off x="5951985" y="2226155"/>
              <a:ext cx="611129" cy="3653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>
                <a:defRPr/>
              </a:pPr>
              <a:r>
                <a:rPr lang="zh-CN" sz="16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△</a:t>
              </a:r>
              <a:r>
                <a:rPr lang="en-US" altLang="zh-CN" sz="1800" i="1" dirty="0"/>
                <a:t>x</a:t>
              </a:r>
              <a:r>
                <a:rPr lang="en-US" altLang="zh-CN" sz="1800" baseline="-25000" dirty="0"/>
                <a:t>1</a:t>
              </a:r>
              <a:endParaRPr lang="zh-CN" altLang="en-US" sz="1800" dirty="0"/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5436096" y="1919577"/>
              <a:ext cx="858756" cy="3653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1600" b="1" dirty="0">
                  <a:sym typeface="Symbol" panose="05050102010706020507" pitchFamily="18" charset="2"/>
                </a:rPr>
                <a:t> </a:t>
              </a:r>
              <a:r>
                <a:rPr lang="zh-CN" sz="16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△</a:t>
              </a:r>
              <a:r>
                <a:rPr lang="en-US" altLang="zh-CN" sz="1800" b="1" i="1" dirty="0"/>
                <a:t>y</a:t>
              </a:r>
              <a:r>
                <a:rPr lang="en-US" altLang="zh-CN" sz="1800" baseline="-25000" dirty="0"/>
                <a:t>1</a:t>
              </a:r>
              <a:endParaRPr lang="zh-CN" altLang="en-US" sz="1800" dirty="0"/>
            </a:p>
            <a:p>
              <a:pPr algn="just">
                <a:spcAft>
                  <a:spcPts val="0"/>
                </a:spcAft>
                <a:defRPr/>
              </a:pPr>
              <a:endParaRPr lang="zh-CN" sz="1800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cxnSp>
          <p:nvCxnSpPr>
            <p:cNvPr id="38965" name="Line 71"/>
            <p:cNvCxnSpPr>
              <a:cxnSpLocks noChangeShapeType="1"/>
            </p:cNvCxnSpPr>
            <p:nvPr/>
          </p:nvCxnSpPr>
          <p:spPr bwMode="auto">
            <a:xfrm>
              <a:off x="6070414" y="1843565"/>
              <a:ext cx="297336" cy="4536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6" name="Line 72"/>
            <p:cNvCxnSpPr>
              <a:cxnSpLocks noChangeShapeType="1"/>
            </p:cNvCxnSpPr>
            <p:nvPr/>
          </p:nvCxnSpPr>
          <p:spPr bwMode="auto">
            <a:xfrm>
              <a:off x="6070414" y="1843565"/>
              <a:ext cx="0" cy="45364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7" name="Line 73"/>
            <p:cNvCxnSpPr>
              <a:cxnSpLocks noChangeShapeType="1"/>
            </p:cNvCxnSpPr>
            <p:nvPr/>
          </p:nvCxnSpPr>
          <p:spPr bwMode="auto">
            <a:xfrm>
              <a:off x="6070414" y="2297209"/>
              <a:ext cx="297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组合 27"/>
          <p:cNvGrpSpPr/>
          <p:nvPr/>
        </p:nvGrpSpPr>
        <p:grpSpPr bwMode="auto">
          <a:xfrm>
            <a:off x="6227763" y="2271713"/>
            <a:ext cx="1270000" cy="725487"/>
            <a:chOff x="6228049" y="2297209"/>
            <a:chExt cx="1269580" cy="725994"/>
          </a:xfrm>
        </p:grpSpPr>
        <p:sp>
          <p:nvSpPr>
            <p:cNvPr id="6" name="Text Box 57"/>
            <p:cNvSpPr txBox="1">
              <a:spLocks noChangeArrowheads="1"/>
            </p:cNvSpPr>
            <p:nvPr/>
          </p:nvSpPr>
          <p:spPr bwMode="auto">
            <a:xfrm>
              <a:off x="6942188" y="2297209"/>
              <a:ext cx="555441" cy="3653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b="1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P</a:t>
              </a:r>
              <a:r>
                <a:rPr lang="en-US" sz="1800" b="1" kern="100" baseline="-250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2</a:t>
              </a:r>
              <a:endParaRPr lang="zh-CN" sz="1800" b="1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9" name="Text Box 60"/>
            <p:cNvSpPr txBox="1">
              <a:spLocks noChangeArrowheads="1"/>
            </p:cNvSpPr>
            <p:nvPr/>
          </p:nvSpPr>
          <p:spPr bwMode="auto">
            <a:xfrm>
              <a:off x="6228049" y="2448126"/>
              <a:ext cx="753813" cy="3653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1600" b="1" dirty="0">
                  <a:sym typeface="Symbol" panose="05050102010706020507" pitchFamily="18" charset="2"/>
                </a:rPr>
                <a:t> </a:t>
              </a:r>
              <a:r>
                <a:rPr lang="zh-CN" sz="16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△</a:t>
              </a:r>
              <a:r>
                <a:rPr lang="en-US" sz="18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y</a:t>
              </a:r>
              <a:r>
                <a:rPr lang="en-US" altLang="zh-CN" sz="1800" baseline="-25000" dirty="0"/>
                <a:t>2</a:t>
              </a:r>
              <a:endParaRPr lang="zh-CN" altLang="en-US" sz="1800" dirty="0"/>
            </a:p>
            <a:p>
              <a:pPr algn="just">
                <a:spcAft>
                  <a:spcPts val="0"/>
                </a:spcAft>
                <a:defRPr/>
              </a:pPr>
              <a:endParaRPr lang="zh-CN" sz="1800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1" name="Text Box 62"/>
            <p:cNvSpPr txBox="1">
              <a:spLocks noChangeArrowheads="1"/>
            </p:cNvSpPr>
            <p:nvPr/>
          </p:nvSpPr>
          <p:spPr bwMode="auto">
            <a:xfrm>
              <a:off x="6783490" y="2657823"/>
              <a:ext cx="714139" cy="3653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>
                <a:defRPr/>
              </a:pPr>
              <a:r>
                <a:rPr lang="zh-CN" sz="16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△</a:t>
              </a:r>
              <a:r>
                <a:rPr lang="en-US" altLang="zh-CN" sz="1800" i="1" dirty="0"/>
                <a:t>x</a:t>
              </a:r>
              <a:r>
                <a:rPr lang="en-US" altLang="zh-CN" sz="1800" baseline="-25000" dirty="0"/>
                <a:t>2</a:t>
              </a:r>
              <a:endParaRPr lang="zh-CN" altLang="en-US" sz="1800" dirty="0"/>
            </a:p>
          </p:txBody>
        </p:sp>
        <p:cxnSp>
          <p:nvCxnSpPr>
            <p:cNvPr id="38959" name="Line 74"/>
            <p:cNvCxnSpPr>
              <a:cxnSpLocks noChangeShapeType="1"/>
            </p:cNvCxnSpPr>
            <p:nvPr/>
          </p:nvCxnSpPr>
          <p:spPr bwMode="auto">
            <a:xfrm>
              <a:off x="6922778" y="2574437"/>
              <a:ext cx="297336" cy="1260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0" name="Line 75"/>
            <p:cNvCxnSpPr>
              <a:cxnSpLocks noChangeShapeType="1"/>
            </p:cNvCxnSpPr>
            <p:nvPr/>
          </p:nvCxnSpPr>
          <p:spPr bwMode="auto">
            <a:xfrm>
              <a:off x="6902956" y="2549234"/>
              <a:ext cx="0" cy="15121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1" name="Line 76"/>
            <p:cNvCxnSpPr>
              <a:cxnSpLocks noChangeShapeType="1"/>
            </p:cNvCxnSpPr>
            <p:nvPr/>
          </p:nvCxnSpPr>
          <p:spPr bwMode="auto">
            <a:xfrm>
              <a:off x="6922778" y="2700449"/>
              <a:ext cx="297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917" name="组合 28"/>
          <p:cNvGrpSpPr/>
          <p:nvPr/>
        </p:nvGrpSpPr>
        <p:grpSpPr bwMode="auto">
          <a:xfrm>
            <a:off x="5427663" y="1062038"/>
            <a:ext cx="3536950" cy="2222500"/>
            <a:chOff x="5427601" y="1062288"/>
            <a:chExt cx="3536887" cy="2222696"/>
          </a:xfrm>
        </p:grpSpPr>
        <p:sp>
          <p:nvSpPr>
            <p:cNvPr id="5" name="Text Box 56"/>
            <p:cNvSpPr txBox="1">
              <a:spLocks noChangeArrowheads="1"/>
            </p:cNvSpPr>
            <p:nvPr/>
          </p:nvSpPr>
          <p:spPr bwMode="auto">
            <a:xfrm>
              <a:off x="7200806" y="1852933"/>
              <a:ext cx="808024" cy="35245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r>
                <a:rPr lang="zh-CN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增加</a:t>
              </a:r>
            </a:p>
          </p:txBody>
        </p:sp>
        <p:sp>
          <p:nvSpPr>
            <p:cNvPr id="12" name="Text Box 63"/>
            <p:cNvSpPr txBox="1">
              <a:spLocks noChangeArrowheads="1"/>
            </p:cNvSpPr>
            <p:nvPr/>
          </p:nvSpPr>
          <p:spPr bwMode="auto">
            <a:xfrm>
              <a:off x="7029359" y="1444909"/>
              <a:ext cx="1149330" cy="38103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r>
                <a:rPr lang="en-US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(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,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 y</a:t>
              </a:r>
              <a:r>
                <a:rPr lang="en-US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) =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endParaRPr lang="zh-CN" sz="18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3" name="Text Box 64"/>
            <p:cNvSpPr txBox="1">
              <a:spLocks noChangeArrowheads="1"/>
            </p:cNvSpPr>
            <p:nvPr/>
          </p:nvSpPr>
          <p:spPr bwMode="auto">
            <a:xfrm>
              <a:off x="5427601" y="2903950"/>
              <a:ext cx="495291" cy="38103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O</a:t>
              </a:r>
              <a:endParaRPr lang="zh-CN" sz="1800" i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8469197" y="2902362"/>
              <a:ext cx="495291" cy="3794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endParaRPr lang="zh-CN" sz="1800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5" name="Text Box 66"/>
            <p:cNvSpPr txBox="1">
              <a:spLocks noChangeArrowheads="1"/>
            </p:cNvSpPr>
            <p:nvPr/>
          </p:nvSpPr>
          <p:spPr bwMode="auto">
            <a:xfrm>
              <a:off x="5694296" y="1062288"/>
              <a:ext cx="495291" cy="3778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y</a:t>
              </a:r>
              <a:endParaRPr lang="zh-CN" sz="1800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cxnSp>
          <p:nvCxnSpPr>
            <p:cNvPr id="38950" name="Line 67"/>
            <p:cNvCxnSpPr>
              <a:cxnSpLocks noChangeShapeType="1"/>
            </p:cNvCxnSpPr>
            <p:nvPr/>
          </p:nvCxnSpPr>
          <p:spPr bwMode="auto">
            <a:xfrm flipV="1">
              <a:off x="5685293" y="1254965"/>
              <a:ext cx="28318" cy="1775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1" name="Line 68"/>
            <p:cNvCxnSpPr>
              <a:cxnSpLocks noChangeShapeType="1"/>
            </p:cNvCxnSpPr>
            <p:nvPr/>
          </p:nvCxnSpPr>
          <p:spPr bwMode="auto">
            <a:xfrm flipV="1">
              <a:off x="5685293" y="3030520"/>
              <a:ext cx="2902569" cy="16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Arc 69"/>
            <p:cNvSpPr/>
            <p:nvPr/>
          </p:nvSpPr>
          <p:spPr bwMode="auto">
            <a:xfrm flipH="1" flipV="1">
              <a:off x="6089576" y="1641776"/>
              <a:ext cx="2039902" cy="114151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25" name="Arc 77"/>
            <p:cNvSpPr/>
            <p:nvPr/>
          </p:nvSpPr>
          <p:spPr bwMode="auto">
            <a:xfrm flipH="1" flipV="1">
              <a:off x="6427708" y="1549693"/>
              <a:ext cx="1843054" cy="99068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26" name="Arc 78"/>
            <p:cNvSpPr/>
            <p:nvPr/>
          </p:nvSpPr>
          <p:spPr bwMode="auto">
            <a:xfrm flipH="1" flipV="1">
              <a:off x="6743615" y="1475074"/>
              <a:ext cx="1468412" cy="91448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cxnSp>
          <p:nvCxnSpPr>
            <p:cNvPr id="38955" name="Line 79"/>
            <p:cNvCxnSpPr>
              <a:cxnSpLocks noChangeShapeType="1"/>
            </p:cNvCxnSpPr>
            <p:nvPr/>
          </p:nvCxnSpPr>
          <p:spPr bwMode="auto">
            <a:xfrm flipV="1">
              <a:off x="6843489" y="1953318"/>
              <a:ext cx="436093" cy="378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916" name="矩形 27"/>
          <p:cNvSpPr>
            <a:spLocks noChangeArrowheads="1"/>
          </p:cNvSpPr>
          <p:nvPr/>
        </p:nvSpPr>
        <p:spPr bwMode="auto">
          <a:xfrm>
            <a:off x="1169988" y="1270000"/>
            <a:ext cx="3798887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凸”的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经济学解释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29"/>
          <p:cNvSpPr>
            <a:spLocks noChangeArrowheads="1"/>
          </p:cNvSpPr>
          <p:nvPr/>
        </p:nvSpPr>
        <p:spPr bwMode="auto">
          <a:xfrm>
            <a:off x="825500" y="3860800"/>
            <a:ext cx="7762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zh-CN" altLang="zh-CN" b="1"/>
              <a:t>△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zh-CN" altLang="zh-CN" b="1"/>
              <a:t>△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 i="1"/>
              <a:t> </a:t>
            </a:r>
            <a:r>
              <a:rPr lang="en-US" altLang="zh-CN" sz="2800" b="1"/>
              <a:t>(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zh-CN" altLang="zh-CN" sz="2800" b="1"/>
              <a:t>的替代率</a:t>
            </a:r>
            <a:r>
              <a:rPr lang="en-US" altLang="zh-CN" sz="2800" b="1"/>
              <a:t>)&lt;</a:t>
            </a:r>
            <a:r>
              <a:rPr lang="en-US" altLang="zh-CN" sz="2800" b="1">
                <a:sym typeface="Symbol" panose="05050102010706020507" pitchFamily="18" charset="2"/>
              </a:rPr>
              <a:t> </a:t>
            </a:r>
            <a:r>
              <a:rPr lang="zh-CN" altLang="zh-CN" sz="2800" b="1"/>
              <a:t>△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zh-CN" altLang="zh-CN" sz="2800" b="1"/>
              <a:t>△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 </a:t>
            </a:r>
            <a:r>
              <a:rPr lang="en-US" altLang="zh-CN" sz="2800" b="1"/>
              <a:t>(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zh-CN" altLang="zh-CN" sz="2800" b="1"/>
              <a:t>的替代率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sp>
        <p:nvSpPr>
          <p:cNvPr id="38920" name="矩形 31"/>
          <p:cNvSpPr>
            <a:spLocks noChangeArrowheads="1"/>
          </p:cNvSpPr>
          <p:nvPr/>
        </p:nvSpPr>
        <p:spPr bwMode="auto">
          <a:xfrm>
            <a:off x="889000" y="2528888"/>
            <a:ext cx="2163763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 ~</a:t>
            </a:r>
            <a:r>
              <a:rPr lang="en-US" altLang="zh-CN" sz="2800" b="1" i="1" dirty="0"/>
              <a:t> x</a:t>
            </a:r>
            <a:r>
              <a:rPr lang="zh-CN" altLang="en-US" sz="2800" b="1" dirty="0"/>
              <a:t>少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000000"/>
                </a:solidFill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</a:rPr>
              <a:t>多</a:t>
            </a:r>
            <a:endParaRPr lang="zh-CN" altLang="en-US" sz="2800" b="1" dirty="0"/>
          </a:p>
        </p:txBody>
      </p:sp>
      <p:sp>
        <p:nvSpPr>
          <p:cNvPr id="38919" name="矩形 33"/>
          <p:cNvSpPr>
            <a:spLocks noChangeArrowheads="1"/>
          </p:cNvSpPr>
          <p:nvPr/>
        </p:nvSpPr>
        <p:spPr bwMode="auto">
          <a:xfrm>
            <a:off x="889000" y="1916113"/>
            <a:ext cx="4619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2</a:t>
            </a:r>
            <a:r>
              <a:rPr lang="zh-CN" altLang="zh-CN" sz="2800" b="1"/>
              <a:t>种可以相互</a:t>
            </a:r>
            <a:r>
              <a:rPr lang="zh-CN" altLang="zh-CN" sz="2800" b="1">
                <a:solidFill>
                  <a:srgbClr val="FF0000"/>
                </a:solidFill>
              </a:rPr>
              <a:t>替代</a:t>
            </a:r>
            <a:r>
              <a:rPr lang="zh-CN" altLang="zh-CN" sz="2800" b="1"/>
              <a:t>的商品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endParaRPr lang="zh-CN" altLang="en-US" sz="2800" b="1"/>
          </a:p>
        </p:txBody>
      </p:sp>
      <p:sp>
        <p:nvSpPr>
          <p:cNvPr id="38922" name="矩形 34"/>
          <p:cNvSpPr>
            <a:spLocks noChangeArrowheads="1"/>
          </p:cNvSpPr>
          <p:nvPr/>
        </p:nvSpPr>
        <p:spPr bwMode="auto">
          <a:xfrm>
            <a:off x="3198813" y="2528888"/>
            <a:ext cx="2165350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~</a:t>
            </a:r>
            <a:r>
              <a:rPr lang="en-US" altLang="zh-CN" sz="2800" b="1" i="1" dirty="0"/>
              <a:t> x</a:t>
            </a:r>
            <a:r>
              <a:rPr lang="zh-CN" altLang="en-US" sz="2800" b="1" dirty="0">
                <a:solidFill>
                  <a:srgbClr val="000000"/>
                </a:solidFill>
              </a:rPr>
              <a:t>多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000000"/>
                </a:solidFill>
              </a:rPr>
              <a:t>y</a:t>
            </a:r>
            <a:r>
              <a:rPr lang="zh-CN" altLang="en-US" sz="2800" b="1" dirty="0"/>
              <a:t>少</a:t>
            </a:r>
          </a:p>
        </p:txBody>
      </p:sp>
      <p:sp>
        <p:nvSpPr>
          <p:cNvPr id="38921" name="矩形 35"/>
          <p:cNvSpPr>
            <a:spLocks noChangeArrowheads="1"/>
          </p:cNvSpPr>
          <p:nvPr/>
        </p:nvSpPr>
        <p:spPr bwMode="auto">
          <a:xfrm>
            <a:off x="971550" y="3160713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△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</a:t>
            </a:r>
            <a:r>
              <a:rPr lang="zh-CN" altLang="zh-CN" b="1"/>
              <a:t>△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endParaRPr lang="zh-CN" altLang="en-US" sz="2800" b="1"/>
          </a:p>
        </p:txBody>
      </p:sp>
      <p:sp>
        <p:nvSpPr>
          <p:cNvPr id="2" name="矩形 36"/>
          <p:cNvSpPr>
            <a:spLocks noChangeArrowheads="1"/>
          </p:cNvSpPr>
          <p:nvPr/>
        </p:nvSpPr>
        <p:spPr bwMode="auto">
          <a:xfrm>
            <a:off x="2917825" y="3113088"/>
            <a:ext cx="2509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(</a:t>
            </a:r>
            <a:r>
              <a:rPr lang="en-US" altLang="zh-CN" sz="2800" b="1">
                <a:sym typeface="Symbol" panose="05050102010706020507" pitchFamily="18" charset="2"/>
              </a:rPr>
              <a:t> </a:t>
            </a:r>
            <a:r>
              <a:rPr lang="zh-CN" altLang="zh-CN" b="1"/>
              <a:t>△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)&lt;(</a:t>
            </a:r>
            <a:r>
              <a:rPr lang="en-US" altLang="zh-CN" sz="2800" b="1">
                <a:sym typeface="Symbol" panose="05050102010706020507" pitchFamily="18" charset="2"/>
              </a:rPr>
              <a:t> </a:t>
            </a:r>
            <a:r>
              <a:rPr lang="zh-CN" altLang="zh-CN" b="1"/>
              <a:t>△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sp>
        <p:nvSpPr>
          <p:cNvPr id="38923" name="矩形 1"/>
          <p:cNvSpPr>
            <a:spLocks noChangeArrowheads="1"/>
          </p:cNvSpPr>
          <p:nvPr/>
        </p:nvSpPr>
        <p:spPr bwMode="auto">
          <a:xfrm>
            <a:off x="5845175" y="3279775"/>
            <a:ext cx="2698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“物以稀为贵”</a:t>
            </a:r>
            <a:endParaRPr lang="zh-CN" altLang="en-US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2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" name="组合 36"/>
          <p:cNvGrpSpPr/>
          <p:nvPr/>
        </p:nvGrpSpPr>
        <p:grpSpPr bwMode="auto">
          <a:xfrm>
            <a:off x="1042988" y="5186363"/>
            <a:ext cx="2185987" cy="939800"/>
            <a:chOff x="1043608" y="5186650"/>
            <a:chExt cx="2185067" cy="939377"/>
          </a:xfrm>
        </p:grpSpPr>
        <p:graphicFrame>
          <p:nvGraphicFramePr>
            <p:cNvPr id="38943" name="对象 29"/>
            <p:cNvGraphicFramePr>
              <a:graphicFrameLocks noChangeAspect="1"/>
            </p:cNvGraphicFramePr>
            <p:nvPr/>
          </p:nvGraphicFramePr>
          <p:xfrm>
            <a:off x="1189539" y="5186650"/>
            <a:ext cx="2039136" cy="939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8" name="公式" r:id="rId3" imgW="850265" imgH="393700" progId="Equation.3">
                    <p:embed/>
                  </p:oleObj>
                </mc:Choice>
                <mc:Fallback>
                  <p:oleObj name="公式" r:id="rId3" imgW="850265" imgH="393700" progId="Equation.3">
                    <p:embed/>
                    <p:pic>
                      <p:nvPicPr>
                        <p:cNvPr id="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539" y="5186650"/>
                          <a:ext cx="2039136" cy="939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4" name="右箭头 33"/>
            <p:cNvSpPr>
              <a:spLocks noChangeArrowheads="1"/>
            </p:cNvSpPr>
            <p:nvPr/>
          </p:nvSpPr>
          <p:spPr bwMode="auto">
            <a:xfrm>
              <a:off x="1043608" y="5373216"/>
              <a:ext cx="116080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32040" y="5445224"/>
            <a:ext cx="3888432" cy="523220"/>
            <a:chOff x="4932040" y="5445224"/>
            <a:chExt cx="3888432" cy="523220"/>
          </a:xfrm>
          <a:solidFill>
            <a:srgbClr val="FFFF00"/>
          </a:solidFill>
        </p:grpSpPr>
        <p:sp>
          <p:nvSpPr>
            <p:cNvPr id="33" name="矩形 32"/>
            <p:cNvSpPr/>
            <p:nvPr/>
          </p:nvSpPr>
          <p:spPr>
            <a:xfrm>
              <a:off x="5045079" y="5445224"/>
              <a:ext cx="3775393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800" b="1" dirty="0"/>
                <a:t>曲线下凸（凸向原点）</a:t>
              </a:r>
              <a:endParaRPr lang="zh-CN" altLang="en-US" sz="2800" b="1" dirty="0"/>
            </a:p>
          </p:txBody>
        </p:sp>
        <p:sp>
          <p:nvSpPr>
            <p:cNvPr id="46" name="右箭头 45"/>
            <p:cNvSpPr/>
            <p:nvPr/>
          </p:nvSpPr>
          <p:spPr bwMode="auto">
            <a:xfrm>
              <a:off x="4932040" y="5464648"/>
              <a:ext cx="116080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8929" name="组合 35"/>
          <p:cNvGrpSpPr/>
          <p:nvPr/>
        </p:nvGrpSpPr>
        <p:grpSpPr bwMode="auto">
          <a:xfrm>
            <a:off x="4845050" y="4603750"/>
            <a:ext cx="3759200" cy="533400"/>
            <a:chOff x="4844262" y="4603719"/>
            <a:chExt cx="3760186" cy="534049"/>
          </a:xfrm>
        </p:grpSpPr>
        <p:sp>
          <p:nvSpPr>
            <p:cNvPr id="38941" name="矩形 27"/>
            <p:cNvSpPr>
              <a:spLocks noChangeArrowheads="1"/>
            </p:cNvSpPr>
            <p:nvPr/>
          </p:nvSpPr>
          <p:spPr bwMode="auto">
            <a:xfrm>
              <a:off x="4960342" y="4603719"/>
              <a:ext cx="364410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d</a:t>
              </a:r>
              <a:r>
                <a:rPr lang="en-US" altLang="zh-CN" sz="2800" b="1" i="1"/>
                <a:t>y</a:t>
              </a:r>
              <a:r>
                <a:rPr lang="en-US" altLang="zh-CN" sz="2800" b="1"/>
                <a:t>/d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 </a:t>
              </a:r>
              <a:r>
                <a:rPr lang="zh-CN" altLang="zh-CN" sz="2800" b="1"/>
                <a:t>对</a:t>
              </a:r>
              <a:r>
                <a:rPr lang="en-US" altLang="zh-CN" sz="2800" b="1" i="1"/>
                <a:t>x</a:t>
              </a:r>
              <a:r>
                <a:rPr lang="zh-CN" altLang="zh-CN" sz="2800" b="1"/>
                <a:t>的导数</a:t>
              </a:r>
              <a:r>
                <a:rPr lang="zh-CN" altLang="en-US" sz="2800" b="1"/>
                <a:t>为</a:t>
              </a:r>
              <a:r>
                <a:rPr lang="zh-CN" altLang="zh-CN" sz="2800" b="1"/>
                <a:t>负</a:t>
              </a:r>
              <a:endParaRPr lang="zh-CN" altLang="en-US" sz="2800" b="1"/>
            </a:p>
          </p:txBody>
        </p:sp>
        <p:sp>
          <p:nvSpPr>
            <p:cNvPr id="38942" name="右箭头 46"/>
            <p:cNvSpPr>
              <a:spLocks noChangeArrowheads="1"/>
            </p:cNvSpPr>
            <p:nvPr/>
          </p:nvSpPr>
          <p:spPr bwMode="auto">
            <a:xfrm>
              <a:off x="4844262" y="4653136"/>
              <a:ext cx="116080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30" name="组合 34"/>
          <p:cNvGrpSpPr/>
          <p:nvPr/>
        </p:nvGrpSpPr>
        <p:grpSpPr bwMode="auto">
          <a:xfrm>
            <a:off x="1042988" y="4600575"/>
            <a:ext cx="3302000" cy="527050"/>
            <a:chOff x="1043608" y="4600552"/>
            <a:chExt cx="3301066" cy="526387"/>
          </a:xfrm>
        </p:grpSpPr>
        <p:sp>
          <p:nvSpPr>
            <p:cNvPr id="38939" name="矩形 2"/>
            <p:cNvSpPr>
              <a:spLocks noChangeArrowheads="1"/>
            </p:cNvSpPr>
            <p:nvPr/>
          </p:nvSpPr>
          <p:spPr bwMode="auto">
            <a:xfrm>
              <a:off x="1043608" y="4603719"/>
              <a:ext cx="330106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“边际替代率递减”</a:t>
              </a:r>
              <a:endPara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940" name="右箭头 47"/>
            <p:cNvSpPr>
              <a:spLocks noChangeArrowheads="1"/>
            </p:cNvSpPr>
            <p:nvPr/>
          </p:nvSpPr>
          <p:spPr bwMode="auto">
            <a:xfrm>
              <a:off x="1060242" y="4600552"/>
              <a:ext cx="116080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4930775" y="595313"/>
            <a:ext cx="10795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/>
              <a:t>下降</a:t>
            </a:r>
            <a:endParaRPr lang="zh-CN" altLang="en-US" sz="2800" b="1" dirty="0"/>
          </a:p>
        </p:txBody>
      </p:sp>
      <p:sp>
        <p:nvSpPr>
          <p:cNvPr id="38933" name="矩形 54"/>
          <p:cNvSpPr>
            <a:spLocks noChangeArrowheads="1"/>
          </p:cNvSpPr>
          <p:nvPr/>
        </p:nvSpPr>
        <p:spPr bwMode="auto">
          <a:xfrm>
            <a:off x="6084888" y="595313"/>
            <a:ext cx="906462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</a:rPr>
              <a:t>下凸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92950" y="569913"/>
            <a:ext cx="162718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互不相交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38935" name="Rectangle 9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 bwMode="auto">
          <a:xfrm>
            <a:off x="3419475" y="5229225"/>
            <a:ext cx="1335088" cy="917575"/>
            <a:chOff x="3419872" y="5229201"/>
            <a:chExt cx="1334529" cy="918234"/>
          </a:xfrm>
        </p:grpSpPr>
        <p:sp>
          <p:nvSpPr>
            <p:cNvPr id="38937" name="右箭头 44"/>
            <p:cNvSpPr>
              <a:spLocks noChangeArrowheads="1"/>
            </p:cNvSpPr>
            <p:nvPr/>
          </p:nvSpPr>
          <p:spPr bwMode="auto">
            <a:xfrm>
              <a:off x="3419872" y="5445224"/>
              <a:ext cx="116080" cy="4846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38" name="对象 33"/>
            <p:cNvGraphicFramePr>
              <a:graphicFrameLocks noChangeAspect="1"/>
            </p:cNvGraphicFramePr>
            <p:nvPr/>
          </p:nvGraphicFramePr>
          <p:xfrm>
            <a:off x="3585740" y="5229201"/>
            <a:ext cx="1168661" cy="918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9" name="公式" r:id="rId5" imgW="533400" imgH="419100" progId="Equation.3">
                    <p:embed/>
                  </p:oleObj>
                </mc:Choice>
                <mc:Fallback>
                  <p:oleObj name="公式" r:id="rId5" imgW="533400" imgH="419100" progId="Equation.3">
                    <p:embed/>
                    <p:pic>
                      <p:nvPicPr>
                        <p:cNvPr id="0" name="对象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5740" y="5229201"/>
                          <a:ext cx="1168661" cy="91823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4" grpId="0"/>
      <p:bldP spid="38920" grpId="0" animBg="1"/>
      <p:bldP spid="38919" grpId="0"/>
      <p:bldP spid="38922" grpId="0" animBg="1"/>
      <p:bldP spid="38921" grpId="0"/>
      <p:bldP spid="2" grpId="0"/>
      <p:bldP spid="389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"/>
          <p:cNvSpPr>
            <a:spLocks noChangeArrowheads="1"/>
          </p:cNvSpPr>
          <p:nvPr/>
        </p:nvSpPr>
        <p:spPr bwMode="auto">
          <a:xfrm>
            <a:off x="765175" y="692150"/>
            <a:ext cx="3532188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无差别曲线</a:t>
            </a: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的特性</a:t>
            </a:r>
          </a:p>
        </p:txBody>
      </p:sp>
      <p:sp>
        <p:nvSpPr>
          <p:cNvPr id="39939" name="矩形 27"/>
          <p:cNvSpPr>
            <a:spLocks noChangeArrowheads="1"/>
          </p:cNvSpPr>
          <p:nvPr/>
        </p:nvSpPr>
        <p:spPr bwMode="auto">
          <a:xfrm>
            <a:off x="1219200" y="1709738"/>
            <a:ext cx="3825875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“互不相交”的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解释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30775" y="817563"/>
            <a:ext cx="10795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/>
              <a:t>下降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6084888" y="817563"/>
            <a:ext cx="90646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下凸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39942" name="矩形 17"/>
          <p:cNvSpPr>
            <a:spLocks noChangeArrowheads="1"/>
          </p:cNvSpPr>
          <p:nvPr/>
        </p:nvSpPr>
        <p:spPr bwMode="auto">
          <a:xfrm>
            <a:off x="7092950" y="792163"/>
            <a:ext cx="1627188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</a:rPr>
              <a:t>互不相交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39943" name="矩形 18"/>
          <p:cNvSpPr>
            <a:spLocks noChangeArrowheads="1"/>
          </p:cNvSpPr>
          <p:nvPr/>
        </p:nvSpPr>
        <p:spPr bwMode="auto">
          <a:xfrm>
            <a:off x="717550" y="2492375"/>
            <a:ext cx="504031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如果无差别曲线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)=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与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)=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</a:t>
            </a:r>
            <a:r>
              <a:rPr lang="zh-CN" altLang="zh-CN" sz="2800" b="1"/>
              <a:t>相交</a:t>
            </a:r>
            <a:r>
              <a:rPr lang="zh-CN" altLang="en-US" sz="2800" b="1"/>
              <a:t>于</a:t>
            </a:r>
            <a:r>
              <a:rPr lang="en-US" altLang="zh-CN" sz="2800" b="1" i="1"/>
              <a:t>P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9944" name="矩形 19"/>
          <p:cNvSpPr>
            <a:spLocks noChangeArrowheads="1"/>
          </p:cNvSpPr>
          <p:nvPr/>
        </p:nvSpPr>
        <p:spPr bwMode="auto">
          <a:xfrm>
            <a:off x="717550" y="4076700"/>
            <a:ext cx="3925888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则</a:t>
            </a:r>
            <a:r>
              <a:rPr lang="zh-CN" altLang="zh-CN" sz="2800" b="1"/>
              <a:t>交点</a:t>
            </a:r>
            <a:r>
              <a:rPr lang="en-US" altLang="zh-CN" sz="2800" b="1" i="1"/>
              <a:t>P</a:t>
            </a:r>
            <a:r>
              <a:rPr lang="zh-CN" altLang="zh-CN" sz="2800" b="1"/>
              <a:t>的效用函数将取</a:t>
            </a:r>
            <a:r>
              <a:rPr lang="en-US" altLang="zh-CN" sz="2800" b="1"/>
              <a:t>2</a:t>
            </a:r>
            <a:r>
              <a:rPr lang="zh-CN" altLang="zh-CN" sz="2800" b="1"/>
              <a:t>个不同的数值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.</a:t>
            </a:r>
            <a:endParaRPr lang="zh-CN" altLang="en-US" sz="2800" b="1"/>
          </a:p>
        </p:txBody>
      </p:sp>
      <p:sp>
        <p:nvSpPr>
          <p:cNvPr id="39945" name="矩形 20"/>
          <p:cNvSpPr>
            <a:spLocks noChangeArrowheads="1"/>
          </p:cNvSpPr>
          <p:nvPr/>
        </p:nvSpPr>
        <p:spPr bwMode="auto">
          <a:xfrm>
            <a:off x="5013325" y="4400550"/>
            <a:ext cx="1565275" cy="6572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不可能</a:t>
            </a:r>
            <a:r>
              <a:rPr lang="en-US" altLang="zh-CN" sz="2800" b="1"/>
              <a:t>!</a:t>
            </a:r>
            <a:endParaRPr lang="zh-CN" altLang="en-US" sz="2800" b="1"/>
          </a:p>
        </p:txBody>
      </p:sp>
      <p:sp>
        <p:nvSpPr>
          <p:cNvPr id="39946" name="矩形 22"/>
          <p:cNvSpPr>
            <a:spLocks noChangeArrowheads="1"/>
          </p:cNvSpPr>
          <p:nvPr/>
        </p:nvSpPr>
        <p:spPr bwMode="auto">
          <a:xfrm>
            <a:off x="4354513" y="3249613"/>
            <a:ext cx="1203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u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  <a:r>
              <a:rPr lang="en-US" altLang="zh-CN" sz="2800" b="1">
                <a:solidFill>
                  <a:srgbClr val="FF0000"/>
                </a:solidFill>
              </a:rPr>
              <a:t>≠</a:t>
            </a:r>
            <a:r>
              <a:rPr lang="en-US" altLang="zh-CN" sz="2800" b="1" i="1">
                <a:solidFill>
                  <a:srgbClr val="FF0000"/>
                </a:solidFill>
              </a:rPr>
              <a:t> u</a:t>
            </a:r>
            <a:r>
              <a:rPr lang="en-US" altLang="zh-CN" sz="2800" b="1" baseline="-25000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9947" name="组合 26"/>
          <p:cNvGrpSpPr/>
          <p:nvPr/>
        </p:nvGrpSpPr>
        <p:grpSpPr bwMode="auto">
          <a:xfrm>
            <a:off x="5795963" y="1616075"/>
            <a:ext cx="2894012" cy="2100263"/>
            <a:chOff x="5796136" y="1616769"/>
            <a:chExt cx="2893218" cy="2100263"/>
          </a:xfrm>
        </p:grpSpPr>
        <p:sp>
          <p:nvSpPr>
            <p:cNvPr id="5" name="Text Box 56"/>
            <p:cNvSpPr txBox="1">
              <a:spLocks noChangeArrowheads="1"/>
            </p:cNvSpPr>
            <p:nvPr/>
          </p:nvSpPr>
          <p:spPr bwMode="auto">
            <a:xfrm>
              <a:off x="7240365" y="2361307"/>
              <a:ext cx="804641" cy="3317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r>
                <a:rPr lang="zh-CN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增加</a:t>
              </a:r>
            </a:p>
          </p:txBody>
        </p:sp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7402245" y="1942207"/>
              <a:ext cx="1287109" cy="3571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r>
                <a:rPr lang="en-US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(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,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 y</a:t>
              </a:r>
              <a:r>
                <a:rPr lang="en-US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) =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endParaRPr lang="zh-CN" sz="18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7" name="Text Box 64"/>
            <p:cNvSpPr txBox="1">
              <a:spLocks noChangeArrowheads="1"/>
            </p:cNvSpPr>
            <p:nvPr/>
          </p:nvSpPr>
          <p:spPr bwMode="auto">
            <a:xfrm>
              <a:off x="5796136" y="3358257"/>
              <a:ext cx="393592" cy="3587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altLang="zh-CN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O</a:t>
              </a:r>
              <a:endParaRPr lang="zh-CN" sz="1800" i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8249738" y="3293169"/>
              <a:ext cx="393592" cy="3571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endParaRPr lang="zh-CN" sz="18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9" name="Text Box 66"/>
            <p:cNvSpPr txBox="1">
              <a:spLocks noChangeArrowheads="1"/>
            </p:cNvSpPr>
            <p:nvPr/>
          </p:nvSpPr>
          <p:spPr bwMode="auto">
            <a:xfrm>
              <a:off x="6043718" y="1616769"/>
              <a:ext cx="393592" cy="3556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y</a:t>
              </a:r>
              <a:endParaRPr lang="zh-CN" sz="1800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cxnSp>
          <p:nvCxnSpPr>
            <p:cNvPr id="39953" name="Line 67"/>
            <p:cNvCxnSpPr>
              <a:cxnSpLocks noChangeShapeType="1"/>
            </p:cNvCxnSpPr>
            <p:nvPr/>
          </p:nvCxnSpPr>
          <p:spPr bwMode="auto">
            <a:xfrm flipV="1">
              <a:off x="6036875" y="1798261"/>
              <a:ext cx="22515" cy="16724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Line 68"/>
            <p:cNvCxnSpPr>
              <a:cxnSpLocks noChangeShapeType="1"/>
            </p:cNvCxnSpPr>
            <p:nvPr/>
          </p:nvCxnSpPr>
          <p:spPr bwMode="auto">
            <a:xfrm flipV="1">
              <a:off x="6036875" y="3433281"/>
              <a:ext cx="2307787" cy="1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rc 69"/>
            <p:cNvSpPr/>
            <p:nvPr/>
          </p:nvSpPr>
          <p:spPr bwMode="auto">
            <a:xfrm flipH="1" flipV="1">
              <a:off x="6227818" y="2281932"/>
              <a:ext cx="1623566" cy="8620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13" name="Arc 77"/>
            <p:cNvSpPr/>
            <p:nvPr/>
          </p:nvSpPr>
          <p:spPr bwMode="auto">
            <a:xfrm flipH="1" flipV="1">
              <a:off x="6626170" y="2075557"/>
              <a:ext cx="1466448" cy="106838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sp>
          <p:nvSpPr>
            <p:cNvPr id="14" name="Arc 78"/>
            <p:cNvSpPr/>
            <p:nvPr/>
          </p:nvSpPr>
          <p:spPr bwMode="auto">
            <a:xfrm flipH="1" flipV="1">
              <a:off x="6878514" y="2005707"/>
              <a:ext cx="1166492" cy="8604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1800">
                <a:latin typeface="+mj-lt"/>
              </a:endParaRPr>
            </a:p>
          </p:txBody>
        </p:sp>
        <p:cxnSp>
          <p:nvCxnSpPr>
            <p:cNvPr id="39958" name="Line 79"/>
            <p:cNvCxnSpPr>
              <a:cxnSpLocks noChangeShapeType="1"/>
            </p:cNvCxnSpPr>
            <p:nvPr/>
          </p:nvCxnSpPr>
          <p:spPr bwMode="auto">
            <a:xfrm flipV="1">
              <a:off x="6957739" y="2456073"/>
              <a:ext cx="346731" cy="3560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63"/>
            <p:cNvSpPr txBox="1">
              <a:spLocks noChangeArrowheads="1"/>
            </p:cNvSpPr>
            <p:nvPr/>
          </p:nvSpPr>
          <p:spPr bwMode="auto">
            <a:xfrm>
              <a:off x="6083394" y="2772469"/>
              <a:ext cx="772901" cy="3571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r>
                <a:rPr lang="en-US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=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r>
                <a:rPr lang="en-US" altLang="zh-CN" sz="1800" b="1" baseline="-25000" dirty="0">
                  <a:solidFill>
                    <a:srgbClr val="000000"/>
                  </a:solidFill>
                </a:rPr>
                <a:t>1</a:t>
              </a:r>
              <a:endParaRPr lang="zh-CN" sz="18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25" name="Text Box 63"/>
            <p:cNvSpPr txBox="1">
              <a:spLocks noChangeArrowheads="1"/>
            </p:cNvSpPr>
            <p:nvPr/>
          </p:nvSpPr>
          <p:spPr bwMode="auto">
            <a:xfrm>
              <a:off x="6105613" y="1772344"/>
              <a:ext cx="771313" cy="3571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r>
                <a:rPr lang="en-US" sz="1800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=</a:t>
              </a: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u</a:t>
              </a:r>
              <a:r>
                <a:rPr lang="en-US" sz="1800" b="1" baseline="-25000" dirty="0">
                  <a:solidFill>
                    <a:srgbClr val="000000"/>
                  </a:solidFill>
                </a:rPr>
                <a:t>2</a:t>
              </a:r>
              <a:endParaRPr lang="zh-CN" sz="18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7706962" y="3072507"/>
              <a:ext cx="385656" cy="3571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P</a:t>
              </a:r>
              <a:endParaRPr lang="zh-CN" sz="1800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39943" grpId="0"/>
      <p:bldP spid="39944" grpId="0"/>
      <p:bldP spid="39945" grpId="0" animBg="1"/>
      <p:bldP spid="3994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ChangeArrowheads="1"/>
          </p:cNvSpPr>
          <p:nvPr/>
        </p:nvSpPr>
        <p:spPr bwMode="auto">
          <a:xfrm>
            <a:off x="2878138" y="688975"/>
            <a:ext cx="3243262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效用最大化模型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" name="Rectangle 25"/>
          <p:cNvSpPr>
            <a:spLocks noChangeArrowheads="1"/>
          </p:cNvSpPr>
          <p:nvPr/>
        </p:nvSpPr>
        <p:spPr bwMode="auto">
          <a:xfrm>
            <a:off x="1187450" y="4062413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/>
              <a:t>p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 p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~</a:t>
            </a:r>
            <a:r>
              <a:rPr lang="zh-CN" altLang="en-US" sz="2800" b="1">
                <a:cs typeface="Times New Roman" panose="02020603050405020304" pitchFamily="18" charset="0"/>
              </a:rPr>
              <a:t>甲乙商品的单价</a:t>
            </a:r>
            <a:endParaRPr lang="zh-CN" altLang="en-US" sz="2800" b="1"/>
          </a:p>
        </p:txBody>
      </p:sp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1187450" y="3455988"/>
            <a:ext cx="3833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  <a:r>
              <a:rPr lang="en-US" altLang="zh-CN" sz="2800" b="1" i="1"/>
              <a:t> y</a:t>
            </a:r>
            <a:r>
              <a:rPr lang="en-US" altLang="zh-CN" sz="2800" b="1" baseline="-30000"/>
              <a:t> </a:t>
            </a:r>
            <a:r>
              <a:rPr lang="en-US" altLang="zh-CN" sz="2800" b="1">
                <a:cs typeface="Times New Roman" panose="02020603050405020304" pitchFamily="18" charset="0"/>
              </a:rPr>
              <a:t>~</a:t>
            </a:r>
            <a:r>
              <a:rPr lang="zh-CN" altLang="zh-CN" sz="2800" b="1"/>
              <a:t>购买</a:t>
            </a:r>
            <a:r>
              <a:rPr lang="zh-CN" altLang="en-US" sz="2800" b="1">
                <a:cs typeface="Times New Roman" panose="02020603050405020304" pitchFamily="18" charset="0"/>
              </a:rPr>
              <a:t>甲乙商品数量</a:t>
            </a:r>
          </a:p>
        </p:txBody>
      </p:sp>
      <p:sp>
        <p:nvSpPr>
          <p:cNvPr id="40965" name="矩形 41"/>
          <p:cNvSpPr>
            <a:spLocks noChangeArrowheads="1"/>
          </p:cNvSpPr>
          <p:nvPr/>
        </p:nvSpPr>
        <p:spPr bwMode="auto">
          <a:xfrm>
            <a:off x="1597025" y="1341438"/>
            <a:ext cx="6288088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已知</a:t>
            </a:r>
            <a:r>
              <a:rPr lang="zh-CN" altLang="zh-CN" sz="2800" b="1"/>
              <a:t>甲乙两种</a:t>
            </a:r>
            <a:r>
              <a:rPr lang="zh-CN" altLang="en-US" sz="2800" b="1"/>
              <a:t>可替代</a:t>
            </a:r>
            <a:r>
              <a:rPr lang="zh-CN" altLang="zh-CN" sz="2800" b="1"/>
              <a:t>商品</a:t>
            </a:r>
            <a:r>
              <a:rPr lang="zh-CN" altLang="en-US" sz="2800" b="1"/>
              <a:t>的</a:t>
            </a:r>
            <a:r>
              <a:rPr lang="zh-CN" altLang="zh-CN" sz="2800" b="1"/>
              <a:t>效用函数</a:t>
            </a:r>
            <a:r>
              <a:rPr lang="en-US" altLang="zh-CN" sz="2800" b="1"/>
              <a:t>, </a:t>
            </a:r>
            <a:r>
              <a:rPr lang="zh-CN" altLang="en-US" sz="2800" b="1"/>
              <a:t>用</a:t>
            </a:r>
            <a:r>
              <a:rPr lang="zh-CN" altLang="zh-CN" sz="2800" b="1"/>
              <a:t>一定数额的钱购买多少甲</a:t>
            </a:r>
            <a:r>
              <a:rPr lang="zh-CN" altLang="en-US" sz="2800" b="1"/>
              <a:t>、</a:t>
            </a:r>
            <a:r>
              <a:rPr lang="zh-CN" altLang="zh-CN" sz="2800" b="1"/>
              <a:t>多少乙</a:t>
            </a:r>
            <a:r>
              <a:rPr lang="zh-CN" altLang="en-US" sz="2800" b="1"/>
              <a:t>？</a:t>
            </a:r>
          </a:p>
        </p:txBody>
      </p:sp>
      <p:sp>
        <p:nvSpPr>
          <p:cNvPr id="40966" name="TextBox 43"/>
          <p:cNvSpPr txBox="1">
            <a:spLocks noChangeArrowheads="1"/>
          </p:cNvSpPr>
          <p:nvPr/>
        </p:nvSpPr>
        <p:spPr bwMode="auto">
          <a:xfrm>
            <a:off x="468313" y="1628775"/>
            <a:ext cx="935037" cy="522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问题</a:t>
            </a:r>
          </a:p>
        </p:txBody>
      </p:sp>
      <p:graphicFrame>
        <p:nvGraphicFramePr>
          <p:cNvPr id="40967" name="对象 45"/>
          <p:cNvGraphicFramePr>
            <a:graphicFrameLocks noChangeAspect="1"/>
          </p:cNvGraphicFramePr>
          <p:nvPr/>
        </p:nvGraphicFramePr>
        <p:xfrm>
          <a:off x="8091488" y="600075"/>
          <a:ext cx="7397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Clip" r:id="rId3" imgW="784860" imgH="777240" progId="MS_ClipArt_Gallery.2">
                  <p:embed/>
                </p:oleObj>
              </mc:Choice>
              <mc:Fallback>
                <p:oleObj name="Clip" r:id="rId3" imgW="784860" imgH="777240" progId="MS_ClipArt_Gallery.2">
                  <p:embed/>
                  <p:pic>
                    <p:nvPicPr>
                      <p:cNvPr id="0" name="对象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488" y="600075"/>
                        <a:ext cx="7397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/>
          <p:nvPr/>
        </p:nvSpPr>
        <p:spPr>
          <a:xfrm>
            <a:off x="760413" y="2811463"/>
            <a:ext cx="503555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由</a:t>
            </a:r>
            <a:r>
              <a:rPr lang="zh-CN" altLang="zh-CN" sz="2800" b="1" dirty="0"/>
              <a:t>效用函数最大</a:t>
            </a:r>
            <a:r>
              <a:rPr lang="zh-CN" altLang="en-US" sz="2800" b="1" dirty="0"/>
              <a:t>确定</a:t>
            </a:r>
            <a:r>
              <a:rPr lang="zh-CN" altLang="zh-CN" sz="2800" b="1" dirty="0"/>
              <a:t>购买</a:t>
            </a:r>
            <a:r>
              <a:rPr lang="zh-CN" altLang="en-US" sz="2800" b="1" dirty="0"/>
              <a:t>数量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40969" name="矩形 49"/>
          <p:cNvSpPr>
            <a:spLocks noChangeArrowheads="1"/>
          </p:cNvSpPr>
          <p:nvPr/>
        </p:nvSpPr>
        <p:spPr bwMode="auto">
          <a:xfrm>
            <a:off x="5219700" y="3433763"/>
            <a:ext cx="2995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000000"/>
                </a:solidFill>
              </a:rPr>
              <a:t>U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</a:rPr>
              <a:t>y</a:t>
            </a:r>
            <a:r>
              <a:rPr lang="en-US" altLang="zh-CN" sz="2800" b="1">
                <a:solidFill>
                  <a:srgbClr val="000000"/>
                </a:solidFill>
              </a:rPr>
              <a:t>) ~</a:t>
            </a:r>
            <a:r>
              <a:rPr lang="zh-CN" altLang="zh-CN" sz="2800" b="1">
                <a:solidFill>
                  <a:srgbClr val="000000"/>
                </a:solidFill>
              </a:rPr>
              <a:t>效用函数</a:t>
            </a:r>
            <a:endParaRPr lang="zh-CN" altLang="en-US"/>
          </a:p>
        </p:txBody>
      </p:sp>
      <p:sp>
        <p:nvSpPr>
          <p:cNvPr id="40970" name="矩形 50"/>
          <p:cNvSpPr>
            <a:spLocks noChangeArrowheads="1"/>
          </p:cNvSpPr>
          <p:nvPr/>
        </p:nvSpPr>
        <p:spPr bwMode="auto">
          <a:xfrm>
            <a:off x="5895975" y="2781300"/>
            <a:ext cx="2698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效用最大化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</a:p>
        </p:txBody>
      </p:sp>
      <p:sp>
        <p:nvSpPr>
          <p:cNvPr id="40971" name="矩形 52"/>
          <p:cNvSpPr>
            <a:spLocks noChangeArrowheads="1"/>
          </p:cNvSpPr>
          <p:nvPr/>
        </p:nvSpPr>
        <p:spPr bwMode="auto">
          <a:xfrm>
            <a:off x="5219700" y="4057650"/>
            <a:ext cx="2962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000000"/>
                </a:solidFill>
              </a:rPr>
              <a:t>s ~ </a:t>
            </a:r>
            <a:r>
              <a:rPr lang="zh-CN" altLang="en-US" sz="2800" b="1">
                <a:solidFill>
                  <a:srgbClr val="000000"/>
                </a:solidFill>
                <a:cs typeface="Times New Roman" panose="02020603050405020304" pitchFamily="18" charset="0"/>
              </a:rPr>
              <a:t>准备付出的钱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097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3" name="对象 54"/>
          <p:cNvGraphicFramePr>
            <a:graphicFrameLocks noChangeAspect="1"/>
          </p:cNvGraphicFramePr>
          <p:nvPr/>
        </p:nvGraphicFramePr>
        <p:xfrm>
          <a:off x="4284663" y="4724400"/>
          <a:ext cx="28003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公式" r:id="rId5" imgW="1104900" imgH="431800" progId="Equation.3">
                  <p:embed/>
                </p:oleObj>
              </mc:Choice>
              <mc:Fallback>
                <p:oleObj name="公式" r:id="rId5" imgW="1104900" imgH="431800" progId="Equation.3">
                  <p:embed/>
                  <p:pic>
                    <p:nvPicPr>
                      <p:cNvPr id="0" name="对象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724400"/>
                        <a:ext cx="2800350" cy="10874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矩形 56"/>
          <p:cNvSpPr>
            <a:spLocks noChangeArrowheads="1"/>
          </p:cNvSpPr>
          <p:nvPr/>
        </p:nvSpPr>
        <p:spPr bwMode="auto">
          <a:xfrm>
            <a:off x="1223963" y="4927600"/>
            <a:ext cx="27876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效用最大化模型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0965" grpId="0"/>
      <p:bldP spid="40966" grpId="0" animBg="1"/>
      <p:bldP spid="47" grpId="0" animBg="1"/>
      <p:bldP spid="40969" grpId="0"/>
      <p:bldP spid="40970" grpId="0"/>
      <p:bldP spid="40971" grpId="0"/>
      <p:bldP spid="409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60截图20170313203325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" y="487045"/>
            <a:ext cx="8488680" cy="607822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4"/>
          <p:cNvSpPr>
            <a:spLocks noChangeArrowheads="1"/>
          </p:cNvSpPr>
          <p:nvPr/>
        </p:nvSpPr>
        <p:spPr bwMode="auto">
          <a:xfrm>
            <a:off x="539750" y="1262063"/>
            <a:ext cx="4075113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/>
                <a:ea typeface="楷体_GB2312"/>
                <a:cs typeface="楷体_GB2312"/>
              </a:rPr>
              <a:t>模型求解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——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几何分析 </a:t>
            </a:r>
          </a:p>
        </p:txBody>
      </p:sp>
      <p:sp>
        <p:nvSpPr>
          <p:cNvPr id="35" name="Rectangle 116"/>
          <p:cNvSpPr>
            <a:spLocks noChangeArrowheads="1"/>
          </p:cNvSpPr>
          <p:nvPr/>
        </p:nvSpPr>
        <p:spPr bwMode="auto">
          <a:xfrm>
            <a:off x="677863" y="1916113"/>
            <a:ext cx="78740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i="1"/>
              <a:t>U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)=</a:t>
            </a:r>
            <a:r>
              <a:rPr lang="en-US" altLang="zh-CN" sz="2800" i="1"/>
              <a:t>u </a:t>
            </a:r>
            <a:r>
              <a:rPr lang="en-US" altLang="zh-CN" sz="2800"/>
              <a:t>~</a:t>
            </a:r>
            <a:r>
              <a:rPr lang="zh-CN" altLang="en-US" sz="2800" b="1"/>
              <a:t>下降、下凸、互不相交的</a:t>
            </a:r>
            <a:r>
              <a:rPr lang="zh-CN" altLang="zh-CN" sz="2800" b="1"/>
              <a:t>无差别曲线</a:t>
            </a:r>
            <a:r>
              <a:rPr lang="en-US" altLang="zh-CN" sz="2800" b="1"/>
              <a:t>.</a:t>
            </a:r>
          </a:p>
        </p:txBody>
      </p:sp>
      <p:sp>
        <p:nvSpPr>
          <p:cNvPr id="37" name="Rectangle 120"/>
          <p:cNvSpPr>
            <a:spLocks noChangeArrowheads="1"/>
          </p:cNvSpPr>
          <p:nvPr/>
        </p:nvSpPr>
        <p:spPr bwMode="auto">
          <a:xfrm>
            <a:off x="611188" y="3178175"/>
            <a:ext cx="413702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2800" b="1" i="1"/>
              <a:t>AB</a:t>
            </a:r>
            <a:r>
              <a:rPr lang="zh-CN" altLang="en-US" sz="2800" b="1"/>
              <a:t>必与一条</a:t>
            </a:r>
            <a:r>
              <a:rPr lang="zh-CN" altLang="zh-CN" sz="2800" b="1"/>
              <a:t>无差别曲线</a:t>
            </a:r>
            <a:r>
              <a:rPr lang="en-US" altLang="zh-CN" sz="2800" i="1"/>
              <a:t>l</a:t>
            </a:r>
            <a:endParaRPr lang="zh-CN" altLang="en-US" sz="2800" i="1"/>
          </a:p>
          <a:p>
            <a:pPr>
              <a:lnSpc>
                <a:spcPts val="43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相切</a:t>
            </a:r>
            <a:r>
              <a:rPr lang="zh-CN" altLang="en-US" sz="2800" b="1"/>
              <a:t>于</a:t>
            </a:r>
            <a:r>
              <a:rPr lang="en-US" altLang="zh-CN" sz="2800" b="1" i="1"/>
              <a:t>Q</a:t>
            </a:r>
            <a:r>
              <a:rPr lang="zh-CN" altLang="en-US" sz="2800" b="1"/>
              <a:t>点</a:t>
            </a:r>
            <a:r>
              <a:rPr lang="en-US" altLang="zh-CN" sz="2800" b="1"/>
              <a:t>——</a:t>
            </a:r>
            <a:r>
              <a:rPr lang="zh-CN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消费点</a:t>
            </a:r>
            <a:endParaRPr lang="en-US" altLang="zh-CN" sz="2800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1989" name="Rectangle 23"/>
          <p:cNvSpPr>
            <a:spLocks noChangeArrowheads="1"/>
          </p:cNvSpPr>
          <p:nvPr/>
        </p:nvSpPr>
        <p:spPr bwMode="auto">
          <a:xfrm>
            <a:off x="1573213" y="476250"/>
            <a:ext cx="3243262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效用最大化模型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graphicFrame>
        <p:nvGraphicFramePr>
          <p:cNvPr id="41990" name="对象 43"/>
          <p:cNvGraphicFramePr>
            <a:graphicFrameLocks noChangeAspect="1"/>
          </p:cNvGraphicFramePr>
          <p:nvPr/>
        </p:nvGraphicFramePr>
        <p:xfrm>
          <a:off x="5135563" y="541338"/>
          <a:ext cx="280035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0" name="公式" r:id="rId3" imgW="1104900" imgH="431800" progId="Equation.3">
                  <p:embed/>
                </p:oleObj>
              </mc:Choice>
              <mc:Fallback>
                <p:oleObj name="公式" r:id="rId3" imgW="1104900" imgH="431800" progId="Equation.3">
                  <p:embed/>
                  <p:pic>
                    <p:nvPicPr>
                      <p:cNvPr id="0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541338"/>
                        <a:ext cx="2800350" cy="1087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8753" y="2549945"/>
            <a:ext cx="6072751" cy="523220"/>
          </a:xfrm>
          <a:prstGeom prst="rect">
            <a:avLst/>
          </a:prstGeom>
          <a:blipFill rotWithShape="1">
            <a:blip r:embed="rId5"/>
            <a:stretch>
              <a:fillRect t="-15116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1992" name="矩形 48"/>
          <p:cNvSpPr>
            <a:spLocks noChangeArrowheads="1"/>
          </p:cNvSpPr>
          <p:nvPr/>
        </p:nvSpPr>
        <p:spPr bwMode="auto">
          <a:xfrm>
            <a:off x="392113" y="4489450"/>
            <a:ext cx="45720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cs typeface="Times New Roman" panose="02020603050405020304" pitchFamily="18" charset="0"/>
              </a:rPr>
              <a:t>消费点</a:t>
            </a:r>
            <a:r>
              <a:rPr lang="en-US" altLang="zh-CN" sz="2800" b="1" i="1"/>
              <a:t>Q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  <a:r>
              <a:rPr lang="en-US" altLang="zh-CN" sz="2800" b="1" i="1"/>
              <a:t> y</a:t>
            </a:r>
            <a:r>
              <a:rPr lang="en-US" altLang="zh-CN" sz="2800" b="1"/>
              <a:t>)</a:t>
            </a:r>
            <a:r>
              <a:rPr lang="zh-CN" altLang="en-US" sz="2800" b="1"/>
              <a:t>的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</a:t>
            </a:r>
            <a:r>
              <a:rPr lang="zh-CN" altLang="zh-CN" sz="2800" b="1"/>
              <a:t>最大</a:t>
            </a:r>
            <a:endParaRPr lang="zh-CN" altLang="en-US" sz="2800" b="1"/>
          </a:p>
        </p:txBody>
      </p:sp>
      <p:sp>
        <p:nvSpPr>
          <p:cNvPr id="41993" name="矩形 49"/>
          <p:cNvSpPr>
            <a:spLocks noChangeArrowheads="1"/>
          </p:cNvSpPr>
          <p:nvPr/>
        </p:nvSpPr>
        <p:spPr bwMode="auto">
          <a:xfrm>
            <a:off x="179388" y="5300663"/>
            <a:ext cx="512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AB</a:t>
            </a:r>
            <a:r>
              <a:rPr lang="zh-CN" altLang="zh-CN" sz="2800" b="1"/>
              <a:t>与</a:t>
            </a:r>
            <a:r>
              <a:rPr lang="en-US" altLang="zh-CN" sz="2800" b="1" i="1"/>
              <a:t>l</a:t>
            </a:r>
            <a:r>
              <a:rPr lang="en-US" altLang="zh-CN" sz="2800" b="1" baseline="-25000"/>
              <a:t>1</a:t>
            </a:r>
            <a:r>
              <a:rPr lang="zh-CN" altLang="zh-CN" sz="2800" b="1"/>
              <a:t>交点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)&lt;</a:t>
            </a:r>
            <a:r>
              <a:rPr lang="en-US" altLang="zh-CN" sz="2800" b="1" i="1"/>
              <a:t> U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grpSp>
        <p:nvGrpSpPr>
          <p:cNvPr id="41995" name="Group 45"/>
          <p:cNvGrpSpPr/>
          <p:nvPr/>
        </p:nvGrpSpPr>
        <p:grpSpPr bwMode="auto">
          <a:xfrm>
            <a:off x="4756919" y="3789363"/>
            <a:ext cx="3919537" cy="2419350"/>
            <a:chOff x="2880" y="2387"/>
            <a:chExt cx="2469" cy="1524"/>
          </a:xfrm>
        </p:grpSpPr>
        <p:sp>
          <p:nvSpPr>
            <p:cNvPr id="42015" name="Text Box 100"/>
            <p:cNvSpPr txBox="1">
              <a:spLocks noChangeArrowheads="1"/>
            </p:cNvSpPr>
            <p:nvPr/>
          </p:nvSpPr>
          <p:spPr bwMode="auto">
            <a:xfrm>
              <a:off x="4150" y="2991"/>
              <a:ext cx="3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Q</a:t>
              </a:r>
            </a:p>
          </p:txBody>
        </p:sp>
        <p:sp>
          <p:nvSpPr>
            <p:cNvPr id="42016" name="Text Box 99"/>
            <p:cNvSpPr txBox="1">
              <a:spLocks noChangeArrowheads="1"/>
            </p:cNvSpPr>
            <p:nvPr/>
          </p:nvSpPr>
          <p:spPr bwMode="auto">
            <a:xfrm>
              <a:off x="3152" y="2459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A</a:t>
              </a:r>
            </a:p>
          </p:txBody>
        </p:sp>
        <p:sp>
          <p:nvSpPr>
            <p:cNvPr id="42017" name="Text Box 101"/>
            <p:cNvSpPr txBox="1">
              <a:spLocks noChangeArrowheads="1"/>
            </p:cNvSpPr>
            <p:nvPr/>
          </p:nvSpPr>
          <p:spPr bwMode="auto">
            <a:xfrm>
              <a:off x="5024" y="3515"/>
              <a:ext cx="3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B</a:t>
              </a:r>
            </a:p>
          </p:txBody>
        </p:sp>
        <p:sp>
          <p:nvSpPr>
            <p:cNvPr id="42018" name="Line 81"/>
            <p:cNvSpPr>
              <a:spLocks noChangeShapeType="1"/>
            </p:cNvSpPr>
            <p:nvPr/>
          </p:nvSpPr>
          <p:spPr bwMode="auto">
            <a:xfrm>
              <a:off x="3211" y="2699"/>
              <a:ext cx="1882" cy="99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9" name="Text Box 82"/>
            <p:cNvSpPr txBox="1">
              <a:spLocks noChangeArrowheads="1"/>
            </p:cNvSpPr>
            <p:nvPr/>
          </p:nvSpPr>
          <p:spPr bwMode="auto">
            <a:xfrm>
              <a:off x="2880" y="2507"/>
              <a:ext cx="5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s/p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42020" name="Text Box 83"/>
            <p:cNvSpPr txBox="1">
              <a:spLocks noChangeArrowheads="1"/>
            </p:cNvSpPr>
            <p:nvPr/>
          </p:nvSpPr>
          <p:spPr bwMode="auto">
            <a:xfrm>
              <a:off x="4901" y="3659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s/p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42021" name="Text Box 98"/>
            <p:cNvSpPr txBox="1">
              <a:spLocks noChangeArrowheads="1"/>
            </p:cNvSpPr>
            <p:nvPr/>
          </p:nvSpPr>
          <p:spPr bwMode="auto">
            <a:xfrm>
              <a:off x="3125" y="2387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·</a:t>
              </a:r>
            </a:p>
          </p:txBody>
        </p:sp>
        <p:sp>
          <p:nvSpPr>
            <p:cNvPr id="42022" name="Text Box 102"/>
            <p:cNvSpPr txBox="1">
              <a:spLocks noChangeArrowheads="1"/>
            </p:cNvSpPr>
            <p:nvPr/>
          </p:nvSpPr>
          <p:spPr bwMode="auto">
            <a:xfrm>
              <a:off x="4998" y="3386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000" b="1"/>
            </a:p>
          </p:txBody>
        </p:sp>
        <p:sp>
          <p:nvSpPr>
            <p:cNvPr id="42023" name="Text Box 103"/>
            <p:cNvSpPr txBox="1">
              <a:spLocks noChangeArrowheads="1"/>
            </p:cNvSpPr>
            <p:nvPr/>
          </p:nvSpPr>
          <p:spPr bwMode="auto">
            <a:xfrm>
              <a:off x="4133" y="2932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000" b="1"/>
            </a:p>
          </p:txBody>
        </p:sp>
        <p:sp>
          <p:nvSpPr>
            <p:cNvPr id="42024" name="Line 109"/>
            <p:cNvSpPr>
              <a:spLocks noChangeShapeType="1"/>
            </p:cNvSpPr>
            <p:nvPr/>
          </p:nvSpPr>
          <p:spPr bwMode="auto">
            <a:xfrm flipV="1">
              <a:off x="4243" y="3249"/>
              <a:ext cx="0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5" name="Line 110"/>
            <p:cNvSpPr>
              <a:spLocks noChangeShapeType="1"/>
            </p:cNvSpPr>
            <p:nvPr/>
          </p:nvSpPr>
          <p:spPr bwMode="auto">
            <a:xfrm>
              <a:off x="3200" y="3249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6" name="Text Box 111"/>
            <p:cNvSpPr txBox="1">
              <a:spLocks noChangeArrowheads="1"/>
            </p:cNvSpPr>
            <p:nvPr/>
          </p:nvSpPr>
          <p:spPr bwMode="auto">
            <a:xfrm>
              <a:off x="4117" y="3612"/>
              <a:ext cx="3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x</a:t>
              </a:r>
              <a:endParaRPr lang="en-US" altLang="zh-CN" sz="2000" b="1"/>
            </a:p>
          </p:txBody>
        </p:sp>
        <p:sp>
          <p:nvSpPr>
            <p:cNvPr id="42027" name="Text Box 112"/>
            <p:cNvSpPr txBox="1">
              <a:spLocks noChangeArrowheads="1"/>
            </p:cNvSpPr>
            <p:nvPr/>
          </p:nvSpPr>
          <p:spPr bwMode="auto">
            <a:xfrm>
              <a:off x="3057" y="3097"/>
              <a:ext cx="3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92700" y="3141663"/>
            <a:ext cx="4232275" cy="3067050"/>
            <a:chOff x="5092700" y="3141663"/>
            <a:chExt cx="4232275" cy="3067050"/>
          </a:xfrm>
        </p:grpSpPr>
        <p:grpSp>
          <p:nvGrpSpPr>
            <p:cNvPr id="41996" name="Group 133"/>
            <p:cNvGrpSpPr/>
            <p:nvPr/>
          </p:nvGrpSpPr>
          <p:grpSpPr bwMode="auto">
            <a:xfrm>
              <a:off x="5092700" y="3141663"/>
              <a:ext cx="4232275" cy="3067050"/>
              <a:chOff x="3097" y="1979"/>
              <a:chExt cx="2666" cy="1932"/>
            </a:xfrm>
          </p:grpSpPr>
          <p:sp>
            <p:nvSpPr>
              <p:cNvPr id="42003" name="Line 85"/>
              <p:cNvSpPr>
                <a:spLocks noChangeShapeType="1"/>
              </p:cNvSpPr>
              <p:nvPr/>
            </p:nvSpPr>
            <p:spPr bwMode="auto">
              <a:xfrm>
                <a:off x="3214" y="3692"/>
                <a:ext cx="231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4" name="Line 86"/>
              <p:cNvSpPr>
                <a:spLocks noChangeShapeType="1"/>
              </p:cNvSpPr>
              <p:nvPr/>
            </p:nvSpPr>
            <p:spPr bwMode="auto">
              <a:xfrm flipV="1">
                <a:off x="3214" y="2099"/>
                <a:ext cx="0" cy="1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5" name="Arc 87"/>
              <p:cNvSpPr/>
              <p:nvPr/>
            </p:nvSpPr>
            <p:spPr bwMode="auto">
              <a:xfrm rot="210056" flipH="1" flipV="1">
                <a:off x="3685" y="2418"/>
                <a:ext cx="1333" cy="9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42006" name="Arc 88"/>
              <p:cNvSpPr/>
              <p:nvPr/>
            </p:nvSpPr>
            <p:spPr bwMode="auto">
              <a:xfrm flipH="1" flipV="1">
                <a:off x="3371" y="2457"/>
                <a:ext cx="902" cy="10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42007" name="Arc 89"/>
              <p:cNvSpPr/>
              <p:nvPr/>
            </p:nvSpPr>
            <p:spPr bwMode="auto">
              <a:xfrm flipH="1" flipV="1">
                <a:off x="4077" y="2258"/>
                <a:ext cx="941" cy="9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42008" name="Text Box 90"/>
              <p:cNvSpPr txBox="1">
                <a:spLocks noChangeArrowheads="1"/>
              </p:cNvSpPr>
              <p:nvPr/>
            </p:nvSpPr>
            <p:spPr bwMode="auto">
              <a:xfrm>
                <a:off x="3219" y="1979"/>
                <a:ext cx="3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  <p:sp>
            <p:nvSpPr>
              <p:cNvPr id="42009" name="Text Box 91"/>
              <p:cNvSpPr txBox="1">
                <a:spLocks noChangeArrowheads="1"/>
              </p:cNvSpPr>
              <p:nvPr/>
            </p:nvSpPr>
            <p:spPr bwMode="auto">
              <a:xfrm>
                <a:off x="4083" y="2363"/>
                <a:ext cx="105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U</a:t>
                </a:r>
                <a:r>
                  <a:rPr lang="en-US" altLang="zh-CN" sz="2000" b="1"/>
                  <a:t>(</a:t>
                </a:r>
                <a:r>
                  <a:rPr lang="en-US" altLang="zh-CN" sz="2000" b="1" i="1"/>
                  <a:t>x</a:t>
                </a:r>
                <a:r>
                  <a:rPr lang="en-US" altLang="zh-CN" sz="2000" b="1"/>
                  <a:t>,</a:t>
                </a:r>
                <a:r>
                  <a:rPr lang="en-US" altLang="zh-CN" sz="2000" b="1" i="1"/>
                  <a:t>y</a:t>
                </a:r>
                <a:r>
                  <a:rPr lang="en-US" altLang="zh-CN" sz="2000" b="1"/>
                  <a:t>) = </a:t>
                </a:r>
                <a:r>
                  <a:rPr lang="en-US" altLang="zh-CN" sz="2000" b="1" i="1"/>
                  <a:t>u</a:t>
                </a:r>
              </a:p>
            </p:txBody>
          </p:sp>
          <p:sp>
            <p:nvSpPr>
              <p:cNvPr id="42010" name="Text Box 92"/>
              <p:cNvSpPr txBox="1">
                <a:spLocks noChangeArrowheads="1"/>
              </p:cNvSpPr>
              <p:nvPr/>
            </p:nvSpPr>
            <p:spPr bwMode="auto">
              <a:xfrm>
                <a:off x="5410" y="3611"/>
                <a:ext cx="35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x</a:t>
                </a:r>
                <a:endParaRPr lang="en-US" altLang="zh-CN" sz="2000" b="1"/>
              </a:p>
            </p:txBody>
          </p:sp>
          <p:sp>
            <p:nvSpPr>
              <p:cNvPr id="42011" name="Text Box 93"/>
              <p:cNvSpPr txBox="1">
                <a:spLocks noChangeArrowheads="1"/>
              </p:cNvSpPr>
              <p:nvPr/>
            </p:nvSpPr>
            <p:spPr bwMode="auto">
              <a:xfrm>
                <a:off x="3097" y="3659"/>
                <a:ext cx="27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O</a:t>
                </a:r>
              </a:p>
            </p:txBody>
          </p:sp>
          <p:graphicFrame>
            <p:nvGraphicFramePr>
              <p:cNvPr id="42012" name="Object 94"/>
              <p:cNvGraphicFramePr>
                <a:graphicFrameLocks noChangeAspect="1"/>
              </p:cNvGraphicFramePr>
              <p:nvPr/>
            </p:nvGraphicFramePr>
            <p:xfrm>
              <a:off x="4351" y="3419"/>
              <a:ext cx="148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1" name="公式" r:id="rId6" imgW="127000" imgH="253365" progId="Equation.3">
                      <p:embed/>
                    </p:oleObj>
                  </mc:Choice>
                  <mc:Fallback>
                    <p:oleObj name="公式" r:id="rId6" imgW="127000" imgH="253365" progId="Equation.3">
                      <p:embed/>
                      <p:pic>
                        <p:nvPicPr>
                          <p:cNvPr id="0" name="Object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1" y="3419"/>
                            <a:ext cx="148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13" name="AutoShape 113"/>
              <p:cNvSpPr>
                <a:spLocks noChangeArrowheads="1"/>
              </p:cNvSpPr>
              <p:nvPr/>
            </p:nvSpPr>
            <p:spPr bwMode="auto">
              <a:xfrm rot="-2746093">
                <a:off x="4393" y="3177"/>
                <a:ext cx="645" cy="44"/>
              </a:xfrm>
              <a:prstGeom prst="rightArrow">
                <a:avLst>
                  <a:gd name="adj1" fmla="val 50000"/>
                  <a:gd name="adj2" fmla="val 366477"/>
                </a:avLst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</a:ln>
            </p:spPr>
            <p:txBody>
              <a:bodyPr rot="10800000" wrap="none" anchor="ctr"/>
              <a:lstStyle/>
              <a:p>
                <a:endParaRPr lang="zh-CN" altLang="zh-CN" sz="2000"/>
              </a:p>
            </p:txBody>
          </p:sp>
          <p:sp>
            <p:nvSpPr>
              <p:cNvPr id="42014" name="Text Box 115"/>
              <p:cNvSpPr txBox="1">
                <a:spLocks noChangeArrowheads="1"/>
              </p:cNvSpPr>
              <p:nvPr/>
            </p:nvSpPr>
            <p:spPr bwMode="auto">
              <a:xfrm>
                <a:off x="4876" y="2750"/>
                <a:ext cx="72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u</a:t>
                </a:r>
                <a:r>
                  <a:rPr lang="zh-CN" altLang="en-US" sz="2000" b="1"/>
                  <a:t>增加</a:t>
                </a:r>
              </a:p>
            </p:txBody>
          </p:sp>
        </p:grpSp>
        <p:sp>
          <p:nvSpPr>
            <p:cNvPr id="3" name="TextBox 45"/>
            <p:cNvSpPr txBox="1">
              <a:spLocks noChangeArrowheads="1"/>
            </p:cNvSpPr>
            <p:nvPr/>
          </p:nvSpPr>
          <p:spPr bwMode="auto">
            <a:xfrm>
              <a:off x="8061325" y="5229225"/>
              <a:ext cx="3397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/>
                <a:t>l</a:t>
              </a:r>
              <a:endParaRPr lang="zh-CN" altLang="en-US" i="1" dirty="0"/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4932040" y="4077072"/>
            <a:ext cx="1157287" cy="2089150"/>
            <a:chOff x="4964236" y="4077072"/>
            <a:chExt cx="1157381" cy="2088291"/>
          </a:xfrm>
        </p:grpSpPr>
        <p:sp>
          <p:nvSpPr>
            <p:cNvPr id="41998" name="Text Box 100"/>
            <p:cNvSpPr txBox="1">
              <a:spLocks noChangeArrowheads="1"/>
            </p:cNvSpPr>
            <p:nvPr/>
          </p:nvSpPr>
          <p:spPr bwMode="auto">
            <a:xfrm>
              <a:off x="5559642" y="4077072"/>
              <a:ext cx="5619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Q</a:t>
              </a:r>
              <a:r>
                <a:rPr lang="en-US" altLang="zh-CN" sz="2000" b="1" baseline="-25000"/>
                <a:t>1</a:t>
              </a:r>
              <a:endParaRPr lang="en-US" altLang="zh-CN" sz="2000" b="1" i="1"/>
            </a:p>
          </p:txBody>
        </p:sp>
        <p:sp>
          <p:nvSpPr>
            <p:cNvPr id="41999" name="Line 109"/>
            <p:cNvSpPr>
              <a:spLocks noChangeShapeType="1"/>
            </p:cNvSpPr>
            <p:nvPr/>
          </p:nvSpPr>
          <p:spPr bwMode="auto">
            <a:xfrm flipV="1">
              <a:off x="5612308" y="4477181"/>
              <a:ext cx="2680" cy="14086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110"/>
            <p:cNvSpPr>
              <a:spLocks noChangeShapeType="1"/>
            </p:cNvSpPr>
            <p:nvPr/>
          </p:nvSpPr>
          <p:spPr bwMode="auto">
            <a:xfrm>
              <a:off x="5252269" y="4509120"/>
              <a:ext cx="360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Text Box 111"/>
            <p:cNvSpPr txBox="1">
              <a:spLocks noChangeArrowheads="1"/>
            </p:cNvSpPr>
            <p:nvPr/>
          </p:nvSpPr>
          <p:spPr bwMode="auto">
            <a:xfrm>
              <a:off x="5411960" y="5765253"/>
              <a:ext cx="560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x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42002" name="Text Box 112"/>
            <p:cNvSpPr txBox="1">
              <a:spLocks noChangeArrowheads="1"/>
            </p:cNvSpPr>
            <p:nvPr/>
          </p:nvSpPr>
          <p:spPr bwMode="auto">
            <a:xfrm>
              <a:off x="4964236" y="4253086"/>
              <a:ext cx="5111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y</a:t>
              </a:r>
              <a:r>
                <a:rPr lang="en-US" altLang="zh-CN" sz="2000" baseline="-25000"/>
                <a:t>1</a:t>
              </a:r>
              <a:endParaRPr lang="en-US" altLang="zh-CN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5" grpId="0"/>
      <p:bldP spid="37" grpId="0"/>
      <p:bldP spid="41992" grpId="0" animBg="1"/>
      <p:bldP spid="4199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4"/>
          <p:cNvSpPr>
            <a:spLocks noChangeArrowheads="1"/>
          </p:cNvSpPr>
          <p:nvPr/>
        </p:nvSpPr>
        <p:spPr bwMode="auto">
          <a:xfrm>
            <a:off x="539750" y="1262063"/>
            <a:ext cx="5256213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/>
                <a:ea typeface="楷体_GB2312"/>
                <a:cs typeface="楷体_GB2312"/>
              </a:rPr>
              <a:t>模型求解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——</a:t>
            </a:r>
            <a:r>
              <a:rPr lang="zh-CN" altLang="zh-CN" sz="2800" b="1"/>
              <a:t>二元函数条件极值</a:t>
            </a:r>
            <a:endParaRPr lang="zh-CN" altLang="en-US" sz="2800" b="1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3011" name="Rectangle 23"/>
          <p:cNvSpPr>
            <a:spLocks noChangeArrowheads="1"/>
          </p:cNvSpPr>
          <p:nvPr/>
        </p:nvSpPr>
        <p:spPr bwMode="auto">
          <a:xfrm>
            <a:off x="1573213" y="476250"/>
            <a:ext cx="3243262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效用最大化模型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graphicFrame>
        <p:nvGraphicFramePr>
          <p:cNvPr id="43012" name="对象 3"/>
          <p:cNvGraphicFramePr>
            <a:graphicFrameLocks noChangeAspect="1"/>
          </p:cNvGraphicFramePr>
          <p:nvPr/>
        </p:nvGraphicFramePr>
        <p:xfrm>
          <a:off x="6027738" y="511969"/>
          <a:ext cx="28003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2" name="公式" r:id="rId3" imgW="1104900" imgH="431800" progId="Equation.3">
                  <p:embed/>
                </p:oleObj>
              </mc:Choice>
              <mc:Fallback>
                <p:oleObj name="公式" r:id="rId3" imgW="1104900" imgH="4318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511969"/>
                        <a:ext cx="2800350" cy="10874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4" name="对象 9"/>
          <p:cNvGraphicFramePr>
            <a:graphicFrameLocks noChangeAspect="1"/>
          </p:cNvGraphicFramePr>
          <p:nvPr/>
        </p:nvGraphicFramePr>
        <p:xfrm>
          <a:off x="1573213" y="2060575"/>
          <a:ext cx="56181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3" name="公式" r:id="rId5" imgW="2349500" imgH="215900" progId="Equation.3">
                  <p:embed/>
                </p:oleObj>
              </mc:Choice>
              <mc:Fallback>
                <p:oleObj name="公式" r:id="rId5" imgW="2349500" imgH="2159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060575"/>
                        <a:ext cx="56181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6" name="对象 12"/>
          <p:cNvGraphicFramePr>
            <a:graphicFrameLocks noChangeAspect="1"/>
          </p:cNvGraphicFramePr>
          <p:nvPr/>
        </p:nvGraphicFramePr>
        <p:xfrm>
          <a:off x="1692275" y="3213100"/>
          <a:ext cx="52530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4" name="公式" r:id="rId7" imgW="2527300" imgH="419100" progId="Equation.3">
                  <p:embed/>
                </p:oleObj>
              </mc:Choice>
              <mc:Fallback>
                <p:oleObj name="公式" r:id="rId7" imgW="2527300" imgH="4191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52530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9" name="矩形 20"/>
          <p:cNvSpPr>
            <a:spLocks noChangeArrowheads="1"/>
          </p:cNvSpPr>
          <p:nvPr/>
        </p:nvSpPr>
        <p:spPr bwMode="auto">
          <a:xfrm>
            <a:off x="5724525" y="5427663"/>
            <a:ext cx="2347913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</a:rPr>
              <a:t>效用函数最大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43020" name="组合 26"/>
          <p:cNvGrpSpPr/>
          <p:nvPr/>
        </p:nvGrpSpPr>
        <p:grpSpPr bwMode="auto">
          <a:xfrm>
            <a:off x="4873625" y="4268788"/>
            <a:ext cx="2001838" cy="889000"/>
            <a:chOff x="3491880" y="4772428"/>
            <a:chExt cx="2003276" cy="888820"/>
          </a:xfrm>
        </p:grpSpPr>
        <p:graphicFrame>
          <p:nvGraphicFramePr>
            <p:cNvPr id="43028" name="对象 16"/>
            <p:cNvGraphicFramePr>
              <a:graphicFrameLocks noChangeAspect="1"/>
            </p:cNvGraphicFramePr>
            <p:nvPr/>
          </p:nvGraphicFramePr>
          <p:xfrm>
            <a:off x="3707904" y="4772428"/>
            <a:ext cx="1787252" cy="888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5" name="公式" r:id="rId9" imgW="837565" imgH="431800" progId="Equation.3">
                    <p:embed/>
                  </p:oleObj>
                </mc:Choice>
                <mc:Fallback>
                  <p:oleObj name="公式" r:id="rId9" imgW="837565" imgH="431800" progId="Equation.3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4772428"/>
                          <a:ext cx="1787252" cy="88882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9" name="右箭头 21"/>
            <p:cNvSpPr>
              <a:spLocks noChangeArrowheads="1"/>
            </p:cNvSpPr>
            <p:nvPr/>
          </p:nvSpPr>
          <p:spPr bwMode="auto">
            <a:xfrm>
              <a:off x="3491880" y="4941168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21" name="矩形 17"/>
          <p:cNvSpPr>
            <a:spLocks noChangeArrowheads="1"/>
          </p:cNvSpPr>
          <p:nvPr/>
        </p:nvSpPr>
        <p:spPr bwMode="auto">
          <a:xfrm>
            <a:off x="1258888" y="5303838"/>
            <a:ext cx="41687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边际效用之比</a:t>
            </a:r>
            <a:r>
              <a:rPr lang="en-US" altLang="zh-CN" sz="2800" b="1"/>
              <a:t>=</a:t>
            </a:r>
            <a:r>
              <a:rPr lang="zh-CN" altLang="zh-CN" sz="2800" b="1"/>
              <a:t>价格之比</a:t>
            </a:r>
            <a:endParaRPr lang="zh-CN" altLang="en-US" sz="2800" b="1"/>
          </a:p>
        </p:txBody>
      </p:sp>
      <p:grpSp>
        <p:nvGrpSpPr>
          <p:cNvPr id="43022" name="组合 24"/>
          <p:cNvGrpSpPr/>
          <p:nvPr/>
        </p:nvGrpSpPr>
        <p:grpSpPr bwMode="auto">
          <a:xfrm>
            <a:off x="3924300" y="2492375"/>
            <a:ext cx="2103438" cy="585788"/>
            <a:chOff x="3923928" y="2564904"/>
            <a:chExt cx="2104327" cy="585670"/>
          </a:xfrm>
        </p:grpSpPr>
        <p:sp>
          <p:nvSpPr>
            <p:cNvPr id="43026" name="Rectangle 47"/>
            <p:cNvSpPr>
              <a:spLocks noChangeArrowheads="1"/>
            </p:cNvSpPr>
            <p:nvPr/>
          </p:nvSpPr>
          <p:spPr bwMode="auto">
            <a:xfrm>
              <a:off x="3923928" y="2688909"/>
              <a:ext cx="210432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/>
                <a:t>拉格朗日乘子</a:t>
              </a:r>
            </a:p>
          </p:txBody>
        </p:sp>
        <p:sp>
          <p:nvSpPr>
            <p:cNvPr id="43027" name="上箭头 23"/>
            <p:cNvSpPr>
              <a:spLocks noChangeArrowheads="1"/>
            </p:cNvSpPr>
            <p:nvPr/>
          </p:nvSpPr>
          <p:spPr bwMode="auto">
            <a:xfrm>
              <a:off x="4644008" y="2564904"/>
              <a:ext cx="404245" cy="88503"/>
            </a:xfrm>
            <a:prstGeom prst="up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3" name="组合 29"/>
          <p:cNvGrpSpPr/>
          <p:nvPr/>
        </p:nvGrpSpPr>
        <p:grpSpPr bwMode="auto">
          <a:xfrm>
            <a:off x="1651000" y="4292600"/>
            <a:ext cx="2921000" cy="860425"/>
            <a:chOff x="971600" y="4437112"/>
            <a:chExt cx="2921489" cy="860673"/>
          </a:xfrm>
        </p:grpSpPr>
        <p:graphicFrame>
          <p:nvGraphicFramePr>
            <p:cNvPr id="43024" name="对象 27"/>
            <p:cNvGraphicFramePr>
              <a:graphicFrameLocks noChangeAspect="1"/>
            </p:cNvGraphicFramePr>
            <p:nvPr/>
          </p:nvGraphicFramePr>
          <p:xfrm>
            <a:off x="1158061" y="4437112"/>
            <a:ext cx="2735028" cy="860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6" name="公式" r:id="rId11" imgW="1358265" imgH="431800" progId="Equation.3">
                    <p:embed/>
                  </p:oleObj>
                </mc:Choice>
                <mc:Fallback>
                  <p:oleObj name="公式" r:id="rId11" imgW="1358265" imgH="431800" progId="Equation.3">
                    <p:embed/>
                    <p:pic>
                      <p:nvPicPr>
                        <p:cNvPr id="0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061" y="4437112"/>
                          <a:ext cx="2735028" cy="860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5" name="右箭头 28"/>
            <p:cNvSpPr>
              <a:spLocks noChangeArrowheads="1"/>
            </p:cNvSpPr>
            <p:nvPr/>
          </p:nvSpPr>
          <p:spPr bwMode="auto">
            <a:xfrm>
              <a:off x="971600" y="4600552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019" grpId="0" animBg="1"/>
      <p:bldP spid="430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1"/>
          <p:cNvGrpSpPr/>
          <p:nvPr/>
        </p:nvGrpSpPr>
        <p:grpSpPr bwMode="auto">
          <a:xfrm>
            <a:off x="5076825" y="3860800"/>
            <a:ext cx="3598863" cy="2452688"/>
            <a:chOff x="4572001" y="3141663"/>
            <a:chExt cx="4576762" cy="3067051"/>
          </a:xfrm>
        </p:grpSpPr>
        <p:grpSp>
          <p:nvGrpSpPr>
            <p:cNvPr id="44053" name="Group 45"/>
            <p:cNvGrpSpPr/>
            <p:nvPr/>
          </p:nvGrpSpPr>
          <p:grpSpPr bwMode="auto">
            <a:xfrm>
              <a:off x="4572001" y="3789364"/>
              <a:ext cx="3919538" cy="2419350"/>
              <a:chOff x="2880" y="2387"/>
              <a:chExt cx="2469" cy="1524"/>
            </a:xfrm>
          </p:grpSpPr>
          <p:sp>
            <p:nvSpPr>
              <p:cNvPr id="44068" name="Text Box 100"/>
              <p:cNvSpPr txBox="1">
                <a:spLocks noChangeArrowheads="1"/>
              </p:cNvSpPr>
              <p:nvPr/>
            </p:nvSpPr>
            <p:spPr bwMode="auto">
              <a:xfrm>
                <a:off x="4150" y="2991"/>
                <a:ext cx="3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Q</a:t>
                </a:r>
              </a:p>
            </p:txBody>
          </p:sp>
          <p:sp>
            <p:nvSpPr>
              <p:cNvPr id="44069" name="Text Box 99"/>
              <p:cNvSpPr txBox="1">
                <a:spLocks noChangeArrowheads="1"/>
              </p:cNvSpPr>
              <p:nvPr/>
            </p:nvSpPr>
            <p:spPr bwMode="auto">
              <a:xfrm>
                <a:off x="3152" y="2459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A</a:t>
                </a:r>
              </a:p>
            </p:txBody>
          </p:sp>
          <p:sp>
            <p:nvSpPr>
              <p:cNvPr id="44070" name="Text Box 101"/>
              <p:cNvSpPr txBox="1">
                <a:spLocks noChangeArrowheads="1"/>
              </p:cNvSpPr>
              <p:nvPr/>
            </p:nvSpPr>
            <p:spPr bwMode="auto">
              <a:xfrm>
                <a:off x="5024" y="3515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B</a:t>
                </a:r>
              </a:p>
            </p:txBody>
          </p:sp>
          <p:sp>
            <p:nvSpPr>
              <p:cNvPr id="44071" name="Line 81"/>
              <p:cNvSpPr>
                <a:spLocks noChangeShapeType="1"/>
              </p:cNvSpPr>
              <p:nvPr/>
            </p:nvSpPr>
            <p:spPr bwMode="auto">
              <a:xfrm>
                <a:off x="3211" y="2699"/>
                <a:ext cx="1882" cy="99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2" name="Text Box 82"/>
              <p:cNvSpPr txBox="1">
                <a:spLocks noChangeArrowheads="1"/>
              </p:cNvSpPr>
              <p:nvPr/>
            </p:nvSpPr>
            <p:spPr bwMode="auto">
              <a:xfrm>
                <a:off x="2880" y="2507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s/p</a:t>
                </a:r>
                <a:r>
                  <a:rPr lang="en-US" altLang="zh-CN" sz="2000" b="1" baseline="-25000"/>
                  <a:t>2</a:t>
                </a:r>
                <a:endParaRPr lang="en-US" altLang="zh-CN" sz="2000" b="1"/>
              </a:p>
            </p:txBody>
          </p:sp>
          <p:sp>
            <p:nvSpPr>
              <p:cNvPr id="44073" name="Text Box 83"/>
              <p:cNvSpPr txBox="1">
                <a:spLocks noChangeArrowheads="1"/>
              </p:cNvSpPr>
              <p:nvPr/>
            </p:nvSpPr>
            <p:spPr bwMode="auto">
              <a:xfrm>
                <a:off x="4901" y="3659"/>
                <a:ext cx="44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s/p</a:t>
                </a:r>
                <a:r>
                  <a:rPr lang="en-US" altLang="zh-CN" sz="2000" b="1" baseline="-25000"/>
                  <a:t>1</a:t>
                </a:r>
                <a:endParaRPr lang="en-US" altLang="zh-CN" sz="2000" b="1"/>
              </a:p>
            </p:txBody>
          </p:sp>
          <p:sp>
            <p:nvSpPr>
              <p:cNvPr id="44074" name="Text Box 98"/>
              <p:cNvSpPr txBox="1">
                <a:spLocks noChangeArrowheads="1"/>
              </p:cNvSpPr>
              <p:nvPr/>
            </p:nvSpPr>
            <p:spPr bwMode="auto">
              <a:xfrm>
                <a:off x="3125" y="2387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·</a:t>
                </a:r>
              </a:p>
            </p:txBody>
          </p:sp>
          <p:sp>
            <p:nvSpPr>
              <p:cNvPr id="44075" name="Text Box 102"/>
              <p:cNvSpPr txBox="1">
                <a:spLocks noChangeArrowheads="1"/>
              </p:cNvSpPr>
              <p:nvPr/>
            </p:nvSpPr>
            <p:spPr bwMode="auto">
              <a:xfrm>
                <a:off x="4998" y="3386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 sz="2000" b="1"/>
              </a:p>
            </p:txBody>
          </p:sp>
          <p:sp>
            <p:nvSpPr>
              <p:cNvPr id="44076" name="Text Box 103"/>
              <p:cNvSpPr txBox="1">
                <a:spLocks noChangeArrowheads="1"/>
              </p:cNvSpPr>
              <p:nvPr/>
            </p:nvSpPr>
            <p:spPr bwMode="auto">
              <a:xfrm>
                <a:off x="4133" y="2932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 sz="2000" b="1"/>
              </a:p>
            </p:txBody>
          </p:sp>
          <p:sp>
            <p:nvSpPr>
              <p:cNvPr id="44077" name="Line 109"/>
              <p:cNvSpPr>
                <a:spLocks noChangeShapeType="1"/>
              </p:cNvSpPr>
              <p:nvPr/>
            </p:nvSpPr>
            <p:spPr bwMode="auto">
              <a:xfrm flipV="1">
                <a:off x="4243" y="3249"/>
                <a:ext cx="0" cy="4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8" name="Line 110"/>
              <p:cNvSpPr>
                <a:spLocks noChangeShapeType="1"/>
              </p:cNvSpPr>
              <p:nvPr/>
            </p:nvSpPr>
            <p:spPr bwMode="auto">
              <a:xfrm>
                <a:off x="3200" y="3249"/>
                <a:ext cx="10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9" name="Text Box 111"/>
              <p:cNvSpPr txBox="1">
                <a:spLocks noChangeArrowheads="1"/>
              </p:cNvSpPr>
              <p:nvPr/>
            </p:nvSpPr>
            <p:spPr bwMode="auto">
              <a:xfrm>
                <a:off x="4117" y="3612"/>
                <a:ext cx="35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x</a:t>
                </a:r>
                <a:endParaRPr lang="en-US" altLang="zh-CN" sz="2000" b="1"/>
              </a:p>
            </p:txBody>
          </p:sp>
          <p:sp>
            <p:nvSpPr>
              <p:cNvPr id="44080" name="Text Box 112"/>
              <p:cNvSpPr txBox="1">
                <a:spLocks noChangeArrowheads="1"/>
              </p:cNvSpPr>
              <p:nvPr/>
            </p:nvSpPr>
            <p:spPr bwMode="auto">
              <a:xfrm>
                <a:off x="3057" y="3097"/>
                <a:ext cx="3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</p:grpSp>
        <p:grpSp>
          <p:nvGrpSpPr>
            <p:cNvPr id="44054" name="Group 133"/>
            <p:cNvGrpSpPr/>
            <p:nvPr/>
          </p:nvGrpSpPr>
          <p:grpSpPr bwMode="auto">
            <a:xfrm>
              <a:off x="4916488" y="3141663"/>
              <a:ext cx="4232275" cy="3067050"/>
              <a:chOff x="3097" y="1979"/>
              <a:chExt cx="2666" cy="1932"/>
            </a:xfrm>
          </p:grpSpPr>
          <p:sp>
            <p:nvSpPr>
              <p:cNvPr id="44056" name="Line 85"/>
              <p:cNvSpPr>
                <a:spLocks noChangeShapeType="1"/>
              </p:cNvSpPr>
              <p:nvPr/>
            </p:nvSpPr>
            <p:spPr bwMode="auto">
              <a:xfrm>
                <a:off x="3214" y="3692"/>
                <a:ext cx="231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7" name="Line 86"/>
              <p:cNvSpPr>
                <a:spLocks noChangeShapeType="1"/>
              </p:cNvSpPr>
              <p:nvPr/>
            </p:nvSpPr>
            <p:spPr bwMode="auto">
              <a:xfrm flipV="1">
                <a:off x="3214" y="2099"/>
                <a:ext cx="0" cy="1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8" name="Arc 87"/>
              <p:cNvSpPr/>
              <p:nvPr/>
            </p:nvSpPr>
            <p:spPr bwMode="auto">
              <a:xfrm rot="210056" flipH="1" flipV="1">
                <a:off x="3685" y="2418"/>
                <a:ext cx="1333" cy="9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44059" name="Arc 88"/>
              <p:cNvSpPr/>
              <p:nvPr/>
            </p:nvSpPr>
            <p:spPr bwMode="auto">
              <a:xfrm flipH="1" flipV="1">
                <a:off x="3371" y="2457"/>
                <a:ext cx="902" cy="10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44060" name="Arc 89"/>
              <p:cNvSpPr/>
              <p:nvPr/>
            </p:nvSpPr>
            <p:spPr bwMode="auto">
              <a:xfrm flipH="1" flipV="1">
                <a:off x="4077" y="2258"/>
                <a:ext cx="941" cy="9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44061" name="Text Box 90"/>
              <p:cNvSpPr txBox="1">
                <a:spLocks noChangeArrowheads="1"/>
              </p:cNvSpPr>
              <p:nvPr/>
            </p:nvSpPr>
            <p:spPr bwMode="auto">
              <a:xfrm>
                <a:off x="3219" y="1979"/>
                <a:ext cx="3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  <p:sp>
            <p:nvSpPr>
              <p:cNvPr id="44062" name="Text Box 91"/>
              <p:cNvSpPr txBox="1">
                <a:spLocks noChangeArrowheads="1"/>
              </p:cNvSpPr>
              <p:nvPr/>
            </p:nvSpPr>
            <p:spPr bwMode="auto">
              <a:xfrm>
                <a:off x="4083" y="2363"/>
                <a:ext cx="105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U</a:t>
                </a:r>
                <a:r>
                  <a:rPr lang="en-US" altLang="zh-CN" sz="2000" b="1"/>
                  <a:t>(</a:t>
                </a:r>
                <a:r>
                  <a:rPr lang="en-US" altLang="zh-CN" sz="2000" b="1" i="1"/>
                  <a:t>x</a:t>
                </a:r>
                <a:r>
                  <a:rPr lang="en-US" altLang="zh-CN" sz="2000" b="1"/>
                  <a:t>,</a:t>
                </a:r>
                <a:r>
                  <a:rPr lang="en-US" altLang="zh-CN" sz="2000" b="1" i="1"/>
                  <a:t>y</a:t>
                </a:r>
                <a:r>
                  <a:rPr lang="en-US" altLang="zh-CN" sz="2000" b="1"/>
                  <a:t>) = </a:t>
                </a:r>
                <a:r>
                  <a:rPr lang="en-US" altLang="zh-CN" sz="2000" b="1" i="1"/>
                  <a:t>u</a:t>
                </a:r>
              </a:p>
            </p:txBody>
          </p:sp>
          <p:sp>
            <p:nvSpPr>
              <p:cNvPr id="44063" name="Text Box 92"/>
              <p:cNvSpPr txBox="1">
                <a:spLocks noChangeArrowheads="1"/>
              </p:cNvSpPr>
              <p:nvPr/>
            </p:nvSpPr>
            <p:spPr bwMode="auto">
              <a:xfrm>
                <a:off x="5410" y="3611"/>
                <a:ext cx="35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x</a:t>
                </a:r>
                <a:endParaRPr lang="en-US" altLang="zh-CN" sz="2000" b="1"/>
              </a:p>
            </p:txBody>
          </p:sp>
          <p:sp>
            <p:nvSpPr>
              <p:cNvPr id="44064" name="Text Box 93"/>
              <p:cNvSpPr txBox="1">
                <a:spLocks noChangeArrowheads="1"/>
              </p:cNvSpPr>
              <p:nvPr/>
            </p:nvSpPr>
            <p:spPr bwMode="auto">
              <a:xfrm>
                <a:off x="3097" y="3659"/>
                <a:ext cx="27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O</a:t>
                </a:r>
              </a:p>
            </p:txBody>
          </p:sp>
          <p:graphicFrame>
            <p:nvGraphicFramePr>
              <p:cNvPr id="44065" name="Object 94"/>
              <p:cNvGraphicFramePr>
                <a:graphicFrameLocks noChangeAspect="1"/>
              </p:cNvGraphicFramePr>
              <p:nvPr/>
            </p:nvGraphicFramePr>
            <p:xfrm>
              <a:off x="4351" y="3419"/>
              <a:ext cx="148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40" name="公式" r:id="rId3" imgW="127000" imgH="253365" progId="Equation.3">
                      <p:embed/>
                    </p:oleObj>
                  </mc:Choice>
                  <mc:Fallback>
                    <p:oleObj name="公式" r:id="rId3" imgW="127000" imgH="253365" progId="Equation.3">
                      <p:embed/>
                      <p:pic>
                        <p:nvPicPr>
                          <p:cNvPr id="0" name="Object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1" y="3419"/>
                            <a:ext cx="148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66" name="AutoShape 113"/>
              <p:cNvSpPr>
                <a:spLocks noChangeArrowheads="1"/>
              </p:cNvSpPr>
              <p:nvPr/>
            </p:nvSpPr>
            <p:spPr bwMode="auto">
              <a:xfrm rot="-2746093">
                <a:off x="4393" y="3177"/>
                <a:ext cx="645" cy="44"/>
              </a:xfrm>
              <a:prstGeom prst="rightArrow">
                <a:avLst>
                  <a:gd name="adj1" fmla="val 50000"/>
                  <a:gd name="adj2" fmla="val 366477"/>
                </a:avLst>
              </a:prstGeom>
              <a:solidFill>
                <a:schemeClr val="accent1"/>
              </a:solidFill>
              <a:ln w="9525">
                <a:solidFill>
                  <a:schemeClr val="accent2"/>
                </a:solidFill>
                <a:miter lim="800000"/>
              </a:ln>
            </p:spPr>
            <p:txBody>
              <a:bodyPr rot="10800000" wrap="none" anchor="ctr"/>
              <a:lstStyle/>
              <a:p>
                <a:endParaRPr lang="zh-CN" altLang="zh-CN" sz="2000"/>
              </a:p>
            </p:txBody>
          </p:sp>
          <p:sp>
            <p:nvSpPr>
              <p:cNvPr id="44067" name="Text Box 115"/>
              <p:cNvSpPr txBox="1">
                <a:spLocks noChangeArrowheads="1"/>
              </p:cNvSpPr>
              <p:nvPr/>
            </p:nvSpPr>
            <p:spPr bwMode="auto">
              <a:xfrm>
                <a:off x="4876" y="2750"/>
                <a:ext cx="72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u</a:t>
                </a:r>
                <a:r>
                  <a:rPr lang="zh-CN" altLang="en-US" sz="2000" b="1"/>
                  <a:t>增加</a:t>
                </a:r>
              </a:p>
            </p:txBody>
          </p:sp>
        </p:grpSp>
        <p:sp>
          <p:nvSpPr>
            <p:cNvPr id="44055" name="TextBox 4"/>
            <p:cNvSpPr txBox="1">
              <a:spLocks noChangeArrowheads="1"/>
            </p:cNvSpPr>
            <p:nvPr/>
          </p:nvSpPr>
          <p:spPr bwMode="auto">
            <a:xfrm>
              <a:off x="7884368" y="5229200"/>
              <a:ext cx="3404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l</a:t>
              </a:r>
              <a:endParaRPr lang="zh-CN" altLang="en-US" i="1"/>
            </a:p>
          </p:txBody>
        </p:sp>
      </p:grpSp>
      <p:sp>
        <p:nvSpPr>
          <p:cNvPr id="44035" name="Rectangle 23"/>
          <p:cNvSpPr>
            <a:spLocks noChangeArrowheads="1"/>
          </p:cNvSpPr>
          <p:nvPr/>
        </p:nvSpPr>
        <p:spPr bwMode="auto">
          <a:xfrm>
            <a:off x="1595438" y="692150"/>
            <a:ext cx="3243262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效用最大化模型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graphicFrame>
        <p:nvGraphicFramePr>
          <p:cNvPr id="44036" name="对象 36"/>
          <p:cNvGraphicFramePr>
            <a:graphicFrameLocks noChangeAspect="1"/>
          </p:cNvGraphicFramePr>
          <p:nvPr/>
        </p:nvGraphicFramePr>
        <p:xfrm>
          <a:off x="6084888" y="512763"/>
          <a:ext cx="280035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" name="公式" r:id="rId5" imgW="1104900" imgH="431800" progId="Equation.3">
                  <p:embed/>
                </p:oleObj>
              </mc:Choice>
              <mc:Fallback>
                <p:oleObj name="公式" r:id="rId5" imgW="1104900" imgH="431800" progId="Equation.3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12763"/>
                        <a:ext cx="2800350" cy="1087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114"/>
          <p:cNvSpPr>
            <a:spLocks noChangeArrowheads="1"/>
          </p:cNvSpPr>
          <p:nvPr/>
        </p:nvSpPr>
        <p:spPr bwMode="auto">
          <a:xfrm>
            <a:off x="660400" y="1549400"/>
            <a:ext cx="5383213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几何分析与</a:t>
            </a:r>
            <a:r>
              <a:rPr lang="zh-CN" altLang="zh-CN" sz="2800" b="1"/>
              <a:t>条件极值</a:t>
            </a:r>
            <a:r>
              <a:rPr lang="zh-CN" altLang="en-US" sz="2800" b="1"/>
              <a:t>结果的一致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</a:t>
            </a:r>
          </a:p>
        </p:txBody>
      </p:sp>
      <p:sp>
        <p:nvSpPr>
          <p:cNvPr id="50" name="TextBox 4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8753" y="2276872"/>
            <a:ext cx="4293287" cy="523220"/>
          </a:xfrm>
          <a:prstGeom prst="rect">
            <a:avLst/>
          </a:prstGeom>
          <a:blipFill rotWithShape="1">
            <a:blip r:embed="rId7"/>
            <a:stretch>
              <a:fillRect t="-15294" b="-3411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3" name="矩形 5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32040" y="2189822"/>
            <a:ext cx="2542728" cy="775020"/>
          </a:xfrm>
          <a:prstGeom prst="rect">
            <a:avLst/>
          </a:prstGeom>
          <a:blipFill rotWithShape="1">
            <a:blip r:embed="rId8"/>
            <a:stretch>
              <a:fillRect l="-479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4040" name="矩形 54"/>
          <p:cNvSpPr>
            <a:spLocks noChangeArrowheads="1"/>
          </p:cNvSpPr>
          <p:nvPr/>
        </p:nvSpPr>
        <p:spPr bwMode="auto">
          <a:xfrm>
            <a:off x="576263" y="3119438"/>
            <a:ext cx="414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  </a:t>
            </a:r>
            <a:r>
              <a:rPr lang="zh-CN" altLang="zh-CN" sz="2800" b="1">
                <a:solidFill>
                  <a:srgbClr val="000000"/>
                </a:solidFill>
              </a:rPr>
              <a:t>无差别曲线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</a:rPr>
              <a:t>l ~ U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</a:rPr>
              <a:t>y</a:t>
            </a:r>
            <a:r>
              <a:rPr lang="en-US" altLang="zh-CN" sz="2800" b="1">
                <a:solidFill>
                  <a:srgbClr val="000000"/>
                </a:solidFill>
              </a:rPr>
              <a:t>)=</a:t>
            </a:r>
            <a:r>
              <a:rPr lang="en-US" altLang="zh-CN" sz="2800" b="1" i="1">
                <a:solidFill>
                  <a:srgbClr val="000000"/>
                </a:solidFill>
              </a:rPr>
              <a:t>u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pSp>
        <p:nvGrpSpPr>
          <p:cNvPr id="44041" name="组合 57"/>
          <p:cNvGrpSpPr/>
          <p:nvPr/>
        </p:nvGrpSpPr>
        <p:grpSpPr bwMode="auto">
          <a:xfrm>
            <a:off x="1595438" y="4667250"/>
            <a:ext cx="2328862" cy="1162050"/>
            <a:chOff x="3491880" y="4772428"/>
            <a:chExt cx="2003276" cy="888820"/>
          </a:xfrm>
        </p:grpSpPr>
        <p:graphicFrame>
          <p:nvGraphicFramePr>
            <p:cNvPr id="44051" name="对象 58"/>
            <p:cNvGraphicFramePr>
              <a:graphicFrameLocks noChangeAspect="1"/>
            </p:cNvGraphicFramePr>
            <p:nvPr/>
          </p:nvGraphicFramePr>
          <p:xfrm>
            <a:off x="3707904" y="4772428"/>
            <a:ext cx="1787252" cy="888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42" name="公式" r:id="rId9" imgW="837565" imgH="431800" progId="Equation.3">
                    <p:embed/>
                  </p:oleObj>
                </mc:Choice>
                <mc:Fallback>
                  <p:oleObj name="公式" r:id="rId9" imgW="837565" imgH="431800" progId="Equation.3">
                    <p:embed/>
                    <p:pic>
                      <p:nvPicPr>
                        <p:cNvPr id="0" name="对象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4772428"/>
                          <a:ext cx="1787252" cy="88882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2" name="右箭头 59"/>
            <p:cNvSpPr>
              <a:spLocks noChangeArrowheads="1"/>
            </p:cNvSpPr>
            <p:nvPr/>
          </p:nvSpPr>
          <p:spPr bwMode="auto">
            <a:xfrm>
              <a:off x="3491880" y="4941168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2" name="组合 66"/>
          <p:cNvGrpSpPr/>
          <p:nvPr/>
        </p:nvGrpSpPr>
        <p:grpSpPr bwMode="auto">
          <a:xfrm>
            <a:off x="4859338" y="2995613"/>
            <a:ext cx="3024187" cy="793750"/>
            <a:chOff x="4932040" y="2995401"/>
            <a:chExt cx="3023387" cy="793639"/>
          </a:xfrm>
        </p:grpSpPr>
        <p:grpSp>
          <p:nvGrpSpPr>
            <p:cNvPr id="44047" name="组合 13"/>
            <p:cNvGrpSpPr/>
            <p:nvPr/>
          </p:nvGrpSpPr>
          <p:grpSpPr bwMode="auto">
            <a:xfrm>
              <a:off x="5796136" y="2995401"/>
              <a:ext cx="2159291" cy="793639"/>
              <a:chOff x="5220072" y="4229885"/>
              <a:chExt cx="2404387" cy="915911"/>
            </a:xfrm>
          </p:grpSpPr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552" y="4277801"/>
                <a:ext cx="1863907" cy="86799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229885"/>
                <a:ext cx="720069" cy="91076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 sz="2000">
                    <a:noFill/>
                  </a:rPr>
                  <a:t> </a:t>
                </a:r>
              </a:p>
            </p:txBody>
          </p:sp>
        </p:grpSp>
        <p:sp>
          <p:nvSpPr>
            <p:cNvPr id="44048" name="矩形 65"/>
            <p:cNvSpPr>
              <a:spLocks noChangeArrowheads="1"/>
            </p:cNvSpPr>
            <p:nvPr/>
          </p:nvSpPr>
          <p:spPr bwMode="auto">
            <a:xfrm>
              <a:off x="4932040" y="3118753"/>
              <a:ext cx="906017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</a:rPr>
                <a:t>斜率</a:t>
              </a:r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  <p:sp>
        <p:nvSpPr>
          <p:cNvPr id="44043" name="矩形 68"/>
          <p:cNvSpPr>
            <a:spLocks noChangeArrowheads="1"/>
          </p:cNvSpPr>
          <p:nvPr/>
        </p:nvSpPr>
        <p:spPr bwMode="auto">
          <a:xfrm>
            <a:off x="638175" y="3870325"/>
            <a:ext cx="2578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000000"/>
                </a:solidFill>
              </a:rPr>
              <a:t>AB</a:t>
            </a:r>
            <a:r>
              <a:rPr lang="zh-CN" altLang="en-US" sz="2800" b="1">
                <a:solidFill>
                  <a:srgbClr val="000000"/>
                </a:solidFill>
              </a:rPr>
              <a:t>与</a:t>
            </a:r>
            <a:r>
              <a:rPr lang="en-US" altLang="zh-CN" sz="2800" b="1" i="1">
                <a:solidFill>
                  <a:srgbClr val="000000"/>
                </a:solidFill>
              </a:rPr>
              <a:t>l</a:t>
            </a:r>
            <a:r>
              <a:rPr lang="zh-CN" altLang="en-US" sz="2800" b="1">
                <a:solidFill>
                  <a:srgbClr val="FF0000"/>
                </a:solidFill>
              </a:rPr>
              <a:t>相切</a:t>
            </a:r>
            <a:r>
              <a:rPr lang="zh-CN" altLang="en-US" sz="2800" b="1">
                <a:solidFill>
                  <a:srgbClr val="000000"/>
                </a:solidFill>
              </a:rPr>
              <a:t>于</a:t>
            </a:r>
            <a:r>
              <a:rPr lang="en-US" altLang="zh-CN" sz="2800" b="1" i="1">
                <a:solidFill>
                  <a:srgbClr val="000000"/>
                </a:solidFill>
              </a:rPr>
              <a:t>Q</a:t>
            </a:r>
            <a:endParaRPr lang="zh-CN" altLang="en-US" sz="2800"/>
          </a:p>
        </p:txBody>
      </p:sp>
      <p:grpSp>
        <p:nvGrpSpPr>
          <p:cNvPr id="44044" name="组合 72"/>
          <p:cNvGrpSpPr/>
          <p:nvPr/>
        </p:nvGrpSpPr>
        <p:grpSpPr bwMode="auto">
          <a:xfrm>
            <a:off x="3276600" y="3860800"/>
            <a:ext cx="1800225" cy="523875"/>
            <a:chOff x="3275856" y="3861048"/>
            <a:chExt cx="1800200" cy="523220"/>
          </a:xfrm>
        </p:grpSpPr>
        <p:sp>
          <p:nvSpPr>
            <p:cNvPr id="44045" name="矩形 70"/>
            <p:cNvSpPr>
              <a:spLocks noChangeArrowheads="1"/>
            </p:cNvSpPr>
            <p:nvPr/>
          </p:nvSpPr>
          <p:spPr bwMode="auto">
            <a:xfrm>
              <a:off x="3352106" y="3861048"/>
              <a:ext cx="17239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</a:rPr>
                <a:t>斜率相等</a:t>
              </a:r>
              <a:endParaRPr lang="zh-CN" altLang="en-US"/>
            </a:p>
          </p:txBody>
        </p:sp>
        <p:sp>
          <p:nvSpPr>
            <p:cNvPr id="44046" name="右箭头 71"/>
            <p:cNvSpPr>
              <a:spLocks noChangeArrowheads="1"/>
            </p:cNvSpPr>
            <p:nvPr/>
          </p:nvSpPr>
          <p:spPr bwMode="auto">
            <a:xfrm>
              <a:off x="3275856" y="3880472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040" grpId="0"/>
      <p:bldP spid="4404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59" name="对象 2"/>
          <p:cNvGraphicFramePr>
            <a:graphicFrameLocks noChangeAspect="1"/>
          </p:cNvGraphicFramePr>
          <p:nvPr/>
        </p:nvGraphicFramePr>
        <p:xfrm>
          <a:off x="1258888" y="3141663"/>
          <a:ext cx="43211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3" name="公式" r:id="rId3" imgW="2019300" imgH="419100" progId="Equation.3">
                  <p:embed/>
                </p:oleObj>
              </mc:Choice>
              <mc:Fallback>
                <p:oleObj name="公式" r:id="rId3" imgW="2019300" imgH="4191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41663"/>
                        <a:ext cx="43211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62" name="矩形 7"/>
          <p:cNvSpPr>
            <a:spLocks noChangeArrowheads="1"/>
          </p:cNvSpPr>
          <p:nvPr/>
        </p:nvSpPr>
        <p:spPr bwMode="auto">
          <a:xfrm>
            <a:off x="3492500" y="4221163"/>
            <a:ext cx="518318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/>
              <a:t>购买两种商品</a:t>
            </a:r>
            <a:r>
              <a:rPr lang="zh-CN" altLang="en-US" sz="2800" b="1"/>
              <a:t>费用</a:t>
            </a:r>
            <a:r>
              <a:rPr lang="zh-CN" altLang="zh-CN" sz="2800" b="1"/>
              <a:t>之比等于参数</a:t>
            </a:r>
            <a:r>
              <a:rPr lang="en-US" altLang="zh-CN" sz="2800" b="1" i="1"/>
              <a:t>α</a:t>
            </a:r>
            <a:r>
              <a:rPr lang="zh-CN" altLang="zh-CN" sz="2800" b="1"/>
              <a:t>与</a:t>
            </a:r>
            <a:r>
              <a:rPr lang="en-US" altLang="zh-CN" sz="2800" b="1" i="1"/>
              <a:t>β</a:t>
            </a:r>
            <a:r>
              <a:rPr lang="zh-CN" altLang="zh-CN" sz="2800" b="1"/>
              <a:t>之比，与商品价格无关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45063" name="矩形 8"/>
          <p:cNvSpPr>
            <a:spLocks noChangeArrowheads="1"/>
          </p:cNvSpPr>
          <p:nvPr/>
        </p:nvSpPr>
        <p:spPr bwMode="auto">
          <a:xfrm>
            <a:off x="1166813" y="5589588"/>
            <a:ext cx="6573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α</a:t>
            </a:r>
            <a:r>
              <a:rPr lang="en-US" altLang="zh-CN" sz="2800" b="1"/>
              <a:t>, </a:t>
            </a:r>
            <a:r>
              <a:rPr lang="en-US" altLang="zh-CN" sz="2800" b="1" i="1"/>
              <a:t>β </a:t>
            </a:r>
            <a:r>
              <a:rPr lang="en-US" altLang="zh-CN" sz="2800" b="1"/>
              <a:t>~ </a:t>
            </a:r>
            <a:r>
              <a:rPr lang="zh-CN" altLang="zh-CN" sz="2800" b="1"/>
              <a:t>两种商品效用</a:t>
            </a:r>
            <a:r>
              <a:rPr lang="zh-CN" altLang="en-US" sz="2800" b="1"/>
              <a:t>或</a:t>
            </a:r>
            <a:r>
              <a:rPr lang="zh-CN" altLang="zh-CN" sz="2800" b="1"/>
              <a:t>消费者偏爱的度量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  <p:sp>
        <p:nvSpPr>
          <p:cNvPr id="45064" name="Rectangle 23"/>
          <p:cNvSpPr>
            <a:spLocks noChangeArrowheads="1"/>
          </p:cNvSpPr>
          <p:nvPr/>
        </p:nvSpPr>
        <p:spPr bwMode="auto">
          <a:xfrm>
            <a:off x="2662238" y="476250"/>
            <a:ext cx="3243262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效用最大化模型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graphicFrame>
        <p:nvGraphicFramePr>
          <p:cNvPr id="45065" name="对象 10"/>
          <p:cNvGraphicFramePr>
            <a:graphicFrameLocks noChangeAspect="1"/>
          </p:cNvGraphicFramePr>
          <p:nvPr/>
        </p:nvGraphicFramePr>
        <p:xfrm>
          <a:off x="1262063" y="1196975"/>
          <a:ext cx="28003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4" name="公式" r:id="rId5" imgW="1104900" imgH="431800" progId="Equation.3">
                  <p:embed/>
                </p:oleObj>
              </mc:Choice>
              <mc:Fallback>
                <p:oleObj name="公式" r:id="rId5" imgW="1104900" imgH="4318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196975"/>
                        <a:ext cx="2800350" cy="10874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对象 12"/>
          <p:cNvGraphicFramePr>
            <a:graphicFrameLocks noChangeAspect="1"/>
          </p:cNvGraphicFramePr>
          <p:nvPr/>
        </p:nvGraphicFramePr>
        <p:xfrm>
          <a:off x="5568950" y="1136650"/>
          <a:ext cx="20034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5" name="公式" r:id="rId7" imgW="837565" imgH="431800" progId="Equation.3">
                  <p:embed/>
                </p:oleObj>
              </mc:Choice>
              <mc:Fallback>
                <p:oleObj name="公式" r:id="rId7" imgW="837565" imgH="4318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1136650"/>
                        <a:ext cx="2003425" cy="1123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对象 14"/>
          <p:cNvGraphicFramePr>
            <a:graphicFrameLocks noChangeAspect="1"/>
          </p:cNvGraphicFramePr>
          <p:nvPr/>
        </p:nvGraphicFramePr>
        <p:xfrm>
          <a:off x="1249363" y="2492375"/>
          <a:ext cx="46561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6" name="公式" r:id="rId9" imgW="2260600" imgH="228600" progId="Equation.3">
                  <p:embed/>
                </p:oleObj>
              </mc:Choice>
              <mc:Fallback>
                <p:oleObj name="公式" r:id="rId9" imgW="2260600" imgH="22860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492375"/>
                        <a:ext cx="4656137" cy="471488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8" name="组合 16"/>
          <p:cNvGrpSpPr/>
          <p:nvPr/>
        </p:nvGrpSpPr>
        <p:grpSpPr bwMode="auto">
          <a:xfrm>
            <a:off x="4298950" y="1236663"/>
            <a:ext cx="863600" cy="768350"/>
            <a:chOff x="4298526" y="1236302"/>
            <a:chExt cx="864096" cy="768011"/>
          </a:xfrm>
        </p:grpSpPr>
        <p:sp>
          <p:nvSpPr>
            <p:cNvPr id="45075" name="右箭头 13"/>
            <p:cNvSpPr>
              <a:spLocks noChangeArrowheads="1"/>
            </p:cNvSpPr>
            <p:nvPr/>
          </p:nvSpPr>
          <p:spPr bwMode="auto">
            <a:xfrm>
              <a:off x="4427984" y="1697967"/>
              <a:ext cx="605181" cy="306346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TextBox 15"/>
            <p:cNvSpPr txBox="1">
              <a:spLocks noChangeArrowheads="1"/>
            </p:cNvSpPr>
            <p:nvPr/>
          </p:nvSpPr>
          <p:spPr bwMode="auto">
            <a:xfrm>
              <a:off x="4298526" y="1236302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求解</a:t>
              </a:r>
            </a:p>
          </p:txBody>
        </p:sp>
      </p:grpSp>
      <p:grpSp>
        <p:nvGrpSpPr>
          <p:cNvPr id="45069" name="组合 18"/>
          <p:cNvGrpSpPr/>
          <p:nvPr/>
        </p:nvGrpSpPr>
        <p:grpSpPr bwMode="auto">
          <a:xfrm>
            <a:off x="6156325" y="2708275"/>
            <a:ext cx="1319213" cy="1350963"/>
            <a:chOff x="6156175" y="2708920"/>
            <a:chExt cx="1320147" cy="1350150"/>
          </a:xfrm>
        </p:grpSpPr>
        <p:graphicFrame>
          <p:nvGraphicFramePr>
            <p:cNvPr id="45073" name="对象 4"/>
            <p:cNvGraphicFramePr>
              <a:graphicFrameLocks noChangeAspect="1"/>
            </p:cNvGraphicFramePr>
            <p:nvPr/>
          </p:nvGraphicFramePr>
          <p:xfrm>
            <a:off x="6156175" y="3068960"/>
            <a:ext cx="1320147" cy="990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7" name="公式" r:id="rId11" imgW="571500" imgH="431800" progId="Equation.3">
                    <p:embed/>
                  </p:oleObj>
                </mc:Choice>
                <mc:Fallback>
                  <p:oleObj name="公式" r:id="rId11" imgW="571500" imgH="431800" progId="Equation.3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6175" y="3068960"/>
                          <a:ext cx="1320147" cy="99011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4" name="下箭头 17"/>
            <p:cNvSpPr>
              <a:spLocks noChangeArrowheads="1"/>
            </p:cNvSpPr>
            <p:nvPr/>
          </p:nvSpPr>
          <p:spPr bwMode="auto">
            <a:xfrm>
              <a:off x="6516216" y="2708920"/>
              <a:ext cx="484632" cy="21602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70" name="组合 20"/>
          <p:cNvGrpSpPr/>
          <p:nvPr/>
        </p:nvGrpSpPr>
        <p:grpSpPr bwMode="auto">
          <a:xfrm>
            <a:off x="1382713" y="4217988"/>
            <a:ext cx="1676400" cy="1028700"/>
            <a:chOff x="1382201" y="4218516"/>
            <a:chExt cx="1677631" cy="1028686"/>
          </a:xfrm>
        </p:grpSpPr>
        <p:graphicFrame>
          <p:nvGraphicFramePr>
            <p:cNvPr id="45071" name="对象 6"/>
            <p:cNvGraphicFramePr>
              <a:graphicFrameLocks noChangeAspect="1"/>
            </p:cNvGraphicFramePr>
            <p:nvPr/>
          </p:nvGraphicFramePr>
          <p:xfrm>
            <a:off x="1619672" y="4218516"/>
            <a:ext cx="1440160" cy="1028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8" name="公式" r:id="rId13" imgW="596900" imgH="431800" progId="Equation.3">
                    <p:embed/>
                  </p:oleObj>
                </mc:Choice>
                <mc:Fallback>
                  <p:oleObj name="公式" r:id="rId13" imgW="596900" imgH="431800" progId="Equation.3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4218516"/>
                          <a:ext cx="1440160" cy="1028686"/>
                        </a:xfrm>
                        <a:prstGeom prst="rect">
                          <a:avLst/>
                        </a:prstGeom>
                        <a:solidFill>
                          <a:srgbClr val="C2FF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2" name="右箭头 19"/>
            <p:cNvSpPr>
              <a:spLocks noChangeArrowheads="1"/>
            </p:cNvSpPr>
            <p:nvPr/>
          </p:nvSpPr>
          <p:spPr bwMode="auto">
            <a:xfrm>
              <a:off x="1382201" y="4414906"/>
              <a:ext cx="165463" cy="59827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  <p:bldP spid="4506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ChangeArrowheads="1"/>
          </p:cNvSpPr>
          <p:nvPr/>
        </p:nvSpPr>
        <p:spPr bwMode="auto">
          <a:xfrm>
            <a:off x="1616075" y="617538"/>
            <a:ext cx="3243263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效用最大化模型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46083" name="矩形 2"/>
          <p:cNvSpPr>
            <a:spLocks noChangeArrowheads="1"/>
          </p:cNvSpPr>
          <p:nvPr/>
        </p:nvSpPr>
        <p:spPr bwMode="auto">
          <a:xfrm>
            <a:off x="5322888" y="728663"/>
            <a:ext cx="2549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推广到</a:t>
            </a:r>
            <a:r>
              <a:rPr lang="en-US" altLang="zh-CN" sz="2800" b="1" i="1"/>
              <a:t>n</a:t>
            </a:r>
            <a:r>
              <a:rPr lang="zh-CN" altLang="zh-CN" sz="2800" b="1"/>
              <a:t>种商品</a:t>
            </a:r>
            <a:endParaRPr lang="zh-CN" altLang="en-US" sz="2800" b="1"/>
          </a:p>
        </p:txBody>
      </p:sp>
      <p:sp>
        <p:nvSpPr>
          <p:cNvPr id="46084" name="矩形 4"/>
          <p:cNvSpPr>
            <a:spLocks noChangeArrowheads="1"/>
          </p:cNvSpPr>
          <p:nvPr/>
        </p:nvSpPr>
        <p:spPr bwMode="auto">
          <a:xfrm>
            <a:off x="395288" y="2205038"/>
            <a:ext cx="4551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 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,…,</a:t>
            </a:r>
            <a:r>
              <a:rPr lang="en-US" altLang="zh-CN" sz="2800" b="1" i="1"/>
              <a:t> p</a:t>
            </a:r>
            <a:r>
              <a:rPr lang="en-US" altLang="zh-CN" sz="2800" b="1" i="1" baseline="-25000"/>
              <a:t>n </a:t>
            </a:r>
            <a:r>
              <a:rPr lang="en-US" altLang="zh-CN" sz="2800" b="1" i="1"/>
              <a:t>~ n</a:t>
            </a:r>
            <a:r>
              <a:rPr lang="zh-CN" altLang="zh-CN" sz="2800" b="1"/>
              <a:t>种商品单价</a:t>
            </a:r>
            <a:endParaRPr lang="zh-CN" altLang="en-US" sz="2800" b="1"/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6" name="对象 6"/>
          <p:cNvGraphicFramePr>
            <a:graphicFrameLocks noChangeAspect="1"/>
          </p:cNvGraphicFramePr>
          <p:nvPr/>
        </p:nvGraphicFramePr>
        <p:xfrm>
          <a:off x="468313" y="3213100"/>
          <a:ext cx="2501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公式" r:id="rId3" imgW="1257300" imgH="660400" progId="Equation.3">
                  <p:embed/>
                </p:oleObj>
              </mc:Choice>
              <mc:Fallback>
                <p:oleObj name="公式" r:id="rId3" imgW="1257300" imgH="6604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13100"/>
                        <a:ext cx="2501900" cy="1308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8" name="对象 8"/>
          <p:cNvGraphicFramePr>
            <a:graphicFrameLocks noChangeAspect="1"/>
          </p:cNvGraphicFramePr>
          <p:nvPr/>
        </p:nvGraphicFramePr>
        <p:xfrm>
          <a:off x="4067175" y="3344863"/>
          <a:ext cx="47815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公式" r:id="rId5" imgW="2159000" imgH="431800" progId="Equation.3">
                  <p:embed/>
                </p:oleObj>
              </mc:Choice>
              <mc:Fallback>
                <p:oleObj name="公式" r:id="rId5" imgW="2159000" imgH="4318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344863"/>
                        <a:ext cx="4781550" cy="947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矩形 10"/>
          <p:cNvSpPr>
            <a:spLocks noChangeArrowheads="1"/>
          </p:cNvSpPr>
          <p:nvPr/>
        </p:nvSpPr>
        <p:spPr bwMode="auto">
          <a:xfrm>
            <a:off x="539750" y="5281613"/>
            <a:ext cx="815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各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种商品</a:t>
            </a:r>
            <a:r>
              <a:rPr lang="zh-CN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单位金额的边际效用相等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时效用函数最大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090" name="矩形 11"/>
          <p:cNvSpPr>
            <a:spLocks noChangeArrowheads="1"/>
          </p:cNvSpPr>
          <p:nvPr/>
        </p:nvSpPr>
        <p:spPr bwMode="auto">
          <a:xfrm>
            <a:off x="5003800" y="2205038"/>
            <a:ext cx="2962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000000"/>
                </a:solidFill>
              </a:rPr>
              <a:t>s ~ </a:t>
            </a:r>
            <a:r>
              <a:rPr lang="zh-CN" altLang="en-US" sz="2800" b="1">
                <a:solidFill>
                  <a:srgbClr val="000000"/>
                </a:solidFill>
                <a:cs typeface="Times New Roman" panose="02020603050405020304" pitchFamily="18" charset="0"/>
              </a:rPr>
              <a:t>准备付出的钱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4" name="矩形 13"/>
          <p:cNvSpPr/>
          <p:nvPr/>
        </p:nvSpPr>
        <p:spPr>
          <a:xfrm>
            <a:off x="4814888" y="1506538"/>
            <a:ext cx="4105275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/>
              <a:t>U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,…,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~</a:t>
            </a:r>
            <a:r>
              <a:rPr lang="zh-CN" altLang="zh-CN" sz="2800" b="1" dirty="0">
                <a:solidFill>
                  <a:srgbClr val="000000"/>
                </a:solidFill>
              </a:rPr>
              <a:t>效用函数</a:t>
            </a:r>
            <a:endParaRPr lang="zh-CN" altLang="en-US" dirty="0"/>
          </a:p>
        </p:txBody>
      </p:sp>
      <p:sp>
        <p:nvSpPr>
          <p:cNvPr id="15" name="Rectangle 53"/>
          <p:cNvSpPr>
            <a:spLocks noChangeArrowheads="1"/>
          </p:cNvSpPr>
          <p:nvPr/>
        </p:nvSpPr>
        <p:spPr bwMode="auto">
          <a:xfrm>
            <a:off x="503238" y="1506538"/>
            <a:ext cx="4254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,…,</a:t>
            </a:r>
            <a:r>
              <a:rPr lang="en-US" altLang="zh-CN" sz="2800" b="1" i="1"/>
              <a:t> x</a:t>
            </a:r>
            <a:r>
              <a:rPr lang="en-US" altLang="zh-CN" sz="2800" b="1" i="1" baseline="-25000"/>
              <a:t>n</a:t>
            </a:r>
            <a:r>
              <a:rPr lang="en-US" altLang="zh-CN" sz="2800" b="1">
                <a:cs typeface="Times New Roman" panose="02020603050405020304" pitchFamily="18" charset="0"/>
              </a:rPr>
              <a:t>~</a:t>
            </a:r>
            <a:r>
              <a:rPr lang="zh-CN" altLang="zh-CN" sz="2800" b="1"/>
              <a:t>购买</a:t>
            </a:r>
            <a:r>
              <a:rPr lang="zh-CN" altLang="en-US" sz="2800" b="1">
                <a:cs typeface="Times New Roman" panose="02020603050405020304" pitchFamily="18" charset="0"/>
              </a:rPr>
              <a:t>商品数量</a:t>
            </a:r>
          </a:p>
        </p:txBody>
      </p:sp>
      <p:grpSp>
        <p:nvGrpSpPr>
          <p:cNvPr id="46093" name="组合 15"/>
          <p:cNvGrpSpPr/>
          <p:nvPr/>
        </p:nvGrpSpPr>
        <p:grpSpPr bwMode="auto">
          <a:xfrm>
            <a:off x="3059113" y="3213100"/>
            <a:ext cx="865187" cy="768350"/>
            <a:chOff x="4298526" y="1236302"/>
            <a:chExt cx="864096" cy="768011"/>
          </a:xfrm>
        </p:grpSpPr>
        <p:sp>
          <p:nvSpPr>
            <p:cNvPr id="46097" name="右箭头 16"/>
            <p:cNvSpPr>
              <a:spLocks noChangeArrowheads="1"/>
            </p:cNvSpPr>
            <p:nvPr/>
          </p:nvSpPr>
          <p:spPr bwMode="auto">
            <a:xfrm>
              <a:off x="4427984" y="1697967"/>
              <a:ext cx="605181" cy="306346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TextBox 17"/>
            <p:cNvSpPr txBox="1">
              <a:spLocks noChangeArrowheads="1"/>
            </p:cNvSpPr>
            <p:nvPr/>
          </p:nvSpPr>
          <p:spPr bwMode="auto">
            <a:xfrm>
              <a:off x="4298526" y="1236302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求解</a:t>
              </a:r>
            </a:p>
          </p:txBody>
        </p:sp>
      </p:grpSp>
      <p:grpSp>
        <p:nvGrpSpPr>
          <p:cNvPr id="46094" name="组合 19"/>
          <p:cNvGrpSpPr/>
          <p:nvPr/>
        </p:nvGrpSpPr>
        <p:grpSpPr bwMode="auto">
          <a:xfrm>
            <a:off x="5867400" y="4437063"/>
            <a:ext cx="2970213" cy="606425"/>
            <a:chOff x="5868144" y="4437112"/>
            <a:chExt cx="2969083" cy="605681"/>
          </a:xfrm>
        </p:grpSpPr>
        <p:sp>
          <p:nvSpPr>
            <p:cNvPr id="46095" name="矩形 9"/>
            <p:cNvSpPr>
              <a:spLocks noChangeArrowheads="1"/>
            </p:cNvSpPr>
            <p:nvPr/>
          </p:nvSpPr>
          <p:spPr bwMode="auto">
            <a:xfrm>
              <a:off x="5868144" y="4581128"/>
              <a:ext cx="2969083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/>
                <a:t>单位金额的边际效用</a:t>
              </a:r>
              <a:endParaRPr lang="zh-CN" altLang="en-US" b="1"/>
            </a:p>
          </p:txBody>
        </p:sp>
        <p:sp>
          <p:nvSpPr>
            <p:cNvPr id="46096" name="上箭头 18"/>
            <p:cNvSpPr>
              <a:spLocks noChangeArrowheads="1"/>
            </p:cNvSpPr>
            <p:nvPr/>
          </p:nvSpPr>
          <p:spPr bwMode="auto">
            <a:xfrm>
              <a:off x="7949639" y="4437112"/>
              <a:ext cx="404245" cy="14401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9" grpId="0"/>
      <p:bldP spid="46090" grpId="0"/>
      <p:bldP spid="14" grpId="0" animBg="1"/>
      <p:bldP spid="1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/>
          <p:cNvSpPr>
            <a:spLocks noChangeArrowheads="1"/>
          </p:cNvSpPr>
          <p:nvPr/>
        </p:nvSpPr>
        <p:spPr bwMode="auto">
          <a:xfrm>
            <a:off x="2570163" y="620713"/>
            <a:ext cx="451167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效用最大化模型的应用 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8865" y="1396365"/>
            <a:ext cx="630951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2800" b="1" dirty="0"/>
              <a:t>怎样才能“不买贵的，只买对的”</a:t>
            </a:r>
            <a:r>
              <a:rPr lang="zh-CN" altLang="en-US" sz="2800" b="1" dirty="0"/>
              <a:t>？</a:t>
            </a:r>
            <a:endParaRPr lang="zh-CN" altLang="zh-CN" sz="2800" b="1" dirty="0"/>
          </a:p>
        </p:txBody>
      </p:sp>
      <p:sp>
        <p:nvSpPr>
          <p:cNvPr id="47108" name="矩形 6"/>
          <p:cNvSpPr>
            <a:spLocks noChangeArrowheads="1"/>
          </p:cNvSpPr>
          <p:nvPr/>
        </p:nvSpPr>
        <p:spPr bwMode="auto">
          <a:xfrm>
            <a:off x="1420813" y="2133600"/>
            <a:ext cx="7237412" cy="114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03530" eaLnBrk="0" hangingPunct="0">
              <a:lnSpc>
                <a:spcPts val="41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草莓、芒果和桔子每千克价格为</a:t>
            </a:r>
            <a:r>
              <a:rPr lang="en-US" altLang="zh-CN" sz="2800" b="1" dirty="0">
                <a:solidFill>
                  <a:srgbClr val="000000"/>
                </a:solidFill>
              </a:rPr>
              <a:t>15</a:t>
            </a:r>
            <a:r>
              <a:rPr lang="zh-CN" altLang="en-US" sz="2800" b="1" dirty="0">
                <a:solidFill>
                  <a:srgbClr val="000000"/>
                </a:solidFill>
              </a:rPr>
              <a:t>元</a:t>
            </a:r>
            <a:r>
              <a:rPr lang="en-US" altLang="zh-CN" sz="2800" b="1" dirty="0">
                <a:solidFill>
                  <a:srgbClr val="000000"/>
                </a:solidFill>
              </a:rPr>
              <a:t>,10</a:t>
            </a:r>
            <a:r>
              <a:rPr lang="zh-CN" altLang="en-US" sz="2800" b="1" dirty="0">
                <a:solidFill>
                  <a:srgbClr val="000000"/>
                </a:solidFill>
              </a:rPr>
              <a:t>元和</a:t>
            </a:r>
            <a:r>
              <a:rPr lang="en-US" altLang="zh-CN" sz="2800" b="1" dirty="0">
                <a:solidFill>
                  <a:srgbClr val="000000"/>
                </a:solidFill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</a:rPr>
              <a:t>元</a:t>
            </a:r>
            <a:r>
              <a:rPr lang="en-US" altLang="zh-CN" sz="2800" b="1" dirty="0">
                <a:solidFill>
                  <a:srgbClr val="000000"/>
                </a:solidFill>
              </a:rPr>
              <a:t>,  </a:t>
            </a:r>
            <a:r>
              <a:rPr lang="zh-CN" altLang="en-US" sz="2800" b="1" dirty="0">
                <a:solidFill>
                  <a:srgbClr val="000000"/>
                </a:solidFill>
              </a:rPr>
              <a:t>准备花</a:t>
            </a:r>
            <a:r>
              <a:rPr lang="en-US" altLang="zh-CN" sz="2800" b="1" dirty="0">
                <a:solidFill>
                  <a:srgbClr val="000000"/>
                </a:solidFill>
              </a:rPr>
              <a:t>100</a:t>
            </a:r>
            <a:r>
              <a:rPr lang="zh-CN" altLang="en-US" sz="2800" b="1" dirty="0">
                <a:solidFill>
                  <a:srgbClr val="000000"/>
                </a:solidFill>
              </a:rPr>
              <a:t>元采购</a:t>
            </a:r>
            <a:r>
              <a:rPr lang="en-US" altLang="zh-CN" sz="2800" b="1" dirty="0">
                <a:solidFill>
                  <a:srgbClr val="000000"/>
                </a:solidFill>
              </a:rPr>
              <a:t>,  </a:t>
            </a:r>
            <a:r>
              <a:rPr lang="zh-CN" altLang="en-US" sz="2800" b="1" dirty="0">
                <a:solidFill>
                  <a:srgbClr val="000000"/>
                </a:solidFill>
              </a:rPr>
              <a:t>怎样分配这笔钱？</a:t>
            </a: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110" name="对象 8"/>
          <p:cNvGraphicFramePr>
            <a:graphicFrameLocks noChangeAspect="1"/>
          </p:cNvGraphicFramePr>
          <p:nvPr/>
        </p:nvGraphicFramePr>
        <p:xfrm>
          <a:off x="3717925" y="4165600"/>
          <a:ext cx="46847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公式" r:id="rId3" imgW="2273300" imgH="444500" progId="Equation.3">
                  <p:embed/>
                </p:oleObj>
              </mc:Choice>
              <mc:Fallback>
                <p:oleObj name="公式" r:id="rId3" imgW="2273300" imgH="4445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4165600"/>
                        <a:ext cx="468471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对象 9"/>
          <p:cNvGraphicFramePr>
            <a:graphicFrameLocks noChangeAspect="1"/>
          </p:cNvGraphicFramePr>
          <p:nvPr/>
        </p:nvGraphicFramePr>
        <p:xfrm>
          <a:off x="8091488" y="600075"/>
          <a:ext cx="7397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Clip" r:id="rId5" imgW="784860" imgH="777240" progId="MS_ClipArt_Gallery.2">
                  <p:embed/>
                </p:oleObj>
              </mc:Choice>
              <mc:Fallback>
                <p:oleObj name="Clip" r:id="rId5" imgW="784860" imgH="777240" progId="MS_ClipArt_Gallery.2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488" y="600075"/>
                        <a:ext cx="7397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矩形 10"/>
          <p:cNvSpPr>
            <a:spLocks noChangeArrowheads="1"/>
          </p:cNvSpPr>
          <p:nvPr/>
        </p:nvSpPr>
        <p:spPr bwMode="auto">
          <a:xfrm>
            <a:off x="1547813" y="3338513"/>
            <a:ext cx="3816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 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</a:t>
            </a:r>
            <a:r>
              <a:rPr lang="en-US" altLang="zh-CN" sz="2800" b="1" i="1"/>
              <a:t> p</a:t>
            </a:r>
            <a:r>
              <a:rPr lang="en-US" altLang="zh-CN" sz="2800" b="1" baseline="-25000"/>
              <a:t>3 </a:t>
            </a:r>
            <a:r>
              <a:rPr lang="en-US" altLang="zh-CN" sz="2800" b="1"/>
              <a:t>~ 3</a:t>
            </a:r>
            <a:r>
              <a:rPr lang="zh-CN" altLang="zh-CN" sz="2800" b="1"/>
              <a:t>种水果价格</a:t>
            </a:r>
            <a:endParaRPr lang="zh-CN" altLang="en-US" sz="2800" b="1"/>
          </a:p>
        </p:txBody>
      </p:sp>
      <p:sp>
        <p:nvSpPr>
          <p:cNvPr id="47113" name="TextBox 12"/>
          <p:cNvSpPr txBox="1">
            <a:spLocks noChangeArrowheads="1"/>
          </p:cNvSpPr>
          <p:nvPr/>
        </p:nvSpPr>
        <p:spPr bwMode="auto">
          <a:xfrm>
            <a:off x="381000" y="2278063"/>
            <a:ext cx="962025" cy="523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问题</a:t>
            </a:r>
          </a:p>
        </p:txBody>
      </p:sp>
      <p:sp>
        <p:nvSpPr>
          <p:cNvPr id="47114" name="TextBox 13"/>
          <p:cNvSpPr txBox="1">
            <a:spLocks noChangeArrowheads="1"/>
          </p:cNvSpPr>
          <p:nvPr/>
        </p:nvSpPr>
        <p:spPr bwMode="auto">
          <a:xfrm>
            <a:off x="381000" y="3357563"/>
            <a:ext cx="962025" cy="5222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分析</a:t>
            </a:r>
          </a:p>
        </p:txBody>
      </p:sp>
      <p:sp>
        <p:nvSpPr>
          <p:cNvPr id="47115" name="矩形 14"/>
          <p:cNvSpPr>
            <a:spLocks noChangeArrowheads="1"/>
          </p:cNvSpPr>
          <p:nvPr/>
        </p:nvSpPr>
        <p:spPr bwMode="auto">
          <a:xfrm>
            <a:off x="5580063" y="3265488"/>
            <a:ext cx="325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 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</a:t>
            </a:r>
            <a:r>
              <a:rPr lang="en-US" altLang="zh-CN" sz="2800" b="1" i="1"/>
              <a:t> x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 ~ </a:t>
            </a:r>
            <a:r>
              <a:rPr lang="zh-CN" altLang="zh-CN" sz="2800" b="1"/>
              <a:t>购买数量</a:t>
            </a:r>
            <a:endParaRPr lang="zh-CN" altLang="en-US" sz="2800" b="1"/>
          </a:p>
        </p:txBody>
      </p:sp>
      <p:sp>
        <p:nvSpPr>
          <p:cNvPr id="47116" name="矩形 16"/>
          <p:cNvSpPr>
            <a:spLocks noChangeArrowheads="1"/>
          </p:cNvSpPr>
          <p:nvPr/>
        </p:nvSpPr>
        <p:spPr bwMode="auto">
          <a:xfrm>
            <a:off x="611188" y="4365625"/>
            <a:ext cx="2698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效用最大化模型</a:t>
            </a:r>
          </a:p>
        </p:txBody>
      </p:sp>
      <p:sp>
        <p:nvSpPr>
          <p:cNvPr id="47117" name="矩形 18"/>
          <p:cNvSpPr>
            <a:spLocks noChangeArrowheads="1"/>
          </p:cNvSpPr>
          <p:nvPr/>
        </p:nvSpPr>
        <p:spPr bwMode="auto">
          <a:xfrm>
            <a:off x="842963" y="5373688"/>
            <a:ext cx="7850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需</a:t>
            </a:r>
            <a:r>
              <a:rPr lang="zh-CN" altLang="zh-CN" sz="2800" b="1"/>
              <a:t>确定</a:t>
            </a:r>
            <a:r>
              <a:rPr lang="en-US" altLang="zh-CN" sz="2800" b="1"/>
              <a:t>3</a:t>
            </a:r>
            <a:r>
              <a:rPr lang="zh-CN" altLang="zh-CN" sz="2800" b="1"/>
              <a:t>种水果的</a:t>
            </a:r>
            <a:r>
              <a:rPr lang="zh-CN" altLang="zh-CN" sz="2800" b="1">
                <a:solidFill>
                  <a:srgbClr val="FF0000"/>
                </a:solidFill>
              </a:rPr>
              <a:t>效用函数</a:t>
            </a:r>
            <a:r>
              <a:rPr lang="en-US" altLang="zh-CN" sz="2800" b="1" i="1">
                <a:solidFill>
                  <a:srgbClr val="FF0000"/>
                </a:solidFill>
              </a:rPr>
              <a:t>U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  <a:r>
              <a:rPr lang="en-US" altLang="zh-CN" sz="2800" b="1">
                <a:solidFill>
                  <a:srgbClr val="FF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</a:rPr>
              <a:t>,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</a:rPr>
              <a:t>3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zh-CN" altLang="zh-CN" sz="2800" b="1"/>
              <a:t>或边际效用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7108" grpId="0"/>
      <p:bldP spid="47112" grpId="0"/>
      <p:bldP spid="47113" grpId="0" animBg="1"/>
      <p:bldP spid="47114" grpId="0" animBg="1"/>
      <p:bldP spid="47115" grpId="0"/>
      <p:bldP spid="47116" grpId="0"/>
      <p:bldP spid="4711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矩形 3"/>
          <p:cNvSpPr>
            <a:spLocks noChangeArrowheads="1"/>
          </p:cNvSpPr>
          <p:nvPr/>
        </p:nvSpPr>
        <p:spPr bwMode="auto">
          <a:xfrm>
            <a:off x="1004888" y="1460500"/>
            <a:ext cx="6913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</a:rPr>
              <a:t>确定</a:t>
            </a:r>
            <a:r>
              <a:rPr lang="zh-CN" altLang="zh-CN" sz="2800" b="1">
                <a:solidFill>
                  <a:srgbClr val="FF0000"/>
                </a:solidFill>
              </a:rPr>
              <a:t>效用函数</a:t>
            </a:r>
            <a:r>
              <a:rPr lang="en-US" altLang="zh-CN" sz="2800" b="1" i="1">
                <a:solidFill>
                  <a:srgbClr val="FF0000"/>
                </a:solidFill>
              </a:rPr>
              <a:t>U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  <a:r>
              <a:rPr lang="en-US" altLang="zh-CN" sz="2800" b="1">
                <a:solidFill>
                  <a:srgbClr val="FF0000"/>
                </a:solidFill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</a:rPr>
              <a:t>,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</a:rPr>
              <a:t>3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zh-CN" altLang="zh-CN" sz="2800" b="1">
                <a:solidFill>
                  <a:srgbClr val="000000"/>
                </a:solidFill>
              </a:rPr>
              <a:t>或边际效用</a:t>
            </a:r>
            <a:r>
              <a:rPr lang="zh-CN" altLang="en-US" sz="2800" b="1">
                <a:solidFill>
                  <a:srgbClr val="000000"/>
                </a:solidFill>
              </a:rPr>
              <a:t>的办法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4075" y="2152650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采用现成的效用函数表达式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539750" y="2133600"/>
            <a:ext cx="1262063" cy="52228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办法一</a:t>
            </a:r>
            <a:endParaRPr lang="zh-CN" altLang="en-US" sz="2800" b="1" dirty="0"/>
          </a:p>
        </p:txBody>
      </p:sp>
      <p:sp>
        <p:nvSpPr>
          <p:cNvPr id="481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5" name="对象 8"/>
          <p:cNvGraphicFramePr>
            <a:graphicFrameLocks noChangeAspect="1"/>
          </p:cNvGraphicFramePr>
          <p:nvPr/>
        </p:nvGraphicFramePr>
        <p:xfrm>
          <a:off x="1195388" y="2781300"/>
          <a:ext cx="68897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9" name="公式" r:id="rId3" imgW="2743200" imgH="241300" progId="Equation.3">
                  <p:embed/>
                </p:oleObj>
              </mc:Choice>
              <mc:Fallback>
                <p:oleObj name="公式" r:id="rId3" imgW="2743200" imgH="2413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781300"/>
                        <a:ext cx="68897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7" name="对象 12"/>
          <p:cNvGraphicFramePr>
            <a:graphicFrameLocks noChangeAspect="1"/>
          </p:cNvGraphicFramePr>
          <p:nvPr/>
        </p:nvGraphicFramePr>
        <p:xfrm>
          <a:off x="539750" y="3573463"/>
          <a:ext cx="41767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0" name="公式" r:id="rId5" imgW="2273300" imgH="444500" progId="Equation.3">
                  <p:embed/>
                </p:oleObj>
              </mc:Choice>
              <mc:Fallback>
                <p:oleObj name="公式" r:id="rId5" imgW="2273300" imgH="4445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73463"/>
                        <a:ext cx="41767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矩形 13"/>
          <p:cNvSpPr>
            <a:spLocks noChangeArrowheads="1"/>
          </p:cNvSpPr>
          <p:nvPr/>
        </p:nvSpPr>
        <p:spPr bwMode="auto">
          <a:xfrm>
            <a:off x="5381625" y="4149725"/>
            <a:ext cx="3006725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/>
              <a:t>按照</a:t>
            </a:r>
            <a:r>
              <a:rPr lang="en-US" altLang="zh-CN" b="1"/>
              <a:t> </a:t>
            </a:r>
            <a:r>
              <a:rPr lang="en-US" altLang="zh-CN" b="1" i="1"/>
              <a:t>α</a:t>
            </a:r>
            <a:r>
              <a:rPr lang="en-US" altLang="zh-CN" b="1"/>
              <a:t>:</a:t>
            </a:r>
            <a:r>
              <a:rPr lang="en-US" altLang="zh-CN" b="1" i="1"/>
              <a:t>β</a:t>
            </a:r>
            <a:r>
              <a:rPr lang="en-US" altLang="zh-CN" b="1"/>
              <a:t>:</a:t>
            </a:r>
            <a:r>
              <a:rPr lang="en-US" altLang="zh-CN" b="1" i="1"/>
              <a:t>γ </a:t>
            </a:r>
            <a:r>
              <a:rPr lang="zh-CN" altLang="zh-CN" b="1"/>
              <a:t>分配</a:t>
            </a:r>
            <a:r>
              <a:rPr lang="en-US" altLang="zh-CN" b="1"/>
              <a:t>100</a:t>
            </a:r>
            <a:r>
              <a:rPr lang="zh-CN" altLang="zh-CN" b="1"/>
              <a:t>元</a:t>
            </a:r>
            <a:endParaRPr lang="zh-CN" altLang="en-US" b="1"/>
          </a:p>
        </p:txBody>
      </p:sp>
      <p:sp>
        <p:nvSpPr>
          <p:cNvPr id="48139" name="矩形 15"/>
          <p:cNvSpPr>
            <a:spLocks noChangeArrowheads="1"/>
          </p:cNvSpPr>
          <p:nvPr/>
        </p:nvSpPr>
        <p:spPr bwMode="auto">
          <a:xfrm>
            <a:off x="755576" y="5589588"/>
            <a:ext cx="792088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/>
              <a:t>60</a:t>
            </a:r>
            <a:r>
              <a:rPr lang="zh-CN" altLang="zh-CN" sz="2800" b="1" dirty="0"/>
              <a:t>元买</a:t>
            </a:r>
            <a:r>
              <a:rPr lang="en-US" altLang="zh-CN" sz="2800" b="1" dirty="0"/>
              <a:t>4kg</a:t>
            </a:r>
            <a:r>
              <a:rPr lang="zh-CN" altLang="zh-CN" sz="2800" b="1" dirty="0"/>
              <a:t>草莓</a:t>
            </a:r>
            <a:r>
              <a:rPr lang="en-US" altLang="zh-CN" sz="2800" b="1" dirty="0"/>
              <a:t>, 10</a:t>
            </a:r>
            <a:r>
              <a:rPr lang="zh-CN" altLang="zh-CN" sz="2800" b="1" dirty="0"/>
              <a:t>元买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斤</a:t>
            </a:r>
            <a:r>
              <a:rPr lang="en-US" altLang="zh-CN" sz="2800" b="1" dirty="0"/>
              <a:t>kg</a:t>
            </a:r>
            <a:r>
              <a:rPr lang="zh-CN" altLang="zh-CN" sz="2800" b="1" dirty="0"/>
              <a:t>芒果</a:t>
            </a:r>
            <a:r>
              <a:rPr lang="en-US" altLang="zh-CN" sz="2800" b="1" dirty="0"/>
              <a:t>, 30</a:t>
            </a:r>
            <a:r>
              <a:rPr lang="zh-CN" altLang="zh-CN" sz="2800" b="1" dirty="0"/>
              <a:t>元买</a:t>
            </a:r>
            <a:r>
              <a:rPr lang="en-US" altLang="zh-CN" sz="2800" b="1" dirty="0"/>
              <a:t>6kg</a:t>
            </a:r>
            <a:r>
              <a:rPr lang="zh-CN" altLang="zh-CN" sz="2800" b="1" dirty="0"/>
              <a:t>桔子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48140" name="矩形 18"/>
          <p:cNvSpPr>
            <a:spLocks noChangeArrowheads="1"/>
          </p:cNvSpPr>
          <p:nvPr/>
        </p:nvSpPr>
        <p:spPr bwMode="auto">
          <a:xfrm>
            <a:off x="611188" y="4797425"/>
            <a:ext cx="3609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zh-CN" sz="2800" b="1">
                <a:solidFill>
                  <a:srgbClr val="000000"/>
                </a:solidFill>
              </a:rPr>
              <a:t>种水果的效用或偏爱</a:t>
            </a:r>
            <a:endParaRPr lang="zh-CN" altLang="en-US"/>
          </a:p>
        </p:txBody>
      </p:sp>
      <p:grpSp>
        <p:nvGrpSpPr>
          <p:cNvPr id="48141" name="组合 21"/>
          <p:cNvGrpSpPr/>
          <p:nvPr/>
        </p:nvGrpSpPr>
        <p:grpSpPr bwMode="auto">
          <a:xfrm>
            <a:off x="4932363" y="3573463"/>
            <a:ext cx="3940175" cy="555625"/>
            <a:chOff x="4932040" y="3573016"/>
            <a:chExt cx="3940080" cy="556640"/>
          </a:xfrm>
        </p:grpSpPr>
        <p:graphicFrame>
          <p:nvGraphicFramePr>
            <p:cNvPr id="48145" name="对象 11"/>
            <p:cNvGraphicFramePr>
              <a:graphicFrameLocks noChangeAspect="1"/>
            </p:cNvGraphicFramePr>
            <p:nvPr/>
          </p:nvGraphicFramePr>
          <p:xfrm>
            <a:off x="5148064" y="3573016"/>
            <a:ext cx="3724056" cy="516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1" name="公式" r:id="rId7" imgW="1651000" imgH="228600" progId="Equation.3">
                    <p:embed/>
                  </p:oleObj>
                </mc:Choice>
                <mc:Fallback>
                  <p:oleObj name="公式" r:id="rId7" imgW="1651000" imgH="228600" progId="Equation.3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3573016"/>
                          <a:ext cx="3724056" cy="51663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6" name="右箭头 19"/>
            <p:cNvSpPr>
              <a:spLocks noChangeArrowheads="1"/>
            </p:cNvSpPr>
            <p:nvPr/>
          </p:nvSpPr>
          <p:spPr bwMode="auto">
            <a:xfrm>
              <a:off x="4932040" y="3645024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42" name="组合 22"/>
          <p:cNvGrpSpPr/>
          <p:nvPr/>
        </p:nvGrpSpPr>
        <p:grpSpPr bwMode="auto">
          <a:xfrm>
            <a:off x="4572000" y="4797425"/>
            <a:ext cx="3835400" cy="544513"/>
            <a:chOff x="4572000" y="4899943"/>
            <a:chExt cx="3835594" cy="545281"/>
          </a:xfrm>
        </p:grpSpPr>
        <p:sp>
          <p:nvSpPr>
            <p:cNvPr id="48143" name="矩形 16"/>
            <p:cNvSpPr>
              <a:spLocks noChangeArrowheads="1"/>
            </p:cNvSpPr>
            <p:nvPr/>
          </p:nvSpPr>
          <p:spPr bwMode="auto">
            <a:xfrm>
              <a:off x="4735186" y="4899943"/>
              <a:ext cx="3672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/>
                <a:t>α</a:t>
              </a:r>
              <a:r>
                <a:rPr lang="en-US" altLang="zh-CN" sz="2800" b="1"/>
                <a:t>=6/10</a:t>
              </a:r>
              <a:r>
                <a:rPr lang="en-US" altLang="zh-CN" sz="2800" b="1" i="1"/>
                <a:t>, β</a:t>
              </a:r>
              <a:r>
                <a:rPr lang="en-US" altLang="zh-CN" sz="2800" b="1"/>
                <a:t>=1/10</a:t>
              </a:r>
              <a:r>
                <a:rPr lang="en-US" altLang="zh-CN" sz="2800" b="1" i="1"/>
                <a:t>, γ</a:t>
              </a:r>
              <a:r>
                <a:rPr lang="en-US" altLang="zh-CN" sz="2800" b="1"/>
                <a:t>=3/10</a:t>
              </a:r>
              <a:endParaRPr lang="zh-CN" altLang="en-US" sz="2800" b="1"/>
            </a:p>
          </p:txBody>
        </p:sp>
        <p:sp>
          <p:nvSpPr>
            <p:cNvPr id="48144" name="右箭头 20"/>
            <p:cNvSpPr>
              <a:spLocks noChangeArrowheads="1"/>
            </p:cNvSpPr>
            <p:nvPr/>
          </p:nvSpPr>
          <p:spPr bwMode="auto">
            <a:xfrm>
              <a:off x="4572000" y="4960592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430837" y="692696"/>
            <a:ext cx="630951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2800" b="1" dirty="0"/>
              <a:t>怎样才能“不买贵的，只买对的”</a:t>
            </a:r>
            <a:r>
              <a:rPr lang="zh-CN" altLang="en-US" sz="2800" b="1" dirty="0"/>
              <a:t>？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6" grpId="0"/>
      <p:bldP spid="7" grpId="0" animBg="1"/>
      <p:bldP spid="48138" grpId="0" animBg="1"/>
      <p:bldP spid="48139" grpId="0" animBg="1"/>
      <p:bldP spid="48140" grpId="0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1"/>
          <p:cNvSpPr>
            <a:spLocks noChangeArrowheads="1"/>
          </p:cNvSpPr>
          <p:nvPr/>
        </p:nvSpPr>
        <p:spPr bwMode="auto">
          <a:xfrm>
            <a:off x="2339975" y="1389063"/>
            <a:ext cx="619283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给出每买</a:t>
            </a:r>
            <a:r>
              <a:rPr lang="en-US" altLang="zh-CN" sz="2800" b="1" dirty="0"/>
              <a:t>1kg</a:t>
            </a:r>
            <a:r>
              <a:rPr lang="zh-CN" altLang="zh-CN" sz="2800" b="1" dirty="0"/>
              <a:t>草莓</a:t>
            </a:r>
            <a:r>
              <a:rPr lang="en-US" altLang="zh-CN" sz="2800" b="1" dirty="0"/>
              <a:t>,1kg</a:t>
            </a:r>
            <a:r>
              <a:rPr lang="zh-CN" altLang="zh-CN" sz="2800" b="1" dirty="0"/>
              <a:t>芒果</a:t>
            </a:r>
            <a:r>
              <a:rPr lang="en-US" altLang="zh-CN" sz="2800" b="1" dirty="0"/>
              <a:t>,1kg</a:t>
            </a:r>
            <a:r>
              <a:rPr lang="zh-CN" altLang="zh-CN" sz="2800" b="1" dirty="0"/>
              <a:t>桔子效用函数的增加</a:t>
            </a:r>
            <a:r>
              <a:rPr lang="zh-CN" altLang="en-US" sz="2800" b="1" dirty="0"/>
              <a:t>值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边际效用</a:t>
            </a:r>
            <a:r>
              <a:rPr lang="en-US" altLang="zh-CN" sz="2800" b="1" dirty="0"/>
              <a:t>).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39750" y="1393825"/>
            <a:ext cx="1266825" cy="52228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办法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二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5288" y="2708275"/>
          <a:ext cx="7416804" cy="14668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3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41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41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41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5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effectLst/>
                        </a:rPr>
                        <a:t>数量</a:t>
                      </a:r>
                      <a:endParaRPr lang="zh-CN" sz="2400" b="1" kern="100" dirty="0">
                        <a:effectLst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</a:t>
                      </a:r>
                      <a:endParaRPr lang="zh-CN" sz="2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</a:t>
                      </a:r>
                      <a:endParaRPr lang="zh-CN" sz="2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3</a:t>
                      </a:r>
                      <a:endParaRPr lang="zh-CN" sz="2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4</a:t>
                      </a:r>
                      <a:endParaRPr lang="zh-CN" sz="2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5</a:t>
                      </a:r>
                      <a:endParaRPr lang="zh-CN" sz="2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6</a:t>
                      </a:r>
                      <a:endParaRPr lang="zh-CN" sz="2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7</a:t>
                      </a:r>
                      <a:endParaRPr lang="zh-CN" sz="2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8</a:t>
                      </a:r>
                      <a:endParaRPr lang="zh-CN" sz="2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草莓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芒果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chemeClr val="tx1"/>
                          </a:solidFill>
                          <a:effectLst/>
                        </a:rPr>
                        <a:t>桔子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208" name="对象 5"/>
          <p:cNvGraphicFramePr>
            <a:graphicFrameLocks noChangeAspect="1"/>
          </p:cNvGraphicFramePr>
          <p:nvPr/>
        </p:nvGraphicFramePr>
        <p:xfrm>
          <a:off x="569913" y="4365625"/>
          <a:ext cx="46847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7" name="公式" r:id="rId3" imgW="2273300" imgH="444500" progId="Equation.3">
                  <p:embed/>
                </p:oleObj>
              </mc:Choice>
              <mc:Fallback>
                <p:oleObj name="公式" r:id="rId3" imgW="2273300" imgH="4445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4365625"/>
                        <a:ext cx="468471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9" name="矩形 6"/>
          <p:cNvSpPr>
            <a:spLocks noChangeArrowheads="1"/>
          </p:cNvSpPr>
          <p:nvPr/>
        </p:nvSpPr>
        <p:spPr bwMode="auto">
          <a:xfrm>
            <a:off x="5724525" y="4292600"/>
            <a:ext cx="2632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=15,</a:t>
            </a:r>
            <a:r>
              <a:rPr lang="en-US" altLang="zh-CN" b="1" i="1"/>
              <a:t> p</a:t>
            </a:r>
            <a:r>
              <a:rPr lang="en-US" altLang="zh-CN" b="1" baseline="-25000"/>
              <a:t>2</a:t>
            </a:r>
            <a:r>
              <a:rPr lang="en-US" altLang="zh-CN" b="1"/>
              <a:t>=10,</a:t>
            </a:r>
            <a:r>
              <a:rPr lang="en-US" altLang="zh-CN" b="1" i="1"/>
              <a:t> p</a:t>
            </a:r>
            <a:r>
              <a:rPr lang="en-US" altLang="zh-CN" b="1" baseline="-25000"/>
              <a:t>3</a:t>
            </a:r>
            <a:r>
              <a:rPr lang="en-US" altLang="zh-CN" b="1"/>
              <a:t>=5,</a:t>
            </a:r>
            <a:endParaRPr lang="zh-CN" altLang="en-US" b="1"/>
          </a:p>
        </p:txBody>
      </p:sp>
      <p:sp>
        <p:nvSpPr>
          <p:cNvPr id="492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212" name="对象 10"/>
          <p:cNvGraphicFramePr>
            <a:graphicFrameLocks noChangeAspect="1"/>
          </p:cNvGraphicFramePr>
          <p:nvPr/>
        </p:nvGraphicFramePr>
        <p:xfrm>
          <a:off x="7885113" y="3068638"/>
          <a:ext cx="1133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8" name="公式" r:id="rId5" imgW="596900" imgH="228600" progId="Equation.3">
                  <p:embed/>
                </p:oleObj>
              </mc:Choice>
              <mc:Fallback>
                <p:oleObj name="公式" r:id="rId5" imgW="596900" imgH="2286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3068638"/>
                        <a:ext cx="1133475" cy="4318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214" name="对象 13"/>
          <p:cNvGraphicFramePr>
            <a:graphicFrameLocks noChangeAspect="1"/>
          </p:cNvGraphicFramePr>
          <p:nvPr/>
        </p:nvGraphicFramePr>
        <p:xfrm>
          <a:off x="7885113" y="3405188"/>
          <a:ext cx="10795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9" name="公式" r:id="rId7" imgW="596900" imgH="228600" progId="Equation.3">
                  <p:embed/>
                </p:oleObj>
              </mc:Choice>
              <mc:Fallback>
                <p:oleObj name="公式" r:id="rId7" imgW="596900" imgH="228600" progId="Equation.3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3405188"/>
                        <a:ext cx="1079500" cy="411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216" name="对象 15"/>
          <p:cNvGraphicFramePr>
            <a:graphicFrameLocks noChangeAspect="1"/>
          </p:cNvGraphicFramePr>
          <p:nvPr/>
        </p:nvGraphicFramePr>
        <p:xfrm>
          <a:off x="7885113" y="3765550"/>
          <a:ext cx="10795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0" name="公式" r:id="rId9" imgW="596900" imgH="228600" progId="Equation.3">
                  <p:embed/>
                </p:oleObj>
              </mc:Choice>
              <mc:Fallback>
                <p:oleObj name="公式" r:id="rId9" imgW="596900" imgH="228600" progId="Equation.3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3765550"/>
                        <a:ext cx="1079500" cy="411163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17" name="组合 17"/>
          <p:cNvGrpSpPr/>
          <p:nvPr/>
        </p:nvGrpSpPr>
        <p:grpSpPr bwMode="auto">
          <a:xfrm>
            <a:off x="6084888" y="4848225"/>
            <a:ext cx="2232025" cy="482600"/>
            <a:chOff x="6084168" y="4847964"/>
            <a:chExt cx="2232248" cy="482861"/>
          </a:xfrm>
        </p:grpSpPr>
        <p:sp>
          <p:nvSpPr>
            <p:cNvPr id="49219" name="矩形 7"/>
            <p:cNvSpPr>
              <a:spLocks noChangeArrowheads="1"/>
            </p:cNvSpPr>
            <p:nvPr/>
          </p:nvSpPr>
          <p:spPr bwMode="auto">
            <a:xfrm>
              <a:off x="6084168" y="4869160"/>
              <a:ext cx="22322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i="1"/>
                <a:t>p</a:t>
              </a:r>
              <a:r>
                <a:rPr lang="en-US" altLang="zh-CN" b="1" baseline="-25000"/>
                <a:t>1</a:t>
              </a:r>
              <a:r>
                <a:rPr lang="en-US" altLang="zh-CN" b="1"/>
                <a:t>:</a:t>
              </a:r>
              <a:r>
                <a:rPr lang="en-US" altLang="zh-CN" b="1" i="1"/>
                <a:t> p</a:t>
              </a:r>
              <a:r>
                <a:rPr lang="en-US" altLang="zh-CN" b="1" baseline="-25000"/>
                <a:t>2</a:t>
              </a:r>
              <a:r>
                <a:rPr lang="en-US" altLang="zh-CN" b="1"/>
                <a:t>:</a:t>
              </a:r>
              <a:r>
                <a:rPr lang="en-US" altLang="zh-CN" b="1" i="1"/>
                <a:t> p</a:t>
              </a:r>
              <a:r>
                <a:rPr lang="en-US" altLang="zh-CN" b="1" baseline="-25000"/>
                <a:t>3</a:t>
              </a:r>
              <a:r>
                <a:rPr lang="en-US" altLang="zh-CN" b="1"/>
                <a:t>=3:2:1</a:t>
              </a:r>
              <a:endParaRPr lang="zh-CN" altLang="en-US" b="1"/>
            </a:p>
          </p:txBody>
        </p:sp>
        <p:sp>
          <p:nvSpPr>
            <p:cNvPr id="49220" name="下箭头 16"/>
            <p:cNvSpPr>
              <a:spLocks noChangeArrowheads="1"/>
            </p:cNvSpPr>
            <p:nvPr/>
          </p:nvSpPr>
          <p:spPr bwMode="auto">
            <a:xfrm>
              <a:off x="6804248" y="4847964"/>
              <a:ext cx="484632" cy="93204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18" name="矩形 18"/>
          <p:cNvSpPr>
            <a:spLocks noChangeArrowheads="1"/>
          </p:cNvSpPr>
          <p:nvPr/>
        </p:nvSpPr>
        <p:spPr bwMode="auto">
          <a:xfrm>
            <a:off x="1793875" y="5446713"/>
            <a:ext cx="5646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计算</a:t>
            </a:r>
            <a:r>
              <a:rPr lang="en-US" altLang="zh-CN" sz="2800" b="1"/>
              <a:t>3</a:t>
            </a:r>
            <a:r>
              <a:rPr lang="zh-CN" altLang="zh-CN" sz="2800" b="1"/>
              <a:t>种水果单位金额的边际效用</a:t>
            </a:r>
            <a:endParaRPr lang="zh-CN" altLang="en-US" sz="2800" b="1"/>
          </a:p>
        </p:txBody>
      </p:sp>
      <p:sp>
        <p:nvSpPr>
          <p:cNvPr id="18" name="矩形 17"/>
          <p:cNvSpPr/>
          <p:nvPr/>
        </p:nvSpPr>
        <p:spPr>
          <a:xfrm>
            <a:off x="1318865" y="620688"/>
            <a:ext cx="630951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2800" b="1" dirty="0"/>
              <a:t>怎样才能“不买贵的，只买对的”</a:t>
            </a:r>
            <a:r>
              <a:rPr lang="zh-CN" altLang="en-US" sz="2800" b="1" dirty="0"/>
              <a:t>？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4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4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4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3" grpId="0" animBg="1"/>
      <p:bldP spid="49209" grpId="0"/>
      <p:bldP spid="49218" grpId="0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68313" y="2205038"/>
          <a:ext cx="7056441" cy="14636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8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</a:rPr>
                        <a:t>数量</a:t>
                      </a:r>
                      <a:endParaRPr lang="zh-CN" sz="2400" kern="100" dirty="0">
                        <a:effectLst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草莓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20/3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16/3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13/3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10/3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芒果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9/2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5/2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3/2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chemeClr val="tx1"/>
                          </a:solidFill>
                          <a:effectLst/>
                        </a:rPr>
                        <a:t>桔子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altLang="zh-CN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230" name="矩形 4"/>
          <p:cNvSpPr>
            <a:spLocks noChangeArrowheads="1"/>
          </p:cNvSpPr>
          <p:nvPr/>
        </p:nvSpPr>
        <p:spPr bwMode="auto">
          <a:xfrm>
            <a:off x="2051050" y="1458913"/>
            <a:ext cx="4824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3</a:t>
            </a:r>
            <a:r>
              <a:rPr lang="zh-CN" altLang="zh-CN" sz="2800" b="1"/>
              <a:t>种水果单位金额的边际效用</a:t>
            </a:r>
            <a:endParaRPr lang="zh-CN" altLang="en-US" sz="2800" b="1"/>
          </a:p>
        </p:txBody>
      </p:sp>
      <p:sp>
        <p:nvSpPr>
          <p:cNvPr id="6" name="矩形 5"/>
          <p:cNvSpPr/>
          <p:nvPr/>
        </p:nvSpPr>
        <p:spPr>
          <a:xfrm>
            <a:off x="539750" y="1393825"/>
            <a:ext cx="1266825" cy="52228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办法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二</a:t>
            </a:r>
            <a:endParaRPr lang="zh-CN" altLang="en-US" sz="2800" b="1" dirty="0"/>
          </a:p>
        </p:txBody>
      </p:sp>
      <p:sp>
        <p:nvSpPr>
          <p:cNvPr id="50233" name="矩形 7"/>
          <p:cNvSpPr>
            <a:spLocks noChangeArrowheads="1"/>
          </p:cNvSpPr>
          <p:nvPr/>
        </p:nvSpPr>
        <p:spPr bwMode="auto">
          <a:xfrm>
            <a:off x="508000" y="3906838"/>
            <a:ext cx="795178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按照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种水果单位金额边际效用</a:t>
            </a:r>
            <a:r>
              <a:rPr lang="zh-CN" altLang="zh-CN" sz="2800" b="1" dirty="0">
                <a:solidFill>
                  <a:srgbClr val="FF0000"/>
                </a:solidFill>
              </a:rPr>
              <a:t>从大到小</a:t>
            </a:r>
            <a:r>
              <a:rPr lang="zh-CN" altLang="zh-CN" sz="2800" b="1" dirty="0"/>
              <a:t>的顺序，</a:t>
            </a:r>
            <a:r>
              <a:rPr lang="zh-CN" altLang="zh-CN" sz="2800" b="1" dirty="0">
                <a:solidFill>
                  <a:srgbClr val="FF0000"/>
                </a:solidFill>
              </a:rPr>
              <a:t>每次增加</a:t>
            </a:r>
            <a:r>
              <a:rPr lang="en-US" altLang="zh-CN" sz="2800" b="1" dirty="0">
                <a:solidFill>
                  <a:srgbClr val="FF0000"/>
                </a:solidFill>
              </a:rPr>
              <a:t>1kg</a:t>
            </a:r>
            <a:r>
              <a:rPr lang="zh-CN" altLang="zh-CN" sz="2800" b="1" dirty="0"/>
              <a:t>购买量，直到花完准备付出的</a:t>
            </a:r>
            <a:r>
              <a:rPr lang="en-US" altLang="zh-CN" sz="2800" b="1" dirty="0">
                <a:solidFill>
                  <a:srgbClr val="FF0000"/>
                </a:solidFill>
              </a:rPr>
              <a:t>100</a:t>
            </a:r>
            <a:r>
              <a:rPr lang="zh-CN" altLang="en-US" sz="2800" b="1" dirty="0">
                <a:solidFill>
                  <a:srgbClr val="FF0000"/>
                </a:solidFill>
              </a:rPr>
              <a:t>元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0234" name="矩形 8"/>
          <p:cNvSpPr>
            <a:spLocks noChangeArrowheads="1"/>
          </p:cNvSpPr>
          <p:nvPr/>
        </p:nvSpPr>
        <p:spPr bwMode="auto">
          <a:xfrm>
            <a:off x="7667625" y="2492375"/>
            <a:ext cx="1008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i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=15</a:t>
            </a:r>
            <a:r>
              <a:rPr lang="en-US" altLang="zh-CN" b="1" i="1"/>
              <a:t> p</a:t>
            </a:r>
            <a:r>
              <a:rPr lang="en-US" altLang="zh-CN" b="1" baseline="-25000"/>
              <a:t>2</a:t>
            </a:r>
            <a:r>
              <a:rPr lang="en-US" altLang="zh-CN" b="1"/>
              <a:t>=10</a:t>
            </a:r>
            <a:r>
              <a:rPr lang="en-US" altLang="zh-CN" b="1" i="1"/>
              <a:t> p</a:t>
            </a:r>
            <a:r>
              <a:rPr lang="en-US" altLang="zh-CN" b="1" baseline="-25000"/>
              <a:t>3</a:t>
            </a:r>
            <a:r>
              <a:rPr lang="en-US" altLang="zh-CN" b="1"/>
              <a:t>=5</a:t>
            </a:r>
            <a:endParaRPr lang="zh-CN" altLang="en-US" b="1"/>
          </a:p>
        </p:txBody>
      </p:sp>
      <p:sp>
        <p:nvSpPr>
          <p:cNvPr id="11" name="矩形 10"/>
          <p:cNvSpPr/>
          <p:nvPr/>
        </p:nvSpPr>
        <p:spPr>
          <a:xfrm>
            <a:off x="1219200" y="3254375"/>
            <a:ext cx="8636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</a:rPr>
              <a:t>15</a:t>
            </a:r>
            <a:endParaRPr lang="zh-CN" altLang="zh-CN" b="1" kern="1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2313" y="3254375"/>
            <a:ext cx="865187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</a:rPr>
              <a:t>12</a:t>
            </a:r>
            <a:endParaRPr lang="zh-CN" altLang="zh-CN" b="1" kern="1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844800" y="3357563"/>
          <a:ext cx="1582738" cy="3667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8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44" marR="685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44" marR="685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298575" y="2559050"/>
          <a:ext cx="1568450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4594225" y="3254375"/>
            <a:ext cx="3381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</a:rPr>
              <a:t>7</a:t>
            </a:r>
            <a:endParaRPr lang="zh-CN" altLang="zh-CN" b="1" kern="1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895600" y="2559050"/>
          <a:ext cx="1568450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20/3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476375" y="2895600"/>
            <a:ext cx="3381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</a:rPr>
              <a:t>6</a:t>
            </a:r>
            <a:endParaRPr lang="zh-CN" altLang="zh-CN" b="1" kern="1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84800" y="3254375"/>
            <a:ext cx="3397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FF0000"/>
                </a:solidFill>
              </a:rPr>
              <a:t>6</a:t>
            </a:r>
            <a:endParaRPr lang="zh-CN" altLang="zh-CN" b="1" kern="1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0264" name="TextBox 19"/>
          <p:cNvSpPr txBox="1">
            <a:spLocks noChangeArrowheads="1"/>
          </p:cNvSpPr>
          <p:nvPr/>
        </p:nvSpPr>
        <p:spPr bwMode="auto">
          <a:xfrm>
            <a:off x="684213" y="5084763"/>
            <a:ext cx="534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5+</a:t>
            </a:r>
            <a:endParaRPr lang="zh-CN" altLang="en-US" b="1"/>
          </a:p>
        </p:txBody>
      </p:sp>
      <p:sp>
        <p:nvSpPr>
          <p:cNvPr id="50265" name="TextBox 20"/>
          <p:cNvSpPr txBox="1">
            <a:spLocks noChangeArrowheads="1"/>
          </p:cNvSpPr>
          <p:nvPr/>
        </p:nvSpPr>
        <p:spPr bwMode="auto">
          <a:xfrm>
            <a:off x="1116013" y="5084763"/>
            <a:ext cx="534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5+</a:t>
            </a:r>
            <a:endParaRPr lang="zh-CN" altLang="en-US" b="1"/>
          </a:p>
        </p:txBody>
      </p:sp>
      <p:sp>
        <p:nvSpPr>
          <p:cNvPr id="50266" name="TextBox 21"/>
          <p:cNvSpPr txBox="1">
            <a:spLocks noChangeArrowheads="1"/>
          </p:cNvSpPr>
          <p:nvPr/>
        </p:nvSpPr>
        <p:spPr bwMode="auto">
          <a:xfrm>
            <a:off x="1547813" y="5084763"/>
            <a:ext cx="534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5+</a:t>
            </a:r>
            <a:endParaRPr lang="zh-CN" altLang="en-US" b="1"/>
          </a:p>
        </p:txBody>
      </p:sp>
      <p:sp>
        <p:nvSpPr>
          <p:cNvPr id="50267" name="TextBox 22"/>
          <p:cNvSpPr txBox="1">
            <a:spLocks noChangeArrowheads="1"/>
          </p:cNvSpPr>
          <p:nvPr/>
        </p:nvSpPr>
        <p:spPr bwMode="auto">
          <a:xfrm>
            <a:off x="1949450" y="5084763"/>
            <a:ext cx="534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5+</a:t>
            </a:r>
            <a:endParaRPr lang="zh-CN" altLang="en-US" b="1"/>
          </a:p>
        </p:txBody>
      </p:sp>
      <p:sp>
        <p:nvSpPr>
          <p:cNvPr id="50268" name="TextBox 23"/>
          <p:cNvSpPr txBox="1">
            <a:spLocks noChangeArrowheads="1"/>
          </p:cNvSpPr>
          <p:nvPr/>
        </p:nvSpPr>
        <p:spPr bwMode="auto">
          <a:xfrm>
            <a:off x="2308225" y="5084763"/>
            <a:ext cx="679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15+</a:t>
            </a:r>
            <a:endParaRPr lang="zh-CN" altLang="en-US" b="1"/>
          </a:p>
        </p:txBody>
      </p:sp>
      <p:sp>
        <p:nvSpPr>
          <p:cNvPr id="50269" name="TextBox 24"/>
          <p:cNvSpPr txBox="1">
            <a:spLocks noChangeArrowheads="1"/>
          </p:cNvSpPr>
          <p:nvPr/>
        </p:nvSpPr>
        <p:spPr bwMode="auto">
          <a:xfrm>
            <a:off x="2813050" y="5084763"/>
            <a:ext cx="679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15+</a:t>
            </a:r>
            <a:endParaRPr lang="zh-CN" altLang="en-US" b="1"/>
          </a:p>
        </p:txBody>
      </p:sp>
      <p:sp>
        <p:nvSpPr>
          <p:cNvPr id="50270" name="TextBox 25"/>
          <p:cNvSpPr txBox="1">
            <a:spLocks noChangeArrowheads="1"/>
          </p:cNvSpPr>
          <p:nvPr/>
        </p:nvSpPr>
        <p:spPr bwMode="auto">
          <a:xfrm>
            <a:off x="3316288" y="5084763"/>
            <a:ext cx="608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5+</a:t>
            </a:r>
            <a:endParaRPr lang="zh-CN" altLang="en-US" b="1"/>
          </a:p>
        </p:txBody>
      </p:sp>
      <p:sp>
        <p:nvSpPr>
          <p:cNvPr id="50271" name="TextBox 26"/>
          <p:cNvSpPr txBox="1">
            <a:spLocks noChangeArrowheads="1"/>
          </p:cNvSpPr>
          <p:nvPr/>
        </p:nvSpPr>
        <p:spPr bwMode="auto">
          <a:xfrm>
            <a:off x="3676650" y="5084763"/>
            <a:ext cx="679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15+</a:t>
            </a:r>
            <a:endParaRPr lang="zh-CN" altLang="en-US" b="1"/>
          </a:p>
        </p:txBody>
      </p:sp>
      <p:sp>
        <p:nvSpPr>
          <p:cNvPr id="50272" name="TextBox 27"/>
          <p:cNvSpPr txBox="1">
            <a:spLocks noChangeArrowheads="1"/>
          </p:cNvSpPr>
          <p:nvPr/>
        </p:nvSpPr>
        <p:spPr bwMode="auto">
          <a:xfrm>
            <a:off x="4181475" y="5084763"/>
            <a:ext cx="67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15+</a:t>
            </a:r>
            <a:endParaRPr lang="zh-CN" altLang="en-US" b="1"/>
          </a:p>
        </p:txBody>
      </p:sp>
      <p:sp>
        <p:nvSpPr>
          <p:cNvPr id="50273" name="TextBox 28"/>
          <p:cNvSpPr txBox="1">
            <a:spLocks noChangeArrowheads="1"/>
          </p:cNvSpPr>
          <p:nvPr/>
        </p:nvSpPr>
        <p:spPr bwMode="auto">
          <a:xfrm>
            <a:off x="4684713" y="5084763"/>
            <a:ext cx="679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10+</a:t>
            </a:r>
            <a:endParaRPr lang="zh-CN" altLang="en-US" b="1"/>
          </a:p>
        </p:txBody>
      </p:sp>
      <p:sp>
        <p:nvSpPr>
          <p:cNvPr id="50274" name="TextBox 29"/>
          <p:cNvSpPr txBox="1">
            <a:spLocks noChangeArrowheads="1"/>
          </p:cNvSpPr>
          <p:nvPr/>
        </p:nvSpPr>
        <p:spPr bwMode="auto">
          <a:xfrm>
            <a:off x="5219700" y="50847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5</a:t>
            </a:r>
            <a:endParaRPr lang="zh-CN" altLang="en-US" b="1"/>
          </a:p>
        </p:txBody>
      </p:sp>
      <p:sp>
        <p:nvSpPr>
          <p:cNvPr id="50275" name="TextBox 30"/>
          <p:cNvSpPr txBox="1">
            <a:spLocks noChangeArrowheads="1"/>
          </p:cNvSpPr>
          <p:nvPr/>
        </p:nvSpPr>
        <p:spPr bwMode="auto">
          <a:xfrm>
            <a:off x="5435600" y="5087938"/>
            <a:ext cx="1081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=100</a:t>
            </a:r>
            <a:endParaRPr lang="zh-CN" altLang="en-US" b="1"/>
          </a:p>
        </p:txBody>
      </p:sp>
      <p:sp>
        <p:nvSpPr>
          <p:cNvPr id="50276" name="矩形 31"/>
          <p:cNvSpPr>
            <a:spLocks noChangeArrowheads="1"/>
          </p:cNvSpPr>
          <p:nvPr/>
        </p:nvSpPr>
        <p:spPr bwMode="auto">
          <a:xfrm>
            <a:off x="2181225" y="5661025"/>
            <a:ext cx="46069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4kg</a:t>
            </a:r>
            <a:r>
              <a:rPr lang="zh-CN" altLang="zh-CN" sz="2800" b="1" dirty="0"/>
              <a:t>草莓</a:t>
            </a:r>
            <a:r>
              <a:rPr lang="en-US" altLang="zh-CN" sz="2800" b="1" dirty="0"/>
              <a:t>, 1kg</a:t>
            </a:r>
            <a:r>
              <a:rPr lang="zh-CN" altLang="zh-CN" sz="2800" b="1" dirty="0"/>
              <a:t>芒果</a:t>
            </a:r>
            <a:r>
              <a:rPr lang="en-US" altLang="zh-CN" sz="2800" b="1" dirty="0"/>
              <a:t>, 6kg</a:t>
            </a:r>
            <a:r>
              <a:rPr lang="zh-CN" altLang="zh-CN" sz="2800" b="1" dirty="0"/>
              <a:t>桔子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1318865" y="620688"/>
            <a:ext cx="630951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2800" b="1" dirty="0"/>
              <a:t>怎样才能“不买贵的，只买对的”</a:t>
            </a:r>
            <a:r>
              <a:rPr lang="zh-CN" altLang="en-US" sz="2800" b="1" dirty="0"/>
              <a:t>？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5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10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10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1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1000"/>
                                        <p:tgtEl>
                                          <p:spTgt spid="5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0" dur="1000"/>
                                        <p:tgtEl>
                                          <p:spTgt spid="5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3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6" dur="1000"/>
                                        <p:tgtEl>
                                          <p:spTgt spid="5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9" dur="1000"/>
                                        <p:tgtEl>
                                          <p:spTgt spid="5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0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1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3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5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0" grpId="0"/>
      <p:bldP spid="50233" grpId="0"/>
      <p:bldP spid="50234" grpId="0"/>
      <p:bldP spid="11" grpId="0"/>
      <p:bldP spid="12" grpId="0"/>
      <p:bldP spid="16" grpId="0"/>
      <p:bldP spid="18" grpId="0"/>
      <p:bldP spid="19" grpId="0"/>
      <p:bldP spid="50264" grpId="0"/>
      <p:bldP spid="50265" grpId="0"/>
      <p:bldP spid="50266" grpId="0"/>
      <p:bldP spid="50267" grpId="0"/>
      <p:bldP spid="50268" grpId="0"/>
      <p:bldP spid="50269" grpId="0"/>
      <p:bldP spid="50270" grpId="0"/>
      <p:bldP spid="50271" grpId="0"/>
      <p:bldP spid="50272" grpId="0"/>
      <p:bldP spid="50273" grpId="0"/>
      <p:bldP spid="50274" grpId="0"/>
      <p:bldP spid="50275" grpId="0"/>
      <p:bldP spid="50276" grpId="0" animBg="1"/>
      <p:bldP spid="2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6366" y="786411"/>
            <a:ext cx="43204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对</a:t>
            </a: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办法一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和</a:t>
            </a: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办法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二的分析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39750" y="1541463"/>
            <a:ext cx="1262063" cy="5238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办法一</a:t>
            </a:r>
            <a:endParaRPr lang="zh-CN" altLang="en-US" sz="2800" b="1" dirty="0"/>
          </a:p>
        </p:txBody>
      </p:sp>
      <p:graphicFrame>
        <p:nvGraphicFramePr>
          <p:cNvPr id="51204" name="对象 3"/>
          <p:cNvGraphicFramePr>
            <a:graphicFrameLocks noChangeAspect="1"/>
          </p:cNvGraphicFramePr>
          <p:nvPr/>
        </p:nvGraphicFramePr>
        <p:xfrm>
          <a:off x="2124075" y="1565275"/>
          <a:ext cx="57531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name="公式" r:id="rId3" imgW="2743200" imgH="241300" progId="Equation.3">
                  <p:embed/>
                </p:oleObj>
              </mc:Choice>
              <mc:Fallback>
                <p:oleObj name="公式" r:id="rId3" imgW="2743200" imgH="2413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65275"/>
                        <a:ext cx="57531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矩形 4"/>
          <p:cNvSpPr>
            <a:spLocks noChangeArrowheads="1"/>
          </p:cNvSpPr>
          <p:nvPr/>
        </p:nvSpPr>
        <p:spPr bwMode="auto">
          <a:xfrm>
            <a:off x="1042988" y="2279650"/>
            <a:ext cx="3313112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按照</a:t>
            </a:r>
            <a:r>
              <a:rPr lang="en-US" altLang="zh-CN" sz="2800" b="1"/>
              <a:t> </a:t>
            </a:r>
            <a:r>
              <a:rPr lang="en-US" altLang="zh-CN" sz="2800" b="1" i="1"/>
              <a:t>α</a:t>
            </a:r>
            <a:r>
              <a:rPr lang="en-US" altLang="zh-CN" sz="2800" b="1"/>
              <a:t>:</a:t>
            </a:r>
            <a:r>
              <a:rPr lang="en-US" altLang="zh-CN" sz="2800" b="1" i="1"/>
              <a:t>β</a:t>
            </a:r>
            <a:r>
              <a:rPr lang="en-US" altLang="zh-CN" sz="2800" b="1"/>
              <a:t>:</a:t>
            </a:r>
            <a:r>
              <a:rPr lang="en-US" altLang="zh-CN" sz="2800" b="1" i="1"/>
              <a:t>γ </a:t>
            </a:r>
            <a:r>
              <a:rPr lang="zh-CN" altLang="zh-CN" sz="2800" b="1"/>
              <a:t>分配</a:t>
            </a:r>
            <a:r>
              <a:rPr lang="en-US" altLang="zh-CN" sz="2800" b="1" i="1"/>
              <a:t>s</a:t>
            </a:r>
            <a:r>
              <a:rPr lang="zh-CN" altLang="en-US" sz="2800" b="1"/>
              <a:t>元</a:t>
            </a:r>
          </a:p>
        </p:txBody>
      </p:sp>
      <p:sp>
        <p:nvSpPr>
          <p:cNvPr id="51206" name="矩形 5"/>
          <p:cNvSpPr>
            <a:spLocks noChangeArrowheads="1"/>
          </p:cNvSpPr>
          <p:nvPr/>
        </p:nvSpPr>
        <p:spPr bwMode="auto">
          <a:xfrm>
            <a:off x="4932363" y="2278063"/>
            <a:ext cx="331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购买量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 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</a:t>
            </a:r>
            <a:r>
              <a:rPr lang="en-US" altLang="zh-CN" sz="2800" b="1" i="1"/>
              <a:t> x</a:t>
            </a:r>
            <a:r>
              <a:rPr lang="en-US" altLang="zh-CN" sz="2800" b="1" baseline="-25000"/>
              <a:t>3</a:t>
            </a:r>
            <a:r>
              <a:rPr lang="zh-CN" altLang="en-US" sz="2800" b="1">
                <a:solidFill>
                  <a:srgbClr val="FF0000"/>
                </a:solidFill>
              </a:rPr>
              <a:t>连续</a:t>
            </a:r>
          </a:p>
        </p:txBody>
      </p:sp>
      <p:sp>
        <p:nvSpPr>
          <p:cNvPr id="51207" name="矩形 6"/>
          <p:cNvSpPr>
            <a:spLocks noChangeArrowheads="1"/>
          </p:cNvSpPr>
          <p:nvPr/>
        </p:nvSpPr>
        <p:spPr bwMode="auto">
          <a:xfrm>
            <a:off x="546100" y="3644900"/>
            <a:ext cx="8202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36</a:t>
            </a:r>
            <a:r>
              <a:rPr lang="zh-CN" altLang="zh-CN" sz="2800" b="1" dirty="0"/>
              <a:t>元买</a:t>
            </a:r>
            <a:r>
              <a:rPr lang="en-US" altLang="zh-CN" sz="2800" b="1" dirty="0"/>
              <a:t>2.4kg</a:t>
            </a:r>
            <a:r>
              <a:rPr lang="zh-CN" altLang="zh-CN" sz="2800" b="1" dirty="0"/>
              <a:t>草莓</a:t>
            </a:r>
            <a:r>
              <a:rPr lang="en-US" altLang="zh-CN" sz="2800" b="1" dirty="0"/>
              <a:t>, 6</a:t>
            </a:r>
            <a:r>
              <a:rPr lang="zh-CN" altLang="zh-CN" sz="2800" b="1" dirty="0"/>
              <a:t>元买</a:t>
            </a:r>
            <a:r>
              <a:rPr lang="en-US" altLang="zh-CN" sz="2800" b="1" dirty="0"/>
              <a:t>0.6kg</a:t>
            </a:r>
            <a:r>
              <a:rPr lang="zh-CN" altLang="zh-CN" sz="2800" b="1" dirty="0"/>
              <a:t>芒果</a:t>
            </a:r>
            <a:r>
              <a:rPr lang="en-US" altLang="zh-CN" sz="2800" b="1" dirty="0"/>
              <a:t>, 18</a:t>
            </a:r>
            <a:r>
              <a:rPr lang="zh-CN" altLang="zh-CN" sz="2800" b="1" dirty="0"/>
              <a:t>元买</a:t>
            </a:r>
            <a:r>
              <a:rPr lang="en-US" altLang="zh-CN" sz="2800" b="1" dirty="0"/>
              <a:t>3.6kg</a:t>
            </a:r>
            <a:r>
              <a:rPr lang="zh-CN" altLang="zh-CN" sz="2800" b="1" dirty="0"/>
              <a:t>桔子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1208" name="矩形 7"/>
          <p:cNvSpPr>
            <a:spLocks noChangeArrowheads="1"/>
          </p:cNvSpPr>
          <p:nvPr/>
        </p:nvSpPr>
        <p:spPr bwMode="auto">
          <a:xfrm>
            <a:off x="2124075" y="2982913"/>
            <a:ext cx="4876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s </a:t>
            </a:r>
            <a:r>
              <a:rPr lang="en-US" altLang="zh-CN" sz="2800" b="1">
                <a:solidFill>
                  <a:srgbClr val="FF0000"/>
                </a:solidFill>
              </a:rPr>
              <a:t>=60 </a:t>
            </a:r>
            <a:r>
              <a:rPr lang="en-US" altLang="zh-CN" sz="2800" b="1"/>
              <a:t>, </a:t>
            </a:r>
            <a:r>
              <a:rPr lang="en-US" altLang="zh-CN" sz="2800" b="1" i="1"/>
              <a:t>α</a:t>
            </a:r>
            <a:r>
              <a:rPr lang="en-US" altLang="zh-CN" sz="2800" b="1"/>
              <a:t>=6/10</a:t>
            </a:r>
            <a:r>
              <a:rPr lang="en-US" altLang="zh-CN" sz="2800" b="1" i="1"/>
              <a:t>, β</a:t>
            </a:r>
            <a:r>
              <a:rPr lang="en-US" altLang="zh-CN" sz="2800" b="1"/>
              <a:t>=1/10</a:t>
            </a:r>
            <a:r>
              <a:rPr lang="en-US" altLang="zh-CN" sz="2800" b="1" i="1"/>
              <a:t>, γ</a:t>
            </a:r>
            <a:r>
              <a:rPr lang="en-US" altLang="zh-CN" sz="2800" b="1"/>
              <a:t>=3/10</a:t>
            </a:r>
            <a:endParaRPr lang="zh-CN" altLang="en-US" sz="2800" b="1"/>
          </a:p>
        </p:txBody>
      </p:sp>
      <p:sp>
        <p:nvSpPr>
          <p:cNvPr id="51209" name="矩形 8"/>
          <p:cNvSpPr>
            <a:spLocks noChangeArrowheads="1"/>
          </p:cNvSpPr>
          <p:nvPr/>
        </p:nvSpPr>
        <p:spPr bwMode="auto">
          <a:xfrm>
            <a:off x="2082800" y="4535488"/>
            <a:ext cx="6376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边际效用在</a:t>
            </a:r>
            <a:r>
              <a:rPr lang="zh-CN" altLang="en-US" sz="2800" b="1"/>
              <a:t>离散点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</a:t>
            </a:r>
            <a:r>
              <a:rPr lang="en-US" altLang="zh-CN" sz="2800" i="1"/>
              <a:t> x</a:t>
            </a:r>
            <a:r>
              <a:rPr lang="en-US" altLang="zh-CN" sz="2800" baseline="-25000"/>
              <a:t>2</a:t>
            </a:r>
            <a:r>
              <a:rPr lang="en-US" altLang="zh-CN" sz="2800"/>
              <a:t>,</a:t>
            </a:r>
            <a:r>
              <a:rPr lang="en-US" altLang="zh-CN" sz="2800" i="1"/>
              <a:t> x</a:t>
            </a:r>
            <a:r>
              <a:rPr lang="en-US" altLang="zh-CN" sz="2800" baseline="-25000"/>
              <a:t>3</a:t>
            </a:r>
            <a:r>
              <a:rPr lang="en-US" altLang="zh-CN" sz="2800"/>
              <a:t>=1, 2, …</a:t>
            </a:r>
            <a:r>
              <a:rPr lang="zh-CN" altLang="zh-CN" sz="2800" b="1"/>
              <a:t>得到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0" name="矩形 9"/>
          <p:cNvSpPr/>
          <p:nvPr/>
        </p:nvSpPr>
        <p:spPr>
          <a:xfrm>
            <a:off x="539750" y="4505325"/>
            <a:ext cx="1266825" cy="52228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办法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二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258888" y="5373688"/>
            <a:ext cx="2060575" cy="539750"/>
            <a:chOff x="1258888" y="5373688"/>
            <a:chExt cx="2060575" cy="539750"/>
          </a:xfrm>
        </p:grpSpPr>
        <p:sp>
          <p:nvSpPr>
            <p:cNvPr id="51215" name="矩形 10"/>
            <p:cNvSpPr>
              <a:spLocks noChangeArrowheads="1"/>
            </p:cNvSpPr>
            <p:nvPr/>
          </p:nvSpPr>
          <p:spPr bwMode="auto">
            <a:xfrm>
              <a:off x="1331913" y="5389563"/>
              <a:ext cx="1987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b="1"/>
                <a:t>购买量</a:t>
              </a:r>
              <a:r>
                <a:rPr lang="zh-CN" altLang="zh-CN" sz="2800" b="1">
                  <a:solidFill>
                    <a:srgbClr val="FF0000"/>
                  </a:solidFill>
                </a:rPr>
                <a:t>离散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51216" name="右箭头 13"/>
            <p:cNvSpPr>
              <a:spLocks noChangeArrowheads="1"/>
            </p:cNvSpPr>
            <p:nvPr/>
          </p:nvSpPr>
          <p:spPr bwMode="auto">
            <a:xfrm>
              <a:off x="1258888" y="5373688"/>
              <a:ext cx="115887" cy="48418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13" name="组合 15"/>
          <p:cNvGrpSpPr/>
          <p:nvPr/>
        </p:nvGrpSpPr>
        <p:grpSpPr bwMode="auto">
          <a:xfrm>
            <a:off x="4067175" y="5389563"/>
            <a:ext cx="4121150" cy="539750"/>
            <a:chOff x="4067944" y="5389759"/>
            <a:chExt cx="4120038" cy="540097"/>
          </a:xfrm>
        </p:grpSpPr>
        <p:sp>
          <p:nvSpPr>
            <p:cNvPr id="5" name="矩形 11"/>
            <p:cNvSpPr>
              <a:spLocks noChangeArrowheads="1"/>
            </p:cNvSpPr>
            <p:nvPr/>
          </p:nvSpPr>
          <p:spPr bwMode="auto">
            <a:xfrm>
              <a:off x="4144888" y="5389759"/>
              <a:ext cx="404309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</a:rPr>
                <a:t>s </a:t>
              </a:r>
              <a:r>
                <a:rPr lang="en-US" altLang="zh-CN" sz="2800" b="1">
                  <a:solidFill>
                    <a:srgbClr val="FF0000"/>
                  </a:solidFill>
                </a:rPr>
                <a:t>= 60</a:t>
              </a:r>
              <a:r>
                <a:rPr lang="zh-CN" altLang="zh-CN" sz="2800" b="1"/>
                <a:t>元不一定恰好花完</a:t>
              </a:r>
              <a:r>
                <a:rPr lang="en-US" altLang="zh-CN" sz="2800" b="1"/>
                <a:t>.</a:t>
              </a:r>
              <a:endParaRPr lang="zh-CN" altLang="en-US" sz="2800" b="1"/>
            </a:p>
          </p:txBody>
        </p:sp>
        <p:sp>
          <p:nvSpPr>
            <p:cNvPr id="51214" name="右箭头 14"/>
            <p:cNvSpPr>
              <a:spLocks noChangeArrowheads="1"/>
            </p:cNvSpPr>
            <p:nvPr/>
          </p:nvSpPr>
          <p:spPr bwMode="auto">
            <a:xfrm>
              <a:off x="4067944" y="5445224"/>
              <a:ext cx="114565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/>
      <p:bldP spid="51207" grpId="0"/>
      <p:bldP spid="51208" grpId="0"/>
      <p:bldP spid="5120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4" descr="D:\work\101210数学模型（第四版）电子教案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/>
          <a:stretch>
            <a:fillRect/>
          </a:stretch>
        </p:blipFill>
        <p:spPr bwMode="auto">
          <a:xfrm>
            <a:off x="17463" y="20638"/>
            <a:ext cx="3335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0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346" y="532953"/>
            <a:ext cx="1033088" cy="109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685131" y="726933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zh-CN" altLang="en-US" sz="4000" dirty="0">
                <a:ea typeface="隶书" panose="02010509060101010101" pitchFamily="49" charset="-122"/>
              </a:rPr>
              <a:t>三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en-US" sz="4000" b="1" dirty="0">
                <a:ea typeface="隶书" panose="02010509060101010101" pitchFamily="49" charset="-122"/>
              </a:rPr>
              <a:t>简单优化</a:t>
            </a: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  <a:endParaRPr lang="en-US" altLang="zh-CN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59544" y="1661878"/>
            <a:ext cx="8966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优化</a:t>
            </a:r>
            <a:r>
              <a:rPr lang="en-US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——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工程技术、经济管理、科学研究中的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常见问题</a:t>
            </a:r>
            <a:r>
              <a:rPr lang="en-US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.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</a:t>
            </a:r>
            <a:endParaRPr lang="en-US" altLang="zh-CN" sz="2800" b="1" dirty="0">
              <a:latin typeface="楷体" panose="02010609060101010101" pitchFamily="49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477208" y="3140968"/>
            <a:ext cx="6216492" cy="73866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/>
              <a:t>用数学建模方法解决优化问题的过程</a:t>
            </a:r>
            <a:endParaRPr lang="en-US" altLang="zh-CN" sz="2800" b="1" dirty="0">
              <a:latin typeface="楷体" panose="02010609060101010101" pitchFamily="49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67544" y="4725144"/>
            <a:ext cx="8205788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zh-CN" sz="2800" b="1" dirty="0"/>
              <a:t>简单优化模型归结为</a:t>
            </a:r>
            <a:r>
              <a:rPr lang="zh-CN" altLang="zh-CN" sz="2800" b="1" dirty="0">
                <a:solidFill>
                  <a:srgbClr val="FF0000"/>
                </a:solidFill>
              </a:rPr>
              <a:t>函数极值</a:t>
            </a:r>
            <a:r>
              <a:rPr lang="zh-CN" altLang="zh-CN" sz="2800" b="1" dirty="0"/>
              <a:t>问题，用</a:t>
            </a:r>
            <a:r>
              <a:rPr lang="zh-CN" altLang="zh-CN" sz="2800" b="1" dirty="0">
                <a:solidFill>
                  <a:srgbClr val="FF0000"/>
                </a:solidFill>
              </a:rPr>
              <a:t>微分法</a:t>
            </a:r>
            <a:r>
              <a:rPr lang="zh-CN" altLang="zh-CN" sz="2800" b="1" dirty="0"/>
              <a:t>求解</a:t>
            </a:r>
            <a:r>
              <a:rPr lang="en-US" altLang="zh-CN" sz="2800" b="1" dirty="0">
                <a:latin typeface="楷体" panose="02010609060101010101" pitchFamily="49" charset="-122"/>
              </a:rPr>
              <a:t>. </a:t>
            </a:r>
          </a:p>
        </p:txBody>
      </p:sp>
      <p:sp>
        <p:nvSpPr>
          <p:cNvPr id="14" name="矩形 13"/>
          <p:cNvSpPr/>
          <p:nvPr/>
        </p:nvSpPr>
        <p:spPr>
          <a:xfrm>
            <a:off x="207863" y="2350853"/>
            <a:ext cx="2347913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材料强度最大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71775" y="2350853"/>
            <a:ext cx="23495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运输费用最低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92738" y="2325453"/>
            <a:ext cx="1627187" cy="522288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利润最高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08850" y="2325453"/>
            <a:ext cx="1627188" cy="587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风险最小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035" y="4025592"/>
            <a:ext cx="2861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优化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目标与</a:t>
            </a:r>
            <a:r>
              <a:rPr lang="zh-CN" altLang="en-US" sz="2800" b="1" dirty="0">
                <a:solidFill>
                  <a:srgbClr val="FF0000"/>
                </a:solidFill>
              </a:rPr>
              <a:t>决策</a:t>
            </a:r>
          </a:p>
        </p:txBody>
      </p:sp>
      <p:sp>
        <p:nvSpPr>
          <p:cNvPr id="21" name="矩形 20"/>
          <p:cNvSpPr/>
          <p:nvPr/>
        </p:nvSpPr>
        <p:spPr>
          <a:xfrm>
            <a:off x="3230756" y="3993275"/>
            <a:ext cx="2709396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模型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假设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与建立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6017692" y="3972848"/>
            <a:ext cx="2918346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</a:rPr>
              <a:t>数学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</a:rPr>
              <a:t>求解与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81819" y="5733256"/>
            <a:ext cx="63675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/>
              <a:t>属于数学规划的</a:t>
            </a:r>
            <a:r>
              <a:rPr lang="zh-CN" altLang="zh-CN" sz="2800" b="1" dirty="0"/>
              <a:t>优化</a:t>
            </a:r>
            <a:r>
              <a:rPr lang="zh-CN" altLang="en-US" sz="2800" b="1" dirty="0"/>
              <a:t>模型</a:t>
            </a:r>
            <a:r>
              <a:rPr lang="zh-CN" altLang="zh-CN" sz="2800" b="1" dirty="0"/>
              <a:t>在第</a:t>
            </a:r>
            <a:r>
              <a:rPr lang="zh-CN" altLang="en-US" sz="2800" b="1" dirty="0"/>
              <a:t>四</a:t>
            </a:r>
            <a:r>
              <a:rPr lang="zh-CN" altLang="zh-CN" sz="2800" b="1" dirty="0"/>
              <a:t>章讨论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/>
      <p:bldP spid="21" grpId="0"/>
      <p:bldP spid="22" grpId="0"/>
      <p:bldP spid="2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"/>
          <p:cNvSpPr>
            <a:spLocks noChangeArrowheads="1"/>
          </p:cNvSpPr>
          <p:nvPr/>
        </p:nvSpPr>
        <p:spPr bwMode="auto">
          <a:xfrm>
            <a:off x="538163" y="4221163"/>
            <a:ext cx="6361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芒果比桔子贵，但芒果买的比桔子少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52227" name="矩形 5"/>
          <p:cNvSpPr>
            <a:spLocks noChangeArrowheads="1"/>
          </p:cNvSpPr>
          <p:nvPr/>
        </p:nvSpPr>
        <p:spPr bwMode="auto">
          <a:xfrm>
            <a:off x="568325" y="4868863"/>
            <a:ext cx="5948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芒果</a:t>
            </a:r>
            <a:r>
              <a:rPr lang="en-US" altLang="zh-CN" sz="2800" b="1"/>
              <a:t>(</a:t>
            </a:r>
            <a:r>
              <a:rPr lang="zh-CN" altLang="zh-CN" sz="2800" b="1"/>
              <a:t>单位金额的边际</a:t>
            </a:r>
            <a:r>
              <a:rPr lang="en-US" altLang="zh-CN" sz="2800" b="1"/>
              <a:t>)</a:t>
            </a:r>
            <a:r>
              <a:rPr lang="zh-CN" altLang="en-US" sz="2800" b="1">
                <a:cs typeface="Times New Roman" panose="02020603050405020304" pitchFamily="18" charset="0"/>
              </a:rPr>
              <a:t>效用比桔子小</a:t>
            </a:r>
            <a:r>
              <a:rPr lang="en-US" altLang="zh-CN" sz="2800" b="1">
                <a:cs typeface="Times New Roman" panose="02020603050405020304" pitchFamily="18" charset="0"/>
              </a:rPr>
              <a:t>.</a:t>
            </a:r>
            <a:r>
              <a:rPr lang="zh-CN" altLang="en-US" sz="2800" b="1"/>
              <a:t> </a:t>
            </a:r>
          </a:p>
        </p:txBody>
      </p:sp>
      <p:sp>
        <p:nvSpPr>
          <p:cNvPr id="52228" name="矩形 6"/>
          <p:cNvSpPr>
            <a:spLocks noChangeArrowheads="1"/>
          </p:cNvSpPr>
          <p:nvPr/>
        </p:nvSpPr>
        <p:spPr bwMode="auto">
          <a:xfrm>
            <a:off x="622300" y="5600700"/>
            <a:ext cx="30956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效用最大化的结果</a:t>
            </a:r>
            <a:endParaRPr lang="zh-CN" altLang="en-US" sz="2800" b="1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3725" y="1916113"/>
          <a:ext cx="7056441" cy="14636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8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1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数量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77" marR="68577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草莓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20/3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16/3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13/3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10/3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芒果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9/2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5/2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3/2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chemeClr val="tx1"/>
                          </a:solidFill>
                          <a:effectLst/>
                        </a:rPr>
                        <a:t>桔子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altLang="zh-CN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7" marR="6857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82" name="矩形 9"/>
          <p:cNvSpPr>
            <a:spLocks noChangeArrowheads="1"/>
          </p:cNvSpPr>
          <p:nvPr/>
        </p:nvSpPr>
        <p:spPr bwMode="auto">
          <a:xfrm>
            <a:off x="2051050" y="1341438"/>
            <a:ext cx="4824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3</a:t>
            </a:r>
            <a:r>
              <a:rPr lang="zh-CN" altLang="zh-CN" sz="2800" b="1"/>
              <a:t>种水果单位金额的边际效用</a:t>
            </a:r>
            <a:endParaRPr lang="zh-CN" altLang="en-US" sz="2800" b="1"/>
          </a:p>
        </p:txBody>
      </p:sp>
      <p:sp>
        <p:nvSpPr>
          <p:cNvPr id="52283" name="矩形 10"/>
          <p:cNvSpPr>
            <a:spLocks noChangeArrowheads="1"/>
          </p:cNvSpPr>
          <p:nvPr/>
        </p:nvSpPr>
        <p:spPr bwMode="auto">
          <a:xfrm>
            <a:off x="7667625" y="2157413"/>
            <a:ext cx="1008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i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=15</a:t>
            </a:r>
            <a:r>
              <a:rPr lang="en-US" altLang="zh-CN" b="1" i="1"/>
              <a:t> p</a:t>
            </a:r>
            <a:r>
              <a:rPr lang="en-US" altLang="zh-CN" b="1" baseline="-25000"/>
              <a:t>2</a:t>
            </a:r>
            <a:r>
              <a:rPr lang="en-US" altLang="zh-CN" b="1"/>
              <a:t>=10</a:t>
            </a:r>
            <a:r>
              <a:rPr lang="en-US" altLang="zh-CN" b="1" i="1"/>
              <a:t> p</a:t>
            </a:r>
            <a:r>
              <a:rPr lang="en-US" altLang="zh-CN" b="1" baseline="-25000"/>
              <a:t>3</a:t>
            </a:r>
            <a:r>
              <a:rPr lang="en-US" altLang="zh-CN" b="1"/>
              <a:t>=5</a:t>
            </a:r>
            <a:endParaRPr lang="zh-CN" altLang="en-US" b="1"/>
          </a:p>
        </p:txBody>
      </p:sp>
      <p:sp>
        <p:nvSpPr>
          <p:cNvPr id="52284" name="矩形 11"/>
          <p:cNvSpPr>
            <a:spLocks noChangeArrowheads="1"/>
          </p:cNvSpPr>
          <p:nvPr/>
        </p:nvSpPr>
        <p:spPr bwMode="auto">
          <a:xfrm>
            <a:off x="1524000" y="3489325"/>
            <a:ext cx="5880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100</a:t>
            </a:r>
            <a:r>
              <a:rPr lang="zh-CN" altLang="en-US" sz="2800" b="1" dirty="0"/>
              <a:t>元买</a:t>
            </a:r>
            <a:r>
              <a:rPr lang="en-US" altLang="zh-CN" sz="2800" b="1" dirty="0"/>
              <a:t>4kg</a:t>
            </a:r>
            <a:r>
              <a:rPr lang="zh-CN" altLang="zh-CN" sz="2800" b="1" dirty="0"/>
              <a:t>草莓</a:t>
            </a:r>
            <a:r>
              <a:rPr lang="en-US" altLang="zh-CN" sz="2800" b="1" dirty="0"/>
              <a:t>, 1kg</a:t>
            </a:r>
            <a:r>
              <a:rPr lang="zh-CN" altLang="zh-CN" sz="2800" b="1" dirty="0"/>
              <a:t>芒果</a:t>
            </a:r>
            <a:r>
              <a:rPr lang="en-US" altLang="zh-CN" sz="2800" b="1" dirty="0"/>
              <a:t>, 6kg</a:t>
            </a:r>
            <a:r>
              <a:rPr lang="zh-CN" altLang="zh-CN" sz="2800" b="1" dirty="0"/>
              <a:t>桔子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pSp>
        <p:nvGrpSpPr>
          <p:cNvPr id="52285" name="组合 15"/>
          <p:cNvGrpSpPr/>
          <p:nvPr/>
        </p:nvGrpSpPr>
        <p:grpSpPr bwMode="auto">
          <a:xfrm>
            <a:off x="3851275" y="5573713"/>
            <a:ext cx="4513263" cy="523875"/>
            <a:chOff x="3851920" y="5574094"/>
            <a:chExt cx="4512774" cy="523220"/>
          </a:xfrm>
        </p:grpSpPr>
        <p:sp>
          <p:nvSpPr>
            <p:cNvPr id="52286" name="矩形 13"/>
            <p:cNvSpPr>
              <a:spLocks noChangeArrowheads="1"/>
            </p:cNvSpPr>
            <p:nvPr/>
          </p:nvSpPr>
          <p:spPr bwMode="auto">
            <a:xfrm>
              <a:off x="3851920" y="5574094"/>
              <a:ext cx="45127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“不买贵的，只买对的”！</a:t>
              </a:r>
              <a:endPara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287" name="右箭头 14"/>
            <p:cNvSpPr>
              <a:spLocks noChangeArrowheads="1"/>
            </p:cNvSpPr>
            <p:nvPr/>
          </p:nvSpPr>
          <p:spPr bwMode="auto">
            <a:xfrm>
              <a:off x="3923928" y="5608664"/>
              <a:ext cx="114565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318865" y="692696"/>
            <a:ext cx="630951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2800" b="1" dirty="0"/>
              <a:t>怎样才能“不买贵的，只买对的”</a:t>
            </a:r>
            <a:r>
              <a:rPr lang="zh-CN" altLang="en-US" sz="2800" b="1" dirty="0"/>
              <a:t>？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5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/>
      <p:bldP spid="52228" grpId="0" animBg="1"/>
      <p:bldP spid="52284" grpId="0"/>
      <p:bldP spid="1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212976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利用</a:t>
            </a:r>
            <a:r>
              <a:rPr lang="zh-CN" altLang="zh-CN" sz="2800" b="1" dirty="0">
                <a:solidFill>
                  <a:srgbClr val="FF0000"/>
                </a:solidFill>
              </a:rPr>
              <a:t>无差别曲线</a:t>
            </a:r>
            <a:r>
              <a:rPr lang="zh-CN" altLang="zh-CN" sz="2800" b="1" dirty="0"/>
              <a:t>可以通过图形直观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定性地讨论效用最大化原理以及实际应用中的问题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3529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效用</a:t>
            </a:r>
            <a:r>
              <a:rPr lang="zh-CN" altLang="en-US" sz="2800" b="1" dirty="0">
                <a:solidFill>
                  <a:srgbClr val="FF0000"/>
                </a:solidFill>
              </a:rPr>
              <a:t>函数</a:t>
            </a:r>
            <a:r>
              <a:rPr lang="zh-CN" altLang="en-US" sz="2800" b="1" dirty="0"/>
              <a:t>把</a:t>
            </a:r>
            <a:r>
              <a:rPr lang="zh-CN" altLang="zh-CN" sz="2800" b="1" dirty="0"/>
              <a:t>对商品主观、感性的偏爱</a:t>
            </a:r>
            <a:r>
              <a:rPr lang="zh-CN" altLang="en-US" sz="2800" b="1" dirty="0"/>
              <a:t>提升为满足生理、心理需求的效率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将效用转化为经济行为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23528" y="2564904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效用最大化原理</a:t>
            </a:r>
            <a:r>
              <a:rPr lang="zh-CN" altLang="zh-CN" sz="2800" b="1" dirty="0"/>
              <a:t>一定程度上刻画了消费的合理性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1861" y="620688"/>
            <a:ext cx="2492267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小结与评注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4437112"/>
            <a:ext cx="83529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对于</a:t>
            </a:r>
            <a:r>
              <a:rPr lang="zh-CN" altLang="zh-CN" sz="2800" b="1" dirty="0"/>
              <a:t>效用是否是一个数值函数仍有争论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一些人主张</a:t>
            </a:r>
            <a:r>
              <a:rPr lang="zh-CN" altLang="zh-CN" sz="2800" b="1" dirty="0">
                <a:solidFill>
                  <a:srgbClr val="FF0000"/>
                </a:solidFill>
              </a:rPr>
              <a:t>用“偏爱”代替“效用”</a:t>
            </a:r>
            <a:r>
              <a:rPr lang="zh-CN" altLang="zh-CN" sz="2800" b="1" dirty="0"/>
              <a:t>，偏爱只有顺序的先后，没有数值大小的区分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853824" y="539969"/>
            <a:ext cx="3581400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+mn-lt"/>
                <a:ea typeface="楷体" panose="02010609060101010101" pitchFamily="49" charset="-122"/>
              </a:rPr>
              <a:t>3.6    </a:t>
            </a:r>
            <a:r>
              <a:rPr lang="zh-CN" altLang="en-US" sz="3200" b="1">
                <a:latin typeface="+mn-lt"/>
                <a:ea typeface="楷体" panose="02010609060101010101" pitchFamily="49" charset="-122"/>
              </a:rPr>
              <a:t>血 管 分 支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6858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背景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676400" y="12192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机体提供能量维持血液在血管中的流动</a:t>
            </a:r>
            <a:r>
              <a:rPr lang="en-US" altLang="zh-CN" sz="2800" b="1" dirty="0"/>
              <a:t>.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676400" y="19812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给血管壁以营养</a:t>
            </a:r>
            <a:r>
              <a:rPr lang="en-US" altLang="zh-CN" sz="2800" b="1"/>
              <a:t>.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953000" y="19812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克服血液流动的阻力</a:t>
            </a:r>
            <a:r>
              <a:rPr lang="en-US" altLang="zh-CN" sz="2800" b="1"/>
              <a:t>.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676400" y="27432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消耗能量与取决于血管的几何形状</a:t>
            </a:r>
            <a:r>
              <a:rPr lang="en-US" altLang="zh-CN" sz="2800" b="1"/>
              <a:t>.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676400" y="3429000"/>
            <a:ext cx="63515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在长期进化中动物血管的几何形状已经达到能量最小原则</a:t>
            </a:r>
            <a:r>
              <a:rPr lang="en-US" altLang="zh-CN" sz="2800" b="1"/>
              <a:t>.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600200" y="4800600"/>
            <a:ext cx="5943600" cy="1117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研究在能量最小原则下，血管分支处粗细血管半径比例和分岔角度</a:t>
            </a:r>
            <a:r>
              <a:rPr lang="en-US" altLang="zh-CN" sz="2800" b="1"/>
              <a:t>.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09600" y="4800600"/>
            <a:ext cx="6858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  <p:pic>
        <p:nvPicPr>
          <p:cNvPr id="60427" name="Picture 4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49275"/>
            <a:ext cx="7175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 autoUpdateAnimBg="0"/>
      <p:bldP spid="55300" grpId="0" autoUpdateAnimBg="0"/>
      <p:bldP spid="55301" grpId="0" autoUpdateAnimBg="0"/>
      <p:bldP spid="55302" grpId="0" autoUpdateAnimBg="0"/>
      <p:bldP spid="55303" grpId="0" autoUpdateAnimBg="0"/>
      <p:bldP spid="55304" grpId="0" autoUpdateAnimBg="0"/>
      <p:bldP spid="55305" grpId="0" animBg="1" autoUpdateAnimBg="0"/>
      <p:bldP spid="55306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296920" y="476672"/>
            <a:ext cx="22860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883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一条粗血管和两条细血管在分支点对称地处于同一平面</a:t>
            </a:r>
            <a:r>
              <a:rPr lang="en-US" altLang="zh-CN" sz="2800" b="1"/>
              <a:t>.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876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血液流动近似于黏性流体在刚性管道中的运动</a:t>
            </a:r>
            <a:r>
              <a:rPr lang="en-US" altLang="zh-CN" sz="2800" b="1"/>
              <a:t>.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52400" y="2438400"/>
            <a:ext cx="4114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血液给血管壁的能量随管壁的内表面积和体积的增加而增加，管壁厚度</a:t>
            </a:r>
            <a:r>
              <a:rPr lang="en-US" altLang="zh-CN" sz="2800" b="1" i="1"/>
              <a:t>d</a:t>
            </a:r>
            <a:r>
              <a:rPr lang="zh-CN" altLang="en-US" sz="2800" b="1"/>
              <a:t>近似与血管半径</a:t>
            </a:r>
            <a:r>
              <a:rPr lang="en-US" altLang="zh-CN" sz="2800" b="1" i="1"/>
              <a:t>r</a:t>
            </a:r>
            <a:r>
              <a:rPr lang="zh-CN" altLang="en-US" sz="2800" b="1"/>
              <a:t>成正比</a:t>
            </a:r>
            <a:r>
              <a:rPr lang="en-US" altLang="zh-CN" sz="2800" b="1"/>
              <a:t>.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4953000" y="2819400"/>
            <a:ext cx="3810000" cy="2819400"/>
            <a:chOff x="3120" y="1968"/>
            <a:chExt cx="2400" cy="1776"/>
          </a:xfrm>
        </p:grpSpPr>
        <p:sp>
          <p:nvSpPr>
            <p:cNvPr id="61489" name="Line 7"/>
            <p:cNvSpPr>
              <a:spLocks noChangeShapeType="1"/>
            </p:cNvSpPr>
            <p:nvPr/>
          </p:nvSpPr>
          <p:spPr bwMode="auto">
            <a:xfrm flipV="1">
              <a:off x="4512" y="2448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490" name="Group 8"/>
            <p:cNvGrpSpPr/>
            <p:nvPr/>
          </p:nvGrpSpPr>
          <p:grpSpPr bwMode="auto">
            <a:xfrm>
              <a:off x="3120" y="1968"/>
              <a:ext cx="2400" cy="1776"/>
              <a:chOff x="3120" y="1968"/>
              <a:chExt cx="2400" cy="1776"/>
            </a:xfrm>
          </p:grpSpPr>
          <p:sp>
            <p:nvSpPr>
              <p:cNvPr id="61491" name="Line 9"/>
              <p:cNvSpPr>
                <a:spLocks noChangeShapeType="1"/>
              </p:cNvSpPr>
              <p:nvPr/>
            </p:nvSpPr>
            <p:spPr bwMode="auto">
              <a:xfrm flipV="1">
                <a:off x="3120" y="288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2" name="Line 10"/>
              <p:cNvSpPr>
                <a:spLocks noChangeShapeType="1"/>
              </p:cNvSpPr>
              <p:nvPr/>
            </p:nvSpPr>
            <p:spPr bwMode="auto">
              <a:xfrm>
                <a:off x="3120" y="2400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3" name="Line 11"/>
              <p:cNvSpPr>
                <a:spLocks noChangeShapeType="1"/>
              </p:cNvSpPr>
              <p:nvPr/>
            </p:nvSpPr>
            <p:spPr bwMode="auto">
              <a:xfrm>
                <a:off x="3120" y="3312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4" name="Line 12"/>
              <p:cNvSpPr>
                <a:spLocks noChangeShapeType="1"/>
              </p:cNvSpPr>
              <p:nvPr/>
            </p:nvSpPr>
            <p:spPr bwMode="auto">
              <a:xfrm flipV="1">
                <a:off x="4416" y="1968"/>
                <a:ext cx="72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5" name="Line 13"/>
              <p:cNvSpPr>
                <a:spLocks noChangeShapeType="1"/>
              </p:cNvSpPr>
              <p:nvPr/>
            </p:nvSpPr>
            <p:spPr bwMode="auto">
              <a:xfrm>
                <a:off x="4512" y="2880"/>
                <a:ext cx="72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6" name="Line 14"/>
              <p:cNvSpPr>
                <a:spLocks noChangeShapeType="1"/>
              </p:cNvSpPr>
              <p:nvPr/>
            </p:nvSpPr>
            <p:spPr bwMode="auto">
              <a:xfrm>
                <a:off x="4416" y="3312"/>
                <a:ext cx="72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7" name="Line 15"/>
              <p:cNvSpPr>
                <a:spLocks noChangeShapeType="1"/>
              </p:cNvSpPr>
              <p:nvPr/>
            </p:nvSpPr>
            <p:spPr bwMode="auto">
              <a:xfrm flipV="1">
                <a:off x="4080" y="2160"/>
                <a:ext cx="120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8" name="Line 16"/>
              <p:cNvSpPr>
                <a:spLocks noChangeShapeType="1"/>
              </p:cNvSpPr>
              <p:nvPr/>
            </p:nvSpPr>
            <p:spPr bwMode="auto">
              <a:xfrm>
                <a:off x="4080" y="2880"/>
                <a:ext cx="120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7"/>
          <p:cNvGrpSpPr/>
          <p:nvPr/>
        </p:nvGrpSpPr>
        <p:grpSpPr bwMode="auto">
          <a:xfrm>
            <a:off x="5638800" y="3429000"/>
            <a:ext cx="1905000" cy="1371600"/>
            <a:chOff x="3552" y="2352"/>
            <a:chExt cx="1200" cy="864"/>
          </a:xfrm>
        </p:grpSpPr>
        <p:sp>
          <p:nvSpPr>
            <p:cNvPr id="61483" name="Line 18"/>
            <p:cNvSpPr>
              <a:spLocks noChangeShapeType="1"/>
            </p:cNvSpPr>
            <p:nvPr/>
          </p:nvSpPr>
          <p:spPr bwMode="auto">
            <a:xfrm>
              <a:off x="3552" y="28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4" name="Line 19"/>
            <p:cNvSpPr>
              <a:spLocks noChangeShapeType="1"/>
            </p:cNvSpPr>
            <p:nvPr/>
          </p:nvSpPr>
          <p:spPr bwMode="auto">
            <a:xfrm flipV="1">
              <a:off x="4320" y="2544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5" name="Line 20"/>
            <p:cNvSpPr>
              <a:spLocks noChangeShapeType="1"/>
            </p:cNvSpPr>
            <p:nvPr/>
          </p:nvSpPr>
          <p:spPr bwMode="auto">
            <a:xfrm>
              <a:off x="4320" y="3024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6" name="Text Box 21"/>
            <p:cNvSpPr txBox="1">
              <a:spLocks noChangeArrowheads="1"/>
            </p:cNvSpPr>
            <p:nvPr/>
          </p:nvSpPr>
          <p:spPr bwMode="auto">
            <a:xfrm>
              <a:off x="3648" y="28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</a:p>
          </p:txBody>
        </p:sp>
        <p:sp>
          <p:nvSpPr>
            <p:cNvPr id="61487" name="Text Box 22"/>
            <p:cNvSpPr txBox="1">
              <a:spLocks noChangeArrowheads="1"/>
            </p:cNvSpPr>
            <p:nvPr/>
          </p:nvSpPr>
          <p:spPr bwMode="auto">
            <a:xfrm>
              <a:off x="4368" y="28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 baseline="-25000"/>
                <a:t>1</a:t>
              </a:r>
              <a:endParaRPr lang="en-US" altLang="zh-CN" b="1" i="1"/>
            </a:p>
          </p:txBody>
        </p:sp>
        <p:sp>
          <p:nvSpPr>
            <p:cNvPr id="61488" name="Text Box 23"/>
            <p:cNvSpPr txBox="1">
              <a:spLocks noChangeArrowheads="1"/>
            </p:cNvSpPr>
            <p:nvPr/>
          </p:nvSpPr>
          <p:spPr bwMode="auto">
            <a:xfrm>
              <a:off x="4320" y="235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 baseline="-25000"/>
                <a:t>1</a:t>
              </a:r>
              <a:endParaRPr lang="en-US" altLang="zh-CN" b="1" i="1"/>
            </a:p>
          </p:txBody>
        </p:sp>
      </p:grpSp>
      <p:grpSp>
        <p:nvGrpSpPr>
          <p:cNvPr id="5" name="Group 24"/>
          <p:cNvGrpSpPr/>
          <p:nvPr/>
        </p:nvGrpSpPr>
        <p:grpSpPr bwMode="auto">
          <a:xfrm>
            <a:off x="4953000" y="2514600"/>
            <a:ext cx="3962400" cy="3292475"/>
            <a:chOff x="576" y="2294"/>
            <a:chExt cx="2496" cy="2074"/>
          </a:xfrm>
        </p:grpSpPr>
        <p:sp>
          <p:nvSpPr>
            <p:cNvPr id="61461" name="Line 25"/>
            <p:cNvSpPr>
              <a:spLocks noChangeShapeType="1"/>
            </p:cNvSpPr>
            <p:nvPr/>
          </p:nvSpPr>
          <p:spPr bwMode="auto">
            <a:xfrm flipH="1" flipV="1">
              <a:off x="2256" y="2294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2" name="Line 26"/>
            <p:cNvSpPr>
              <a:spLocks noChangeShapeType="1"/>
            </p:cNvSpPr>
            <p:nvPr/>
          </p:nvSpPr>
          <p:spPr bwMode="auto">
            <a:xfrm>
              <a:off x="2592" y="277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3" name="Line 27"/>
            <p:cNvSpPr>
              <a:spLocks noChangeShapeType="1"/>
            </p:cNvSpPr>
            <p:nvPr/>
          </p:nvSpPr>
          <p:spPr bwMode="auto">
            <a:xfrm>
              <a:off x="1536" y="339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4" name="Line 28"/>
            <p:cNvSpPr>
              <a:spLocks noChangeShapeType="1"/>
            </p:cNvSpPr>
            <p:nvPr/>
          </p:nvSpPr>
          <p:spPr bwMode="auto">
            <a:xfrm>
              <a:off x="720" y="339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5" name="Line 29"/>
            <p:cNvSpPr>
              <a:spLocks noChangeShapeType="1"/>
            </p:cNvSpPr>
            <p:nvPr/>
          </p:nvSpPr>
          <p:spPr bwMode="auto">
            <a:xfrm flipV="1">
              <a:off x="1248" y="392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6" name="Line 30"/>
            <p:cNvSpPr>
              <a:spLocks noChangeShapeType="1"/>
            </p:cNvSpPr>
            <p:nvPr/>
          </p:nvSpPr>
          <p:spPr bwMode="auto">
            <a:xfrm flipH="1" flipV="1">
              <a:off x="720" y="392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7" name="Line 31"/>
            <p:cNvSpPr>
              <a:spLocks noChangeShapeType="1"/>
            </p:cNvSpPr>
            <p:nvPr/>
          </p:nvSpPr>
          <p:spPr bwMode="auto">
            <a:xfrm>
              <a:off x="2592" y="272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8" name="Line 32"/>
            <p:cNvSpPr>
              <a:spLocks noChangeShapeType="1"/>
            </p:cNvSpPr>
            <p:nvPr/>
          </p:nvSpPr>
          <p:spPr bwMode="auto">
            <a:xfrm>
              <a:off x="1776" y="426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9" name="Line 33"/>
            <p:cNvSpPr>
              <a:spLocks noChangeShapeType="1"/>
            </p:cNvSpPr>
            <p:nvPr/>
          </p:nvSpPr>
          <p:spPr bwMode="auto">
            <a:xfrm flipH="1">
              <a:off x="720" y="426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0" name="Line 34"/>
            <p:cNvSpPr>
              <a:spLocks noChangeShapeType="1"/>
            </p:cNvSpPr>
            <p:nvPr/>
          </p:nvSpPr>
          <p:spPr bwMode="auto">
            <a:xfrm flipH="1" flipV="1">
              <a:off x="1248" y="306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1" name="Line 35"/>
            <p:cNvSpPr>
              <a:spLocks noChangeShapeType="1"/>
            </p:cNvSpPr>
            <p:nvPr/>
          </p:nvSpPr>
          <p:spPr bwMode="auto">
            <a:xfrm flipH="1">
              <a:off x="1296" y="282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2" name="Line 36"/>
            <p:cNvSpPr>
              <a:spLocks noChangeShapeType="1"/>
            </p:cNvSpPr>
            <p:nvPr/>
          </p:nvSpPr>
          <p:spPr bwMode="auto">
            <a:xfrm flipV="1">
              <a:off x="1968" y="234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3" name="Line 37"/>
            <p:cNvSpPr>
              <a:spLocks noChangeShapeType="1"/>
            </p:cNvSpPr>
            <p:nvPr/>
          </p:nvSpPr>
          <p:spPr bwMode="auto">
            <a:xfrm>
              <a:off x="2832" y="320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4" name="Line 38"/>
            <p:cNvSpPr>
              <a:spLocks noChangeShapeType="1"/>
            </p:cNvSpPr>
            <p:nvPr/>
          </p:nvSpPr>
          <p:spPr bwMode="auto">
            <a:xfrm flipV="1">
              <a:off x="2832" y="277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5" name="Text Box 39"/>
            <p:cNvSpPr txBox="1">
              <a:spLocks noChangeArrowheads="1"/>
            </p:cNvSpPr>
            <p:nvPr/>
          </p:nvSpPr>
          <p:spPr bwMode="auto">
            <a:xfrm>
              <a:off x="576" y="311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A</a:t>
              </a:r>
            </a:p>
          </p:txBody>
        </p:sp>
        <p:sp>
          <p:nvSpPr>
            <p:cNvPr id="61476" name="Text Box 40"/>
            <p:cNvSpPr txBox="1">
              <a:spLocks noChangeArrowheads="1"/>
            </p:cNvSpPr>
            <p:nvPr/>
          </p:nvSpPr>
          <p:spPr bwMode="auto">
            <a:xfrm>
              <a:off x="2544" y="248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B</a:t>
              </a:r>
            </a:p>
          </p:txBody>
        </p:sp>
        <p:sp>
          <p:nvSpPr>
            <p:cNvPr id="61477" name="Text Box 41"/>
            <p:cNvSpPr txBox="1">
              <a:spLocks noChangeArrowheads="1"/>
            </p:cNvSpPr>
            <p:nvPr/>
          </p:nvSpPr>
          <p:spPr bwMode="auto">
            <a:xfrm>
              <a:off x="2592" y="383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B</a:t>
              </a:r>
              <a:r>
                <a:rPr lang="en-US" altLang="zh-CN" b="1"/>
                <a:t>´</a:t>
              </a:r>
            </a:p>
          </p:txBody>
        </p:sp>
        <p:sp>
          <p:nvSpPr>
            <p:cNvPr id="61478" name="Text Box 42"/>
            <p:cNvSpPr txBox="1">
              <a:spLocks noChangeArrowheads="1"/>
            </p:cNvSpPr>
            <p:nvPr/>
          </p:nvSpPr>
          <p:spPr bwMode="auto">
            <a:xfrm>
              <a:off x="1440" y="311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C</a:t>
              </a:r>
            </a:p>
          </p:txBody>
        </p:sp>
        <p:sp>
          <p:nvSpPr>
            <p:cNvPr id="61479" name="Text Box 43"/>
            <p:cNvSpPr txBox="1">
              <a:spLocks noChangeArrowheads="1"/>
            </p:cNvSpPr>
            <p:nvPr/>
          </p:nvSpPr>
          <p:spPr bwMode="auto">
            <a:xfrm>
              <a:off x="2688" y="296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/>
                <a:t>H</a:t>
              </a:r>
            </a:p>
          </p:txBody>
        </p:sp>
        <p:sp>
          <p:nvSpPr>
            <p:cNvPr id="61480" name="Text Box 44"/>
            <p:cNvSpPr txBox="1">
              <a:spLocks noChangeArrowheads="1"/>
            </p:cNvSpPr>
            <p:nvPr/>
          </p:nvSpPr>
          <p:spPr bwMode="auto">
            <a:xfrm>
              <a:off x="1584" y="411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/>
                <a:t>L</a:t>
              </a:r>
            </a:p>
          </p:txBody>
        </p:sp>
        <p:sp>
          <p:nvSpPr>
            <p:cNvPr id="61481" name="Text Box 45"/>
            <p:cNvSpPr txBox="1">
              <a:spLocks noChangeArrowheads="1"/>
            </p:cNvSpPr>
            <p:nvPr/>
          </p:nvSpPr>
          <p:spPr bwMode="auto">
            <a:xfrm>
              <a:off x="1056" y="382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/>
                <a:t>l</a:t>
              </a:r>
            </a:p>
          </p:txBody>
        </p:sp>
        <p:sp>
          <p:nvSpPr>
            <p:cNvPr id="61482" name="Text Box 46"/>
            <p:cNvSpPr txBox="1">
              <a:spLocks noChangeArrowheads="1"/>
            </p:cNvSpPr>
            <p:nvPr/>
          </p:nvSpPr>
          <p:spPr bwMode="auto">
            <a:xfrm>
              <a:off x="1728" y="258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/>
                <a:t>l</a:t>
              </a:r>
              <a:r>
                <a:rPr lang="en-US" altLang="zh-CN" sz="2000" b="1" baseline="-25000"/>
                <a:t>1</a:t>
              </a:r>
              <a:endParaRPr lang="en-US" altLang="zh-CN" sz="2000" b="1" i="1"/>
            </a:p>
          </p:txBody>
        </p:sp>
      </p:grpSp>
      <p:grpSp>
        <p:nvGrpSpPr>
          <p:cNvPr id="6" name="Group 47"/>
          <p:cNvGrpSpPr/>
          <p:nvPr/>
        </p:nvGrpSpPr>
        <p:grpSpPr bwMode="auto">
          <a:xfrm>
            <a:off x="5334000" y="3048000"/>
            <a:ext cx="2743200" cy="1539875"/>
            <a:chOff x="3360" y="2112"/>
            <a:chExt cx="1728" cy="970"/>
          </a:xfrm>
        </p:grpSpPr>
        <p:sp>
          <p:nvSpPr>
            <p:cNvPr id="61453" name="Line 48"/>
            <p:cNvSpPr>
              <a:spLocks noChangeShapeType="1"/>
            </p:cNvSpPr>
            <p:nvPr/>
          </p:nvSpPr>
          <p:spPr bwMode="auto">
            <a:xfrm flipV="1">
              <a:off x="3456" y="2880"/>
              <a:ext cx="0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49"/>
            <p:cNvSpPr>
              <a:spLocks noChangeShapeType="1"/>
            </p:cNvSpPr>
            <p:nvPr/>
          </p:nvSpPr>
          <p:spPr bwMode="auto">
            <a:xfrm>
              <a:off x="3456" y="2208"/>
              <a:ext cx="0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Line 50"/>
            <p:cNvSpPr>
              <a:spLocks noChangeShapeType="1"/>
            </p:cNvSpPr>
            <p:nvPr/>
          </p:nvSpPr>
          <p:spPr bwMode="auto">
            <a:xfrm>
              <a:off x="4656" y="2112"/>
              <a:ext cx="96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6" name="Line 51"/>
            <p:cNvSpPr>
              <a:spLocks noChangeShapeType="1"/>
            </p:cNvSpPr>
            <p:nvPr/>
          </p:nvSpPr>
          <p:spPr bwMode="auto">
            <a:xfrm flipH="1" flipV="1">
              <a:off x="4896" y="2400"/>
              <a:ext cx="96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7" name="Text Box 52"/>
            <p:cNvSpPr txBox="1">
              <a:spLocks noChangeArrowheads="1"/>
            </p:cNvSpPr>
            <p:nvPr/>
          </p:nvSpPr>
          <p:spPr bwMode="auto">
            <a:xfrm>
              <a:off x="3360" y="249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r</a:t>
              </a:r>
            </a:p>
          </p:txBody>
        </p:sp>
        <p:sp>
          <p:nvSpPr>
            <p:cNvPr id="61458" name="Text Box 53"/>
            <p:cNvSpPr txBox="1">
              <a:spLocks noChangeArrowheads="1"/>
            </p:cNvSpPr>
            <p:nvPr/>
          </p:nvSpPr>
          <p:spPr bwMode="auto">
            <a:xfrm>
              <a:off x="4704" y="219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r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1</a:t>
              </a:r>
              <a:endParaRPr lang="en-US" altLang="zh-CN" sz="2000" b="1" i="1">
                <a:solidFill>
                  <a:srgbClr val="FF3300"/>
                </a:solidFill>
              </a:endParaRPr>
            </a:p>
          </p:txBody>
        </p:sp>
        <p:sp>
          <p:nvSpPr>
            <p:cNvPr id="61459" name="Text Box 54"/>
            <p:cNvSpPr txBox="1">
              <a:spLocks noChangeArrowheads="1"/>
            </p:cNvSpPr>
            <p:nvPr/>
          </p:nvSpPr>
          <p:spPr bwMode="auto">
            <a:xfrm>
              <a:off x="4272" y="267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  <a:sym typeface="Symbol" panose="05050102010706020507" pitchFamily="18" charset="2"/>
                </a:rPr>
                <a:t></a:t>
              </a:r>
              <a:endParaRPr lang="en-US" altLang="zh-CN" sz="2000" b="1" i="1">
                <a:solidFill>
                  <a:srgbClr val="FF3300"/>
                </a:solidFill>
              </a:endParaRPr>
            </a:p>
          </p:txBody>
        </p:sp>
        <p:sp>
          <p:nvSpPr>
            <p:cNvPr id="61460" name="Text Box 55"/>
            <p:cNvSpPr txBox="1">
              <a:spLocks noChangeArrowheads="1"/>
            </p:cNvSpPr>
            <p:nvPr/>
          </p:nvSpPr>
          <p:spPr bwMode="auto">
            <a:xfrm>
              <a:off x="4224" y="283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  <a:sym typeface="Symbol" panose="05050102010706020507" pitchFamily="18" charset="2"/>
                </a:rPr>
                <a:t></a:t>
              </a:r>
              <a:endParaRPr lang="en-US" altLang="zh-CN" sz="2000" b="1" i="1">
                <a:solidFill>
                  <a:srgbClr val="FF3300"/>
                </a:solidFill>
              </a:endParaRPr>
            </a:p>
          </p:txBody>
        </p:sp>
      </p:grpSp>
      <p:sp>
        <p:nvSpPr>
          <p:cNvPr id="56376" name="Text Box 56"/>
          <p:cNvSpPr txBox="1">
            <a:spLocks noChangeArrowheads="1"/>
          </p:cNvSpPr>
          <p:nvPr/>
        </p:nvSpPr>
        <p:spPr bwMode="auto">
          <a:xfrm>
            <a:off x="609600" y="5562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/>
              <a:t>q</a:t>
            </a:r>
            <a:r>
              <a:rPr lang="en-US" altLang="zh-CN" sz="2800" b="1"/>
              <a:t>=2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1</a:t>
            </a:r>
            <a:endParaRPr lang="en-US" altLang="zh-CN" sz="2800" b="1"/>
          </a:p>
        </p:txBody>
      </p:sp>
      <p:sp>
        <p:nvSpPr>
          <p:cNvPr id="56377" name="Text Box 57"/>
          <p:cNvSpPr txBox="1">
            <a:spLocks noChangeArrowheads="1"/>
          </p:cNvSpPr>
          <p:nvPr/>
        </p:nvSpPr>
        <p:spPr bwMode="auto">
          <a:xfrm>
            <a:off x="2590800" y="5562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</a:rPr>
              <a:t>r</a:t>
            </a:r>
            <a:r>
              <a:rPr lang="en-US" altLang="zh-CN" sz="2800" b="1">
                <a:solidFill>
                  <a:srgbClr val="FF3300"/>
                </a:solidFill>
              </a:rPr>
              <a:t>/</a:t>
            </a:r>
            <a:r>
              <a:rPr lang="en-US" altLang="zh-CN" sz="2800" b="1" i="1">
                <a:solidFill>
                  <a:srgbClr val="FF3300"/>
                </a:solidFill>
              </a:rPr>
              <a:t>r</a:t>
            </a:r>
            <a:r>
              <a:rPr lang="en-US" altLang="zh-CN" sz="2800" b="1" baseline="-25000">
                <a:solidFill>
                  <a:srgbClr val="FF3300"/>
                </a:solidFill>
              </a:rPr>
              <a:t>1</a:t>
            </a:r>
            <a:r>
              <a:rPr lang="en-US" altLang="zh-CN" sz="2800" b="1">
                <a:solidFill>
                  <a:srgbClr val="FF3300"/>
                </a:solidFill>
              </a:rPr>
              <a:t>, </a:t>
            </a:r>
            <a:r>
              <a:rPr lang="en-US" altLang="zh-CN" sz="2800" b="1" i="1">
                <a:solidFill>
                  <a:srgbClr val="FF3300"/>
                </a:solidFill>
                <a:sym typeface="Symbol" panose="05050102010706020507" pitchFamily="18" charset="2"/>
              </a:rPr>
              <a:t> </a:t>
            </a:r>
            <a:r>
              <a:rPr lang="en-US" altLang="zh-CN" sz="2800" b="1">
                <a:solidFill>
                  <a:srgbClr val="FF3300"/>
                </a:solidFill>
                <a:sym typeface="Symbol" panose="05050102010706020507" pitchFamily="18" charset="2"/>
              </a:rPr>
              <a:t>?</a:t>
            </a:r>
            <a:endParaRPr lang="en-US" altLang="zh-CN" sz="2800" b="1" i="1">
              <a:solidFill>
                <a:srgbClr val="FF3300"/>
              </a:solidFill>
            </a:endParaRPr>
          </a:p>
        </p:txBody>
      </p:sp>
      <p:sp>
        <p:nvSpPr>
          <p:cNvPr id="56378" name="Text Box 58"/>
          <p:cNvSpPr txBox="1">
            <a:spLocks noChangeArrowheads="1"/>
          </p:cNvSpPr>
          <p:nvPr/>
        </p:nvSpPr>
        <p:spPr bwMode="auto">
          <a:xfrm>
            <a:off x="76200" y="4800600"/>
            <a:ext cx="4135438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考察血管</a:t>
            </a:r>
            <a:r>
              <a:rPr lang="en-US" altLang="zh-CN" sz="2800" b="1" i="1"/>
              <a:t>AC</a:t>
            </a:r>
            <a:r>
              <a:rPr lang="zh-CN" altLang="en-US" sz="2800" b="1"/>
              <a:t>与</a:t>
            </a:r>
            <a:r>
              <a:rPr lang="en-US" altLang="zh-CN" sz="2800" b="1" i="1"/>
              <a:t>CB</a:t>
            </a:r>
            <a:r>
              <a:rPr lang="en-US" altLang="zh-CN" sz="2800" b="1"/>
              <a:t>, </a:t>
            </a:r>
            <a:r>
              <a:rPr lang="en-US" altLang="zh-CN" sz="2800" b="1" i="1"/>
              <a:t>CB</a:t>
            </a:r>
            <a:r>
              <a:rPr lang="en-US" altLang="zh-CN" sz="2800" b="1"/>
              <a:t>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24" grpId="0" autoUpdateAnimBg="0"/>
      <p:bldP spid="56376" grpId="0" autoUpdateAnimBg="0"/>
      <p:bldP spid="56377" grpId="0" autoUpdateAnimBg="0"/>
      <p:bldP spid="56378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2362200" cy="1117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黏性流体在刚性管道中运动</a:t>
            </a: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2949575" y="1066800"/>
          <a:ext cx="240665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7" name="Equation" r:id="rId3" imgW="685800" imgH="444500" progId="Equation.DSMT4">
                  <p:embed/>
                </p:oleObj>
              </mc:Choice>
              <mc:Fallback>
                <p:oleObj name="Equation" r:id="rId3" imgW="685800" imgH="444500" progId="Equation.DSMT4">
                  <p:embed/>
                  <p:pic>
                    <p:nvPicPr>
                      <p:cNvPr id="0" name="图片 1075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1066800"/>
                        <a:ext cx="2406650" cy="11763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638800" y="1066800"/>
            <a:ext cx="29654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>
                <a:sym typeface="Symbol" panose="05050102010706020507" pitchFamily="18" charset="2"/>
              </a:rPr>
              <a:t> </a:t>
            </a:r>
            <a:r>
              <a:rPr lang="en-US" altLang="zh-CN" sz="2800" b="1" i="1"/>
              <a:t>p</a:t>
            </a:r>
            <a:r>
              <a:rPr lang="en-US" altLang="zh-CN" sz="2800" b="1"/>
              <a:t>~</a:t>
            </a:r>
            <a:r>
              <a:rPr lang="en-US" altLang="zh-CN" sz="2800" b="1" i="1"/>
              <a:t>A,C</a:t>
            </a:r>
            <a:r>
              <a:rPr lang="zh-CN" altLang="zh-CN" sz="2800" b="1"/>
              <a:t>压力差，</a:t>
            </a:r>
            <a:r>
              <a:rPr lang="zh-CN" altLang="zh-CN" sz="2800" b="1" i="1">
                <a:sym typeface="Symbol" panose="05050102010706020507" pitchFamily="18" charset="2"/>
              </a:rPr>
              <a:t> </a:t>
            </a:r>
            <a:r>
              <a:rPr lang="en-US" altLang="zh-CN" sz="2800" b="1"/>
              <a:t>~</a:t>
            </a:r>
            <a:r>
              <a:rPr lang="zh-CN" altLang="en-US" sz="2800" b="1"/>
              <a:t>黏性系数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50825" y="2286000"/>
            <a:ext cx="3475038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克服阻力消耗能量</a:t>
            </a:r>
            <a:r>
              <a:rPr lang="en-US" altLang="zh-CN" sz="2800" b="1" i="1"/>
              <a:t>E</a:t>
            </a:r>
            <a:r>
              <a:rPr lang="en-US" altLang="zh-CN" sz="2800" b="1" baseline="-25000"/>
              <a:t>1 </a:t>
            </a:r>
            <a:endParaRPr lang="en-US" altLang="zh-CN" sz="2800" b="1"/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3829050" y="2349500"/>
          <a:ext cx="3048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8" name="Equation" r:id="rId5" imgW="1117600" imgH="419100" progId="Equation.DSMT4">
                  <p:embed/>
                </p:oleObj>
              </mc:Choice>
              <mc:Fallback>
                <p:oleObj name="Equation" r:id="rId5" imgW="1117600" imgH="419100" progId="Equation.DSMT4">
                  <p:embed/>
                  <p:pic>
                    <p:nvPicPr>
                      <p:cNvPr id="0" name="图片 1075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2349500"/>
                        <a:ext cx="3048000" cy="10795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04800" y="3062288"/>
            <a:ext cx="3475038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提供营养消耗能量</a:t>
            </a:r>
            <a:r>
              <a:rPr lang="en-US" altLang="zh-CN" sz="2800" b="1" i="1"/>
              <a:t>E</a:t>
            </a:r>
            <a:r>
              <a:rPr lang="en-US" altLang="zh-CN" sz="2800" b="1" baseline="-25000"/>
              <a:t>2 </a:t>
            </a:r>
            <a:endParaRPr lang="en-US" altLang="zh-CN" sz="2800" b="1"/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358775" y="5516563"/>
          <a:ext cx="32766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9" name="公式" r:id="rId7" imgW="1206500" imgH="228600" progId="Equation.3">
                  <p:embed/>
                </p:oleObj>
              </mc:Choice>
              <mc:Fallback>
                <p:oleObj name="公式" r:id="rId7" imgW="1206500" imgH="228600" progId="Equation.3">
                  <p:embed/>
                  <p:pic>
                    <p:nvPicPr>
                      <p:cNvPr id="0" name="图片 1075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5516563"/>
                        <a:ext cx="3276600" cy="6207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23850" y="371633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管壁内表面积 </a:t>
            </a:r>
            <a:r>
              <a:rPr lang="en-US" altLang="zh-CN" sz="2800" b="1"/>
              <a:t>2</a:t>
            </a:r>
            <a:r>
              <a:rPr lang="en-US" altLang="zh-CN" sz="2800" b="1">
                <a:sym typeface="Symbol" panose="05050102010706020507" pitchFamily="18" charset="2"/>
              </a:rPr>
              <a:t></a:t>
            </a:r>
            <a:r>
              <a:rPr lang="en-US" altLang="zh-CN" sz="2800" b="1" i="1">
                <a:sym typeface="Symbol" panose="05050102010706020507" pitchFamily="18" charset="2"/>
              </a:rPr>
              <a:t>rl</a:t>
            </a:r>
            <a:endParaRPr lang="en-US" altLang="zh-CN" sz="2800" b="1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04800" y="4221163"/>
            <a:ext cx="3429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管壁体积</a:t>
            </a:r>
            <a:r>
              <a:rPr lang="zh-CN" altLang="en-US" sz="2800" b="1">
                <a:sym typeface="Symbol" panose="05050102010706020507" pitchFamily="18" charset="2"/>
              </a:rPr>
              <a:t>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d</a:t>
            </a:r>
            <a:r>
              <a:rPr lang="en-US" altLang="zh-CN" sz="2800" b="1" baseline="30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+2</a:t>
            </a:r>
            <a:r>
              <a:rPr lang="en-US" altLang="zh-CN" sz="2800" b="1" i="1">
                <a:sym typeface="Symbol" panose="05050102010706020507" pitchFamily="18" charset="2"/>
              </a:rPr>
              <a:t>rd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,</a:t>
            </a:r>
            <a:r>
              <a:rPr lang="zh-CN" altLang="en-US" sz="2800" b="1"/>
              <a:t>管壁厚度</a:t>
            </a:r>
            <a:r>
              <a:rPr lang="en-US" altLang="zh-CN" sz="2800" b="1" i="1">
                <a:sym typeface="Symbol" panose="05050102010706020507" pitchFamily="18" charset="2"/>
              </a:rPr>
              <a:t>d</a:t>
            </a:r>
            <a:r>
              <a:rPr lang="zh-CN" altLang="en-US" sz="2800" b="1">
                <a:sym typeface="Symbol" panose="05050102010706020507" pitchFamily="18" charset="2"/>
              </a:rPr>
              <a:t>与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zh-CN" altLang="en-US" sz="2800" b="1">
                <a:sym typeface="Symbol" panose="05050102010706020507" pitchFamily="18" charset="2"/>
              </a:rPr>
              <a:t>成正比</a:t>
            </a:r>
            <a:endParaRPr lang="zh-CN" altLang="en-US" sz="2800" b="1" i="1">
              <a:sym typeface="Symbol" panose="05050102010706020507" pitchFamily="18" charset="2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276600" y="381000"/>
            <a:ext cx="22860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  <p:grpSp>
        <p:nvGrpSpPr>
          <p:cNvPr id="38924" name="Group 12"/>
          <p:cNvGrpSpPr/>
          <p:nvPr/>
        </p:nvGrpSpPr>
        <p:grpSpPr bwMode="auto">
          <a:xfrm>
            <a:off x="4953000" y="3108325"/>
            <a:ext cx="3962400" cy="3292475"/>
            <a:chOff x="3120" y="1958"/>
            <a:chExt cx="2496" cy="2074"/>
          </a:xfrm>
        </p:grpSpPr>
        <p:grpSp>
          <p:nvGrpSpPr>
            <p:cNvPr id="38926" name="Group 13"/>
            <p:cNvGrpSpPr/>
            <p:nvPr/>
          </p:nvGrpSpPr>
          <p:grpSpPr bwMode="auto">
            <a:xfrm>
              <a:off x="3120" y="2150"/>
              <a:ext cx="2400" cy="1776"/>
              <a:chOff x="3120" y="1968"/>
              <a:chExt cx="2400" cy="1776"/>
            </a:xfrm>
          </p:grpSpPr>
          <p:sp>
            <p:nvSpPr>
              <p:cNvPr id="38966" name="Line 14"/>
              <p:cNvSpPr>
                <a:spLocks noChangeShapeType="1"/>
              </p:cNvSpPr>
              <p:nvPr/>
            </p:nvSpPr>
            <p:spPr bwMode="auto">
              <a:xfrm flipV="1">
                <a:off x="4512" y="2448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967" name="Group 15"/>
              <p:cNvGrpSpPr/>
              <p:nvPr/>
            </p:nvGrpSpPr>
            <p:grpSpPr bwMode="auto">
              <a:xfrm>
                <a:off x="3120" y="1968"/>
                <a:ext cx="2400" cy="1776"/>
                <a:chOff x="3120" y="1968"/>
                <a:chExt cx="2400" cy="1776"/>
              </a:xfrm>
            </p:grpSpPr>
            <p:sp>
              <p:nvSpPr>
                <p:cNvPr id="3896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120" y="2880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69" name="Line 17"/>
                <p:cNvSpPr>
                  <a:spLocks noChangeShapeType="1"/>
                </p:cNvSpPr>
                <p:nvPr/>
              </p:nvSpPr>
              <p:spPr bwMode="auto">
                <a:xfrm>
                  <a:off x="3120" y="2400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0" name="Line 18"/>
                <p:cNvSpPr>
                  <a:spLocks noChangeShapeType="1"/>
                </p:cNvSpPr>
                <p:nvPr/>
              </p:nvSpPr>
              <p:spPr bwMode="auto">
                <a:xfrm>
                  <a:off x="3120" y="3312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416" y="1968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2" name="Line 20"/>
                <p:cNvSpPr>
                  <a:spLocks noChangeShapeType="1"/>
                </p:cNvSpPr>
                <p:nvPr/>
              </p:nvSpPr>
              <p:spPr bwMode="auto">
                <a:xfrm>
                  <a:off x="4512" y="2880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3" name="Line 21"/>
                <p:cNvSpPr>
                  <a:spLocks noChangeShapeType="1"/>
                </p:cNvSpPr>
                <p:nvPr/>
              </p:nvSpPr>
              <p:spPr bwMode="auto">
                <a:xfrm>
                  <a:off x="4416" y="3312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80" y="2160"/>
                  <a:ext cx="120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75" name="Line 23"/>
                <p:cNvSpPr>
                  <a:spLocks noChangeShapeType="1"/>
                </p:cNvSpPr>
                <p:nvPr/>
              </p:nvSpPr>
              <p:spPr bwMode="auto">
                <a:xfrm>
                  <a:off x="4080" y="2880"/>
                  <a:ext cx="120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27" name="Group 24"/>
            <p:cNvGrpSpPr/>
            <p:nvPr/>
          </p:nvGrpSpPr>
          <p:grpSpPr bwMode="auto">
            <a:xfrm>
              <a:off x="3552" y="2534"/>
              <a:ext cx="1200" cy="864"/>
              <a:chOff x="3552" y="2352"/>
              <a:chExt cx="1200" cy="864"/>
            </a:xfrm>
          </p:grpSpPr>
          <p:sp>
            <p:nvSpPr>
              <p:cNvPr id="38960" name="Line 25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1" name="Line 26"/>
              <p:cNvSpPr>
                <a:spLocks noChangeShapeType="1"/>
              </p:cNvSpPr>
              <p:nvPr/>
            </p:nvSpPr>
            <p:spPr bwMode="auto">
              <a:xfrm flipV="1">
                <a:off x="4320" y="2544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2" name="Line 27"/>
              <p:cNvSpPr>
                <a:spLocks noChangeShapeType="1"/>
              </p:cNvSpPr>
              <p:nvPr/>
            </p:nvSpPr>
            <p:spPr bwMode="auto">
              <a:xfrm>
                <a:off x="4320" y="3024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3" name="Text Box 28"/>
              <p:cNvSpPr txBox="1">
                <a:spLocks noChangeArrowheads="1"/>
              </p:cNvSpPr>
              <p:nvPr/>
            </p:nvSpPr>
            <p:spPr bwMode="auto">
              <a:xfrm>
                <a:off x="3648" y="283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</a:p>
            </p:txBody>
          </p:sp>
          <p:sp>
            <p:nvSpPr>
              <p:cNvPr id="38964" name="Text Box 29"/>
              <p:cNvSpPr txBox="1">
                <a:spLocks noChangeArrowheads="1"/>
              </p:cNvSpPr>
              <p:nvPr/>
            </p:nvSpPr>
            <p:spPr bwMode="auto">
              <a:xfrm>
                <a:off x="4368" y="283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r>
                  <a:rPr lang="en-US" altLang="zh-CN" b="1" baseline="-25000"/>
                  <a:t>1</a:t>
                </a:r>
                <a:endParaRPr lang="en-US" altLang="zh-CN" b="1" i="1"/>
              </a:p>
            </p:txBody>
          </p:sp>
          <p:sp>
            <p:nvSpPr>
              <p:cNvPr id="38965" name="Text Box 30"/>
              <p:cNvSpPr txBox="1">
                <a:spLocks noChangeArrowheads="1"/>
              </p:cNvSpPr>
              <p:nvPr/>
            </p:nvSpPr>
            <p:spPr bwMode="auto">
              <a:xfrm>
                <a:off x="4320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r>
                  <a:rPr lang="en-US" altLang="zh-CN" b="1" baseline="-25000"/>
                  <a:t>1</a:t>
                </a:r>
                <a:endParaRPr lang="en-US" altLang="zh-CN" b="1" i="1"/>
              </a:p>
            </p:txBody>
          </p:sp>
        </p:grpSp>
        <p:grpSp>
          <p:nvGrpSpPr>
            <p:cNvPr id="38928" name="Group 31"/>
            <p:cNvGrpSpPr/>
            <p:nvPr/>
          </p:nvGrpSpPr>
          <p:grpSpPr bwMode="auto">
            <a:xfrm>
              <a:off x="3120" y="1958"/>
              <a:ext cx="2496" cy="2074"/>
              <a:chOff x="576" y="2294"/>
              <a:chExt cx="2496" cy="2074"/>
            </a:xfrm>
          </p:grpSpPr>
          <p:sp>
            <p:nvSpPr>
              <p:cNvPr id="38938" name="Line 32"/>
              <p:cNvSpPr>
                <a:spLocks noChangeShapeType="1"/>
              </p:cNvSpPr>
              <p:nvPr/>
            </p:nvSpPr>
            <p:spPr bwMode="auto">
              <a:xfrm flipH="1" flipV="1">
                <a:off x="2256" y="2294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9" name="Line 33"/>
              <p:cNvSpPr>
                <a:spLocks noChangeShapeType="1"/>
              </p:cNvSpPr>
              <p:nvPr/>
            </p:nvSpPr>
            <p:spPr bwMode="auto">
              <a:xfrm>
                <a:off x="2592" y="277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0" name="Line 34"/>
              <p:cNvSpPr>
                <a:spLocks noChangeShapeType="1"/>
              </p:cNvSpPr>
              <p:nvPr/>
            </p:nvSpPr>
            <p:spPr bwMode="auto">
              <a:xfrm>
                <a:off x="1536" y="339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1" name="Line 35"/>
              <p:cNvSpPr>
                <a:spLocks noChangeShapeType="1"/>
              </p:cNvSpPr>
              <p:nvPr/>
            </p:nvSpPr>
            <p:spPr bwMode="auto">
              <a:xfrm>
                <a:off x="720" y="3398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2" name="Line 36"/>
              <p:cNvSpPr>
                <a:spLocks noChangeShapeType="1"/>
              </p:cNvSpPr>
              <p:nvPr/>
            </p:nvSpPr>
            <p:spPr bwMode="auto">
              <a:xfrm flipV="1">
                <a:off x="1248" y="392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3" name="Line 37"/>
              <p:cNvSpPr>
                <a:spLocks noChangeShapeType="1"/>
              </p:cNvSpPr>
              <p:nvPr/>
            </p:nvSpPr>
            <p:spPr bwMode="auto">
              <a:xfrm flipH="1" flipV="1">
                <a:off x="720" y="392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4" name="Line 38"/>
              <p:cNvSpPr>
                <a:spLocks noChangeShapeType="1"/>
              </p:cNvSpPr>
              <p:nvPr/>
            </p:nvSpPr>
            <p:spPr bwMode="auto">
              <a:xfrm>
                <a:off x="2592" y="272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5" name="Line 39"/>
              <p:cNvSpPr>
                <a:spLocks noChangeShapeType="1"/>
              </p:cNvSpPr>
              <p:nvPr/>
            </p:nvSpPr>
            <p:spPr bwMode="auto">
              <a:xfrm>
                <a:off x="1776" y="426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6" name="Line 40"/>
              <p:cNvSpPr>
                <a:spLocks noChangeShapeType="1"/>
              </p:cNvSpPr>
              <p:nvPr/>
            </p:nvSpPr>
            <p:spPr bwMode="auto">
              <a:xfrm flipH="1">
                <a:off x="720" y="426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7" name="Line 41"/>
              <p:cNvSpPr>
                <a:spLocks noChangeShapeType="1"/>
              </p:cNvSpPr>
              <p:nvPr/>
            </p:nvSpPr>
            <p:spPr bwMode="auto">
              <a:xfrm flipH="1" flipV="1">
                <a:off x="1248" y="3062"/>
                <a:ext cx="28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8" name="Line 42"/>
              <p:cNvSpPr>
                <a:spLocks noChangeShapeType="1"/>
              </p:cNvSpPr>
              <p:nvPr/>
            </p:nvSpPr>
            <p:spPr bwMode="auto">
              <a:xfrm flipH="1">
                <a:off x="1296" y="2822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9" name="Line 43"/>
              <p:cNvSpPr>
                <a:spLocks noChangeShapeType="1"/>
              </p:cNvSpPr>
              <p:nvPr/>
            </p:nvSpPr>
            <p:spPr bwMode="auto">
              <a:xfrm flipV="1">
                <a:off x="1968" y="234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0" name="Line 44"/>
              <p:cNvSpPr>
                <a:spLocks noChangeShapeType="1"/>
              </p:cNvSpPr>
              <p:nvPr/>
            </p:nvSpPr>
            <p:spPr bwMode="auto">
              <a:xfrm>
                <a:off x="2832" y="320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1" name="Line 45"/>
              <p:cNvSpPr>
                <a:spLocks noChangeShapeType="1"/>
              </p:cNvSpPr>
              <p:nvPr/>
            </p:nvSpPr>
            <p:spPr bwMode="auto">
              <a:xfrm flipV="1">
                <a:off x="2832" y="277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2" name="Text Box 46"/>
              <p:cNvSpPr txBox="1">
                <a:spLocks noChangeArrowheads="1"/>
              </p:cNvSpPr>
              <p:nvPr/>
            </p:nvSpPr>
            <p:spPr bwMode="auto">
              <a:xfrm>
                <a:off x="576" y="311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</a:p>
            </p:txBody>
          </p:sp>
          <p:sp>
            <p:nvSpPr>
              <p:cNvPr id="38953" name="Text Box 47"/>
              <p:cNvSpPr txBox="1">
                <a:spLocks noChangeArrowheads="1"/>
              </p:cNvSpPr>
              <p:nvPr/>
            </p:nvSpPr>
            <p:spPr bwMode="auto">
              <a:xfrm>
                <a:off x="2544" y="248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B</a:t>
                </a:r>
              </a:p>
            </p:txBody>
          </p:sp>
          <p:sp>
            <p:nvSpPr>
              <p:cNvPr id="38954" name="Text Box 48"/>
              <p:cNvSpPr txBox="1">
                <a:spLocks noChangeArrowheads="1"/>
              </p:cNvSpPr>
              <p:nvPr/>
            </p:nvSpPr>
            <p:spPr bwMode="auto">
              <a:xfrm>
                <a:off x="2592" y="383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B´</a:t>
                </a:r>
              </a:p>
            </p:txBody>
          </p:sp>
          <p:sp>
            <p:nvSpPr>
              <p:cNvPr id="38955" name="Text Box 49"/>
              <p:cNvSpPr txBox="1">
                <a:spLocks noChangeArrowheads="1"/>
              </p:cNvSpPr>
              <p:nvPr/>
            </p:nvSpPr>
            <p:spPr bwMode="auto">
              <a:xfrm>
                <a:off x="1440" y="311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C</a:t>
                </a:r>
              </a:p>
            </p:txBody>
          </p:sp>
          <p:sp>
            <p:nvSpPr>
              <p:cNvPr id="38956" name="Text Box 50"/>
              <p:cNvSpPr txBox="1">
                <a:spLocks noChangeArrowheads="1"/>
              </p:cNvSpPr>
              <p:nvPr/>
            </p:nvSpPr>
            <p:spPr bwMode="auto">
              <a:xfrm>
                <a:off x="2688" y="296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H</a:t>
                </a:r>
              </a:p>
            </p:txBody>
          </p:sp>
          <p:sp>
            <p:nvSpPr>
              <p:cNvPr id="38957" name="Text Box 51"/>
              <p:cNvSpPr txBox="1">
                <a:spLocks noChangeArrowheads="1"/>
              </p:cNvSpPr>
              <p:nvPr/>
            </p:nvSpPr>
            <p:spPr bwMode="auto">
              <a:xfrm>
                <a:off x="1584" y="411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</a:p>
            </p:txBody>
          </p:sp>
          <p:sp>
            <p:nvSpPr>
              <p:cNvPr id="38958" name="Text Box 52"/>
              <p:cNvSpPr txBox="1">
                <a:spLocks noChangeArrowheads="1"/>
              </p:cNvSpPr>
              <p:nvPr/>
            </p:nvSpPr>
            <p:spPr bwMode="auto">
              <a:xfrm>
                <a:off x="1056" y="382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</a:p>
            </p:txBody>
          </p:sp>
          <p:sp>
            <p:nvSpPr>
              <p:cNvPr id="38959" name="Text Box 53"/>
              <p:cNvSpPr txBox="1">
                <a:spLocks noChangeArrowheads="1"/>
              </p:cNvSpPr>
              <p:nvPr/>
            </p:nvSpPr>
            <p:spPr bwMode="auto">
              <a:xfrm>
                <a:off x="1728" y="258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  <a:r>
                  <a:rPr lang="en-US" altLang="zh-CN" sz="2000" b="1" baseline="-25000"/>
                  <a:t>1</a:t>
                </a:r>
                <a:endParaRPr lang="en-US" altLang="zh-CN" sz="2000" b="1" i="1"/>
              </a:p>
            </p:txBody>
          </p:sp>
        </p:grpSp>
        <p:grpSp>
          <p:nvGrpSpPr>
            <p:cNvPr id="38929" name="Group 54"/>
            <p:cNvGrpSpPr/>
            <p:nvPr/>
          </p:nvGrpSpPr>
          <p:grpSpPr bwMode="auto">
            <a:xfrm>
              <a:off x="3360" y="2294"/>
              <a:ext cx="1728" cy="970"/>
              <a:chOff x="3360" y="2112"/>
              <a:chExt cx="1728" cy="970"/>
            </a:xfrm>
          </p:grpSpPr>
          <p:sp>
            <p:nvSpPr>
              <p:cNvPr id="38930" name="Line 55"/>
              <p:cNvSpPr>
                <a:spLocks noChangeShapeType="1"/>
              </p:cNvSpPr>
              <p:nvPr/>
            </p:nvSpPr>
            <p:spPr bwMode="auto">
              <a:xfrm flipV="1">
                <a:off x="3456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1" name="Line 56"/>
              <p:cNvSpPr>
                <a:spLocks noChangeShapeType="1"/>
              </p:cNvSpPr>
              <p:nvPr/>
            </p:nvSpPr>
            <p:spPr bwMode="auto">
              <a:xfrm>
                <a:off x="345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2" name="Line 57"/>
              <p:cNvSpPr>
                <a:spLocks noChangeShapeType="1"/>
              </p:cNvSpPr>
              <p:nvPr/>
            </p:nvSpPr>
            <p:spPr bwMode="auto">
              <a:xfrm>
                <a:off x="4656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3" name="Line 58"/>
              <p:cNvSpPr>
                <a:spLocks noChangeShapeType="1"/>
              </p:cNvSpPr>
              <p:nvPr/>
            </p:nvSpPr>
            <p:spPr bwMode="auto">
              <a:xfrm flipH="1" flipV="1">
                <a:off x="4896" y="2400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4" name="Text Box 59"/>
              <p:cNvSpPr txBox="1">
                <a:spLocks noChangeArrowheads="1"/>
              </p:cNvSpPr>
              <p:nvPr/>
            </p:nvSpPr>
            <p:spPr bwMode="auto">
              <a:xfrm>
                <a:off x="3360" y="249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r</a:t>
                </a:r>
              </a:p>
            </p:txBody>
          </p:sp>
          <p:sp>
            <p:nvSpPr>
              <p:cNvPr id="38935" name="Text Box 60"/>
              <p:cNvSpPr txBox="1">
                <a:spLocks noChangeArrowheads="1"/>
              </p:cNvSpPr>
              <p:nvPr/>
            </p:nvSpPr>
            <p:spPr bwMode="auto">
              <a:xfrm>
                <a:off x="4704" y="219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r</a:t>
                </a:r>
                <a:r>
                  <a:rPr lang="en-US" altLang="zh-CN" sz="2000" b="1" baseline="-25000">
                    <a:solidFill>
                      <a:srgbClr val="FF3300"/>
                    </a:solidFill>
                  </a:rPr>
                  <a:t>1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8936" name="Text Box 61"/>
              <p:cNvSpPr txBox="1">
                <a:spLocks noChangeArrowheads="1"/>
              </p:cNvSpPr>
              <p:nvPr/>
            </p:nvSpPr>
            <p:spPr bwMode="auto">
              <a:xfrm>
                <a:off x="4272" y="267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8937" name="Text Box 62"/>
              <p:cNvSpPr txBox="1">
                <a:spLocks noChangeArrowheads="1"/>
              </p:cNvSpPr>
              <p:nvPr/>
            </p:nvSpPr>
            <p:spPr bwMode="auto">
              <a:xfrm>
                <a:off x="4224" y="283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</p:grpSp>
      <p:pic>
        <p:nvPicPr>
          <p:cNvPr id="38925" name="Picture 4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49275"/>
            <a:ext cx="7175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 autoUpdateAnimBg="0"/>
      <p:bldP spid="57348" grpId="0" autoUpdateAnimBg="0"/>
      <p:bldP spid="57349" grpId="0" animBg="1" autoUpdateAnimBg="0"/>
      <p:bldP spid="57351" grpId="0" animBg="1" autoUpdateAnimBg="0"/>
      <p:bldP spid="57353" grpId="0" autoUpdateAnimBg="0"/>
      <p:bldP spid="57354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Text Box 2"/>
          <p:cNvSpPr txBox="1">
            <a:spLocks noChangeArrowheads="1"/>
          </p:cNvSpPr>
          <p:nvPr/>
        </p:nvSpPr>
        <p:spPr bwMode="auto">
          <a:xfrm>
            <a:off x="3276600" y="381000"/>
            <a:ext cx="22860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grpSp>
        <p:nvGrpSpPr>
          <p:cNvPr id="39944" name="Group 3"/>
          <p:cNvGrpSpPr/>
          <p:nvPr/>
        </p:nvGrpSpPr>
        <p:grpSpPr bwMode="auto">
          <a:xfrm>
            <a:off x="4876800" y="304800"/>
            <a:ext cx="3962400" cy="3292475"/>
            <a:chOff x="3120" y="1958"/>
            <a:chExt cx="2496" cy="2074"/>
          </a:xfrm>
        </p:grpSpPr>
        <p:grpSp>
          <p:nvGrpSpPr>
            <p:cNvPr id="39950" name="Group 4"/>
            <p:cNvGrpSpPr/>
            <p:nvPr/>
          </p:nvGrpSpPr>
          <p:grpSpPr bwMode="auto">
            <a:xfrm>
              <a:off x="3120" y="2150"/>
              <a:ext cx="2400" cy="1776"/>
              <a:chOff x="3120" y="1968"/>
              <a:chExt cx="2400" cy="1776"/>
            </a:xfrm>
          </p:grpSpPr>
          <p:sp>
            <p:nvSpPr>
              <p:cNvPr id="39990" name="Line 5"/>
              <p:cNvSpPr>
                <a:spLocks noChangeShapeType="1"/>
              </p:cNvSpPr>
              <p:nvPr/>
            </p:nvSpPr>
            <p:spPr bwMode="auto">
              <a:xfrm flipV="1">
                <a:off x="4512" y="2448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991" name="Group 6"/>
              <p:cNvGrpSpPr/>
              <p:nvPr/>
            </p:nvGrpSpPr>
            <p:grpSpPr bwMode="auto">
              <a:xfrm>
                <a:off x="3120" y="1968"/>
                <a:ext cx="2400" cy="1776"/>
                <a:chOff x="3120" y="1968"/>
                <a:chExt cx="2400" cy="1776"/>
              </a:xfrm>
            </p:grpSpPr>
            <p:sp>
              <p:nvSpPr>
                <p:cNvPr id="3999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120" y="2880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3" name="Line 8"/>
                <p:cNvSpPr>
                  <a:spLocks noChangeShapeType="1"/>
                </p:cNvSpPr>
                <p:nvPr/>
              </p:nvSpPr>
              <p:spPr bwMode="auto">
                <a:xfrm>
                  <a:off x="3120" y="2400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4" name="Line 9"/>
                <p:cNvSpPr>
                  <a:spLocks noChangeShapeType="1"/>
                </p:cNvSpPr>
                <p:nvPr/>
              </p:nvSpPr>
              <p:spPr bwMode="auto">
                <a:xfrm>
                  <a:off x="3120" y="3312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416" y="1968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6" name="Line 11"/>
                <p:cNvSpPr>
                  <a:spLocks noChangeShapeType="1"/>
                </p:cNvSpPr>
                <p:nvPr/>
              </p:nvSpPr>
              <p:spPr bwMode="auto">
                <a:xfrm>
                  <a:off x="4512" y="2880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7" name="Line 12"/>
                <p:cNvSpPr>
                  <a:spLocks noChangeShapeType="1"/>
                </p:cNvSpPr>
                <p:nvPr/>
              </p:nvSpPr>
              <p:spPr bwMode="auto">
                <a:xfrm>
                  <a:off x="4416" y="3312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080" y="2160"/>
                  <a:ext cx="120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9" name="Line 14"/>
                <p:cNvSpPr>
                  <a:spLocks noChangeShapeType="1"/>
                </p:cNvSpPr>
                <p:nvPr/>
              </p:nvSpPr>
              <p:spPr bwMode="auto">
                <a:xfrm>
                  <a:off x="4080" y="2880"/>
                  <a:ext cx="120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951" name="Group 15"/>
            <p:cNvGrpSpPr/>
            <p:nvPr/>
          </p:nvGrpSpPr>
          <p:grpSpPr bwMode="auto">
            <a:xfrm>
              <a:off x="3552" y="2534"/>
              <a:ext cx="1200" cy="864"/>
              <a:chOff x="3552" y="2352"/>
              <a:chExt cx="1200" cy="864"/>
            </a:xfrm>
          </p:grpSpPr>
          <p:sp>
            <p:nvSpPr>
              <p:cNvPr id="39984" name="Line 16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5" name="Line 17"/>
              <p:cNvSpPr>
                <a:spLocks noChangeShapeType="1"/>
              </p:cNvSpPr>
              <p:nvPr/>
            </p:nvSpPr>
            <p:spPr bwMode="auto">
              <a:xfrm flipV="1">
                <a:off x="4320" y="2544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6" name="Line 18"/>
              <p:cNvSpPr>
                <a:spLocks noChangeShapeType="1"/>
              </p:cNvSpPr>
              <p:nvPr/>
            </p:nvSpPr>
            <p:spPr bwMode="auto">
              <a:xfrm>
                <a:off x="4320" y="3024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7" name="Text Box 19"/>
              <p:cNvSpPr txBox="1">
                <a:spLocks noChangeArrowheads="1"/>
              </p:cNvSpPr>
              <p:nvPr/>
            </p:nvSpPr>
            <p:spPr bwMode="auto">
              <a:xfrm>
                <a:off x="3648" y="283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</a:p>
            </p:txBody>
          </p:sp>
          <p:sp>
            <p:nvSpPr>
              <p:cNvPr id="39988" name="Text Box 20"/>
              <p:cNvSpPr txBox="1">
                <a:spLocks noChangeArrowheads="1"/>
              </p:cNvSpPr>
              <p:nvPr/>
            </p:nvSpPr>
            <p:spPr bwMode="auto">
              <a:xfrm>
                <a:off x="4368" y="283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r>
                  <a:rPr lang="en-US" altLang="zh-CN" b="1" baseline="-25000"/>
                  <a:t>1</a:t>
                </a:r>
                <a:endParaRPr lang="en-US" altLang="zh-CN" b="1" i="1"/>
              </a:p>
            </p:txBody>
          </p:sp>
          <p:sp>
            <p:nvSpPr>
              <p:cNvPr id="39989" name="Text Box 21"/>
              <p:cNvSpPr txBox="1">
                <a:spLocks noChangeArrowheads="1"/>
              </p:cNvSpPr>
              <p:nvPr/>
            </p:nvSpPr>
            <p:spPr bwMode="auto">
              <a:xfrm>
                <a:off x="4320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r>
                  <a:rPr lang="en-US" altLang="zh-CN" b="1" baseline="-25000"/>
                  <a:t>1</a:t>
                </a:r>
                <a:endParaRPr lang="en-US" altLang="zh-CN" b="1" i="1"/>
              </a:p>
            </p:txBody>
          </p:sp>
        </p:grpSp>
        <p:grpSp>
          <p:nvGrpSpPr>
            <p:cNvPr id="39952" name="Group 22"/>
            <p:cNvGrpSpPr/>
            <p:nvPr/>
          </p:nvGrpSpPr>
          <p:grpSpPr bwMode="auto">
            <a:xfrm>
              <a:off x="3120" y="1958"/>
              <a:ext cx="2496" cy="2074"/>
              <a:chOff x="576" y="2294"/>
              <a:chExt cx="2496" cy="2074"/>
            </a:xfrm>
          </p:grpSpPr>
          <p:sp>
            <p:nvSpPr>
              <p:cNvPr id="39962" name="Line 23"/>
              <p:cNvSpPr>
                <a:spLocks noChangeShapeType="1"/>
              </p:cNvSpPr>
              <p:nvPr/>
            </p:nvSpPr>
            <p:spPr bwMode="auto">
              <a:xfrm flipH="1" flipV="1">
                <a:off x="2256" y="2294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3" name="Line 24"/>
              <p:cNvSpPr>
                <a:spLocks noChangeShapeType="1"/>
              </p:cNvSpPr>
              <p:nvPr/>
            </p:nvSpPr>
            <p:spPr bwMode="auto">
              <a:xfrm>
                <a:off x="2592" y="277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4" name="Line 25"/>
              <p:cNvSpPr>
                <a:spLocks noChangeShapeType="1"/>
              </p:cNvSpPr>
              <p:nvPr/>
            </p:nvSpPr>
            <p:spPr bwMode="auto">
              <a:xfrm>
                <a:off x="1536" y="339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5" name="Line 26"/>
              <p:cNvSpPr>
                <a:spLocks noChangeShapeType="1"/>
              </p:cNvSpPr>
              <p:nvPr/>
            </p:nvSpPr>
            <p:spPr bwMode="auto">
              <a:xfrm>
                <a:off x="720" y="3398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6" name="Line 27"/>
              <p:cNvSpPr>
                <a:spLocks noChangeShapeType="1"/>
              </p:cNvSpPr>
              <p:nvPr/>
            </p:nvSpPr>
            <p:spPr bwMode="auto">
              <a:xfrm flipV="1">
                <a:off x="1248" y="392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7" name="Line 28"/>
              <p:cNvSpPr>
                <a:spLocks noChangeShapeType="1"/>
              </p:cNvSpPr>
              <p:nvPr/>
            </p:nvSpPr>
            <p:spPr bwMode="auto">
              <a:xfrm flipH="1" flipV="1">
                <a:off x="720" y="392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8" name="Line 29"/>
              <p:cNvSpPr>
                <a:spLocks noChangeShapeType="1"/>
              </p:cNvSpPr>
              <p:nvPr/>
            </p:nvSpPr>
            <p:spPr bwMode="auto">
              <a:xfrm>
                <a:off x="2592" y="272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9" name="Line 30"/>
              <p:cNvSpPr>
                <a:spLocks noChangeShapeType="1"/>
              </p:cNvSpPr>
              <p:nvPr/>
            </p:nvSpPr>
            <p:spPr bwMode="auto">
              <a:xfrm>
                <a:off x="1776" y="426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0" name="Line 31"/>
              <p:cNvSpPr>
                <a:spLocks noChangeShapeType="1"/>
              </p:cNvSpPr>
              <p:nvPr/>
            </p:nvSpPr>
            <p:spPr bwMode="auto">
              <a:xfrm flipH="1">
                <a:off x="720" y="426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1" name="Line 32"/>
              <p:cNvSpPr>
                <a:spLocks noChangeShapeType="1"/>
              </p:cNvSpPr>
              <p:nvPr/>
            </p:nvSpPr>
            <p:spPr bwMode="auto">
              <a:xfrm flipH="1" flipV="1">
                <a:off x="1248" y="3062"/>
                <a:ext cx="28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2" name="Line 33"/>
              <p:cNvSpPr>
                <a:spLocks noChangeShapeType="1"/>
              </p:cNvSpPr>
              <p:nvPr/>
            </p:nvSpPr>
            <p:spPr bwMode="auto">
              <a:xfrm flipH="1">
                <a:off x="1296" y="2822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3" name="Line 34"/>
              <p:cNvSpPr>
                <a:spLocks noChangeShapeType="1"/>
              </p:cNvSpPr>
              <p:nvPr/>
            </p:nvSpPr>
            <p:spPr bwMode="auto">
              <a:xfrm flipV="1">
                <a:off x="1968" y="234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4" name="Line 35"/>
              <p:cNvSpPr>
                <a:spLocks noChangeShapeType="1"/>
              </p:cNvSpPr>
              <p:nvPr/>
            </p:nvSpPr>
            <p:spPr bwMode="auto">
              <a:xfrm>
                <a:off x="2832" y="320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5" name="Line 36"/>
              <p:cNvSpPr>
                <a:spLocks noChangeShapeType="1"/>
              </p:cNvSpPr>
              <p:nvPr/>
            </p:nvSpPr>
            <p:spPr bwMode="auto">
              <a:xfrm flipV="1">
                <a:off x="2832" y="277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6" name="Text Box 37"/>
              <p:cNvSpPr txBox="1">
                <a:spLocks noChangeArrowheads="1"/>
              </p:cNvSpPr>
              <p:nvPr/>
            </p:nvSpPr>
            <p:spPr bwMode="auto">
              <a:xfrm>
                <a:off x="576" y="311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</a:p>
            </p:txBody>
          </p:sp>
          <p:sp>
            <p:nvSpPr>
              <p:cNvPr id="39977" name="Text Box 38"/>
              <p:cNvSpPr txBox="1">
                <a:spLocks noChangeArrowheads="1"/>
              </p:cNvSpPr>
              <p:nvPr/>
            </p:nvSpPr>
            <p:spPr bwMode="auto">
              <a:xfrm>
                <a:off x="2544" y="248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B</a:t>
                </a:r>
              </a:p>
            </p:txBody>
          </p:sp>
          <p:sp>
            <p:nvSpPr>
              <p:cNvPr id="39978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83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B´</a:t>
                </a:r>
              </a:p>
            </p:txBody>
          </p:sp>
          <p:sp>
            <p:nvSpPr>
              <p:cNvPr id="39979" name="Text Box 40"/>
              <p:cNvSpPr txBox="1">
                <a:spLocks noChangeArrowheads="1"/>
              </p:cNvSpPr>
              <p:nvPr/>
            </p:nvSpPr>
            <p:spPr bwMode="auto">
              <a:xfrm>
                <a:off x="1440" y="311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C</a:t>
                </a:r>
              </a:p>
            </p:txBody>
          </p:sp>
          <p:sp>
            <p:nvSpPr>
              <p:cNvPr id="39980" name="Text Box 41"/>
              <p:cNvSpPr txBox="1">
                <a:spLocks noChangeArrowheads="1"/>
              </p:cNvSpPr>
              <p:nvPr/>
            </p:nvSpPr>
            <p:spPr bwMode="auto">
              <a:xfrm>
                <a:off x="2688" y="296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H</a:t>
                </a:r>
              </a:p>
            </p:txBody>
          </p:sp>
          <p:sp>
            <p:nvSpPr>
              <p:cNvPr id="39981" name="Text Box 42"/>
              <p:cNvSpPr txBox="1">
                <a:spLocks noChangeArrowheads="1"/>
              </p:cNvSpPr>
              <p:nvPr/>
            </p:nvSpPr>
            <p:spPr bwMode="auto">
              <a:xfrm>
                <a:off x="1584" y="411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</a:p>
            </p:txBody>
          </p:sp>
          <p:sp>
            <p:nvSpPr>
              <p:cNvPr id="39982" name="Text Box 43"/>
              <p:cNvSpPr txBox="1">
                <a:spLocks noChangeArrowheads="1"/>
              </p:cNvSpPr>
              <p:nvPr/>
            </p:nvSpPr>
            <p:spPr bwMode="auto">
              <a:xfrm>
                <a:off x="1056" y="382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</a:p>
            </p:txBody>
          </p:sp>
          <p:sp>
            <p:nvSpPr>
              <p:cNvPr id="39983" name="Text Box 44"/>
              <p:cNvSpPr txBox="1">
                <a:spLocks noChangeArrowheads="1"/>
              </p:cNvSpPr>
              <p:nvPr/>
            </p:nvSpPr>
            <p:spPr bwMode="auto">
              <a:xfrm>
                <a:off x="1728" y="258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  <a:r>
                  <a:rPr lang="en-US" altLang="zh-CN" sz="2000" b="1" baseline="-25000"/>
                  <a:t>1</a:t>
                </a:r>
                <a:endParaRPr lang="en-US" altLang="zh-CN" sz="2000" b="1" i="1"/>
              </a:p>
            </p:txBody>
          </p:sp>
        </p:grpSp>
        <p:grpSp>
          <p:nvGrpSpPr>
            <p:cNvPr id="39953" name="Group 45"/>
            <p:cNvGrpSpPr/>
            <p:nvPr/>
          </p:nvGrpSpPr>
          <p:grpSpPr bwMode="auto">
            <a:xfrm>
              <a:off x="3360" y="2294"/>
              <a:ext cx="1728" cy="970"/>
              <a:chOff x="3360" y="2112"/>
              <a:chExt cx="1728" cy="970"/>
            </a:xfrm>
          </p:grpSpPr>
          <p:sp>
            <p:nvSpPr>
              <p:cNvPr id="39954" name="Line 46"/>
              <p:cNvSpPr>
                <a:spLocks noChangeShapeType="1"/>
              </p:cNvSpPr>
              <p:nvPr/>
            </p:nvSpPr>
            <p:spPr bwMode="auto">
              <a:xfrm flipV="1">
                <a:off x="3456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5" name="Line 47"/>
              <p:cNvSpPr>
                <a:spLocks noChangeShapeType="1"/>
              </p:cNvSpPr>
              <p:nvPr/>
            </p:nvSpPr>
            <p:spPr bwMode="auto">
              <a:xfrm>
                <a:off x="345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6" name="Line 48"/>
              <p:cNvSpPr>
                <a:spLocks noChangeShapeType="1"/>
              </p:cNvSpPr>
              <p:nvPr/>
            </p:nvSpPr>
            <p:spPr bwMode="auto">
              <a:xfrm>
                <a:off x="4656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7" name="Line 49"/>
              <p:cNvSpPr>
                <a:spLocks noChangeShapeType="1"/>
              </p:cNvSpPr>
              <p:nvPr/>
            </p:nvSpPr>
            <p:spPr bwMode="auto">
              <a:xfrm flipH="1" flipV="1">
                <a:off x="4896" y="2400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8" name="Text Box 50"/>
              <p:cNvSpPr txBox="1">
                <a:spLocks noChangeArrowheads="1"/>
              </p:cNvSpPr>
              <p:nvPr/>
            </p:nvSpPr>
            <p:spPr bwMode="auto">
              <a:xfrm>
                <a:off x="3360" y="249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r</a:t>
                </a:r>
              </a:p>
            </p:txBody>
          </p:sp>
          <p:sp>
            <p:nvSpPr>
              <p:cNvPr id="39959" name="Text Box 51"/>
              <p:cNvSpPr txBox="1">
                <a:spLocks noChangeArrowheads="1"/>
              </p:cNvSpPr>
              <p:nvPr/>
            </p:nvSpPr>
            <p:spPr bwMode="auto">
              <a:xfrm>
                <a:off x="4704" y="219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r</a:t>
                </a:r>
                <a:r>
                  <a:rPr lang="en-US" altLang="zh-CN" sz="2000" b="1" baseline="-25000">
                    <a:solidFill>
                      <a:srgbClr val="FF3300"/>
                    </a:solidFill>
                  </a:rPr>
                  <a:t>1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9960" name="Text Box 52"/>
              <p:cNvSpPr txBox="1">
                <a:spLocks noChangeArrowheads="1"/>
              </p:cNvSpPr>
              <p:nvPr/>
            </p:nvSpPr>
            <p:spPr bwMode="auto">
              <a:xfrm>
                <a:off x="4272" y="267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9961" name="Text Box 53"/>
              <p:cNvSpPr txBox="1">
                <a:spLocks noChangeArrowheads="1"/>
              </p:cNvSpPr>
              <p:nvPr/>
            </p:nvSpPr>
            <p:spPr bwMode="auto">
              <a:xfrm>
                <a:off x="4224" y="283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</p:grpSp>
      <p:grpSp>
        <p:nvGrpSpPr>
          <p:cNvPr id="8" name="Group 54"/>
          <p:cNvGrpSpPr/>
          <p:nvPr/>
        </p:nvGrpSpPr>
        <p:grpSpPr bwMode="auto">
          <a:xfrm>
            <a:off x="533400" y="990600"/>
            <a:ext cx="3124200" cy="1371600"/>
            <a:chOff x="336" y="624"/>
            <a:chExt cx="1968" cy="864"/>
          </a:xfrm>
        </p:grpSpPr>
        <p:graphicFrame>
          <p:nvGraphicFramePr>
            <p:cNvPr id="39942" name="Object 55"/>
            <p:cNvGraphicFramePr>
              <a:graphicFrameLocks noChangeAspect="1"/>
            </p:cNvGraphicFramePr>
            <p:nvPr/>
          </p:nvGraphicFramePr>
          <p:xfrm>
            <a:off x="336" y="912"/>
            <a:ext cx="196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03" name="公式" r:id="rId3" imgW="1117600" imgH="419100" progId="Equation.3">
                    <p:embed/>
                  </p:oleObj>
                </mc:Choice>
                <mc:Fallback>
                  <p:oleObj name="公式" r:id="rId3" imgW="1117600" imgH="419100" progId="Equation.3">
                    <p:embed/>
                    <p:pic>
                      <p:nvPicPr>
                        <p:cNvPr id="0" name="图片 10858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912"/>
                          <a:ext cx="196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9" name="Text Box 56"/>
            <p:cNvSpPr txBox="1">
              <a:spLocks noChangeArrowheads="1"/>
            </p:cNvSpPr>
            <p:nvPr/>
          </p:nvSpPr>
          <p:spPr bwMode="auto">
            <a:xfrm>
              <a:off x="336" y="624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克服阻力消耗能量</a:t>
              </a:r>
            </a:p>
          </p:txBody>
        </p:sp>
      </p:grpSp>
      <p:grpSp>
        <p:nvGrpSpPr>
          <p:cNvPr id="9" name="Group 57"/>
          <p:cNvGrpSpPr/>
          <p:nvPr/>
        </p:nvGrpSpPr>
        <p:grpSpPr bwMode="auto">
          <a:xfrm>
            <a:off x="533400" y="2362200"/>
            <a:ext cx="3124200" cy="1066800"/>
            <a:chOff x="336" y="1488"/>
            <a:chExt cx="1968" cy="672"/>
          </a:xfrm>
        </p:grpSpPr>
        <p:graphicFrame>
          <p:nvGraphicFramePr>
            <p:cNvPr id="39941" name="Object 58"/>
            <p:cNvGraphicFramePr>
              <a:graphicFrameLocks noChangeAspect="1"/>
            </p:cNvGraphicFramePr>
            <p:nvPr/>
          </p:nvGraphicFramePr>
          <p:xfrm>
            <a:off x="336" y="1814"/>
            <a:ext cx="196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04" name="公式" r:id="rId5" imgW="1206500" imgH="228600" progId="Equation.3">
                    <p:embed/>
                  </p:oleObj>
                </mc:Choice>
                <mc:Fallback>
                  <p:oleObj name="公式" r:id="rId5" imgW="1206500" imgH="228600" progId="Equation.3">
                    <p:embed/>
                    <p:pic>
                      <p:nvPicPr>
                        <p:cNvPr id="0" name="图片 10858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814"/>
                          <a:ext cx="1968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8" name="Text Box 59"/>
            <p:cNvSpPr txBox="1">
              <a:spLocks noChangeArrowheads="1"/>
            </p:cNvSpPr>
            <p:nvPr/>
          </p:nvSpPr>
          <p:spPr bwMode="auto">
            <a:xfrm>
              <a:off x="336" y="1488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提供营养消耗能量</a:t>
              </a:r>
            </a:p>
          </p:txBody>
        </p:sp>
      </p:grpSp>
      <p:graphicFrame>
        <p:nvGraphicFramePr>
          <p:cNvPr id="58428" name="Object 60"/>
          <p:cNvGraphicFramePr>
            <a:graphicFrameLocks noChangeAspect="1"/>
          </p:cNvGraphicFramePr>
          <p:nvPr/>
        </p:nvGraphicFramePr>
        <p:xfrm>
          <a:off x="152400" y="4419600"/>
          <a:ext cx="88392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5" name="公式" r:id="rId7" imgW="3048000" imgH="228600" progId="Equation.3">
                  <p:embed/>
                </p:oleObj>
              </mc:Choice>
              <mc:Fallback>
                <p:oleObj name="公式" r:id="rId7" imgW="3048000" imgH="228600" progId="Equation.3">
                  <p:embed/>
                  <p:pic>
                    <p:nvPicPr>
                      <p:cNvPr id="0" name="图片 10858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19600"/>
                        <a:ext cx="8839200" cy="6381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9" name="Object 61"/>
          <p:cNvGraphicFramePr>
            <a:graphicFrameLocks noChangeAspect="1"/>
          </p:cNvGraphicFramePr>
          <p:nvPr/>
        </p:nvGraphicFramePr>
        <p:xfrm>
          <a:off x="4143375" y="3775075"/>
          <a:ext cx="43513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6" name="Equation" r:id="rId9" imgW="1752600" imgH="228600" progId="Equation.DSMT4">
                  <p:embed/>
                </p:oleObj>
              </mc:Choice>
              <mc:Fallback>
                <p:oleObj name="Equation" r:id="rId9" imgW="1752600" imgH="228600" progId="Equation.DSMT4">
                  <p:embed/>
                  <p:pic>
                    <p:nvPicPr>
                      <p:cNvPr id="0" name="图片 10858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775075"/>
                        <a:ext cx="43513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30" name="Object 62"/>
          <p:cNvGraphicFramePr>
            <a:graphicFrameLocks noChangeAspect="1"/>
          </p:cNvGraphicFramePr>
          <p:nvPr/>
        </p:nvGraphicFramePr>
        <p:xfrm>
          <a:off x="627063" y="5157788"/>
          <a:ext cx="74771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7" name="Equation" r:id="rId11" imgW="2489200" imgH="482600" progId="Equation.DSMT4">
                  <p:embed/>
                </p:oleObj>
              </mc:Choice>
              <mc:Fallback>
                <p:oleObj name="Equation" r:id="rId11" imgW="2489200" imgH="482600" progId="Equation.DSMT4">
                  <p:embed/>
                  <p:pic>
                    <p:nvPicPr>
                      <p:cNvPr id="0" name="图片 10858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5157788"/>
                        <a:ext cx="7477125" cy="1270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31" name="Text Box 63"/>
          <p:cNvSpPr txBox="1">
            <a:spLocks noChangeArrowheads="1"/>
          </p:cNvSpPr>
          <p:nvPr/>
        </p:nvSpPr>
        <p:spPr bwMode="auto">
          <a:xfrm>
            <a:off x="457200" y="3733800"/>
            <a:ext cx="3429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机体为血流提供能量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31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1" name="Text Box 2"/>
          <p:cNvSpPr txBox="1">
            <a:spLocks noChangeArrowheads="1"/>
          </p:cNvSpPr>
          <p:nvPr/>
        </p:nvSpPr>
        <p:spPr bwMode="auto">
          <a:xfrm>
            <a:off x="1752600" y="381000"/>
            <a:ext cx="22860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模型求解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486400" y="541338"/>
            <a:ext cx="3657600" cy="2887662"/>
            <a:chOff x="3120" y="1958"/>
            <a:chExt cx="2496" cy="2113"/>
          </a:xfrm>
        </p:grpSpPr>
        <p:grpSp>
          <p:nvGrpSpPr>
            <p:cNvPr id="40977" name="Group 4"/>
            <p:cNvGrpSpPr/>
            <p:nvPr/>
          </p:nvGrpSpPr>
          <p:grpSpPr bwMode="auto">
            <a:xfrm>
              <a:off x="3120" y="2150"/>
              <a:ext cx="2400" cy="1776"/>
              <a:chOff x="3120" y="1968"/>
              <a:chExt cx="2400" cy="1776"/>
            </a:xfrm>
          </p:grpSpPr>
          <p:sp>
            <p:nvSpPr>
              <p:cNvPr id="41017" name="Line 5"/>
              <p:cNvSpPr>
                <a:spLocks noChangeShapeType="1"/>
              </p:cNvSpPr>
              <p:nvPr/>
            </p:nvSpPr>
            <p:spPr bwMode="auto">
              <a:xfrm flipV="1">
                <a:off x="4512" y="2448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1018" name="Group 6"/>
              <p:cNvGrpSpPr/>
              <p:nvPr/>
            </p:nvGrpSpPr>
            <p:grpSpPr bwMode="auto">
              <a:xfrm>
                <a:off x="3120" y="1968"/>
                <a:ext cx="2400" cy="1776"/>
                <a:chOff x="3120" y="1968"/>
                <a:chExt cx="2400" cy="1776"/>
              </a:xfrm>
            </p:grpSpPr>
            <p:sp>
              <p:nvSpPr>
                <p:cNvPr id="4101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120" y="2880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0" name="Line 8"/>
                <p:cNvSpPr>
                  <a:spLocks noChangeShapeType="1"/>
                </p:cNvSpPr>
                <p:nvPr/>
              </p:nvSpPr>
              <p:spPr bwMode="auto">
                <a:xfrm>
                  <a:off x="3120" y="2400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1" name="Line 9"/>
                <p:cNvSpPr>
                  <a:spLocks noChangeShapeType="1"/>
                </p:cNvSpPr>
                <p:nvPr/>
              </p:nvSpPr>
              <p:spPr bwMode="auto">
                <a:xfrm>
                  <a:off x="3120" y="3312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416" y="1968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3" name="Line 11"/>
                <p:cNvSpPr>
                  <a:spLocks noChangeShapeType="1"/>
                </p:cNvSpPr>
                <p:nvPr/>
              </p:nvSpPr>
              <p:spPr bwMode="auto">
                <a:xfrm>
                  <a:off x="4512" y="2880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4" name="Line 12"/>
                <p:cNvSpPr>
                  <a:spLocks noChangeShapeType="1"/>
                </p:cNvSpPr>
                <p:nvPr/>
              </p:nvSpPr>
              <p:spPr bwMode="auto">
                <a:xfrm>
                  <a:off x="4416" y="3312"/>
                  <a:ext cx="72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080" y="2160"/>
                  <a:ext cx="120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6" name="Line 14"/>
                <p:cNvSpPr>
                  <a:spLocks noChangeShapeType="1"/>
                </p:cNvSpPr>
                <p:nvPr/>
              </p:nvSpPr>
              <p:spPr bwMode="auto">
                <a:xfrm>
                  <a:off x="4080" y="2880"/>
                  <a:ext cx="120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978" name="Group 15"/>
            <p:cNvGrpSpPr/>
            <p:nvPr/>
          </p:nvGrpSpPr>
          <p:grpSpPr bwMode="auto">
            <a:xfrm>
              <a:off x="3552" y="2534"/>
              <a:ext cx="1200" cy="864"/>
              <a:chOff x="3552" y="2352"/>
              <a:chExt cx="1200" cy="864"/>
            </a:xfrm>
          </p:grpSpPr>
          <p:sp>
            <p:nvSpPr>
              <p:cNvPr id="41011" name="Line 16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2" name="Line 17"/>
              <p:cNvSpPr>
                <a:spLocks noChangeShapeType="1"/>
              </p:cNvSpPr>
              <p:nvPr/>
            </p:nvSpPr>
            <p:spPr bwMode="auto">
              <a:xfrm flipV="1">
                <a:off x="4320" y="2544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3" name="Line 18"/>
              <p:cNvSpPr>
                <a:spLocks noChangeShapeType="1"/>
              </p:cNvSpPr>
              <p:nvPr/>
            </p:nvSpPr>
            <p:spPr bwMode="auto">
              <a:xfrm>
                <a:off x="4320" y="3024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4" name="Text Box 19"/>
              <p:cNvSpPr txBox="1">
                <a:spLocks noChangeArrowheads="1"/>
              </p:cNvSpPr>
              <p:nvPr/>
            </p:nvSpPr>
            <p:spPr bwMode="auto">
              <a:xfrm>
                <a:off x="3649" y="2833"/>
                <a:ext cx="383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</a:p>
            </p:txBody>
          </p:sp>
          <p:sp>
            <p:nvSpPr>
              <p:cNvPr id="41015" name="Text Box 20"/>
              <p:cNvSpPr txBox="1">
                <a:spLocks noChangeArrowheads="1"/>
              </p:cNvSpPr>
              <p:nvPr/>
            </p:nvSpPr>
            <p:spPr bwMode="auto">
              <a:xfrm>
                <a:off x="4368" y="2833"/>
                <a:ext cx="384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r>
                  <a:rPr lang="en-US" altLang="zh-CN" b="1" baseline="-25000"/>
                  <a:t>1</a:t>
                </a:r>
                <a:endParaRPr lang="en-US" altLang="zh-CN" b="1" i="1"/>
              </a:p>
            </p:txBody>
          </p:sp>
          <p:sp>
            <p:nvSpPr>
              <p:cNvPr id="41016" name="Text Box 21"/>
              <p:cNvSpPr txBox="1">
                <a:spLocks noChangeArrowheads="1"/>
              </p:cNvSpPr>
              <p:nvPr/>
            </p:nvSpPr>
            <p:spPr bwMode="auto">
              <a:xfrm>
                <a:off x="4319" y="2352"/>
                <a:ext cx="385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r>
                  <a:rPr lang="en-US" altLang="zh-CN" b="1" baseline="-25000"/>
                  <a:t>1</a:t>
                </a:r>
                <a:endParaRPr lang="en-US" altLang="zh-CN" b="1" i="1"/>
              </a:p>
            </p:txBody>
          </p:sp>
        </p:grpSp>
        <p:grpSp>
          <p:nvGrpSpPr>
            <p:cNvPr id="40979" name="Group 22"/>
            <p:cNvGrpSpPr/>
            <p:nvPr/>
          </p:nvGrpSpPr>
          <p:grpSpPr bwMode="auto">
            <a:xfrm>
              <a:off x="3120" y="1958"/>
              <a:ext cx="2496" cy="2113"/>
              <a:chOff x="576" y="2294"/>
              <a:chExt cx="2496" cy="2113"/>
            </a:xfrm>
          </p:grpSpPr>
          <p:sp>
            <p:nvSpPr>
              <p:cNvPr id="40989" name="Line 23"/>
              <p:cNvSpPr>
                <a:spLocks noChangeShapeType="1"/>
              </p:cNvSpPr>
              <p:nvPr/>
            </p:nvSpPr>
            <p:spPr bwMode="auto">
              <a:xfrm flipH="1" flipV="1">
                <a:off x="2256" y="2294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0" name="Line 24"/>
              <p:cNvSpPr>
                <a:spLocks noChangeShapeType="1"/>
              </p:cNvSpPr>
              <p:nvPr/>
            </p:nvSpPr>
            <p:spPr bwMode="auto">
              <a:xfrm>
                <a:off x="2592" y="277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1" name="Line 25"/>
              <p:cNvSpPr>
                <a:spLocks noChangeShapeType="1"/>
              </p:cNvSpPr>
              <p:nvPr/>
            </p:nvSpPr>
            <p:spPr bwMode="auto">
              <a:xfrm>
                <a:off x="1536" y="339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2" name="Line 26"/>
              <p:cNvSpPr>
                <a:spLocks noChangeShapeType="1"/>
              </p:cNvSpPr>
              <p:nvPr/>
            </p:nvSpPr>
            <p:spPr bwMode="auto">
              <a:xfrm>
                <a:off x="720" y="3398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3" name="Line 27"/>
              <p:cNvSpPr>
                <a:spLocks noChangeShapeType="1"/>
              </p:cNvSpPr>
              <p:nvPr/>
            </p:nvSpPr>
            <p:spPr bwMode="auto">
              <a:xfrm flipV="1">
                <a:off x="1248" y="392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4" name="Line 28"/>
              <p:cNvSpPr>
                <a:spLocks noChangeShapeType="1"/>
              </p:cNvSpPr>
              <p:nvPr/>
            </p:nvSpPr>
            <p:spPr bwMode="auto">
              <a:xfrm flipH="1" flipV="1">
                <a:off x="720" y="392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5" name="Line 29"/>
              <p:cNvSpPr>
                <a:spLocks noChangeShapeType="1"/>
              </p:cNvSpPr>
              <p:nvPr/>
            </p:nvSpPr>
            <p:spPr bwMode="auto">
              <a:xfrm>
                <a:off x="2592" y="272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6" name="Line 30"/>
              <p:cNvSpPr>
                <a:spLocks noChangeShapeType="1"/>
              </p:cNvSpPr>
              <p:nvPr/>
            </p:nvSpPr>
            <p:spPr bwMode="auto">
              <a:xfrm>
                <a:off x="1776" y="426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7" name="Line 31"/>
              <p:cNvSpPr>
                <a:spLocks noChangeShapeType="1"/>
              </p:cNvSpPr>
              <p:nvPr/>
            </p:nvSpPr>
            <p:spPr bwMode="auto">
              <a:xfrm flipH="1">
                <a:off x="720" y="426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8" name="Line 32"/>
              <p:cNvSpPr>
                <a:spLocks noChangeShapeType="1"/>
              </p:cNvSpPr>
              <p:nvPr/>
            </p:nvSpPr>
            <p:spPr bwMode="auto">
              <a:xfrm flipH="1" flipV="1">
                <a:off x="1248" y="3062"/>
                <a:ext cx="28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9" name="Line 33"/>
              <p:cNvSpPr>
                <a:spLocks noChangeShapeType="1"/>
              </p:cNvSpPr>
              <p:nvPr/>
            </p:nvSpPr>
            <p:spPr bwMode="auto">
              <a:xfrm flipH="1">
                <a:off x="1296" y="2822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0" name="Line 34"/>
              <p:cNvSpPr>
                <a:spLocks noChangeShapeType="1"/>
              </p:cNvSpPr>
              <p:nvPr/>
            </p:nvSpPr>
            <p:spPr bwMode="auto">
              <a:xfrm flipV="1">
                <a:off x="1968" y="234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1" name="Line 35"/>
              <p:cNvSpPr>
                <a:spLocks noChangeShapeType="1"/>
              </p:cNvSpPr>
              <p:nvPr/>
            </p:nvSpPr>
            <p:spPr bwMode="auto">
              <a:xfrm>
                <a:off x="2832" y="320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2" name="Line 36"/>
              <p:cNvSpPr>
                <a:spLocks noChangeShapeType="1"/>
              </p:cNvSpPr>
              <p:nvPr/>
            </p:nvSpPr>
            <p:spPr bwMode="auto">
              <a:xfrm flipV="1">
                <a:off x="2832" y="277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3" name="Text Box 37"/>
              <p:cNvSpPr txBox="1">
                <a:spLocks noChangeArrowheads="1"/>
              </p:cNvSpPr>
              <p:nvPr/>
            </p:nvSpPr>
            <p:spPr bwMode="auto">
              <a:xfrm>
                <a:off x="576" y="3109"/>
                <a:ext cx="384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</a:p>
            </p:txBody>
          </p:sp>
          <p:sp>
            <p:nvSpPr>
              <p:cNvPr id="41004" name="Text Box 38"/>
              <p:cNvSpPr txBox="1">
                <a:spLocks noChangeArrowheads="1"/>
              </p:cNvSpPr>
              <p:nvPr/>
            </p:nvSpPr>
            <p:spPr bwMode="auto">
              <a:xfrm>
                <a:off x="2544" y="2486"/>
                <a:ext cx="384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B</a:t>
                </a:r>
              </a:p>
            </p:txBody>
          </p:sp>
          <p:sp>
            <p:nvSpPr>
              <p:cNvPr id="41005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831"/>
                <a:ext cx="48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B´</a:t>
                </a:r>
              </a:p>
            </p:txBody>
          </p:sp>
          <p:sp>
            <p:nvSpPr>
              <p:cNvPr id="41006" name="Text Box 40"/>
              <p:cNvSpPr txBox="1">
                <a:spLocks noChangeArrowheads="1"/>
              </p:cNvSpPr>
              <p:nvPr/>
            </p:nvSpPr>
            <p:spPr bwMode="auto">
              <a:xfrm>
                <a:off x="1441" y="3109"/>
                <a:ext cx="383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/>
                  <a:t>C</a:t>
                </a:r>
              </a:p>
            </p:txBody>
          </p:sp>
          <p:sp>
            <p:nvSpPr>
              <p:cNvPr id="41007" name="Text Box 41"/>
              <p:cNvSpPr txBox="1">
                <a:spLocks noChangeArrowheads="1"/>
              </p:cNvSpPr>
              <p:nvPr/>
            </p:nvSpPr>
            <p:spPr bwMode="auto">
              <a:xfrm>
                <a:off x="2689" y="2967"/>
                <a:ext cx="383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H</a:t>
                </a:r>
              </a:p>
            </p:txBody>
          </p:sp>
          <p:sp>
            <p:nvSpPr>
              <p:cNvPr id="41008" name="Text Box 42"/>
              <p:cNvSpPr txBox="1">
                <a:spLocks noChangeArrowheads="1"/>
              </p:cNvSpPr>
              <p:nvPr/>
            </p:nvSpPr>
            <p:spPr bwMode="auto">
              <a:xfrm>
                <a:off x="1584" y="4116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</a:p>
            </p:txBody>
          </p:sp>
          <p:sp>
            <p:nvSpPr>
              <p:cNvPr id="41009" name="Text Box 43"/>
              <p:cNvSpPr txBox="1">
                <a:spLocks noChangeArrowheads="1"/>
              </p:cNvSpPr>
              <p:nvPr/>
            </p:nvSpPr>
            <p:spPr bwMode="auto">
              <a:xfrm>
                <a:off x="1056" y="3817"/>
                <a:ext cx="385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</a:p>
            </p:txBody>
          </p:sp>
          <p:sp>
            <p:nvSpPr>
              <p:cNvPr id="41010" name="Text Box 44"/>
              <p:cNvSpPr txBox="1">
                <a:spLocks noChangeArrowheads="1"/>
              </p:cNvSpPr>
              <p:nvPr/>
            </p:nvSpPr>
            <p:spPr bwMode="auto">
              <a:xfrm>
                <a:off x="1728" y="2582"/>
                <a:ext cx="38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l</a:t>
                </a:r>
                <a:r>
                  <a:rPr lang="en-US" altLang="zh-CN" sz="2000" b="1" baseline="-25000"/>
                  <a:t>1</a:t>
                </a:r>
                <a:endParaRPr lang="en-US" altLang="zh-CN" sz="2000" b="1" i="1"/>
              </a:p>
            </p:txBody>
          </p:sp>
        </p:grpSp>
        <p:grpSp>
          <p:nvGrpSpPr>
            <p:cNvPr id="40980" name="Group 45"/>
            <p:cNvGrpSpPr/>
            <p:nvPr/>
          </p:nvGrpSpPr>
          <p:grpSpPr bwMode="auto">
            <a:xfrm>
              <a:off x="3361" y="2294"/>
              <a:ext cx="1727" cy="1012"/>
              <a:chOff x="3361" y="2112"/>
              <a:chExt cx="1727" cy="1012"/>
            </a:xfrm>
          </p:grpSpPr>
          <p:sp>
            <p:nvSpPr>
              <p:cNvPr id="40981" name="Line 46"/>
              <p:cNvSpPr>
                <a:spLocks noChangeShapeType="1"/>
              </p:cNvSpPr>
              <p:nvPr/>
            </p:nvSpPr>
            <p:spPr bwMode="auto">
              <a:xfrm flipV="1">
                <a:off x="3456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2" name="Line 47"/>
              <p:cNvSpPr>
                <a:spLocks noChangeShapeType="1"/>
              </p:cNvSpPr>
              <p:nvPr/>
            </p:nvSpPr>
            <p:spPr bwMode="auto">
              <a:xfrm>
                <a:off x="345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3" name="Line 48"/>
              <p:cNvSpPr>
                <a:spLocks noChangeShapeType="1"/>
              </p:cNvSpPr>
              <p:nvPr/>
            </p:nvSpPr>
            <p:spPr bwMode="auto">
              <a:xfrm>
                <a:off x="4656" y="2112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4" name="Line 49"/>
              <p:cNvSpPr>
                <a:spLocks noChangeShapeType="1"/>
              </p:cNvSpPr>
              <p:nvPr/>
            </p:nvSpPr>
            <p:spPr bwMode="auto">
              <a:xfrm flipH="1" flipV="1">
                <a:off x="4896" y="2400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5" name="Text Box 50"/>
              <p:cNvSpPr txBox="1">
                <a:spLocks noChangeArrowheads="1"/>
              </p:cNvSpPr>
              <p:nvPr/>
            </p:nvSpPr>
            <p:spPr bwMode="auto">
              <a:xfrm>
                <a:off x="3361" y="2496"/>
                <a:ext cx="383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r</a:t>
                </a:r>
              </a:p>
            </p:txBody>
          </p:sp>
          <p:sp>
            <p:nvSpPr>
              <p:cNvPr id="40986" name="Text Box 51"/>
              <p:cNvSpPr txBox="1">
                <a:spLocks noChangeArrowheads="1"/>
              </p:cNvSpPr>
              <p:nvPr/>
            </p:nvSpPr>
            <p:spPr bwMode="auto">
              <a:xfrm>
                <a:off x="4705" y="2198"/>
                <a:ext cx="383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</a:rPr>
                  <a:t>r</a:t>
                </a:r>
                <a:r>
                  <a:rPr lang="en-US" altLang="zh-CN" sz="2000" b="1" baseline="-25000">
                    <a:solidFill>
                      <a:srgbClr val="FF3300"/>
                    </a:solidFill>
                  </a:rPr>
                  <a:t>1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0987" name="Text Box 52"/>
              <p:cNvSpPr txBox="1">
                <a:spLocks noChangeArrowheads="1"/>
              </p:cNvSpPr>
              <p:nvPr/>
            </p:nvSpPr>
            <p:spPr bwMode="auto">
              <a:xfrm>
                <a:off x="4273" y="2677"/>
                <a:ext cx="383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0988" name="Text Box 53"/>
              <p:cNvSpPr txBox="1">
                <a:spLocks noChangeArrowheads="1"/>
              </p:cNvSpPr>
              <p:nvPr/>
            </p:nvSpPr>
            <p:spPr bwMode="auto">
              <a:xfrm>
                <a:off x="4225" y="2834"/>
                <a:ext cx="386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</a:endParaRPr>
              </a:p>
            </p:txBody>
          </p:sp>
        </p:grpSp>
      </p:grpSp>
      <p:graphicFrame>
        <p:nvGraphicFramePr>
          <p:cNvPr id="59446" name="Object 54"/>
          <p:cNvGraphicFramePr>
            <a:graphicFrameLocks noChangeAspect="1"/>
          </p:cNvGraphicFramePr>
          <p:nvPr/>
        </p:nvGraphicFramePr>
        <p:xfrm>
          <a:off x="762000" y="2238375"/>
          <a:ext cx="3200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1" name="公式" r:id="rId3" imgW="1078865" imgH="431800" progId="Equation.3">
                  <p:embed/>
                </p:oleObj>
              </mc:Choice>
              <mc:Fallback>
                <p:oleObj name="公式" r:id="rId3" imgW="1078865" imgH="431800" progId="Equation.3">
                  <p:embed/>
                  <p:pic>
                    <p:nvPicPr>
                      <p:cNvPr id="0" name="图片 1096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38375"/>
                        <a:ext cx="3200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8" name="Object 56"/>
          <p:cNvGraphicFramePr>
            <a:graphicFrameLocks noChangeAspect="1"/>
          </p:cNvGraphicFramePr>
          <p:nvPr/>
        </p:nvGraphicFramePr>
        <p:xfrm>
          <a:off x="5486400" y="3352800"/>
          <a:ext cx="17526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2" name="公式" r:id="rId5" imgW="571500" imgH="457200" progId="Equation.3">
                  <p:embed/>
                </p:oleObj>
              </mc:Choice>
              <mc:Fallback>
                <p:oleObj name="公式" r:id="rId5" imgW="571500" imgH="457200" progId="Equation.3">
                  <p:embed/>
                  <p:pic>
                    <p:nvPicPr>
                      <p:cNvPr id="0" name="图片 1096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1752600" cy="11160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9" name="Object 57"/>
          <p:cNvGraphicFramePr>
            <a:graphicFrameLocks noChangeAspect="1"/>
          </p:cNvGraphicFramePr>
          <p:nvPr/>
        </p:nvGraphicFramePr>
        <p:xfrm>
          <a:off x="762000" y="4572000"/>
          <a:ext cx="12192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3" name="公式" r:id="rId7" imgW="469900" imgH="393700" progId="Equation.3">
                  <p:embed/>
                </p:oleObj>
              </mc:Choice>
              <mc:Fallback>
                <p:oleObj name="公式" r:id="rId7" imgW="469900" imgH="393700" progId="Equation.3">
                  <p:embed/>
                  <p:pic>
                    <p:nvPicPr>
                      <p:cNvPr id="0" name="图片 1096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2192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1" name="Object 59"/>
          <p:cNvGraphicFramePr>
            <a:graphicFrameLocks noChangeAspect="1"/>
          </p:cNvGraphicFramePr>
          <p:nvPr/>
        </p:nvGraphicFramePr>
        <p:xfrm>
          <a:off x="5486400" y="4648200"/>
          <a:ext cx="18288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4" name="公式" r:id="rId9" imgW="761365" imgH="304800" progId="Equation.3">
                  <p:embed/>
                </p:oleObj>
              </mc:Choice>
              <mc:Fallback>
                <p:oleObj name="公式" r:id="rId9" imgW="761365" imgH="304800" progId="Equation.3">
                  <p:embed/>
                  <p:pic>
                    <p:nvPicPr>
                      <p:cNvPr id="0" name="图片 109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648200"/>
                        <a:ext cx="1828800" cy="8048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2" name="Object 60"/>
          <p:cNvGraphicFramePr>
            <a:graphicFrameLocks noChangeAspect="1"/>
          </p:cNvGraphicFramePr>
          <p:nvPr/>
        </p:nvGraphicFramePr>
        <p:xfrm>
          <a:off x="838200" y="5867400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5" name="公式" r:id="rId11" imgW="570230" imgH="177800" progId="Equation.3">
                  <p:embed/>
                </p:oleObj>
              </mc:Choice>
              <mc:Fallback>
                <p:oleObj name="公式" r:id="rId11" imgW="570230" imgH="177800" progId="Equation.3">
                  <p:embed/>
                  <p:pic>
                    <p:nvPicPr>
                      <p:cNvPr id="0" name="图片 109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867400"/>
                        <a:ext cx="152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3" name="Object 61"/>
          <p:cNvGraphicFramePr>
            <a:graphicFrameLocks noChangeAspect="1"/>
          </p:cNvGraphicFramePr>
          <p:nvPr/>
        </p:nvGraphicFramePr>
        <p:xfrm>
          <a:off x="3216275" y="5791200"/>
          <a:ext cx="53006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6" name="公式" r:id="rId13" imgW="2070100" imgH="228600" progId="Equation.3">
                  <p:embed/>
                </p:oleObj>
              </mc:Choice>
              <mc:Fallback>
                <p:oleObj name="公式" r:id="rId13" imgW="2070100" imgH="228600" progId="Equation.3">
                  <p:embed/>
                  <p:pic>
                    <p:nvPicPr>
                      <p:cNvPr id="0" name="图片 109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791200"/>
                        <a:ext cx="5300663" cy="5873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4" name="Object 62"/>
          <p:cNvGraphicFramePr>
            <a:graphicFrameLocks noChangeAspect="1"/>
          </p:cNvGraphicFramePr>
          <p:nvPr/>
        </p:nvGraphicFramePr>
        <p:xfrm>
          <a:off x="115888" y="1066800"/>
          <a:ext cx="53308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7" name="Equation" r:id="rId15" imgW="2527300" imgH="482600" progId="Equation.DSMT4">
                  <p:embed/>
                </p:oleObj>
              </mc:Choice>
              <mc:Fallback>
                <p:oleObj name="Equation" r:id="rId15" imgW="2527300" imgH="482600" progId="Equation.DSMT4">
                  <p:embed/>
                  <p:pic>
                    <p:nvPicPr>
                      <p:cNvPr id="0" name="图片 109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066800"/>
                        <a:ext cx="5330825" cy="10223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5"/>
          <p:cNvGrpSpPr/>
          <p:nvPr/>
        </p:nvGrpSpPr>
        <p:grpSpPr bwMode="auto">
          <a:xfrm>
            <a:off x="468313" y="3200400"/>
            <a:ext cx="3951287" cy="1295400"/>
            <a:chOff x="295" y="2016"/>
            <a:chExt cx="2489" cy="816"/>
          </a:xfrm>
        </p:grpSpPr>
        <p:graphicFrame>
          <p:nvGraphicFramePr>
            <p:cNvPr id="40970" name="Object 55"/>
            <p:cNvGraphicFramePr>
              <a:graphicFrameLocks noChangeAspect="1"/>
            </p:cNvGraphicFramePr>
            <p:nvPr/>
          </p:nvGraphicFramePr>
          <p:xfrm>
            <a:off x="480" y="2016"/>
            <a:ext cx="230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78" name="公式" r:id="rId17" imgW="1346200" imgH="508000" progId="Equation.3">
                    <p:embed/>
                  </p:oleObj>
                </mc:Choice>
                <mc:Fallback>
                  <p:oleObj name="公式" r:id="rId17" imgW="1346200" imgH="508000" progId="Equation.3">
                    <p:embed/>
                    <p:pic>
                      <p:nvPicPr>
                        <p:cNvPr id="0" name="图片 1096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016"/>
                          <a:ext cx="230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6" name="AutoShape 63"/>
            <p:cNvSpPr>
              <a:spLocks noChangeArrowheads="1"/>
            </p:cNvSpPr>
            <p:nvPr/>
          </p:nvSpPr>
          <p:spPr bwMode="auto">
            <a:xfrm>
              <a:off x="295" y="2296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66"/>
          <p:cNvGrpSpPr/>
          <p:nvPr/>
        </p:nvGrpSpPr>
        <p:grpSpPr bwMode="auto">
          <a:xfrm>
            <a:off x="2339975" y="4495800"/>
            <a:ext cx="2613025" cy="1125538"/>
            <a:chOff x="1474" y="2832"/>
            <a:chExt cx="1646" cy="709"/>
          </a:xfrm>
        </p:grpSpPr>
        <p:graphicFrame>
          <p:nvGraphicFramePr>
            <p:cNvPr id="40969" name="Object 58"/>
            <p:cNvGraphicFramePr>
              <a:graphicFrameLocks noChangeAspect="1"/>
            </p:cNvGraphicFramePr>
            <p:nvPr/>
          </p:nvGraphicFramePr>
          <p:xfrm>
            <a:off x="1632" y="2832"/>
            <a:ext cx="1488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79" name="公式" r:id="rId19" imgW="951865" imgH="508000" progId="Equation.3">
                    <p:embed/>
                  </p:oleObj>
                </mc:Choice>
                <mc:Fallback>
                  <p:oleObj name="公式" r:id="rId19" imgW="951865" imgH="508000" progId="Equation.3">
                    <p:embed/>
                    <p:pic>
                      <p:nvPicPr>
                        <p:cNvPr id="0" name="图片 1096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832"/>
                          <a:ext cx="1488" cy="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5" name="AutoShape 64"/>
            <p:cNvSpPr>
              <a:spLocks noChangeArrowheads="1"/>
            </p:cNvSpPr>
            <p:nvPr/>
          </p:nvSpPr>
          <p:spPr bwMode="auto">
            <a:xfrm>
              <a:off x="1474" y="3033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Text Box 2"/>
          <p:cNvSpPr txBox="1">
            <a:spLocks noChangeArrowheads="1"/>
          </p:cNvSpPr>
          <p:nvPr/>
        </p:nvSpPr>
        <p:spPr bwMode="auto">
          <a:xfrm>
            <a:off x="990600" y="417513"/>
            <a:ext cx="11430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模型解释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52578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生物学家：结果与观察大致吻合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5486400" cy="51911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大动脉半径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max</a:t>
            </a:r>
            <a:r>
              <a:rPr lang="en-US" altLang="zh-CN" sz="2800" b="1"/>
              <a:t>, </a:t>
            </a:r>
            <a:r>
              <a:rPr lang="zh-CN" altLang="en-US" sz="2800" b="1"/>
              <a:t>毛细血管半径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min</a:t>
            </a:r>
            <a:endParaRPr lang="en-US" altLang="zh-CN" sz="2800" b="1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905000" y="24384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大动脉到毛细血管有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次分叉 </a:t>
            </a: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3200400" y="441325"/>
          <a:ext cx="17526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2" name="公式" r:id="rId3" imgW="571500" imgH="457200" progId="Equation.3">
                  <p:embed/>
                </p:oleObj>
              </mc:Choice>
              <mc:Fallback>
                <p:oleObj name="公式" r:id="rId3" imgW="571500" imgH="457200" progId="Equation.3">
                  <p:embed/>
                  <p:pic>
                    <p:nvPicPr>
                      <p:cNvPr id="0" name="图片 110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1325"/>
                        <a:ext cx="17526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6324600" y="2998788"/>
          <a:ext cx="21812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3" name="公式" r:id="rId5" imgW="711200" imgH="457200" progId="Equation.3">
                  <p:embed/>
                </p:oleObj>
              </mc:Choice>
              <mc:Fallback>
                <p:oleObj name="公式" r:id="rId5" imgW="711200" imgH="457200" progId="Equation.3">
                  <p:embed/>
                  <p:pic>
                    <p:nvPicPr>
                      <p:cNvPr id="0" name="图片 110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98788"/>
                        <a:ext cx="2181225" cy="1116012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3990975" y="4138613"/>
          <a:ext cx="39338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4" name="公式" r:id="rId7" imgW="1282065" imgH="241300" progId="Equation.3">
                  <p:embed/>
                </p:oleObj>
              </mc:Choice>
              <mc:Fallback>
                <p:oleObj name="公式" r:id="rId7" imgW="1282065" imgH="241300" progId="Equation.3">
                  <p:embed/>
                  <p:pic>
                    <p:nvPicPr>
                      <p:cNvPr id="0" name="图片 110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4138613"/>
                        <a:ext cx="39338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3962400" y="4940300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5" name="公式" r:id="rId9" imgW="570230" imgH="177800" progId="Equation.3">
                  <p:embed/>
                </p:oleObj>
              </mc:Choice>
              <mc:Fallback>
                <p:oleObj name="公式" r:id="rId9" imgW="570230" imgH="177800" progId="Equation.3">
                  <p:embed/>
                  <p:pic>
                    <p:nvPicPr>
                      <p:cNvPr id="0" name="图片 110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940300"/>
                        <a:ext cx="152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5791200" y="454025"/>
          <a:ext cx="28305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6" name="公式" r:id="rId11" imgW="1104900" imgH="457200" progId="Equation.3">
                  <p:embed/>
                </p:oleObj>
              </mc:Choice>
              <mc:Fallback>
                <p:oleObj name="公式" r:id="rId11" imgW="1104900" imgH="457200" progId="Equation.3">
                  <p:embed/>
                  <p:pic>
                    <p:nvPicPr>
                      <p:cNvPr id="0" name="图片 110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54025"/>
                        <a:ext cx="28305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457200" y="4114800"/>
            <a:ext cx="2895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观察：狗的血管</a:t>
            </a:r>
          </a:p>
        </p:txBody>
      </p:sp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1371600" y="4946650"/>
          <a:ext cx="1752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7" name="公式" r:id="rId13" imgW="761365" imgH="203200" progId="Equation.3">
                  <p:embed/>
                </p:oleObj>
              </mc:Choice>
              <mc:Fallback>
                <p:oleObj name="公式" r:id="rId13" imgW="761365" imgH="203200" progId="Equation.3">
                  <p:embed/>
                  <p:pic>
                    <p:nvPicPr>
                      <p:cNvPr id="0" name="图片 110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46650"/>
                        <a:ext cx="1752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5943600" y="4935538"/>
          <a:ext cx="1981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8" name="公式" r:id="rId15" imgW="735330" imgH="177800" progId="Equation.3">
                  <p:embed/>
                </p:oleObj>
              </mc:Choice>
              <mc:Fallback>
                <p:oleObj name="公式" r:id="rId15" imgW="735330" imgH="177800" progId="Equation.3">
                  <p:embed/>
                  <p:pic>
                    <p:nvPicPr>
                      <p:cNvPr id="0" name="图片 110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35538"/>
                        <a:ext cx="19812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1066800" y="5715000"/>
            <a:ext cx="21336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血管总条数</a:t>
            </a:r>
          </a:p>
        </p:txBody>
      </p:sp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3657600" y="5715000"/>
          <a:ext cx="4419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9" name="公式" r:id="rId17" imgW="1751330" imgH="203200" progId="Equation.3">
                  <p:embed/>
                </p:oleObj>
              </mc:Choice>
              <mc:Fallback>
                <p:oleObj name="公式" r:id="rId17" imgW="1751330" imgH="203200" progId="Equation.3">
                  <p:embed/>
                  <p:pic>
                    <p:nvPicPr>
                      <p:cNvPr id="0" name="图片 110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715000"/>
                        <a:ext cx="4419600" cy="5095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457200" y="2438400"/>
            <a:ext cx="1066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推论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6781800" y="2438400"/>
            <a:ext cx="1066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/>
              <a:t>n=</a:t>
            </a:r>
            <a:r>
              <a:rPr lang="zh-CN" altLang="en-US" sz="2800" b="1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1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1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10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9" dur="10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4" dur="10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 autoUpdateAnimBg="0"/>
      <p:bldP spid="60420" grpId="0" animBg="1" autoUpdateAnimBg="0"/>
      <p:bldP spid="60421" grpId="0"/>
      <p:bldP spid="60427" grpId="0" animBg="1"/>
      <p:bldP spid="60430" grpId="0" animBg="1" autoUpdateAnimBg="0"/>
      <p:bldP spid="60432" grpId="0" animBg="1" autoUpdateAnimBg="0"/>
      <p:bldP spid="60433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2895600" y="467961"/>
            <a:ext cx="2550698" cy="584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>
                <a:latin typeface="+mn-lt"/>
                <a:ea typeface="楷体" panose="02010609060101010101" pitchFamily="49" charset="-122"/>
              </a:rPr>
              <a:t>3.7  </a:t>
            </a:r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冰山运输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77838" y="1143000"/>
            <a:ext cx="1039812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背景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692275" y="981075"/>
            <a:ext cx="58324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波斯湾地区水资源贫乏，淡化海水的成本为每立方米</a:t>
            </a:r>
            <a:r>
              <a:rPr lang="en-US" altLang="zh-CN" sz="2800" b="1" dirty="0"/>
              <a:t>0.1</a:t>
            </a:r>
            <a:r>
              <a:rPr lang="zh-CN" altLang="en-US" sz="2800" b="1" dirty="0"/>
              <a:t>英镑</a:t>
            </a:r>
            <a:r>
              <a:rPr lang="en-US" altLang="zh-CN" sz="2800" b="1" dirty="0"/>
              <a:t>.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692275" y="2003425"/>
            <a:ext cx="59753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专家建议从</a:t>
            </a:r>
            <a:r>
              <a:rPr lang="en-US" altLang="zh-CN" sz="2800" b="1"/>
              <a:t>9600km</a:t>
            </a:r>
            <a:r>
              <a:rPr lang="zh-CN" altLang="en-US" sz="2800" b="1"/>
              <a:t>远的南极用拖船运送冰山，取代淡化海水</a:t>
            </a:r>
            <a:r>
              <a:rPr lang="en-US" altLang="zh-CN" sz="2800" b="1"/>
              <a:t>.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692275" y="3111500"/>
            <a:ext cx="6191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从经济角度研究冰山运输的可行性</a:t>
            </a:r>
            <a:r>
              <a:rPr lang="en-US" altLang="zh-CN" sz="2800" b="1"/>
              <a:t>.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228600" y="3849688"/>
            <a:ext cx="19050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建模准备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743200" y="3925888"/>
            <a:ext cx="3581400" cy="519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日租金和最大运量</a:t>
            </a: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611188" y="4535488"/>
            <a:ext cx="8064500" cy="1701800"/>
            <a:chOff x="385" y="2736"/>
            <a:chExt cx="5080" cy="1072"/>
          </a:xfrm>
        </p:grpSpPr>
        <p:sp>
          <p:nvSpPr>
            <p:cNvPr id="43019" name="Line 10"/>
            <p:cNvSpPr>
              <a:spLocks noChangeShapeType="1"/>
            </p:cNvSpPr>
            <p:nvPr/>
          </p:nvSpPr>
          <p:spPr bwMode="auto">
            <a:xfrm>
              <a:off x="531" y="2736"/>
              <a:ext cx="48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Line 11"/>
            <p:cNvSpPr>
              <a:spLocks noChangeShapeType="1"/>
            </p:cNvSpPr>
            <p:nvPr/>
          </p:nvSpPr>
          <p:spPr bwMode="auto">
            <a:xfrm>
              <a:off x="531" y="3084"/>
              <a:ext cx="48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1" name="Line 12"/>
            <p:cNvSpPr>
              <a:spLocks noChangeShapeType="1"/>
            </p:cNvSpPr>
            <p:nvPr/>
          </p:nvSpPr>
          <p:spPr bwMode="auto">
            <a:xfrm>
              <a:off x="531" y="3780"/>
              <a:ext cx="48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Line 13"/>
            <p:cNvSpPr>
              <a:spLocks noChangeShapeType="1"/>
            </p:cNvSpPr>
            <p:nvPr/>
          </p:nvSpPr>
          <p:spPr bwMode="auto">
            <a:xfrm>
              <a:off x="531" y="3432"/>
              <a:ext cx="48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Line 14"/>
            <p:cNvSpPr>
              <a:spLocks noChangeShapeType="1"/>
            </p:cNvSpPr>
            <p:nvPr/>
          </p:nvSpPr>
          <p:spPr bwMode="auto">
            <a:xfrm>
              <a:off x="2026" y="2736"/>
              <a:ext cx="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4" name="Text Box 15"/>
            <p:cNvSpPr txBox="1">
              <a:spLocks noChangeArrowheads="1"/>
            </p:cNvSpPr>
            <p:nvPr/>
          </p:nvSpPr>
          <p:spPr bwMode="auto">
            <a:xfrm>
              <a:off x="830" y="2823"/>
              <a:ext cx="9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/>
                <a:t>船      型</a:t>
              </a:r>
            </a:p>
          </p:txBody>
        </p:sp>
        <p:sp>
          <p:nvSpPr>
            <p:cNvPr id="43025" name="Text Box 16"/>
            <p:cNvSpPr txBox="1">
              <a:spLocks noChangeArrowheads="1"/>
            </p:cNvSpPr>
            <p:nvPr/>
          </p:nvSpPr>
          <p:spPr bwMode="auto">
            <a:xfrm>
              <a:off x="2425" y="2852"/>
              <a:ext cx="24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/>
                <a:t>小                  中                   大</a:t>
              </a:r>
            </a:p>
          </p:txBody>
        </p:sp>
        <p:sp>
          <p:nvSpPr>
            <p:cNvPr id="43026" name="Text Box 17"/>
            <p:cNvSpPr txBox="1">
              <a:spLocks noChangeArrowheads="1"/>
            </p:cNvSpPr>
            <p:nvPr/>
          </p:nvSpPr>
          <p:spPr bwMode="auto">
            <a:xfrm>
              <a:off x="567" y="3171"/>
              <a:ext cx="14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/>
                <a:t>日租金（英镑）</a:t>
              </a:r>
            </a:p>
          </p:txBody>
        </p:sp>
        <p:sp>
          <p:nvSpPr>
            <p:cNvPr id="43027" name="Text Box 18"/>
            <p:cNvSpPr txBox="1">
              <a:spLocks noChangeArrowheads="1"/>
            </p:cNvSpPr>
            <p:nvPr/>
          </p:nvSpPr>
          <p:spPr bwMode="auto">
            <a:xfrm>
              <a:off x="385" y="3491"/>
              <a:ext cx="16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</a:t>
              </a:r>
              <a:r>
                <a:rPr lang="zh-CN" altLang="en-US" b="1"/>
                <a:t>最大运量（</a:t>
              </a:r>
              <a:r>
                <a:rPr lang="en-US" altLang="zh-CN" b="1"/>
                <a:t>m</a:t>
              </a:r>
              <a:r>
                <a:rPr lang="en-US" altLang="zh-CN" b="1" baseline="30000"/>
                <a:t>3</a:t>
              </a:r>
              <a:r>
                <a:rPr lang="zh-CN" altLang="en-US" b="1"/>
                <a:t>）</a:t>
              </a:r>
            </a:p>
          </p:txBody>
        </p:sp>
        <p:sp>
          <p:nvSpPr>
            <p:cNvPr id="43028" name="Text Box 19"/>
            <p:cNvSpPr txBox="1">
              <a:spLocks noChangeArrowheads="1"/>
            </p:cNvSpPr>
            <p:nvPr/>
          </p:nvSpPr>
          <p:spPr bwMode="auto">
            <a:xfrm>
              <a:off x="2425" y="3200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4.0</a:t>
              </a:r>
            </a:p>
          </p:txBody>
        </p:sp>
        <p:sp>
          <p:nvSpPr>
            <p:cNvPr id="43029" name="Text Box 20"/>
            <p:cNvSpPr txBox="1">
              <a:spLocks noChangeArrowheads="1"/>
            </p:cNvSpPr>
            <p:nvPr/>
          </p:nvSpPr>
          <p:spPr bwMode="auto">
            <a:xfrm>
              <a:off x="3521" y="3200"/>
              <a:ext cx="4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6.2</a:t>
              </a:r>
            </a:p>
          </p:txBody>
        </p:sp>
        <p:sp>
          <p:nvSpPr>
            <p:cNvPr id="43030" name="Text Box 21"/>
            <p:cNvSpPr txBox="1">
              <a:spLocks noChangeArrowheads="1"/>
            </p:cNvSpPr>
            <p:nvPr/>
          </p:nvSpPr>
          <p:spPr bwMode="auto">
            <a:xfrm>
              <a:off x="4568" y="3200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8.0</a:t>
              </a:r>
            </a:p>
          </p:txBody>
        </p:sp>
        <p:sp>
          <p:nvSpPr>
            <p:cNvPr id="43031" name="Text Box 22"/>
            <p:cNvSpPr txBox="1">
              <a:spLocks noChangeArrowheads="1"/>
            </p:cNvSpPr>
            <p:nvPr/>
          </p:nvSpPr>
          <p:spPr bwMode="auto">
            <a:xfrm>
              <a:off x="2325" y="3520"/>
              <a:ext cx="8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5</a:t>
              </a:r>
              <a:r>
                <a:rPr lang="en-US" altLang="zh-CN" b="1">
                  <a:sym typeface="Symbol" panose="05050102010706020507" pitchFamily="18" charset="2"/>
                </a:rPr>
                <a:t>10</a:t>
              </a:r>
              <a:r>
                <a:rPr lang="en-US" altLang="zh-CN" b="1" baseline="30000">
                  <a:sym typeface="Symbol" panose="05050102010706020507" pitchFamily="18" charset="2"/>
                </a:rPr>
                <a:t>5</a:t>
              </a:r>
              <a:endParaRPr lang="en-US" altLang="zh-CN" b="1"/>
            </a:p>
          </p:txBody>
        </p:sp>
        <p:sp>
          <p:nvSpPr>
            <p:cNvPr id="43032" name="Text Box 23"/>
            <p:cNvSpPr txBox="1">
              <a:spLocks noChangeArrowheads="1"/>
            </p:cNvSpPr>
            <p:nvPr/>
          </p:nvSpPr>
          <p:spPr bwMode="auto">
            <a:xfrm>
              <a:off x="3521" y="3520"/>
              <a:ext cx="7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10</a:t>
              </a:r>
              <a:r>
                <a:rPr lang="en-US" altLang="zh-CN" b="1" baseline="30000"/>
                <a:t>6</a:t>
              </a:r>
              <a:endParaRPr lang="en-US" altLang="zh-CN" b="1"/>
            </a:p>
          </p:txBody>
        </p:sp>
        <p:sp>
          <p:nvSpPr>
            <p:cNvPr id="43033" name="Text Box 24"/>
            <p:cNvSpPr txBox="1">
              <a:spLocks noChangeArrowheads="1"/>
            </p:cNvSpPr>
            <p:nvPr/>
          </p:nvSpPr>
          <p:spPr bwMode="auto">
            <a:xfrm>
              <a:off x="4568" y="3520"/>
              <a:ext cx="8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10</a:t>
              </a:r>
              <a:r>
                <a:rPr lang="en-US" altLang="zh-CN" b="1" baseline="30000"/>
                <a:t>7</a:t>
              </a:r>
              <a:endParaRPr lang="en-US" altLang="zh-CN" b="1"/>
            </a:p>
          </p:txBody>
        </p:sp>
      </p:grpSp>
      <p:graphicFrame>
        <p:nvGraphicFramePr>
          <p:cNvPr id="43010" name="Object 26"/>
          <p:cNvGraphicFramePr>
            <a:graphicFrameLocks noChangeAspect="1"/>
          </p:cNvGraphicFramePr>
          <p:nvPr/>
        </p:nvGraphicFramePr>
        <p:xfrm>
          <a:off x="7667625" y="620713"/>
          <a:ext cx="10890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Clip" r:id="rId3" imgW="2903855" imgH="3048000" progId="MS_ClipArt_Gallery.2">
                  <p:embed/>
                </p:oleObj>
              </mc:Choice>
              <mc:Fallback>
                <p:oleObj name="Clip" r:id="rId3" imgW="2903855" imgH="3048000" progId="MS_ClipArt_Gallery.2">
                  <p:embed/>
                  <p:pic>
                    <p:nvPicPr>
                      <p:cNvPr id="0" name="图片 111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620713"/>
                        <a:ext cx="10890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 autoUpdateAnimBg="0"/>
      <p:bldP spid="33796" grpId="0" animBg="1" autoUpdateAnimBg="0"/>
      <p:bldP spid="33797" grpId="0" animBg="1" autoUpdateAnimBg="0"/>
      <p:bldP spid="33798" grpId="0" animBg="1" autoUpdateAnimBg="0"/>
      <p:bldP spid="33799" grpId="0" animBg="1" autoUpdateAnimBg="0"/>
      <p:bldP spid="3380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819400" y="457200"/>
            <a:ext cx="4408488" cy="5191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2. </a:t>
            </a:r>
            <a:r>
              <a:rPr lang="zh-CN" altLang="en-US" sz="2800" b="1"/>
              <a:t>燃料消耗（英镑</a:t>
            </a:r>
            <a:r>
              <a:rPr lang="en-US" altLang="zh-CN" sz="2800" b="1"/>
              <a:t>/km</a:t>
            </a:r>
            <a:r>
              <a:rPr lang="zh-CN" altLang="en-US" sz="2800" b="1"/>
              <a:t>）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895600" y="3367088"/>
            <a:ext cx="3621088" cy="51911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3. </a:t>
            </a:r>
            <a:r>
              <a:rPr lang="zh-CN" altLang="en-US" sz="2800" b="1"/>
              <a:t>融化速率（</a:t>
            </a:r>
            <a:r>
              <a:rPr lang="en-US" altLang="zh-CN" sz="2800" b="1"/>
              <a:t>m/</a:t>
            </a:r>
            <a:r>
              <a:rPr lang="zh-CN" altLang="en-US" sz="2800" b="1"/>
              <a:t>天）</a:t>
            </a: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457200" y="4038600"/>
            <a:ext cx="7696200" cy="2514600"/>
            <a:chOff x="288" y="2496"/>
            <a:chExt cx="4848" cy="1584"/>
          </a:xfrm>
        </p:grpSpPr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>
              <a:off x="288" y="2496"/>
              <a:ext cx="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288" y="3107"/>
              <a:ext cx="4512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>
              <a:off x="288" y="4020"/>
              <a:ext cx="4512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2016" y="2520"/>
              <a:ext cx="0" cy="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>
              <a:off x="288" y="2496"/>
              <a:ext cx="172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672" y="2520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/>
                <a:t>与南极距离 </a:t>
              </a:r>
              <a:r>
                <a:rPr lang="en-US" altLang="zh-CN" sz="2000" b="1"/>
                <a:t>(km)</a:t>
              </a:r>
              <a:endParaRPr lang="en-US" altLang="zh-CN" b="1"/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336" y="2870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/>
                <a:t>船速</a:t>
              </a:r>
              <a:r>
                <a:rPr lang="en-US" altLang="zh-CN" sz="2000" b="1"/>
                <a:t>(km/h)</a:t>
              </a:r>
              <a:endParaRPr lang="en-US" altLang="zh-CN" b="1"/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2016" y="2716"/>
              <a:ext cx="3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    0               1000           &gt;4000</a:t>
              </a: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864" y="320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864" y="349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3</a:t>
              </a:r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864" y="37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5</a:t>
              </a:r>
            </a:p>
          </p:txBody>
        </p:sp>
        <p:sp>
          <p:nvSpPr>
            <p:cNvPr id="44065" name="Text Box 33"/>
            <p:cNvSpPr txBox="1">
              <a:spLocks noChangeArrowheads="1"/>
            </p:cNvSpPr>
            <p:nvPr/>
          </p:nvSpPr>
          <p:spPr bwMode="auto">
            <a:xfrm>
              <a:off x="2208" y="3206"/>
              <a:ext cx="29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0                0.1                0.3</a:t>
              </a: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2208" y="3466"/>
              <a:ext cx="2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0                0.15              0.45</a:t>
              </a: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112" y="3760"/>
              <a:ext cx="3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dirty="0"/>
                <a:t>    0                0.2                0.6</a:t>
              </a:r>
            </a:p>
          </p:txBody>
        </p:sp>
      </p:grpSp>
      <p:grpSp>
        <p:nvGrpSpPr>
          <p:cNvPr id="3" name="Group 37"/>
          <p:cNvGrpSpPr/>
          <p:nvPr/>
        </p:nvGrpSpPr>
        <p:grpSpPr bwMode="auto">
          <a:xfrm>
            <a:off x="609600" y="1143000"/>
            <a:ext cx="7696200" cy="2187575"/>
            <a:chOff x="384" y="614"/>
            <a:chExt cx="4848" cy="1378"/>
          </a:xfrm>
        </p:grpSpPr>
        <p:sp>
          <p:nvSpPr>
            <p:cNvPr id="44040" name="Line 3"/>
            <p:cNvSpPr>
              <a:spLocks noChangeShapeType="1"/>
            </p:cNvSpPr>
            <p:nvPr/>
          </p:nvSpPr>
          <p:spPr bwMode="auto">
            <a:xfrm>
              <a:off x="528" y="624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Line 5"/>
            <p:cNvSpPr>
              <a:spLocks noChangeShapeType="1"/>
            </p:cNvSpPr>
            <p:nvPr/>
          </p:nvSpPr>
          <p:spPr bwMode="auto">
            <a:xfrm>
              <a:off x="480" y="1968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6"/>
            <p:cNvSpPr>
              <a:spLocks noChangeShapeType="1"/>
            </p:cNvSpPr>
            <p:nvPr/>
          </p:nvSpPr>
          <p:spPr bwMode="auto">
            <a:xfrm>
              <a:off x="1968" y="62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7"/>
            <p:cNvSpPr>
              <a:spLocks noChangeShapeType="1"/>
            </p:cNvSpPr>
            <p:nvPr/>
          </p:nvSpPr>
          <p:spPr bwMode="auto">
            <a:xfrm>
              <a:off x="528" y="624"/>
              <a:ext cx="14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Text Box 8"/>
            <p:cNvSpPr txBox="1">
              <a:spLocks noChangeArrowheads="1"/>
            </p:cNvSpPr>
            <p:nvPr/>
          </p:nvSpPr>
          <p:spPr bwMode="auto">
            <a:xfrm>
              <a:off x="960" y="614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/>
                <a:t>冰山体积</a:t>
              </a:r>
              <a:r>
                <a:rPr lang="en-US" altLang="zh-CN" sz="2000" b="1"/>
                <a:t>(m</a:t>
              </a:r>
              <a:r>
                <a:rPr lang="en-US" altLang="zh-CN" sz="2000" b="1" baseline="30000"/>
                <a:t>3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44045" name="Text Box 9"/>
            <p:cNvSpPr txBox="1">
              <a:spLocks noChangeArrowheads="1"/>
            </p:cNvSpPr>
            <p:nvPr/>
          </p:nvSpPr>
          <p:spPr bwMode="auto">
            <a:xfrm>
              <a:off x="384" y="902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/>
                <a:t>船速</a:t>
              </a:r>
              <a:r>
                <a:rPr lang="en-US" altLang="zh-CN" sz="2000" b="1"/>
                <a:t>(km/h)</a:t>
              </a:r>
            </a:p>
          </p:txBody>
        </p:sp>
        <p:sp>
          <p:nvSpPr>
            <p:cNvPr id="44046" name="Text Box 10"/>
            <p:cNvSpPr txBox="1">
              <a:spLocks noChangeArrowheads="1"/>
            </p:cNvSpPr>
            <p:nvPr/>
          </p:nvSpPr>
          <p:spPr bwMode="auto">
            <a:xfrm>
              <a:off x="2112" y="734"/>
              <a:ext cx="2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10</a:t>
              </a:r>
              <a:r>
                <a:rPr lang="en-US" altLang="zh-CN" b="1" baseline="30000"/>
                <a:t>5</a:t>
              </a:r>
              <a:r>
                <a:rPr lang="en-US" altLang="zh-CN" b="1"/>
                <a:t>               10</a:t>
              </a:r>
              <a:r>
                <a:rPr lang="en-US" altLang="zh-CN" b="1" baseline="30000"/>
                <a:t>6                    </a:t>
              </a:r>
              <a:r>
                <a:rPr lang="en-US" altLang="zh-CN" b="1"/>
                <a:t>10</a:t>
              </a:r>
              <a:r>
                <a:rPr lang="en-US" altLang="zh-CN" b="1" baseline="30000"/>
                <a:t>7</a:t>
              </a:r>
              <a:endParaRPr lang="en-US" altLang="zh-CN" b="1"/>
            </a:p>
          </p:txBody>
        </p:sp>
        <p:sp>
          <p:nvSpPr>
            <p:cNvPr id="44047" name="Text Box 11"/>
            <p:cNvSpPr txBox="1">
              <a:spLocks noChangeArrowheads="1"/>
            </p:cNvSpPr>
            <p:nvPr/>
          </p:nvSpPr>
          <p:spPr bwMode="auto">
            <a:xfrm>
              <a:off x="864" y="1175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44048" name="Text Box 12"/>
            <p:cNvSpPr txBox="1">
              <a:spLocks noChangeArrowheads="1"/>
            </p:cNvSpPr>
            <p:nvPr/>
          </p:nvSpPr>
          <p:spPr bwMode="auto">
            <a:xfrm>
              <a:off x="864" y="143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3</a:t>
              </a:r>
            </a:p>
          </p:txBody>
        </p:sp>
        <p:sp>
          <p:nvSpPr>
            <p:cNvPr id="44049" name="Text Box 13"/>
            <p:cNvSpPr txBox="1">
              <a:spLocks noChangeArrowheads="1"/>
            </p:cNvSpPr>
            <p:nvPr/>
          </p:nvSpPr>
          <p:spPr bwMode="auto">
            <a:xfrm>
              <a:off x="864" y="170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5</a:t>
              </a:r>
            </a:p>
          </p:txBody>
        </p:sp>
        <p:sp>
          <p:nvSpPr>
            <p:cNvPr id="44050" name="Text Box 15"/>
            <p:cNvSpPr txBox="1">
              <a:spLocks noChangeArrowheads="1"/>
            </p:cNvSpPr>
            <p:nvPr/>
          </p:nvSpPr>
          <p:spPr bwMode="auto">
            <a:xfrm>
              <a:off x="2112" y="1175"/>
              <a:ext cx="3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8.4               10.5           12.6                   </a:t>
              </a:r>
            </a:p>
          </p:txBody>
        </p:sp>
        <p:sp>
          <p:nvSpPr>
            <p:cNvPr id="44051" name="Text Box 16"/>
            <p:cNvSpPr txBox="1">
              <a:spLocks noChangeArrowheads="1"/>
            </p:cNvSpPr>
            <p:nvPr/>
          </p:nvSpPr>
          <p:spPr bwMode="auto">
            <a:xfrm>
              <a:off x="2064" y="1438"/>
              <a:ext cx="3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10.8              13.5           16.2</a:t>
              </a:r>
            </a:p>
          </p:txBody>
        </p:sp>
        <p:sp>
          <p:nvSpPr>
            <p:cNvPr id="44052" name="Text Box 17"/>
            <p:cNvSpPr txBox="1">
              <a:spLocks noChangeArrowheads="1"/>
            </p:cNvSpPr>
            <p:nvPr/>
          </p:nvSpPr>
          <p:spPr bwMode="auto">
            <a:xfrm>
              <a:off x="2016" y="1704"/>
              <a:ext cx="30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 13.2              16.5           19.8</a:t>
              </a:r>
            </a:p>
          </p:txBody>
        </p:sp>
        <p:sp>
          <p:nvSpPr>
            <p:cNvPr id="44053" name="Line 36"/>
            <p:cNvSpPr>
              <a:spLocks noChangeShapeType="1"/>
            </p:cNvSpPr>
            <p:nvPr/>
          </p:nvSpPr>
          <p:spPr bwMode="auto">
            <a:xfrm>
              <a:off x="432" y="1152"/>
              <a:ext cx="4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9" name="Text Box 39"/>
          <p:cNvSpPr txBox="1">
            <a:spLocks noChangeArrowheads="1"/>
          </p:cNvSpPr>
          <p:nvPr/>
        </p:nvSpPr>
        <p:spPr bwMode="auto">
          <a:xfrm>
            <a:off x="304800" y="381000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建模准备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888288" y="485775"/>
          <a:ext cx="8604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6" name="Clip" r:id="rId3" imgW="2903855" imgH="3048000" progId="MS_ClipArt_Gallery.2">
                  <p:embed/>
                </p:oleObj>
              </mc:Choice>
              <mc:Fallback>
                <p:oleObj name="Clip" r:id="rId3" imgW="2903855" imgH="3048000" progId="MS_ClipArt_Gallery.2">
                  <p:embed/>
                  <p:pic>
                    <p:nvPicPr>
                      <p:cNvPr id="0" name="图片 112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288" y="485775"/>
                        <a:ext cx="8604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 autoUpdateAnimBg="0"/>
      <p:bldP spid="1538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0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052513"/>
            <a:ext cx="10191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123182" y="836712"/>
            <a:ext cx="6337250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002060"/>
                </a:solidFill>
                <a:ea typeface="楷体_GB2312" pitchFamily="49" charset="-122"/>
                <a:hlinkClick r:id="rId3" action="ppaction://hlinksldjump"/>
              </a:rPr>
              <a:t>3.1  </a:t>
            </a:r>
            <a:r>
              <a:rPr lang="zh-CN" altLang="en-US" sz="3200" b="1" dirty="0">
                <a:solidFill>
                  <a:srgbClr val="002060"/>
                </a:solidFill>
                <a:ea typeface="楷体_GB2312" pitchFamily="49" charset="-122"/>
                <a:hlinkClick r:id="rId3" action="ppaction://hlinksldjump"/>
              </a:rPr>
              <a:t>存贮 模型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✔</a:t>
            </a:r>
          </a:p>
          <a:p>
            <a:pPr eaLnBrk="1" hangingPunct="1">
              <a:spcBef>
                <a:spcPct val="50000"/>
              </a:spcBef>
            </a:pPr>
            <a:endParaRPr lang="zh-CN" altLang="en-US" sz="3200" b="1" dirty="0">
              <a:solidFill>
                <a:srgbClr val="002060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rId4" action="ppaction://hlinksldjump"/>
              </a:rPr>
              <a:t>3.2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森林救火✔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rId5" action="ppaction://hlinksldjump"/>
              </a:rPr>
              <a:t>3.3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倾倒的啤酒杯</a:t>
            </a:r>
            <a:endParaRPr lang="en-US" altLang="zh-CN" sz="3200" b="1" u="sng" dirty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rId6" action="ppaction://hlinksldjump"/>
              </a:rPr>
              <a:t>3.4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铅球掷远✔</a:t>
            </a:r>
            <a:endParaRPr lang="en-US" altLang="zh-CN" sz="3200" b="1" u="sng" dirty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3.5  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不买贵的只买对的 ✔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3.6  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血管分支</a:t>
            </a:r>
            <a:endParaRPr lang="en-US" altLang="zh-CN" sz="3200" b="1" u="sng" dirty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rId7" action="ppaction://hlinksldjump"/>
              </a:rPr>
              <a:t>3.7  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  <a:hlinkClick r:id="rId7" action="ppaction://hlinksldjump"/>
              </a:rPr>
              <a:t>冰山运输</a:t>
            </a:r>
            <a:endParaRPr lang="en-US" altLang="zh-CN" sz="3200" b="1" u="sng" dirty="0">
              <a:solidFill>
                <a:schemeClr val="hlink"/>
              </a:solidFill>
              <a:ea typeface="楷体_GB2312" pitchFamily="49" charset="-122"/>
              <a:hlinkClick r:id="rId7" action="ppaction://hlinksldjump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rId8" action="ppaction://hlinksldjump"/>
              </a:rPr>
              <a:t>3.8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影院里的视角和仰角</a:t>
            </a:r>
            <a:endParaRPr lang="en-US" altLang="zh-CN" sz="3200" b="1" u="sng" dirty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rId9" action="ppaction://hlinksldjump"/>
              </a:rPr>
              <a:t>3.9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易拉罐形状和尺寸的最优设计</a:t>
            </a:r>
            <a:endParaRPr lang="en-US" altLang="zh-CN" sz="3200" b="1" u="sng" dirty="0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99592" y="620688"/>
            <a:ext cx="864096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zh-CN" altLang="en-US" sz="3600" dirty="0">
                <a:solidFill>
                  <a:srgbClr val="3333FF"/>
                </a:solidFill>
                <a:ea typeface="隶书" panose="02010509060101010101" pitchFamily="49" charset="-122"/>
              </a:rPr>
              <a:t>三</a:t>
            </a:r>
            <a:r>
              <a:rPr lang="zh-CN" altLang="en-US" sz="3600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endParaRPr lang="en-US" altLang="zh-CN" sz="3600" dirty="0">
              <a:solidFill>
                <a:srgbClr val="3333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3333FF"/>
                </a:solidFill>
                <a:ea typeface="隶书" panose="02010509060101010101" pitchFamily="49" charset="-122"/>
              </a:rPr>
              <a:t>简单优化</a:t>
            </a:r>
            <a:r>
              <a:rPr lang="zh-CN" altLang="en-US" sz="3600" b="1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  <a:endParaRPr lang="en-US" altLang="zh-CN" sz="3600" b="1" dirty="0">
              <a:solidFill>
                <a:srgbClr val="3333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0"/>
          <p:cNvSpPr txBox="1">
            <a:spLocks noChangeArrowheads="1"/>
          </p:cNvSpPr>
          <p:nvPr/>
        </p:nvSpPr>
        <p:spPr bwMode="auto">
          <a:xfrm>
            <a:off x="228600" y="533400"/>
            <a:ext cx="11430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建模目的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1524000" y="381000"/>
            <a:ext cx="7369175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选择船型和船速，使冰山到达目的地后每立方米水的费用最低，并与淡化海水的费用比较</a:t>
            </a:r>
            <a:r>
              <a:rPr lang="en-US" altLang="zh-CN" sz="2800" b="1"/>
              <a:t>.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28600" y="1797050"/>
            <a:ext cx="11430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1524000" y="1600200"/>
            <a:ext cx="6553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航行过程中船速不变，总距离</a:t>
            </a:r>
            <a:r>
              <a:rPr lang="en-US" altLang="zh-CN" sz="2800" b="1"/>
              <a:t>9600km.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1524000" y="2209800"/>
            <a:ext cx="6553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冰山呈球形，球面各点融化速率相同</a:t>
            </a:r>
            <a:r>
              <a:rPr lang="en-US" altLang="zh-CN" sz="2800" b="1"/>
              <a:t>.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1524000" y="2819400"/>
            <a:ext cx="744061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/>
              <a:t> 到达目的地后</a:t>
            </a:r>
            <a:r>
              <a:rPr lang="en-US" altLang="zh-CN" sz="2800" b="1"/>
              <a:t>,</a:t>
            </a:r>
            <a:r>
              <a:rPr lang="zh-CN" altLang="en-US" sz="2800" b="1"/>
              <a:t>每立方米冰可融化</a:t>
            </a:r>
            <a:r>
              <a:rPr lang="en-US" altLang="zh-CN" sz="2800" b="1"/>
              <a:t>0.85m</a:t>
            </a:r>
            <a:r>
              <a:rPr lang="en-US" altLang="zh-CN" sz="2800" b="1" baseline="30000"/>
              <a:t>3</a:t>
            </a:r>
            <a:r>
              <a:rPr lang="zh-CN" altLang="en-US" sz="2800" b="1"/>
              <a:t>水</a:t>
            </a:r>
            <a:r>
              <a:rPr lang="en-US" altLang="zh-CN" sz="2800" b="1"/>
              <a:t>.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152400" y="3549650"/>
            <a:ext cx="11430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建模分析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371600" y="4800600"/>
            <a:ext cx="1295400" cy="9556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目的地水体积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4724400" y="5410200"/>
            <a:ext cx="1676400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运输过程融化规律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1447800" y="3810000"/>
            <a:ext cx="13716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总费用</a:t>
            </a:r>
          </a:p>
        </p:txBody>
      </p:sp>
      <p:grpSp>
        <p:nvGrpSpPr>
          <p:cNvPr id="2" name="Group 41"/>
          <p:cNvGrpSpPr/>
          <p:nvPr/>
        </p:nvGrpSpPr>
        <p:grpSpPr bwMode="auto">
          <a:xfrm>
            <a:off x="2743200" y="4876800"/>
            <a:ext cx="1828800" cy="955675"/>
            <a:chOff x="1824" y="2304"/>
            <a:chExt cx="1152" cy="602"/>
          </a:xfrm>
        </p:grpSpPr>
        <p:sp>
          <p:nvSpPr>
            <p:cNvPr id="62496" name="Text Box 29"/>
            <p:cNvSpPr txBox="1">
              <a:spLocks noChangeArrowheads="1"/>
            </p:cNvSpPr>
            <p:nvPr/>
          </p:nvSpPr>
          <p:spPr bwMode="auto">
            <a:xfrm>
              <a:off x="2112" y="2304"/>
              <a:ext cx="864" cy="602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目的地冰体积</a:t>
              </a:r>
            </a:p>
          </p:txBody>
        </p:sp>
        <p:sp>
          <p:nvSpPr>
            <p:cNvPr id="62497" name="AutoShape 35"/>
            <p:cNvSpPr>
              <a:spLocks noChangeArrowheads="1"/>
            </p:cNvSpPr>
            <p:nvPr/>
          </p:nvSpPr>
          <p:spPr bwMode="auto">
            <a:xfrm>
              <a:off x="1824" y="2448"/>
              <a:ext cx="144" cy="306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FF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5"/>
          <p:cNvGrpSpPr/>
          <p:nvPr/>
        </p:nvGrpSpPr>
        <p:grpSpPr bwMode="auto">
          <a:xfrm>
            <a:off x="5257800" y="4759325"/>
            <a:ext cx="2438400" cy="955675"/>
            <a:chOff x="3312" y="3024"/>
            <a:chExt cx="1536" cy="602"/>
          </a:xfrm>
        </p:grpSpPr>
        <p:sp>
          <p:nvSpPr>
            <p:cNvPr id="62494" name="Text Box 30"/>
            <p:cNvSpPr txBox="1">
              <a:spLocks noChangeArrowheads="1"/>
            </p:cNvSpPr>
            <p:nvPr/>
          </p:nvSpPr>
          <p:spPr bwMode="auto">
            <a:xfrm>
              <a:off x="4032" y="3024"/>
              <a:ext cx="816" cy="602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初始冰山体积</a:t>
              </a:r>
            </a:p>
          </p:txBody>
        </p:sp>
        <p:sp>
          <p:nvSpPr>
            <p:cNvPr id="62495" name="AutoShape 36"/>
            <p:cNvSpPr>
              <a:spLocks noChangeArrowheads="1"/>
            </p:cNvSpPr>
            <p:nvPr/>
          </p:nvSpPr>
          <p:spPr bwMode="auto">
            <a:xfrm>
              <a:off x="3312" y="3072"/>
              <a:ext cx="336" cy="288"/>
            </a:xfrm>
            <a:prstGeom prst="leftArrow">
              <a:avLst>
                <a:gd name="adj1" fmla="val 50000"/>
                <a:gd name="adj2" fmla="val 29167"/>
              </a:avLst>
            </a:prstGeom>
            <a:noFill/>
            <a:ln w="9525">
              <a:solidFill>
                <a:srgbClr val="FF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2"/>
          <p:cNvGrpSpPr/>
          <p:nvPr/>
        </p:nvGrpSpPr>
        <p:grpSpPr bwMode="auto">
          <a:xfrm>
            <a:off x="2895600" y="3581400"/>
            <a:ext cx="2057400" cy="1138238"/>
            <a:chOff x="1824" y="3216"/>
            <a:chExt cx="1296" cy="717"/>
          </a:xfrm>
        </p:grpSpPr>
        <p:sp>
          <p:nvSpPr>
            <p:cNvPr id="62491" name="Text Box 33"/>
            <p:cNvSpPr txBox="1">
              <a:spLocks noChangeArrowheads="1"/>
            </p:cNvSpPr>
            <p:nvPr/>
          </p:nvSpPr>
          <p:spPr bwMode="auto">
            <a:xfrm>
              <a:off x="2064" y="3216"/>
              <a:ext cx="1056" cy="33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燃料消耗</a:t>
              </a:r>
            </a:p>
          </p:txBody>
        </p:sp>
        <p:sp>
          <p:nvSpPr>
            <p:cNvPr id="62492" name="Text Box 34"/>
            <p:cNvSpPr txBox="1">
              <a:spLocks noChangeArrowheads="1"/>
            </p:cNvSpPr>
            <p:nvPr/>
          </p:nvSpPr>
          <p:spPr bwMode="auto">
            <a:xfrm>
              <a:off x="2256" y="3600"/>
              <a:ext cx="624" cy="33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租金</a:t>
              </a:r>
            </a:p>
          </p:txBody>
        </p:sp>
        <p:sp>
          <p:nvSpPr>
            <p:cNvPr id="62493" name="AutoShape 37"/>
            <p:cNvSpPr>
              <a:spLocks noChangeArrowheads="1"/>
            </p:cNvSpPr>
            <p:nvPr/>
          </p:nvSpPr>
          <p:spPr bwMode="auto">
            <a:xfrm>
              <a:off x="1824" y="3408"/>
              <a:ext cx="144" cy="306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7"/>
          <p:cNvGrpSpPr/>
          <p:nvPr/>
        </p:nvGrpSpPr>
        <p:grpSpPr bwMode="auto">
          <a:xfrm>
            <a:off x="5105400" y="3581400"/>
            <a:ext cx="2209800" cy="533400"/>
            <a:chOff x="3216" y="2256"/>
            <a:chExt cx="1392" cy="336"/>
          </a:xfrm>
        </p:grpSpPr>
        <p:sp>
          <p:nvSpPr>
            <p:cNvPr id="62489" name="Text Box 43"/>
            <p:cNvSpPr txBox="1">
              <a:spLocks noChangeArrowheads="1"/>
            </p:cNvSpPr>
            <p:nvPr/>
          </p:nvSpPr>
          <p:spPr bwMode="auto">
            <a:xfrm>
              <a:off x="3408" y="2256"/>
              <a:ext cx="1200" cy="33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船型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船速</a:t>
              </a:r>
            </a:p>
          </p:txBody>
        </p:sp>
        <p:sp>
          <p:nvSpPr>
            <p:cNvPr id="62490" name="AutoShape 45"/>
            <p:cNvSpPr>
              <a:spLocks noChangeArrowheads="1"/>
            </p:cNvSpPr>
            <p:nvPr/>
          </p:nvSpPr>
          <p:spPr bwMode="auto">
            <a:xfrm>
              <a:off x="3216" y="2304"/>
              <a:ext cx="144" cy="28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8"/>
          <p:cNvGrpSpPr/>
          <p:nvPr/>
        </p:nvGrpSpPr>
        <p:grpSpPr bwMode="auto">
          <a:xfrm>
            <a:off x="5105400" y="4205288"/>
            <a:ext cx="1295400" cy="528637"/>
            <a:chOff x="3216" y="2649"/>
            <a:chExt cx="816" cy="333"/>
          </a:xfrm>
        </p:grpSpPr>
        <p:sp>
          <p:nvSpPr>
            <p:cNvPr id="62487" name="Text Box 44"/>
            <p:cNvSpPr txBox="1">
              <a:spLocks noChangeArrowheads="1"/>
            </p:cNvSpPr>
            <p:nvPr/>
          </p:nvSpPr>
          <p:spPr bwMode="auto">
            <a:xfrm>
              <a:off x="3408" y="2649"/>
              <a:ext cx="624" cy="333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船型</a:t>
              </a:r>
            </a:p>
          </p:txBody>
        </p:sp>
        <p:sp>
          <p:nvSpPr>
            <p:cNvPr id="62488" name="AutoShape 46"/>
            <p:cNvSpPr>
              <a:spLocks noChangeArrowheads="1"/>
            </p:cNvSpPr>
            <p:nvPr/>
          </p:nvSpPr>
          <p:spPr bwMode="auto">
            <a:xfrm>
              <a:off x="3216" y="2688"/>
              <a:ext cx="144" cy="28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9"/>
          <p:cNvGrpSpPr/>
          <p:nvPr/>
        </p:nvGrpSpPr>
        <p:grpSpPr bwMode="auto">
          <a:xfrm>
            <a:off x="6553200" y="5867400"/>
            <a:ext cx="2209800" cy="533400"/>
            <a:chOff x="3216" y="2256"/>
            <a:chExt cx="1392" cy="336"/>
          </a:xfrm>
        </p:grpSpPr>
        <p:sp>
          <p:nvSpPr>
            <p:cNvPr id="62485" name="Text Box 50"/>
            <p:cNvSpPr txBox="1">
              <a:spLocks noChangeArrowheads="1"/>
            </p:cNvSpPr>
            <p:nvPr/>
          </p:nvSpPr>
          <p:spPr bwMode="auto">
            <a:xfrm>
              <a:off x="3408" y="2256"/>
              <a:ext cx="1200" cy="33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船型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船速</a:t>
              </a:r>
            </a:p>
          </p:txBody>
        </p:sp>
        <p:sp>
          <p:nvSpPr>
            <p:cNvPr id="62486" name="AutoShape 51"/>
            <p:cNvSpPr>
              <a:spLocks noChangeArrowheads="1"/>
            </p:cNvSpPr>
            <p:nvPr/>
          </p:nvSpPr>
          <p:spPr bwMode="auto">
            <a:xfrm>
              <a:off x="3216" y="2304"/>
              <a:ext cx="144" cy="28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2"/>
          <p:cNvGrpSpPr/>
          <p:nvPr/>
        </p:nvGrpSpPr>
        <p:grpSpPr bwMode="auto">
          <a:xfrm>
            <a:off x="7772400" y="4957763"/>
            <a:ext cx="1295400" cy="528637"/>
            <a:chOff x="3216" y="2649"/>
            <a:chExt cx="816" cy="333"/>
          </a:xfrm>
        </p:grpSpPr>
        <p:sp>
          <p:nvSpPr>
            <p:cNvPr id="62483" name="Text Box 53"/>
            <p:cNvSpPr txBox="1">
              <a:spLocks noChangeArrowheads="1"/>
            </p:cNvSpPr>
            <p:nvPr/>
          </p:nvSpPr>
          <p:spPr bwMode="auto">
            <a:xfrm>
              <a:off x="3408" y="2649"/>
              <a:ext cx="624" cy="333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船型</a:t>
              </a:r>
            </a:p>
          </p:txBody>
        </p:sp>
        <p:sp>
          <p:nvSpPr>
            <p:cNvPr id="62484" name="AutoShape 54"/>
            <p:cNvSpPr>
              <a:spLocks noChangeArrowheads="1"/>
            </p:cNvSpPr>
            <p:nvPr/>
          </p:nvSpPr>
          <p:spPr bwMode="auto">
            <a:xfrm>
              <a:off x="3216" y="2688"/>
              <a:ext cx="144" cy="28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5" grpId="0" animBg="1" autoUpdateAnimBg="0"/>
      <p:bldP spid="16406" grpId="0" animBg="1" autoUpdateAnimBg="0"/>
      <p:bldP spid="16408" grpId="0" autoUpdateAnimBg="0"/>
      <p:bldP spid="16409" grpId="0" autoUpdateAnimBg="0"/>
      <p:bldP spid="16410" grpId="0" autoUpdateAnimBg="0"/>
      <p:bldP spid="16411" grpId="0" animBg="1" autoUpdateAnimBg="0"/>
      <p:bldP spid="16412" grpId="0" animBg="1" autoUpdateAnimBg="0"/>
      <p:bldP spid="16415" grpId="0" animBg="1" autoUpdateAnimBg="0"/>
      <p:bldP spid="16416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 bwMode="auto">
          <a:xfrm>
            <a:off x="1143000" y="4581525"/>
            <a:ext cx="7893050" cy="1957388"/>
            <a:chOff x="432" y="2895"/>
            <a:chExt cx="4972" cy="1233"/>
          </a:xfrm>
        </p:grpSpPr>
        <p:graphicFrame>
          <p:nvGraphicFramePr>
            <p:cNvPr id="45060" name="Object 4"/>
            <p:cNvGraphicFramePr>
              <a:graphicFrameLocks noChangeAspect="1"/>
            </p:cNvGraphicFramePr>
            <p:nvPr/>
          </p:nvGraphicFramePr>
          <p:xfrm>
            <a:off x="1519" y="2895"/>
            <a:ext cx="3885" cy="1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01" name="公式" r:id="rId3" imgW="2514600" imgH="838200" progId="Equation.3">
                    <p:embed/>
                  </p:oleObj>
                </mc:Choice>
                <mc:Fallback>
                  <p:oleObj name="公式" r:id="rId3" imgW="2514600" imgH="838200" progId="Equation.3">
                    <p:embed/>
                    <p:pic>
                      <p:nvPicPr>
                        <p:cNvPr id="0" name="图片 11368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895"/>
                          <a:ext cx="3885" cy="1233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4" name="Text Box 39"/>
            <p:cNvSpPr txBox="1">
              <a:spLocks noChangeArrowheads="1"/>
            </p:cNvSpPr>
            <p:nvPr/>
          </p:nvSpPr>
          <p:spPr bwMode="auto">
            <a:xfrm>
              <a:off x="432" y="3306"/>
              <a:ext cx="912" cy="596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第</a:t>
              </a:r>
              <a:r>
                <a:rPr lang="en-US" altLang="zh-CN" sz="2800" b="1" i="1"/>
                <a:t>t</a:t>
              </a:r>
              <a:r>
                <a:rPr lang="zh-CN" altLang="en-US" sz="2800" b="1"/>
                <a:t>天融化速率</a:t>
              </a:r>
            </a:p>
          </p:txBody>
        </p:sp>
      </p:grp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3962400" y="2570163"/>
          <a:ext cx="50292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2" name="公式" r:id="rId5" imgW="1840865" imgH="482600" progId="Equation.3">
                  <p:embed/>
                </p:oleObj>
              </mc:Choice>
              <mc:Fallback>
                <p:oleObj name="公式" r:id="rId5" imgW="1840865" imgH="482600" progId="Equation.3">
                  <p:embed/>
                  <p:pic>
                    <p:nvPicPr>
                      <p:cNvPr id="0" name="图片 11368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70163"/>
                        <a:ext cx="5029200" cy="1241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4700588" y="3841750"/>
          <a:ext cx="41386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3" name="公式" r:id="rId7" imgW="1917700" imgH="228600" progId="Equation.3">
                  <p:embed/>
                </p:oleObj>
              </mc:Choice>
              <mc:Fallback>
                <p:oleObj name="公式" r:id="rId7" imgW="1917700" imgH="228600" progId="Equation.3">
                  <p:embed/>
                  <p:pic>
                    <p:nvPicPr>
                      <p:cNvPr id="0" name="图片 11368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3841750"/>
                        <a:ext cx="4138612" cy="5381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04800" y="457200"/>
            <a:ext cx="762000" cy="20415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371600" y="457200"/>
            <a:ext cx="28194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1. </a:t>
            </a:r>
            <a:r>
              <a:rPr lang="zh-CN" altLang="en-US" sz="2800" b="1"/>
              <a:t>冰山融化规律 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371600" y="981075"/>
            <a:ext cx="32004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2800" b="1"/>
              <a:t>船速</a:t>
            </a:r>
            <a:r>
              <a:rPr lang="en-US" altLang="zh-CN" sz="2800" b="1" i="1"/>
              <a:t>u </a:t>
            </a:r>
            <a:r>
              <a:rPr lang="en-US" altLang="zh-CN" sz="2800" b="1"/>
              <a:t>(km/h)</a:t>
            </a:r>
            <a:endParaRPr lang="en-US" altLang="en-US" sz="2800" b="1"/>
          </a:p>
          <a:p>
            <a:pPr algn="l" eaLnBrk="1" hangingPunct="1">
              <a:spcBef>
                <a:spcPct val="20000"/>
              </a:spcBef>
            </a:pPr>
            <a:r>
              <a:rPr lang="zh-CN" altLang="en-US" sz="2800" b="1"/>
              <a:t>与南极距离</a:t>
            </a:r>
            <a:r>
              <a:rPr lang="en-US" altLang="zh-CN" sz="2800" b="1" i="1"/>
              <a:t>d</a:t>
            </a:r>
            <a:r>
              <a:rPr lang="en-US" altLang="zh-CN" sz="2800" b="1"/>
              <a:t>(km)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2800" b="1"/>
              <a:t>融化速率</a:t>
            </a:r>
            <a:r>
              <a:rPr lang="en-US" altLang="zh-CN" sz="2800" b="1" i="1"/>
              <a:t>r</a:t>
            </a:r>
            <a:r>
              <a:rPr lang="en-US" altLang="zh-CN" sz="2800" b="1"/>
              <a:t>(m/</a:t>
            </a:r>
            <a:r>
              <a:rPr lang="zh-CN" altLang="en-US" sz="2800" b="1"/>
              <a:t>天）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419100" y="2565400"/>
            <a:ext cx="35052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1" i="1"/>
              <a:t>r</a:t>
            </a:r>
            <a:r>
              <a:rPr lang="zh-CN" altLang="en-US" sz="2800" b="1"/>
              <a:t>是 </a:t>
            </a:r>
            <a:r>
              <a:rPr lang="en-US" altLang="zh-CN" sz="2800" b="1" i="1"/>
              <a:t>u</a:t>
            </a:r>
            <a:r>
              <a:rPr lang="en-US" altLang="zh-CN" sz="2800" b="1"/>
              <a:t> </a:t>
            </a:r>
            <a:r>
              <a:rPr lang="zh-CN" altLang="en-US" sz="2800" b="1"/>
              <a:t>的线性函数</a:t>
            </a:r>
            <a:endParaRPr lang="en-US" altLang="en-US" sz="2800" b="1"/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1" i="1"/>
              <a:t>d</a:t>
            </a:r>
            <a:r>
              <a:rPr lang="en-US" altLang="zh-CN" sz="2800" b="1"/>
              <a:t>&lt;4000</a:t>
            </a:r>
            <a:r>
              <a:rPr lang="zh-CN" altLang="en-US" sz="2800" b="1"/>
              <a:t>时</a:t>
            </a:r>
            <a:r>
              <a:rPr lang="en-US" altLang="zh-CN" sz="2800" b="1" i="1"/>
              <a:t>u</a:t>
            </a:r>
            <a:r>
              <a:rPr lang="zh-CN" altLang="en-US" sz="2800" b="1"/>
              <a:t>与</a:t>
            </a:r>
            <a:r>
              <a:rPr lang="en-US" altLang="zh-CN" sz="2800" b="1" i="1"/>
              <a:t>d</a:t>
            </a:r>
            <a:r>
              <a:rPr lang="zh-CN" altLang="en-US" sz="2800" b="1"/>
              <a:t>成正比</a:t>
            </a:r>
            <a:r>
              <a:rPr lang="en-US" altLang="zh-CN" sz="2800" b="1" i="1"/>
              <a:t>d</a:t>
            </a:r>
            <a:r>
              <a:rPr lang="en-US" altLang="zh-CN" sz="2800" b="1"/>
              <a:t>&gt;4000</a:t>
            </a:r>
            <a:r>
              <a:rPr lang="zh-CN" altLang="en-US" sz="2800" b="1"/>
              <a:t>时</a:t>
            </a:r>
            <a:r>
              <a:rPr lang="en-US" altLang="zh-CN" sz="2800" b="1" i="1"/>
              <a:t>u</a:t>
            </a:r>
            <a:r>
              <a:rPr lang="zh-CN" altLang="en-US" sz="2800" b="1"/>
              <a:t>与</a:t>
            </a:r>
            <a:r>
              <a:rPr lang="en-US" altLang="zh-CN" sz="2800" b="1" i="1"/>
              <a:t>d</a:t>
            </a:r>
            <a:r>
              <a:rPr lang="zh-CN" altLang="en-US" sz="2800" b="1"/>
              <a:t>无关</a:t>
            </a: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395288" y="4292600"/>
            <a:ext cx="3024187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航行 </a:t>
            </a:r>
            <a:r>
              <a:rPr lang="en-US" altLang="zh-CN" sz="2800" b="1" i="1"/>
              <a:t>t </a:t>
            </a:r>
            <a:r>
              <a:rPr lang="zh-CN" altLang="en-US" sz="2800" b="1"/>
              <a:t>天</a:t>
            </a:r>
            <a:r>
              <a:rPr lang="en-US" altLang="zh-CN" sz="2800" b="1"/>
              <a:t>,  </a:t>
            </a:r>
            <a:r>
              <a:rPr lang="en-US" altLang="zh-CN" sz="2800" b="1" i="1"/>
              <a:t>d</a:t>
            </a:r>
            <a:r>
              <a:rPr lang="en-US" altLang="zh-CN" sz="2800" b="1"/>
              <a:t>=24</a:t>
            </a:r>
            <a:r>
              <a:rPr lang="en-US" altLang="zh-CN" sz="2800" b="1" i="1"/>
              <a:t>ut</a:t>
            </a:r>
          </a:p>
        </p:txBody>
      </p:sp>
      <p:grpSp>
        <p:nvGrpSpPr>
          <p:cNvPr id="3" name="Group 42"/>
          <p:cNvGrpSpPr/>
          <p:nvPr/>
        </p:nvGrpSpPr>
        <p:grpSpPr bwMode="auto">
          <a:xfrm>
            <a:off x="4800600" y="457200"/>
            <a:ext cx="3886200" cy="1905000"/>
            <a:chOff x="3024" y="288"/>
            <a:chExt cx="2448" cy="1200"/>
          </a:xfrm>
        </p:grpSpPr>
        <p:sp>
          <p:nvSpPr>
            <p:cNvPr id="45068" name="Text Box 17"/>
            <p:cNvSpPr txBox="1">
              <a:spLocks noChangeArrowheads="1"/>
            </p:cNvSpPr>
            <p:nvPr/>
          </p:nvSpPr>
          <p:spPr bwMode="auto">
            <a:xfrm>
              <a:off x="3312" y="432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    0       1000       &gt;4000</a:t>
              </a:r>
            </a:p>
          </p:txBody>
        </p:sp>
        <p:sp>
          <p:nvSpPr>
            <p:cNvPr id="45069" name="Line 10"/>
            <p:cNvSpPr>
              <a:spLocks noChangeShapeType="1"/>
            </p:cNvSpPr>
            <p:nvPr/>
          </p:nvSpPr>
          <p:spPr bwMode="auto">
            <a:xfrm flipV="1">
              <a:off x="3024" y="33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11"/>
            <p:cNvSpPr>
              <a:spLocks noChangeShapeType="1"/>
            </p:cNvSpPr>
            <p:nvPr/>
          </p:nvSpPr>
          <p:spPr bwMode="auto">
            <a:xfrm>
              <a:off x="3024" y="81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Line 13"/>
            <p:cNvSpPr>
              <a:spLocks noChangeShapeType="1"/>
            </p:cNvSpPr>
            <p:nvPr/>
          </p:nvSpPr>
          <p:spPr bwMode="auto">
            <a:xfrm>
              <a:off x="3504" y="33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Text Box 18"/>
            <p:cNvSpPr txBox="1">
              <a:spLocks noChangeArrowheads="1"/>
            </p:cNvSpPr>
            <p:nvPr/>
          </p:nvSpPr>
          <p:spPr bwMode="auto">
            <a:xfrm>
              <a:off x="3072" y="7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45073" name="Text Box 19"/>
            <p:cNvSpPr txBox="1">
              <a:spLocks noChangeArrowheads="1"/>
            </p:cNvSpPr>
            <p:nvPr/>
          </p:nvSpPr>
          <p:spPr bwMode="auto">
            <a:xfrm>
              <a:off x="3072" y="96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3</a:t>
              </a:r>
            </a:p>
          </p:txBody>
        </p:sp>
        <p:sp>
          <p:nvSpPr>
            <p:cNvPr id="45074" name="Text Box 20"/>
            <p:cNvSpPr txBox="1">
              <a:spLocks noChangeArrowheads="1"/>
            </p:cNvSpPr>
            <p:nvPr/>
          </p:nvSpPr>
          <p:spPr bwMode="auto">
            <a:xfrm>
              <a:off x="3072" y="11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5</a:t>
              </a:r>
            </a:p>
          </p:txBody>
        </p:sp>
        <p:sp>
          <p:nvSpPr>
            <p:cNvPr id="45075" name="Text Box 21"/>
            <p:cNvSpPr txBox="1">
              <a:spLocks noChangeArrowheads="1"/>
            </p:cNvSpPr>
            <p:nvPr/>
          </p:nvSpPr>
          <p:spPr bwMode="auto">
            <a:xfrm>
              <a:off x="3504" y="816"/>
              <a:ext cx="18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0         0.1          0.3</a:t>
              </a:r>
            </a:p>
          </p:txBody>
        </p:sp>
        <p:sp>
          <p:nvSpPr>
            <p:cNvPr id="45076" name="Text Box 22"/>
            <p:cNvSpPr txBox="1">
              <a:spLocks noChangeArrowheads="1"/>
            </p:cNvSpPr>
            <p:nvPr/>
          </p:nvSpPr>
          <p:spPr bwMode="auto">
            <a:xfrm>
              <a:off x="3504" y="1008"/>
              <a:ext cx="18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0         0.15        0.45</a:t>
              </a:r>
            </a:p>
          </p:txBody>
        </p:sp>
        <p:sp>
          <p:nvSpPr>
            <p:cNvPr id="45077" name="Text Box 23"/>
            <p:cNvSpPr txBox="1">
              <a:spLocks noChangeArrowheads="1"/>
            </p:cNvSpPr>
            <p:nvPr/>
          </p:nvSpPr>
          <p:spPr bwMode="auto">
            <a:xfrm>
              <a:off x="3408" y="1200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  0         0.2          0.6</a:t>
              </a:r>
            </a:p>
          </p:txBody>
        </p:sp>
        <p:sp>
          <p:nvSpPr>
            <p:cNvPr id="45078" name="Text Box 25"/>
            <p:cNvSpPr txBox="1">
              <a:spLocks noChangeArrowheads="1"/>
            </p:cNvSpPr>
            <p:nvPr/>
          </p:nvSpPr>
          <p:spPr bwMode="auto">
            <a:xfrm>
              <a:off x="3072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u</a:t>
              </a:r>
            </a:p>
          </p:txBody>
        </p:sp>
        <p:sp>
          <p:nvSpPr>
            <p:cNvPr id="45079" name="Line 26"/>
            <p:cNvSpPr>
              <a:spLocks noChangeShapeType="1"/>
            </p:cNvSpPr>
            <p:nvPr/>
          </p:nvSpPr>
          <p:spPr bwMode="auto">
            <a:xfrm flipH="1">
              <a:off x="3024" y="144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Line 30"/>
            <p:cNvSpPr>
              <a:spLocks noChangeShapeType="1"/>
            </p:cNvSpPr>
            <p:nvPr/>
          </p:nvSpPr>
          <p:spPr bwMode="auto">
            <a:xfrm>
              <a:off x="3072" y="33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1" name="Line 31"/>
            <p:cNvSpPr>
              <a:spLocks noChangeShapeType="1"/>
            </p:cNvSpPr>
            <p:nvPr/>
          </p:nvSpPr>
          <p:spPr bwMode="auto">
            <a:xfrm>
              <a:off x="3072" y="336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Text Box 32"/>
            <p:cNvSpPr txBox="1">
              <a:spLocks noChangeArrowheads="1"/>
            </p:cNvSpPr>
            <p:nvPr/>
          </p:nvSpPr>
          <p:spPr bwMode="auto">
            <a:xfrm>
              <a:off x="3264" y="4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sp>
          <p:nvSpPr>
            <p:cNvPr id="45083" name="Text Box 41"/>
            <p:cNvSpPr txBox="1">
              <a:spLocks noChangeArrowheads="1"/>
            </p:cNvSpPr>
            <p:nvPr/>
          </p:nvSpPr>
          <p:spPr bwMode="auto">
            <a:xfrm>
              <a:off x="3264" y="2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  <p:bldP spid="17416" grpId="0" animBg="1" autoUpdateAnimBg="0"/>
      <p:bldP spid="17443" grpId="0" animBg="1" autoUpdateAnimBg="0"/>
      <p:bldP spid="1744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2743200" y="381000"/>
            <a:ext cx="28194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1. </a:t>
            </a:r>
            <a:r>
              <a:rPr lang="zh-CN" altLang="en-US" sz="2800" b="1"/>
              <a:t>冰山融化规律 </a:t>
            </a:r>
          </a:p>
        </p:txBody>
      </p:sp>
      <p:grpSp>
        <p:nvGrpSpPr>
          <p:cNvPr id="2" name="Group 29"/>
          <p:cNvGrpSpPr/>
          <p:nvPr/>
        </p:nvGrpSpPr>
        <p:grpSpPr bwMode="auto">
          <a:xfrm>
            <a:off x="381000" y="746125"/>
            <a:ext cx="7697788" cy="952500"/>
            <a:chOff x="240" y="336"/>
            <a:chExt cx="4849" cy="600"/>
          </a:xfrm>
        </p:grpSpPr>
        <p:graphicFrame>
          <p:nvGraphicFramePr>
            <p:cNvPr id="46087" name="Object 7"/>
            <p:cNvGraphicFramePr>
              <a:graphicFrameLocks noChangeAspect="1"/>
            </p:cNvGraphicFramePr>
            <p:nvPr/>
          </p:nvGraphicFramePr>
          <p:xfrm>
            <a:off x="3648" y="336"/>
            <a:ext cx="1441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58" name="公式" r:id="rId3" imgW="913765" imgH="431800" progId="Equation.3">
                    <p:embed/>
                  </p:oleObj>
                </mc:Choice>
                <mc:Fallback>
                  <p:oleObj name="公式" r:id="rId3" imgW="913765" imgH="431800" progId="Equation.3">
                    <p:embed/>
                    <p:pic>
                      <p:nvPicPr>
                        <p:cNvPr id="0" name="图片 11473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36"/>
                          <a:ext cx="1441" cy="600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7" name="Text Box 8"/>
            <p:cNvSpPr txBox="1">
              <a:spLocks noChangeArrowheads="1"/>
            </p:cNvSpPr>
            <p:nvPr/>
          </p:nvSpPr>
          <p:spPr bwMode="auto">
            <a:xfrm>
              <a:off x="240" y="498"/>
              <a:ext cx="3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冰山初始半径</a:t>
              </a:r>
              <a:r>
                <a:rPr lang="en-US" altLang="zh-CN" sz="2800" b="1" i="1"/>
                <a:t>R</a:t>
              </a:r>
              <a:r>
                <a:rPr lang="en-US" altLang="zh-CN" sz="2800" b="1" baseline="-25000"/>
                <a:t>0</a:t>
              </a:r>
              <a:r>
                <a:rPr lang="zh-CN" altLang="en-US" sz="2800" b="1"/>
                <a:t>，航行</a:t>
              </a:r>
              <a:r>
                <a:rPr lang="en-US" altLang="zh-CN" sz="2800" b="1" i="1"/>
                <a:t>t</a:t>
              </a:r>
              <a:r>
                <a:rPr lang="zh-CN" altLang="en-US" sz="2800" b="1"/>
                <a:t>天时半径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304800" y="1746250"/>
            <a:ext cx="3948113" cy="893763"/>
            <a:chOff x="96" y="1100"/>
            <a:chExt cx="2487" cy="456"/>
          </a:xfrm>
        </p:grpSpPr>
        <p:sp>
          <p:nvSpPr>
            <p:cNvPr id="46096" name="Text Box 9"/>
            <p:cNvSpPr txBox="1">
              <a:spLocks noChangeArrowheads="1"/>
            </p:cNvSpPr>
            <p:nvPr/>
          </p:nvSpPr>
          <p:spPr bwMode="auto">
            <a:xfrm>
              <a:off x="96" y="1161"/>
              <a:ext cx="14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冰山初始体积</a:t>
              </a:r>
            </a:p>
          </p:txBody>
        </p:sp>
        <p:graphicFrame>
          <p:nvGraphicFramePr>
            <p:cNvPr id="46086" name="Object 6"/>
            <p:cNvGraphicFramePr>
              <a:graphicFrameLocks noChangeAspect="1"/>
            </p:cNvGraphicFramePr>
            <p:nvPr/>
          </p:nvGraphicFramePr>
          <p:xfrm>
            <a:off x="1640" y="1100"/>
            <a:ext cx="943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59" name="Equation" r:id="rId5" imgW="685800" imgH="393700" progId="Equation.DSMT4">
                    <p:embed/>
                  </p:oleObj>
                </mc:Choice>
                <mc:Fallback>
                  <p:oleObj name="Equation" r:id="rId5" imgW="685800" imgH="393700" progId="Equation.DSMT4">
                    <p:embed/>
                    <p:pic>
                      <p:nvPicPr>
                        <p:cNvPr id="0" name="图片 11473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1100"/>
                          <a:ext cx="943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0"/>
          <p:cNvGrpSpPr/>
          <p:nvPr/>
        </p:nvGrpSpPr>
        <p:grpSpPr bwMode="auto">
          <a:xfrm>
            <a:off x="4592638" y="1812925"/>
            <a:ext cx="3771900" cy="857250"/>
            <a:chOff x="2784" y="1008"/>
            <a:chExt cx="2376" cy="540"/>
          </a:xfrm>
        </p:grpSpPr>
        <p:graphicFrame>
          <p:nvGraphicFramePr>
            <p:cNvPr id="46085" name="Object 5"/>
            <p:cNvGraphicFramePr>
              <a:graphicFrameLocks noChangeAspect="1"/>
            </p:cNvGraphicFramePr>
            <p:nvPr/>
          </p:nvGraphicFramePr>
          <p:xfrm>
            <a:off x="3995" y="1008"/>
            <a:ext cx="1165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60" name="Equation" r:id="rId7" imgW="673100" imgH="393700" progId="Equation.DSMT4">
                    <p:embed/>
                  </p:oleObj>
                </mc:Choice>
                <mc:Fallback>
                  <p:oleObj name="Equation" r:id="rId7" imgW="673100" imgH="393700" progId="Equation.DSMT4">
                    <p:embed/>
                    <p:pic>
                      <p:nvPicPr>
                        <p:cNvPr id="0" name="图片 1147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" y="1008"/>
                          <a:ext cx="1165" cy="54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5" name="Text Box 11"/>
            <p:cNvSpPr txBox="1">
              <a:spLocks noChangeArrowheads="1"/>
            </p:cNvSpPr>
            <p:nvPr/>
          </p:nvSpPr>
          <p:spPr bwMode="auto">
            <a:xfrm>
              <a:off x="2784" y="1065"/>
              <a:ext cx="1200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 i="1"/>
                <a:t>t</a:t>
              </a:r>
              <a:r>
                <a:rPr lang="zh-CN" altLang="en-US" sz="2800" b="1"/>
                <a:t>天时体积</a:t>
              </a:r>
            </a:p>
          </p:txBody>
        </p:sp>
      </p:grp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762000" y="418941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总航行天数</a:t>
            </a:r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3040063" y="2822575"/>
          <a:ext cx="532923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1" name="Equation" r:id="rId9" imgW="2006600" imgH="520700" progId="Equation.DSMT4">
                  <p:embed/>
                </p:oleObj>
              </mc:Choice>
              <mc:Fallback>
                <p:oleObj name="Equation" r:id="rId9" imgW="2006600" imgH="520700" progId="Equation.DSMT4">
                  <p:embed/>
                  <p:pic>
                    <p:nvPicPr>
                      <p:cNvPr id="0" name="图片 1147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2822575"/>
                        <a:ext cx="5329237" cy="1173163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457200" y="2803525"/>
            <a:ext cx="25288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选定</a:t>
            </a:r>
            <a:r>
              <a:rPr lang="en-US" altLang="zh-CN" sz="2800" b="1" i="1"/>
              <a:t>u</a:t>
            </a:r>
            <a:r>
              <a:rPr lang="en-US" altLang="zh-CN" sz="2800" b="1"/>
              <a:t>,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, </a:t>
            </a:r>
            <a:r>
              <a:rPr lang="zh-CN" altLang="en-US" sz="2800" b="1"/>
              <a:t>航行</a:t>
            </a:r>
            <a:r>
              <a:rPr lang="en-US" altLang="zh-CN" sz="2800" b="1" i="1"/>
              <a:t>t</a:t>
            </a:r>
            <a:r>
              <a:rPr lang="zh-CN" altLang="en-US" sz="2800" b="1"/>
              <a:t>天时冰山体积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2843213" y="5024438"/>
          <a:ext cx="5348287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2" name="Equation" r:id="rId11" imgW="1879600" imgH="520700" progId="Equation.DSMT4">
                  <p:embed/>
                </p:oleObj>
              </mc:Choice>
              <mc:Fallback>
                <p:oleObj name="Equation" r:id="rId11" imgW="1879600" imgH="520700" progId="Equation.DSMT4">
                  <p:embed/>
                  <p:pic>
                    <p:nvPicPr>
                      <p:cNvPr id="0" name="图片 1147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24438"/>
                        <a:ext cx="5348287" cy="12080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609600" y="5013325"/>
            <a:ext cx="2133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到达目的地时冰山体积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2981325" y="4022725"/>
          <a:ext cx="28860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3" name="公式" r:id="rId13" imgW="1257300" imgH="469900" progId="Equation.3">
                  <p:embed/>
                </p:oleObj>
              </mc:Choice>
              <mc:Fallback>
                <p:oleObj name="公式" r:id="rId13" imgW="1257300" imgH="469900" progId="Equation.3">
                  <p:embed/>
                  <p:pic>
                    <p:nvPicPr>
                      <p:cNvPr id="0" name="图片 1147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4022725"/>
                        <a:ext cx="28860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10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8" dur="1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nimBg="1" autoUpdateAnimBg="0"/>
      <p:bldP spid="18450" grpId="0" animBg="1" autoUpdateAnimBg="0"/>
      <p:bldP spid="18454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334000" y="2433638"/>
          <a:ext cx="36576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1" name="公式" r:id="rId3" imgW="1713230" imgH="254000" progId="Equation.3">
                  <p:embed/>
                </p:oleObj>
              </mc:Choice>
              <mc:Fallback>
                <p:oleObj name="公式" r:id="rId3" imgW="1713230" imgH="254000" progId="Equation.3">
                  <p:embed/>
                  <p:pic>
                    <p:nvPicPr>
                      <p:cNvPr id="0" name="图片 115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33638"/>
                        <a:ext cx="3657600" cy="5381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903288" y="3716338"/>
          <a:ext cx="67087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2" name="公式" r:id="rId5" imgW="2705100" imgH="228600" progId="Equation.3">
                  <p:embed/>
                </p:oleObj>
              </mc:Choice>
              <mc:Fallback>
                <p:oleObj name="公式" r:id="rId5" imgW="2705100" imgH="228600" progId="Equation.3">
                  <p:embed/>
                  <p:pic>
                    <p:nvPicPr>
                      <p:cNvPr id="0" name="图片 11574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716338"/>
                        <a:ext cx="6708775" cy="52546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755650" y="2420938"/>
          <a:ext cx="40767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3" name="公式" r:id="rId7" imgW="1524000" imgH="228600" progId="Equation.3">
                  <p:embed/>
                </p:oleObj>
              </mc:Choice>
              <mc:Fallback>
                <p:oleObj name="公式" r:id="rId7" imgW="1524000" imgH="228600" progId="Equation.3">
                  <p:embed/>
                  <p:pic>
                    <p:nvPicPr>
                      <p:cNvPr id="0" name="图片 1157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20938"/>
                        <a:ext cx="4076700" cy="5476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533400" y="381000"/>
            <a:ext cx="22860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2.  </a:t>
            </a:r>
            <a:r>
              <a:rPr lang="zh-CN" altLang="en-US" sz="2800" b="1"/>
              <a:t>燃料消耗</a:t>
            </a: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4953000" y="457200"/>
            <a:ext cx="4191000" cy="1981200"/>
            <a:chOff x="1488" y="576"/>
            <a:chExt cx="2640" cy="1248"/>
          </a:xfrm>
        </p:grpSpPr>
        <p:sp>
          <p:nvSpPr>
            <p:cNvPr id="47117" name="Line 8"/>
            <p:cNvSpPr>
              <a:spLocks noChangeShapeType="1"/>
            </p:cNvSpPr>
            <p:nvPr/>
          </p:nvSpPr>
          <p:spPr bwMode="auto">
            <a:xfrm>
              <a:off x="1536" y="624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9"/>
            <p:cNvSpPr>
              <a:spLocks noChangeShapeType="1"/>
            </p:cNvSpPr>
            <p:nvPr/>
          </p:nvSpPr>
          <p:spPr bwMode="auto">
            <a:xfrm>
              <a:off x="1488" y="1776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Line 10"/>
            <p:cNvSpPr>
              <a:spLocks noChangeShapeType="1"/>
            </p:cNvSpPr>
            <p:nvPr/>
          </p:nvSpPr>
          <p:spPr bwMode="auto">
            <a:xfrm>
              <a:off x="2112" y="624"/>
              <a:ext cx="0" cy="1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Text Box 14"/>
            <p:cNvSpPr txBox="1">
              <a:spLocks noChangeArrowheads="1"/>
            </p:cNvSpPr>
            <p:nvPr/>
          </p:nvSpPr>
          <p:spPr bwMode="auto">
            <a:xfrm>
              <a:off x="2112" y="720"/>
              <a:ext cx="2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10</a:t>
              </a:r>
              <a:r>
                <a:rPr lang="en-US" altLang="zh-CN" b="1" baseline="30000"/>
                <a:t>5</a:t>
              </a:r>
              <a:r>
                <a:rPr lang="en-US" altLang="zh-CN" b="1"/>
                <a:t>        10</a:t>
              </a:r>
              <a:r>
                <a:rPr lang="en-US" altLang="zh-CN" b="1" baseline="30000"/>
                <a:t>6               </a:t>
              </a:r>
              <a:r>
                <a:rPr lang="en-US" altLang="zh-CN" b="1"/>
                <a:t>10</a:t>
              </a:r>
              <a:r>
                <a:rPr lang="en-US" altLang="zh-CN" b="1" baseline="30000"/>
                <a:t>7</a:t>
              </a:r>
              <a:endParaRPr lang="en-US" altLang="zh-CN" b="1"/>
            </a:p>
          </p:txBody>
        </p:sp>
        <p:sp>
          <p:nvSpPr>
            <p:cNvPr id="47121" name="Text Box 15"/>
            <p:cNvSpPr txBox="1">
              <a:spLocks noChangeArrowheads="1"/>
            </p:cNvSpPr>
            <p:nvPr/>
          </p:nvSpPr>
          <p:spPr bwMode="auto">
            <a:xfrm>
              <a:off x="1632" y="10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47122" name="Text Box 16"/>
            <p:cNvSpPr txBox="1">
              <a:spLocks noChangeArrowheads="1"/>
            </p:cNvSpPr>
            <p:nvPr/>
          </p:nvSpPr>
          <p:spPr bwMode="auto">
            <a:xfrm>
              <a:off x="1632" y="130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3</a:t>
              </a:r>
            </a:p>
          </p:txBody>
        </p:sp>
        <p:sp>
          <p:nvSpPr>
            <p:cNvPr id="47123" name="Text Box 17"/>
            <p:cNvSpPr txBox="1">
              <a:spLocks noChangeArrowheads="1"/>
            </p:cNvSpPr>
            <p:nvPr/>
          </p:nvSpPr>
          <p:spPr bwMode="auto">
            <a:xfrm>
              <a:off x="1632" y="153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5</a:t>
              </a:r>
            </a:p>
          </p:txBody>
        </p:sp>
        <p:sp>
          <p:nvSpPr>
            <p:cNvPr id="47124" name="Text Box 18"/>
            <p:cNvSpPr txBox="1">
              <a:spLocks noChangeArrowheads="1"/>
            </p:cNvSpPr>
            <p:nvPr/>
          </p:nvSpPr>
          <p:spPr bwMode="auto">
            <a:xfrm>
              <a:off x="2112" y="1056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8.4        10.5       12.6                   </a:t>
              </a:r>
            </a:p>
          </p:txBody>
        </p:sp>
        <p:sp>
          <p:nvSpPr>
            <p:cNvPr id="47125" name="Text Box 19"/>
            <p:cNvSpPr txBox="1">
              <a:spLocks noChangeArrowheads="1"/>
            </p:cNvSpPr>
            <p:nvPr/>
          </p:nvSpPr>
          <p:spPr bwMode="auto">
            <a:xfrm>
              <a:off x="2064" y="1296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10.8       13.5       16.2</a:t>
              </a:r>
            </a:p>
          </p:txBody>
        </p:sp>
        <p:sp>
          <p:nvSpPr>
            <p:cNvPr id="47126" name="Text Box 20"/>
            <p:cNvSpPr txBox="1">
              <a:spLocks noChangeArrowheads="1"/>
            </p:cNvSpPr>
            <p:nvPr/>
          </p:nvSpPr>
          <p:spPr bwMode="auto">
            <a:xfrm>
              <a:off x="2016" y="1536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 13.2       16.5       19.8</a:t>
              </a:r>
            </a:p>
          </p:txBody>
        </p:sp>
        <p:sp>
          <p:nvSpPr>
            <p:cNvPr id="47127" name="Line 21"/>
            <p:cNvSpPr>
              <a:spLocks noChangeShapeType="1"/>
            </p:cNvSpPr>
            <p:nvPr/>
          </p:nvSpPr>
          <p:spPr bwMode="auto">
            <a:xfrm>
              <a:off x="1536" y="1104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Text Box 22"/>
            <p:cNvSpPr txBox="1">
              <a:spLocks noChangeArrowheads="1"/>
            </p:cNvSpPr>
            <p:nvPr/>
          </p:nvSpPr>
          <p:spPr bwMode="auto">
            <a:xfrm>
              <a:off x="1872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V</a:t>
              </a:r>
            </a:p>
          </p:txBody>
        </p:sp>
        <p:sp>
          <p:nvSpPr>
            <p:cNvPr id="47129" name="Text Box 23"/>
            <p:cNvSpPr txBox="1">
              <a:spLocks noChangeArrowheads="1"/>
            </p:cNvSpPr>
            <p:nvPr/>
          </p:nvSpPr>
          <p:spPr bwMode="auto">
            <a:xfrm>
              <a:off x="1632" y="8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u</a:t>
              </a:r>
            </a:p>
          </p:txBody>
        </p:sp>
        <p:sp>
          <p:nvSpPr>
            <p:cNvPr id="47130" name="Line 24"/>
            <p:cNvSpPr>
              <a:spLocks noChangeShapeType="1"/>
            </p:cNvSpPr>
            <p:nvPr/>
          </p:nvSpPr>
          <p:spPr bwMode="auto">
            <a:xfrm>
              <a:off x="1632" y="62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Line 25"/>
            <p:cNvSpPr>
              <a:spLocks noChangeShapeType="1"/>
            </p:cNvSpPr>
            <p:nvPr/>
          </p:nvSpPr>
          <p:spPr bwMode="auto">
            <a:xfrm>
              <a:off x="1680" y="672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Text Box 26"/>
            <p:cNvSpPr txBox="1">
              <a:spLocks noChangeArrowheads="1"/>
            </p:cNvSpPr>
            <p:nvPr/>
          </p:nvSpPr>
          <p:spPr bwMode="auto">
            <a:xfrm>
              <a:off x="1776" y="72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</p:grp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533400" y="10160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燃料消耗 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zh-CN" altLang="en-US" sz="2800" b="1"/>
              <a:t>英镑</a:t>
            </a:r>
            <a:r>
              <a:rPr lang="en-US" altLang="zh-CN" sz="2800" b="1"/>
              <a:t>/km)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457200" y="17018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/>
              <a:t>q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对</a:t>
            </a:r>
            <a:r>
              <a:rPr lang="en-US" altLang="zh-CN" sz="2800" b="1" i="1"/>
              <a:t>u</a:t>
            </a:r>
            <a:r>
              <a:rPr lang="zh-CN" altLang="zh-CN" sz="2800" b="1"/>
              <a:t>线性</a:t>
            </a:r>
            <a:r>
              <a:rPr lang="en-US" altLang="zh-CN" sz="2800" b="1"/>
              <a:t>, </a:t>
            </a:r>
            <a:r>
              <a:rPr lang="zh-CN" altLang="zh-CN" sz="2800" b="1"/>
              <a:t>对</a:t>
            </a:r>
            <a:r>
              <a:rPr lang="en-US" altLang="zh-CN" sz="2800" b="1"/>
              <a:t>lg</a:t>
            </a:r>
            <a:r>
              <a:rPr lang="en-US" altLang="zh-CN" sz="2800" b="1" i="1"/>
              <a:t>V </a:t>
            </a:r>
            <a:r>
              <a:rPr lang="zh-CN" altLang="zh-CN" sz="2800" b="1"/>
              <a:t>线性</a:t>
            </a:r>
            <a:endParaRPr lang="zh-CN" altLang="en-US" sz="2800" b="1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381000" y="30734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选定</a:t>
            </a:r>
            <a:r>
              <a:rPr lang="en-US" altLang="zh-CN" sz="2800" b="1" i="1"/>
              <a:t>u</a:t>
            </a:r>
            <a:r>
              <a:rPr lang="en-US" altLang="zh-CN" sz="2800" b="1"/>
              <a:t>,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, </a:t>
            </a:r>
            <a:r>
              <a:rPr lang="zh-CN" altLang="en-US" sz="2800" b="1"/>
              <a:t>航行第</a:t>
            </a:r>
            <a:r>
              <a:rPr lang="en-US" altLang="zh-CN" sz="2800" b="1" i="1"/>
              <a:t>t</a:t>
            </a:r>
            <a:r>
              <a:rPr lang="zh-CN" altLang="en-US" sz="2800" b="1"/>
              <a:t>天燃料消耗 </a:t>
            </a:r>
            <a:r>
              <a:rPr lang="en-US" altLang="zh-CN" sz="2800" b="1" i="1"/>
              <a:t>q</a:t>
            </a:r>
            <a:r>
              <a:rPr lang="en-US" altLang="zh-CN" sz="2800" b="1"/>
              <a:t> (</a:t>
            </a:r>
            <a:r>
              <a:rPr lang="zh-CN" altLang="en-US" sz="2800" b="1"/>
              <a:t>英镑</a:t>
            </a:r>
            <a:r>
              <a:rPr lang="en-US" altLang="zh-CN" sz="2800" b="1"/>
              <a:t>/</a:t>
            </a:r>
            <a:r>
              <a:rPr lang="zh-CN" altLang="en-US" sz="2800" b="1"/>
              <a:t>天</a:t>
            </a:r>
            <a:r>
              <a:rPr lang="en-US" altLang="zh-CN" sz="2800" b="1"/>
              <a:t>)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539750" y="558641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燃料消耗总费用</a:t>
            </a:r>
          </a:p>
        </p:txBody>
      </p:sp>
      <p:graphicFrame>
        <p:nvGraphicFramePr>
          <p:cNvPr id="19488" name="Object 32"/>
          <p:cNvGraphicFramePr>
            <a:graphicFrameLocks noChangeAspect="1"/>
          </p:cNvGraphicFramePr>
          <p:nvPr/>
        </p:nvGraphicFramePr>
        <p:xfrm>
          <a:off x="3622675" y="5373688"/>
          <a:ext cx="32067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4" name="公式" r:id="rId9" imgW="1409065" imgH="431800" progId="Equation.3">
                  <p:embed/>
                </p:oleObj>
              </mc:Choice>
              <mc:Fallback>
                <p:oleObj name="公式" r:id="rId9" imgW="1409065" imgH="431800" progId="Equation.3">
                  <p:embed/>
                  <p:pic>
                    <p:nvPicPr>
                      <p:cNvPr id="0" name="图片 11575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5373688"/>
                        <a:ext cx="3206750" cy="9493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8" name="Object 6"/>
          <p:cNvGraphicFramePr>
            <a:graphicFrameLocks noChangeAspect="1"/>
          </p:cNvGraphicFramePr>
          <p:nvPr/>
        </p:nvGraphicFramePr>
        <p:xfrm>
          <a:off x="2244725" y="4221163"/>
          <a:ext cx="609441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5" name="公式" r:id="rId11" imgW="2552700" imgH="584200" progId="Equation.3">
                  <p:embed/>
                </p:oleObj>
              </mc:Choice>
              <mc:Fallback>
                <p:oleObj name="公式" r:id="rId11" imgW="2552700" imgH="584200" progId="Equation.3">
                  <p:embed/>
                  <p:pic>
                    <p:nvPicPr>
                      <p:cNvPr id="0" name="图片 11575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4221163"/>
                        <a:ext cx="6094413" cy="1081087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4" grpId="0" animBg="1" autoUpdateAnimBg="0"/>
      <p:bldP spid="19485" grpId="0" animBg="1" autoUpdateAnimBg="0"/>
      <p:bldP spid="19486" grpId="0" animBg="1" autoUpdateAnimBg="0"/>
      <p:bldP spid="19487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 bwMode="auto">
          <a:xfrm>
            <a:off x="381000" y="1371600"/>
            <a:ext cx="3886200" cy="1041400"/>
            <a:chOff x="2928" y="1008"/>
            <a:chExt cx="2448" cy="656"/>
          </a:xfrm>
        </p:grpSpPr>
        <p:sp>
          <p:nvSpPr>
            <p:cNvPr id="48143" name="Line 18"/>
            <p:cNvSpPr>
              <a:spLocks noChangeShapeType="1"/>
            </p:cNvSpPr>
            <p:nvPr/>
          </p:nvSpPr>
          <p:spPr bwMode="auto">
            <a:xfrm>
              <a:off x="2928" y="134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Text Box 19"/>
            <p:cNvSpPr txBox="1">
              <a:spLocks noChangeArrowheads="1"/>
            </p:cNvSpPr>
            <p:nvPr/>
          </p:nvSpPr>
          <p:spPr bwMode="auto">
            <a:xfrm>
              <a:off x="2976" y="1008"/>
              <a:ext cx="2400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en-US" b="1"/>
                <a:t>  </a:t>
              </a:r>
              <a:r>
                <a:rPr lang="en-US" altLang="zh-CN" b="1" i="1"/>
                <a:t>V</a:t>
              </a:r>
              <a:r>
                <a:rPr lang="en-US" altLang="zh-CN" b="1" baseline="-25000"/>
                <a:t>0</a:t>
              </a:r>
              <a:r>
                <a:rPr lang="en-US" altLang="zh-CN" b="1"/>
                <a:t>       5 </a:t>
              </a:r>
              <a:r>
                <a:rPr lang="en-US" altLang="zh-CN" b="1">
                  <a:sym typeface="Symbol" panose="05050102010706020507" pitchFamily="18" charset="2"/>
                </a:rPr>
                <a:t>10</a:t>
              </a:r>
              <a:r>
                <a:rPr lang="en-US" altLang="zh-CN" b="1" baseline="30000">
                  <a:sym typeface="Symbol" panose="05050102010706020507" pitchFamily="18" charset="2"/>
                </a:rPr>
                <a:t>5</a:t>
              </a:r>
              <a:r>
                <a:rPr lang="en-US" altLang="zh-CN" b="1">
                  <a:sym typeface="Symbol" panose="05050102010706020507" pitchFamily="18" charset="2"/>
                </a:rPr>
                <a:t>      </a:t>
              </a:r>
              <a:r>
                <a:rPr lang="en-US" altLang="zh-CN" b="1"/>
                <a:t>10</a:t>
              </a:r>
              <a:r>
                <a:rPr lang="en-US" altLang="zh-CN" b="1" baseline="30000"/>
                <a:t>6</a:t>
              </a:r>
              <a:r>
                <a:rPr lang="en-US" altLang="zh-CN" b="1"/>
                <a:t>      10</a:t>
              </a:r>
              <a:r>
                <a:rPr lang="en-US" altLang="zh-CN" b="1" baseline="30000"/>
                <a:t>7   </a:t>
              </a:r>
              <a:r>
                <a:rPr lang="en-US" altLang="zh-CN" b="1" i="1"/>
                <a:t>f</a:t>
              </a:r>
              <a:r>
                <a:rPr lang="en-US" altLang="zh-CN" b="1"/>
                <a:t>(</a:t>
              </a:r>
              <a:r>
                <a:rPr lang="en-US" altLang="zh-CN" b="1" i="1"/>
                <a:t>V</a:t>
              </a:r>
              <a:r>
                <a:rPr lang="en-US" altLang="zh-CN" b="1" baseline="-25000"/>
                <a:t>0</a:t>
              </a:r>
              <a:r>
                <a:rPr lang="en-US" altLang="zh-CN" b="1"/>
                <a:t>)       4.0         6.2       8.0</a:t>
              </a:r>
              <a:r>
                <a:rPr lang="en-US" altLang="zh-CN" b="1">
                  <a:sym typeface="Symbol" panose="05050102010706020507" pitchFamily="18" charset="2"/>
                </a:rPr>
                <a:t>   </a:t>
              </a:r>
            </a:p>
          </p:txBody>
        </p:sp>
        <p:sp>
          <p:nvSpPr>
            <p:cNvPr id="48145" name="Line 20"/>
            <p:cNvSpPr>
              <a:spLocks noChangeShapeType="1"/>
            </p:cNvSpPr>
            <p:nvPr/>
          </p:nvSpPr>
          <p:spPr bwMode="auto">
            <a:xfrm>
              <a:off x="2928" y="1632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Line 21"/>
            <p:cNvSpPr>
              <a:spLocks noChangeShapeType="1"/>
            </p:cNvSpPr>
            <p:nvPr/>
          </p:nvSpPr>
          <p:spPr bwMode="auto">
            <a:xfrm>
              <a:off x="2928" y="105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Line 22"/>
            <p:cNvSpPr>
              <a:spLocks noChangeShapeType="1"/>
            </p:cNvSpPr>
            <p:nvPr/>
          </p:nvSpPr>
          <p:spPr bwMode="auto">
            <a:xfrm>
              <a:off x="3504" y="10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35" name="Text Box 24"/>
          <p:cNvSpPr txBox="1">
            <a:spLocks noChangeArrowheads="1"/>
          </p:cNvSpPr>
          <p:nvPr/>
        </p:nvSpPr>
        <p:spPr bwMode="auto">
          <a:xfrm>
            <a:off x="533400" y="762000"/>
            <a:ext cx="40386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3. </a:t>
            </a:r>
            <a:r>
              <a:rPr lang="zh-CN" altLang="en-US" sz="2800" b="1"/>
              <a:t>运送每立方米水费用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4953000" y="609600"/>
            <a:ext cx="35067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冰山初始体积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的日租金 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)</a:t>
            </a:r>
            <a:r>
              <a:rPr lang="zh-CN" altLang="en-US" sz="2800" b="1"/>
              <a:t>（英镑）</a:t>
            </a:r>
          </a:p>
        </p:txBody>
      </p:sp>
      <p:grpSp>
        <p:nvGrpSpPr>
          <p:cNvPr id="3" name="Group 42"/>
          <p:cNvGrpSpPr/>
          <p:nvPr/>
        </p:nvGrpSpPr>
        <p:grpSpPr bwMode="auto">
          <a:xfrm>
            <a:off x="5105400" y="1752600"/>
            <a:ext cx="3048000" cy="900113"/>
            <a:chOff x="3216" y="816"/>
            <a:chExt cx="1920" cy="567"/>
          </a:xfrm>
        </p:grpSpPr>
        <p:graphicFrame>
          <p:nvGraphicFramePr>
            <p:cNvPr id="48133" name="Object 28"/>
            <p:cNvGraphicFramePr>
              <a:graphicFrameLocks noChangeAspect="1"/>
            </p:cNvGraphicFramePr>
            <p:nvPr/>
          </p:nvGraphicFramePr>
          <p:xfrm>
            <a:off x="4254" y="816"/>
            <a:ext cx="882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84" name="公式" r:id="rId3" imgW="660400" imgH="469900" progId="Equation.3">
                    <p:embed/>
                  </p:oleObj>
                </mc:Choice>
                <mc:Fallback>
                  <p:oleObj name="公式" r:id="rId3" imgW="660400" imgH="469900" progId="Equation.3">
                    <p:embed/>
                    <p:pic>
                      <p:nvPicPr>
                        <p:cNvPr id="0" name="图片 11676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" y="816"/>
                          <a:ext cx="882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2" name="Text Box 29"/>
            <p:cNvSpPr txBox="1">
              <a:spLocks noChangeArrowheads="1"/>
            </p:cNvSpPr>
            <p:nvPr/>
          </p:nvSpPr>
          <p:spPr bwMode="auto">
            <a:xfrm>
              <a:off x="3216" y="912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航行天数</a:t>
              </a:r>
            </a:p>
          </p:txBody>
        </p:sp>
      </p:grp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685800" y="35306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总燃料消耗费用</a:t>
            </a:r>
          </a:p>
        </p:txBody>
      </p:sp>
      <p:grpSp>
        <p:nvGrpSpPr>
          <p:cNvPr id="4" name="Group 37"/>
          <p:cNvGrpSpPr/>
          <p:nvPr/>
        </p:nvGrpSpPr>
        <p:grpSpPr bwMode="auto">
          <a:xfrm>
            <a:off x="609600" y="2514600"/>
            <a:ext cx="6705600" cy="957263"/>
            <a:chOff x="384" y="1413"/>
            <a:chExt cx="4027" cy="603"/>
          </a:xfrm>
        </p:grpSpPr>
        <p:sp>
          <p:nvSpPr>
            <p:cNvPr id="48141" name="Text Box 35"/>
            <p:cNvSpPr txBox="1">
              <a:spLocks noChangeArrowheads="1"/>
            </p:cNvSpPr>
            <p:nvPr/>
          </p:nvSpPr>
          <p:spPr bwMode="auto">
            <a:xfrm>
              <a:off x="384" y="1536"/>
              <a:ext cx="1488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拖船租金费用</a:t>
              </a:r>
            </a:p>
          </p:txBody>
        </p:sp>
        <p:graphicFrame>
          <p:nvGraphicFramePr>
            <p:cNvPr id="48132" name="Object 36"/>
            <p:cNvGraphicFramePr>
              <a:graphicFrameLocks noChangeAspect="1"/>
            </p:cNvGraphicFramePr>
            <p:nvPr/>
          </p:nvGraphicFramePr>
          <p:xfrm>
            <a:off x="1920" y="1413"/>
            <a:ext cx="2491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85" name="公式" r:id="rId5" imgW="1663700" imgH="469900" progId="Equation.3">
                    <p:embed/>
                  </p:oleObj>
                </mc:Choice>
                <mc:Fallback>
                  <p:oleObj name="公式" r:id="rId5" imgW="1663700" imgH="469900" progId="Equation.3">
                    <p:embed/>
                    <p:pic>
                      <p:nvPicPr>
                        <p:cNvPr id="0" name="图片 11676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413"/>
                          <a:ext cx="2491" cy="603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609600" y="5589588"/>
            <a:ext cx="28194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冰山运输总费用</a:t>
            </a:r>
          </a:p>
        </p:txBody>
      </p:sp>
      <p:graphicFrame>
        <p:nvGraphicFramePr>
          <p:cNvPr id="35880" name="Object 40"/>
          <p:cNvGraphicFramePr>
            <a:graphicFrameLocks noChangeAspect="1"/>
          </p:cNvGraphicFramePr>
          <p:nvPr/>
        </p:nvGraphicFramePr>
        <p:xfrm>
          <a:off x="3581400" y="5589588"/>
          <a:ext cx="434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6" name="公式" r:id="rId7" imgW="2169795" imgH="254000" progId="Equation.3">
                  <p:embed/>
                </p:oleObj>
              </mc:Choice>
              <mc:Fallback>
                <p:oleObj name="公式" r:id="rId7" imgW="2169795" imgH="254000" progId="Equation.3">
                  <p:embed/>
                  <p:pic>
                    <p:nvPicPr>
                      <p:cNvPr id="0" name="图片 11676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589588"/>
                        <a:ext cx="4343400" cy="53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3" name="Object 43"/>
          <p:cNvGraphicFramePr>
            <a:graphicFrameLocks noChangeAspect="1"/>
          </p:cNvGraphicFramePr>
          <p:nvPr/>
        </p:nvGraphicFramePr>
        <p:xfrm>
          <a:off x="660400" y="4076700"/>
          <a:ext cx="7837488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7" name="公式" r:id="rId9" imgW="3314700" imgH="584200" progId="Equation.3">
                  <p:embed/>
                </p:oleObj>
              </mc:Choice>
              <mc:Fallback>
                <p:oleObj name="公式" r:id="rId9" imgW="3314700" imgH="584200" progId="Equation.3">
                  <p:embed/>
                  <p:pic>
                    <p:nvPicPr>
                      <p:cNvPr id="0" name="图片 1167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076700"/>
                        <a:ext cx="7837488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5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5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10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6" grpId="0" animBg="1" autoUpdateAnimBg="0"/>
      <p:bldP spid="35871" grpId="0" animBg="1" autoUpdateAnimBg="0"/>
      <p:bldP spid="3587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762000" y="2522538"/>
            <a:ext cx="2819400" cy="9461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冰山到达目的地后得到的水体积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3810000" y="2751138"/>
          <a:ext cx="3581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9" name="公式" r:id="rId3" imgW="1447800" imgH="228600" progId="Equation.3">
                  <p:embed/>
                </p:oleObj>
              </mc:Choice>
              <mc:Fallback>
                <p:oleObj name="公式" r:id="rId3" imgW="1447800" imgH="228600" progId="Equation.3">
                  <p:embed/>
                  <p:pic>
                    <p:nvPicPr>
                      <p:cNvPr id="0" name="图片 117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751138"/>
                        <a:ext cx="3581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16"/>
          <p:cNvSpPr txBox="1">
            <a:spLocks noChangeArrowheads="1"/>
          </p:cNvSpPr>
          <p:nvPr/>
        </p:nvSpPr>
        <p:spPr bwMode="auto">
          <a:xfrm>
            <a:off x="381000" y="471488"/>
            <a:ext cx="3830638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3. </a:t>
            </a:r>
            <a:r>
              <a:rPr lang="zh-CN" altLang="en-US" sz="2800" b="1"/>
              <a:t>运送每立方米水费用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838200" y="3832225"/>
            <a:ext cx="2895600" cy="51911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冰山运输总费用</a:t>
            </a:r>
            <a:endParaRPr lang="zh-CN" altLang="en-US" sz="2800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62000" y="4579938"/>
            <a:ext cx="2081213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运送每立方米水费用</a:t>
            </a:r>
            <a:r>
              <a:rPr lang="zh-CN" altLang="en-US" sz="2800"/>
              <a:t> 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3200400" y="4579938"/>
          <a:ext cx="388620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0" name="公式" r:id="rId5" imgW="1472565" imgH="520700" progId="Equation.3">
                  <p:embed/>
                </p:oleObj>
              </mc:Choice>
              <mc:Fallback>
                <p:oleObj name="公式" r:id="rId5" imgW="1472565" imgH="520700" progId="Equation.3">
                  <p:embed/>
                  <p:pic>
                    <p:nvPicPr>
                      <p:cNvPr id="0" name="图片 117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79938"/>
                        <a:ext cx="3886200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3203575" y="1165225"/>
          <a:ext cx="5348288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1" name="Equation" r:id="rId7" imgW="1879600" imgH="520700" progId="Equation.DSMT4">
                  <p:embed/>
                </p:oleObj>
              </mc:Choice>
              <mc:Fallback>
                <p:oleObj name="Equation" r:id="rId7" imgW="1879600" imgH="520700" progId="Equation.DSMT4">
                  <p:embed/>
                  <p:pic>
                    <p:nvPicPr>
                      <p:cNvPr id="0" name="图片 117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165225"/>
                        <a:ext cx="5348288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762000" y="1303338"/>
            <a:ext cx="21336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到达目的地时冰山体积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3962400" y="3817938"/>
          <a:ext cx="434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2" name="公式" r:id="rId9" imgW="2169795" imgH="254000" progId="Equation.3">
                  <p:embed/>
                </p:oleObj>
              </mc:Choice>
              <mc:Fallback>
                <p:oleObj name="公式" r:id="rId9" imgW="2169795" imgH="254000" progId="Equation.3">
                  <p:embed/>
                  <p:pic>
                    <p:nvPicPr>
                      <p:cNvPr id="0" name="图片 117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7938"/>
                        <a:ext cx="434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7978775" y="412750"/>
          <a:ext cx="7842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3" name="Clip" r:id="rId11" imgW="2903855" imgH="3048000" progId="MS_ClipArt_Gallery.2">
                  <p:embed/>
                </p:oleObj>
              </mc:Choice>
              <mc:Fallback>
                <p:oleObj name="Clip" r:id="rId11" imgW="2903855" imgH="3048000" progId="MS_ClipArt_Gallery.2">
                  <p:embed/>
                  <p:pic>
                    <p:nvPicPr>
                      <p:cNvPr id="0" name="图片 11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775" y="412750"/>
                        <a:ext cx="78422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4" grpId="0" animBg="1" autoUpdateAnimBg="0"/>
      <p:bldP spid="20499" grpId="0" animBg="1" autoUpdateAnimBg="0"/>
      <p:bldP spid="20502" grpId="0" animBg="1" autoUpdateAnimBg="0"/>
      <p:bldP spid="20508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57200" y="487363"/>
            <a:ext cx="18288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模型求解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68313" y="1125538"/>
            <a:ext cx="5040312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选择船型和船速</a:t>
            </a:r>
            <a:r>
              <a:rPr lang="en-US" altLang="zh-CN" sz="2800" b="1"/>
              <a:t>,</a:t>
            </a:r>
            <a:r>
              <a:rPr lang="zh-CN" altLang="en-US" sz="2800" b="1"/>
              <a:t>使冰山到达目的地后每立方米水的费用最低</a:t>
            </a: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5638800" y="1176338"/>
            <a:ext cx="2895600" cy="1117600"/>
            <a:chOff x="3552" y="624"/>
            <a:chExt cx="1824" cy="704"/>
          </a:xfrm>
        </p:grpSpPr>
        <p:sp>
          <p:nvSpPr>
            <p:cNvPr id="50219" name="Text Box 5"/>
            <p:cNvSpPr txBox="1">
              <a:spLocks noChangeArrowheads="1"/>
            </p:cNvSpPr>
            <p:nvPr/>
          </p:nvSpPr>
          <p:spPr bwMode="auto">
            <a:xfrm>
              <a:off x="3984" y="624"/>
              <a:ext cx="1392" cy="7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/>
                <a:t>求 </a:t>
              </a:r>
              <a:r>
                <a:rPr lang="en-US" altLang="zh-CN" sz="2800" b="1" i="1"/>
                <a:t>u,V</a:t>
              </a:r>
              <a:r>
                <a:rPr lang="en-US" altLang="zh-CN" sz="2800" b="1" baseline="-25000"/>
                <a:t>0</a:t>
              </a:r>
              <a:r>
                <a:rPr lang="zh-CN" altLang="en-US" sz="2800" b="1"/>
                <a:t>使</a:t>
              </a:r>
              <a:r>
                <a:rPr lang="en-US" altLang="zh-CN" sz="2800" b="1" i="1"/>
                <a:t>Y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u,V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)</a:t>
              </a:r>
              <a:r>
                <a:rPr lang="zh-CN" altLang="en-US" sz="2800" b="1"/>
                <a:t>最小</a:t>
              </a:r>
            </a:p>
          </p:txBody>
        </p:sp>
        <p:sp>
          <p:nvSpPr>
            <p:cNvPr id="50220" name="AutoShape 6"/>
            <p:cNvSpPr>
              <a:spLocks noChangeArrowheads="1"/>
            </p:cNvSpPr>
            <p:nvPr/>
          </p:nvSpPr>
          <p:spPr bwMode="auto">
            <a:xfrm>
              <a:off x="3552" y="816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5"/>
          <p:cNvGrpSpPr/>
          <p:nvPr/>
        </p:nvGrpSpPr>
        <p:grpSpPr bwMode="auto">
          <a:xfrm>
            <a:off x="685800" y="5672138"/>
            <a:ext cx="8001000" cy="519112"/>
            <a:chOff x="432" y="3360"/>
            <a:chExt cx="5040" cy="327"/>
          </a:xfrm>
        </p:grpSpPr>
        <p:sp>
          <p:nvSpPr>
            <p:cNvPr id="50217" name="Text Box 8"/>
            <p:cNvSpPr txBox="1">
              <a:spLocks noChangeArrowheads="1"/>
            </p:cNvSpPr>
            <p:nvPr/>
          </p:nvSpPr>
          <p:spPr bwMode="auto">
            <a:xfrm>
              <a:off x="768" y="3360"/>
              <a:ext cx="4704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 i="1"/>
                <a:t>u</a:t>
              </a:r>
              <a:r>
                <a:rPr lang="en-US" altLang="zh-CN" sz="2800" b="1"/>
                <a:t>=4~5(km/h),  </a:t>
              </a:r>
              <a:r>
                <a:rPr lang="en-US" altLang="zh-CN" sz="2800" b="1" i="1"/>
                <a:t>V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= 10</a:t>
              </a:r>
              <a:r>
                <a:rPr lang="en-US" altLang="zh-CN" sz="2800" b="1" baseline="30000"/>
                <a:t>7 </a:t>
              </a:r>
              <a:r>
                <a:rPr lang="en-US" altLang="zh-CN" sz="2800" b="1"/>
                <a:t>(m</a:t>
              </a:r>
              <a:r>
                <a:rPr lang="en-US" altLang="zh-CN" sz="2800" b="1" baseline="30000"/>
                <a:t>3</a:t>
              </a:r>
              <a:r>
                <a:rPr lang="en-US" altLang="zh-CN" sz="2800" b="1"/>
                <a:t>)</a:t>
              </a:r>
              <a:r>
                <a:rPr lang="zh-CN" altLang="en-US" sz="2800" b="1"/>
                <a:t>， </a:t>
              </a:r>
              <a:r>
                <a:rPr lang="en-US" altLang="zh-CN" sz="2800" b="1" i="1"/>
                <a:t>Y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u,V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)</a:t>
              </a:r>
              <a:r>
                <a:rPr lang="zh-CN" altLang="en-US" sz="2800" b="1"/>
                <a:t>最小</a:t>
              </a:r>
            </a:p>
          </p:txBody>
        </p:sp>
        <p:sp>
          <p:nvSpPr>
            <p:cNvPr id="50218" name="AutoShape 9"/>
            <p:cNvSpPr>
              <a:spLocks noChangeArrowheads="1"/>
            </p:cNvSpPr>
            <p:nvPr/>
          </p:nvSpPr>
          <p:spPr bwMode="auto">
            <a:xfrm>
              <a:off x="432" y="3360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33400" y="239553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/>
              <a:t>V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只能取离散值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33400" y="300513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经验公式很粗糙</a:t>
            </a:r>
          </a:p>
        </p:txBody>
      </p:sp>
      <p:grpSp>
        <p:nvGrpSpPr>
          <p:cNvPr id="4" name="Group 3"/>
          <p:cNvGrpSpPr/>
          <p:nvPr/>
        </p:nvGrpSpPr>
        <p:grpSpPr bwMode="auto">
          <a:xfrm>
            <a:off x="684213" y="3665538"/>
            <a:ext cx="7258050" cy="1685925"/>
            <a:chOff x="431" y="2309"/>
            <a:chExt cx="4572" cy="1062"/>
          </a:xfrm>
        </p:grpSpPr>
        <p:sp>
          <p:nvSpPr>
            <p:cNvPr id="50189" name="Rectangle 20"/>
            <p:cNvSpPr>
              <a:spLocks noChangeArrowheads="1"/>
            </p:cNvSpPr>
            <p:nvPr/>
          </p:nvSpPr>
          <p:spPr bwMode="auto">
            <a:xfrm>
              <a:off x="1468" y="2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3</a:t>
              </a:r>
              <a:endParaRPr lang="en-US" altLang="zh-CN" b="1"/>
            </a:p>
          </p:txBody>
        </p:sp>
        <p:sp>
          <p:nvSpPr>
            <p:cNvPr id="50190" name="Rectangle 21"/>
            <p:cNvSpPr>
              <a:spLocks noChangeArrowheads="1"/>
            </p:cNvSpPr>
            <p:nvPr/>
          </p:nvSpPr>
          <p:spPr bwMode="auto">
            <a:xfrm>
              <a:off x="2208" y="2370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3.5</a:t>
              </a:r>
              <a:endParaRPr lang="en-US" altLang="zh-CN" b="1"/>
            </a:p>
          </p:txBody>
        </p:sp>
        <p:sp>
          <p:nvSpPr>
            <p:cNvPr id="50191" name="Rectangle 22"/>
            <p:cNvSpPr>
              <a:spLocks noChangeArrowheads="1"/>
            </p:cNvSpPr>
            <p:nvPr/>
          </p:nvSpPr>
          <p:spPr bwMode="auto">
            <a:xfrm>
              <a:off x="3051" y="2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endParaRPr lang="en-US" altLang="zh-CN" b="1"/>
            </a:p>
          </p:txBody>
        </p:sp>
        <p:sp>
          <p:nvSpPr>
            <p:cNvPr id="50192" name="Rectangle 23"/>
            <p:cNvSpPr>
              <a:spLocks noChangeArrowheads="1"/>
            </p:cNvSpPr>
            <p:nvPr/>
          </p:nvSpPr>
          <p:spPr bwMode="auto">
            <a:xfrm>
              <a:off x="3789" y="2370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4.5</a:t>
              </a:r>
              <a:endParaRPr lang="en-US" altLang="zh-CN" b="1"/>
            </a:p>
          </p:txBody>
        </p:sp>
        <p:sp>
          <p:nvSpPr>
            <p:cNvPr id="50193" name="Rectangle 24"/>
            <p:cNvSpPr>
              <a:spLocks noChangeArrowheads="1"/>
            </p:cNvSpPr>
            <p:nvPr/>
          </p:nvSpPr>
          <p:spPr bwMode="auto">
            <a:xfrm>
              <a:off x="4633" y="2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endParaRPr lang="en-US" altLang="zh-CN" b="1"/>
            </a:p>
          </p:txBody>
        </p:sp>
        <p:sp>
          <p:nvSpPr>
            <p:cNvPr id="50194" name="Rectangle 27"/>
            <p:cNvSpPr>
              <a:spLocks noChangeArrowheads="1"/>
            </p:cNvSpPr>
            <p:nvPr/>
          </p:nvSpPr>
          <p:spPr bwMode="auto">
            <a:xfrm>
              <a:off x="622" y="2648"/>
              <a:ext cx="29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10</a:t>
              </a:r>
              <a:r>
                <a:rPr lang="en-US" altLang="zh-CN" b="1" baseline="30000">
                  <a:solidFill>
                    <a:srgbClr val="000000"/>
                  </a:solidFill>
                </a:rPr>
                <a:t>7</a:t>
              </a:r>
              <a:endParaRPr lang="en-US" altLang="zh-CN" b="1"/>
            </a:p>
          </p:txBody>
        </p:sp>
        <p:sp>
          <p:nvSpPr>
            <p:cNvPr id="50195" name="Rectangle 29"/>
            <p:cNvSpPr>
              <a:spLocks noChangeArrowheads="1"/>
            </p:cNvSpPr>
            <p:nvPr/>
          </p:nvSpPr>
          <p:spPr bwMode="auto">
            <a:xfrm>
              <a:off x="1310" y="2646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0.0723</a:t>
              </a:r>
              <a:endParaRPr lang="en-US" altLang="zh-CN" b="1"/>
            </a:p>
          </p:txBody>
        </p:sp>
        <p:sp>
          <p:nvSpPr>
            <p:cNvPr id="50196" name="Rectangle 30"/>
            <p:cNvSpPr>
              <a:spLocks noChangeArrowheads="1"/>
            </p:cNvSpPr>
            <p:nvPr/>
          </p:nvSpPr>
          <p:spPr bwMode="auto">
            <a:xfrm>
              <a:off x="2103" y="2646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0.0683</a:t>
              </a:r>
              <a:endParaRPr lang="en-US" altLang="zh-CN" b="1"/>
            </a:p>
          </p:txBody>
        </p:sp>
        <p:sp>
          <p:nvSpPr>
            <p:cNvPr id="50197" name="Rectangle 31"/>
            <p:cNvSpPr>
              <a:spLocks noChangeArrowheads="1"/>
            </p:cNvSpPr>
            <p:nvPr/>
          </p:nvSpPr>
          <p:spPr bwMode="auto">
            <a:xfrm>
              <a:off x="2893" y="2646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3300"/>
                  </a:solidFill>
                </a:rPr>
                <a:t>0.0649</a:t>
              </a:r>
              <a:endParaRPr lang="en-US" altLang="zh-CN" b="1"/>
            </a:p>
          </p:txBody>
        </p:sp>
        <p:sp>
          <p:nvSpPr>
            <p:cNvPr id="50198" name="Rectangle 32"/>
            <p:cNvSpPr>
              <a:spLocks noChangeArrowheads="1"/>
            </p:cNvSpPr>
            <p:nvPr/>
          </p:nvSpPr>
          <p:spPr bwMode="auto">
            <a:xfrm>
              <a:off x="3684" y="2646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3300"/>
                  </a:solidFill>
                </a:rPr>
                <a:t>0.0663</a:t>
              </a:r>
              <a:endParaRPr lang="en-US" altLang="zh-CN" b="1"/>
            </a:p>
          </p:txBody>
        </p:sp>
        <p:sp>
          <p:nvSpPr>
            <p:cNvPr id="50199" name="Rectangle 33"/>
            <p:cNvSpPr>
              <a:spLocks noChangeArrowheads="1"/>
            </p:cNvSpPr>
            <p:nvPr/>
          </p:nvSpPr>
          <p:spPr bwMode="auto">
            <a:xfrm>
              <a:off x="4475" y="2646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3300"/>
                  </a:solidFill>
                </a:rPr>
                <a:t>0.0658</a:t>
              </a:r>
              <a:endParaRPr lang="en-US" altLang="zh-CN" b="1"/>
            </a:p>
          </p:txBody>
        </p:sp>
        <p:sp>
          <p:nvSpPr>
            <p:cNvPr id="50200" name="Rectangle 66"/>
            <p:cNvSpPr>
              <a:spLocks noChangeArrowheads="1"/>
            </p:cNvSpPr>
            <p:nvPr/>
          </p:nvSpPr>
          <p:spPr bwMode="auto">
            <a:xfrm>
              <a:off x="1310" y="2882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0.2251</a:t>
              </a:r>
              <a:endParaRPr lang="en-US" altLang="zh-CN" b="1"/>
            </a:p>
          </p:txBody>
        </p:sp>
        <p:sp>
          <p:nvSpPr>
            <p:cNvPr id="50201" name="Rectangle 67"/>
            <p:cNvSpPr>
              <a:spLocks noChangeArrowheads="1"/>
            </p:cNvSpPr>
            <p:nvPr/>
          </p:nvSpPr>
          <p:spPr bwMode="auto">
            <a:xfrm>
              <a:off x="2103" y="2882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0.2013</a:t>
              </a:r>
              <a:endParaRPr lang="en-US" altLang="zh-CN" b="1"/>
            </a:p>
          </p:txBody>
        </p:sp>
        <p:sp>
          <p:nvSpPr>
            <p:cNvPr id="50202" name="Rectangle 68"/>
            <p:cNvSpPr>
              <a:spLocks noChangeArrowheads="1"/>
            </p:cNvSpPr>
            <p:nvPr/>
          </p:nvSpPr>
          <p:spPr bwMode="auto">
            <a:xfrm>
              <a:off x="2893" y="2882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0.1834</a:t>
              </a:r>
              <a:endParaRPr lang="en-US" altLang="zh-CN" b="1"/>
            </a:p>
          </p:txBody>
        </p:sp>
        <p:sp>
          <p:nvSpPr>
            <p:cNvPr id="50203" name="Rectangle 69"/>
            <p:cNvSpPr>
              <a:spLocks noChangeArrowheads="1"/>
            </p:cNvSpPr>
            <p:nvPr/>
          </p:nvSpPr>
          <p:spPr bwMode="auto">
            <a:xfrm>
              <a:off x="3684" y="2882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0.1842</a:t>
              </a:r>
              <a:endParaRPr lang="en-US" altLang="zh-CN" b="1"/>
            </a:p>
          </p:txBody>
        </p:sp>
        <p:sp>
          <p:nvSpPr>
            <p:cNvPr id="50204" name="Rectangle 70"/>
            <p:cNvSpPr>
              <a:spLocks noChangeArrowheads="1"/>
            </p:cNvSpPr>
            <p:nvPr/>
          </p:nvSpPr>
          <p:spPr bwMode="auto">
            <a:xfrm>
              <a:off x="4475" y="2882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0.1790</a:t>
              </a:r>
              <a:endParaRPr lang="en-US" altLang="zh-CN" b="1"/>
            </a:p>
          </p:txBody>
        </p:sp>
        <p:sp>
          <p:nvSpPr>
            <p:cNvPr id="50205" name="Rectangle 73"/>
            <p:cNvSpPr>
              <a:spLocks noChangeArrowheads="1"/>
            </p:cNvSpPr>
            <p:nvPr/>
          </p:nvSpPr>
          <p:spPr bwMode="auto">
            <a:xfrm>
              <a:off x="630" y="3141"/>
              <a:ext cx="4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10</a:t>
              </a:r>
              <a:r>
                <a:rPr lang="en-US" altLang="zh-CN" b="1" baseline="30000">
                  <a:solidFill>
                    <a:srgbClr val="000000"/>
                  </a:solidFill>
                </a:rPr>
                <a:t>6</a:t>
              </a:r>
              <a:endParaRPr lang="en-US" altLang="zh-CN" b="1"/>
            </a:p>
          </p:txBody>
        </p:sp>
        <p:sp>
          <p:nvSpPr>
            <p:cNvPr id="50206" name="Rectangle 75"/>
            <p:cNvSpPr>
              <a:spLocks noChangeArrowheads="1"/>
            </p:cNvSpPr>
            <p:nvPr/>
          </p:nvSpPr>
          <p:spPr bwMode="auto">
            <a:xfrm>
              <a:off x="1277" y="3139"/>
              <a:ext cx="6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78.9032</a:t>
              </a:r>
              <a:endParaRPr lang="en-US" altLang="zh-CN" b="1"/>
            </a:p>
          </p:txBody>
        </p:sp>
        <p:sp>
          <p:nvSpPr>
            <p:cNvPr id="50207" name="Rectangle 76"/>
            <p:cNvSpPr>
              <a:spLocks noChangeArrowheads="1"/>
            </p:cNvSpPr>
            <p:nvPr/>
          </p:nvSpPr>
          <p:spPr bwMode="auto">
            <a:xfrm>
              <a:off x="2103" y="3139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9.8220</a:t>
              </a:r>
              <a:endParaRPr lang="en-US" altLang="zh-CN" b="1"/>
            </a:p>
          </p:txBody>
        </p:sp>
        <p:sp>
          <p:nvSpPr>
            <p:cNvPr id="50208" name="Rectangle 77"/>
            <p:cNvSpPr>
              <a:spLocks noChangeArrowheads="1"/>
            </p:cNvSpPr>
            <p:nvPr/>
          </p:nvSpPr>
          <p:spPr bwMode="auto">
            <a:xfrm>
              <a:off x="2893" y="3139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6.2138</a:t>
              </a:r>
              <a:endParaRPr lang="en-US" altLang="zh-CN" b="1"/>
            </a:p>
          </p:txBody>
        </p:sp>
        <p:sp>
          <p:nvSpPr>
            <p:cNvPr id="50209" name="Rectangle 78"/>
            <p:cNvSpPr>
              <a:spLocks noChangeArrowheads="1"/>
            </p:cNvSpPr>
            <p:nvPr/>
          </p:nvSpPr>
          <p:spPr bwMode="auto">
            <a:xfrm>
              <a:off x="3684" y="3139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5.4647</a:t>
              </a:r>
              <a:endParaRPr lang="en-US" altLang="zh-CN" b="1"/>
            </a:p>
          </p:txBody>
        </p:sp>
        <p:sp>
          <p:nvSpPr>
            <p:cNvPr id="50210" name="Rectangle 79"/>
            <p:cNvSpPr>
              <a:spLocks noChangeArrowheads="1"/>
            </p:cNvSpPr>
            <p:nvPr/>
          </p:nvSpPr>
          <p:spPr bwMode="auto">
            <a:xfrm>
              <a:off x="4475" y="3139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4.5102</a:t>
              </a:r>
              <a:endParaRPr lang="en-US" altLang="zh-CN" b="1"/>
            </a:p>
          </p:txBody>
        </p:sp>
        <p:sp>
          <p:nvSpPr>
            <p:cNvPr id="50211" name="Rectangle 83"/>
            <p:cNvSpPr>
              <a:spLocks noChangeArrowheads="1"/>
            </p:cNvSpPr>
            <p:nvPr/>
          </p:nvSpPr>
          <p:spPr bwMode="auto">
            <a:xfrm>
              <a:off x="521" y="2341"/>
              <a:ext cx="2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b="1" i="1">
                  <a:solidFill>
                    <a:srgbClr val="000000"/>
                  </a:solidFill>
                </a:rPr>
                <a:t>V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0</a:t>
              </a:r>
              <a:endParaRPr lang="en-US" altLang="zh-CN" b="1"/>
            </a:p>
          </p:txBody>
        </p:sp>
        <p:sp>
          <p:nvSpPr>
            <p:cNvPr id="50212" name="Rectangle 86"/>
            <p:cNvSpPr>
              <a:spLocks noChangeArrowheads="1"/>
            </p:cNvSpPr>
            <p:nvPr/>
          </p:nvSpPr>
          <p:spPr bwMode="auto">
            <a:xfrm>
              <a:off x="887" y="2309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endParaRPr lang="en-US" altLang="zh-CN" b="1"/>
            </a:p>
          </p:txBody>
        </p:sp>
        <p:sp>
          <p:nvSpPr>
            <p:cNvPr id="50213" name="Line 87"/>
            <p:cNvSpPr>
              <a:spLocks noChangeShapeType="1"/>
            </p:cNvSpPr>
            <p:nvPr/>
          </p:nvSpPr>
          <p:spPr bwMode="auto">
            <a:xfrm>
              <a:off x="579" y="2357"/>
              <a:ext cx="48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4" name="Rectangle 88"/>
            <p:cNvSpPr>
              <a:spLocks noChangeArrowheads="1"/>
            </p:cNvSpPr>
            <p:nvPr/>
          </p:nvSpPr>
          <p:spPr bwMode="auto">
            <a:xfrm>
              <a:off x="431" y="2885"/>
              <a:ext cx="53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r>
                <a:rPr lang="en-US" altLang="zh-CN" b="1">
                  <a:solidFill>
                    <a:srgbClr val="000000"/>
                  </a:solidFill>
                  <a:sym typeface="Symbol" panose="05050102010706020507" pitchFamily="18" charset="2"/>
                </a:rPr>
                <a:t></a:t>
              </a:r>
              <a:r>
                <a:rPr lang="en-US" altLang="zh-CN" b="1">
                  <a:solidFill>
                    <a:srgbClr val="000000"/>
                  </a:solidFill>
                </a:rPr>
                <a:t>10</a:t>
              </a:r>
              <a:r>
                <a:rPr lang="en-US" altLang="zh-CN" b="1" baseline="30000">
                  <a:solidFill>
                    <a:srgbClr val="000000"/>
                  </a:solidFill>
                </a:rPr>
                <a:t>6</a:t>
              </a:r>
              <a:endParaRPr lang="en-US" altLang="zh-CN" b="1"/>
            </a:p>
          </p:txBody>
        </p:sp>
        <p:sp>
          <p:nvSpPr>
            <p:cNvPr id="50215" name="Line 90"/>
            <p:cNvSpPr>
              <a:spLocks noChangeShapeType="1"/>
            </p:cNvSpPr>
            <p:nvPr/>
          </p:nvSpPr>
          <p:spPr bwMode="auto">
            <a:xfrm>
              <a:off x="531" y="2597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6" name="Line 91"/>
            <p:cNvSpPr>
              <a:spLocks noChangeShapeType="1"/>
            </p:cNvSpPr>
            <p:nvPr/>
          </p:nvSpPr>
          <p:spPr bwMode="auto">
            <a:xfrm>
              <a:off x="1059" y="2309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94"/>
          <p:cNvGrpSpPr/>
          <p:nvPr/>
        </p:nvGrpSpPr>
        <p:grpSpPr bwMode="auto">
          <a:xfrm>
            <a:off x="3505200" y="2700338"/>
            <a:ext cx="5334000" cy="519112"/>
            <a:chOff x="2208" y="1488"/>
            <a:chExt cx="3360" cy="327"/>
          </a:xfrm>
        </p:grpSpPr>
        <p:sp>
          <p:nvSpPr>
            <p:cNvPr id="50187" name="Text Box 18"/>
            <p:cNvSpPr txBox="1">
              <a:spLocks noChangeArrowheads="1"/>
            </p:cNvSpPr>
            <p:nvPr/>
          </p:nvSpPr>
          <p:spPr bwMode="auto">
            <a:xfrm>
              <a:off x="2352" y="1488"/>
              <a:ext cx="32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取几组（</a:t>
              </a:r>
              <a:r>
                <a:rPr lang="en-US" altLang="zh-CN" sz="2800" b="1" i="1"/>
                <a:t>V</a:t>
              </a:r>
              <a:r>
                <a:rPr lang="en-US" altLang="zh-CN" sz="2800" b="1" baseline="-25000"/>
                <a:t>0</a:t>
              </a:r>
              <a:r>
                <a:rPr lang="zh-CN" altLang="en-US" sz="2800" b="1"/>
                <a:t>，</a:t>
              </a:r>
              <a:r>
                <a:rPr lang="en-US" altLang="zh-CN" sz="2800" b="1" i="1"/>
                <a:t>u</a:t>
              </a:r>
              <a:r>
                <a:rPr lang="zh-CN" altLang="en-US" sz="2800" b="1"/>
                <a:t>）用</a:t>
              </a:r>
              <a:r>
                <a:rPr lang="zh-CN" altLang="zh-CN" sz="2800" b="1"/>
                <a:t>枚举法</a:t>
              </a:r>
              <a:r>
                <a:rPr lang="zh-CN" altLang="en-US" sz="2800" b="1"/>
                <a:t>计算</a:t>
              </a:r>
            </a:p>
          </p:txBody>
        </p:sp>
        <p:sp>
          <p:nvSpPr>
            <p:cNvPr id="50188" name="AutoShape 93"/>
            <p:cNvSpPr>
              <a:spLocks noChangeArrowheads="1"/>
            </p:cNvSpPr>
            <p:nvPr/>
          </p:nvSpPr>
          <p:spPr bwMode="auto">
            <a:xfrm>
              <a:off x="2208" y="1488"/>
              <a:ext cx="96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7812088" y="549275"/>
          <a:ext cx="9445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9" name="Clip" r:id="rId3" imgW="2903855" imgH="3048000" progId="MS_ClipArt_Gallery.2">
                  <p:embed/>
                </p:oleObj>
              </mc:Choice>
              <mc:Fallback>
                <p:oleObj name="Clip" r:id="rId3" imgW="2903855" imgH="3048000" progId="MS_ClipArt_Gallery.2">
                  <p:embed/>
                  <p:pic>
                    <p:nvPicPr>
                      <p:cNvPr id="0" name="图片 118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49275"/>
                        <a:ext cx="9445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32" grpId="0" animBg="1" autoUpdateAnimBg="0"/>
      <p:bldP spid="34833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1828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结果分析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990600" y="3733800"/>
            <a:ext cx="71818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由于未考虑影响航行的种种不利因素，冰山到达目的地后实际体积会显著小于</a:t>
            </a:r>
            <a:r>
              <a:rPr lang="en-US" altLang="zh-CN" sz="2800" b="1" i="1"/>
              <a:t>V</a:t>
            </a:r>
            <a:r>
              <a:rPr lang="en-US" altLang="zh-CN" sz="2800" b="1"/>
              <a:t>(</a:t>
            </a:r>
            <a:r>
              <a:rPr lang="en-US" altLang="zh-CN" sz="2800" b="1" i="1"/>
              <a:t>u,V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).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90600" y="4953000"/>
            <a:ext cx="7181850" cy="11176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有关部门认为，只有当计算出的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u,V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)</a:t>
            </a:r>
            <a:r>
              <a:rPr lang="zh-CN" altLang="en-US" sz="2800" b="1"/>
              <a:t>显著低于淡化海水的成本时，才考虑其可行性</a:t>
            </a:r>
            <a:r>
              <a:rPr lang="en-US" altLang="zh-CN" sz="2800" b="1"/>
              <a:t>.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33400" y="1295400"/>
            <a:ext cx="8305800" cy="11176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大型拖船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= 10</a:t>
            </a:r>
            <a:r>
              <a:rPr lang="en-US" altLang="zh-CN" sz="2800" b="1" baseline="30000"/>
              <a:t>7 </a:t>
            </a:r>
            <a:r>
              <a:rPr lang="en-US" altLang="zh-CN" sz="2800" b="1"/>
              <a:t>(m</a:t>
            </a:r>
            <a:r>
              <a:rPr lang="en-US" altLang="zh-CN" sz="2800" b="1" baseline="30000"/>
              <a:t>3</a:t>
            </a:r>
            <a:r>
              <a:rPr lang="en-US" altLang="zh-CN" sz="2800" b="1"/>
              <a:t>),</a:t>
            </a:r>
            <a:r>
              <a:rPr lang="zh-CN" altLang="en-US" sz="2800" b="1"/>
              <a:t>船速 </a:t>
            </a:r>
            <a:r>
              <a:rPr lang="en-US" altLang="zh-CN" sz="2800" b="1" i="1"/>
              <a:t>u</a:t>
            </a:r>
            <a:r>
              <a:rPr lang="en-US" altLang="zh-CN" sz="2800" b="1"/>
              <a:t>=4~5(km/h), </a:t>
            </a:r>
            <a:r>
              <a:rPr lang="zh-CN" altLang="en-US" sz="2800" b="1"/>
              <a:t>冰山到达目的地后每立方米水的费用 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u,V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)</a:t>
            </a:r>
            <a:r>
              <a:rPr lang="zh-CN" altLang="en-US" sz="2800" b="1"/>
              <a:t>约</a:t>
            </a:r>
            <a:r>
              <a:rPr lang="en-US" altLang="zh-CN" sz="2800" b="1"/>
              <a:t>0.065(</a:t>
            </a:r>
            <a:r>
              <a:rPr lang="zh-CN" altLang="en-US" sz="2800" b="1"/>
              <a:t>英镑</a:t>
            </a:r>
            <a:r>
              <a:rPr lang="en-US" altLang="zh-CN" sz="2800" b="1"/>
              <a:t>).</a:t>
            </a:r>
          </a:p>
        </p:txBody>
      </p:sp>
      <p:graphicFrame>
        <p:nvGraphicFramePr>
          <p:cNvPr id="51202" name="Object 6"/>
          <p:cNvGraphicFramePr>
            <a:graphicFrameLocks noChangeAspect="1"/>
          </p:cNvGraphicFramePr>
          <p:nvPr/>
        </p:nvGraphicFramePr>
        <p:xfrm>
          <a:off x="7885113" y="476250"/>
          <a:ext cx="8604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3" name="Clip" r:id="rId3" imgW="2903855" imgH="3048000" progId="MS_ClipArt_Gallery.2">
                  <p:embed/>
                </p:oleObj>
              </mc:Choice>
              <mc:Fallback>
                <p:oleObj name="Clip" r:id="rId3" imgW="2903855" imgH="3048000" progId="MS_ClipArt_Gallery.2">
                  <p:embed/>
                  <p:pic>
                    <p:nvPicPr>
                      <p:cNvPr id="0" name="图片 119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76250"/>
                        <a:ext cx="8604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042988" y="2492375"/>
            <a:ext cx="75612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虽然</a:t>
            </a:r>
            <a:r>
              <a:rPr lang="en-US" altLang="zh-CN" sz="2800" b="1"/>
              <a:t>0.065</a:t>
            </a:r>
            <a:r>
              <a:rPr lang="zh-CN" altLang="en-US" sz="2800" b="1"/>
              <a:t>英镑略低于淡化海水的成本</a:t>
            </a:r>
            <a:r>
              <a:rPr lang="en-US" altLang="zh-CN" sz="2800" b="1"/>
              <a:t>0.1</a:t>
            </a:r>
            <a:r>
              <a:rPr lang="zh-CN" altLang="en-US" sz="2800" b="1"/>
              <a:t>英镑，但是模型假设和构造非常简化与粗糙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 autoUpdateAnimBg="0"/>
      <p:bldP spid="50180" grpId="0" animBg="1"/>
      <p:bldP spid="50181" grpId="0" animBg="1"/>
      <p:bldP spid="50183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5"/>
          <p:cNvGraphicFramePr>
            <a:graphicFrameLocks noChangeAspect="1"/>
          </p:cNvGraphicFramePr>
          <p:nvPr/>
        </p:nvGraphicFramePr>
        <p:xfrm>
          <a:off x="7235825" y="549275"/>
          <a:ext cx="12239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9" name="Clip" r:id="rId3" imgW="2903855" imgH="3048000" progId="MS_ClipArt_Gallery.2">
                  <p:embed/>
                </p:oleObj>
              </mc:Choice>
              <mc:Fallback>
                <p:oleObj name="Clip" r:id="rId3" imgW="2903855" imgH="3048000" progId="MS_ClipArt_Gallery.2">
                  <p:embed/>
                  <p:pic>
                    <p:nvPicPr>
                      <p:cNvPr id="0" name="图片 120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49275"/>
                        <a:ext cx="12239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187450" y="1628775"/>
            <a:ext cx="568960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模型来自实际问题的</a:t>
            </a:r>
            <a:r>
              <a:rPr lang="zh-CN" altLang="en-US" sz="2800" b="1" dirty="0">
                <a:solidFill>
                  <a:srgbClr val="FF0000"/>
                </a:solidFill>
              </a:rPr>
              <a:t>可行性研究</a:t>
            </a:r>
            <a:r>
              <a:rPr lang="en-US" altLang="zh-CN" sz="2800" b="1" dirty="0"/>
              <a:t>.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116013" y="2492375"/>
            <a:ext cx="568960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收集数据</a:t>
            </a:r>
            <a:r>
              <a:rPr lang="zh-CN" altLang="en-US" sz="2800" b="1" dirty="0"/>
              <a:t>是建模的重要准备工作</a:t>
            </a:r>
            <a:r>
              <a:rPr lang="en-US" altLang="zh-CN" sz="2800" b="1" dirty="0"/>
              <a:t>.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1116013" y="3357563"/>
            <a:ext cx="6913562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根据数据得到的</a:t>
            </a:r>
            <a:r>
              <a:rPr lang="zh-CN" altLang="en-US" sz="2800" b="1" dirty="0">
                <a:solidFill>
                  <a:srgbClr val="FF0000"/>
                </a:solidFill>
              </a:rPr>
              <a:t>经验公式</a:t>
            </a:r>
            <a:r>
              <a:rPr lang="zh-CN" altLang="en-US" sz="2800" b="1" dirty="0"/>
              <a:t>是建模的基础</a:t>
            </a:r>
            <a:r>
              <a:rPr lang="en-US" altLang="zh-CN" sz="2800" b="1" dirty="0"/>
              <a:t>.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1116013" y="4292600"/>
            <a:ext cx="6696347" cy="13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冰山形状的</a:t>
            </a:r>
            <a:r>
              <a:rPr lang="zh-CN" altLang="en-US" sz="2800" b="1" dirty="0">
                <a:solidFill>
                  <a:srgbClr val="FF0000"/>
                </a:solidFill>
              </a:rPr>
              <a:t>球形假设</a:t>
            </a:r>
            <a:r>
              <a:rPr lang="zh-CN" altLang="en-US" sz="2800" b="1" dirty="0"/>
              <a:t>简化了计算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这个假</a:t>
            </a:r>
            <a:endParaRPr lang="en-US" altLang="zh-CN" sz="2800" b="1" dirty="0"/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设的</a:t>
            </a:r>
            <a:r>
              <a:rPr lang="zh-CN" altLang="en-US" sz="2800" b="1" dirty="0">
                <a:solidFill>
                  <a:srgbClr val="FF0000"/>
                </a:solidFill>
              </a:rPr>
              <a:t>合理性</a:t>
            </a:r>
            <a:r>
              <a:rPr lang="zh-CN" altLang="en-US" sz="2800" b="1" dirty="0"/>
              <a:t>如何</a:t>
            </a:r>
            <a:r>
              <a:rPr lang="en-US" altLang="zh-CN" sz="2800" b="1" dirty="0"/>
              <a:t>?</a:t>
            </a:r>
            <a:r>
              <a:rPr lang="zh-CN" altLang="en-US" sz="2800" b="1" dirty="0"/>
              <a:t>如果改变它呢</a:t>
            </a:r>
            <a:r>
              <a:rPr lang="en-US" altLang="zh-CN" sz="2800" b="1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885" y="764704"/>
            <a:ext cx="2492267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+mn-ea"/>
                <a:ea typeface="+mn-ea"/>
              </a:rPr>
              <a:t>小结与评注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  <p:bldP spid="82951" grpId="0"/>
      <p:bldP spid="82952" grpId="0"/>
      <p:bldP spid="8295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http://pic.baike.soso.com/p/20121017/ext-20121017182115-377337520.jpg">
            <a:hlinkClick r:id="rId2" tooltip="点击查看大图"/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1268413"/>
            <a:ext cx="2132013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611188" y="1344613"/>
            <a:ext cx="177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前排座位</a:t>
            </a:r>
            <a:r>
              <a:rPr lang="zh-CN" altLang="en-US" sz="2800" b="1"/>
              <a:t>？</a:t>
            </a:r>
          </a:p>
        </p:txBody>
      </p:sp>
      <p:sp>
        <p:nvSpPr>
          <p:cNvPr id="9220" name="矩形 6"/>
          <p:cNvSpPr>
            <a:spLocks noChangeArrowheads="1"/>
          </p:cNvSpPr>
          <p:nvPr/>
        </p:nvSpPr>
        <p:spPr bwMode="auto">
          <a:xfrm>
            <a:off x="2700338" y="1344613"/>
            <a:ext cx="1663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后</a:t>
            </a:r>
            <a:r>
              <a:rPr lang="zh-CN" altLang="zh-CN" sz="2800" b="1"/>
              <a:t>排座位</a:t>
            </a:r>
            <a:r>
              <a:rPr lang="zh-CN" altLang="en-US" sz="2800" b="1"/>
              <a:t>？</a:t>
            </a:r>
          </a:p>
        </p:txBody>
      </p:sp>
      <p:sp>
        <p:nvSpPr>
          <p:cNvPr id="9221" name="矩形 7"/>
          <p:cNvSpPr>
            <a:spLocks noChangeArrowheads="1"/>
          </p:cNvSpPr>
          <p:nvPr/>
        </p:nvSpPr>
        <p:spPr bwMode="auto">
          <a:xfrm>
            <a:off x="4795838" y="1322388"/>
            <a:ext cx="1720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中间</a:t>
            </a:r>
            <a:r>
              <a:rPr lang="zh-CN" altLang="zh-CN" sz="2800" b="1"/>
              <a:t>座位</a:t>
            </a:r>
            <a:r>
              <a:rPr lang="zh-CN" altLang="en-US" sz="2800" b="1"/>
              <a:t>？</a:t>
            </a:r>
          </a:p>
        </p:txBody>
      </p:sp>
      <p:sp>
        <p:nvSpPr>
          <p:cNvPr id="9222" name="矩形 5"/>
          <p:cNvSpPr>
            <a:spLocks noChangeArrowheads="1"/>
          </p:cNvSpPr>
          <p:nvPr/>
        </p:nvSpPr>
        <p:spPr bwMode="auto">
          <a:xfrm>
            <a:off x="595313" y="2060575"/>
            <a:ext cx="4852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前后排</a:t>
            </a:r>
            <a:r>
              <a:rPr lang="zh-CN" altLang="zh-CN" sz="2800" b="1"/>
              <a:t>主要差别</a:t>
            </a:r>
            <a:r>
              <a:rPr lang="zh-CN" altLang="en-US" sz="2800" b="1"/>
              <a:t>：</a:t>
            </a:r>
            <a:r>
              <a:rPr lang="zh-CN" altLang="zh-CN" sz="2800" b="1">
                <a:solidFill>
                  <a:srgbClr val="FF0000"/>
                </a:solidFill>
              </a:rPr>
              <a:t>视角和仰角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9223" name="矩形 8"/>
          <p:cNvSpPr>
            <a:spLocks noChangeArrowheads="1"/>
          </p:cNvSpPr>
          <p:nvPr/>
        </p:nvSpPr>
        <p:spPr bwMode="auto">
          <a:xfrm>
            <a:off x="569913" y="2781300"/>
            <a:ext cx="6524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视角</a:t>
            </a:r>
            <a:r>
              <a:rPr lang="en-US" altLang="zh-CN" sz="2800" b="1"/>
              <a:t>~</a:t>
            </a:r>
            <a:r>
              <a:rPr lang="zh-CN" altLang="zh-CN" sz="2800" b="1"/>
              <a:t>眼睛到屏幕</a:t>
            </a:r>
            <a:r>
              <a:rPr lang="zh-CN" altLang="zh-CN" sz="2800" b="1">
                <a:solidFill>
                  <a:srgbClr val="FF0000"/>
                </a:solidFill>
              </a:rPr>
              <a:t>上、下边缘视线</a:t>
            </a:r>
            <a:r>
              <a:rPr lang="zh-CN" altLang="zh-CN" sz="2800" b="1"/>
              <a:t>夹角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9224" name="矩形 9"/>
          <p:cNvSpPr>
            <a:spLocks noChangeArrowheads="1"/>
          </p:cNvSpPr>
          <p:nvPr/>
        </p:nvSpPr>
        <p:spPr bwMode="auto">
          <a:xfrm>
            <a:off x="619125" y="4211638"/>
            <a:ext cx="38814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视角大</a:t>
            </a:r>
            <a:r>
              <a:rPr lang="zh-CN" altLang="zh-CN" sz="2800" b="1" dirty="0"/>
              <a:t>画面看起来饱满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9225" name="矩形 10"/>
          <p:cNvSpPr>
            <a:spLocks noChangeArrowheads="1"/>
          </p:cNvSpPr>
          <p:nvPr/>
        </p:nvSpPr>
        <p:spPr bwMode="auto">
          <a:xfrm>
            <a:off x="576263" y="3500438"/>
            <a:ext cx="7883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仰角</a:t>
            </a:r>
            <a:r>
              <a:rPr lang="en-US" altLang="zh-CN" sz="2800" b="1"/>
              <a:t>~</a:t>
            </a:r>
            <a:r>
              <a:rPr lang="zh-CN" altLang="zh-CN" sz="2800" b="1"/>
              <a:t>眼睛到屏幕</a:t>
            </a:r>
            <a:r>
              <a:rPr lang="zh-CN" altLang="zh-CN" sz="2800" b="1">
                <a:solidFill>
                  <a:srgbClr val="FF0000"/>
                </a:solidFill>
              </a:rPr>
              <a:t>上边缘视线</a:t>
            </a:r>
            <a:r>
              <a:rPr lang="zh-CN" altLang="zh-CN" sz="2800" b="1"/>
              <a:t>与水平线夹角</a:t>
            </a:r>
            <a:r>
              <a:rPr lang="en-US" altLang="zh-CN" sz="2800" b="1"/>
              <a:t>. </a:t>
            </a:r>
            <a:endParaRPr lang="zh-CN" altLang="en-US" sz="2800" b="1"/>
          </a:p>
        </p:txBody>
      </p:sp>
      <p:sp>
        <p:nvSpPr>
          <p:cNvPr id="9226" name="矩形 11"/>
          <p:cNvSpPr>
            <a:spLocks noChangeArrowheads="1"/>
          </p:cNvSpPr>
          <p:nvPr/>
        </p:nvSpPr>
        <p:spPr bwMode="auto">
          <a:xfrm>
            <a:off x="4838700" y="4183063"/>
            <a:ext cx="3917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仰角太大</a:t>
            </a:r>
            <a:r>
              <a:rPr lang="zh-CN" altLang="zh-CN" sz="2800" b="1" dirty="0"/>
              <a:t>头部过分上仰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9227" name="矩形 12"/>
          <p:cNvSpPr>
            <a:spLocks noChangeArrowheads="1"/>
          </p:cNvSpPr>
          <p:nvPr/>
        </p:nvSpPr>
        <p:spPr bwMode="auto">
          <a:xfrm>
            <a:off x="2555875" y="5002213"/>
            <a:ext cx="4722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总体</a:t>
            </a:r>
            <a:r>
              <a:rPr lang="zh-CN" altLang="zh-CN" sz="2800" b="1"/>
              <a:t>上使观众</a:t>
            </a:r>
            <a:r>
              <a:rPr lang="zh-CN" altLang="zh-CN" sz="2800" b="1">
                <a:solidFill>
                  <a:srgbClr val="FF0000"/>
                </a:solidFill>
              </a:rPr>
              <a:t>视角尽可能大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  <p:sp>
        <p:nvSpPr>
          <p:cNvPr id="9228" name="矩形 13"/>
          <p:cNvSpPr>
            <a:spLocks noChangeArrowheads="1"/>
          </p:cNvSpPr>
          <p:nvPr/>
        </p:nvSpPr>
        <p:spPr bwMode="auto">
          <a:xfrm>
            <a:off x="654050" y="4994275"/>
            <a:ext cx="1620838" cy="522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影院设计</a:t>
            </a:r>
            <a:endParaRPr lang="zh-CN" altLang="en-US" sz="2800" b="1"/>
          </a:p>
        </p:txBody>
      </p:sp>
      <p:sp>
        <p:nvSpPr>
          <p:cNvPr id="9229" name="矩形 14"/>
          <p:cNvSpPr>
            <a:spLocks noChangeArrowheads="1"/>
          </p:cNvSpPr>
          <p:nvPr/>
        </p:nvSpPr>
        <p:spPr bwMode="auto">
          <a:xfrm>
            <a:off x="2555875" y="5661025"/>
            <a:ext cx="3238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对</a:t>
            </a:r>
            <a:r>
              <a:rPr lang="zh-CN" altLang="zh-CN" sz="2800" b="1">
                <a:solidFill>
                  <a:srgbClr val="FF0000"/>
                </a:solidFill>
              </a:rPr>
              <a:t>仰角</a:t>
            </a:r>
            <a:r>
              <a:rPr lang="zh-CN" altLang="en-US" sz="2800" b="1"/>
              <a:t>加</a:t>
            </a:r>
            <a:r>
              <a:rPr lang="zh-CN" altLang="zh-CN" sz="2800" b="1"/>
              <a:t>一定</a:t>
            </a:r>
            <a:r>
              <a:rPr lang="zh-CN" altLang="zh-CN" sz="2800" b="1">
                <a:solidFill>
                  <a:srgbClr val="FF0000"/>
                </a:solidFill>
              </a:rPr>
              <a:t>限制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60430" name="矩形 15"/>
          <p:cNvSpPr>
            <a:spLocks noChangeArrowheads="1"/>
          </p:cNvSpPr>
          <p:nvPr/>
        </p:nvSpPr>
        <p:spPr bwMode="auto">
          <a:xfrm>
            <a:off x="2484438" y="531813"/>
            <a:ext cx="471315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+mj-lt"/>
                <a:ea typeface="楷体" panose="02010609060101010101" pitchFamily="49" charset="-122"/>
              </a:rPr>
              <a:t>3.8   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影院里的视角和仰角</a:t>
            </a:r>
            <a:endParaRPr lang="zh-CN" altLang="en-US" sz="3200" dirty="0">
              <a:latin typeface="+mj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1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  <p:bldP spid="9222" grpId="0"/>
      <p:bldP spid="9223" grpId="0"/>
      <p:bldP spid="9224" grpId="0"/>
      <p:bldP spid="9225" grpId="0"/>
      <p:bldP spid="9226" grpId="0"/>
      <p:bldP spid="9227" grpId="0"/>
      <p:bldP spid="9228" grpId="0" animBg="1"/>
      <p:bldP spid="92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8725" y="798195"/>
            <a:ext cx="7300396" cy="4638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工厂定期订购原料，存入仓库供生产之用；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车间一次加工出一批零件，供装配线每天生产所需；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商店成批购进各种商品，放在货柜里以备零售；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水库在雨季蓄水，用于旱季灌溉和发电；</a:t>
            </a:r>
          </a:p>
          <a:p>
            <a:endParaRPr lang="zh-CN" altLang="en-US" dirty="0"/>
          </a:p>
          <a:p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贮存量多大才合适？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贮存量过大                      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贮存量太小     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9225" y="1043940"/>
            <a:ext cx="656590" cy="1539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实例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335" y="4119245"/>
            <a:ext cx="656590" cy="1539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问题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156585" y="4616450"/>
            <a:ext cx="1151890" cy="95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直接箭头连接符 5"/>
          <p:cNvCxnSpPr/>
          <p:nvPr/>
        </p:nvCxnSpPr>
        <p:spPr>
          <a:xfrm>
            <a:off x="3156585" y="5159375"/>
            <a:ext cx="1151890" cy="95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4639310" y="4391025"/>
            <a:ext cx="2209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ym typeface="+mn-ea"/>
              </a:rPr>
              <a:t>贮存费用太高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39310" y="4851400"/>
            <a:ext cx="49098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不能及时满足需求                                          一次性订购或生产费用增加</a:t>
            </a:r>
            <a:endParaRPr lang="zh-CN" altLang="en-US" b="1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/>
          <p:nvPr/>
        </p:nvGrpSpPr>
        <p:grpSpPr bwMode="auto">
          <a:xfrm>
            <a:off x="900113" y="3135313"/>
            <a:ext cx="6777037" cy="2886075"/>
            <a:chOff x="3150" y="10426"/>
            <a:chExt cx="6190" cy="2142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8880" y="11026"/>
              <a:ext cx="460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c</a:t>
              </a:r>
              <a:endParaRPr lang="zh-CN" sz="2000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cxnSp>
          <p:nvCxnSpPr>
            <p:cNvPr id="61459" name="Line 4"/>
            <p:cNvCxnSpPr>
              <a:cxnSpLocks noChangeShapeType="1"/>
            </p:cNvCxnSpPr>
            <p:nvPr/>
          </p:nvCxnSpPr>
          <p:spPr bwMode="auto">
            <a:xfrm flipH="1">
              <a:off x="3580" y="10434"/>
              <a:ext cx="5" cy="1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0" name="Line 5"/>
            <p:cNvCxnSpPr>
              <a:cxnSpLocks noChangeShapeType="1"/>
            </p:cNvCxnSpPr>
            <p:nvPr/>
          </p:nvCxnSpPr>
          <p:spPr bwMode="auto">
            <a:xfrm>
              <a:off x="3150" y="11985"/>
              <a:ext cx="5550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1" name="Line 6"/>
            <p:cNvCxnSpPr>
              <a:cxnSpLocks noChangeShapeType="1"/>
            </p:cNvCxnSpPr>
            <p:nvPr/>
          </p:nvCxnSpPr>
          <p:spPr bwMode="auto">
            <a:xfrm>
              <a:off x="3585" y="10434"/>
              <a:ext cx="51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2" name="Line 7"/>
            <p:cNvCxnSpPr>
              <a:cxnSpLocks noChangeShapeType="1"/>
            </p:cNvCxnSpPr>
            <p:nvPr/>
          </p:nvCxnSpPr>
          <p:spPr bwMode="auto">
            <a:xfrm flipH="1">
              <a:off x="8720" y="10446"/>
              <a:ext cx="0" cy="1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3" name="Line 8"/>
            <p:cNvCxnSpPr>
              <a:cxnSpLocks noChangeShapeType="1"/>
            </p:cNvCxnSpPr>
            <p:nvPr/>
          </p:nvCxnSpPr>
          <p:spPr bwMode="auto">
            <a:xfrm>
              <a:off x="3600" y="10446"/>
              <a:ext cx="0" cy="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4" name="Line 9"/>
            <p:cNvCxnSpPr>
              <a:cxnSpLocks noChangeShapeType="1"/>
            </p:cNvCxnSpPr>
            <p:nvPr/>
          </p:nvCxnSpPr>
          <p:spPr bwMode="auto">
            <a:xfrm flipV="1">
              <a:off x="5385" y="11020"/>
              <a:ext cx="3465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5" name="Line 10"/>
            <p:cNvCxnSpPr>
              <a:cxnSpLocks noChangeShapeType="1"/>
            </p:cNvCxnSpPr>
            <p:nvPr/>
          </p:nvCxnSpPr>
          <p:spPr bwMode="auto">
            <a:xfrm flipV="1">
              <a:off x="5265" y="11370"/>
              <a:ext cx="3465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6" name="Line 11"/>
            <p:cNvCxnSpPr>
              <a:cxnSpLocks noChangeShapeType="1"/>
            </p:cNvCxnSpPr>
            <p:nvPr/>
          </p:nvCxnSpPr>
          <p:spPr bwMode="auto">
            <a:xfrm>
              <a:off x="3600" y="10426"/>
              <a:ext cx="2980" cy="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7" name="Line 12"/>
            <p:cNvCxnSpPr>
              <a:cxnSpLocks noChangeShapeType="1"/>
            </p:cNvCxnSpPr>
            <p:nvPr/>
          </p:nvCxnSpPr>
          <p:spPr bwMode="auto">
            <a:xfrm>
              <a:off x="3580" y="11046"/>
              <a:ext cx="3000" cy="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8" name="Line 13"/>
            <p:cNvCxnSpPr>
              <a:cxnSpLocks noChangeShapeType="1"/>
            </p:cNvCxnSpPr>
            <p:nvPr/>
          </p:nvCxnSpPr>
          <p:spPr bwMode="auto">
            <a:xfrm flipH="1">
              <a:off x="5180" y="11446"/>
              <a:ext cx="1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6560" y="11386"/>
              <a:ext cx="58" cy="1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8640" y="11026"/>
              <a:ext cx="100" cy="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5300" y="11625"/>
              <a:ext cx="8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5248" y="11728"/>
              <a:ext cx="97" cy="270"/>
            </a:xfrm>
            <a:custGeom>
              <a:avLst/>
              <a:gdLst>
                <a:gd name="T0" fmla="*/ 90 w 98"/>
                <a:gd name="T1" fmla="*/ 0 h 270"/>
                <a:gd name="T2" fmla="*/ 0 w 98"/>
                <a:gd name="T3" fmla="*/ 180 h 270"/>
                <a:gd name="T4" fmla="*/ 90 w 9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270">
                  <a:moveTo>
                    <a:pt x="90" y="0"/>
                  </a:moveTo>
                  <a:cubicBezTo>
                    <a:pt x="77" y="104"/>
                    <a:pt x="98" y="147"/>
                    <a:pt x="0" y="180"/>
                  </a:cubicBezTo>
                  <a:cubicBezTo>
                    <a:pt x="17" y="267"/>
                    <a:pt x="3" y="270"/>
                    <a:pt x="90" y="27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6498" y="11488"/>
              <a:ext cx="87" cy="280"/>
            </a:xfrm>
            <a:custGeom>
              <a:avLst/>
              <a:gdLst>
                <a:gd name="T0" fmla="*/ 85 w 87"/>
                <a:gd name="T1" fmla="*/ 0 h 280"/>
                <a:gd name="T2" fmla="*/ 70 w 87"/>
                <a:gd name="T3" fmla="*/ 135 h 280"/>
                <a:gd name="T4" fmla="*/ 25 w 87"/>
                <a:gd name="T5" fmla="*/ 150 h 280"/>
                <a:gd name="T6" fmla="*/ 10 w 87"/>
                <a:gd name="T7" fmla="*/ 195 h 280"/>
                <a:gd name="T8" fmla="*/ 55 w 87"/>
                <a:gd name="T9" fmla="*/ 27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80">
                  <a:moveTo>
                    <a:pt x="85" y="0"/>
                  </a:moveTo>
                  <a:cubicBezTo>
                    <a:pt x="80" y="45"/>
                    <a:pt x="87" y="93"/>
                    <a:pt x="70" y="135"/>
                  </a:cubicBezTo>
                  <a:cubicBezTo>
                    <a:pt x="64" y="150"/>
                    <a:pt x="36" y="139"/>
                    <a:pt x="25" y="150"/>
                  </a:cubicBezTo>
                  <a:cubicBezTo>
                    <a:pt x="14" y="161"/>
                    <a:pt x="15" y="180"/>
                    <a:pt x="10" y="195"/>
                  </a:cubicBezTo>
                  <a:cubicBezTo>
                    <a:pt x="27" y="280"/>
                    <a:pt x="0" y="270"/>
                    <a:pt x="55" y="27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8624" y="11098"/>
              <a:ext cx="77" cy="271"/>
            </a:xfrm>
            <a:custGeom>
              <a:avLst/>
              <a:gdLst>
                <a:gd name="T0" fmla="*/ 75 w 77"/>
                <a:gd name="T1" fmla="*/ 0 h 270"/>
                <a:gd name="T2" fmla="*/ 60 w 77"/>
                <a:gd name="T3" fmla="*/ 135 h 270"/>
                <a:gd name="T4" fmla="*/ 15 w 77"/>
                <a:gd name="T5" fmla="*/ 150 h 270"/>
                <a:gd name="T6" fmla="*/ 0 w 77"/>
                <a:gd name="T7" fmla="*/ 195 h 270"/>
                <a:gd name="T8" fmla="*/ 15 w 77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270">
                  <a:moveTo>
                    <a:pt x="75" y="0"/>
                  </a:moveTo>
                  <a:cubicBezTo>
                    <a:pt x="70" y="45"/>
                    <a:pt x="77" y="93"/>
                    <a:pt x="60" y="135"/>
                  </a:cubicBezTo>
                  <a:cubicBezTo>
                    <a:pt x="54" y="150"/>
                    <a:pt x="26" y="139"/>
                    <a:pt x="15" y="150"/>
                  </a:cubicBezTo>
                  <a:cubicBezTo>
                    <a:pt x="4" y="161"/>
                    <a:pt x="5" y="180"/>
                    <a:pt x="0" y="195"/>
                  </a:cubicBezTo>
                  <a:cubicBezTo>
                    <a:pt x="16" y="260"/>
                    <a:pt x="15" y="234"/>
                    <a:pt x="15" y="27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cxnSp>
          <p:nvCxnSpPr>
            <p:cNvPr id="61475" name="Line 20"/>
            <p:cNvCxnSpPr>
              <a:cxnSpLocks noChangeShapeType="1"/>
            </p:cNvCxnSpPr>
            <p:nvPr/>
          </p:nvCxnSpPr>
          <p:spPr bwMode="auto">
            <a:xfrm flipH="1" flipV="1">
              <a:off x="3230" y="10437"/>
              <a:ext cx="390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76" name="Line 21"/>
            <p:cNvCxnSpPr>
              <a:cxnSpLocks noChangeShapeType="1"/>
            </p:cNvCxnSpPr>
            <p:nvPr/>
          </p:nvCxnSpPr>
          <p:spPr bwMode="auto">
            <a:xfrm flipH="1">
              <a:off x="3280" y="11046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77" name="Line 22"/>
            <p:cNvCxnSpPr>
              <a:cxnSpLocks noChangeShapeType="1"/>
            </p:cNvCxnSpPr>
            <p:nvPr/>
          </p:nvCxnSpPr>
          <p:spPr bwMode="auto">
            <a:xfrm>
              <a:off x="3440" y="10446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478" name="Line 23"/>
            <p:cNvCxnSpPr>
              <a:cxnSpLocks noChangeShapeType="1"/>
            </p:cNvCxnSpPr>
            <p:nvPr/>
          </p:nvCxnSpPr>
          <p:spPr bwMode="auto">
            <a:xfrm flipH="1">
              <a:off x="3410" y="11055"/>
              <a:ext cx="22" cy="9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479" name="Line 24"/>
            <p:cNvCxnSpPr>
              <a:cxnSpLocks noChangeShapeType="1"/>
            </p:cNvCxnSpPr>
            <p:nvPr/>
          </p:nvCxnSpPr>
          <p:spPr bwMode="auto">
            <a:xfrm>
              <a:off x="5300" y="12006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0" name="Line 25"/>
            <p:cNvCxnSpPr>
              <a:cxnSpLocks noChangeShapeType="1"/>
            </p:cNvCxnSpPr>
            <p:nvPr/>
          </p:nvCxnSpPr>
          <p:spPr bwMode="auto">
            <a:xfrm>
              <a:off x="3600" y="12166"/>
              <a:ext cx="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481" name="Line 26"/>
            <p:cNvCxnSpPr>
              <a:cxnSpLocks noChangeShapeType="1"/>
            </p:cNvCxnSpPr>
            <p:nvPr/>
          </p:nvCxnSpPr>
          <p:spPr bwMode="auto">
            <a:xfrm>
              <a:off x="8700" y="11026"/>
              <a:ext cx="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2" name="Line 27"/>
            <p:cNvCxnSpPr>
              <a:cxnSpLocks noChangeShapeType="1"/>
            </p:cNvCxnSpPr>
            <p:nvPr/>
          </p:nvCxnSpPr>
          <p:spPr bwMode="auto">
            <a:xfrm>
              <a:off x="8700" y="11346"/>
              <a:ext cx="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3" name="Line 28"/>
            <p:cNvCxnSpPr>
              <a:cxnSpLocks noChangeShapeType="1"/>
            </p:cNvCxnSpPr>
            <p:nvPr/>
          </p:nvCxnSpPr>
          <p:spPr bwMode="auto">
            <a:xfrm>
              <a:off x="8920" y="11026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5453" y="11046"/>
              <a:ext cx="62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solidFill>
                    <a:srgbClr val="FF0000"/>
                  </a:solidFill>
                  <a:latin typeface="+mj-lt"/>
                  <a:ea typeface="宋体" panose="02010600030101010101" pitchFamily="2" charset="-122"/>
                  <a:cs typeface="Times New Roman" panose="02020603050405020304"/>
                  <a:sym typeface="Symbol" panose="05050102010706020507"/>
                </a:rPr>
                <a:t></a:t>
              </a:r>
              <a:endParaRPr lang="zh-CN" sz="2000" b="1" kern="10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4949" y="10914"/>
              <a:ext cx="461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solidFill>
                    <a:schemeClr val="accent6"/>
                  </a:solidFill>
                  <a:latin typeface="+mj-lt"/>
                  <a:ea typeface="宋体" panose="02010600030101010101" pitchFamily="2" charset="-122"/>
                  <a:cs typeface="Times New Roman" panose="02020603050405020304"/>
                  <a:sym typeface="Symbol" panose="05050102010706020507"/>
                </a:rPr>
                <a:t></a:t>
              </a:r>
              <a:endParaRPr lang="zh-CN" sz="2000" b="1" kern="100" dirty="0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1" name="Arc 31"/>
            <p:cNvSpPr/>
            <p:nvPr/>
          </p:nvSpPr>
          <p:spPr bwMode="auto">
            <a:xfrm flipH="1">
              <a:off x="5239" y="11006"/>
              <a:ext cx="100" cy="4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6198" y="11743"/>
              <a:ext cx="6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  <a:sym typeface="Symbol" panose="05050102010706020507"/>
                </a:rPr>
                <a:t></a:t>
              </a:r>
              <a:endParaRPr lang="zh-CN" sz="2000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180" y="10652"/>
              <a:ext cx="460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h</a:t>
              </a:r>
              <a:endParaRPr lang="zh-CN" sz="2000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179" y="11393"/>
              <a:ext cx="36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b</a:t>
              </a:r>
              <a:endParaRPr lang="zh-CN" sz="2000" b="1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4297" y="12126"/>
              <a:ext cx="50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d</a:t>
              </a:r>
              <a:endParaRPr lang="zh-CN" sz="2000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5284" y="12116"/>
              <a:ext cx="419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q</a:t>
              </a:r>
              <a:endParaRPr lang="zh-CN" sz="2000" b="1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7470" y="11548"/>
              <a:ext cx="95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地板线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3565" y="10629"/>
              <a:ext cx="821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屏幕</a:t>
              </a:r>
            </a:p>
          </p:txBody>
        </p:sp>
        <p:sp>
          <p:nvSpPr>
            <p:cNvPr id="39" name="Arc 40"/>
            <p:cNvSpPr/>
            <p:nvPr/>
          </p:nvSpPr>
          <p:spPr bwMode="auto">
            <a:xfrm flipH="1">
              <a:off x="5500" y="11061"/>
              <a:ext cx="39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40" name="Arc 41"/>
            <p:cNvSpPr/>
            <p:nvPr/>
          </p:nvSpPr>
          <p:spPr bwMode="auto">
            <a:xfrm>
              <a:off x="6589" y="11772"/>
              <a:ext cx="29" cy="21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41" name="Oval 42"/>
            <p:cNvSpPr>
              <a:spLocks noChangeArrowheads="1"/>
            </p:cNvSpPr>
            <p:nvPr/>
          </p:nvSpPr>
          <p:spPr bwMode="auto">
            <a:xfrm>
              <a:off x="5590" y="11577"/>
              <a:ext cx="8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5538" y="11678"/>
              <a:ext cx="97" cy="271"/>
            </a:xfrm>
            <a:custGeom>
              <a:avLst/>
              <a:gdLst>
                <a:gd name="T0" fmla="*/ 90 w 98"/>
                <a:gd name="T1" fmla="*/ 0 h 270"/>
                <a:gd name="T2" fmla="*/ 0 w 98"/>
                <a:gd name="T3" fmla="*/ 180 h 270"/>
                <a:gd name="T4" fmla="*/ 90 w 9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270">
                  <a:moveTo>
                    <a:pt x="90" y="0"/>
                  </a:moveTo>
                  <a:cubicBezTo>
                    <a:pt x="77" y="104"/>
                    <a:pt x="98" y="147"/>
                    <a:pt x="0" y="180"/>
                  </a:cubicBezTo>
                  <a:cubicBezTo>
                    <a:pt x="17" y="267"/>
                    <a:pt x="3" y="270"/>
                    <a:pt x="90" y="27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cxnSp>
          <p:nvCxnSpPr>
            <p:cNvPr id="61498" name="Line 44"/>
            <p:cNvCxnSpPr>
              <a:cxnSpLocks noChangeShapeType="1"/>
            </p:cNvCxnSpPr>
            <p:nvPr/>
          </p:nvCxnSpPr>
          <p:spPr bwMode="auto">
            <a:xfrm>
              <a:off x="5590" y="120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99" name="Line 45"/>
            <p:cNvCxnSpPr>
              <a:cxnSpLocks noChangeShapeType="1"/>
            </p:cNvCxnSpPr>
            <p:nvPr/>
          </p:nvCxnSpPr>
          <p:spPr bwMode="auto">
            <a:xfrm flipV="1">
              <a:off x="5300" y="12159"/>
              <a:ext cx="33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8000" y="10746"/>
              <a:ext cx="850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第</a:t>
              </a:r>
              <a:r>
                <a:rPr lang="en-US" sz="20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n</a:t>
              </a:r>
              <a:r>
                <a: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排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541" y="11601"/>
              <a:ext cx="85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第</a:t>
              </a:r>
              <a:r>
                <a:rPr lang="en-US" sz="2000" b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1</a:t>
              </a:r>
              <a:r>
                <a:rPr lang="zh-CN" sz="2000" b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排</a:t>
              </a: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6997" y="11997"/>
              <a:ext cx="69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地面</a:t>
              </a:r>
            </a:p>
          </p:txBody>
        </p:sp>
      </p:grpSp>
      <p:sp>
        <p:nvSpPr>
          <p:cNvPr id="10243" name="矩形 49"/>
          <p:cNvSpPr>
            <a:spLocks noChangeArrowheads="1"/>
          </p:cNvSpPr>
          <p:nvPr/>
        </p:nvSpPr>
        <p:spPr bwMode="auto">
          <a:xfrm>
            <a:off x="1368425" y="5786438"/>
            <a:ext cx="6804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垂直于屏幕和地面的影院</a:t>
            </a:r>
            <a:r>
              <a:rPr lang="zh-CN" altLang="zh-CN" sz="2800" b="1">
                <a:solidFill>
                  <a:srgbClr val="FF0000"/>
                </a:solidFill>
              </a:rPr>
              <a:t>纵向剖面</a:t>
            </a:r>
            <a:r>
              <a:rPr lang="zh-CN" altLang="zh-CN" sz="2800" b="1"/>
              <a:t>示意图</a:t>
            </a:r>
            <a:endParaRPr lang="zh-CN" altLang="en-US" sz="2800" b="1"/>
          </a:p>
        </p:txBody>
      </p:sp>
      <p:sp>
        <p:nvSpPr>
          <p:cNvPr id="55" name="矩形 54"/>
          <p:cNvSpPr/>
          <p:nvPr/>
        </p:nvSpPr>
        <p:spPr>
          <a:xfrm>
            <a:off x="539750" y="1200150"/>
            <a:ext cx="30670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/>
              <a:t>影响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/>
              </a:rPr>
              <a:t></a:t>
            </a:r>
            <a:r>
              <a:rPr lang="zh-CN" altLang="zh-CN" sz="2800" b="1" dirty="0"/>
              <a:t>和</a:t>
            </a:r>
            <a:r>
              <a:rPr lang="en-US" altLang="zh-CN" sz="2800" b="1" i="1" dirty="0">
                <a:solidFill>
                  <a:schemeClr val="accent6"/>
                </a:solidFill>
                <a:sym typeface="Symbol" panose="05050102010706020507"/>
              </a:rPr>
              <a:t> </a:t>
            </a:r>
            <a:r>
              <a:rPr lang="zh-CN" altLang="zh-CN" sz="2800" b="1" dirty="0"/>
              <a:t>的因素</a:t>
            </a:r>
            <a:r>
              <a:rPr lang="en-US" altLang="zh-CN" sz="2800" b="1" dirty="0"/>
              <a:t>:</a:t>
            </a:r>
            <a:endParaRPr lang="zh-CN" altLang="en-US" sz="2800" b="1" dirty="0"/>
          </a:p>
        </p:txBody>
      </p:sp>
      <p:sp>
        <p:nvSpPr>
          <p:cNvPr id="61445" name="TextBox 55"/>
          <p:cNvSpPr txBox="1">
            <a:spLocks noChangeArrowheads="1"/>
          </p:cNvSpPr>
          <p:nvPr/>
        </p:nvSpPr>
        <p:spPr bwMode="auto">
          <a:xfrm>
            <a:off x="727075" y="601663"/>
            <a:ext cx="170815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简化问题</a:t>
            </a:r>
          </a:p>
        </p:txBody>
      </p:sp>
      <p:sp>
        <p:nvSpPr>
          <p:cNvPr id="10246" name="矩形 56"/>
          <p:cNvSpPr>
            <a:spLocks noChangeArrowheads="1"/>
          </p:cNvSpPr>
          <p:nvPr/>
        </p:nvSpPr>
        <p:spPr bwMode="auto">
          <a:xfrm>
            <a:off x="6238875" y="1177925"/>
            <a:ext cx="565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c</a:t>
            </a:r>
            <a:endParaRPr lang="zh-CN" altLang="zh-CN" sz="2800" b="1"/>
          </a:p>
        </p:txBody>
      </p:sp>
      <p:sp>
        <p:nvSpPr>
          <p:cNvPr id="10247" name="矩形 57"/>
          <p:cNvSpPr>
            <a:spLocks noChangeArrowheads="1"/>
          </p:cNvSpPr>
          <p:nvPr/>
        </p:nvSpPr>
        <p:spPr bwMode="auto">
          <a:xfrm>
            <a:off x="2339975" y="1844675"/>
            <a:ext cx="2614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h</a:t>
            </a:r>
            <a:r>
              <a:rPr lang="en-US" altLang="zh-CN" sz="2800" b="1"/>
              <a:t>,</a:t>
            </a:r>
            <a:r>
              <a:rPr lang="en-US" altLang="zh-CN" sz="2800" b="1" i="1"/>
              <a:t> q</a:t>
            </a:r>
            <a:r>
              <a:rPr lang="en-US" altLang="zh-CN" sz="2800" b="1"/>
              <a:t>, </a:t>
            </a:r>
            <a:r>
              <a:rPr lang="en-US" altLang="zh-CN" sz="2800" b="1" i="1"/>
              <a:t>c</a:t>
            </a:r>
            <a:r>
              <a:rPr lang="zh-CN" altLang="zh-CN" sz="2800" b="1"/>
              <a:t>基本固定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59" name="矩形 58"/>
          <p:cNvSpPr/>
          <p:nvPr/>
        </p:nvSpPr>
        <p:spPr>
          <a:xfrm>
            <a:off x="5081588" y="1844675"/>
            <a:ext cx="3754437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/>
              <a:t>排数</a:t>
            </a:r>
            <a:r>
              <a:rPr lang="en-US" altLang="zh-CN" sz="2800" b="1" i="1" kern="100" dirty="0">
                <a:ea typeface="宋体" panose="02010600030101010101" pitchFamily="2" charset="-122"/>
                <a:cs typeface="Times New Roman" panose="02020603050405020304"/>
              </a:rPr>
              <a:t>n</a:t>
            </a:r>
            <a:r>
              <a:rPr lang="zh-CN" altLang="en-US" sz="2800" b="1" kern="100" dirty="0">
                <a:ea typeface="宋体" panose="02010600030101010101" pitchFamily="2" charset="-122"/>
                <a:cs typeface="Times New Roman" panose="02020603050405020304"/>
              </a:rPr>
              <a:t>固定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d</a:t>
            </a:r>
            <a:r>
              <a:rPr lang="zh-CN" altLang="zh-CN" sz="2800" b="1" dirty="0"/>
              <a:t>改变不大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0249" name="矩形 59"/>
          <p:cNvSpPr>
            <a:spLocks noChangeArrowheads="1"/>
          </p:cNvSpPr>
          <p:nvPr/>
        </p:nvSpPr>
        <p:spPr bwMode="auto">
          <a:xfrm>
            <a:off x="2339975" y="2443163"/>
            <a:ext cx="4287838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b</a:t>
            </a:r>
            <a:r>
              <a:rPr lang="zh-CN" altLang="zh-CN" sz="2800" b="1"/>
              <a:t>和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zh-CN" altLang="zh-CN" sz="2800" b="1"/>
              <a:t>可在一定范围内调整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0250" name="矩形 60"/>
          <p:cNvSpPr>
            <a:spLocks noChangeArrowheads="1"/>
          </p:cNvSpPr>
          <p:nvPr/>
        </p:nvSpPr>
        <p:spPr bwMode="auto">
          <a:xfrm>
            <a:off x="3621088" y="1196975"/>
            <a:ext cx="3857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h</a:t>
            </a:r>
            <a:endParaRPr lang="zh-CN" altLang="en-US" sz="2800" b="1"/>
          </a:p>
        </p:txBody>
      </p:sp>
      <p:sp>
        <p:nvSpPr>
          <p:cNvPr id="10251" name="矩形 61"/>
          <p:cNvSpPr>
            <a:spLocks noChangeArrowheads="1"/>
          </p:cNvSpPr>
          <p:nvPr/>
        </p:nvSpPr>
        <p:spPr bwMode="auto">
          <a:xfrm>
            <a:off x="4146550" y="1200150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b</a:t>
            </a:r>
            <a:endParaRPr lang="zh-CN" altLang="en-US" sz="2800" b="1"/>
          </a:p>
        </p:txBody>
      </p:sp>
      <p:sp>
        <p:nvSpPr>
          <p:cNvPr id="10252" name="矩形 62"/>
          <p:cNvSpPr>
            <a:spLocks noChangeArrowheads="1"/>
          </p:cNvSpPr>
          <p:nvPr/>
        </p:nvSpPr>
        <p:spPr bwMode="auto">
          <a:xfrm>
            <a:off x="4649788" y="1177925"/>
            <a:ext cx="365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d</a:t>
            </a:r>
            <a:endParaRPr lang="zh-CN" altLang="en-US" sz="2800" b="1"/>
          </a:p>
        </p:txBody>
      </p:sp>
      <p:sp>
        <p:nvSpPr>
          <p:cNvPr id="10253" name="矩形 64"/>
          <p:cNvSpPr>
            <a:spLocks noChangeArrowheads="1"/>
          </p:cNvSpPr>
          <p:nvPr/>
        </p:nvSpPr>
        <p:spPr bwMode="auto">
          <a:xfrm>
            <a:off x="5159375" y="1125538"/>
            <a:ext cx="3635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q</a:t>
            </a:r>
            <a:endParaRPr lang="zh-CN" altLang="en-US" sz="2800" b="1"/>
          </a:p>
        </p:txBody>
      </p:sp>
      <p:sp>
        <p:nvSpPr>
          <p:cNvPr id="10254" name="矩形 66"/>
          <p:cNvSpPr>
            <a:spLocks noChangeArrowheads="1"/>
          </p:cNvSpPr>
          <p:nvPr/>
        </p:nvSpPr>
        <p:spPr bwMode="auto">
          <a:xfrm>
            <a:off x="5662613" y="1249363"/>
            <a:ext cx="37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endParaRPr lang="zh-CN" altLang="en-US" sz="2800" b="1"/>
          </a:p>
        </p:txBody>
      </p:sp>
      <p:sp>
        <p:nvSpPr>
          <p:cNvPr id="10255" name="矩形 67"/>
          <p:cNvSpPr>
            <a:spLocks noChangeArrowheads="1"/>
          </p:cNvSpPr>
          <p:nvPr/>
        </p:nvSpPr>
        <p:spPr bwMode="auto">
          <a:xfrm>
            <a:off x="588963" y="1844675"/>
            <a:ext cx="1620837" cy="523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影院设计</a:t>
            </a:r>
            <a:endParaRPr lang="zh-CN" altLang="en-US" sz="2800" b="1"/>
          </a:p>
        </p:txBody>
      </p:sp>
      <p:sp>
        <p:nvSpPr>
          <p:cNvPr id="69" name="矩形 68"/>
          <p:cNvSpPr/>
          <p:nvPr/>
        </p:nvSpPr>
        <p:spPr>
          <a:xfrm>
            <a:off x="3157538" y="601663"/>
            <a:ext cx="455771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/>
              <a:t>某一排观众的</a:t>
            </a:r>
            <a:r>
              <a:rPr lang="zh-CN" altLang="zh-CN" sz="2800" b="1" dirty="0">
                <a:solidFill>
                  <a:srgbClr val="FF0000"/>
                </a:solidFill>
              </a:rPr>
              <a:t>视角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/>
              </a:rPr>
              <a:t></a:t>
            </a:r>
            <a:r>
              <a:rPr lang="zh-CN" altLang="zh-CN" sz="2800" b="1" dirty="0"/>
              <a:t>和</a:t>
            </a:r>
            <a:r>
              <a:rPr lang="zh-CN" altLang="zh-CN" sz="2800" b="1" dirty="0">
                <a:solidFill>
                  <a:schemeClr val="accent6"/>
                </a:solidFill>
              </a:rPr>
              <a:t>仰角</a:t>
            </a:r>
            <a:r>
              <a:rPr lang="en-US" altLang="zh-CN" sz="2800" b="1" i="1" dirty="0">
                <a:solidFill>
                  <a:schemeClr val="accent6"/>
                </a:solidFill>
                <a:sym typeface="Symbol" panose="05050102010706020507"/>
              </a:rPr>
              <a:t>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0257" name="矩形 69"/>
          <p:cNvSpPr>
            <a:spLocks noChangeArrowheads="1"/>
          </p:cNvSpPr>
          <p:nvPr/>
        </p:nvSpPr>
        <p:spPr bwMode="auto">
          <a:xfrm>
            <a:off x="7524750" y="3716338"/>
            <a:ext cx="15001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眼睛</a:t>
            </a:r>
            <a:r>
              <a:rPr lang="zh-CN" altLang="en-US" b="1"/>
              <a:t>至</a:t>
            </a:r>
            <a:r>
              <a:rPr lang="zh-CN" altLang="zh-CN" b="1"/>
              <a:t>地板距离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55" grpId="0"/>
      <p:bldP spid="10246" grpId="0"/>
      <p:bldP spid="10247" grpId="0"/>
      <p:bldP spid="59" grpId="0"/>
      <p:bldP spid="10249" grpId="0" animBg="1"/>
      <p:bldP spid="10250" grpId="0"/>
      <p:bldP spid="10251" grpId="0"/>
      <p:bldP spid="10252" grpId="0"/>
      <p:bldP spid="10253" grpId="0"/>
      <p:bldP spid="10254" grpId="0"/>
      <p:bldP spid="10255" grpId="0" animBg="1"/>
      <p:bldP spid="69" grpId="0"/>
      <p:bldP spid="1025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1"/>
          <p:cNvSpPr txBox="1">
            <a:spLocks noChangeArrowheads="1"/>
          </p:cNvSpPr>
          <p:nvPr/>
        </p:nvSpPr>
        <p:spPr bwMode="auto">
          <a:xfrm>
            <a:off x="727075" y="601663"/>
            <a:ext cx="170815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简化问题</a:t>
            </a:r>
          </a:p>
        </p:txBody>
      </p:sp>
      <p:sp>
        <p:nvSpPr>
          <p:cNvPr id="11267" name="矩形 3"/>
          <p:cNvSpPr>
            <a:spLocks noChangeArrowheads="1"/>
          </p:cNvSpPr>
          <p:nvPr/>
        </p:nvSpPr>
        <p:spPr bwMode="auto">
          <a:xfrm>
            <a:off x="539750" y="1989138"/>
            <a:ext cx="8280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1. </a:t>
            </a:r>
            <a:r>
              <a:rPr lang="zh-CN" altLang="zh-CN" sz="2800" b="1"/>
              <a:t>观众</a:t>
            </a:r>
            <a:r>
              <a:rPr lang="zh-CN" altLang="zh-CN" sz="2800" b="1">
                <a:solidFill>
                  <a:srgbClr val="FF0000"/>
                </a:solidFill>
              </a:rPr>
              <a:t>视角平均值尽量大</a:t>
            </a:r>
            <a:r>
              <a:rPr lang="en-US" altLang="zh-CN" sz="2800" b="1"/>
              <a:t>, </a:t>
            </a:r>
            <a:r>
              <a:rPr lang="zh-CN" altLang="zh-CN" sz="2800" b="1"/>
              <a:t>各排视角</a:t>
            </a:r>
            <a:r>
              <a:rPr lang="zh-CN" altLang="zh-CN" sz="2800" b="1">
                <a:solidFill>
                  <a:srgbClr val="FF0000"/>
                </a:solidFill>
              </a:rPr>
              <a:t>分散程度尽量小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  <p:sp>
        <p:nvSpPr>
          <p:cNvPr id="11268" name="矩形 4"/>
          <p:cNvSpPr>
            <a:spLocks noChangeArrowheads="1"/>
          </p:cNvSpPr>
          <p:nvPr/>
        </p:nvSpPr>
        <p:spPr bwMode="auto">
          <a:xfrm>
            <a:off x="519113" y="2636838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2. </a:t>
            </a:r>
            <a:r>
              <a:rPr lang="zh-CN" altLang="zh-CN" sz="2800" b="1"/>
              <a:t>各排座位</a:t>
            </a:r>
            <a:r>
              <a:rPr lang="zh-CN" altLang="zh-CN" sz="2800" b="1">
                <a:solidFill>
                  <a:srgbClr val="FF0000"/>
                </a:solidFill>
              </a:rPr>
              <a:t>仰角</a:t>
            </a:r>
            <a:r>
              <a:rPr lang="zh-CN" altLang="zh-CN" sz="2800" b="1"/>
              <a:t>基本</a:t>
            </a:r>
            <a:r>
              <a:rPr lang="zh-CN" altLang="zh-CN" sz="2800" b="1">
                <a:solidFill>
                  <a:srgbClr val="FF0000"/>
                </a:solidFill>
              </a:rPr>
              <a:t>不超过</a:t>
            </a:r>
            <a:r>
              <a:rPr lang="en-US" altLang="zh-CN" sz="2800" b="1">
                <a:solidFill>
                  <a:srgbClr val="FF0000"/>
                </a:solidFill>
              </a:rPr>
              <a:t>30</a:t>
            </a:r>
            <a:r>
              <a:rPr lang="en-US" altLang="zh-CN" sz="2800" b="1" baseline="30000">
                <a:solidFill>
                  <a:srgbClr val="FF0000"/>
                </a:solidFill>
              </a:rPr>
              <a:t>0</a:t>
            </a:r>
            <a:r>
              <a:rPr lang="en-US" altLang="zh-CN" sz="2800" b="1"/>
              <a:t>(</a:t>
            </a:r>
            <a:r>
              <a:rPr lang="zh-CN" altLang="zh-CN" sz="2800" b="1"/>
              <a:t>允许</a:t>
            </a:r>
            <a:r>
              <a:rPr lang="en-US" altLang="zh-CN" sz="2800" b="1"/>
              <a:t>1~2</a:t>
            </a:r>
            <a:r>
              <a:rPr lang="zh-CN" altLang="zh-CN" sz="2800" b="1"/>
              <a:t>排例外</a:t>
            </a:r>
            <a:r>
              <a:rPr lang="en-US" altLang="zh-CN" sz="2800" b="1"/>
              <a:t>).</a:t>
            </a:r>
            <a:endParaRPr lang="zh-CN" altLang="zh-CN" sz="2800" b="1"/>
          </a:p>
        </p:txBody>
      </p:sp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539750" y="3213100"/>
            <a:ext cx="597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3. </a:t>
            </a:r>
            <a:r>
              <a:rPr lang="zh-CN" altLang="zh-CN" sz="2800" b="1"/>
              <a:t>前排观众</a:t>
            </a:r>
            <a:r>
              <a:rPr lang="zh-CN" altLang="zh-CN" sz="2800" b="1">
                <a:solidFill>
                  <a:srgbClr val="FF0000"/>
                </a:solidFill>
              </a:rPr>
              <a:t>不遮挡</a:t>
            </a:r>
            <a:r>
              <a:rPr lang="zh-CN" altLang="zh-CN" sz="2800" b="1"/>
              <a:t>后排观众的</a:t>
            </a:r>
            <a:r>
              <a:rPr lang="zh-CN" altLang="zh-CN" sz="2800" b="1">
                <a:solidFill>
                  <a:srgbClr val="FF0000"/>
                </a:solidFill>
              </a:rPr>
              <a:t>视线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611188" y="1268413"/>
            <a:ext cx="8424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h</a:t>
            </a:r>
            <a:r>
              <a:rPr lang="en-US" altLang="zh-CN" sz="2800" b="1"/>
              <a:t>,</a:t>
            </a:r>
            <a:r>
              <a:rPr lang="en-US" altLang="zh-CN" sz="2800" b="1" i="1"/>
              <a:t> d</a:t>
            </a:r>
            <a:r>
              <a:rPr lang="en-US" altLang="zh-CN" sz="2800" b="1"/>
              <a:t>, </a:t>
            </a:r>
            <a:r>
              <a:rPr lang="en-US" altLang="zh-CN" sz="2800" b="1" i="1"/>
              <a:t>q</a:t>
            </a:r>
            <a:r>
              <a:rPr lang="en-US" altLang="zh-CN" sz="2800" b="1"/>
              <a:t>, </a:t>
            </a:r>
            <a:r>
              <a:rPr lang="en-US" altLang="zh-CN" sz="2800" b="1" i="1"/>
              <a:t>c,n</a:t>
            </a:r>
            <a:r>
              <a:rPr lang="zh-CN" altLang="zh-CN" sz="2800" b="1"/>
              <a:t>固定</a:t>
            </a:r>
            <a:r>
              <a:rPr lang="en-US" altLang="zh-CN" sz="2800" b="1"/>
              <a:t>, </a:t>
            </a:r>
            <a:r>
              <a:rPr lang="zh-CN" altLang="en-US" sz="2800" b="1">
                <a:solidFill>
                  <a:srgbClr val="FF0000"/>
                </a:solidFill>
              </a:rPr>
              <a:t>确定</a:t>
            </a:r>
            <a:r>
              <a:rPr lang="en-US" altLang="zh-CN" sz="2800" b="1" i="1">
                <a:solidFill>
                  <a:srgbClr val="FF0000"/>
                </a:solidFill>
              </a:rPr>
              <a:t>b</a:t>
            </a:r>
            <a:r>
              <a:rPr lang="zh-CN" altLang="zh-CN" sz="2800" b="1">
                <a:solidFill>
                  <a:srgbClr val="FF0000"/>
                </a:solidFill>
              </a:rPr>
              <a:t>和</a:t>
            </a:r>
            <a:r>
              <a:rPr lang="en-US" altLang="zh-CN" sz="2800" b="1" i="1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lang="en-US" altLang="zh-CN" sz="2800" b="1" i="1"/>
              <a:t> , </a:t>
            </a:r>
            <a:r>
              <a:rPr lang="zh-CN" altLang="en-US" sz="2800" b="1"/>
              <a:t>使</a:t>
            </a:r>
            <a:r>
              <a:rPr lang="zh-CN" altLang="zh-CN" sz="2800" b="1"/>
              <a:t>全体观众满意程度最高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  <p:grpSp>
        <p:nvGrpSpPr>
          <p:cNvPr id="62471" name="组合 7"/>
          <p:cNvGrpSpPr/>
          <p:nvPr/>
        </p:nvGrpSpPr>
        <p:grpSpPr bwMode="auto">
          <a:xfrm>
            <a:off x="1401763" y="4005263"/>
            <a:ext cx="6124575" cy="2309812"/>
            <a:chOff x="3150" y="10426"/>
            <a:chExt cx="6190" cy="2142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8880" y="11027"/>
              <a:ext cx="460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c</a:t>
              </a:r>
              <a:endParaRPr lang="zh-CN" sz="2000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cxnSp>
          <p:nvCxnSpPr>
            <p:cNvPr id="62474" name="Line 4"/>
            <p:cNvCxnSpPr>
              <a:cxnSpLocks noChangeShapeType="1"/>
            </p:cNvCxnSpPr>
            <p:nvPr/>
          </p:nvCxnSpPr>
          <p:spPr bwMode="auto">
            <a:xfrm flipH="1">
              <a:off x="3580" y="10434"/>
              <a:ext cx="5" cy="1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75" name="Line 5"/>
            <p:cNvCxnSpPr>
              <a:cxnSpLocks noChangeShapeType="1"/>
            </p:cNvCxnSpPr>
            <p:nvPr/>
          </p:nvCxnSpPr>
          <p:spPr bwMode="auto">
            <a:xfrm>
              <a:off x="3150" y="11985"/>
              <a:ext cx="5550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76" name="Line 6"/>
            <p:cNvCxnSpPr>
              <a:cxnSpLocks noChangeShapeType="1"/>
            </p:cNvCxnSpPr>
            <p:nvPr/>
          </p:nvCxnSpPr>
          <p:spPr bwMode="auto">
            <a:xfrm>
              <a:off x="3585" y="10434"/>
              <a:ext cx="51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77" name="Line 7"/>
            <p:cNvCxnSpPr>
              <a:cxnSpLocks noChangeShapeType="1"/>
            </p:cNvCxnSpPr>
            <p:nvPr/>
          </p:nvCxnSpPr>
          <p:spPr bwMode="auto">
            <a:xfrm flipH="1">
              <a:off x="8720" y="10446"/>
              <a:ext cx="0" cy="1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78" name="Line 8"/>
            <p:cNvCxnSpPr>
              <a:cxnSpLocks noChangeShapeType="1"/>
            </p:cNvCxnSpPr>
            <p:nvPr/>
          </p:nvCxnSpPr>
          <p:spPr bwMode="auto">
            <a:xfrm>
              <a:off x="3600" y="10446"/>
              <a:ext cx="0" cy="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79" name="Line 9"/>
            <p:cNvCxnSpPr>
              <a:cxnSpLocks noChangeShapeType="1"/>
            </p:cNvCxnSpPr>
            <p:nvPr/>
          </p:nvCxnSpPr>
          <p:spPr bwMode="auto">
            <a:xfrm flipV="1">
              <a:off x="5385" y="11020"/>
              <a:ext cx="3465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80" name="Line 10"/>
            <p:cNvCxnSpPr>
              <a:cxnSpLocks noChangeShapeType="1"/>
            </p:cNvCxnSpPr>
            <p:nvPr/>
          </p:nvCxnSpPr>
          <p:spPr bwMode="auto">
            <a:xfrm flipV="1">
              <a:off x="5265" y="11370"/>
              <a:ext cx="3465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81" name="Line 11"/>
            <p:cNvCxnSpPr>
              <a:cxnSpLocks noChangeShapeType="1"/>
            </p:cNvCxnSpPr>
            <p:nvPr/>
          </p:nvCxnSpPr>
          <p:spPr bwMode="auto">
            <a:xfrm>
              <a:off x="3600" y="10426"/>
              <a:ext cx="2980" cy="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82" name="Line 12"/>
            <p:cNvCxnSpPr>
              <a:cxnSpLocks noChangeShapeType="1"/>
            </p:cNvCxnSpPr>
            <p:nvPr/>
          </p:nvCxnSpPr>
          <p:spPr bwMode="auto">
            <a:xfrm>
              <a:off x="3580" y="11046"/>
              <a:ext cx="3000" cy="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83" name="Line 13"/>
            <p:cNvCxnSpPr>
              <a:cxnSpLocks noChangeShapeType="1"/>
            </p:cNvCxnSpPr>
            <p:nvPr/>
          </p:nvCxnSpPr>
          <p:spPr bwMode="auto">
            <a:xfrm flipH="1">
              <a:off x="5180" y="11446"/>
              <a:ext cx="1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6559" y="11386"/>
              <a:ext cx="61" cy="12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8640" y="11027"/>
              <a:ext cx="98" cy="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5300" y="11626"/>
              <a:ext cx="8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5249" y="11727"/>
              <a:ext cx="98" cy="271"/>
            </a:xfrm>
            <a:custGeom>
              <a:avLst/>
              <a:gdLst>
                <a:gd name="T0" fmla="*/ 90 w 98"/>
                <a:gd name="T1" fmla="*/ 0 h 270"/>
                <a:gd name="T2" fmla="*/ 0 w 98"/>
                <a:gd name="T3" fmla="*/ 180 h 270"/>
                <a:gd name="T4" fmla="*/ 90 w 9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270">
                  <a:moveTo>
                    <a:pt x="90" y="0"/>
                  </a:moveTo>
                  <a:cubicBezTo>
                    <a:pt x="77" y="104"/>
                    <a:pt x="98" y="147"/>
                    <a:pt x="0" y="180"/>
                  </a:cubicBezTo>
                  <a:cubicBezTo>
                    <a:pt x="17" y="267"/>
                    <a:pt x="3" y="270"/>
                    <a:pt x="90" y="27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6499" y="11487"/>
              <a:ext cx="88" cy="281"/>
            </a:xfrm>
            <a:custGeom>
              <a:avLst/>
              <a:gdLst>
                <a:gd name="T0" fmla="*/ 85 w 87"/>
                <a:gd name="T1" fmla="*/ 0 h 280"/>
                <a:gd name="T2" fmla="*/ 70 w 87"/>
                <a:gd name="T3" fmla="*/ 135 h 280"/>
                <a:gd name="T4" fmla="*/ 25 w 87"/>
                <a:gd name="T5" fmla="*/ 150 h 280"/>
                <a:gd name="T6" fmla="*/ 10 w 87"/>
                <a:gd name="T7" fmla="*/ 195 h 280"/>
                <a:gd name="T8" fmla="*/ 55 w 87"/>
                <a:gd name="T9" fmla="*/ 27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80">
                  <a:moveTo>
                    <a:pt x="85" y="0"/>
                  </a:moveTo>
                  <a:cubicBezTo>
                    <a:pt x="80" y="45"/>
                    <a:pt x="87" y="93"/>
                    <a:pt x="70" y="135"/>
                  </a:cubicBezTo>
                  <a:cubicBezTo>
                    <a:pt x="64" y="150"/>
                    <a:pt x="36" y="139"/>
                    <a:pt x="25" y="150"/>
                  </a:cubicBezTo>
                  <a:cubicBezTo>
                    <a:pt x="14" y="161"/>
                    <a:pt x="15" y="180"/>
                    <a:pt x="10" y="195"/>
                  </a:cubicBezTo>
                  <a:cubicBezTo>
                    <a:pt x="27" y="280"/>
                    <a:pt x="0" y="270"/>
                    <a:pt x="55" y="27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8623" y="11097"/>
              <a:ext cx="77" cy="271"/>
            </a:xfrm>
            <a:custGeom>
              <a:avLst/>
              <a:gdLst>
                <a:gd name="T0" fmla="*/ 75 w 77"/>
                <a:gd name="T1" fmla="*/ 0 h 270"/>
                <a:gd name="T2" fmla="*/ 60 w 77"/>
                <a:gd name="T3" fmla="*/ 135 h 270"/>
                <a:gd name="T4" fmla="*/ 15 w 77"/>
                <a:gd name="T5" fmla="*/ 150 h 270"/>
                <a:gd name="T6" fmla="*/ 0 w 77"/>
                <a:gd name="T7" fmla="*/ 195 h 270"/>
                <a:gd name="T8" fmla="*/ 15 w 77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270">
                  <a:moveTo>
                    <a:pt x="75" y="0"/>
                  </a:moveTo>
                  <a:cubicBezTo>
                    <a:pt x="70" y="45"/>
                    <a:pt x="77" y="93"/>
                    <a:pt x="60" y="135"/>
                  </a:cubicBezTo>
                  <a:cubicBezTo>
                    <a:pt x="54" y="150"/>
                    <a:pt x="26" y="139"/>
                    <a:pt x="15" y="150"/>
                  </a:cubicBezTo>
                  <a:cubicBezTo>
                    <a:pt x="4" y="161"/>
                    <a:pt x="5" y="180"/>
                    <a:pt x="0" y="195"/>
                  </a:cubicBezTo>
                  <a:cubicBezTo>
                    <a:pt x="16" y="260"/>
                    <a:pt x="15" y="234"/>
                    <a:pt x="15" y="27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cxnSp>
          <p:nvCxnSpPr>
            <p:cNvPr id="62490" name="Line 20"/>
            <p:cNvCxnSpPr>
              <a:cxnSpLocks noChangeShapeType="1"/>
            </p:cNvCxnSpPr>
            <p:nvPr/>
          </p:nvCxnSpPr>
          <p:spPr bwMode="auto">
            <a:xfrm flipH="1" flipV="1">
              <a:off x="3230" y="10437"/>
              <a:ext cx="390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91" name="Line 21"/>
            <p:cNvCxnSpPr>
              <a:cxnSpLocks noChangeShapeType="1"/>
            </p:cNvCxnSpPr>
            <p:nvPr/>
          </p:nvCxnSpPr>
          <p:spPr bwMode="auto">
            <a:xfrm flipH="1">
              <a:off x="3280" y="11046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92" name="Line 22"/>
            <p:cNvCxnSpPr>
              <a:cxnSpLocks noChangeShapeType="1"/>
            </p:cNvCxnSpPr>
            <p:nvPr/>
          </p:nvCxnSpPr>
          <p:spPr bwMode="auto">
            <a:xfrm>
              <a:off x="3440" y="10446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2493" name="Line 23"/>
            <p:cNvCxnSpPr>
              <a:cxnSpLocks noChangeShapeType="1"/>
            </p:cNvCxnSpPr>
            <p:nvPr/>
          </p:nvCxnSpPr>
          <p:spPr bwMode="auto">
            <a:xfrm flipH="1">
              <a:off x="3410" y="11055"/>
              <a:ext cx="22" cy="9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2494" name="Line 24"/>
            <p:cNvCxnSpPr>
              <a:cxnSpLocks noChangeShapeType="1"/>
            </p:cNvCxnSpPr>
            <p:nvPr/>
          </p:nvCxnSpPr>
          <p:spPr bwMode="auto">
            <a:xfrm>
              <a:off x="5300" y="12006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95" name="Line 25"/>
            <p:cNvCxnSpPr>
              <a:cxnSpLocks noChangeShapeType="1"/>
            </p:cNvCxnSpPr>
            <p:nvPr/>
          </p:nvCxnSpPr>
          <p:spPr bwMode="auto">
            <a:xfrm>
              <a:off x="3600" y="12166"/>
              <a:ext cx="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2496" name="Line 26"/>
            <p:cNvCxnSpPr>
              <a:cxnSpLocks noChangeShapeType="1"/>
            </p:cNvCxnSpPr>
            <p:nvPr/>
          </p:nvCxnSpPr>
          <p:spPr bwMode="auto">
            <a:xfrm>
              <a:off x="8700" y="11026"/>
              <a:ext cx="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97" name="Line 27"/>
            <p:cNvCxnSpPr>
              <a:cxnSpLocks noChangeShapeType="1"/>
            </p:cNvCxnSpPr>
            <p:nvPr/>
          </p:nvCxnSpPr>
          <p:spPr bwMode="auto">
            <a:xfrm>
              <a:off x="8700" y="11346"/>
              <a:ext cx="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98" name="Line 28"/>
            <p:cNvCxnSpPr>
              <a:cxnSpLocks noChangeShapeType="1"/>
            </p:cNvCxnSpPr>
            <p:nvPr/>
          </p:nvCxnSpPr>
          <p:spPr bwMode="auto">
            <a:xfrm>
              <a:off x="8920" y="11026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5452" y="11046"/>
              <a:ext cx="62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solidFill>
                    <a:srgbClr val="FF0000"/>
                  </a:solidFill>
                  <a:latin typeface="+mj-lt"/>
                  <a:ea typeface="宋体" panose="02010600030101010101" pitchFamily="2" charset="-122"/>
                  <a:cs typeface="Times New Roman" panose="02020603050405020304"/>
                  <a:sym typeface="Symbol" panose="05050102010706020507"/>
                </a:rPr>
                <a:t></a:t>
              </a:r>
              <a:endParaRPr lang="zh-CN" sz="2000" b="1" kern="10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4950" y="10913"/>
              <a:ext cx="460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solidFill>
                    <a:schemeClr val="accent6"/>
                  </a:solidFill>
                  <a:latin typeface="+mj-lt"/>
                  <a:ea typeface="宋体" panose="02010600030101010101" pitchFamily="2" charset="-122"/>
                  <a:cs typeface="Times New Roman" panose="02020603050405020304"/>
                  <a:sym typeface="Symbol" panose="05050102010706020507"/>
                </a:rPr>
                <a:t></a:t>
              </a:r>
              <a:endParaRPr lang="zh-CN" sz="2000" b="1" kern="100" dirty="0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7" name="Arc 31"/>
            <p:cNvSpPr/>
            <p:nvPr/>
          </p:nvSpPr>
          <p:spPr bwMode="auto">
            <a:xfrm flipH="1">
              <a:off x="5241" y="11006"/>
              <a:ext cx="99" cy="4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6198" y="11744"/>
              <a:ext cx="6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  <a:sym typeface="Symbol" panose="05050102010706020507"/>
                </a:rPr>
                <a:t></a:t>
              </a:r>
              <a:endParaRPr lang="zh-CN" sz="2000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180" y="10653"/>
              <a:ext cx="459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h</a:t>
              </a:r>
              <a:endParaRPr lang="zh-CN" sz="2000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3179" y="11393"/>
              <a:ext cx="35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b</a:t>
              </a:r>
              <a:endParaRPr lang="zh-CN" sz="2000" b="1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4297" y="12126"/>
              <a:ext cx="502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d</a:t>
              </a:r>
              <a:endParaRPr lang="zh-CN" sz="2000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5284" y="12115"/>
              <a:ext cx="42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q</a:t>
              </a:r>
              <a:endParaRPr lang="zh-CN" sz="2000" b="1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7469" y="11548"/>
              <a:ext cx="115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地板线</a:t>
              </a:r>
            </a:p>
          </p:txBody>
        </p:sp>
        <p:sp>
          <p:nvSpPr>
            <p:cNvPr id="44" name="Text Box 38"/>
            <p:cNvSpPr txBox="1">
              <a:spLocks noChangeArrowheads="1"/>
            </p:cNvSpPr>
            <p:nvPr/>
          </p:nvSpPr>
          <p:spPr bwMode="auto">
            <a:xfrm>
              <a:off x="3566" y="10629"/>
              <a:ext cx="8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屏幕</a:t>
              </a:r>
            </a:p>
          </p:txBody>
        </p:sp>
        <p:sp>
          <p:nvSpPr>
            <p:cNvPr id="45" name="Arc 40"/>
            <p:cNvSpPr/>
            <p:nvPr/>
          </p:nvSpPr>
          <p:spPr bwMode="auto">
            <a:xfrm flipH="1">
              <a:off x="5501" y="11061"/>
              <a:ext cx="40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46" name="Arc 41"/>
            <p:cNvSpPr/>
            <p:nvPr/>
          </p:nvSpPr>
          <p:spPr bwMode="auto">
            <a:xfrm>
              <a:off x="6590" y="11772"/>
              <a:ext cx="30" cy="2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5590" y="11577"/>
              <a:ext cx="8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48" name="Freeform 43"/>
            <p:cNvSpPr/>
            <p:nvPr/>
          </p:nvSpPr>
          <p:spPr bwMode="auto">
            <a:xfrm>
              <a:off x="5537" y="11679"/>
              <a:ext cx="98" cy="271"/>
            </a:xfrm>
            <a:custGeom>
              <a:avLst/>
              <a:gdLst>
                <a:gd name="T0" fmla="*/ 90 w 98"/>
                <a:gd name="T1" fmla="*/ 0 h 270"/>
                <a:gd name="T2" fmla="*/ 0 w 98"/>
                <a:gd name="T3" fmla="*/ 180 h 270"/>
                <a:gd name="T4" fmla="*/ 90 w 9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270">
                  <a:moveTo>
                    <a:pt x="90" y="0"/>
                  </a:moveTo>
                  <a:cubicBezTo>
                    <a:pt x="77" y="104"/>
                    <a:pt x="98" y="147"/>
                    <a:pt x="0" y="180"/>
                  </a:cubicBezTo>
                  <a:cubicBezTo>
                    <a:pt x="17" y="267"/>
                    <a:pt x="3" y="270"/>
                    <a:pt x="90" y="27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cxnSp>
          <p:nvCxnSpPr>
            <p:cNvPr id="62513" name="Line 44"/>
            <p:cNvCxnSpPr>
              <a:cxnSpLocks noChangeShapeType="1"/>
            </p:cNvCxnSpPr>
            <p:nvPr/>
          </p:nvCxnSpPr>
          <p:spPr bwMode="auto">
            <a:xfrm>
              <a:off x="5590" y="120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14" name="Line 45"/>
            <p:cNvCxnSpPr>
              <a:cxnSpLocks noChangeShapeType="1"/>
            </p:cNvCxnSpPr>
            <p:nvPr/>
          </p:nvCxnSpPr>
          <p:spPr bwMode="auto">
            <a:xfrm flipV="1">
              <a:off x="5300" y="12159"/>
              <a:ext cx="33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8000" y="10745"/>
              <a:ext cx="850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第</a:t>
              </a:r>
              <a:r>
                <a:rPr lang="en-US" sz="20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n</a:t>
              </a:r>
              <a:r>
                <a: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排</a:t>
              </a: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4539" y="11601"/>
              <a:ext cx="84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第</a:t>
              </a:r>
              <a:r>
                <a:rPr lang="en-US" sz="2000" b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1</a:t>
              </a:r>
              <a:r>
                <a:rPr lang="zh-CN" sz="2000" b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排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6997" y="11995"/>
              <a:ext cx="88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地面</a:t>
              </a:r>
            </a:p>
          </p:txBody>
        </p:sp>
      </p:grpSp>
      <p:sp>
        <p:nvSpPr>
          <p:cNvPr id="55" name="矩形 54"/>
          <p:cNvSpPr/>
          <p:nvPr/>
        </p:nvSpPr>
        <p:spPr>
          <a:xfrm>
            <a:off x="3941763" y="601663"/>
            <a:ext cx="241141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/>
              <a:t>视角</a:t>
            </a:r>
            <a:r>
              <a:rPr lang="en-US" altLang="zh-CN" sz="2800" b="1" i="1" dirty="0">
                <a:sym typeface="Symbol" panose="05050102010706020507"/>
              </a:rPr>
              <a:t></a:t>
            </a:r>
            <a:r>
              <a:rPr lang="zh-CN" altLang="en-US" sz="2800" b="1" dirty="0">
                <a:sym typeface="Symbol" panose="05050102010706020507"/>
              </a:rPr>
              <a:t>，</a:t>
            </a:r>
            <a:r>
              <a:rPr lang="zh-CN" altLang="zh-CN" sz="2800" b="1" dirty="0"/>
              <a:t>仰角</a:t>
            </a:r>
            <a:r>
              <a:rPr lang="en-US" altLang="zh-CN" sz="2800" b="1" i="1" dirty="0">
                <a:sym typeface="Symbol" panose="05050102010706020507"/>
              </a:rPr>
              <a:t>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1"/>
          <p:cNvSpPr>
            <a:spLocks noChangeArrowheads="1"/>
          </p:cNvSpPr>
          <p:nvPr/>
        </p:nvSpPr>
        <p:spPr bwMode="auto">
          <a:xfrm>
            <a:off x="468313" y="620713"/>
            <a:ext cx="17494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问题分析</a:t>
            </a:r>
            <a:endParaRPr lang="zh-CN" altLang="en-US" sz="2800" b="1"/>
          </a:p>
        </p:txBody>
      </p:sp>
      <p:sp>
        <p:nvSpPr>
          <p:cNvPr id="12291" name="矩形 2"/>
          <p:cNvSpPr>
            <a:spLocks noChangeArrowheads="1"/>
          </p:cNvSpPr>
          <p:nvPr/>
        </p:nvSpPr>
        <p:spPr bwMode="auto">
          <a:xfrm>
            <a:off x="2484438" y="601663"/>
            <a:ext cx="3455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座位号</a:t>
            </a:r>
            <a:r>
              <a:rPr lang="en-US" altLang="zh-CN" sz="2800" b="1" i="1"/>
              <a:t>k</a:t>
            </a:r>
            <a:r>
              <a:rPr lang="en-US" altLang="zh-CN" sz="2800" b="1"/>
              <a:t>(=1,2,…,</a:t>
            </a:r>
            <a:r>
              <a:rPr lang="en-US" altLang="zh-CN" sz="2800" b="1" i="1"/>
              <a:t> n</a:t>
            </a:r>
            <a:r>
              <a:rPr lang="en-US" altLang="zh-CN" sz="2800" b="1"/>
              <a:t>)</a:t>
            </a:r>
            <a:r>
              <a:rPr lang="zh-CN" altLang="en-US" sz="2800" b="1">
                <a:cs typeface="Times New Roman" panose="02020603050405020304" pitchFamily="18" charset="0"/>
              </a:rPr>
              <a:t> ↑</a:t>
            </a:r>
          </a:p>
        </p:txBody>
      </p:sp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684213" y="1322388"/>
            <a:ext cx="63007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/>
              <a:t>观众视角平均值</a:t>
            </a:r>
            <a:r>
              <a:rPr lang="zh-CN" altLang="en-US" sz="2800" b="1" dirty="0"/>
              <a:t>取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到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排视角</a:t>
            </a:r>
            <a:r>
              <a:rPr lang="zh-CN" altLang="en-US" sz="2800" b="1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均值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293" name="矩形 7"/>
          <p:cNvSpPr>
            <a:spLocks noChangeArrowheads="1"/>
          </p:cNvSpPr>
          <p:nvPr/>
        </p:nvSpPr>
        <p:spPr bwMode="auto">
          <a:xfrm>
            <a:off x="684213" y="1868488"/>
            <a:ext cx="5975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视角分散程度用</a:t>
            </a:r>
            <a:r>
              <a:rPr lang="en-US" altLang="zh-CN" sz="2800" b="1" i="1"/>
              <a:t>n</a:t>
            </a:r>
            <a:r>
              <a:rPr lang="zh-CN" altLang="zh-CN" sz="2800" b="1"/>
              <a:t>个视角</a:t>
            </a:r>
            <a:r>
              <a:rPr lang="zh-CN" altLang="zh-CN" sz="2800" b="1">
                <a:solidFill>
                  <a:srgbClr val="FF0000"/>
                </a:solidFill>
              </a:rPr>
              <a:t>均方差</a:t>
            </a:r>
            <a:r>
              <a:rPr lang="zh-CN" altLang="zh-CN" sz="2800" b="1"/>
              <a:t>度量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2294" name="矩形 8"/>
          <p:cNvSpPr>
            <a:spLocks noChangeArrowheads="1"/>
          </p:cNvSpPr>
          <p:nvPr/>
        </p:nvSpPr>
        <p:spPr bwMode="auto">
          <a:xfrm>
            <a:off x="684213" y="2349500"/>
            <a:ext cx="7770812" cy="111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观众满意程度定义为各排视角</a:t>
            </a:r>
            <a:r>
              <a:rPr lang="zh-CN" altLang="zh-CN" sz="2800" b="1" dirty="0">
                <a:solidFill>
                  <a:srgbClr val="FF0000"/>
                </a:solidFill>
              </a:rPr>
              <a:t>均值与均方差之比</a:t>
            </a:r>
            <a:r>
              <a:rPr lang="en-US" altLang="zh-CN" sz="2800" b="1" dirty="0"/>
              <a:t>.</a:t>
            </a:r>
          </a:p>
          <a:p>
            <a:pPr>
              <a:lnSpc>
                <a:spcPts val="4200"/>
              </a:lnSpc>
            </a:pPr>
            <a:r>
              <a:rPr lang="en-US" altLang="zh-CN" sz="2800" b="1" dirty="0"/>
              <a:t> ——</a:t>
            </a:r>
            <a:r>
              <a:rPr lang="zh-CN" altLang="zh-CN" sz="2800" b="1" dirty="0">
                <a:solidFill>
                  <a:srgbClr val="FF0000"/>
                </a:solidFill>
              </a:rPr>
              <a:t>变异系数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2295" name="组合 88"/>
          <p:cNvGrpSpPr/>
          <p:nvPr/>
        </p:nvGrpSpPr>
        <p:grpSpPr bwMode="auto">
          <a:xfrm>
            <a:off x="5940425" y="612775"/>
            <a:ext cx="2640013" cy="523875"/>
            <a:chOff x="6246838" y="612868"/>
            <a:chExt cx="2640752" cy="523220"/>
          </a:xfrm>
        </p:grpSpPr>
        <p:sp>
          <p:nvSpPr>
            <p:cNvPr id="4" name="矩形 3"/>
            <p:cNvSpPr/>
            <p:nvPr/>
          </p:nvSpPr>
          <p:spPr>
            <a:xfrm>
              <a:off x="6372286" y="612868"/>
              <a:ext cx="2515304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sz="2800" b="1" dirty="0"/>
                <a:t>视角</a:t>
              </a:r>
              <a:r>
                <a:rPr lang="en-US" altLang="zh-CN" sz="2800" b="1" i="1" dirty="0">
                  <a:sym typeface="Symbol" panose="05050102010706020507"/>
                </a:rPr>
                <a:t></a:t>
              </a:r>
              <a:r>
                <a:rPr lang="en-US" altLang="zh-CN" sz="2800" b="1" dirty="0">
                  <a:sym typeface="Symbol" panose="05050102010706020507"/>
                </a:rPr>
                <a:t>,</a:t>
              </a:r>
              <a:r>
                <a:rPr lang="zh-CN" altLang="zh-CN" sz="2800" b="1" dirty="0"/>
                <a:t>仰角</a:t>
              </a:r>
              <a:r>
                <a:rPr lang="en-US" altLang="zh-CN" sz="2800" b="1" i="1" dirty="0">
                  <a:sym typeface="Symbol" panose="05050102010706020507"/>
                </a:rPr>
                <a:t>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↓</a:t>
              </a:r>
              <a:endParaRPr lang="en-US" altLang="zh-CN" sz="28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6246838" y="639822"/>
              <a:ext cx="125448" cy="48516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296" name="组合 87"/>
          <p:cNvGrpSpPr/>
          <p:nvPr/>
        </p:nvGrpSpPr>
        <p:grpSpPr bwMode="auto">
          <a:xfrm>
            <a:off x="3117280" y="2924944"/>
            <a:ext cx="5559176" cy="527826"/>
            <a:chOff x="3707904" y="3477898"/>
            <a:chExt cx="4237855" cy="527166"/>
          </a:xfrm>
        </p:grpSpPr>
        <p:sp>
          <p:nvSpPr>
            <p:cNvPr id="63553" name="矩形 9"/>
            <p:cNvSpPr>
              <a:spLocks noChangeArrowheads="1"/>
            </p:cNvSpPr>
            <p:nvPr/>
          </p:nvSpPr>
          <p:spPr bwMode="auto">
            <a:xfrm>
              <a:off x="3998921" y="3477898"/>
              <a:ext cx="3946838" cy="52256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优化问题的目标函数</a:t>
              </a:r>
              <a:r>
                <a:rPr lang="en-US" altLang="zh-CN" sz="2800" b="1" dirty="0"/>
                <a:t>(</a:t>
              </a:r>
              <a:r>
                <a:rPr lang="zh-CN" altLang="en-US" sz="2800" b="1" dirty="0"/>
                <a:t>越大越好</a:t>
              </a:r>
              <a:r>
                <a:rPr lang="en-US" altLang="zh-CN" sz="2800" b="1" dirty="0"/>
                <a:t>)</a:t>
              </a:r>
              <a:endParaRPr lang="zh-CN" altLang="en-US" sz="2800" b="1" dirty="0"/>
            </a:p>
          </p:txBody>
        </p:sp>
        <p:sp>
          <p:nvSpPr>
            <p:cNvPr id="63554" name="右箭头 11"/>
            <p:cNvSpPr>
              <a:spLocks noChangeArrowheads="1"/>
            </p:cNvSpPr>
            <p:nvPr/>
          </p:nvSpPr>
          <p:spPr bwMode="auto">
            <a:xfrm>
              <a:off x="3707904" y="3520432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497" name="组合 85"/>
          <p:cNvGrpSpPr/>
          <p:nvPr/>
        </p:nvGrpSpPr>
        <p:grpSpPr bwMode="auto">
          <a:xfrm>
            <a:off x="1185863" y="4214813"/>
            <a:ext cx="6481762" cy="2309812"/>
            <a:chOff x="1401124" y="4214868"/>
            <a:chExt cx="6483055" cy="2310476"/>
          </a:xfrm>
        </p:grpSpPr>
        <p:grpSp>
          <p:nvGrpSpPr>
            <p:cNvPr id="63507" name="组合 12"/>
            <p:cNvGrpSpPr/>
            <p:nvPr/>
          </p:nvGrpSpPr>
          <p:grpSpPr bwMode="auto">
            <a:xfrm>
              <a:off x="1401124" y="4214868"/>
              <a:ext cx="6483055" cy="2310476"/>
              <a:chOff x="3150" y="10426"/>
              <a:chExt cx="6551" cy="2142"/>
            </a:xfrm>
          </p:grpSpPr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8880" y="11027"/>
                <a:ext cx="460" cy="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c</a:t>
                </a:r>
                <a:endPara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cxnSp>
            <p:nvCxnSpPr>
              <p:cNvPr id="63511" name="Line 4"/>
              <p:cNvCxnSpPr>
                <a:cxnSpLocks noChangeShapeType="1"/>
              </p:cNvCxnSpPr>
              <p:nvPr/>
            </p:nvCxnSpPr>
            <p:spPr bwMode="auto">
              <a:xfrm flipH="1">
                <a:off x="3580" y="10434"/>
                <a:ext cx="5" cy="19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12" name="Line 5"/>
              <p:cNvCxnSpPr>
                <a:cxnSpLocks noChangeShapeType="1"/>
              </p:cNvCxnSpPr>
              <p:nvPr/>
            </p:nvCxnSpPr>
            <p:spPr bwMode="auto">
              <a:xfrm>
                <a:off x="3150" y="11985"/>
                <a:ext cx="5550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13" name="Line 6"/>
              <p:cNvCxnSpPr>
                <a:cxnSpLocks noChangeShapeType="1"/>
              </p:cNvCxnSpPr>
              <p:nvPr/>
            </p:nvCxnSpPr>
            <p:spPr bwMode="auto">
              <a:xfrm>
                <a:off x="3585" y="10434"/>
                <a:ext cx="51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14" name="Line 7"/>
              <p:cNvCxnSpPr>
                <a:cxnSpLocks noChangeShapeType="1"/>
              </p:cNvCxnSpPr>
              <p:nvPr/>
            </p:nvCxnSpPr>
            <p:spPr bwMode="auto">
              <a:xfrm flipH="1">
                <a:off x="8720" y="10446"/>
                <a:ext cx="0" cy="15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15" name="Line 8"/>
              <p:cNvCxnSpPr>
                <a:cxnSpLocks noChangeShapeType="1"/>
              </p:cNvCxnSpPr>
              <p:nvPr/>
            </p:nvCxnSpPr>
            <p:spPr bwMode="auto">
              <a:xfrm>
                <a:off x="3600" y="10446"/>
                <a:ext cx="0" cy="6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16" name="Line 9"/>
              <p:cNvCxnSpPr>
                <a:cxnSpLocks noChangeShapeType="1"/>
              </p:cNvCxnSpPr>
              <p:nvPr/>
            </p:nvCxnSpPr>
            <p:spPr bwMode="auto">
              <a:xfrm flipV="1">
                <a:off x="5385" y="11020"/>
                <a:ext cx="3465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17" name="Line 10"/>
              <p:cNvCxnSpPr>
                <a:cxnSpLocks noChangeShapeType="1"/>
              </p:cNvCxnSpPr>
              <p:nvPr/>
            </p:nvCxnSpPr>
            <p:spPr bwMode="auto">
              <a:xfrm flipV="1">
                <a:off x="5265" y="11370"/>
                <a:ext cx="3465" cy="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18" name="Line 11"/>
              <p:cNvCxnSpPr>
                <a:cxnSpLocks noChangeShapeType="1"/>
                <a:endCxn id="52" idx="2"/>
              </p:cNvCxnSpPr>
              <p:nvPr/>
            </p:nvCxnSpPr>
            <p:spPr bwMode="auto">
              <a:xfrm>
                <a:off x="3600" y="10426"/>
                <a:ext cx="1990" cy="12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19" name="Line 12"/>
              <p:cNvCxnSpPr>
                <a:cxnSpLocks noChangeShapeType="1"/>
                <a:endCxn id="52" idx="2"/>
              </p:cNvCxnSpPr>
              <p:nvPr/>
            </p:nvCxnSpPr>
            <p:spPr bwMode="auto">
              <a:xfrm>
                <a:off x="3580" y="11046"/>
                <a:ext cx="2010" cy="5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20" name="Line 13"/>
              <p:cNvCxnSpPr>
                <a:cxnSpLocks noChangeShapeType="1"/>
              </p:cNvCxnSpPr>
              <p:nvPr/>
            </p:nvCxnSpPr>
            <p:spPr bwMode="auto">
              <a:xfrm flipH="1">
                <a:off x="4226" y="11633"/>
                <a:ext cx="14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6559" y="11386"/>
                <a:ext cx="61" cy="12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sp>
            <p:nvSpPr>
              <p:cNvPr id="26" name="Oval 15"/>
              <p:cNvSpPr>
                <a:spLocks noChangeArrowheads="1"/>
              </p:cNvSpPr>
              <p:nvPr/>
            </p:nvSpPr>
            <p:spPr bwMode="auto">
              <a:xfrm>
                <a:off x="8640" y="11027"/>
                <a:ext cx="98" cy="7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sp>
            <p:nvSpPr>
              <p:cNvPr id="27" name="Oval 16"/>
              <p:cNvSpPr>
                <a:spLocks noChangeArrowheads="1"/>
              </p:cNvSpPr>
              <p:nvPr/>
            </p:nvSpPr>
            <p:spPr bwMode="auto">
              <a:xfrm>
                <a:off x="5300" y="11626"/>
                <a:ext cx="80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sp>
            <p:nvSpPr>
              <p:cNvPr id="28" name="Freeform 17"/>
              <p:cNvSpPr/>
              <p:nvPr/>
            </p:nvSpPr>
            <p:spPr bwMode="auto">
              <a:xfrm>
                <a:off x="5249" y="11727"/>
                <a:ext cx="98" cy="271"/>
              </a:xfrm>
              <a:custGeom>
                <a:avLst/>
                <a:gdLst>
                  <a:gd name="T0" fmla="*/ 90 w 98"/>
                  <a:gd name="T1" fmla="*/ 0 h 270"/>
                  <a:gd name="T2" fmla="*/ 0 w 98"/>
                  <a:gd name="T3" fmla="*/ 180 h 270"/>
                  <a:gd name="T4" fmla="*/ 90 w 98"/>
                  <a:gd name="T5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270">
                    <a:moveTo>
                      <a:pt x="90" y="0"/>
                    </a:moveTo>
                    <a:cubicBezTo>
                      <a:pt x="77" y="104"/>
                      <a:pt x="98" y="147"/>
                      <a:pt x="0" y="180"/>
                    </a:cubicBezTo>
                    <a:cubicBezTo>
                      <a:pt x="17" y="267"/>
                      <a:pt x="3" y="270"/>
                      <a:pt x="90" y="27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sp>
            <p:nvSpPr>
              <p:cNvPr id="29" name="Freeform 18"/>
              <p:cNvSpPr/>
              <p:nvPr/>
            </p:nvSpPr>
            <p:spPr bwMode="auto">
              <a:xfrm>
                <a:off x="6499" y="11487"/>
                <a:ext cx="88" cy="281"/>
              </a:xfrm>
              <a:custGeom>
                <a:avLst/>
                <a:gdLst>
                  <a:gd name="T0" fmla="*/ 85 w 87"/>
                  <a:gd name="T1" fmla="*/ 0 h 280"/>
                  <a:gd name="T2" fmla="*/ 70 w 87"/>
                  <a:gd name="T3" fmla="*/ 135 h 280"/>
                  <a:gd name="T4" fmla="*/ 25 w 87"/>
                  <a:gd name="T5" fmla="*/ 150 h 280"/>
                  <a:gd name="T6" fmla="*/ 10 w 87"/>
                  <a:gd name="T7" fmla="*/ 195 h 280"/>
                  <a:gd name="T8" fmla="*/ 55 w 87"/>
                  <a:gd name="T9" fmla="*/ 27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80">
                    <a:moveTo>
                      <a:pt x="85" y="0"/>
                    </a:moveTo>
                    <a:cubicBezTo>
                      <a:pt x="80" y="45"/>
                      <a:pt x="87" y="93"/>
                      <a:pt x="70" y="135"/>
                    </a:cubicBezTo>
                    <a:cubicBezTo>
                      <a:pt x="64" y="150"/>
                      <a:pt x="36" y="139"/>
                      <a:pt x="25" y="150"/>
                    </a:cubicBezTo>
                    <a:cubicBezTo>
                      <a:pt x="14" y="161"/>
                      <a:pt x="15" y="180"/>
                      <a:pt x="10" y="195"/>
                    </a:cubicBezTo>
                    <a:cubicBezTo>
                      <a:pt x="27" y="280"/>
                      <a:pt x="0" y="270"/>
                      <a:pt x="55" y="27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sp>
            <p:nvSpPr>
              <p:cNvPr id="30" name="Freeform 19"/>
              <p:cNvSpPr/>
              <p:nvPr/>
            </p:nvSpPr>
            <p:spPr bwMode="auto">
              <a:xfrm>
                <a:off x="8623" y="11097"/>
                <a:ext cx="77" cy="271"/>
              </a:xfrm>
              <a:custGeom>
                <a:avLst/>
                <a:gdLst>
                  <a:gd name="T0" fmla="*/ 75 w 77"/>
                  <a:gd name="T1" fmla="*/ 0 h 270"/>
                  <a:gd name="T2" fmla="*/ 60 w 77"/>
                  <a:gd name="T3" fmla="*/ 135 h 270"/>
                  <a:gd name="T4" fmla="*/ 15 w 77"/>
                  <a:gd name="T5" fmla="*/ 150 h 270"/>
                  <a:gd name="T6" fmla="*/ 0 w 77"/>
                  <a:gd name="T7" fmla="*/ 195 h 270"/>
                  <a:gd name="T8" fmla="*/ 15 w 77"/>
                  <a:gd name="T9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70">
                    <a:moveTo>
                      <a:pt x="75" y="0"/>
                    </a:moveTo>
                    <a:cubicBezTo>
                      <a:pt x="70" y="45"/>
                      <a:pt x="77" y="93"/>
                      <a:pt x="60" y="135"/>
                    </a:cubicBezTo>
                    <a:cubicBezTo>
                      <a:pt x="54" y="150"/>
                      <a:pt x="26" y="139"/>
                      <a:pt x="15" y="150"/>
                    </a:cubicBezTo>
                    <a:cubicBezTo>
                      <a:pt x="4" y="161"/>
                      <a:pt x="5" y="180"/>
                      <a:pt x="0" y="195"/>
                    </a:cubicBezTo>
                    <a:cubicBezTo>
                      <a:pt x="16" y="260"/>
                      <a:pt x="15" y="234"/>
                      <a:pt x="15" y="27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cxnSp>
            <p:nvCxnSpPr>
              <p:cNvPr id="63527" name="Line 20"/>
              <p:cNvCxnSpPr>
                <a:cxnSpLocks noChangeShapeType="1"/>
              </p:cNvCxnSpPr>
              <p:nvPr/>
            </p:nvCxnSpPr>
            <p:spPr bwMode="auto">
              <a:xfrm flipH="1" flipV="1">
                <a:off x="3230" y="10437"/>
                <a:ext cx="390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28" name="Line 21"/>
              <p:cNvCxnSpPr>
                <a:cxnSpLocks noChangeShapeType="1"/>
              </p:cNvCxnSpPr>
              <p:nvPr/>
            </p:nvCxnSpPr>
            <p:spPr bwMode="auto">
              <a:xfrm flipH="1">
                <a:off x="3280" y="11046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29" name="Line 22"/>
              <p:cNvCxnSpPr>
                <a:cxnSpLocks noChangeShapeType="1"/>
              </p:cNvCxnSpPr>
              <p:nvPr/>
            </p:nvCxnSpPr>
            <p:spPr bwMode="auto">
              <a:xfrm>
                <a:off x="3440" y="10446"/>
                <a:ext cx="0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530" name="Line 23"/>
              <p:cNvCxnSpPr>
                <a:cxnSpLocks noChangeShapeType="1"/>
              </p:cNvCxnSpPr>
              <p:nvPr/>
            </p:nvCxnSpPr>
            <p:spPr bwMode="auto">
              <a:xfrm flipH="1">
                <a:off x="3410" y="11055"/>
                <a:ext cx="22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531" name="Line 24"/>
              <p:cNvCxnSpPr>
                <a:cxnSpLocks noChangeShapeType="1"/>
              </p:cNvCxnSpPr>
              <p:nvPr/>
            </p:nvCxnSpPr>
            <p:spPr bwMode="auto">
              <a:xfrm>
                <a:off x="5300" y="12006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32" name="Line 25"/>
              <p:cNvCxnSpPr>
                <a:cxnSpLocks noChangeShapeType="1"/>
              </p:cNvCxnSpPr>
              <p:nvPr/>
            </p:nvCxnSpPr>
            <p:spPr bwMode="auto">
              <a:xfrm>
                <a:off x="3600" y="12166"/>
                <a:ext cx="1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533" name="Line 26"/>
              <p:cNvCxnSpPr>
                <a:cxnSpLocks noChangeShapeType="1"/>
              </p:cNvCxnSpPr>
              <p:nvPr/>
            </p:nvCxnSpPr>
            <p:spPr bwMode="auto">
              <a:xfrm>
                <a:off x="8700" y="11026"/>
                <a:ext cx="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34" name="Line 27"/>
              <p:cNvCxnSpPr>
                <a:cxnSpLocks noChangeShapeType="1"/>
              </p:cNvCxnSpPr>
              <p:nvPr/>
            </p:nvCxnSpPr>
            <p:spPr bwMode="auto">
              <a:xfrm>
                <a:off x="8700" y="11346"/>
                <a:ext cx="3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35" name="Line 28"/>
              <p:cNvCxnSpPr>
                <a:cxnSpLocks noChangeShapeType="1"/>
              </p:cNvCxnSpPr>
              <p:nvPr/>
            </p:nvCxnSpPr>
            <p:spPr bwMode="auto">
              <a:xfrm>
                <a:off x="8920" y="11026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Text Box 29"/>
              <p:cNvSpPr txBox="1">
                <a:spLocks noChangeArrowheads="1"/>
              </p:cNvSpPr>
              <p:nvPr/>
            </p:nvSpPr>
            <p:spPr bwMode="auto">
              <a:xfrm>
                <a:off x="4759" y="11136"/>
                <a:ext cx="621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solidFill>
                      <a:srgbClr val="FF0000"/>
                    </a:solidFill>
                    <a:latin typeface="+mj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</a:t>
                </a:r>
                <a:endParaRPr lang="zh-CN" sz="2000" b="1" kern="100" dirty="0">
                  <a:solidFill>
                    <a:srgbClr val="FF0000"/>
                  </a:solidFill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41" name="Text Box 30"/>
              <p:cNvSpPr txBox="1">
                <a:spLocks noChangeArrowheads="1"/>
              </p:cNvSpPr>
              <p:nvPr/>
            </p:nvSpPr>
            <p:spPr bwMode="auto">
              <a:xfrm>
                <a:off x="4366" y="11121"/>
                <a:ext cx="460" cy="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solidFill>
                      <a:schemeClr val="accent6"/>
                    </a:solidFill>
                    <a:latin typeface="+mj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</a:t>
                </a:r>
                <a:endParaRPr lang="zh-CN" sz="2000" b="1" kern="100" dirty="0">
                  <a:solidFill>
                    <a:schemeClr val="accent6"/>
                  </a:solidFill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43" name="Text Box 32"/>
              <p:cNvSpPr txBox="1">
                <a:spLocks noChangeArrowheads="1"/>
              </p:cNvSpPr>
              <p:nvPr/>
            </p:nvSpPr>
            <p:spPr bwMode="auto">
              <a:xfrm>
                <a:off x="6198" y="11744"/>
                <a:ext cx="60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</a:t>
                </a:r>
                <a:endPara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44" name="Text Box 33"/>
              <p:cNvSpPr txBox="1">
                <a:spLocks noChangeArrowheads="1"/>
              </p:cNvSpPr>
              <p:nvPr/>
            </p:nvSpPr>
            <p:spPr bwMode="auto">
              <a:xfrm>
                <a:off x="3180" y="10653"/>
                <a:ext cx="459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h</a:t>
                </a:r>
                <a:endPara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45" name="Text Box 34"/>
              <p:cNvSpPr txBox="1">
                <a:spLocks noChangeArrowheads="1"/>
              </p:cNvSpPr>
              <p:nvPr/>
            </p:nvSpPr>
            <p:spPr bwMode="auto">
              <a:xfrm>
                <a:off x="3179" y="11393"/>
                <a:ext cx="35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b</a:t>
                </a:r>
                <a:endParaRPr lang="zh-CN" sz="2000" b="1" kern="100"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46" name="Text Box 35"/>
              <p:cNvSpPr txBox="1">
                <a:spLocks noChangeArrowheads="1"/>
              </p:cNvSpPr>
              <p:nvPr/>
            </p:nvSpPr>
            <p:spPr bwMode="auto">
              <a:xfrm>
                <a:off x="4297" y="12126"/>
                <a:ext cx="50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d</a:t>
                </a:r>
                <a:endPara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47" name="Text Box 36"/>
              <p:cNvSpPr txBox="1">
                <a:spLocks noChangeArrowheads="1"/>
              </p:cNvSpPr>
              <p:nvPr/>
            </p:nvSpPr>
            <p:spPr bwMode="auto">
              <a:xfrm>
                <a:off x="5284" y="12115"/>
                <a:ext cx="420" cy="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q</a:t>
                </a:r>
                <a:endParaRPr lang="zh-CN" sz="2000" b="1" kern="100"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48" name="Text Box 37"/>
              <p:cNvSpPr txBox="1">
                <a:spLocks noChangeArrowheads="1"/>
              </p:cNvSpPr>
              <p:nvPr/>
            </p:nvSpPr>
            <p:spPr bwMode="auto">
              <a:xfrm>
                <a:off x="7469" y="11548"/>
                <a:ext cx="1154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zh-CN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地板线</a:t>
                </a:r>
              </a:p>
            </p:txBody>
          </p:sp>
          <p:sp>
            <p:nvSpPr>
              <p:cNvPr id="49" name="Text Box 38"/>
              <p:cNvSpPr txBox="1">
                <a:spLocks noChangeArrowheads="1"/>
              </p:cNvSpPr>
              <p:nvPr/>
            </p:nvSpPr>
            <p:spPr bwMode="auto">
              <a:xfrm>
                <a:off x="3566" y="10629"/>
                <a:ext cx="82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zh-CN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屏幕</a:t>
                </a:r>
              </a:p>
            </p:txBody>
          </p:sp>
          <p:sp>
            <p:nvSpPr>
              <p:cNvPr id="51" name="Arc 41"/>
              <p:cNvSpPr/>
              <p:nvPr/>
            </p:nvSpPr>
            <p:spPr bwMode="auto">
              <a:xfrm>
                <a:off x="6590" y="11772"/>
                <a:ext cx="30" cy="21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sp>
            <p:nvSpPr>
              <p:cNvPr id="52" name="Oval 42"/>
              <p:cNvSpPr>
                <a:spLocks noChangeArrowheads="1"/>
              </p:cNvSpPr>
              <p:nvPr/>
            </p:nvSpPr>
            <p:spPr bwMode="auto">
              <a:xfrm>
                <a:off x="5590" y="11577"/>
                <a:ext cx="80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sp>
            <p:nvSpPr>
              <p:cNvPr id="53" name="Freeform 43"/>
              <p:cNvSpPr/>
              <p:nvPr/>
            </p:nvSpPr>
            <p:spPr bwMode="auto">
              <a:xfrm>
                <a:off x="5537" y="11679"/>
                <a:ext cx="98" cy="271"/>
              </a:xfrm>
              <a:custGeom>
                <a:avLst/>
                <a:gdLst>
                  <a:gd name="T0" fmla="*/ 90 w 98"/>
                  <a:gd name="T1" fmla="*/ 0 h 270"/>
                  <a:gd name="T2" fmla="*/ 0 w 98"/>
                  <a:gd name="T3" fmla="*/ 180 h 270"/>
                  <a:gd name="T4" fmla="*/ 90 w 98"/>
                  <a:gd name="T5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270">
                    <a:moveTo>
                      <a:pt x="90" y="0"/>
                    </a:moveTo>
                    <a:cubicBezTo>
                      <a:pt x="77" y="104"/>
                      <a:pt x="98" y="147"/>
                      <a:pt x="0" y="180"/>
                    </a:cubicBezTo>
                    <a:cubicBezTo>
                      <a:pt x="17" y="267"/>
                      <a:pt x="3" y="270"/>
                      <a:pt x="90" y="27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cxnSp>
            <p:nvCxnSpPr>
              <p:cNvPr id="63548" name="Line 44"/>
              <p:cNvCxnSpPr>
                <a:cxnSpLocks noChangeShapeType="1"/>
              </p:cNvCxnSpPr>
              <p:nvPr/>
            </p:nvCxnSpPr>
            <p:spPr bwMode="auto">
              <a:xfrm>
                <a:off x="5590" y="1201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549" name="Line 45"/>
              <p:cNvCxnSpPr>
                <a:cxnSpLocks noChangeShapeType="1"/>
              </p:cNvCxnSpPr>
              <p:nvPr/>
            </p:nvCxnSpPr>
            <p:spPr bwMode="auto">
              <a:xfrm flipV="1">
                <a:off x="5300" y="12159"/>
                <a:ext cx="33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56" name="Text Box 48"/>
              <p:cNvSpPr txBox="1">
                <a:spLocks noChangeArrowheads="1"/>
              </p:cNvSpPr>
              <p:nvPr/>
            </p:nvSpPr>
            <p:spPr bwMode="auto">
              <a:xfrm>
                <a:off x="8851" y="10745"/>
                <a:ext cx="850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zh-CN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第</a:t>
                </a:r>
                <a:r>
                  <a:rPr lang="en-US" sz="2000" b="1" i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n</a:t>
                </a:r>
                <a:r>
                  <a:rPr lang="zh-CN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排</a:t>
                </a:r>
              </a:p>
            </p:txBody>
          </p:sp>
          <p:sp>
            <p:nvSpPr>
              <p:cNvPr id="57" name="Text Box 49"/>
              <p:cNvSpPr txBox="1">
                <a:spLocks noChangeArrowheads="1"/>
              </p:cNvSpPr>
              <p:nvPr/>
            </p:nvSpPr>
            <p:spPr bwMode="auto">
              <a:xfrm>
                <a:off x="4539" y="11601"/>
                <a:ext cx="849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zh-CN" sz="2000" b="1" kern="10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第</a:t>
                </a:r>
                <a:r>
                  <a:rPr lang="en-US" sz="2000" b="1" kern="10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1</a:t>
                </a:r>
                <a:r>
                  <a:rPr lang="zh-CN" sz="2000" b="1" kern="10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排</a:t>
                </a:r>
              </a:p>
            </p:txBody>
          </p:sp>
          <p:sp>
            <p:nvSpPr>
              <p:cNvPr id="58" name="Text Box 50"/>
              <p:cNvSpPr txBox="1">
                <a:spLocks noChangeArrowheads="1"/>
              </p:cNvSpPr>
              <p:nvPr/>
            </p:nvSpPr>
            <p:spPr bwMode="auto">
              <a:xfrm>
                <a:off x="6997" y="11995"/>
                <a:ext cx="8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zh-CN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地面</a:t>
                </a:r>
              </a:p>
            </p:txBody>
          </p:sp>
        </p:grpSp>
        <p:sp>
          <p:nvSpPr>
            <p:cNvPr id="81" name="Arc 40"/>
            <p:cNvSpPr/>
            <p:nvPr/>
          </p:nvSpPr>
          <p:spPr bwMode="auto">
            <a:xfrm flipH="1">
              <a:off x="3020697" y="5051721"/>
              <a:ext cx="39695" cy="2493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82" name="Arc 31"/>
            <p:cNvSpPr/>
            <p:nvPr/>
          </p:nvSpPr>
          <p:spPr bwMode="auto">
            <a:xfrm flipH="1">
              <a:off x="2623743" y="4835758"/>
              <a:ext cx="161957" cy="67488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solidFill>
                  <a:schemeClr val="accent6"/>
                </a:solidFill>
                <a:latin typeface="+mj-lt"/>
              </a:endParaRPr>
            </a:p>
          </p:txBody>
        </p:sp>
      </p:grpSp>
      <p:grpSp>
        <p:nvGrpSpPr>
          <p:cNvPr id="12298" name="组合 84"/>
          <p:cNvGrpSpPr/>
          <p:nvPr/>
        </p:nvGrpSpPr>
        <p:grpSpPr bwMode="auto">
          <a:xfrm>
            <a:off x="1670050" y="4238625"/>
            <a:ext cx="3765550" cy="968375"/>
            <a:chOff x="1786883" y="4260004"/>
            <a:chExt cx="3765889" cy="969196"/>
          </a:xfrm>
        </p:grpSpPr>
        <p:cxnSp>
          <p:nvCxnSpPr>
            <p:cNvPr id="63500" name="Line 13"/>
            <p:cNvCxnSpPr>
              <a:cxnSpLocks noChangeShapeType="1"/>
            </p:cNvCxnSpPr>
            <p:nvPr/>
          </p:nvCxnSpPr>
          <p:spPr bwMode="auto">
            <a:xfrm flipH="1" flipV="1">
              <a:off x="3815817" y="5148982"/>
              <a:ext cx="1736955" cy="8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01" name="Line 11"/>
            <p:cNvCxnSpPr>
              <a:cxnSpLocks noChangeShapeType="1"/>
            </p:cNvCxnSpPr>
            <p:nvPr/>
          </p:nvCxnSpPr>
          <p:spPr bwMode="auto">
            <a:xfrm>
              <a:off x="1786883" y="4260004"/>
              <a:ext cx="3721221" cy="912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02" name="Line 12"/>
            <p:cNvCxnSpPr>
              <a:cxnSpLocks noChangeShapeType="1"/>
            </p:cNvCxnSpPr>
            <p:nvPr/>
          </p:nvCxnSpPr>
          <p:spPr bwMode="auto">
            <a:xfrm>
              <a:off x="1851317" y="4911679"/>
              <a:ext cx="3676492" cy="237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>
              <a:off x="4319174" y="4797034"/>
              <a:ext cx="612830" cy="432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solidFill>
                    <a:srgbClr val="FF0000"/>
                  </a:solidFill>
                  <a:latin typeface="+mj-lt"/>
                  <a:ea typeface="宋体" panose="02010600030101010101" pitchFamily="2" charset="-122"/>
                  <a:cs typeface="Times New Roman" panose="02020603050405020304"/>
                  <a:sym typeface="Symbol" panose="05050102010706020507"/>
                </a:rPr>
                <a:t></a:t>
              </a:r>
              <a:endParaRPr lang="zh-CN" sz="2000" b="1" kern="10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3923850" y="4763669"/>
              <a:ext cx="455654" cy="46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solidFill>
                    <a:schemeClr val="accent6"/>
                  </a:solidFill>
                  <a:latin typeface="+mj-lt"/>
                  <a:ea typeface="宋体" panose="02010600030101010101" pitchFamily="2" charset="-122"/>
                  <a:cs typeface="Times New Roman" panose="02020603050405020304"/>
                  <a:sym typeface="Symbol" panose="05050102010706020507"/>
                </a:rPr>
                <a:t></a:t>
              </a:r>
              <a:endParaRPr lang="zh-CN" sz="2000" b="1" kern="100" dirty="0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80" name="Arc 40"/>
            <p:cNvSpPr/>
            <p:nvPr/>
          </p:nvSpPr>
          <p:spPr bwMode="auto">
            <a:xfrm flipH="1">
              <a:off x="4389030" y="4836756"/>
              <a:ext cx="39691" cy="2478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83" name="Arc 31"/>
            <p:cNvSpPr/>
            <p:nvPr/>
          </p:nvSpPr>
          <p:spPr bwMode="auto">
            <a:xfrm flipH="1">
              <a:off x="3896861" y="4782735"/>
              <a:ext cx="98434" cy="36702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solidFill>
                  <a:schemeClr val="accent6"/>
                </a:solidFill>
                <a:latin typeface="+mj-lt"/>
              </a:endParaRPr>
            </a:p>
          </p:txBody>
        </p:sp>
      </p:grpSp>
      <p:sp>
        <p:nvSpPr>
          <p:cNvPr id="90" name="矩形 89"/>
          <p:cNvSpPr/>
          <p:nvPr/>
        </p:nvSpPr>
        <p:spPr>
          <a:xfrm>
            <a:off x="644525" y="3573463"/>
            <a:ext cx="4467225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b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ym typeface="Symbol" panose="05050102010706020507"/>
              </a:rPr>
              <a:t> ~ </a:t>
            </a:r>
            <a:r>
              <a:rPr lang="zh-CN" altLang="zh-CN" sz="2800" b="1" dirty="0"/>
              <a:t>优化问题的</a:t>
            </a:r>
            <a:r>
              <a:rPr lang="zh-CN" altLang="en-US" sz="2800" b="1" dirty="0"/>
              <a:t>决策变量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4878" y="1322388"/>
            <a:ext cx="185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越大越好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76256" y="1897668"/>
            <a:ext cx="185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越小越好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3" grpId="0"/>
      <p:bldP spid="12294" grpId="0"/>
      <p:bldP spid="90" grpId="0" animBg="1"/>
      <p:bldP spid="2" grpId="0"/>
      <p:bldP spid="7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1"/>
          <p:cNvSpPr>
            <a:spLocks noChangeArrowheads="1"/>
          </p:cNvSpPr>
          <p:nvPr/>
        </p:nvSpPr>
        <p:spPr bwMode="auto">
          <a:xfrm>
            <a:off x="468313" y="620713"/>
            <a:ext cx="17494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问题分析</a:t>
            </a:r>
            <a:endParaRPr lang="zh-CN" altLang="en-US" sz="2800" b="1"/>
          </a:p>
        </p:txBody>
      </p:sp>
      <p:sp>
        <p:nvSpPr>
          <p:cNvPr id="13315" name="矩形 2"/>
          <p:cNvSpPr>
            <a:spLocks noChangeArrowheads="1"/>
          </p:cNvSpPr>
          <p:nvPr/>
        </p:nvSpPr>
        <p:spPr bwMode="auto">
          <a:xfrm>
            <a:off x="544513" y="1341438"/>
            <a:ext cx="5554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>
                <a:solidFill>
                  <a:srgbClr val="FF0000"/>
                </a:solidFill>
              </a:rPr>
              <a:t>仰角</a:t>
            </a:r>
            <a:r>
              <a:rPr lang="en-US" altLang="zh-CN" sz="2800" b="1" i="1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zh-CN" altLang="zh-CN" sz="2800" b="1" i="1">
                <a:solidFill>
                  <a:srgbClr val="FF0000"/>
                </a:solidFill>
              </a:rPr>
              <a:t>≤</a:t>
            </a:r>
            <a:r>
              <a:rPr lang="en-US" altLang="zh-CN" sz="2800" b="1">
                <a:solidFill>
                  <a:srgbClr val="FF0000"/>
                </a:solidFill>
              </a:rPr>
              <a:t>30</a:t>
            </a:r>
            <a:r>
              <a:rPr lang="en-US" altLang="zh-CN" sz="2800" b="1" baseline="30000">
                <a:solidFill>
                  <a:srgbClr val="FF0000"/>
                </a:solidFill>
              </a:rPr>
              <a:t>0</a:t>
            </a:r>
            <a:r>
              <a:rPr lang="zh-CN" altLang="zh-CN" sz="2800" b="1"/>
              <a:t>，允许</a:t>
            </a:r>
            <a:r>
              <a:rPr lang="en-US" altLang="zh-CN" sz="2800" b="1"/>
              <a:t>1~2</a:t>
            </a:r>
            <a:r>
              <a:rPr lang="zh-CN" altLang="zh-CN" sz="2800" b="1"/>
              <a:t>排不满足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5" name="矩形 4"/>
          <p:cNvSpPr/>
          <p:nvPr/>
        </p:nvSpPr>
        <p:spPr>
          <a:xfrm>
            <a:off x="3059113" y="620713"/>
            <a:ext cx="343217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</a:rPr>
              <a:t>优化问题的</a:t>
            </a:r>
            <a:r>
              <a:rPr lang="zh-CN" altLang="en-US" sz="2800" b="1" dirty="0">
                <a:solidFill>
                  <a:srgbClr val="000000"/>
                </a:solidFill>
              </a:rPr>
              <a:t>约束条件</a:t>
            </a:r>
            <a:endParaRPr lang="zh-CN" altLang="en-US" dirty="0"/>
          </a:p>
        </p:txBody>
      </p:sp>
      <p:grpSp>
        <p:nvGrpSpPr>
          <p:cNvPr id="13317" name="组合 10"/>
          <p:cNvGrpSpPr/>
          <p:nvPr/>
        </p:nvGrpSpPr>
        <p:grpSpPr bwMode="auto">
          <a:xfrm>
            <a:off x="1366838" y="1931988"/>
            <a:ext cx="1441450" cy="522287"/>
            <a:chOff x="2483769" y="1814316"/>
            <a:chExt cx="1440160" cy="523220"/>
          </a:xfrm>
        </p:grpSpPr>
        <p:sp>
          <p:nvSpPr>
            <p:cNvPr id="64550" name="矩形 6"/>
            <p:cNvSpPr>
              <a:spLocks noChangeArrowheads="1"/>
            </p:cNvSpPr>
            <p:nvPr/>
          </p:nvSpPr>
          <p:spPr bwMode="auto">
            <a:xfrm>
              <a:off x="2483769" y="1814316"/>
              <a:ext cx="14401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/>
                <a:t>k</a:t>
              </a:r>
              <a:r>
                <a:rPr lang="zh-CN" altLang="en-US" sz="2800" b="1">
                  <a:cs typeface="Times New Roman" panose="02020603050405020304" pitchFamily="18" charset="0"/>
                </a:rPr>
                <a:t>↑    </a:t>
              </a:r>
              <a:r>
                <a:rPr lang="en-US" altLang="zh-CN" sz="2800" b="1" i="1">
                  <a:sym typeface="Symbol" panose="05050102010706020507" pitchFamily="18" charset="2"/>
                </a:rPr>
                <a:t></a:t>
              </a:r>
              <a:r>
                <a:rPr lang="zh-CN" altLang="en-US" sz="2800" b="1">
                  <a:cs typeface="Times New Roman" panose="02020603050405020304" pitchFamily="18" charset="0"/>
                </a:rPr>
                <a:t> ↓</a:t>
              </a:r>
              <a:endParaRPr lang="en-US" altLang="zh-CN" sz="2800" b="1">
                <a:cs typeface="Times New Roman" panose="02020603050405020304" pitchFamily="18" charset="0"/>
              </a:endParaRPr>
            </a:p>
          </p:txBody>
        </p:sp>
        <p:sp>
          <p:nvSpPr>
            <p:cNvPr id="64551" name="右箭头 9"/>
            <p:cNvSpPr>
              <a:spLocks noChangeArrowheads="1"/>
            </p:cNvSpPr>
            <p:nvPr/>
          </p:nvSpPr>
          <p:spPr bwMode="auto">
            <a:xfrm>
              <a:off x="3059832" y="1887738"/>
              <a:ext cx="125362" cy="38913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8" name="矩形 11"/>
          <p:cNvSpPr>
            <a:spLocks noChangeArrowheads="1"/>
          </p:cNvSpPr>
          <p:nvPr/>
        </p:nvSpPr>
        <p:spPr bwMode="auto">
          <a:xfrm>
            <a:off x="539750" y="2636838"/>
            <a:ext cx="506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/>
              <a:t>前排观众</a:t>
            </a:r>
            <a:r>
              <a:rPr lang="zh-CN" altLang="zh-CN" sz="2800" b="1">
                <a:solidFill>
                  <a:srgbClr val="FF0000"/>
                </a:solidFill>
              </a:rPr>
              <a:t>不遮挡</a:t>
            </a:r>
            <a:r>
              <a:rPr lang="zh-CN" altLang="zh-CN" sz="2800" b="1"/>
              <a:t>后排的</a:t>
            </a:r>
            <a:r>
              <a:rPr lang="zh-CN" altLang="zh-CN" sz="2800" b="1">
                <a:solidFill>
                  <a:srgbClr val="FF0000"/>
                </a:solidFill>
              </a:rPr>
              <a:t>视线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3" name="矩形 12"/>
          <p:cNvSpPr/>
          <p:nvPr/>
        </p:nvSpPr>
        <p:spPr>
          <a:xfrm>
            <a:off x="971550" y="3284538"/>
            <a:ext cx="4830763" cy="17478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3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条件：</a:t>
            </a:r>
            <a:r>
              <a:rPr lang="zh-CN" altLang="zh-CN" sz="2800" b="1" dirty="0">
                <a:latin typeface="+mj-lt"/>
              </a:rPr>
              <a:t>设眼睛到头顶的高度</a:t>
            </a:r>
            <a:r>
              <a:rPr lang="en-US" altLang="zh-CN" sz="2800" i="1" kern="100" dirty="0">
                <a:latin typeface="+mj-lt"/>
                <a:ea typeface="宋体" panose="02010600030101010101" pitchFamily="2" charset="-122"/>
                <a:cs typeface="Times New Roman" panose="02020603050405020304"/>
              </a:rPr>
              <a:t>c</a:t>
            </a:r>
            <a:r>
              <a:rPr lang="en-US" altLang="zh-CN" sz="2800" kern="100" baseline="-25000" dirty="0">
                <a:latin typeface="+mj-lt"/>
                <a:ea typeface="宋体" panose="02010600030101010101" pitchFamily="2" charset="-122"/>
                <a:cs typeface="Times New Roman" panose="02020603050405020304"/>
              </a:rPr>
              <a:t>1</a:t>
            </a:r>
            <a:r>
              <a:rPr lang="zh-CN" altLang="zh-CN" sz="2800" b="1" dirty="0">
                <a:latin typeface="+mj-lt"/>
              </a:rPr>
              <a:t>，使后排观众眼睛到屏幕下边缘的视线在前排观众头顶之上</a:t>
            </a:r>
            <a:r>
              <a:rPr lang="en-US" altLang="zh-CN" sz="2800" b="1" dirty="0">
                <a:latin typeface="+mj-lt"/>
              </a:rPr>
              <a:t>. 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4250" y="5084763"/>
            <a:ext cx="38814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>
                <a:latin typeface="+mj-lt"/>
              </a:rPr>
              <a:t>只</a:t>
            </a:r>
            <a:r>
              <a:rPr lang="zh-CN" altLang="en-US" sz="2800" b="1" dirty="0">
                <a:latin typeface="+mj-lt"/>
              </a:rPr>
              <a:t>需</a:t>
            </a:r>
            <a:r>
              <a:rPr lang="zh-CN" altLang="zh-CN" sz="2800" b="1" dirty="0">
                <a:solidFill>
                  <a:srgbClr val="FF0000"/>
                </a:solidFill>
                <a:latin typeface="+mj-lt"/>
              </a:rPr>
              <a:t>最后一排</a:t>
            </a:r>
            <a:r>
              <a:rPr lang="zh-CN" altLang="zh-CN" sz="2800" b="1" dirty="0">
                <a:latin typeface="+mj-lt"/>
              </a:rPr>
              <a:t>满足条件</a:t>
            </a:r>
            <a:r>
              <a:rPr lang="en-US" altLang="zh-CN" sz="2800" b="1" dirty="0">
                <a:latin typeface="+mj-lt"/>
              </a:rPr>
              <a:t>.</a:t>
            </a:r>
            <a:endParaRPr lang="zh-CN" altLang="en-US" sz="2800" b="1" dirty="0">
              <a:latin typeface="+mj-lt"/>
            </a:endParaRPr>
          </a:p>
        </p:txBody>
      </p:sp>
      <p:grpSp>
        <p:nvGrpSpPr>
          <p:cNvPr id="13321" name="组合 63"/>
          <p:cNvGrpSpPr/>
          <p:nvPr/>
        </p:nvGrpSpPr>
        <p:grpSpPr bwMode="auto">
          <a:xfrm>
            <a:off x="2843213" y="2001838"/>
            <a:ext cx="4105275" cy="523875"/>
            <a:chOff x="2843808" y="2001846"/>
            <a:chExt cx="4104456" cy="523220"/>
          </a:xfrm>
        </p:grpSpPr>
        <p:sp>
          <p:nvSpPr>
            <p:cNvPr id="64548" name="矩形 5"/>
            <p:cNvSpPr>
              <a:spLocks noChangeArrowheads="1"/>
            </p:cNvSpPr>
            <p:nvPr/>
          </p:nvSpPr>
          <p:spPr bwMode="auto">
            <a:xfrm>
              <a:off x="2915816" y="2001846"/>
              <a:ext cx="40324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/>
                <a:t>只需检查前</a:t>
              </a:r>
              <a:r>
                <a:rPr lang="en-US" altLang="zh-CN" sz="2800" b="1"/>
                <a:t>3</a:t>
              </a:r>
              <a:r>
                <a:rPr lang="zh-CN" altLang="zh-CN" sz="2800" b="1"/>
                <a:t>排</a:t>
              </a:r>
              <a:r>
                <a:rPr lang="en-US" altLang="zh-CN" sz="2800" b="1" i="1">
                  <a:sym typeface="Symbol" panose="05050102010706020507" pitchFamily="18" charset="2"/>
                </a:rPr>
                <a:t></a:t>
              </a:r>
              <a:r>
                <a:rPr lang="zh-CN" altLang="zh-CN" sz="2800" b="1"/>
                <a:t>的数值</a:t>
              </a:r>
              <a:r>
                <a:rPr lang="en-US" altLang="zh-CN" sz="2800" b="1"/>
                <a:t>.</a:t>
              </a:r>
              <a:endParaRPr lang="zh-CN" altLang="en-US" sz="2800" b="1"/>
            </a:p>
          </p:txBody>
        </p:sp>
        <p:sp>
          <p:nvSpPr>
            <p:cNvPr id="64549" name="右箭头 45"/>
            <p:cNvSpPr>
              <a:spLocks noChangeArrowheads="1"/>
            </p:cNvSpPr>
            <p:nvPr/>
          </p:nvSpPr>
          <p:spPr bwMode="auto">
            <a:xfrm>
              <a:off x="2843808" y="2001846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2" name="组合 62"/>
          <p:cNvGrpSpPr/>
          <p:nvPr/>
        </p:nvGrpSpPr>
        <p:grpSpPr bwMode="auto">
          <a:xfrm>
            <a:off x="5930900" y="3573463"/>
            <a:ext cx="2949575" cy="2232025"/>
            <a:chOff x="5930801" y="3573018"/>
            <a:chExt cx="2949015" cy="2231740"/>
          </a:xfrm>
        </p:grpSpPr>
        <p:grpSp>
          <p:nvGrpSpPr>
            <p:cNvPr id="64523" name="组合 56"/>
            <p:cNvGrpSpPr/>
            <p:nvPr/>
          </p:nvGrpSpPr>
          <p:grpSpPr bwMode="auto">
            <a:xfrm>
              <a:off x="6242893" y="3573018"/>
              <a:ext cx="2636923" cy="2231740"/>
              <a:chOff x="6242893" y="3573018"/>
              <a:chExt cx="2636923" cy="2231740"/>
            </a:xfrm>
          </p:grpSpPr>
          <p:grpSp>
            <p:nvGrpSpPr>
              <p:cNvPr id="64526" name="组合 14"/>
              <p:cNvGrpSpPr/>
              <p:nvPr/>
            </p:nvGrpSpPr>
            <p:grpSpPr bwMode="auto">
              <a:xfrm>
                <a:off x="6242893" y="3573018"/>
                <a:ext cx="2636923" cy="2231740"/>
                <a:chOff x="7416" y="11082"/>
                <a:chExt cx="2347" cy="1664"/>
              </a:xfrm>
            </p:grpSpPr>
            <p:sp>
              <p:nvSpPr>
                <p:cNvPr id="1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9133" y="11897"/>
                  <a:ext cx="461" cy="4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upright="1"/>
                <a:lstStyle/>
                <a:p>
                  <a:pPr algn="just">
                    <a:spcAft>
                      <a:spcPts val="0"/>
                    </a:spcAft>
                    <a:defRPr/>
                  </a:pPr>
                  <a:r>
                    <a:rPr lang="en-US" sz="2000" i="1" kern="100">
                      <a:latin typeface="+mj-lt"/>
                      <a:ea typeface="宋体" panose="02010600030101010101" pitchFamily="2" charset="-122"/>
                      <a:cs typeface="Times New Roman" panose="02020603050405020304"/>
                    </a:rPr>
                    <a:t>c</a:t>
                  </a:r>
                  <a:endParaRPr lang="zh-CN" sz="2000" kern="100">
                    <a:latin typeface="+mj-lt"/>
                    <a:ea typeface="宋体" panose="02010600030101010101" pitchFamily="2" charset="-122"/>
                    <a:cs typeface="Times New Roman" panose="02020603050405020304"/>
                  </a:endParaRPr>
                </a:p>
              </p:txBody>
            </p:sp>
            <p:cxnSp>
              <p:nvCxnSpPr>
                <p:cNvPr id="64531" name="Line 5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22" y="11799"/>
                  <a:ext cx="1284" cy="2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4532" name="Line 54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86" y="12303"/>
                  <a:ext cx="1244" cy="22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4533" name="Line 57"/>
                <p:cNvCxnSpPr>
                  <a:cxnSpLocks noChangeShapeType="1"/>
                </p:cNvCxnSpPr>
                <p:nvPr/>
              </p:nvCxnSpPr>
              <p:spPr bwMode="auto">
                <a:xfrm>
                  <a:off x="8392" y="11682"/>
                  <a:ext cx="0" cy="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4534" name="Line 58"/>
                <p:cNvCxnSpPr>
                  <a:cxnSpLocks noChangeShapeType="1"/>
                </p:cNvCxnSpPr>
                <p:nvPr/>
              </p:nvCxnSpPr>
              <p:spPr bwMode="auto">
                <a:xfrm>
                  <a:off x="9032" y="1179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4535" name="Line 59"/>
                <p:cNvCxnSpPr>
                  <a:cxnSpLocks noChangeShapeType="1"/>
                </p:cNvCxnSpPr>
                <p:nvPr/>
              </p:nvCxnSpPr>
              <p:spPr bwMode="auto">
                <a:xfrm>
                  <a:off x="9042" y="12302"/>
                  <a:ext cx="3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4536" name="Line 60"/>
                <p:cNvCxnSpPr>
                  <a:cxnSpLocks noChangeShapeType="1"/>
                </p:cNvCxnSpPr>
                <p:nvPr/>
              </p:nvCxnSpPr>
              <p:spPr bwMode="auto">
                <a:xfrm>
                  <a:off x="9192" y="11790"/>
                  <a:ext cx="10" cy="50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stealth" w="sm" len="med"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298" y="12341"/>
                  <a:ext cx="431" cy="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upright="1"/>
                <a:lstStyle/>
                <a:p>
                  <a:pPr algn="just">
                    <a:spcAft>
                      <a:spcPts val="0"/>
                    </a:spcAft>
                    <a:defRPr/>
                  </a:pPr>
                  <a:r>
                    <a:rPr lang="en-US" sz="2000" i="1" kern="100" dirty="0">
                      <a:latin typeface="+mj-lt"/>
                      <a:ea typeface="宋体" panose="02010600030101010101" pitchFamily="2" charset="-122"/>
                      <a:cs typeface="Times New Roman" panose="02020603050405020304"/>
                      <a:sym typeface="Symbol" panose="05050102010706020507"/>
                    </a:rPr>
                    <a:t></a:t>
                  </a:r>
                  <a:endParaRPr lang="zh-CN" sz="2000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endParaRPr>
                </a:p>
              </p:txBody>
            </p:sp>
            <p:sp>
              <p:nvSpPr>
                <p:cNvPr id="2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42" y="11851"/>
                  <a:ext cx="360" cy="4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upright="1"/>
                <a:lstStyle/>
                <a:p>
                  <a:pPr algn="just">
                    <a:spcAft>
                      <a:spcPts val="0"/>
                    </a:spcAft>
                    <a:defRPr/>
                  </a:pPr>
                  <a:r>
                    <a:rPr lang="en-US" sz="2000" i="1" kern="100" dirty="0">
                      <a:latin typeface="+mj-lt"/>
                      <a:ea typeface="宋体" panose="02010600030101010101" pitchFamily="2" charset="-122"/>
                      <a:cs typeface="Times New Roman" panose="02020603050405020304"/>
                    </a:rPr>
                    <a:t>q</a:t>
                  </a:r>
                  <a:endParaRPr lang="zh-CN" sz="2000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endParaRPr>
                </a:p>
              </p:txBody>
            </p:sp>
            <p:cxnSp>
              <p:nvCxnSpPr>
                <p:cNvPr id="64539" name="Line 64"/>
                <p:cNvCxnSpPr>
                  <a:cxnSpLocks noChangeShapeType="1"/>
                </p:cNvCxnSpPr>
                <p:nvPr/>
              </p:nvCxnSpPr>
              <p:spPr bwMode="auto">
                <a:xfrm>
                  <a:off x="9022" y="11556"/>
                  <a:ext cx="10" cy="9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4540" name="Line 66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62" y="11580"/>
                  <a:ext cx="1264" cy="23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4541" name="Line 67"/>
                <p:cNvCxnSpPr>
                  <a:cxnSpLocks noChangeShapeType="1"/>
                </p:cNvCxnSpPr>
                <p:nvPr/>
              </p:nvCxnSpPr>
              <p:spPr bwMode="auto">
                <a:xfrm>
                  <a:off x="9022" y="11565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1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9122" y="11521"/>
                  <a:ext cx="462" cy="4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upright="1"/>
                <a:lstStyle/>
                <a:p>
                  <a:pPr algn="just">
                    <a:spcAft>
                      <a:spcPts val="0"/>
                    </a:spcAft>
                    <a:defRPr/>
                  </a:pPr>
                  <a:r>
                    <a:rPr lang="en-US" sz="2000" i="1" kern="100" dirty="0">
                      <a:latin typeface="+mj-lt"/>
                      <a:ea typeface="宋体" panose="02010600030101010101" pitchFamily="2" charset="-122"/>
                      <a:cs typeface="Times New Roman" panose="02020603050405020304"/>
                    </a:rPr>
                    <a:t>c</a:t>
                  </a:r>
                  <a:r>
                    <a:rPr lang="en-US" sz="2000" kern="100" baseline="-25000" dirty="0">
                      <a:latin typeface="+mj-lt"/>
                      <a:ea typeface="宋体" panose="02010600030101010101" pitchFamily="2" charset="-122"/>
                      <a:cs typeface="Times New Roman" panose="02020603050405020304"/>
                    </a:rPr>
                    <a:t>1</a:t>
                  </a:r>
                  <a:endParaRPr lang="zh-CN" sz="2000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endParaRPr>
                </a:p>
              </p:txBody>
            </p:sp>
            <p:cxnSp>
              <p:nvCxnSpPr>
                <p:cNvPr id="64543" name="Line 69"/>
                <p:cNvCxnSpPr>
                  <a:cxnSpLocks noChangeShapeType="1"/>
                </p:cNvCxnSpPr>
                <p:nvPr/>
              </p:nvCxnSpPr>
              <p:spPr bwMode="auto">
                <a:xfrm flipV="1">
                  <a:off x="8382" y="11928"/>
                  <a:ext cx="640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stealth" w="sm" len="med"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544" name="Line 70"/>
                <p:cNvCxnSpPr>
                  <a:cxnSpLocks noChangeShapeType="1"/>
                </p:cNvCxnSpPr>
                <p:nvPr/>
              </p:nvCxnSpPr>
              <p:spPr bwMode="auto">
                <a:xfrm>
                  <a:off x="7416" y="11458"/>
                  <a:ext cx="1606" cy="3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4545" name="Line 73"/>
                <p:cNvCxnSpPr>
                  <a:cxnSpLocks noChangeShapeType="1"/>
                </p:cNvCxnSpPr>
                <p:nvPr/>
              </p:nvCxnSpPr>
              <p:spPr bwMode="auto">
                <a:xfrm>
                  <a:off x="7416" y="12552"/>
                  <a:ext cx="1626" cy="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0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8641" y="11082"/>
                  <a:ext cx="1122" cy="32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upright="1"/>
                <a:lstStyle/>
                <a:p>
                  <a:pPr algn="just">
                    <a:spcAft>
                      <a:spcPts val="0"/>
                    </a:spcAft>
                    <a:defRPr/>
                  </a:pPr>
                  <a:r>
                    <a:rPr lang="zh-CN" altLang="en-US" sz="2000" b="1" kern="100" dirty="0">
                      <a:latin typeface="+mj-lt"/>
                      <a:ea typeface="宋体" panose="02010600030101010101" pitchFamily="2" charset="-122"/>
                      <a:cs typeface="Times New Roman" panose="02020603050405020304"/>
                    </a:rPr>
                    <a:t>后</a:t>
                  </a:r>
                  <a:r>
                    <a:rPr lang="zh-CN" sz="2000" b="1" kern="100" dirty="0">
                      <a:latin typeface="+mj-lt"/>
                      <a:ea typeface="宋体" panose="02010600030101010101" pitchFamily="2" charset="-122"/>
                      <a:cs typeface="Times New Roman" panose="02020603050405020304"/>
                    </a:rPr>
                    <a:t>排</a:t>
                  </a:r>
                  <a:r>
                    <a:rPr lang="zh-CN" altLang="en-US" sz="2000" b="1" kern="100" dirty="0">
                      <a:latin typeface="+mj-lt"/>
                      <a:ea typeface="宋体" panose="02010600030101010101" pitchFamily="2" charset="-122"/>
                      <a:cs typeface="Times New Roman" panose="02020603050405020304"/>
                    </a:rPr>
                    <a:t>眼睛</a:t>
                  </a:r>
                  <a:endParaRPr lang="zh-CN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endParaRPr>
                </a:p>
              </p:txBody>
            </p:sp>
            <p:cxnSp>
              <p:nvCxnSpPr>
                <p:cNvPr id="64547" name="Line 78"/>
                <p:cNvCxnSpPr>
                  <a:cxnSpLocks noChangeShapeType="1"/>
                </p:cNvCxnSpPr>
                <p:nvPr/>
              </p:nvCxnSpPr>
              <p:spPr bwMode="auto">
                <a:xfrm flipH="1">
                  <a:off x="9192" y="11541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stealth" w="sm" len="med"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8" name="Text Box 77"/>
              <p:cNvSpPr txBox="1">
                <a:spLocks noChangeArrowheads="1"/>
              </p:cNvSpPr>
              <p:nvPr/>
            </p:nvSpPr>
            <p:spPr bwMode="auto">
              <a:xfrm>
                <a:off x="6267287" y="3573018"/>
                <a:ext cx="1241189" cy="43174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zh-CN" altLang="en-US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前</a:t>
                </a:r>
                <a:r>
                  <a:rPr lang="zh-CN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排</a:t>
                </a:r>
                <a:r>
                  <a:rPr lang="zh-CN" altLang="zh-CN" sz="2000" b="1" dirty="0">
                    <a:latin typeface="+mj-lt"/>
                  </a:rPr>
                  <a:t>头顶</a:t>
                </a:r>
                <a:endPara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cxnSp>
            <p:nvCxnSpPr>
              <p:cNvPr id="64528" name="曲线连接符 49"/>
              <p:cNvCxnSpPr>
                <a:cxnSpLocks noChangeShapeType="1"/>
              </p:cNvCxnSpPr>
              <p:nvPr/>
            </p:nvCxnSpPr>
            <p:spPr bwMode="auto">
              <a:xfrm rot="16200000" flipH="1">
                <a:off x="7659570" y="4172964"/>
                <a:ext cx="515334" cy="224138"/>
              </a:xfrm>
              <a:prstGeom prst="curvedConnector3">
                <a:avLst>
                  <a:gd name="adj1" fmla="val 50000"/>
                </a:avLst>
              </a:prstGeom>
              <a:noFill/>
              <a:ln w="19050" algn="ctr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29" name="曲线连接符 53"/>
              <p:cNvCxnSpPr>
                <a:cxnSpLocks noChangeShapeType="1"/>
              </p:cNvCxnSpPr>
              <p:nvPr/>
            </p:nvCxnSpPr>
            <p:spPr bwMode="auto">
              <a:xfrm rot="16200000" flipH="1">
                <a:off x="7038609" y="4081036"/>
                <a:ext cx="372496" cy="265154"/>
              </a:xfrm>
              <a:prstGeom prst="curvedConnector3">
                <a:avLst>
                  <a:gd name="adj1" fmla="val 50000"/>
                </a:avLst>
              </a:prstGeom>
              <a:noFill/>
              <a:ln w="19050" algn="ctr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8" name="矩形 57"/>
            <p:cNvSpPr/>
            <p:nvPr/>
          </p:nvSpPr>
          <p:spPr>
            <a:xfrm>
              <a:off x="5930801" y="4604761"/>
              <a:ext cx="701542" cy="399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000" b="1" dirty="0">
                  <a:latin typeface="+mj-lt"/>
                </a:rPr>
                <a:t>视线</a:t>
              </a:r>
              <a:endParaRPr lang="zh-CN" altLang="en-US" sz="2000" dirty="0">
                <a:latin typeface="+mj-lt"/>
              </a:endParaRPr>
            </a:p>
          </p:txBody>
        </p:sp>
        <p:cxnSp>
          <p:nvCxnSpPr>
            <p:cNvPr id="64525" name="曲线连接符 58"/>
            <p:cNvCxnSpPr>
              <a:cxnSpLocks noChangeShapeType="1"/>
              <a:stCxn id="58" idx="0"/>
            </p:cNvCxnSpPr>
            <p:nvPr/>
          </p:nvCxnSpPr>
          <p:spPr bwMode="auto">
            <a:xfrm rot="5400000" flipH="1" flipV="1">
              <a:off x="6288178" y="4233972"/>
              <a:ext cx="363460" cy="377381"/>
            </a:xfrm>
            <a:prstGeom prst="curvedConnector2">
              <a:avLst/>
            </a:prstGeom>
            <a:noFill/>
            <a:ln w="19050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5" grpId="0" animBg="1"/>
      <p:bldP spid="13318" grpId="0"/>
      <p:bldP spid="13" grpId="0"/>
      <p:bldP spid="1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矩形 1"/>
          <p:cNvSpPr>
            <a:spLocks noChangeArrowheads="1"/>
          </p:cNvSpPr>
          <p:nvPr/>
        </p:nvSpPr>
        <p:spPr bwMode="auto">
          <a:xfrm>
            <a:off x="539750" y="692150"/>
            <a:ext cx="1627188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模型假设</a:t>
            </a:r>
            <a:endParaRPr lang="zh-CN" altLang="en-US" sz="2800" b="1"/>
          </a:p>
        </p:txBody>
      </p:sp>
      <p:sp>
        <p:nvSpPr>
          <p:cNvPr id="4" name="矩形 3"/>
          <p:cNvSpPr/>
          <p:nvPr/>
        </p:nvSpPr>
        <p:spPr>
          <a:xfrm>
            <a:off x="3871913" y="712788"/>
            <a:ext cx="16208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/>
              <a:t>固定参数</a:t>
            </a:r>
            <a:endParaRPr lang="zh-CN" altLang="en-US" sz="2800" b="1" dirty="0"/>
          </a:p>
        </p:txBody>
      </p:sp>
      <p:sp>
        <p:nvSpPr>
          <p:cNvPr id="14344" name="矩形 62"/>
          <p:cNvSpPr>
            <a:spLocks noChangeArrowheads="1"/>
          </p:cNvSpPr>
          <p:nvPr/>
        </p:nvSpPr>
        <p:spPr bwMode="auto">
          <a:xfrm>
            <a:off x="2803525" y="4389438"/>
            <a:ext cx="22082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2m≤</a:t>
            </a:r>
            <a:r>
              <a:rPr lang="en-US" altLang="zh-CN" sz="2800" b="1" i="1">
                <a:solidFill>
                  <a:srgbClr val="FF0000"/>
                </a:solidFill>
              </a:rPr>
              <a:t>b</a:t>
            </a:r>
            <a:r>
              <a:rPr lang="en-US" altLang="zh-CN" sz="2800" b="1">
                <a:solidFill>
                  <a:srgbClr val="000000"/>
                </a:solidFill>
              </a:rPr>
              <a:t>≤ 3m 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7238" y="4365625"/>
            <a:ext cx="1627187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</a:rPr>
              <a:t>决策变量</a:t>
            </a: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686389" y="1693863"/>
            <a:ext cx="8005306" cy="2360612"/>
            <a:chOff x="686389" y="1693863"/>
            <a:chExt cx="8005306" cy="2360612"/>
          </a:xfrm>
        </p:grpSpPr>
        <p:cxnSp>
          <p:nvCxnSpPr>
            <p:cNvPr id="65544" name="Line 67"/>
            <p:cNvCxnSpPr>
              <a:cxnSpLocks noChangeShapeType="1"/>
            </p:cNvCxnSpPr>
            <p:nvPr/>
          </p:nvCxnSpPr>
          <p:spPr bwMode="auto">
            <a:xfrm>
              <a:off x="7019925" y="2233613"/>
              <a:ext cx="2825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5545" name="组合 4"/>
            <p:cNvGrpSpPr/>
            <p:nvPr/>
          </p:nvGrpSpPr>
          <p:grpSpPr bwMode="auto">
            <a:xfrm>
              <a:off x="686389" y="1693863"/>
              <a:ext cx="7701959" cy="2360612"/>
              <a:chOff x="2335" y="10426"/>
              <a:chExt cx="7784" cy="2142"/>
            </a:xfrm>
          </p:grpSpPr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8880" y="11027"/>
                <a:ext cx="1239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b="1" i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c=</a:t>
                </a:r>
                <a:r>
                  <a:rPr lang="en-US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1.1m</a:t>
                </a:r>
                <a:endParaRPr lang="zh-CN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cxnSp>
            <p:nvCxnSpPr>
              <p:cNvPr id="65550" name="Line 4"/>
              <p:cNvCxnSpPr>
                <a:cxnSpLocks noChangeShapeType="1"/>
              </p:cNvCxnSpPr>
              <p:nvPr/>
            </p:nvCxnSpPr>
            <p:spPr bwMode="auto">
              <a:xfrm flipH="1">
                <a:off x="3580" y="10434"/>
                <a:ext cx="5" cy="19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51" name="Line 5"/>
              <p:cNvCxnSpPr>
                <a:cxnSpLocks noChangeShapeType="1"/>
              </p:cNvCxnSpPr>
              <p:nvPr/>
            </p:nvCxnSpPr>
            <p:spPr bwMode="auto">
              <a:xfrm>
                <a:off x="3150" y="11985"/>
                <a:ext cx="5550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52" name="Line 6"/>
              <p:cNvCxnSpPr>
                <a:cxnSpLocks noChangeShapeType="1"/>
              </p:cNvCxnSpPr>
              <p:nvPr/>
            </p:nvCxnSpPr>
            <p:spPr bwMode="auto">
              <a:xfrm>
                <a:off x="3585" y="10434"/>
                <a:ext cx="51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53" name="Line 7"/>
              <p:cNvCxnSpPr>
                <a:cxnSpLocks noChangeShapeType="1"/>
              </p:cNvCxnSpPr>
              <p:nvPr/>
            </p:nvCxnSpPr>
            <p:spPr bwMode="auto">
              <a:xfrm flipH="1">
                <a:off x="8720" y="10446"/>
                <a:ext cx="0" cy="15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54" name="Line 8"/>
              <p:cNvCxnSpPr>
                <a:cxnSpLocks noChangeShapeType="1"/>
              </p:cNvCxnSpPr>
              <p:nvPr/>
            </p:nvCxnSpPr>
            <p:spPr bwMode="auto">
              <a:xfrm>
                <a:off x="3600" y="10446"/>
                <a:ext cx="0" cy="6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55" name="Line 9"/>
              <p:cNvCxnSpPr>
                <a:cxnSpLocks noChangeShapeType="1"/>
              </p:cNvCxnSpPr>
              <p:nvPr/>
            </p:nvCxnSpPr>
            <p:spPr bwMode="auto">
              <a:xfrm flipV="1">
                <a:off x="5385" y="11020"/>
                <a:ext cx="3465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56" name="Line 10"/>
              <p:cNvCxnSpPr>
                <a:cxnSpLocks noChangeShapeType="1"/>
              </p:cNvCxnSpPr>
              <p:nvPr/>
            </p:nvCxnSpPr>
            <p:spPr bwMode="auto">
              <a:xfrm flipV="1">
                <a:off x="5265" y="11370"/>
                <a:ext cx="3465" cy="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57" name="Line 11"/>
              <p:cNvCxnSpPr>
                <a:cxnSpLocks noChangeShapeType="1"/>
              </p:cNvCxnSpPr>
              <p:nvPr/>
            </p:nvCxnSpPr>
            <p:spPr bwMode="auto">
              <a:xfrm>
                <a:off x="3600" y="10426"/>
                <a:ext cx="2980" cy="1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58" name="Line 12"/>
              <p:cNvCxnSpPr>
                <a:cxnSpLocks noChangeShapeType="1"/>
              </p:cNvCxnSpPr>
              <p:nvPr/>
            </p:nvCxnSpPr>
            <p:spPr bwMode="auto">
              <a:xfrm>
                <a:off x="3580" y="11046"/>
                <a:ext cx="3000" cy="3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59" name="Line 13"/>
              <p:cNvCxnSpPr>
                <a:cxnSpLocks noChangeShapeType="1"/>
              </p:cNvCxnSpPr>
              <p:nvPr/>
            </p:nvCxnSpPr>
            <p:spPr bwMode="auto">
              <a:xfrm flipH="1">
                <a:off x="5180" y="11446"/>
                <a:ext cx="14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6560" y="11385"/>
                <a:ext cx="59" cy="12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auto">
              <a:xfrm>
                <a:off x="8640" y="11027"/>
                <a:ext cx="99" cy="7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5299" y="11626"/>
                <a:ext cx="80" cy="9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5248" y="11728"/>
                <a:ext cx="98" cy="269"/>
              </a:xfrm>
              <a:custGeom>
                <a:avLst/>
                <a:gdLst>
                  <a:gd name="T0" fmla="*/ 90 w 98"/>
                  <a:gd name="T1" fmla="*/ 0 h 270"/>
                  <a:gd name="T2" fmla="*/ 0 w 98"/>
                  <a:gd name="T3" fmla="*/ 180 h 270"/>
                  <a:gd name="T4" fmla="*/ 90 w 98"/>
                  <a:gd name="T5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270">
                    <a:moveTo>
                      <a:pt x="90" y="0"/>
                    </a:moveTo>
                    <a:cubicBezTo>
                      <a:pt x="77" y="104"/>
                      <a:pt x="98" y="147"/>
                      <a:pt x="0" y="180"/>
                    </a:cubicBezTo>
                    <a:cubicBezTo>
                      <a:pt x="17" y="267"/>
                      <a:pt x="3" y="270"/>
                      <a:pt x="90" y="27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sp>
            <p:nvSpPr>
              <p:cNvPr id="21" name="Freeform 18"/>
              <p:cNvSpPr/>
              <p:nvPr/>
            </p:nvSpPr>
            <p:spPr bwMode="auto">
              <a:xfrm>
                <a:off x="6498" y="11488"/>
                <a:ext cx="87" cy="281"/>
              </a:xfrm>
              <a:custGeom>
                <a:avLst/>
                <a:gdLst>
                  <a:gd name="T0" fmla="*/ 85 w 87"/>
                  <a:gd name="T1" fmla="*/ 0 h 280"/>
                  <a:gd name="T2" fmla="*/ 70 w 87"/>
                  <a:gd name="T3" fmla="*/ 135 h 280"/>
                  <a:gd name="T4" fmla="*/ 25 w 87"/>
                  <a:gd name="T5" fmla="*/ 150 h 280"/>
                  <a:gd name="T6" fmla="*/ 10 w 87"/>
                  <a:gd name="T7" fmla="*/ 195 h 280"/>
                  <a:gd name="T8" fmla="*/ 55 w 87"/>
                  <a:gd name="T9" fmla="*/ 27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80">
                    <a:moveTo>
                      <a:pt x="85" y="0"/>
                    </a:moveTo>
                    <a:cubicBezTo>
                      <a:pt x="80" y="45"/>
                      <a:pt x="87" y="93"/>
                      <a:pt x="70" y="135"/>
                    </a:cubicBezTo>
                    <a:cubicBezTo>
                      <a:pt x="64" y="150"/>
                      <a:pt x="36" y="139"/>
                      <a:pt x="25" y="150"/>
                    </a:cubicBezTo>
                    <a:cubicBezTo>
                      <a:pt x="14" y="161"/>
                      <a:pt x="15" y="180"/>
                      <a:pt x="10" y="195"/>
                    </a:cubicBezTo>
                    <a:cubicBezTo>
                      <a:pt x="27" y="280"/>
                      <a:pt x="0" y="270"/>
                      <a:pt x="55" y="27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 bwMode="auto">
              <a:xfrm>
                <a:off x="8624" y="11099"/>
                <a:ext cx="77" cy="269"/>
              </a:xfrm>
              <a:custGeom>
                <a:avLst/>
                <a:gdLst>
                  <a:gd name="T0" fmla="*/ 75 w 77"/>
                  <a:gd name="T1" fmla="*/ 0 h 270"/>
                  <a:gd name="T2" fmla="*/ 60 w 77"/>
                  <a:gd name="T3" fmla="*/ 135 h 270"/>
                  <a:gd name="T4" fmla="*/ 15 w 77"/>
                  <a:gd name="T5" fmla="*/ 150 h 270"/>
                  <a:gd name="T6" fmla="*/ 0 w 77"/>
                  <a:gd name="T7" fmla="*/ 195 h 270"/>
                  <a:gd name="T8" fmla="*/ 15 w 77"/>
                  <a:gd name="T9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70">
                    <a:moveTo>
                      <a:pt x="75" y="0"/>
                    </a:moveTo>
                    <a:cubicBezTo>
                      <a:pt x="70" y="45"/>
                      <a:pt x="77" y="93"/>
                      <a:pt x="60" y="135"/>
                    </a:cubicBezTo>
                    <a:cubicBezTo>
                      <a:pt x="54" y="150"/>
                      <a:pt x="26" y="139"/>
                      <a:pt x="15" y="150"/>
                    </a:cubicBezTo>
                    <a:cubicBezTo>
                      <a:pt x="4" y="161"/>
                      <a:pt x="5" y="180"/>
                      <a:pt x="0" y="195"/>
                    </a:cubicBezTo>
                    <a:cubicBezTo>
                      <a:pt x="16" y="260"/>
                      <a:pt x="15" y="234"/>
                      <a:pt x="15" y="27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cxnSp>
            <p:nvCxnSpPr>
              <p:cNvPr id="65566" name="Line 20"/>
              <p:cNvCxnSpPr>
                <a:cxnSpLocks noChangeShapeType="1"/>
              </p:cNvCxnSpPr>
              <p:nvPr/>
            </p:nvCxnSpPr>
            <p:spPr bwMode="auto">
              <a:xfrm flipH="1" flipV="1">
                <a:off x="3230" y="10437"/>
                <a:ext cx="390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67" name="Line 21"/>
              <p:cNvCxnSpPr>
                <a:cxnSpLocks noChangeShapeType="1"/>
              </p:cNvCxnSpPr>
              <p:nvPr/>
            </p:nvCxnSpPr>
            <p:spPr bwMode="auto">
              <a:xfrm flipH="1">
                <a:off x="3280" y="11046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68" name="Line 22"/>
              <p:cNvCxnSpPr>
                <a:cxnSpLocks noChangeShapeType="1"/>
              </p:cNvCxnSpPr>
              <p:nvPr/>
            </p:nvCxnSpPr>
            <p:spPr bwMode="auto">
              <a:xfrm>
                <a:off x="3440" y="10446"/>
                <a:ext cx="0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569" name="Line 23"/>
              <p:cNvCxnSpPr>
                <a:cxnSpLocks noChangeShapeType="1"/>
              </p:cNvCxnSpPr>
              <p:nvPr/>
            </p:nvCxnSpPr>
            <p:spPr bwMode="auto">
              <a:xfrm flipH="1">
                <a:off x="3410" y="11055"/>
                <a:ext cx="22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570" name="Line 24"/>
              <p:cNvCxnSpPr>
                <a:cxnSpLocks noChangeShapeType="1"/>
              </p:cNvCxnSpPr>
              <p:nvPr/>
            </p:nvCxnSpPr>
            <p:spPr bwMode="auto">
              <a:xfrm>
                <a:off x="5300" y="12006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71" name="Line 25"/>
              <p:cNvCxnSpPr>
                <a:cxnSpLocks noChangeShapeType="1"/>
              </p:cNvCxnSpPr>
              <p:nvPr/>
            </p:nvCxnSpPr>
            <p:spPr bwMode="auto">
              <a:xfrm>
                <a:off x="3600" y="12166"/>
                <a:ext cx="1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572" name="Line 26"/>
              <p:cNvCxnSpPr>
                <a:cxnSpLocks noChangeShapeType="1"/>
              </p:cNvCxnSpPr>
              <p:nvPr/>
            </p:nvCxnSpPr>
            <p:spPr bwMode="auto">
              <a:xfrm>
                <a:off x="8700" y="11026"/>
                <a:ext cx="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73" name="Line 27"/>
              <p:cNvCxnSpPr>
                <a:cxnSpLocks noChangeShapeType="1"/>
              </p:cNvCxnSpPr>
              <p:nvPr/>
            </p:nvCxnSpPr>
            <p:spPr bwMode="auto">
              <a:xfrm>
                <a:off x="8700" y="11346"/>
                <a:ext cx="3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74" name="Line 28"/>
              <p:cNvCxnSpPr>
                <a:cxnSpLocks noChangeShapeType="1"/>
              </p:cNvCxnSpPr>
              <p:nvPr/>
            </p:nvCxnSpPr>
            <p:spPr bwMode="auto">
              <a:xfrm>
                <a:off x="8920" y="11026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5453" y="11045"/>
                <a:ext cx="619" cy="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</a:t>
                </a:r>
                <a:endPara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33" name="Text Box 30"/>
              <p:cNvSpPr txBox="1">
                <a:spLocks noChangeArrowheads="1"/>
              </p:cNvSpPr>
              <p:nvPr/>
            </p:nvSpPr>
            <p:spPr bwMode="auto">
              <a:xfrm>
                <a:off x="4950" y="10914"/>
                <a:ext cx="460" cy="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solidFill>
                      <a:schemeClr val="accent6"/>
                    </a:solidFill>
                    <a:latin typeface="+mj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</a:t>
                </a:r>
                <a:endParaRPr lang="zh-CN" sz="2000" b="1" kern="100" dirty="0">
                  <a:solidFill>
                    <a:schemeClr val="accent6"/>
                  </a:solidFill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34" name="Arc 31"/>
              <p:cNvSpPr/>
              <p:nvPr/>
            </p:nvSpPr>
            <p:spPr bwMode="auto">
              <a:xfrm flipH="1">
                <a:off x="5240" y="11007"/>
                <a:ext cx="99" cy="4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solidFill>
                    <a:schemeClr val="accent6"/>
                  </a:solidFill>
                  <a:latin typeface="+mj-lt"/>
                </a:endParaRPr>
              </a:p>
            </p:txBody>
          </p:sp>
          <p:sp>
            <p:nvSpPr>
              <p:cNvPr id="36" name="Text Box 33"/>
              <p:cNvSpPr txBox="1">
                <a:spLocks noChangeArrowheads="1"/>
              </p:cNvSpPr>
              <p:nvPr/>
            </p:nvSpPr>
            <p:spPr bwMode="auto">
              <a:xfrm>
                <a:off x="2335" y="10563"/>
                <a:ext cx="1380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b="1" i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h</a:t>
                </a:r>
                <a:r>
                  <a:rPr lang="en-US" altLang="zh-CN" b="1" dirty="0"/>
                  <a:t>=2.5m</a:t>
                </a:r>
                <a:endParaRPr lang="zh-CN" altLang="en-US" b="1" dirty="0"/>
              </a:p>
              <a:p>
                <a:pPr algn="just">
                  <a:spcAft>
                    <a:spcPts val="0"/>
                  </a:spcAft>
                  <a:defRPr/>
                </a:pPr>
                <a:endParaRPr lang="zh-CN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37" name="Text Box 34"/>
              <p:cNvSpPr txBox="1">
                <a:spLocks noChangeArrowheads="1"/>
              </p:cNvSpPr>
              <p:nvPr/>
            </p:nvSpPr>
            <p:spPr bwMode="auto">
              <a:xfrm>
                <a:off x="3149" y="11393"/>
                <a:ext cx="390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b="1" i="1" kern="100" dirty="0">
                    <a:solidFill>
                      <a:srgbClr val="FF0000"/>
                    </a:solidFill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b</a:t>
                </a:r>
                <a:endParaRPr lang="zh-CN" b="1" kern="100" dirty="0">
                  <a:solidFill>
                    <a:srgbClr val="FF0000"/>
                  </a:solidFill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4152" y="12126"/>
                <a:ext cx="1029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b="1" i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d</a:t>
                </a:r>
                <a:r>
                  <a:rPr lang="en-US" altLang="zh-CN" b="1" dirty="0"/>
                  <a:t>=6m</a:t>
                </a:r>
                <a:endParaRPr lang="zh-CN" altLang="en-US" b="1" dirty="0"/>
              </a:p>
              <a:p>
                <a:pPr algn="just">
                  <a:spcAft>
                    <a:spcPts val="0"/>
                  </a:spcAft>
                  <a:defRPr/>
                </a:pPr>
                <a:endParaRPr lang="zh-CN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39" name="Text Box 36"/>
              <p:cNvSpPr txBox="1">
                <a:spLocks noChangeArrowheads="1"/>
              </p:cNvSpPr>
              <p:nvPr/>
            </p:nvSpPr>
            <p:spPr bwMode="auto">
              <a:xfrm>
                <a:off x="5110" y="12116"/>
                <a:ext cx="1224" cy="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b="1" i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q=</a:t>
                </a:r>
                <a:r>
                  <a:rPr lang="en-US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0.8m</a:t>
                </a:r>
                <a:endParaRPr lang="zh-CN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40" name="Text Box 37"/>
              <p:cNvSpPr txBox="1">
                <a:spLocks noChangeArrowheads="1"/>
              </p:cNvSpPr>
              <p:nvPr/>
            </p:nvSpPr>
            <p:spPr bwMode="auto">
              <a:xfrm>
                <a:off x="7470" y="11548"/>
                <a:ext cx="1154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zh-CN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地板线</a:t>
                </a:r>
              </a:p>
            </p:txBody>
          </p:sp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3565" y="10629"/>
                <a:ext cx="82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zh-CN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屏幕</a:t>
                </a:r>
              </a:p>
            </p:txBody>
          </p:sp>
          <p:sp>
            <p:nvSpPr>
              <p:cNvPr id="42" name="Arc 40"/>
              <p:cNvSpPr/>
              <p:nvPr/>
            </p:nvSpPr>
            <p:spPr bwMode="auto">
              <a:xfrm flipH="1">
                <a:off x="5500" y="11061"/>
                <a:ext cx="40" cy="22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sp>
            <p:nvSpPr>
              <p:cNvPr id="44" name="Oval 42"/>
              <p:cNvSpPr>
                <a:spLocks noChangeArrowheads="1"/>
              </p:cNvSpPr>
              <p:nvPr/>
            </p:nvSpPr>
            <p:spPr bwMode="auto">
              <a:xfrm>
                <a:off x="5590" y="11577"/>
                <a:ext cx="80" cy="9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5538" y="11679"/>
                <a:ext cx="98" cy="269"/>
              </a:xfrm>
              <a:custGeom>
                <a:avLst/>
                <a:gdLst>
                  <a:gd name="T0" fmla="*/ 90 w 98"/>
                  <a:gd name="T1" fmla="*/ 0 h 270"/>
                  <a:gd name="T2" fmla="*/ 0 w 98"/>
                  <a:gd name="T3" fmla="*/ 180 h 270"/>
                  <a:gd name="T4" fmla="*/ 90 w 98"/>
                  <a:gd name="T5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270">
                    <a:moveTo>
                      <a:pt x="90" y="0"/>
                    </a:moveTo>
                    <a:cubicBezTo>
                      <a:pt x="77" y="104"/>
                      <a:pt x="98" y="147"/>
                      <a:pt x="0" y="180"/>
                    </a:cubicBezTo>
                    <a:cubicBezTo>
                      <a:pt x="17" y="267"/>
                      <a:pt x="3" y="270"/>
                      <a:pt x="90" y="27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cxnSp>
            <p:nvCxnSpPr>
              <p:cNvPr id="65588" name="Line 44"/>
              <p:cNvCxnSpPr>
                <a:cxnSpLocks noChangeShapeType="1"/>
              </p:cNvCxnSpPr>
              <p:nvPr/>
            </p:nvCxnSpPr>
            <p:spPr bwMode="auto">
              <a:xfrm>
                <a:off x="5590" y="1201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89" name="Line 45"/>
              <p:cNvCxnSpPr>
                <a:cxnSpLocks noChangeShapeType="1"/>
              </p:cNvCxnSpPr>
              <p:nvPr/>
            </p:nvCxnSpPr>
            <p:spPr bwMode="auto">
              <a:xfrm flipV="1">
                <a:off x="5300" y="12159"/>
                <a:ext cx="33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8" name="Text Box 48"/>
              <p:cNvSpPr txBox="1">
                <a:spLocks noChangeArrowheads="1"/>
              </p:cNvSpPr>
              <p:nvPr/>
            </p:nvSpPr>
            <p:spPr bwMode="auto">
              <a:xfrm>
                <a:off x="7807" y="10629"/>
                <a:ext cx="1001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zh-CN" altLang="en-US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第</a:t>
                </a:r>
                <a:r>
                  <a:rPr lang="en-US" altLang="zh-CN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16</a:t>
                </a:r>
                <a:r>
                  <a:rPr lang="zh-CN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排</a:t>
                </a:r>
              </a:p>
            </p:txBody>
          </p:sp>
          <p:sp>
            <p:nvSpPr>
              <p:cNvPr id="49" name="Text Box 49"/>
              <p:cNvSpPr txBox="1">
                <a:spLocks noChangeArrowheads="1"/>
              </p:cNvSpPr>
              <p:nvPr/>
            </p:nvSpPr>
            <p:spPr bwMode="auto">
              <a:xfrm>
                <a:off x="4540" y="11601"/>
                <a:ext cx="849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zh-CN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第</a:t>
                </a:r>
                <a:r>
                  <a:rPr lang="en-US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1</a:t>
                </a:r>
                <a:r>
                  <a:rPr lang="zh-CN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排</a:t>
                </a:r>
              </a:p>
            </p:txBody>
          </p:sp>
          <p:sp>
            <p:nvSpPr>
              <p:cNvPr id="50" name="Text Box 50"/>
              <p:cNvSpPr txBox="1">
                <a:spLocks noChangeArrowheads="1"/>
              </p:cNvSpPr>
              <p:nvPr/>
            </p:nvSpPr>
            <p:spPr bwMode="auto">
              <a:xfrm>
                <a:off x="6997" y="11996"/>
                <a:ext cx="886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zh-CN" sz="2000" b="1" kern="100" dirty="0">
                    <a:latin typeface="+mj-lt"/>
                    <a:ea typeface="宋体" panose="02010600030101010101" pitchFamily="2" charset="-122"/>
                    <a:cs typeface="Times New Roman" panose="02020603050405020304"/>
                  </a:rPr>
                  <a:t>地面</a:t>
                </a:r>
              </a:p>
            </p:txBody>
          </p:sp>
        </p:grpSp>
        <p:sp>
          <p:nvSpPr>
            <p:cNvPr id="54" name="Text Box 68"/>
            <p:cNvSpPr txBox="1">
              <a:spLocks noChangeArrowheads="1"/>
            </p:cNvSpPr>
            <p:nvPr/>
          </p:nvSpPr>
          <p:spPr bwMode="auto">
            <a:xfrm>
              <a:off x="7451725" y="2047875"/>
              <a:ext cx="1239970" cy="41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c</a:t>
              </a:r>
              <a:r>
                <a:rPr lang="en-US" b="1" kern="100" baseline="-250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1</a:t>
              </a:r>
              <a:r>
                <a:rPr lang="en-US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=0.1m</a:t>
              </a:r>
              <a:endParaRPr lang="zh-CN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cxnSp>
          <p:nvCxnSpPr>
            <p:cNvPr id="65547" name="直接箭头连接符 59"/>
            <p:cNvCxnSpPr>
              <a:cxnSpLocks noChangeShapeType="1"/>
            </p:cNvCxnSpPr>
            <p:nvPr/>
          </p:nvCxnSpPr>
          <p:spPr bwMode="auto">
            <a:xfrm flipH="1">
              <a:off x="7202488" y="2282825"/>
              <a:ext cx="31908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48" name="矩形 66"/>
            <p:cNvSpPr>
              <a:spLocks noChangeArrowheads="1"/>
            </p:cNvSpPr>
            <p:nvPr/>
          </p:nvSpPr>
          <p:spPr bwMode="auto">
            <a:xfrm>
              <a:off x="4659082" y="3068960"/>
              <a:ext cx="3449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  <a:sym typeface="Symbol" panose="05050102010706020507" pitchFamily="18" charset="2"/>
                </a:rPr>
                <a:t>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5248275" y="4437063"/>
            <a:ext cx="217963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upright="1"/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800" b="1" dirty="0"/>
              <a:t>10</a:t>
            </a:r>
            <a:r>
              <a:rPr lang="en-US" altLang="zh-CN" sz="2800" b="1" baseline="30000" dirty="0"/>
              <a:t>0 </a:t>
            </a:r>
            <a:r>
              <a:rPr lang="en-US" altLang="zh-CN" sz="2800" b="1" dirty="0">
                <a:solidFill>
                  <a:srgbClr val="000000"/>
                </a:solidFill>
              </a:rPr>
              <a:t>≤ </a:t>
            </a:r>
            <a:r>
              <a:rPr lang="en-US" sz="2800" b="1" i="1" kern="10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Times New Roman" panose="02020603050405020304"/>
                <a:sym typeface="Symbol" panose="05050102010706020507"/>
              </a:rPr>
              <a:t></a:t>
            </a:r>
            <a:r>
              <a:rPr lang="en-US" altLang="zh-CN" sz="2800" b="1" dirty="0">
                <a:solidFill>
                  <a:srgbClr val="000000"/>
                </a:solidFill>
              </a:rPr>
              <a:t> ≤ 20</a:t>
            </a:r>
            <a:r>
              <a:rPr lang="en-US" altLang="zh-CN" sz="2800" b="1" baseline="30000" dirty="0"/>
              <a:t>0</a:t>
            </a:r>
            <a:endParaRPr lang="zh-CN" sz="2800" b="1" kern="100" dirty="0">
              <a:latin typeface="+mj-lt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344" grpId="0"/>
      <p:bldP spid="65" grpId="0" animBg="1"/>
      <p:bldP spid="6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矩形 37"/>
          <p:cNvSpPr>
            <a:spLocks noChangeArrowheads="1"/>
          </p:cNvSpPr>
          <p:nvPr/>
        </p:nvSpPr>
        <p:spPr bwMode="auto">
          <a:xfrm>
            <a:off x="331788" y="742950"/>
            <a:ext cx="927100" cy="1127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/>
              <a:t>模型假设</a:t>
            </a:r>
            <a:endParaRPr lang="zh-CN" altLang="en-US" sz="2800" b="1"/>
          </a:p>
        </p:txBody>
      </p:sp>
      <p:grpSp>
        <p:nvGrpSpPr>
          <p:cNvPr id="66563" name="组合 134"/>
          <p:cNvGrpSpPr/>
          <p:nvPr/>
        </p:nvGrpSpPr>
        <p:grpSpPr bwMode="auto">
          <a:xfrm>
            <a:off x="1325563" y="3429000"/>
            <a:ext cx="7023100" cy="2886075"/>
            <a:chOff x="1325497" y="3122690"/>
            <a:chExt cx="7022948" cy="2886470"/>
          </a:xfrm>
        </p:grpSpPr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7669010" y="3645049"/>
              <a:ext cx="503226" cy="565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c</a:t>
              </a:r>
              <a:endParaRPr lang="zh-CN" sz="2000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cxnSp>
          <p:nvCxnSpPr>
            <p:cNvPr id="66581" name="Line 4"/>
            <p:cNvCxnSpPr>
              <a:cxnSpLocks noChangeShapeType="1"/>
            </p:cNvCxnSpPr>
            <p:nvPr/>
          </p:nvCxnSpPr>
          <p:spPr bwMode="auto">
            <a:xfrm flipH="1">
              <a:off x="1796292" y="3133470"/>
              <a:ext cx="5474" cy="2563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82" name="Line 5"/>
            <p:cNvCxnSpPr>
              <a:cxnSpLocks noChangeShapeType="1"/>
            </p:cNvCxnSpPr>
            <p:nvPr/>
          </p:nvCxnSpPr>
          <p:spPr bwMode="auto">
            <a:xfrm>
              <a:off x="1325497" y="5223533"/>
              <a:ext cx="6076539" cy="282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83" name="Line 6"/>
            <p:cNvCxnSpPr>
              <a:cxnSpLocks noChangeShapeType="1"/>
            </p:cNvCxnSpPr>
            <p:nvPr/>
          </p:nvCxnSpPr>
          <p:spPr bwMode="auto">
            <a:xfrm>
              <a:off x="1801766" y="3133470"/>
              <a:ext cx="56331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84" name="Line 7"/>
            <p:cNvCxnSpPr>
              <a:cxnSpLocks noChangeShapeType="1"/>
            </p:cNvCxnSpPr>
            <p:nvPr/>
          </p:nvCxnSpPr>
          <p:spPr bwMode="auto">
            <a:xfrm flipH="1">
              <a:off x="7423933" y="3149641"/>
              <a:ext cx="0" cy="20860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85" name="Line 8"/>
            <p:cNvCxnSpPr>
              <a:cxnSpLocks noChangeShapeType="1"/>
            </p:cNvCxnSpPr>
            <p:nvPr/>
          </p:nvCxnSpPr>
          <p:spPr bwMode="auto">
            <a:xfrm>
              <a:off x="1818189" y="3149641"/>
              <a:ext cx="0" cy="8085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86" name="Line 9"/>
            <p:cNvCxnSpPr>
              <a:cxnSpLocks noChangeShapeType="1"/>
              <a:stCxn id="78" idx="0"/>
            </p:cNvCxnSpPr>
            <p:nvPr/>
          </p:nvCxnSpPr>
          <p:spPr bwMode="auto">
            <a:xfrm flipV="1">
              <a:off x="3922529" y="3701514"/>
              <a:ext cx="3529828" cy="1162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87" name="Line 10"/>
            <p:cNvCxnSpPr>
              <a:cxnSpLocks noChangeShapeType="1"/>
            </p:cNvCxnSpPr>
            <p:nvPr/>
          </p:nvCxnSpPr>
          <p:spPr bwMode="auto">
            <a:xfrm flipV="1">
              <a:off x="3846987" y="4076243"/>
              <a:ext cx="3625561" cy="11594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88" name="Line 11"/>
            <p:cNvCxnSpPr>
              <a:cxnSpLocks noChangeShapeType="1"/>
            </p:cNvCxnSpPr>
            <p:nvPr/>
          </p:nvCxnSpPr>
          <p:spPr bwMode="auto">
            <a:xfrm>
              <a:off x="1818189" y="3122690"/>
              <a:ext cx="3262718" cy="1347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89" name="Line 12"/>
            <p:cNvCxnSpPr>
              <a:cxnSpLocks noChangeShapeType="1"/>
            </p:cNvCxnSpPr>
            <p:nvPr/>
          </p:nvCxnSpPr>
          <p:spPr bwMode="auto">
            <a:xfrm>
              <a:off x="1796292" y="3958176"/>
              <a:ext cx="3284616" cy="5120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90" name="Line 13"/>
            <p:cNvCxnSpPr>
              <a:cxnSpLocks noChangeShapeType="1"/>
            </p:cNvCxnSpPr>
            <p:nvPr/>
          </p:nvCxnSpPr>
          <p:spPr bwMode="auto">
            <a:xfrm flipH="1">
              <a:off x="3548087" y="4497200"/>
              <a:ext cx="15328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>
              <a:off x="5059216" y="4416680"/>
              <a:ext cx="65086" cy="1619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52" name="Oval 15"/>
            <p:cNvSpPr>
              <a:spLocks noChangeArrowheads="1"/>
            </p:cNvSpPr>
            <p:nvPr/>
          </p:nvSpPr>
          <p:spPr bwMode="auto">
            <a:xfrm>
              <a:off x="7362628" y="3645049"/>
              <a:ext cx="109536" cy="1079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55" name="Freeform 18"/>
            <p:cNvSpPr/>
            <p:nvPr/>
          </p:nvSpPr>
          <p:spPr bwMode="auto">
            <a:xfrm>
              <a:off x="5038579" y="4553224"/>
              <a:ext cx="47624" cy="344534"/>
            </a:xfrm>
            <a:custGeom>
              <a:avLst/>
              <a:gdLst>
                <a:gd name="T0" fmla="*/ 85 w 87"/>
                <a:gd name="T1" fmla="*/ 0 h 280"/>
                <a:gd name="T2" fmla="*/ 70 w 87"/>
                <a:gd name="T3" fmla="*/ 135 h 280"/>
                <a:gd name="T4" fmla="*/ 25 w 87"/>
                <a:gd name="T5" fmla="*/ 150 h 280"/>
                <a:gd name="T6" fmla="*/ 10 w 87"/>
                <a:gd name="T7" fmla="*/ 195 h 280"/>
                <a:gd name="T8" fmla="*/ 55 w 87"/>
                <a:gd name="T9" fmla="*/ 27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80">
                  <a:moveTo>
                    <a:pt x="85" y="0"/>
                  </a:moveTo>
                  <a:cubicBezTo>
                    <a:pt x="80" y="45"/>
                    <a:pt x="87" y="93"/>
                    <a:pt x="70" y="135"/>
                  </a:cubicBezTo>
                  <a:cubicBezTo>
                    <a:pt x="64" y="150"/>
                    <a:pt x="36" y="139"/>
                    <a:pt x="25" y="150"/>
                  </a:cubicBezTo>
                  <a:cubicBezTo>
                    <a:pt x="14" y="161"/>
                    <a:pt x="15" y="180"/>
                    <a:pt x="10" y="195"/>
                  </a:cubicBezTo>
                  <a:cubicBezTo>
                    <a:pt x="27" y="280"/>
                    <a:pt x="0" y="270"/>
                    <a:pt x="55" y="27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56" name="Freeform 19"/>
            <p:cNvSpPr/>
            <p:nvPr/>
          </p:nvSpPr>
          <p:spPr bwMode="auto">
            <a:xfrm>
              <a:off x="7349929" y="3770479"/>
              <a:ext cx="85723" cy="363588"/>
            </a:xfrm>
            <a:custGeom>
              <a:avLst/>
              <a:gdLst>
                <a:gd name="T0" fmla="*/ 75 w 77"/>
                <a:gd name="T1" fmla="*/ 0 h 270"/>
                <a:gd name="T2" fmla="*/ 60 w 77"/>
                <a:gd name="T3" fmla="*/ 135 h 270"/>
                <a:gd name="T4" fmla="*/ 15 w 77"/>
                <a:gd name="T5" fmla="*/ 150 h 270"/>
                <a:gd name="T6" fmla="*/ 0 w 77"/>
                <a:gd name="T7" fmla="*/ 195 h 270"/>
                <a:gd name="T8" fmla="*/ 15 w 77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270">
                  <a:moveTo>
                    <a:pt x="75" y="0"/>
                  </a:moveTo>
                  <a:cubicBezTo>
                    <a:pt x="70" y="45"/>
                    <a:pt x="77" y="93"/>
                    <a:pt x="60" y="135"/>
                  </a:cubicBezTo>
                  <a:cubicBezTo>
                    <a:pt x="54" y="150"/>
                    <a:pt x="26" y="139"/>
                    <a:pt x="15" y="150"/>
                  </a:cubicBezTo>
                  <a:cubicBezTo>
                    <a:pt x="4" y="161"/>
                    <a:pt x="5" y="180"/>
                    <a:pt x="0" y="195"/>
                  </a:cubicBezTo>
                  <a:cubicBezTo>
                    <a:pt x="16" y="260"/>
                    <a:pt x="15" y="234"/>
                    <a:pt x="15" y="27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cxnSp>
          <p:nvCxnSpPr>
            <p:cNvPr id="66595" name="Line 20"/>
            <p:cNvCxnSpPr>
              <a:cxnSpLocks noChangeShapeType="1"/>
            </p:cNvCxnSpPr>
            <p:nvPr/>
          </p:nvCxnSpPr>
          <p:spPr bwMode="auto">
            <a:xfrm flipH="1" flipV="1">
              <a:off x="1413087" y="3137513"/>
              <a:ext cx="427000" cy="121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96" name="Line 21"/>
            <p:cNvCxnSpPr>
              <a:cxnSpLocks noChangeShapeType="1"/>
            </p:cNvCxnSpPr>
            <p:nvPr/>
          </p:nvCxnSpPr>
          <p:spPr bwMode="auto">
            <a:xfrm flipH="1">
              <a:off x="1467830" y="3958176"/>
              <a:ext cx="3284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97" name="Line 22"/>
            <p:cNvCxnSpPr>
              <a:cxnSpLocks noChangeShapeType="1"/>
            </p:cNvCxnSpPr>
            <p:nvPr/>
          </p:nvCxnSpPr>
          <p:spPr bwMode="auto">
            <a:xfrm>
              <a:off x="1643010" y="3149641"/>
              <a:ext cx="0" cy="808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6598" name="Line 23"/>
            <p:cNvCxnSpPr>
              <a:cxnSpLocks noChangeShapeType="1"/>
            </p:cNvCxnSpPr>
            <p:nvPr/>
          </p:nvCxnSpPr>
          <p:spPr bwMode="auto">
            <a:xfrm flipH="1">
              <a:off x="1610164" y="3970304"/>
              <a:ext cx="24087" cy="1269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6599" name="Line 24"/>
            <p:cNvCxnSpPr>
              <a:cxnSpLocks noChangeShapeType="1"/>
            </p:cNvCxnSpPr>
            <p:nvPr/>
          </p:nvCxnSpPr>
          <p:spPr bwMode="auto">
            <a:xfrm>
              <a:off x="3879805" y="5251832"/>
              <a:ext cx="0" cy="323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00" name="Line 25"/>
            <p:cNvCxnSpPr>
              <a:cxnSpLocks noChangeShapeType="1"/>
            </p:cNvCxnSpPr>
            <p:nvPr/>
          </p:nvCxnSpPr>
          <p:spPr bwMode="auto">
            <a:xfrm>
              <a:off x="1818189" y="5467442"/>
              <a:ext cx="20605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6601" name="Line 26"/>
            <p:cNvCxnSpPr>
              <a:cxnSpLocks noChangeShapeType="1"/>
            </p:cNvCxnSpPr>
            <p:nvPr/>
          </p:nvCxnSpPr>
          <p:spPr bwMode="auto">
            <a:xfrm>
              <a:off x="7402036" y="3717032"/>
              <a:ext cx="372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02" name="Line 27"/>
            <p:cNvCxnSpPr>
              <a:cxnSpLocks noChangeShapeType="1"/>
            </p:cNvCxnSpPr>
            <p:nvPr/>
          </p:nvCxnSpPr>
          <p:spPr bwMode="auto">
            <a:xfrm>
              <a:off x="7471682" y="4076243"/>
              <a:ext cx="3503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03" name="Line 28"/>
            <p:cNvCxnSpPr>
              <a:cxnSpLocks noChangeShapeType="1"/>
            </p:cNvCxnSpPr>
            <p:nvPr/>
          </p:nvCxnSpPr>
          <p:spPr bwMode="auto">
            <a:xfrm>
              <a:off x="7712554" y="3719658"/>
              <a:ext cx="0" cy="356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3846392" y="3957829"/>
              <a:ext cx="679435" cy="539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solidFill>
                    <a:srgbClr val="FF0000"/>
                  </a:solidFill>
                  <a:latin typeface="+mj-lt"/>
                  <a:ea typeface="宋体" panose="02010600030101010101" pitchFamily="2" charset="-122"/>
                  <a:cs typeface="Times New Roman" panose="02020603050405020304"/>
                  <a:sym typeface="Symbol" panose="05050102010706020507"/>
                </a:rPr>
                <a:t></a:t>
              </a:r>
              <a:endParaRPr lang="zh-CN" sz="2000" b="1" kern="10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67" name="Text Box 30"/>
            <p:cNvSpPr txBox="1">
              <a:spLocks noChangeArrowheads="1"/>
            </p:cNvSpPr>
            <p:nvPr/>
          </p:nvSpPr>
          <p:spPr bwMode="auto">
            <a:xfrm>
              <a:off x="3295541" y="3856215"/>
              <a:ext cx="504814" cy="58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solidFill>
                    <a:schemeClr val="accent6"/>
                  </a:solidFill>
                  <a:latin typeface="+mj-lt"/>
                  <a:ea typeface="宋体" panose="02010600030101010101" pitchFamily="2" charset="-122"/>
                  <a:cs typeface="Times New Roman" panose="02020603050405020304"/>
                  <a:sym typeface="Symbol" panose="05050102010706020507"/>
                </a:rPr>
                <a:t></a:t>
              </a:r>
              <a:endParaRPr lang="zh-CN" sz="2000" b="1" kern="100" dirty="0">
                <a:solidFill>
                  <a:schemeClr val="accent6"/>
                </a:solidFill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68" name="Arc 31"/>
            <p:cNvSpPr/>
            <p:nvPr/>
          </p:nvSpPr>
          <p:spPr bwMode="auto">
            <a:xfrm flipH="1">
              <a:off x="3613034" y="3903847"/>
              <a:ext cx="109536" cy="5668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69" name="Text Box 32"/>
            <p:cNvSpPr txBox="1">
              <a:spLocks noChangeArrowheads="1"/>
            </p:cNvSpPr>
            <p:nvPr/>
          </p:nvSpPr>
          <p:spPr bwMode="auto">
            <a:xfrm>
              <a:off x="4662350" y="4897758"/>
              <a:ext cx="657211" cy="630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  <a:sym typeface="Symbol" panose="05050102010706020507"/>
                </a:rPr>
                <a:t></a:t>
              </a:r>
              <a:endParaRPr lang="zh-CN" sz="2000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70" name="Text Box 33"/>
            <p:cNvSpPr txBox="1">
              <a:spLocks noChangeArrowheads="1"/>
            </p:cNvSpPr>
            <p:nvPr/>
          </p:nvSpPr>
          <p:spPr bwMode="auto">
            <a:xfrm>
              <a:off x="1358833" y="3427532"/>
              <a:ext cx="503227" cy="565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h</a:t>
              </a:r>
              <a:endParaRPr lang="zh-CN" sz="2000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71" name="Text Box 34"/>
            <p:cNvSpPr txBox="1">
              <a:spLocks noChangeArrowheads="1"/>
            </p:cNvSpPr>
            <p:nvPr/>
          </p:nvSpPr>
          <p:spPr bwMode="auto">
            <a:xfrm>
              <a:off x="1357246" y="4426206"/>
              <a:ext cx="393691" cy="64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b</a:t>
              </a:r>
              <a:endParaRPr lang="zh-CN" sz="2000" b="1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72" name="Text Box 35"/>
            <p:cNvSpPr txBox="1">
              <a:spLocks noChangeArrowheads="1"/>
            </p:cNvSpPr>
            <p:nvPr/>
          </p:nvSpPr>
          <p:spPr bwMode="auto">
            <a:xfrm>
              <a:off x="2581182" y="5413767"/>
              <a:ext cx="550851" cy="457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d</a:t>
              </a:r>
              <a:endParaRPr lang="zh-CN" sz="2000" b="1" kern="100" dirty="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73" name="Text Box 36"/>
            <p:cNvSpPr txBox="1">
              <a:spLocks noChangeArrowheads="1"/>
            </p:cNvSpPr>
            <p:nvPr/>
          </p:nvSpPr>
          <p:spPr bwMode="auto">
            <a:xfrm>
              <a:off x="3895603" y="5399477"/>
              <a:ext cx="460365" cy="609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q</a:t>
              </a:r>
              <a:endParaRPr lang="zh-CN" sz="2000" b="1" kern="100"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74" name="Text Box 37"/>
            <p:cNvSpPr txBox="1">
              <a:spLocks noChangeArrowheads="1"/>
            </p:cNvSpPr>
            <p:nvPr/>
          </p:nvSpPr>
          <p:spPr bwMode="auto">
            <a:xfrm>
              <a:off x="6106944" y="4845364"/>
              <a:ext cx="1046139" cy="542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地板线</a:t>
              </a:r>
            </a:p>
          </p:txBody>
        </p:sp>
        <p:sp>
          <p:nvSpPr>
            <p:cNvPr id="75" name="Text Box 38"/>
            <p:cNvSpPr txBox="1">
              <a:spLocks noChangeArrowheads="1"/>
            </p:cNvSpPr>
            <p:nvPr/>
          </p:nvSpPr>
          <p:spPr bwMode="auto">
            <a:xfrm>
              <a:off x="1779512" y="3395777"/>
              <a:ext cx="898506" cy="647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屏幕</a:t>
              </a:r>
            </a:p>
          </p:txBody>
        </p:sp>
        <p:sp>
          <p:nvSpPr>
            <p:cNvPr id="76" name="Arc 40"/>
            <p:cNvSpPr/>
            <p:nvPr/>
          </p:nvSpPr>
          <p:spPr bwMode="auto">
            <a:xfrm flipH="1">
              <a:off x="3898778" y="3978470"/>
              <a:ext cx="42862" cy="31119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77" name="Arc 41"/>
            <p:cNvSpPr/>
            <p:nvPr/>
          </p:nvSpPr>
          <p:spPr bwMode="auto">
            <a:xfrm>
              <a:off x="5078266" y="4864416"/>
              <a:ext cx="46036" cy="35564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78" name="Oval 42"/>
            <p:cNvSpPr>
              <a:spLocks noChangeArrowheads="1"/>
            </p:cNvSpPr>
            <p:nvPr/>
          </p:nvSpPr>
          <p:spPr bwMode="auto">
            <a:xfrm>
              <a:off x="3878142" y="4864416"/>
              <a:ext cx="88898" cy="1333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sp>
          <p:nvSpPr>
            <p:cNvPr id="79" name="Freeform 43"/>
            <p:cNvSpPr/>
            <p:nvPr/>
          </p:nvSpPr>
          <p:spPr bwMode="auto">
            <a:xfrm>
              <a:off x="3835280" y="4931100"/>
              <a:ext cx="125410" cy="269912"/>
            </a:xfrm>
            <a:custGeom>
              <a:avLst/>
              <a:gdLst>
                <a:gd name="T0" fmla="*/ 90 w 98"/>
                <a:gd name="T1" fmla="*/ 0 h 270"/>
                <a:gd name="T2" fmla="*/ 0 w 98"/>
                <a:gd name="T3" fmla="*/ 180 h 270"/>
                <a:gd name="T4" fmla="*/ 90 w 9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270">
                  <a:moveTo>
                    <a:pt x="90" y="0"/>
                  </a:moveTo>
                  <a:cubicBezTo>
                    <a:pt x="77" y="104"/>
                    <a:pt x="98" y="147"/>
                    <a:pt x="0" y="180"/>
                  </a:cubicBezTo>
                  <a:cubicBezTo>
                    <a:pt x="17" y="267"/>
                    <a:pt x="3" y="270"/>
                    <a:pt x="90" y="27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latin typeface="+mj-lt"/>
              </a:endParaRPr>
            </a:p>
          </p:txBody>
        </p:sp>
        <p:cxnSp>
          <p:nvCxnSpPr>
            <p:cNvPr id="66618" name="Line 44"/>
            <p:cNvCxnSpPr>
              <a:cxnSpLocks noChangeShapeType="1"/>
            </p:cNvCxnSpPr>
            <p:nvPr/>
          </p:nvCxnSpPr>
          <p:spPr bwMode="auto">
            <a:xfrm>
              <a:off x="4231160" y="5259918"/>
              <a:ext cx="0" cy="323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19" name="Line 45"/>
            <p:cNvCxnSpPr>
              <a:cxnSpLocks noChangeShapeType="1"/>
            </p:cNvCxnSpPr>
            <p:nvPr/>
          </p:nvCxnSpPr>
          <p:spPr bwMode="auto">
            <a:xfrm flipV="1">
              <a:off x="3851920" y="5458009"/>
              <a:ext cx="361308" cy="26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2" name="Text Box 48"/>
            <p:cNvSpPr txBox="1">
              <a:spLocks noChangeArrowheads="1"/>
            </p:cNvSpPr>
            <p:nvPr/>
          </p:nvSpPr>
          <p:spPr bwMode="auto">
            <a:xfrm>
              <a:off x="7418190" y="3281462"/>
              <a:ext cx="930255" cy="417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第</a:t>
              </a:r>
              <a:r>
                <a:rPr lang="en-US" sz="2000" b="1" i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n</a:t>
              </a:r>
              <a:r>
                <a: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排</a:t>
              </a:r>
            </a:p>
          </p:txBody>
        </p:sp>
        <p:sp>
          <p:nvSpPr>
            <p:cNvPr id="83" name="Text Box 49"/>
            <p:cNvSpPr txBox="1">
              <a:spLocks noChangeArrowheads="1"/>
            </p:cNvSpPr>
            <p:nvPr/>
          </p:nvSpPr>
          <p:spPr bwMode="auto">
            <a:xfrm>
              <a:off x="3065359" y="4578627"/>
              <a:ext cx="930255" cy="441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第</a:t>
              </a:r>
              <a:r>
                <a:rPr lang="en-US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1</a:t>
              </a:r>
              <a:r>
                <a:rPr 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排</a:t>
              </a:r>
            </a:p>
          </p:txBody>
        </p:sp>
        <p:sp>
          <p:nvSpPr>
            <p:cNvPr id="84" name="Text Box 50"/>
            <p:cNvSpPr txBox="1">
              <a:spLocks noChangeArrowheads="1"/>
            </p:cNvSpPr>
            <p:nvPr/>
          </p:nvSpPr>
          <p:spPr bwMode="auto">
            <a:xfrm>
              <a:off x="5537043" y="5239118"/>
              <a:ext cx="755634" cy="541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地面</a:t>
              </a:r>
            </a:p>
          </p:txBody>
        </p:sp>
        <p:sp>
          <p:nvSpPr>
            <p:cNvPr id="85" name="TextBox 8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766231" y="4149080"/>
              <a:ext cx="390300" cy="400110"/>
            </a:xfrm>
            <a:prstGeom prst="rect">
              <a:avLst/>
            </a:prstGeom>
            <a:blipFill rotWithShape="1">
              <a:blip r:embed="rId2"/>
              <a:stretch>
                <a:fillRect b="-769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  <a:ea typeface="宋体" panose="02010600030101010101" pitchFamily="2" charset="-122"/>
                </a:rPr>
                <a:t> </a:t>
              </a:r>
            </a:p>
          </p:txBody>
        </p:sp>
        <p:sp>
          <p:nvSpPr>
            <p:cNvPr id="86" name="Arc 31"/>
            <p:cNvSpPr/>
            <p:nvPr/>
          </p:nvSpPr>
          <p:spPr bwMode="auto">
            <a:xfrm flipH="1">
              <a:off x="3774956" y="4289663"/>
              <a:ext cx="46037" cy="21910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upright="1"/>
            <a:lstStyle/>
            <a:p>
              <a:pPr>
                <a:defRPr/>
              </a:pPr>
              <a:endParaRPr lang="zh-CN" altLang="en-US" sz="2000" b="1">
                <a:solidFill>
                  <a:schemeClr val="accent6"/>
                </a:solidFill>
                <a:latin typeface="+mj-lt"/>
              </a:endParaRPr>
            </a:p>
          </p:txBody>
        </p:sp>
      </p:grpSp>
      <p:sp>
        <p:nvSpPr>
          <p:cNvPr id="15364" name="矩形 87"/>
          <p:cNvSpPr>
            <a:spLocks noChangeArrowheads="1"/>
          </p:cNvSpPr>
          <p:nvPr/>
        </p:nvSpPr>
        <p:spPr bwMode="auto">
          <a:xfrm>
            <a:off x="1331913" y="1422400"/>
            <a:ext cx="77041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下仰角</a:t>
            </a:r>
            <a:r>
              <a:rPr lang="en-US" altLang="zh-CN" sz="2800" b="1" i="1">
                <a:solidFill>
                  <a:srgbClr val="FF0000"/>
                </a:solidFill>
              </a:rPr>
              <a:t>γ </a:t>
            </a:r>
            <a:r>
              <a:rPr lang="en-US" altLang="zh-CN" sz="2800" b="1" i="1"/>
              <a:t>~ </a:t>
            </a:r>
            <a:r>
              <a:rPr lang="zh-CN" altLang="zh-CN" sz="2800" b="1"/>
              <a:t>眼睛到屏幕</a:t>
            </a:r>
            <a:r>
              <a:rPr lang="zh-CN" altLang="zh-CN" sz="2800" b="1">
                <a:solidFill>
                  <a:srgbClr val="FF0000"/>
                </a:solidFill>
              </a:rPr>
              <a:t>下边缘视线</a:t>
            </a:r>
            <a:r>
              <a:rPr lang="zh-CN" altLang="zh-CN" sz="2800" b="1"/>
              <a:t>与水平线夹角</a:t>
            </a:r>
            <a:r>
              <a:rPr lang="en-US" altLang="zh-CN" sz="2800" b="1"/>
              <a:t>.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5365" name="矩形 88"/>
          <p:cNvSpPr>
            <a:spLocks noChangeArrowheads="1"/>
          </p:cNvSpPr>
          <p:nvPr/>
        </p:nvSpPr>
        <p:spPr bwMode="auto">
          <a:xfrm>
            <a:off x="687388" y="2236788"/>
            <a:ext cx="12922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ym typeface="Symbol" panose="05050102010706020507" pitchFamily="18" charset="2"/>
              </a:rPr>
              <a:t></a:t>
            </a:r>
            <a:r>
              <a:rPr lang="en-US" altLang="zh-CN" sz="2800" b="1"/>
              <a:t>=</a:t>
            </a:r>
            <a:r>
              <a:rPr lang="en-US" altLang="zh-CN" sz="2800" b="1" i="1">
                <a:sym typeface="Symbol" panose="05050102010706020507" pitchFamily="18" charset="2"/>
              </a:rPr>
              <a:t> </a:t>
            </a:r>
            <a:r>
              <a:rPr lang="en-US" altLang="zh-CN" sz="2800" b="1"/>
              <a:t>- </a:t>
            </a:r>
            <a:r>
              <a:rPr lang="en-US" altLang="zh-CN" sz="2800" b="1" i="1"/>
              <a:t>γ</a:t>
            </a:r>
            <a:endParaRPr lang="zh-CN" altLang="en-US" sz="2800" b="1"/>
          </a:p>
        </p:txBody>
      </p:sp>
      <p:sp>
        <p:nvSpPr>
          <p:cNvPr id="15366" name="矩形 89"/>
          <p:cNvSpPr>
            <a:spLocks noChangeArrowheads="1"/>
          </p:cNvSpPr>
          <p:nvPr/>
        </p:nvSpPr>
        <p:spPr bwMode="auto">
          <a:xfrm>
            <a:off x="2316163" y="2276475"/>
            <a:ext cx="614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当下边缘视线在水平线之下时</a:t>
            </a:r>
            <a:r>
              <a:rPr lang="en-US" altLang="zh-CN" sz="2800" b="1" i="1">
                <a:solidFill>
                  <a:srgbClr val="FF0000"/>
                </a:solidFill>
              </a:rPr>
              <a:t>γ</a:t>
            </a:r>
            <a:r>
              <a:rPr lang="zh-CN" altLang="zh-CN" sz="2800" b="1">
                <a:solidFill>
                  <a:srgbClr val="FF0000"/>
                </a:solidFill>
              </a:rPr>
              <a:t>取负值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5367" name="矩形 2"/>
          <p:cNvSpPr>
            <a:spLocks noChangeArrowheads="1"/>
          </p:cNvSpPr>
          <p:nvPr/>
        </p:nvSpPr>
        <p:spPr bwMode="auto">
          <a:xfrm>
            <a:off x="1344613" y="765175"/>
            <a:ext cx="762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上</a:t>
            </a:r>
            <a:r>
              <a:rPr lang="zh-CN" altLang="zh-CN" sz="2800" b="1">
                <a:solidFill>
                  <a:srgbClr val="FF0000"/>
                </a:solidFill>
              </a:rPr>
              <a:t>仰角</a:t>
            </a:r>
            <a:r>
              <a:rPr lang="en-US" altLang="zh-CN" sz="2800" b="1" i="1">
                <a:solidFill>
                  <a:srgbClr val="FF0000"/>
                </a:solidFill>
                <a:sym typeface="Symbol" panose="05050102010706020507" pitchFamily="18" charset="2"/>
              </a:rPr>
              <a:t> </a:t>
            </a:r>
            <a:r>
              <a:rPr lang="en-US" altLang="zh-CN" sz="2800" b="1" i="1"/>
              <a:t>~ </a:t>
            </a:r>
            <a:r>
              <a:rPr lang="zh-CN" altLang="zh-CN" sz="2800" b="1"/>
              <a:t>眼睛到屏幕</a:t>
            </a:r>
            <a:r>
              <a:rPr lang="zh-CN" altLang="en-US" sz="2800" b="1">
                <a:solidFill>
                  <a:srgbClr val="FF0000"/>
                </a:solidFill>
              </a:rPr>
              <a:t>上</a:t>
            </a:r>
            <a:r>
              <a:rPr lang="zh-CN" altLang="zh-CN" sz="2800" b="1">
                <a:solidFill>
                  <a:srgbClr val="FF0000"/>
                </a:solidFill>
              </a:rPr>
              <a:t>边缘视线</a:t>
            </a:r>
            <a:r>
              <a:rPr lang="zh-CN" altLang="zh-CN" sz="2800" b="1"/>
              <a:t>与水平线夹角</a:t>
            </a:r>
            <a:r>
              <a:rPr lang="en-US" altLang="zh-CN" sz="2800" b="1"/>
              <a:t>.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endParaRPr lang="zh-CN" altLang="en-US" sz="2800"/>
          </a:p>
        </p:txBody>
      </p:sp>
      <p:grpSp>
        <p:nvGrpSpPr>
          <p:cNvPr id="15368" name="组合 4"/>
          <p:cNvGrpSpPr/>
          <p:nvPr/>
        </p:nvGrpSpPr>
        <p:grpSpPr bwMode="auto">
          <a:xfrm>
            <a:off x="1781175" y="3451225"/>
            <a:ext cx="5670550" cy="1085850"/>
            <a:chOff x="1703576" y="616072"/>
            <a:chExt cx="5670550" cy="1085815"/>
          </a:xfrm>
        </p:grpSpPr>
        <p:cxnSp>
          <p:nvCxnSpPr>
            <p:cNvPr id="66569" name="Line 6"/>
            <p:cNvCxnSpPr>
              <a:cxnSpLocks noChangeShapeType="1"/>
            </p:cNvCxnSpPr>
            <p:nvPr/>
          </p:nvCxnSpPr>
          <p:spPr bwMode="auto">
            <a:xfrm flipV="1">
              <a:off x="5537200" y="1154579"/>
              <a:ext cx="1725915" cy="11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570" name="组合 125"/>
            <p:cNvGrpSpPr/>
            <p:nvPr/>
          </p:nvGrpSpPr>
          <p:grpSpPr bwMode="auto">
            <a:xfrm>
              <a:off x="1703576" y="616072"/>
              <a:ext cx="5670550" cy="841842"/>
              <a:chOff x="1801766" y="3662423"/>
              <a:chExt cx="5670782" cy="842179"/>
            </a:xfrm>
          </p:grpSpPr>
          <p:cxnSp>
            <p:nvCxnSpPr>
              <p:cNvPr id="66572" name="Line 12"/>
              <p:cNvCxnSpPr>
                <a:cxnSpLocks noChangeShapeType="1"/>
              </p:cNvCxnSpPr>
              <p:nvPr/>
            </p:nvCxnSpPr>
            <p:spPr bwMode="auto">
              <a:xfrm flipV="1">
                <a:off x="1818189" y="4263253"/>
                <a:ext cx="5560906" cy="24134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573" name="Line 11"/>
              <p:cNvCxnSpPr>
                <a:cxnSpLocks noChangeShapeType="1"/>
              </p:cNvCxnSpPr>
              <p:nvPr/>
            </p:nvCxnSpPr>
            <p:spPr bwMode="auto">
              <a:xfrm>
                <a:off x="1801766" y="3675852"/>
                <a:ext cx="5670782" cy="5492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8" name="Text Box 29"/>
              <p:cNvSpPr txBox="1">
                <a:spLocks noChangeArrowheads="1"/>
              </p:cNvSpPr>
              <p:nvPr/>
            </p:nvSpPr>
            <p:spPr bwMode="auto">
              <a:xfrm>
                <a:off x="5148353" y="3954631"/>
                <a:ext cx="677891" cy="538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solidFill>
                      <a:srgbClr val="FF0000"/>
                    </a:solidFill>
                    <a:latin typeface="+mj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</a:t>
                </a:r>
                <a:endParaRPr lang="zh-CN" sz="2000" b="1" kern="100" dirty="0">
                  <a:solidFill>
                    <a:srgbClr val="FF0000"/>
                  </a:solidFill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109" name="Text Box 30"/>
              <p:cNvSpPr txBox="1">
                <a:spLocks noChangeArrowheads="1"/>
              </p:cNvSpPr>
              <p:nvPr/>
            </p:nvSpPr>
            <p:spPr bwMode="auto">
              <a:xfrm>
                <a:off x="6227897" y="3662423"/>
                <a:ext cx="503259" cy="58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solidFill>
                      <a:schemeClr val="accent6"/>
                    </a:solidFill>
                    <a:latin typeface="+mj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</a:t>
                </a:r>
                <a:endParaRPr lang="zh-CN" sz="2000" b="1" kern="100" dirty="0">
                  <a:solidFill>
                    <a:schemeClr val="accent6"/>
                  </a:solidFill>
                  <a:latin typeface="+mj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112" name="Arc 40"/>
              <p:cNvSpPr/>
              <p:nvPr/>
            </p:nvSpPr>
            <p:spPr bwMode="auto">
              <a:xfrm flipH="1">
                <a:off x="5176929" y="4003862"/>
                <a:ext cx="42865" cy="31126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latin typeface="+mj-lt"/>
                </a:endParaRPr>
              </a:p>
            </p:txBody>
          </p:sp>
          <p:sp>
            <p:nvSpPr>
              <p:cNvPr id="114" name="Arc 31"/>
              <p:cNvSpPr/>
              <p:nvPr/>
            </p:nvSpPr>
            <p:spPr bwMode="auto">
              <a:xfrm flipH="1">
                <a:off x="6040564" y="4067385"/>
                <a:ext cx="44452" cy="13339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upright="1"/>
              <a:lstStyle/>
              <a:p>
                <a:pPr>
                  <a:defRPr/>
                </a:pPr>
                <a:endParaRPr lang="zh-CN" altLang="en-US" sz="2000" b="1">
                  <a:solidFill>
                    <a:schemeClr val="accent6"/>
                  </a:solidFill>
                  <a:latin typeface="+mj-lt"/>
                </a:endParaRPr>
              </a:p>
            </p:txBody>
          </p:sp>
          <p:cxnSp>
            <p:nvCxnSpPr>
              <p:cNvPr id="66578" name="直接箭头连接符 115"/>
              <p:cNvCxnSpPr>
                <a:cxnSpLocks noChangeShapeType="1"/>
              </p:cNvCxnSpPr>
              <p:nvPr/>
            </p:nvCxnSpPr>
            <p:spPr bwMode="auto">
              <a:xfrm flipH="1">
                <a:off x="6203745" y="3952696"/>
                <a:ext cx="96447" cy="18174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579" name="直接箭头连接符 121"/>
              <p:cNvCxnSpPr>
                <a:cxnSpLocks noChangeShapeType="1"/>
              </p:cNvCxnSpPr>
              <p:nvPr/>
            </p:nvCxnSpPr>
            <p:spPr bwMode="auto">
              <a:xfrm flipV="1">
                <a:off x="5915200" y="4221849"/>
                <a:ext cx="288545" cy="11806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0" name="矩形 88"/>
            <p:cNvSpPr>
              <a:spLocks noChangeArrowheads="1"/>
            </p:cNvSpPr>
            <p:nvPr/>
          </p:nvSpPr>
          <p:spPr bwMode="auto">
            <a:xfrm>
              <a:off x="5199251" y="1301850"/>
              <a:ext cx="768350" cy="4000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i="1" dirty="0">
                  <a:ea typeface="宋体" panose="02010600030101010101" pitchFamily="2" charset="-122"/>
                </a:rPr>
                <a:t>γ&lt;0</a:t>
              </a: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 animBg="1"/>
      <p:bldP spid="15366" grpId="0"/>
      <p:bldP spid="1536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组合 1"/>
          <p:cNvGrpSpPr/>
          <p:nvPr/>
        </p:nvGrpSpPr>
        <p:grpSpPr bwMode="auto">
          <a:xfrm>
            <a:off x="3616325" y="692150"/>
            <a:ext cx="5111750" cy="2016125"/>
            <a:chOff x="5268" y="2778"/>
            <a:chExt cx="4658" cy="2073"/>
          </a:xfrm>
        </p:grpSpPr>
        <p:sp>
          <p:nvSpPr>
            <p:cNvPr id="3" name="Text Box 80"/>
            <p:cNvSpPr txBox="1">
              <a:spLocks noChangeArrowheads="1"/>
            </p:cNvSpPr>
            <p:nvPr/>
          </p:nvSpPr>
          <p:spPr bwMode="auto">
            <a:xfrm>
              <a:off x="6502" y="3743"/>
              <a:ext cx="869" cy="44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 dirty="0">
                  <a:latin typeface="+mn-lt"/>
                  <a:ea typeface="宋体" panose="02010600030101010101" pitchFamily="2" charset="-122"/>
                  <a:cs typeface="Times New Roman" panose="02020603050405020304"/>
                </a:rPr>
                <a:t>水平线</a:t>
              </a:r>
            </a:p>
          </p:txBody>
        </p:sp>
        <p:grpSp>
          <p:nvGrpSpPr>
            <p:cNvPr id="67602" name="Group 81"/>
            <p:cNvGrpSpPr/>
            <p:nvPr/>
          </p:nvGrpSpPr>
          <p:grpSpPr bwMode="auto">
            <a:xfrm>
              <a:off x="5268" y="2778"/>
              <a:ext cx="4658" cy="2073"/>
              <a:chOff x="3992" y="3039"/>
              <a:chExt cx="4658" cy="2073"/>
            </a:xfrm>
          </p:grpSpPr>
          <p:sp>
            <p:nvSpPr>
              <p:cNvPr id="5" name="Text Box 82"/>
              <p:cNvSpPr txBox="1">
                <a:spLocks noChangeArrowheads="1"/>
              </p:cNvSpPr>
              <p:nvPr/>
            </p:nvSpPr>
            <p:spPr bwMode="auto">
              <a:xfrm>
                <a:off x="7610" y="3981"/>
                <a:ext cx="460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c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cxnSp>
            <p:nvCxnSpPr>
              <p:cNvPr id="67604" name="Line 83"/>
              <p:cNvCxnSpPr>
                <a:cxnSpLocks noChangeShapeType="1"/>
              </p:cNvCxnSpPr>
              <p:nvPr/>
            </p:nvCxnSpPr>
            <p:spPr bwMode="auto">
              <a:xfrm flipH="1">
                <a:off x="4480" y="3047"/>
                <a:ext cx="5" cy="19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05" name="Line 84"/>
              <p:cNvCxnSpPr>
                <a:cxnSpLocks noChangeShapeType="1"/>
              </p:cNvCxnSpPr>
              <p:nvPr/>
            </p:nvCxnSpPr>
            <p:spPr bwMode="auto">
              <a:xfrm>
                <a:off x="4050" y="4598"/>
                <a:ext cx="4540" cy="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06" name="Line 85"/>
              <p:cNvCxnSpPr>
                <a:cxnSpLocks noChangeShapeType="1"/>
              </p:cNvCxnSpPr>
              <p:nvPr/>
            </p:nvCxnSpPr>
            <p:spPr bwMode="auto">
              <a:xfrm>
                <a:off x="4485" y="3047"/>
                <a:ext cx="4165" cy="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07" name="Line 86"/>
              <p:cNvCxnSpPr>
                <a:cxnSpLocks noChangeShapeType="1"/>
              </p:cNvCxnSpPr>
              <p:nvPr/>
            </p:nvCxnSpPr>
            <p:spPr bwMode="auto">
              <a:xfrm>
                <a:off x="4500" y="3059"/>
                <a:ext cx="0" cy="6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08" name="Line 87"/>
              <p:cNvCxnSpPr>
                <a:cxnSpLocks noChangeShapeType="1"/>
              </p:cNvCxnSpPr>
              <p:nvPr/>
            </p:nvCxnSpPr>
            <p:spPr bwMode="auto">
              <a:xfrm flipV="1">
                <a:off x="6180" y="3837"/>
                <a:ext cx="2404" cy="4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09" name="Line 88"/>
              <p:cNvCxnSpPr>
                <a:cxnSpLocks noChangeShapeType="1"/>
              </p:cNvCxnSpPr>
              <p:nvPr/>
            </p:nvCxnSpPr>
            <p:spPr bwMode="auto">
              <a:xfrm flipV="1">
                <a:off x="6165" y="4152"/>
                <a:ext cx="2465" cy="4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10" name="Line 89"/>
              <p:cNvCxnSpPr>
                <a:cxnSpLocks noChangeShapeType="1"/>
              </p:cNvCxnSpPr>
              <p:nvPr/>
            </p:nvCxnSpPr>
            <p:spPr bwMode="auto">
              <a:xfrm>
                <a:off x="4500" y="3039"/>
                <a:ext cx="2980" cy="1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11" name="Line 90"/>
              <p:cNvCxnSpPr>
                <a:cxnSpLocks noChangeShapeType="1"/>
              </p:cNvCxnSpPr>
              <p:nvPr/>
            </p:nvCxnSpPr>
            <p:spPr bwMode="auto">
              <a:xfrm>
                <a:off x="4480" y="3659"/>
                <a:ext cx="3000" cy="3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12" name="Line 91"/>
              <p:cNvCxnSpPr>
                <a:cxnSpLocks noChangeShapeType="1"/>
              </p:cNvCxnSpPr>
              <p:nvPr/>
            </p:nvCxnSpPr>
            <p:spPr bwMode="auto">
              <a:xfrm flipH="1" flipV="1">
                <a:off x="4480" y="4020"/>
                <a:ext cx="3000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13" name="Line 92"/>
              <p:cNvCxnSpPr>
                <a:cxnSpLocks noChangeShapeType="1"/>
              </p:cNvCxnSpPr>
              <p:nvPr/>
            </p:nvCxnSpPr>
            <p:spPr bwMode="auto">
              <a:xfrm flipH="1" flipV="1">
                <a:off x="4130" y="3050"/>
                <a:ext cx="390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14" name="Line 93"/>
              <p:cNvCxnSpPr>
                <a:cxnSpLocks noChangeShapeType="1"/>
              </p:cNvCxnSpPr>
              <p:nvPr/>
            </p:nvCxnSpPr>
            <p:spPr bwMode="auto">
              <a:xfrm flipH="1">
                <a:off x="4180" y="3659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15" name="Line 94"/>
              <p:cNvCxnSpPr>
                <a:cxnSpLocks noChangeShapeType="1"/>
              </p:cNvCxnSpPr>
              <p:nvPr/>
            </p:nvCxnSpPr>
            <p:spPr bwMode="auto">
              <a:xfrm>
                <a:off x="4340" y="3059"/>
                <a:ext cx="0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616" name="Line 95"/>
              <p:cNvCxnSpPr>
                <a:cxnSpLocks noChangeShapeType="1"/>
              </p:cNvCxnSpPr>
              <p:nvPr/>
            </p:nvCxnSpPr>
            <p:spPr bwMode="auto">
              <a:xfrm flipH="1">
                <a:off x="4310" y="3668"/>
                <a:ext cx="22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617" name="Line 96"/>
              <p:cNvCxnSpPr>
                <a:cxnSpLocks noChangeShapeType="1"/>
              </p:cNvCxnSpPr>
              <p:nvPr/>
            </p:nvCxnSpPr>
            <p:spPr bwMode="auto">
              <a:xfrm>
                <a:off x="6200" y="4269"/>
                <a:ext cx="0" cy="5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18" name="Line 97"/>
              <p:cNvCxnSpPr>
                <a:cxnSpLocks noChangeShapeType="1"/>
              </p:cNvCxnSpPr>
              <p:nvPr/>
            </p:nvCxnSpPr>
            <p:spPr bwMode="auto">
              <a:xfrm>
                <a:off x="4500" y="4779"/>
                <a:ext cx="1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619" name="Line 98"/>
              <p:cNvCxnSpPr>
                <a:cxnSpLocks noChangeShapeType="1"/>
              </p:cNvCxnSpPr>
              <p:nvPr/>
            </p:nvCxnSpPr>
            <p:spPr bwMode="auto">
              <a:xfrm>
                <a:off x="7430" y="4061"/>
                <a:ext cx="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20" name="Line 99"/>
              <p:cNvCxnSpPr>
                <a:cxnSpLocks noChangeShapeType="1"/>
              </p:cNvCxnSpPr>
              <p:nvPr/>
            </p:nvCxnSpPr>
            <p:spPr bwMode="auto">
              <a:xfrm>
                <a:off x="7430" y="4381"/>
                <a:ext cx="3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21" name="Line 100"/>
              <p:cNvCxnSpPr>
                <a:cxnSpLocks noChangeShapeType="1"/>
              </p:cNvCxnSpPr>
              <p:nvPr/>
            </p:nvCxnSpPr>
            <p:spPr bwMode="auto">
              <a:xfrm>
                <a:off x="7650" y="4061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Text Box 101"/>
              <p:cNvSpPr txBox="1">
                <a:spLocks noChangeArrowheads="1"/>
              </p:cNvSpPr>
              <p:nvPr/>
            </p:nvSpPr>
            <p:spPr bwMode="auto">
              <a:xfrm>
                <a:off x="6321" y="3547"/>
                <a:ext cx="621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</a:t>
                </a:r>
                <a:r>
                  <a:rPr lang="en-US" sz="2000" b="1" i="1" kern="100" baseline="-250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k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25" name="Text Box 102"/>
              <p:cNvSpPr txBox="1">
                <a:spLocks noChangeArrowheads="1"/>
              </p:cNvSpPr>
              <p:nvPr/>
            </p:nvSpPr>
            <p:spPr bwMode="auto">
              <a:xfrm>
                <a:off x="5851" y="3525"/>
                <a:ext cx="460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</a:t>
                </a:r>
                <a:r>
                  <a:rPr lang="en-US" sz="2000" b="1" i="1" kern="100" baseline="-250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k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2" name="Arc 103"/>
              <p:cNvSpPr/>
              <p:nvPr/>
            </p:nvSpPr>
            <p:spPr bwMode="auto">
              <a:xfrm flipH="1">
                <a:off x="6140" y="3618"/>
                <a:ext cx="100" cy="421"/>
              </a:xfrm>
              <a:custGeom>
                <a:avLst/>
                <a:gdLst>
                  <a:gd name="T0" fmla="*/ 0 w 21600"/>
                  <a:gd name="T1" fmla="*/ 0 h 21600"/>
                  <a:gd name="T2" fmla="*/ 100 w 21600"/>
                  <a:gd name="T3" fmla="*/ 420 h 21600"/>
                  <a:gd name="T4" fmla="*/ 0 w 21600"/>
                  <a:gd name="T5" fmla="*/ 4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000" b="1">
                  <a:latin typeface="+mn-lt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Text Box 104"/>
              <p:cNvSpPr txBox="1">
                <a:spLocks noChangeArrowheads="1"/>
              </p:cNvSpPr>
              <p:nvPr/>
            </p:nvSpPr>
            <p:spPr bwMode="auto">
              <a:xfrm>
                <a:off x="6946" y="4275"/>
                <a:ext cx="600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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28" name="Text Box 105"/>
              <p:cNvSpPr txBox="1">
                <a:spLocks noChangeArrowheads="1"/>
              </p:cNvSpPr>
              <p:nvPr/>
            </p:nvSpPr>
            <p:spPr bwMode="auto">
              <a:xfrm>
                <a:off x="4019" y="3119"/>
                <a:ext cx="460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h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29" name="Text Box 106"/>
              <p:cNvSpPr txBox="1">
                <a:spLocks noChangeArrowheads="1"/>
              </p:cNvSpPr>
              <p:nvPr/>
            </p:nvSpPr>
            <p:spPr bwMode="auto">
              <a:xfrm>
                <a:off x="3992" y="3896"/>
                <a:ext cx="36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b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30" name="Text Box 107"/>
              <p:cNvSpPr txBox="1">
                <a:spLocks noChangeArrowheads="1"/>
              </p:cNvSpPr>
              <p:nvPr/>
            </p:nvSpPr>
            <p:spPr bwMode="auto">
              <a:xfrm>
                <a:off x="5060" y="4660"/>
                <a:ext cx="639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d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31" name="Text Box 108"/>
              <p:cNvSpPr txBox="1">
                <a:spLocks noChangeArrowheads="1"/>
              </p:cNvSpPr>
              <p:nvPr/>
            </p:nvSpPr>
            <p:spPr bwMode="auto">
              <a:xfrm>
                <a:off x="6461" y="4660"/>
                <a:ext cx="839" cy="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(</a:t>
                </a: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k</a:t>
                </a:r>
                <a:r>
                  <a:rPr lang="en-US" sz="2000" b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-1)</a:t>
                </a: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q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4" name="Arc 110"/>
              <p:cNvSpPr/>
              <p:nvPr/>
            </p:nvSpPr>
            <p:spPr bwMode="auto">
              <a:xfrm flipH="1">
                <a:off x="6401" y="3674"/>
                <a:ext cx="39" cy="232"/>
              </a:xfrm>
              <a:custGeom>
                <a:avLst/>
                <a:gdLst>
                  <a:gd name="T0" fmla="*/ 0 w 21600"/>
                  <a:gd name="T1" fmla="*/ 0 h 21600"/>
                  <a:gd name="T2" fmla="*/ 40 w 21600"/>
                  <a:gd name="T3" fmla="*/ 231 h 21600"/>
                  <a:gd name="T4" fmla="*/ 0 w 21600"/>
                  <a:gd name="T5" fmla="*/ 23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000" b="1">
                  <a:latin typeface="+mn-lt"/>
                  <a:ea typeface="宋体" panose="02010600030101010101" pitchFamily="2" charset="-122"/>
                </a:endParaRPr>
              </a:p>
            </p:txBody>
          </p:sp>
          <p:cxnSp>
            <p:nvCxnSpPr>
              <p:cNvPr id="67631" name="Line 111"/>
              <p:cNvCxnSpPr>
                <a:cxnSpLocks noChangeShapeType="1"/>
              </p:cNvCxnSpPr>
              <p:nvPr/>
            </p:nvCxnSpPr>
            <p:spPr bwMode="auto">
              <a:xfrm>
                <a:off x="7440" y="4044"/>
                <a:ext cx="0" cy="8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32" name="Line 112"/>
              <p:cNvCxnSpPr>
                <a:cxnSpLocks noChangeShapeType="1"/>
              </p:cNvCxnSpPr>
              <p:nvPr/>
            </p:nvCxnSpPr>
            <p:spPr bwMode="auto">
              <a:xfrm flipV="1">
                <a:off x="6200" y="4764"/>
                <a:ext cx="1230" cy="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Text Box 113"/>
              <p:cNvSpPr txBox="1">
                <a:spLocks noChangeArrowheads="1"/>
              </p:cNvSpPr>
              <p:nvPr/>
            </p:nvSpPr>
            <p:spPr bwMode="auto">
              <a:xfrm>
                <a:off x="6341" y="3736"/>
                <a:ext cx="619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 err="1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γ</a:t>
                </a:r>
                <a:r>
                  <a:rPr lang="en-US" sz="2000" b="1" i="1" kern="100" baseline="-25000" dirty="0" err="1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k</a:t>
                </a:r>
                <a:endParaRPr lang="zh-CN" sz="2000" b="1" kern="100" dirty="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37" name="Text Box 115"/>
              <p:cNvSpPr txBox="1">
                <a:spLocks noChangeArrowheads="1"/>
              </p:cNvSpPr>
              <p:nvPr/>
            </p:nvSpPr>
            <p:spPr bwMode="auto">
              <a:xfrm>
                <a:off x="7182" y="3601"/>
                <a:ext cx="84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zh-CN" sz="2000" b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第</a:t>
                </a: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k</a:t>
                </a:r>
                <a:r>
                  <a:rPr lang="zh-CN" sz="2000" b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排</a:t>
                </a:r>
              </a:p>
            </p:txBody>
          </p:sp>
        </p:grpSp>
      </p:grpSp>
      <p:sp>
        <p:nvSpPr>
          <p:cNvPr id="67587" name="矩形 1"/>
          <p:cNvSpPr>
            <a:spLocks noChangeArrowheads="1"/>
          </p:cNvSpPr>
          <p:nvPr/>
        </p:nvSpPr>
        <p:spPr bwMode="auto">
          <a:xfrm>
            <a:off x="827088" y="620713"/>
            <a:ext cx="1627187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模型建立</a:t>
            </a:r>
            <a:endParaRPr lang="zh-CN" altLang="en-US" sz="2800" b="1"/>
          </a:p>
        </p:txBody>
      </p:sp>
      <p:sp>
        <p:nvSpPr>
          <p:cNvPr id="67588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9" name="对象 5"/>
          <p:cNvGraphicFramePr>
            <a:graphicFrameLocks noChangeAspect="1"/>
          </p:cNvGraphicFramePr>
          <p:nvPr/>
        </p:nvGraphicFramePr>
        <p:xfrm>
          <a:off x="455613" y="2924175"/>
          <a:ext cx="36131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8" name="公式" r:id="rId3" imgW="1778000" imgH="419100" progId="Equation.3">
                  <p:embed/>
                </p:oleObj>
              </mc:Choice>
              <mc:Fallback>
                <p:oleObj name="公式" r:id="rId3" imgW="1778000" imgH="4191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2924175"/>
                        <a:ext cx="36131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1" name="对象 7"/>
          <p:cNvGraphicFramePr>
            <a:graphicFrameLocks noChangeAspect="1"/>
          </p:cNvGraphicFramePr>
          <p:nvPr/>
        </p:nvGraphicFramePr>
        <p:xfrm>
          <a:off x="4632325" y="2852738"/>
          <a:ext cx="4164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9" name="公式" r:id="rId5" imgW="2019300" imgH="419100" progId="Equation.3">
                  <p:embed/>
                </p:oleObj>
              </mc:Choice>
              <mc:Fallback>
                <p:oleObj name="公式" r:id="rId5" imgW="2019300" imgH="4191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2852738"/>
                        <a:ext cx="41640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3" name="对象 9"/>
          <p:cNvGraphicFramePr>
            <a:graphicFrameLocks noChangeAspect="1"/>
          </p:cNvGraphicFramePr>
          <p:nvPr/>
        </p:nvGraphicFramePr>
        <p:xfrm>
          <a:off x="996950" y="2016125"/>
          <a:ext cx="16303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0" name="公式" r:id="rId7" imgW="787400" imgH="228600" progId="Equation.3">
                  <p:embed/>
                </p:oleObj>
              </mc:Choice>
              <mc:Fallback>
                <p:oleObj name="公式" r:id="rId7" imgW="787400" imgH="2286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016125"/>
                        <a:ext cx="1630363" cy="471488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5" name="对象 11"/>
          <p:cNvGraphicFramePr>
            <a:graphicFrameLocks noChangeAspect="1"/>
          </p:cNvGraphicFramePr>
          <p:nvPr/>
        </p:nvGraphicFramePr>
        <p:xfrm>
          <a:off x="539750" y="3870325"/>
          <a:ext cx="81057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1" name="公式" r:id="rId9" imgW="3924300" imgH="482600" progId="Equation.3">
                  <p:embed/>
                </p:oleObj>
              </mc:Choice>
              <mc:Fallback>
                <p:oleObj name="公式" r:id="rId9" imgW="3924300" imgH="482600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70325"/>
                        <a:ext cx="81057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矩形 12"/>
          <p:cNvSpPr>
            <a:spLocks noChangeArrowheads="1"/>
          </p:cNvSpPr>
          <p:nvPr/>
        </p:nvSpPr>
        <p:spPr bwMode="auto">
          <a:xfrm>
            <a:off x="1427163" y="5629275"/>
            <a:ext cx="6289675" cy="523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800" b="1"/>
              <a:t>确定</a:t>
            </a:r>
            <a:r>
              <a:rPr lang="en-US" altLang="zh-CN" sz="2800" b="1" i="1"/>
              <a:t>b, 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zh-CN" altLang="zh-CN" sz="2800" b="1"/>
              <a:t>使</a:t>
            </a:r>
            <a:r>
              <a:rPr lang="en-US" altLang="zh-CN" sz="2800" b="1" i="1"/>
              <a:t>v</a:t>
            </a:r>
            <a:r>
              <a:rPr lang="en-US" altLang="zh-CN" sz="2800" b="1"/>
              <a:t>(</a:t>
            </a:r>
            <a:r>
              <a:rPr lang="en-US" altLang="zh-CN" sz="2800" b="1" i="1"/>
              <a:t>α</a:t>
            </a:r>
            <a:r>
              <a:rPr lang="en-US" altLang="zh-CN" sz="2800" b="1"/>
              <a:t>)</a:t>
            </a:r>
            <a:r>
              <a:rPr lang="zh-CN" altLang="zh-CN" sz="2800" b="1"/>
              <a:t>最大</a:t>
            </a:r>
            <a:r>
              <a:rPr lang="en-US" altLang="zh-CN" sz="2800" b="1"/>
              <a:t> (</a:t>
            </a:r>
            <a:r>
              <a:rPr lang="en-US" altLang="zh-CN" sz="2800" b="1" i="1"/>
              <a:t>h, d, q, c, n</a:t>
            </a:r>
            <a:r>
              <a:rPr lang="zh-CN" altLang="zh-CN" sz="2800" b="1"/>
              <a:t>为常数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sp>
        <p:nvSpPr>
          <p:cNvPr id="16397" name="矩形 13"/>
          <p:cNvSpPr>
            <a:spLocks noChangeArrowheads="1"/>
          </p:cNvSpPr>
          <p:nvPr/>
        </p:nvSpPr>
        <p:spPr bwMode="auto">
          <a:xfrm>
            <a:off x="900113" y="1412875"/>
            <a:ext cx="1903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第</a:t>
            </a:r>
            <a:r>
              <a:rPr lang="en-US" altLang="zh-CN" sz="2800" b="1" i="1"/>
              <a:t>k</a:t>
            </a:r>
            <a:r>
              <a:rPr lang="zh-CN" altLang="zh-CN" sz="2800" b="1"/>
              <a:t>排视角</a:t>
            </a:r>
            <a:endParaRPr lang="zh-CN" altLang="en-US" sz="2800" b="1"/>
          </a:p>
        </p:txBody>
      </p:sp>
      <p:sp>
        <p:nvSpPr>
          <p:cNvPr id="16398" name="矩形 14"/>
          <p:cNvSpPr>
            <a:spLocks noChangeArrowheads="1"/>
          </p:cNvSpPr>
          <p:nvPr/>
        </p:nvSpPr>
        <p:spPr bwMode="auto">
          <a:xfrm>
            <a:off x="900113" y="4868863"/>
            <a:ext cx="1627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视角</a:t>
            </a:r>
            <a:r>
              <a:rPr lang="zh-CN" altLang="zh-CN" sz="2800" b="1">
                <a:solidFill>
                  <a:srgbClr val="FF0000"/>
                </a:solidFill>
              </a:rPr>
              <a:t>均值</a:t>
            </a:r>
            <a:endParaRPr lang="zh-CN" altLang="en-US" sz="2800"/>
          </a:p>
        </p:txBody>
      </p:sp>
      <p:sp>
        <p:nvSpPr>
          <p:cNvPr id="16399" name="矩形 15"/>
          <p:cNvSpPr>
            <a:spLocks noChangeArrowheads="1"/>
          </p:cNvSpPr>
          <p:nvPr/>
        </p:nvSpPr>
        <p:spPr bwMode="auto">
          <a:xfrm>
            <a:off x="3654425" y="4872038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视角</a:t>
            </a:r>
            <a:r>
              <a:rPr lang="zh-CN" altLang="zh-CN" sz="2800" b="1">
                <a:solidFill>
                  <a:srgbClr val="FF0000"/>
                </a:solidFill>
              </a:rPr>
              <a:t>均方差</a:t>
            </a:r>
            <a:endParaRPr lang="zh-CN" altLang="en-US" sz="2800"/>
          </a:p>
        </p:txBody>
      </p:sp>
      <p:sp>
        <p:nvSpPr>
          <p:cNvPr id="16400" name="矩形 16"/>
          <p:cNvSpPr>
            <a:spLocks noChangeArrowheads="1"/>
          </p:cNvSpPr>
          <p:nvPr/>
        </p:nvSpPr>
        <p:spPr bwMode="auto">
          <a:xfrm>
            <a:off x="7051675" y="4868863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目标函数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nimBg="1"/>
      <p:bldP spid="16397" grpId="0"/>
      <p:bldP spid="16398" grpId="0"/>
      <p:bldP spid="16399" grpId="0"/>
      <p:bldP spid="1640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1"/>
          <p:cNvSpPr>
            <a:spLocks noChangeArrowheads="1"/>
          </p:cNvSpPr>
          <p:nvPr/>
        </p:nvSpPr>
        <p:spPr bwMode="auto">
          <a:xfrm>
            <a:off x="827088" y="620713"/>
            <a:ext cx="1627187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模型建立</a:t>
            </a:r>
            <a:endParaRPr lang="zh-CN" altLang="en-US" sz="2800" b="1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412" name="组合 57"/>
          <p:cNvGrpSpPr/>
          <p:nvPr/>
        </p:nvGrpSpPr>
        <p:grpSpPr bwMode="auto">
          <a:xfrm>
            <a:off x="2767013" y="655638"/>
            <a:ext cx="5334000" cy="541337"/>
            <a:chOff x="2767267" y="611591"/>
            <a:chExt cx="5333946" cy="541414"/>
          </a:xfrm>
        </p:grpSpPr>
        <p:graphicFrame>
          <p:nvGraphicFramePr>
            <p:cNvPr id="68656" name="对象 3"/>
            <p:cNvGraphicFramePr>
              <a:graphicFrameLocks noChangeAspect="1"/>
            </p:cNvGraphicFramePr>
            <p:nvPr/>
          </p:nvGraphicFramePr>
          <p:xfrm>
            <a:off x="5220893" y="611591"/>
            <a:ext cx="2880320" cy="541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55" name="公式" r:id="rId3" imgW="1269365" imgH="241300" progId="Equation.3">
                    <p:embed/>
                  </p:oleObj>
                </mc:Choice>
                <mc:Fallback>
                  <p:oleObj name="公式" r:id="rId3" imgW="1269365" imgH="241300" progId="Equation.3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893" y="611591"/>
                          <a:ext cx="2880320" cy="541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57" name="矩形 5"/>
            <p:cNvSpPr>
              <a:spLocks noChangeArrowheads="1"/>
            </p:cNvSpPr>
            <p:nvPr/>
          </p:nvSpPr>
          <p:spPr bwMode="auto">
            <a:xfrm>
              <a:off x="2767267" y="617048"/>
              <a:ext cx="26642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</a:rPr>
                <a:t>约束条件</a:t>
              </a:r>
              <a:r>
                <a:rPr lang="en-US" altLang="zh-CN" sz="2800" b="1">
                  <a:solidFill>
                    <a:srgbClr val="000000"/>
                  </a:solidFill>
                </a:rPr>
                <a:t>:</a:t>
              </a:r>
              <a:r>
                <a:rPr lang="zh-CN" altLang="en-US" sz="2800"/>
                <a:t> </a:t>
              </a:r>
              <a:r>
                <a:rPr lang="zh-CN" altLang="zh-CN" sz="2800" b="1">
                  <a:solidFill>
                    <a:srgbClr val="FF0000"/>
                  </a:solidFill>
                </a:rPr>
                <a:t>仰角</a:t>
              </a:r>
              <a:endParaRPr lang="zh-CN" altLang="en-US"/>
            </a:p>
          </p:txBody>
        </p:sp>
      </p:grpSp>
      <p:sp>
        <p:nvSpPr>
          <p:cNvPr id="17413" name="矩形 11"/>
          <p:cNvSpPr>
            <a:spLocks noChangeArrowheads="1"/>
          </p:cNvSpPr>
          <p:nvPr/>
        </p:nvSpPr>
        <p:spPr bwMode="auto">
          <a:xfrm>
            <a:off x="793750" y="1412875"/>
            <a:ext cx="6254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约束条件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zh-CN" altLang="zh-CN" sz="2800" b="1"/>
              <a:t>前排观众</a:t>
            </a:r>
            <a:r>
              <a:rPr lang="zh-CN" altLang="zh-CN" sz="2800" b="1">
                <a:solidFill>
                  <a:srgbClr val="FF0000"/>
                </a:solidFill>
              </a:rPr>
              <a:t>不遮挡</a:t>
            </a:r>
            <a:r>
              <a:rPr lang="zh-CN" altLang="zh-CN" sz="2800" b="1"/>
              <a:t>后排的</a:t>
            </a:r>
            <a:r>
              <a:rPr lang="zh-CN" altLang="zh-CN" sz="2800" b="1">
                <a:solidFill>
                  <a:srgbClr val="FF0000"/>
                </a:solidFill>
              </a:rPr>
              <a:t>视线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7414" name="矩形 34"/>
          <p:cNvSpPr>
            <a:spLocks noChangeArrowheads="1"/>
          </p:cNvSpPr>
          <p:nvPr/>
        </p:nvSpPr>
        <p:spPr bwMode="auto">
          <a:xfrm>
            <a:off x="3241675" y="2171700"/>
            <a:ext cx="85725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γ</a:t>
            </a:r>
            <a:r>
              <a:rPr lang="en-US" altLang="zh-CN" sz="2800" b="1" i="1" baseline="-25000"/>
              <a:t>n</a:t>
            </a:r>
            <a:r>
              <a:rPr lang="en-US" altLang="zh-CN" sz="2800" b="1" i="1"/>
              <a:t>&gt;</a:t>
            </a:r>
            <a:r>
              <a:rPr lang="en-US" altLang="zh-CN" sz="2800" b="1"/>
              <a:t>δ</a:t>
            </a:r>
            <a:endParaRPr lang="zh-CN" altLang="en-US" sz="2800" b="1"/>
          </a:p>
        </p:txBody>
      </p:sp>
      <p:grpSp>
        <p:nvGrpSpPr>
          <p:cNvPr id="17415" name="组合 56"/>
          <p:cNvGrpSpPr/>
          <p:nvPr/>
        </p:nvGrpSpPr>
        <p:grpSpPr bwMode="auto">
          <a:xfrm>
            <a:off x="4829175" y="2233613"/>
            <a:ext cx="4040188" cy="2447925"/>
            <a:chOff x="4780531" y="2852934"/>
            <a:chExt cx="4039941" cy="2448652"/>
          </a:xfrm>
        </p:grpSpPr>
        <p:grpSp>
          <p:nvGrpSpPr>
            <p:cNvPr id="68626" name="组合 6"/>
            <p:cNvGrpSpPr/>
            <p:nvPr/>
          </p:nvGrpSpPr>
          <p:grpSpPr bwMode="auto">
            <a:xfrm>
              <a:off x="4780531" y="2852934"/>
              <a:ext cx="4039692" cy="2448652"/>
              <a:chOff x="6762" y="11082"/>
              <a:chExt cx="2871" cy="1681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9173" y="11899"/>
                <a:ext cx="4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</a:rPr>
                  <a:t>c</a:t>
                </a:r>
                <a:endParaRPr lang="zh-CN" sz="2000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cxnSp>
            <p:nvCxnSpPr>
              <p:cNvPr id="68632" name="Line 4"/>
              <p:cNvCxnSpPr>
                <a:cxnSpLocks noChangeShapeType="1"/>
              </p:cNvCxnSpPr>
              <p:nvPr/>
            </p:nvCxnSpPr>
            <p:spPr bwMode="auto">
              <a:xfrm flipV="1">
                <a:off x="7722" y="11799"/>
                <a:ext cx="1284" cy="2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33" name="Line 5"/>
              <p:cNvCxnSpPr>
                <a:cxnSpLocks noChangeShapeType="1"/>
              </p:cNvCxnSpPr>
              <p:nvPr/>
            </p:nvCxnSpPr>
            <p:spPr bwMode="auto">
              <a:xfrm flipV="1">
                <a:off x="7786" y="12303"/>
                <a:ext cx="1244" cy="2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34" name="Line 6"/>
              <p:cNvCxnSpPr>
                <a:cxnSpLocks noChangeShapeType="1"/>
              </p:cNvCxnSpPr>
              <p:nvPr/>
            </p:nvCxnSpPr>
            <p:spPr bwMode="auto">
              <a:xfrm>
                <a:off x="6762" y="11082"/>
                <a:ext cx="2250" cy="6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35" name="Line 7"/>
              <p:cNvCxnSpPr>
                <a:cxnSpLocks noChangeShapeType="1"/>
              </p:cNvCxnSpPr>
              <p:nvPr/>
            </p:nvCxnSpPr>
            <p:spPr bwMode="auto">
              <a:xfrm flipH="1" flipV="1">
                <a:off x="6792" y="11772"/>
                <a:ext cx="225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36" name="Line 8"/>
              <p:cNvCxnSpPr>
                <a:cxnSpLocks noChangeShapeType="1"/>
              </p:cNvCxnSpPr>
              <p:nvPr/>
            </p:nvCxnSpPr>
            <p:spPr bwMode="auto">
              <a:xfrm>
                <a:off x="8392" y="11682"/>
                <a:ext cx="0" cy="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37" name="Line 9"/>
              <p:cNvCxnSpPr>
                <a:cxnSpLocks noChangeShapeType="1"/>
              </p:cNvCxnSpPr>
              <p:nvPr/>
            </p:nvCxnSpPr>
            <p:spPr bwMode="auto">
              <a:xfrm>
                <a:off x="9032" y="11796"/>
                <a:ext cx="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38" name="Line 10"/>
              <p:cNvCxnSpPr>
                <a:cxnSpLocks noChangeShapeType="1"/>
              </p:cNvCxnSpPr>
              <p:nvPr/>
            </p:nvCxnSpPr>
            <p:spPr bwMode="auto">
              <a:xfrm>
                <a:off x="9042" y="12302"/>
                <a:ext cx="3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39" name="Line 11"/>
              <p:cNvCxnSpPr>
                <a:cxnSpLocks noChangeShapeType="1"/>
              </p:cNvCxnSpPr>
              <p:nvPr/>
            </p:nvCxnSpPr>
            <p:spPr bwMode="auto">
              <a:xfrm>
                <a:off x="9192" y="11790"/>
                <a:ext cx="10" cy="5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8299" y="12357"/>
                <a:ext cx="432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</a:t>
                </a:r>
                <a:endParaRPr lang="zh-CN" sz="2000" b="1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8542" y="11856"/>
                <a:ext cx="360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</a:rPr>
                  <a:t>q</a:t>
                </a:r>
                <a:endParaRPr lang="zh-CN" sz="2000" b="1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cxnSp>
            <p:nvCxnSpPr>
              <p:cNvPr id="68642" name="Line 15"/>
              <p:cNvCxnSpPr>
                <a:cxnSpLocks noChangeShapeType="1"/>
              </p:cNvCxnSpPr>
              <p:nvPr/>
            </p:nvCxnSpPr>
            <p:spPr bwMode="auto">
              <a:xfrm>
                <a:off x="9022" y="11556"/>
                <a:ext cx="10" cy="9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7376" y="11374"/>
                <a:ext cx="620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 err="1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</a:rPr>
                  <a:t>γ</a:t>
                </a:r>
                <a:r>
                  <a:rPr lang="en-US" sz="2000" b="1" i="1" kern="100" baseline="-25000" dirty="0" err="1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</a:rPr>
                  <a:t>n</a:t>
                </a:r>
                <a:endParaRPr lang="zh-CN" sz="2000" b="1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cxnSp>
            <p:nvCxnSpPr>
              <p:cNvPr id="68644" name="Line 17"/>
              <p:cNvCxnSpPr>
                <a:cxnSpLocks noChangeShapeType="1"/>
              </p:cNvCxnSpPr>
              <p:nvPr/>
            </p:nvCxnSpPr>
            <p:spPr bwMode="auto">
              <a:xfrm flipV="1">
                <a:off x="7762" y="11580"/>
                <a:ext cx="1264" cy="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45" name="Line 18"/>
              <p:cNvCxnSpPr>
                <a:cxnSpLocks noChangeShapeType="1"/>
              </p:cNvCxnSpPr>
              <p:nvPr/>
            </p:nvCxnSpPr>
            <p:spPr bwMode="auto">
              <a:xfrm>
                <a:off x="9022" y="11589"/>
                <a:ext cx="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9173" y="11552"/>
                <a:ext cx="46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</a:rPr>
                  <a:t>c</a:t>
                </a:r>
                <a:r>
                  <a:rPr lang="en-US" sz="2000" b="1" kern="100" baseline="-25000" dirty="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</a:rPr>
                  <a:t>1</a:t>
                </a:r>
                <a:endParaRPr lang="zh-CN" sz="2000" b="1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cxnSp>
            <p:nvCxnSpPr>
              <p:cNvPr id="68647" name="Line 20"/>
              <p:cNvCxnSpPr>
                <a:cxnSpLocks noChangeShapeType="1"/>
              </p:cNvCxnSpPr>
              <p:nvPr/>
            </p:nvCxnSpPr>
            <p:spPr bwMode="auto">
              <a:xfrm flipV="1">
                <a:off x="8382" y="11928"/>
                <a:ext cx="640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648" name="Line 21"/>
              <p:cNvCxnSpPr>
                <a:cxnSpLocks noChangeShapeType="1"/>
              </p:cNvCxnSpPr>
              <p:nvPr/>
            </p:nvCxnSpPr>
            <p:spPr bwMode="auto">
              <a:xfrm>
                <a:off x="7712" y="11586"/>
                <a:ext cx="131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7722" y="11571"/>
                <a:ext cx="620" cy="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</a:rPr>
                  <a:t>δ</a:t>
                </a:r>
                <a:endParaRPr lang="zh-CN" sz="2000" b="1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68650" name="Arc 23"/>
              <p:cNvSpPr/>
              <p:nvPr/>
            </p:nvSpPr>
            <p:spPr bwMode="auto">
              <a:xfrm flipH="1">
                <a:off x="7366" y="11322"/>
                <a:ext cx="119" cy="42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68651" name="Line 24"/>
              <p:cNvCxnSpPr>
                <a:cxnSpLocks noChangeShapeType="1"/>
              </p:cNvCxnSpPr>
              <p:nvPr/>
            </p:nvCxnSpPr>
            <p:spPr bwMode="auto">
              <a:xfrm>
                <a:off x="6802" y="12539"/>
                <a:ext cx="2240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652" name="Arc 25"/>
              <p:cNvSpPr/>
              <p:nvPr/>
            </p:nvSpPr>
            <p:spPr bwMode="auto">
              <a:xfrm flipH="1">
                <a:off x="7746" y="11598"/>
                <a:ext cx="49" cy="1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Text Box 26"/>
              <p:cNvSpPr txBox="1">
                <a:spLocks noChangeArrowheads="1"/>
              </p:cNvSpPr>
              <p:nvPr/>
            </p:nvSpPr>
            <p:spPr bwMode="auto">
              <a:xfrm>
                <a:off x="8969" y="11750"/>
                <a:ext cx="459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</a:rPr>
                  <a:t>A</a:t>
                </a:r>
                <a:endParaRPr lang="zh-CN" sz="2000" b="1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8194" y="11472"/>
                <a:ext cx="458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</a:rPr>
                  <a:t>B</a:t>
                </a:r>
                <a:endParaRPr lang="zh-CN" sz="2000" b="1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cxnSp>
            <p:nvCxnSpPr>
              <p:cNvPr id="68655" name="Line 29"/>
              <p:cNvCxnSpPr>
                <a:cxnSpLocks noChangeShapeType="1"/>
              </p:cNvCxnSpPr>
              <p:nvPr/>
            </p:nvCxnSpPr>
            <p:spPr bwMode="auto">
              <a:xfrm flipH="1">
                <a:off x="9192" y="11541"/>
                <a:ext cx="0" cy="2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8627" name="矩形 35"/>
            <p:cNvSpPr>
              <a:spLocks noChangeArrowheads="1"/>
            </p:cNvSpPr>
            <p:nvPr/>
          </p:nvSpPr>
          <p:spPr bwMode="auto">
            <a:xfrm>
              <a:off x="7460804" y="2884874"/>
              <a:ext cx="13596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000" b="1"/>
                <a:t>第</a:t>
              </a:r>
              <a:r>
                <a:rPr lang="en-US" altLang="zh-CN" sz="2000" b="1" i="1"/>
                <a:t>n</a:t>
              </a:r>
              <a:r>
                <a:rPr lang="zh-CN" altLang="zh-CN" sz="2000" b="1"/>
                <a:t>排眼睛</a:t>
              </a:r>
              <a:endParaRPr lang="zh-CN" altLang="en-US" sz="2000" b="1"/>
            </a:p>
          </p:txBody>
        </p:sp>
        <p:sp>
          <p:nvSpPr>
            <p:cNvPr id="68628" name="矩形 36"/>
            <p:cNvSpPr>
              <a:spLocks noChangeArrowheads="1"/>
            </p:cNvSpPr>
            <p:nvPr/>
          </p:nvSpPr>
          <p:spPr bwMode="auto">
            <a:xfrm>
              <a:off x="5879454" y="2852936"/>
              <a:ext cx="15728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000" b="1"/>
                <a:t>第</a:t>
              </a:r>
              <a:r>
                <a:rPr lang="en-US" altLang="zh-CN" sz="2000" b="1" i="1"/>
                <a:t>n</a:t>
              </a:r>
              <a:r>
                <a:rPr lang="en-US" altLang="zh-CN" sz="2000" b="1"/>
                <a:t>-1</a:t>
              </a:r>
              <a:r>
                <a:rPr lang="zh-CN" altLang="zh-CN" sz="2000" b="1"/>
                <a:t>排头顶</a:t>
              </a:r>
              <a:endParaRPr lang="zh-CN" altLang="en-US" sz="2000" b="1"/>
            </a:p>
          </p:txBody>
        </p:sp>
        <p:cxnSp>
          <p:nvCxnSpPr>
            <p:cNvPr id="68629" name="曲线连接符 38"/>
            <p:cNvCxnSpPr>
              <a:cxnSpLocks noChangeShapeType="1"/>
            </p:cNvCxnSpPr>
            <p:nvPr/>
          </p:nvCxnSpPr>
          <p:spPr bwMode="auto">
            <a:xfrm rot="5400000">
              <a:off x="7818716" y="3417144"/>
              <a:ext cx="661796" cy="333605"/>
            </a:xfrm>
            <a:prstGeom prst="curved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30" name="曲线连接符 41"/>
            <p:cNvCxnSpPr>
              <a:cxnSpLocks noChangeShapeType="1"/>
            </p:cNvCxnSpPr>
            <p:nvPr/>
          </p:nvCxnSpPr>
          <p:spPr bwMode="auto">
            <a:xfrm rot="5400000">
              <a:off x="6941880" y="3407734"/>
              <a:ext cx="497920" cy="188549"/>
            </a:xfrm>
            <a:prstGeom prst="curved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86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7" name="对象 48"/>
          <p:cNvGraphicFramePr>
            <a:graphicFrameLocks noChangeAspect="1"/>
          </p:cNvGraphicFramePr>
          <p:nvPr/>
        </p:nvGraphicFramePr>
        <p:xfrm>
          <a:off x="827088" y="5229225"/>
          <a:ext cx="20018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6" name="公式" r:id="rId5" imgW="850900" imgH="228600" progId="Equation.3">
                  <p:embed/>
                </p:oleObj>
              </mc:Choice>
              <mc:Fallback>
                <p:oleObj name="公式" r:id="rId5" imgW="850900" imgH="228600" progId="Equation.3">
                  <p:embed/>
                  <p:pic>
                    <p:nvPicPr>
                      <p:cNvPr id="0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229225"/>
                        <a:ext cx="20018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矩形 49"/>
          <p:cNvSpPr>
            <a:spLocks noChangeArrowheads="1"/>
          </p:cNvSpPr>
          <p:nvPr/>
        </p:nvSpPr>
        <p:spPr bwMode="auto">
          <a:xfrm>
            <a:off x="827088" y="2205038"/>
            <a:ext cx="2349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对</a:t>
            </a:r>
            <a:r>
              <a:rPr lang="zh-CN" altLang="zh-CN" sz="2800" b="1"/>
              <a:t>最后一排</a:t>
            </a:r>
            <a:r>
              <a:rPr lang="zh-CN" altLang="en-US" sz="2800" b="1"/>
              <a:t>：</a:t>
            </a:r>
            <a:endParaRPr lang="zh-CN" altLang="en-US" sz="2800"/>
          </a:p>
        </p:txBody>
      </p:sp>
      <p:sp>
        <p:nvSpPr>
          <p:cNvPr id="686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20" name="对象 51"/>
          <p:cNvGraphicFramePr>
            <a:graphicFrameLocks noChangeAspect="1"/>
          </p:cNvGraphicFramePr>
          <p:nvPr/>
        </p:nvGraphicFramePr>
        <p:xfrm>
          <a:off x="827088" y="3984625"/>
          <a:ext cx="23542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7" name="公式" r:id="rId7" imgW="1168400" imgH="419100" progId="Equation.3">
                  <p:embed/>
                </p:oleObj>
              </mc:Choice>
              <mc:Fallback>
                <p:oleObj name="公式" r:id="rId7" imgW="1168400" imgH="419100" progId="Equation.3">
                  <p:embed/>
                  <p:pic>
                    <p:nvPicPr>
                      <p:cNvPr id="0" name="对象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84625"/>
                        <a:ext cx="23542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对象 53"/>
          <p:cNvGraphicFramePr>
            <a:graphicFrameLocks noChangeAspect="1"/>
          </p:cNvGraphicFramePr>
          <p:nvPr/>
        </p:nvGraphicFramePr>
        <p:xfrm>
          <a:off x="855663" y="2879725"/>
          <a:ext cx="37226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8" name="公式" r:id="rId9" imgW="2184400" imgH="419100" progId="Equation.3">
                  <p:embed/>
                </p:oleObj>
              </mc:Choice>
              <mc:Fallback>
                <p:oleObj name="公式" r:id="rId9" imgW="2184400" imgH="419100" progId="Equation.3">
                  <p:embed/>
                  <p:pic>
                    <p:nvPicPr>
                      <p:cNvPr id="0" name="对象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879725"/>
                        <a:ext cx="37226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602038" y="5013325"/>
            <a:ext cx="4573587" cy="863600"/>
            <a:chOff x="3601492" y="5013325"/>
            <a:chExt cx="4574133" cy="863600"/>
          </a:xfrm>
        </p:grpSpPr>
        <p:graphicFrame>
          <p:nvGraphicFramePr>
            <p:cNvPr id="68624" name="对象 55"/>
            <p:cNvGraphicFramePr>
              <a:graphicFrameLocks noChangeAspect="1"/>
            </p:cNvGraphicFramePr>
            <p:nvPr/>
          </p:nvGraphicFramePr>
          <p:xfrm>
            <a:off x="3854450" y="5013325"/>
            <a:ext cx="4321175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59" name="公式" r:id="rId11" imgW="2095500" imgH="419100" progId="Equation.3">
                    <p:embed/>
                  </p:oleObj>
                </mc:Choice>
                <mc:Fallback>
                  <p:oleObj name="公式" r:id="rId11" imgW="2095500" imgH="419100" progId="Equation.3">
                    <p:embed/>
                    <p:pic>
                      <p:nvPicPr>
                        <p:cNvPr id="0" name="对象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450" y="5013325"/>
                          <a:ext cx="4321175" cy="86360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5" name="右箭头 1"/>
            <p:cNvSpPr>
              <a:spLocks noChangeArrowheads="1"/>
            </p:cNvSpPr>
            <p:nvPr/>
          </p:nvSpPr>
          <p:spPr bwMode="auto">
            <a:xfrm>
              <a:off x="3601492" y="5157192"/>
              <a:ext cx="106412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 animBg="1"/>
      <p:bldP spid="1741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1"/>
          <p:cNvSpPr>
            <a:spLocks noChangeArrowheads="1"/>
          </p:cNvSpPr>
          <p:nvPr/>
        </p:nvSpPr>
        <p:spPr bwMode="auto">
          <a:xfrm>
            <a:off x="395288" y="746125"/>
            <a:ext cx="1627187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模型分析</a:t>
            </a:r>
            <a:endParaRPr lang="zh-CN" altLang="en-US" sz="2800" b="1"/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771775" y="746125"/>
            <a:ext cx="540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b</a:t>
            </a:r>
            <a:r>
              <a:rPr lang="zh-CN" altLang="zh-CN" sz="2800" b="1"/>
              <a:t>和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zh-CN" altLang="en-US" sz="2800" b="1">
                <a:sym typeface="Symbol" panose="05050102010706020507" pitchFamily="18" charset="2"/>
              </a:rPr>
              <a:t>的改变</a:t>
            </a:r>
            <a:r>
              <a:rPr lang="zh-CN" altLang="zh-CN" sz="2800" b="1"/>
              <a:t>对</a:t>
            </a:r>
            <a:r>
              <a:rPr lang="zh-CN" altLang="zh-CN" sz="2800" b="1">
                <a:solidFill>
                  <a:srgbClr val="FF0000"/>
                </a:solidFill>
              </a:rPr>
              <a:t>目标函数</a:t>
            </a:r>
            <a:r>
              <a:rPr lang="zh-CN" altLang="en-US" sz="2800" b="1"/>
              <a:t>的</a:t>
            </a:r>
            <a:r>
              <a:rPr lang="zh-CN" altLang="zh-CN" sz="2800" b="1"/>
              <a:t>影响</a:t>
            </a:r>
            <a:endParaRPr lang="zh-CN" altLang="en-US" sz="2800" b="1"/>
          </a:p>
        </p:txBody>
      </p:sp>
      <p:graphicFrame>
        <p:nvGraphicFramePr>
          <p:cNvPr id="18436" name="对象 4"/>
          <p:cNvGraphicFramePr>
            <a:graphicFrameLocks noChangeAspect="1"/>
          </p:cNvGraphicFramePr>
          <p:nvPr/>
        </p:nvGraphicFramePr>
        <p:xfrm>
          <a:off x="5207000" y="4594225"/>
          <a:ext cx="36131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8" name="公式" r:id="rId3" imgW="1778000" imgH="419100" progId="Equation.3">
                  <p:embed/>
                </p:oleObj>
              </mc:Choice>
              <mc:Fallback>
                <p:oleObj name="公式" r:id="rId3" imgW="1778000" imgH="4191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4594225"/>
                        <a:ext cx="36131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5"/>
          <p:cNvGraphicFramePr>
            <a:graphicFrameLocks noChangeAspect="1"/>
          </p:cNvGraphicFramePr>
          <p:nvPr/>
        </p:nvGraphicFramePr>
        <p:xfrm>
          <a:off x="641350" y="4522788"/>
          <a:ext cx="4164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9" name="公式" r:id="rId5" imgW="2019300" imgH="419100" progId="Equation.3">
                  <p:embed/>
                </p:oleObj>
              </mc:Choice>
              <mc:Fallback>
                <p:oleObj name="公式" r:id="rId5" imgW="2019300" imgH="4191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4522788"/>
                        <a:ext cx="41640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439" name="组合 19"/>
          <p:cNvGrpSpPr/>
          <p:nvPr/>
        </p:nvGrpSpPr>
        <p:grpSpPr bwMode="auto">
          <a:xfrm>
            <a:off x="771525" y="2206625"/>
            <a:ext cx="1871663" cy="523875"/>
            <a:chOff x="1259632" y="2689756"/>
            <a:chExt cx="1872208" cy="523220"/>
          </a:xfrm>
        </p:grpSpPr>
        <p:sp>
          <p:nvSpPr>
            <p:cNvPr id="69684" name="矩形 6"/>
            <p:cNvSpPr>
              <a:spLocks noChangeArrowheads="1"/>
            </p:cNvSpPr>
            <p:nvPr/>
          </p:nvSpPr>
          <p:spPr bwMode="auto">
            <a:xfrm>
              <a:off x="1259632" y="2689756"/>
              <a:ext cx="1872208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/>
                <a:t>b</a:t>
              </a:r>
              <a:r>
                <a:rPr lang="zh-CN" altLang="en-US" sz="2800" b="1">
                  <a:cs typeface="Times New Roman" panose="02020603050405020304" pitchFamily="18" charset="0"/>
                </a:rPr>
                <a:t>↑</a:t>
              </a:r>
              <a:r>
                <a:rPr lang="en-US" altLang="zh-CN" sz="2800" b="1"/>
                <a:t>   </a:t>
              </a:r>
              <a:r>
                <a:rPr lang="en-US" altLang="zh-CN" sz="2800" b="1" i="1">
                  <a:sym typeface="Symbol" panose="05050102010706020507" pitchFamily="18" charset="2"/>
                </a:rPr>
                <a:t></a:t>
              </a:r>
              <a:r>
                <a:rPr lang="en-US" altLang="zh-CN" sz="2800" b="1" i="1" baseline="-25000"/>
                <a:t>k</a:t>
              </a:r>
              <a:r>
                <a:rPr lang="en-US" altLang="zh-CN" sz="2800" b="1"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/>
                <a:t>γ</a:t>
              </a:r>
              <a:r>
                <a:rPr lang="en-US" altLang="zh-CN" sz="2800" b="1" i="1" baseline="-25000"/>
                <a:t>k</a:t>
              </a:r>
              <a:r>
                <a:rPr lang="zh-CN" altLang="en-US" sz="2800" b="1">
                  <a:cs typeface="Times New Roman" panose="02020603050405020304" pitchFamily="18" charset="0"/>
                </a:rPr>
                <a:t>↑</a:t>
              </a:r>
              <a:endParaRPr lang="en-US" altLang="zh-CN" sz="2800" b="1">
                <a:cs typeface="Times New Roman" panose="02020603050405020304" pitchFamily="18" charset="0"/>
              </a:endParaRPr>
            </a:p>
          </p:txBody>
        </p:sp>
        <p:sp>
          <p:nvSpPr>
            <p:cNvPr id="69685" name="右箭头 14"/>
            <p:cNvSpPr>
              <a:spLocks noChangeArrowheads="1"/>
            </p:cNvSpPr>
            <p:nvPr/>
          </p:nvSpPr>
          <p:spPr bwMode="auto">
            <a:xfrm>
              <a:off x="1763688" y="2780928"/>
              <a:ext cx="80996" cy="375049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0" name="组合 20"/>
          <p:cNvGrpSpPr/>
          <p:nvPr/>
        </p:nvGrpSpPr>
        <p:grpSpPr bwMode="auto">
          <a:xfrm>
            <a:off x="755650" y="3065463"/>
            <a:ext cx="1825625" cy="523875"/>
            <a:chOff x="5148064" y="2679103"/>
            <a:chExt cx="1826141" cy="523220"/>
          </a:xfrm>
        </p:grpSpPr>
        <p:sp>
          <p:nvSpPr>
            <p:cNvPr id="69682" name="矩形 9"/>
            <p:cNvSpPr>
              <a:spLocks noChangeArrowheads="1"/>
            </p:cNvSpPr>
            <p:nvPr/>
          </p:nvSpPr>
          <p:spPr bwMode="auto">
            <a:xfrm>
              <a:off x="5148064" y="2679103"/>
              <a:ext cx="1826141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ym typeface="Symbol" panose="05050102010706020507" pitchFamily="18" charset="2"/>
                </a:rPr>
                <a:t> </a:t>
              </a:r>
              <a:r>
                <a:rPr lang="zh-CN" altLang="en-US" sz="2800" b="1">
                  <a:cs typeface="Times New Roman" panose="02020603050405020304" pitchFamily="18" charset="0"/>
                </a:rPr>
                <a:t>↑   </a:t>
              </a:r>
              <a:r>
                <a:rPr lang="en-US" altLang="zh-CN" sz="2800" b="1" i="1">
                  <a:sym typeface="Symbol" panose="05050102010706020507" pitchFamily="18" charset="2"/>
                </a:rPr>
                <a:t></a:t>
              </a:r>
              <a:r>
                <a:rPr lang="en-US" altLang="zh-CN" sz="2800" b="1" i="1" baseline="-25000"/>
                <a:t>k </a:t>
              </a:r>
              <a:r>
                <a:rPr lang="en-US" altLang="zh-CN" sz="2800" b="1"/>
                <a:t>,</a:t>
              </a:r>
              <a:r>
                <a:rPr lang="en-US" altLang="zh-CN" sz="2800" b="1" i="1"/>
                <a:t>γ</a:t>
              </a:r>
              <a:r>
                <a:rPr lang="en-US" altLang="zh-CN" sz="2800" b="1" i="1" baseline="-25000"/>
                <a:t>k</a:t>
              </a:r>
              <a:r>
                <a:rPr lang="zh-CN" altLang="en-US" sz="2800" b="1">
                  <a:cs typeface="Times New Roman" panose="02020603050405020304" pitchFamily="18" charset="0"/>
                </a:rPr>
                <a:t>↓</a:t>
              </a:r>
              <a:endParaRPr lang="en-US" altLang="zh-CN" sz="2800" b="1">
                <a:cs typeface="Times New Roman" panose="02020603050405020304" pitchFamily="18" charset="0"/>
              </a:endParaRPr>
            </a:p>
          </p:txBody>
        </p:sp>
        <p:sp>
          <p:nvSpPr>
            <p:cNvPr id="69683" name="右箭头 15"/>
            <p:cNvSpPr>
              <a:spLocks noChangeArrowheads="1"/>
            </p:cNvSpPr>
            <p:nvPr/>
          </p:nvSpPr>
          <p:spPr bwMode="auto">
            <a:xfrm>
              <a:off x="5787148" y="2780928"/>
              <a:ext cx="80996" cy="375049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1" name="组合 1"/>
          <p:cNvGrpSpPr/>
          <p:nvPr/>
        </p:nvGrpSpPr>
        <p:grpSpPr bwMode="auto">
          <a:xfrm>
            <a:off x="3549650" y="1722438"/>
            <a:ext cx="5111750" cy="2016125"/>
            <a:chOff x="5268" y="2778"/>
            <a:chExt cx="4658" cy="2073"/>
          </a:xfrm>
        </p:grpSpPr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6502" y="3743"/>
              <a:ext cx="869" cy="44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b="1" kern="100" dirty="0">
                  <a:latin typeface="+mn-lt"/>
                  <a:ea typeface="宋体" panose="02010600030101010101" pitchFamily="2" charset="-122"/>
                  <a:cs typeface="Times New Roman" panose="02020603050405020304"/>
                </a:rPr>
                <a:t>水平线</a:t>
              </a:r>
            </a:p>
          </p:txBody>
        </p:sp>
        <p:grpSp>
          <p:nvGrpSpPr>
            <p:cNvPr id="69648" name="Group 81"/>
            <p:cNvGrpSpPr/>
            <p:nvPr/>
          </p:nvGrpSpPr>
          <p:grpSpPr bwMode="auto">
            <a:xfrm>
              <a:off x="5268" y="2778"/>
              <a:ext cx="4658" cy="2073"/>
              <a:chOff x="3992" y="3039"/>
              <a:chExt cx="4658" cy="2073"/>
            </a:xfrm>
          </p:grpSpPr>
          <p:sp>
            <p:nvSpPr>
              <p:cNvPr id="32" name="Text Box 82"/>
              <p:cNvSpPr txBox="1">
                <a:spLocks noChangeArrowheads="1"/>
              </p:cNvSpPr>
              <p:nvPr/>
            </p:nvSpPr>
            <p:spPr bwMode="auto">
              <a:xfrm>
                <a:off x="7610" y="3981"/>
                <a:ext cx="460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c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cxnSp>
            <p:nvCxnSpPr>
              <p:cNvPr id="69650" name="Line 83"/>
              <p:cNvCxnSpPr>
                <a:cxnSpLocks noChangeShapeType="1"/>
              </p:cNvCxnSpPr>
              <p:nvPr/>
            </p:nvCxnSpPr>
            <p:spPr bwMode="auto">
              <a:xfrm flipH="1">
                <a:off x="4480" y="3047"/>
                <a:ext cx="5" cy="19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51" name="Line 84"/>
              <p:cNvCxnSpPr>
                <a:cxnSpLocks noChangeShapeType="1"/>
              </p:cNvCxnSpPr>
              <p:nvPr/>
            </p:nvCxnSpPr>
            <p:spPr bwMode="auto">
              <a:xfrm>
                <a:off x="4050" y="4598"/>
                <a:ext cx="4540" cy="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52" name="Line 85"/>
              <p:cNvCxnSpPr>
                <a:cxnSpLocks noChangeShapeType="1"/>
              </p:cNvCxnSpPr>
              <p:nvPr/>
            </p:nvCxnSpPr>
            <p:spPr bwMode="auto">
              <a:xfrm>
                <a:off x="4485" y="3047"/>
                <a:ext cx="4165" cy="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53" name="Line 86"/>
              <p:cNvCxnSpPr>
                <a:cxnSpLocks noChangeShapeType="1"/>
              </p:cNvCxnSpPr>
              <p:nvPr/>
            </p:nvCxnSpPr>
            <p:spPr bwMode="auto">
              <a:xfrm>
                <a:off x="4500" y="3059"/>
                <a:ext cx="0" cy="6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54" name="Line 87"/>
              <p:cNvCxnSpPr>
                <a:cxnSpLocks noChangeShapeType="1"/>
              </p:cNvCxnSpPr>
              <p:nvPr/>
            </p:nvCxnSpPr>
            <p:spPr bwMode="auto">
              <a:xfrm flipV="1">
                <a:off x="6180" y="3837"/>
                <a:ext cx="2404" cy="4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55" name="Line 88"/>
              <p:cNvCxnSpPr>
                <a:cxnSpLocks noChangeShapeType="1"/>
              </p:cNvCxnSpPr>
              <p:nvPr/>
            </p:nvCxnSpPr>
            <p:spPr bwMode="auto">
              <a:xfrm flipV="1">
                <a:off x="6165" y="4152"/>
                <a:ext cx="2465" cy="4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56" name="Line 89"/>
              <p:cNvCxnSpPr>
                <a:cxnSpLocks noChangeShapeType="1"/>
              </p:cNvCxnSpPr>
              <p:nvPr/>
            </p:nvCxnSpPr>
            <p:spPr bwMode="auto">
              <a:xfrm>
                <a:off x="4500" y="3039"/>
                <a:ext cx="2980" cy="1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57" name="Line 90"/>
              <p:cNvCxnSpPr>
                <a:cxnSpLocks noChangeShapeType="1"/>
              </p:cNvCxnSpPr>
              <p:nvPr/>
            </p:nvCxnSpPr>
            <p:spPr bwMode="auto">
              <a:xfrm>
                <a:off x="4480" y="3659"/>
                <a:ext cx="3000" cy="3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58" name="Line 91"/>
              <p:cNvCxnSpPr>
                <a:cxnSpLocks noChangeShapeType="1"/>
              </p:cNvCxnSpPr>
              <p:nvPr/>
            </p:nvCxnSpPr>
            <p:spPr bwMode="auto">
              <a:xfrm flipH="1" flipV="1">
                <a:off x="4480" y="4020"/>
                <a:ext cx="3000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59" name="Line 92"/>
              <p:cNvCxnSpPr>
                <a:cxnSpLocks noChangeShapeType="1"/>
              </p:cNvCxnSpPr>
              <p:nvPr/>
            </p:nvCxnSpPr>
            <p:spPr bwMode="auto">
              <a:xfrm flipH="1" flipV="1">
                <a:off x="4130" y="3050"/>
                <a:ext cx="390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60" name="Line 93"/>
              <p:cNvCxnSpPr>
                <a:cxnSpLocks noChangeShapeType="1"/>
              </p:cNvCxnSpPr>
              <p:nvPr/>
            </p:nvCxnSpPr>
            <p:spPr bwMode="auto">
              <a:xfrm flipH="1">
                <a:off x="4180" y="3659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61" name="Line 94"/>
              <p:cNvCxnSpPr>
                <a:cxnSpLocks noChangeShapeType="1"/>
              </p:cNvCxnSpPr>
              <p:nvPr/>
            </p:nvCxnSpPr>
            <p:spPr bwMode="auto">
              <a:xfrm>
                <a:off x="4340" y="3059"/>
                <a:ext cx="0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662" name="Line 95"/>
              <p:cNvCxnSpPr>
                <a:cxnSpLocks noChangeShapeType="1"/>
              </p:cNvCxnSpPr>
              <p:nvPr/>
            </p:nvCxnSpPr>
            <p:spPr bwMode="auto">
              <a:xfrm flipH="1">
                <a:off x="4310" y="3668"/>
                <a:ext cx="22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663" name="Line 96"/>
              <p:cNvCxnSpPr>
                <a:cxnSpLocks noChangeShapeType="1"/>
              </p:cNvCxnSpPr>
              <p:nvPr/>
            </p:nvCxnSpPr>
            <p:spPr bwMode="auto">
              <a:xfrm>
                <a:off x="6200" y="4269"/>
                <a:ext cx="0" cy="5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64" name="Line 97"/>
              <p:cNvCxnSpPr>
                <a:cxnSpLocks noChangeShapeType="1"/>
              </p:cNvCxnSpPr>
              <p:nvPr/>
            </p:nvCxnSpPr>
            <p:spPr bwMode="auto">
              <a:xfrm>
                <a:off x="4500" y="4779"/>
                <a:ext cx="1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665" name="Line 98"/>
              <p:cNvCxnSpPr>
                <a:cxnSpLocks noChangeShapeType="1"/>
              </p:cNvCxnSpPr>
              <p:nvPr/>
            </p:nvCxnSpPr>
            <p:spPr bwMode="auto">
              <a:xfrm>
                <a:off x="7430" y="4061"/>
                <a:ext cx="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66" name="Line 99"/>
              <p:cNvCxnSpPr>
                <a:cxnSpLocks noChangeShapeType="1"/>
              </p:cNvCxnSpPr>
              <p:nvPr/>
            </p:nvCxnSpPr>
            <p:spPr bwMode="auto">
              <a:xfrm>
                <a:off x="7430" y="4381"/>
                <a:ext cx="3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67" name="Line 100"/>
              <p:cNvCxnSpPr>
                <a:cxnSpLocks noChangeShapeType="1"/>
              </p:cNvCxnSpPr>
              <p:nvPr/>
            </p:nvCxnSpPr>
            <p:spPr bwMode="auto">
              <a:xfrm>
                <a:off x="7650" y="4061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Text Box 101"/>
              <p:cNvSpPr txBox="1">
                <a:spLocks noChangeArrowheads="1"/>
              </p:cNvSpPr>
              <p:nvPr/>
            </p:nvSpPr>
            <p:spPr bwMode="auto">
              <a:xfrm>
                <a:off x="6321" y="3547"/>
                <a:ext cx="621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</a:t>
                </a:r>
                <a:r>
                  <a:rPr lang="en-US" sz="2000" b="1" i="1" kern="100" baseline="-250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k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52" name="Text Box 102"/>
              <p:cNvSpPr txBox="1">
                <a:spLocks noChangeArrowheads="1"/>
              </p:cNvSpPr>
              <p:nvPr/>
            </p:nvSpPr>
            <p:spPr bwMode="auto">
              <a:xfrm>
                <a:off x="5851" y="3525"/>
                <a:ext cx="460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</a:t>
                </a:r>
                <a:r>
                  <a:rPr lang="en-US" sz="2000" b="1" i="1" kern="100" baseline="-250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k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53" name="Arc 103"/>
              <p:cNvSpPr/>
              <p:nvPr/>
            </p:nvSpPr>
            <p:spPr bwMode="auto">
              <a:xfrm flipH="1">
                <a:off x="6140" y="3618"/>
                <a:ext cx="100" cy="421"/>
              </a:xfrm>
              <a:custGeom>
                <a:avLst/>
                <a:gdLst>
                  <a:gd name="T0" fmla="*/ 0 w 21600"/>
                  <a:gd name="T1" fmla="*/ 0 h 21600"/>
                  <a:gd name="T2" fmla="*/ 100 w 21600"/>
                  <a:gd name="T3" fmla="*/ 420 h 21600"/>
                  <a:gd name="T4" fmla="*/ 0 w 21600"/>
                  <a:gd name="T5" fmla="*/ 4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000" b="1">
                  <a:latin typeface="+mn-lt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Text Box 104"/>
              <p:cNvSpPr txBox="1">
                <a:spLocks noChangeArrowheads="1"/>
              </p:cNvSpPr>
              <p:nvPr/>
            </p:nvSpPr>
            <p:spPr bwMode="auto">
              <a:xfrm>
                <a:off x="7037" y="4297"/>
                <a:ext cx="600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  <a:sym typeface="Symbol" panose="05050102010706020507"/>
                  </a:rPr>
                  <a:t>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55" name="Text Box 105"/>
              <p:cNvSpPr txBox="1">
                <a:spLocks noChangeArrowheads="1"/>
              </p:cNvSpPr>
              <p:nvPr/>
            </p:nvSpPr>
            <p:spPr bwMode="auto">
              <a:xfrm>
                <a:off x="4019" y="3119"/>
                <a:ext cx="460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h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56" name="Text Box 106"/>
              <p:cNvSpPr txBox="1">
                <a:spLocks noChangeArrowheads="1"/>
              </p:cNvSpPr>
              <p:nvPr/>
            </p:nvSpPr>
            <p:spPr bwMode="auto">
              <a:xfrm>
                <a:off x="3992" y="3896"/>
                <a:ext cx="36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b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57" name="Text Box 107"/>
              <p:cNvSpPr txBox="1">
                <a:spLocks noChangeArrowheads="1"/>
              </p:cNvSpPr>
              <p:nvPr/>
            </p:nvSpPr>
            <p:spPr bwMode="auto">
              <a:xfrm>
                <a:off x="5060" y="4660"/>
                <a:ext cx="639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d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58" name="Text Box 108"/>
              <p:cNvSpPr txBox="1">
                <a:spLocks noChangeArrowheads="1"/>
              </p:cNvSpPr>
              <p:nvPr/>
            </p:nvSpPr>
            <p:spPr bwMode="auto">
              <a:xfrm>
                <a:off x="6461" y="4660"/>
                <a:ext cx="839" cy="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(</a:t>
                </a: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k</a:t>
                </a:r>
                <a:r>
                  <a:rPr lang="en-US" sz="2000" b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-1)</a:t>
                </a: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q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59" name="Arc 110"/>
              <p:cNvSpPr/>
              <p:nvPr/>
            </p:nvSpPr>
            <p:spPr bwMode="auto">
              <a:xfrm flipH="1">
                <a:off x="6401" y="3674"/>
                <a:ext cx="39" cy="232"/>
              </a:xfrm>
              <a:custGeom>
                <a:avLst/>
                <a:gdLst>
                  <a:gd name="T0" fmla="*/ 0 w 21600"/>
                  <a:gd name="T1" fmla="*/ 0 h 21600"/>
                  <a:gd name="T2" fmla="*/ 40 w 21600"/>
                  <a:gd name="T3" fmla="*/ 231 h 21600"/>
                  <a:gd name="T4" fmla="*/ 0 w 21600"/>
                  <a:gd name="T5" fmla="*/ 23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000" b="1">
                  <a:latin typeface="+mn-lt"/>
                  <a:ea typeface="宋体" panose="02010600030101010101" pitchFamily="2" charset="-122"/>
                </a:endParaRPr>
              </a:p>
            </p:txBody>
          </p:sp>
          <p:cxnSp>
            <p:nvCxnSpPr>
              <p:cNvPr id="69677" name="Line 111"/>
              <p:cNvCxnSpPr>
                <a:cxnSpLocks noChangeShapeType="1"/>
              </p:cNvCxnSpPr>
              <p:nvPr/>
            </p:nvCxnSpPr>
            <p:spPr bwMode="auto">
              <a:xfrm>
                <a:off x="7440" y="4044"/>
                <a:ext cx="0" cy="8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78" name="Line 112"/>
              <p:cNvCxnSpPr>
                <a:cxnSpLocks noChangeShapeType="1"/>
              </p:cNvCxnSpPr>
              <p:nvPr/>
            </p:nvCxnSpPr>
            <p:spPr bwMode="auto">
              <a:xfrm flipV="1">
                <a:off x="6200" y="4764"/>
                <a:ext cx="1230" cy="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2" name="Text Box 113"/>
              <p:cNvSpPr txBox="1">
                <a:spLocks noChangeArrowheads="1"/>
              </p:cNvSpPr>
              <p:nvPr/>
            </p:nvSpPr>
            <p:spPr bwMode="auto">
              <a:xfrm>
                <a:off x="6341" y="3736"/>
                <a:ext cx="619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γ</a:t>
                </a:r>
                <a:r>
                  <a:rPr lang="en-US" sz="2000" b="1" i="1" kern="100" baseline="-250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k</a:t>
                </a:r>
                <a:endParaRPr lang="zh-CN" sz="2000" b="1" kern="100">
                  <a:latin typeface="+mn-lt"/>
                  <a:ea typeface="宋体" panose="02010600030101010101" pitchFamily="2" charset="-122"/>
                  <a:cs typeface="Times New Roman" panose="02020603050405020304"/>
                </a:endParaRPr>
              </a:p>
            </p:txBody>
          </p:sp>
          <p:sp>
            <p:nvSpPr>
              <p:cNvPr id="64" name="Text Box 115"/>
              <p:cNvSpPr txBox="1">
                <a:spLocks noChangeArrowheads="1"/>
              </p:cNvSpPr>
              <p:nvPr/>
            </p:nvSpPr>
            <p:spPr bwMode="auto">
              <a:xfrm>
                <a:off x="7182" y="3601"/>
                <a:ext cx="84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zh-CN" sz="2000" b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第</a:t>
                </a:r>
                <a:r>
                  <a:rPr lang="en-US" sz="2000" b="1" i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k</a:t>
                </a:r>
                <a:r>
                  <a:rPr lang="zh-CN" sz="2000" b="1" kern="100">
                    <a:latin typeface="+mn-lt"/>
                    <a:ea typeface="宋体" panose="02010600030101010101" pitchFamily="2" charset="-122"/>
                    <a:cs typeface="Times New Roman" panose="02020603050405020304"/>
                  </a:rPr>
                  <a:t>排</a:t>
                </a:r>
              </a:p>
            </p:txBody>
          </p:sp>
        </p:grpSp>
      </p:grpSp>
      <p:sp>
        <p:nvSpPr>
          <p:cNvPr id="18442" name="TextBox 70"/>
          <p:cNvSpPr txBox="1">
            <a:spLocks noChangeArrowheads="1"/>
          </p:cNvSpPr>
          <p:nvPr/>
        </p:nvSpPr>
        <p:spPr bwMode="auto">
          <a:xfrm>
            <a:off x="1022350" y="1516063"/>
            <a:ext cx="1778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图形直观</a:t>
            </a:r>
          </a:p>
        </p:txBody>
      </p:sp>
      <p:sp>
        <p:nvSpPr>
          <p:cNvPr id="18443" name="TextBox 71"/>
          <p:cNvSpPr txBox="1">
            <a:spLocks noChangeArrowheads="1"/>
          </p:cNvSpPr>
          <p:nvPr/>
        </p:nvSpPr>
        <p:spPr bwMode="auto">
          <a:xfrm>
            <a:off x="827088" y="3860800"/>
            <a:ext cx="177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数学分析</a:t>
            </a:r>
          </a:p>
        </p:txBody>
      </p:sp>
      <p:sp>
        <p:nvSpPr>
          <p:cNvPr id="74" name="矩形 73"/>
          <p:cNvSpPr/>
          <p:nvPr/>
        </p:nvSpPr>
        <p:spPr>
          <a:xfrm>
            <a:off x="2700338" y="2247900"/>
            <a:ext cx="70961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/>
              </a:rPr>
              <a:t></a:t>
            </a:r>
            <a:r>
              <a:rPr lang="en-US" altLang="zh-CN" sz="2800" b="1" i="1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↓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00338" y="3090863"/>
            <a:ext cx="7699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/>
              </a:rPr>
              <a:t></a:t>
            </a:r>
            <a:r>
              <a:rPr lang="en-US" altLang="zh-CN" sz="2800" b="1" i="1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k </a:t>
            </a:r>
            <a:r>
              <a:rPr lang="zh-CN" altLang="en-US" sz="28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↑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46" name="对象 76"/>
          <p:cNvGraphicFramePr>
            <a:graphicFrameLocks noChangeAspect="1"/>
          </p:cNvGraphicFramePr>
          <p:nvPr/>
        </p:nvGraphicFramePr>
        <p:xfrm>
          <a:off x="852488" y="5589588"/>
          <a:ext cx="16303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0" name="公式" r:id="rId7" imgW="787400" imgH="228600" progId="Equation.3">
                  <p:embed/>
                </p:oleObj>
              </mc:Choice>
              <mc:Fallback>
                <p:oleObj name="公式" r:id="rId7" imgW="787400" imgH="228600" progId="Equation.3">
                  <p:embed/>
                  <p:pic>
                    <p:nvPicPr>
                      <p:cNvPr id="0" name="对象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5589588"/>
                        <a:ext cx="1630362" cy="471487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42" grpId="0"/>
      <p:bldP spid="18443" grpId="0"/>
      <p:bldP spid="74" grpId="0" animBg="1"/>
      <p:bldP spid="7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矩形 1"/>
          <p:cNvSpPr>
            <a:spLocks noChangeArrowheads="1"/>
          </p:cNvSpPr>
          <p:nvPr/>
        </p:nvSpPr>
        <p:spPr bwMode="auto">
          <a:xfrm>
            <a:off x="395288" y="746125"/>
            <a:ext cx="1627187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模型分析</a:t>
            </a:r>
            <a:endParaRPr lang="zh-CN" altLang="en-US" sz="2800" b="1"/>
          </a:p>
        </p:txBody>
      </p:sp>
      <p:sp>
        <p:nvSpPr>
          <p:cNvPr id="70659" name="矩形 2"/>
          <p:cNvSpPr>
            <a:spLocks noChangeArrowheads="1"/>
          </p:cNvSpPr>
          <p:nvPr/>
        </p:nvSpPr>
        <p:spPr bwMode="auto">
          <a:xfrm>
            <a:off x="2700338" y="746125"/>
            <a:ext cx="52562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b</a:t>
            </a:r>
            <a:r>
              <a:rPr lang="zh-CN" altLang="zh-CN" sz="2800" b="1"/>
              <a:t>和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zh-CN" altLang="en-US" sz="2800" b="1">
                <a:sym typeface="Symbol" panose="05050102010706020507" pitchFamily="18" charset="2"/>
              </a:rPr>
              <a:t>的改变</a:t>
            </a:r>
            <a:r>
              <a:rPr lang="zh-CN" altLang="zh-CN" sz="2800" b="1"/>
              <a:t>对</a:t>
            </a:r>
            <a:r>
              <a:rPr lang="zh-CN" altLang="zh-CN" sz="2800" b="1">
                <a:solidFill>
                  <a:srgbClr val="FF0000"/>
                </a:solidFill>
              </a:rPr>
              <a:t>目标函数</a:t>
            </a:r>
            <a:r>
              <a:rPr lang="zh-CN" altLang="en-US" sz="2800" b="1"/>
              <a:t>的</a:t>
            </a:r>
            <a:r>
              <a:rPr lang="zh-CN" altLang="zh-CN" sz="2800" b="1"/>
              <a:t>影响</a:t>
            </a:r>
            <a:endParaRPr lang="zh-CN" altLang="en-US" sz="2800" b="1"/>
          </a:p>
        </p:txBody>
      </p:sp>
      <p:grpSp>
        <p:nvGrpSpPr>
          <p:cNvPr id="4" name="组合 3"/>
          <p:cNvGrpSpPr/>
          <p:nvPr/>
        </p:nvGrpSpPr>
        <p:grpSpPr>
          <a:xfrm>
            <a:off x="1619672" y="3068960"/>
            <a:ext cx="1431776" cy="523220"/>
            <a:chOff x="1412032" y="4994012"/>
            <a:chExt cx="1431776" cy="5232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矩形 6"/>
            <p:cNvSpPr>
              <a:spLocks noChangeArrowheads="1"/>
            </p:cNvSpPr>
            <p:nvPr/>
          </p:nvSpPr>
          <p:spPr bwMode="auto">
            <a:xfrm>
              <a:off x="1412032" y="4994012"/>
              <a:ext cx="1431776" cy="52322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a typeface="宋体" panose="02010600030101010101" pitchFamily="2" charset="-122"/>
                </a:rPr>
                <a:t>b</a:t>
              </a:r>
              <a:r>
                <a:rPr lang="zh-CN" altLang="en-US" sz="28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↑   </a:t>
              </a:r>
              <a:r>
                <a:rPr lang="en-US" altLang="zh-CN" sz="2800" b="1" i="1" dirty="0">
                  <a:ea typeface="宋体" panose="02010600030101010101" pitchFamily="2" charset="-122"/>
                  <a:sym typeface="Symbol" panose="05050102010706020507"/>
                </a:rPr>
                <a:t></a:t>
              </a:r>
              <a:r>
                <a:rPr lang="en-US" altLang="zh-CN" sz="2800" b="1" i="1" baseline="-25000" dirty="0">
                  <a:ea typeface="宋体" panose="02010600030101010101" pitchFamily="2" charset="-122"/>
                </a:rPr>
                <a:t>k</a:t>
              </a:r>
              <a:r>
                <a:rPr lang="zh-CN" altLang="en-US" sz="28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↓</a:t>
              </a:r>
              <a:endPara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1970724" y="5085184"/>
              <a:ext cx="80996" cy="375049"/>
            </a:xfrm>
            <a:prstGeom prst="rightArrow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364110" y="3068960"/>
            <a:ext cx="1495922" cy="523220"/>
            <a:chOff x="5148064" y="2679103"/>
            <a:chExt cx="1495922" cy="5232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5148064" y="2679103"/>
              <a:ext cx="149592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a typeface="宋体" panose="02010600030101010101" pitchFamily="2" charset="-122"/>
                  <a:sym typeface="Symbol" panose="05050102010706020507"/>
                </a:rPr>
                <a:t> </a:t>
              </a:r>
              <a:r>
                <a:rPr lang="zh-CN" altLang="en-US" sz="28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↑   </a:t>
              </a:r>
              <a:r>
                <a:rPr lang="en-US" altLang="zh-CN" sz="2800" b="1" i="1" dirty="0">
                  <a:ea typeface="宋体" panose="02010600030101010101" pitchFamily="2" charset="-122"/>
                  <a:sym typeface="Symbol" panose="05050102010706020507"/>
                </a:rPr>
                <a:t></a:t>
              </a:r>
              <a:r>
                <a:rPr lang="en-US" altLang="zh-CN" sz="2800" b="1" i="1" baseline="-25000" dirty="0">
                  <a:ea typeface="宋体" panose="02010600030101010101" pitchFamily="2" charset="-122"/>
                </a:rPr>
                <a:t>k </a:t>
              </a:r>
              <a:r>
                <a:rPr lang="zh-CN" altLang="en-US" sz="28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↑</a:t>
              </a:r>
              <a:endPara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右箭头 8"/>
            <p:cNvSpPr/>
            <p:nvPr/>
          </p:nvSpPr>
          <p:spPr bwMode="auto">
            <a:xfrm>
              <a:off x="5787148" y="2780928"/>
              <a:ext cx="80996" cy="375049"/>
            </a:xfrm>
            <a:prstGeom prst="rightArrow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9462" name="对象 9"/>
          <p:cNvGraphicFramePr>
            <a:graphicFrameLocks noChangeAspect="1"/>
          </p:cNvGraphicFramePr>
          <p:nvPr/>
        </p:nvGraphicFramePr>
        <p:xfrm>
          <a:off x="536575" y="3933825"/>
          <a:ext cx="81057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7" name="公式" r:id="rId3" imgW="3924300" imgH="482600" progId="Equation.3">
                  <p:embed/>
                </p:oleObj>
              </mc:Choice>
              <mc:Fallback>
                <p:oleObj name="公式" r:id="rId3" imgW="3924300" imgH="4826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933825"/>
                        <a:ext cx="81057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3" name="组合 150"/>
          <p:cNvGrpSpPr/>
          <p:nvPr/>
        </p:nvGrpSpPr>
        <p:grpSpPr bwMode="auto">
          <a:xfrm>
            <a:off x="827088" y="5078413"/>
            <a:ext cx="2043112" cy="523875"/>
            <a:chOff x="3632927" y="5078661"/>
            <a:chExt cx="2042267" cy="523220"/>
          </a:xfrm>
        </p:grpSpPr>
        <p:sp>
          <p:nvSpPr>
            <p:cNvPr id="70671" name="矩形 11"/>
            <p:cNvSpPr>
              <a:spLocks noChangeArrowheads="1"/>
            </p:cNvSpPr>
            <p:nvPr/>
          </p:nvSpPr>
          <p:spPr bwMode="auto">
            <a:xfrm>
              <a:off x="3632927" y="5078661"/>
              <a:ext cx="2042267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ym typeface="Symbol" panose="05050102010706020507" pitchFamily="18" charset="2"/>
                </a:rPr>
                <a:t></a:t>
              </a:r>
              <a:r>
                <a:rPr lang="en-US" altLang="zh-CN" sz="2800" b="1" i="1" baseline="-25000"/>
                <a:t>k </a:t>
              </a:r>
              <a:r>
                <a:rPr lang="zh-CN" altLang="en-US" sz="2800" b="1">
                  <a:cs typeface="Times New Roman" panose="02020603050405020304" pitchFamily="18" charset="0"/>
                </a:rPr>
                <a:t>↑   </a:t>
              </a:r>
              <a:r>
                <a:rPr lang="en-US" altLang="zh-CN" sz="2800" b="1" i="1">
                  <a:cs typeface="Times New Roman" panose="02020603050405020304" pitchFamily="18" charset="0"/>
                </a:rPr>
                <a:t>m</a:t>
              </a:r>
              <a:r>
                <a:rPr lang="en-US" altLang="zh-CN" sz="2800" b="1"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ym typeface="Symbol" panose="05050102010706020507" pitchFamily="18" charset="2"/>
                </a:rPr>
                <a:t></a:t>
              </a:r>
              <a:r>
                <a:rPr lang="en-US" altLang="zh-CN" sz="2800" b="1">
                  <a:cs typeface="Times New Roman" panose="02020603050405020304" pitchFamily="18" charset="0"/>
                </a:rPr>
                <a:t>)</a:t>
              </a:r>
              <a:r>
                <a:rPr lang="zh-CN" altLang="en-US" sz="2800" b="1">
                  <a:cs typeface="Times New Roman" panose="02020603050405020304" pitchFamily="18" charset="0"/>
                </a:rPr>
                <a:t> ↑</a:t>
              </a:r>
              <a:endParaRPr lang="en-US" altLang="zh-CN" sz="2800" b="1">
                <a:cs typeface="Times New Roman" panose="02020603050405020304" pitchFamily="18" charset="0"/>
              </a:endParaRPr>
            </a:p>
          </p:txBody>
        </p:sp>
        <p:sp>
          <p:nvSpPr>
            <p:cNvPr id="70672" name="右箭头 12"/>
            <p:cNvSpPr>
              <a:spLocks noChangeArrowheads="1"/>
            </p:cNvSpPr>
            <p:nvPr/>
          </p:nvSpPr>
          <p:spPr bwMode="auto">
            <a:xfrm>
              <a:off x="4372222" y="5203007"/>
              <a:ext cx="80996" cy="375049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9466" name="对象 131"/>
          <p:cNvGraphicFramePr>
            <a:graphicFrameLocks noChangeAspect="1"/>
          </p:cNvGraphicFramePr>
          <p:nvPr/>
        </p:nvGraphicFramePr>
        <p:xfrm>
          <a:off x="250825" y="1989138"/>
          <a:ext cx="84820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8" name="公式" r:id="rId5" imgW="4406900" imgH="419100" progId="Equation.3">
                  <p:embed/>
                </p:oleObj>
              </mc:Choice>
              <mc:Fallback>
                <p:oleObj name="公式" r:id="rId5" imgW="4406900" imgH="419100" progId="Equation.3">
                  <p:embed/>
                  <p:pic>
                    <p:nvPicPr>
                      <p:cNvPr id="0" name="对象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89138"/>
                        <a:ext cx="84820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7" name="TextBox 149"/>
          <p:cNvSpPr txBox="1">
            <a:spLocks noChangeArrowheads="1"/>
          </p:cNvSpPr>
          <p:nvPr/>
        </p:nvSpPr>
        <p:spPr bwMode="auto">
          <a:xfrm>
            <a:off x="827088" y="1412875"/>
            <a:ext cx="177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数学分析</a:t>
            </a: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556250" y="3103563"/>
            <a:ext cx="2257425" cy="523875"/>
            <a:chOff x="5555853" y="3103842"/>
            <a:chExt cx="2257054" cy="523220"/>
          </a:xfrm>
        </p:grpSpPr>
        <p:grpSp>
          <p:nvGrpSpPr>
            <p:cNvPr id="152" name="组合 151"/>
            <p:cNvGrpSpPr/>
            <p:nvPr/>
          </p:nvGrpSpPr>
          <p:grpSpPr>
            <a:xfrm>
              <a:off x="5868144" y="3103842"/>
              <a:ext cx="1944763" cy="523220"/>
              <a:chOff x="5148064" y="2679103"/>
              <a:chExt cx="1944763" cy="523220"/>
            </a:xfrm>
            <a:solidFill>
              <a:srgbClr val="FFFF00"/>
            </a:solidFill>
          </p:grpSpPr>
          <p:sp>
            <p:nvSpPr>
              <p:cNvPr id="153" name="矩形 152"/>
              <p:cNvSpPr/>
              <p:nvPr/>
            </p:nvSpPr>
            <p:spPr>
              <a:xfrm>
                <a:off x="5148064" y="2679103"/>
                <a:ext cx="1944763" cy="523220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i="1" dirty="0">
                    <a:ea typeface="宋体" panose="02010600030101010101" pitchFamily="2" charset="-122"/>
                  </a:rPr>
                  <a:t>b</a:t>
                </a:r>
                <a:r>
                  <a:rPr lang="zh-CN" altLang="en-US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↓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1" i="1" dirty="0">
                    <a:ea typeface="宋体" panose="02010600030101010101" pitchFamily="2" charset="-122"/>
                    <a:sym typeface="Symbol" panose="05050102010706020507"/>
                  </a:rPr>
                  <a:t> </a:t>
                </a:r>
                <a:r>
                  <a:rPr lang="zh-CN" altLang="en-US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↑   </a:t>
                </a:r>
                <a:r>
                  <a:rPr lang="en-US" altLang="zh-CN" sz="2800" b="1" i="1" dirty="0">
                    <a:ea typeface="宋体" panose="02010600030101010101" pitchFamily="2" charset="-122"/>
                    <a:sym typeface="Symbol" panose="05050102010706020507"/>
                  </a:rPr>
                  <a:t></a:t>
                </a:r>
                <a:r>
                  <a:rPr lang="en-US" altLang="zh-CN" sz="2800" b="1" i="1" baseline="-25000" dirty="0">
                    <a:ea typeface="宋体" panose="02010600030101010101" pitchFamily="2" charset="-122"/>
                  </a:rPr>
                  <a:t>k </a:t>
                </a:r>
                <a:r>
                  <a:rPr lang="zh-CN" altLang="en-US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↑</a:t>
                </a:r>
                <a:endParaRPr lang="en-US" altLang="zh-CN" sz="2800" b="1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右箭头 153"/>
              <p:cNvSpPr/>
              <p:nvPr/>
            </p:nvSpPr>
            <p:spPr bwMode="auto">
              <a:xfrm>
                <a:off x="6228184" y="2780927"/>
                <a:ext cx="80996" cy="375049"/>
              </a:xfrm>
              <a:prstGeom prst="rightArrow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0670" name="右箭头 154"/>
            <p:cNvSpPr>
              <a:spLocks noChangeArrowheads="1"/>
            </p:cNvSpPr>
            <p:nvPr/>
          </p:nvSpPr>
          <p:spPr bwMode="auto">
            <a:xfrm>
              <a:off x="5555853" y="3141663"/>
              <a:ext cx="168275" cy="48418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150"/>
          <p:cNvGrpSpPr/>
          <p:nvPr/>
        </p:nvGrpSpPr>
        <p:grpSpPr bwMode="auto">
          <a:xfrm>
            <a:off x="3364110" y="5080938"/>
            <a:ext cx="2043112" cy="523875"/>
            <a:chOff x="3632927" y="5078661"/>
            <a:chExt cx="2042267" cy="523220"/>
          </a:xfrm>
        </p:grpSpPr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3632927" y="5078661"/>
              <a:ext cx="2042267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 dirty="0">
                  <a:sym typeface="Symbol" panose="05050102010706020507" pitchFamily="18" charset="2"/>
                </a:rPr>
                <a:t></a:t>
              </a:r>
              <a:r>
                <a:rPr lang="en-US" altLang="zh-CN" sz="2800" b="1" i="1" baseline="-25000" dirty="0"/>
                <a:t>k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↑   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s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sym typeface="Symbol" panose="05050102010706020507" pitchFamily="18" charset="2"/>
                </a:rPr>
                <a:t>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↑</a:t>
              </a:r>
              <a:endParaRPr lang="en-US" altLang="zh-CN" sz="28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6" name="右箭头 12"/>
            <p:cNvSpPr>
              <a:spLocks noChangeArrowheads="1"/>
            </p:cNvSpPr>
            <p:nvPr/>
          </p:nvSpPr>
          <p:spPr bwMode="auto">
            <a:xfrm>
              <a:off x="4372222" y="5203007"/>
              <a:ext cx="80996" cy="375049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41480" y="5085184"/>
            <a:ext cx="2606984" cy="523220"/>
            <a:chOff x="5349566" y="5651500"/>
            <a:chExt cx="2606984" cy="523220"/>
          </a:xfrm>
        </p:grpSpPr>
        <p:sp>
          <p:nvSpPr>
            <p:cNvPr id="28" name="矩形 11"/>
            <p:cNvSpPr>
              <a:spLocks noChangeArrowheads="1"/>
            </p:cNvSpPr>
            <p:nvPr/>
          </p:nvSpPr>
          <p:spPr bwMode="auto">
            <a:xfrm>
              <a:off x="5349566" y="5651500"/>
              <a:ext cx="2606984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>
                  <a:sym typeface="Symbol" panose="05050102010706020507" pitchFamily="18" charset="2"/>
                </a:rPr>
                <a:t></a:t>
              </a:r>
              <a:r>
                <a:rPr lang="en-US" altLang="zh-CN" sz="2800" b="1" i="1" baseline="-25000" dirty="0"/>
                <a:t>k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↑   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m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sym typeface="Symbol" panose="05050102010706020507" pitchFamily="18" charset="2"/>
                </a:rPr>
                <a:t>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↑↓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?</a:t>
              </a:r>
            </a:p>
          </p:txBody>
        </p:sp>
        <p:sp>
          <p:nvSpPr>
            <p:cNvPr id="29" name="右箭头 12"/>
            <p:cNvSpPr>
              <a:spLocks noChangeArrowheads="1"/>
            </p:cNvSpPr>
            <p:nvPr/>
          </p:nvSpPr>
          <p:spPr bwMode="auto">
            <a:xfrm>
              <a:off x="6084168" y="5776002"/>
              <a:ext cx="94818" cy="375519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uxuemoxing">
  <a:themeElements>
    <a:clrScheme name="shuxuemoxing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G:\数学模型电子教案\shuxuemoxing.pot</Template>
  <TotalTime>347</TotalTime>
  <Words>8996</Words>
  <Application>Microsoft Office PowerPoint</Application>
  <PresentationFormat>全屏显示(4:3)</PresentationFormat>
  <Paragraphs>1928</Paragraphs>
  <Slides>121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121</vt:i4>
      </vt:variant>
    </vt:vector>
  </HeadingPairs>
  <TitlesOfParts>
    <vt:vector size="136" baseType="lpstr">
      <vt:lpstr>楷体</vt:lpstr>
      <vt:lpstr>楷体_GB2312</vt:lpstr>
      <vt:lpstr>隶书</vt:lpstr>
      <vt:lpstr>宋体</vt:lpstr>
      <vt:lpstr>Arial</vt:lpstr>
      <vt:lpstr>Calibri</vt:lpstr>
      <vt:lpstr>Helvetica</vt:lpstr>
      <vt:lpstr>Symbol</vt:lpstr>
      <vt:lpstr>Times New Roman</vt:lpstr>
      <vt:lpstr>shuxuemoxing</vt:lpstr>
      <vt:lpstr>公式</vt:lpstr>
      <vt:lpstr>Equation</vt:lpstr>
      <vt:lpstr>Clip</vt:lpstr>
      <vt:lpstr>MS_ClipArt_Gallery.2</vt:lpstr>
      <vt:lpstr>Equation.3</vt:lpstr>
      <vt:lpstr>PowerPoint 演示文稿</vt:lpstr>
      <vt:lpstr>优化模型</vt:lpstr>
      <vt:lpstr>优化模型</vt:lpstr>
      <vt:lpstr>优化模型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杨俊锋</cp:lastModifiedBy>
  <cp:revision>580</cp:revision>
  <dcterms:created xsi:type="dcterms:W3CDTF">2000-02-18T13:05:00Z</dcterms:created>
  <dcterms:modified xsi:type="dcterms:W3CDTF">2020-09-13T03:18:39Z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