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1"/>
  </p:notesMasterIdLst>
  <p:sldIdLst>
    <p:sldId id="280" r:id="rId2"/>
    <p:sldId id="439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459" r:id="rId33"/>
    <p:sldId id="384" r:id="rId34"/>
    <p:sldId id="385" r:id="rId35"/>
    <p:sldId id="387" r:id="rId36"/>
    <p:sldId id="388" r:id="rId37"/>
    <p:sldId id="389" r:id="rId38"/>
    <p:sldId id="390" r:id="rId39"/>
    <p:sldId id="391" r:id="rId40"/>
    <p:sldId id="298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460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35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400" r:id="rId85"/>
    <p:sldId id="401" r:id="rId86"/>
    <p:sldId id="402" r:id="rId87"/>
    <p:sldId id="403" r:id="rId88"/>
    <p:sldId id="404" r:id="rId89"/>
    <p:sldId id="405" r:id="rId90"/>
    <p:sldId id="407" r:id="rId91"/>
    <p:sldId id="408" r:id="rId92"/>
    <p:sldId id="409" r:id="rId93"/>
    <p:sldId id="410" r:id="rId94"/>
    <p:sldId id="411" r:id="rId95"/>
    <p:sldId id="412" r:id="rId96"/>
    <p:sldId id="413" r:id="rId97"/>
    <p:sldId id="414" r:id="rId98"/>
    <p:sldId id="415" r:id="rId99"/>
    <p:sldId id="416" r:id="rId100"/>
    <p:sldId id="417" r:id="rId101"/>
    <p:sldId id="461" r:id="rId102"/>
    <p:sldId id="326" r:id="rId103"/>
    <p:sldId id="327" r:id="rId104"/>
    <p:sldId id="328" r:id="rId105"/>
    <p:sldId id="329" r:id="rId106"/>
    <p:sldId id="462" r:id="rId107"/>
    <p:sldId id="418" r:id="rId108"/>
    <p:sldId id="420" r:id="rId109"/>
    <p:sldId id="422" r:id="rId110"/>
    <p:sldId id="447" r:id="rId111"/>
    <p:sldId id="441" r:id="rId112"/>
    <p:sldId id="442" r:id="rId113"/>
    <p:sldId id="443" r:id="rId114"/>
    <p:sldId id="444" r:id="rId115"/>
    <p:sldId id="445" r:id="rId116"/>
    <p:sldId id="425" r:id="rId117"/>
    <p:sldId id="426" r:id="rId118"/>
    <p:sldId id="427" r:id="rId119"/>
    <p:sldId id="448" r:id="rId120"/>
    <p:sldId id="449" r:id="rId121"/>
    <p:sldId id="450" r:id="rId122"/>
    <p:sldId id="451" r:id="rId123"/>
    <p:sldId id="452" r:id="rId124"/>
    <p:sldId id="453" r:id="rId125"/>
    <p:sldId id="454" r:id="rId126"/>
    <p:sldId id="455" r:id="rId127"/>
    <p:sldId id="456" r:id="rId128"/>
    <p:sldId id="458" r:id="rId129"/>
    <p:sldId id="438" r:id="rId1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CCFF"/>
    <a:srgbClr val="FFFFCC"/>
    <a:srgbClr val="FF9999"/>
    <a:srgbClr val="FFFF00"/>
    <a:srgbClr val="00FFFF"/>
    <a:srgbClr val="FF33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92" autoAdjust="0"/>
  </p:normalViewPr>
  <p:slideViewPr>
    <p:cSldViewPr>
      <p:cViewPr varScale="1">
        <p:scale>
          <a:sx n="72" d="100"/>
          <a:sy n="72" d="100"/>
        </p:scale>
        <p:origin x="-17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8.wmf"/><Relationship Id="rId7" Type="http://schemas.openxmlformats.org/officeDocument/2006/relationships/image" Target="../media/image61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1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9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Relationship Id="rId14" Type="http://schemas.openxmlformats.org/officeDocument/2006/relationships/image" Target="../media/image16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4" Type="http://schemas.openxmlformats.org/officeDocument/2006/relationships/image" Target="../media/image19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4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wmf"/><Relationship Id="rId1" Type="http://schemas.openxmlformats.org/officeDocument/2006/relationships/image" Target="../media/image217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8.png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18.png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image" Target="../media/image244.wmf"/><Relationship Id="rId7" Type="http://schemas.openxmlformats.org/officeDocument/2006/relationships/image" Target="../media/image247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6.wmf"/><Relationship Id="rId5" Type="http://schemas.openxmlformats.org/officeDocument/2006/relationships/image" Target="../media/image241.wmf"/><Relationship Id="rId10" Type="http://schemas.openxmlformats.org/officeDocument/2006/relationships/image" Target="../media/image250.wmf"/><Relationship Id="rId4" Type="http://schemas.openxmlformats.org/officeDocument/2006/relationships/image" Target="../media/image245.wmf"/><Relationship Id="rId9" Type="http://schemas.openxmlformats.org/officeDocument/2006/relationships/image" Target="../media/image2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12" Type="http://schemas.openxmlformats.org/officeDocument/2006/relationships/image" Target="../media/image244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11" Type="http://schemas.openxmlformats.org/officeDocument/2006/relationships/image" Target="../media/image261.wmf"/><Relationship Id="rId5" Type="http://schemas.openxmlformats.org/officeDocument/2006/relationships/image" Target="../media/image255.wmf"/><Relationship Id="rId10" Type="http://schemas.openxmlformats.org/officeDocument/2006/relationships/image" Target="../media/image260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image" Target="../media/image264.wmf"/><Relationship Id="rId7" Type="http://schemas.openxmlformats.org/officeDocument/2006/relationships/image" Target="../media/image268.wmf"/><Relationship Id="rId12" Type="http://schemas.openxmlformats.org/officeDocument/2006/relationships/image" Target="../media/image272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11" Type="http://schemas.openxmlformats.org/officeDocument/2006/relationships/image" Target="../media/image271.wmf"/><Relationship Id="rId5" Type="http://schemas.openxmlformats.org/officeDocument/2006/relationships/image" Target="../media/image266.wmf"/><Relationship Id="rId10" Type="http://schemas.openxmlformats.org/officeDocument/2006/relationships/image" Target="../media/image241.wmf"/><Relationship Id="rId4" Type="http://schemas.openxmlformats.org/officeDocument/2006/relationships/image" Target="../media/image265.wmf"/><Relationship Id="rId9" Type="http://schemas.openxmlformats.org/officeDocument/2006/relationships/image" Target="../media/image270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image" Target="../media/image284.wmf"/><Relationship Id="rId3" Type="http://schemas.openxmlformats.org/officeDocument/2006/relationships/image" Target="../media/image275.wmf"/><Relationship Id="rId7" Type="http://schemas.openxmlformats.org/officeDocument/2006/relationships/image" Target="../media/image278.wmf"/><Relationship Id="rId12" Type="http://schemas.openxmlformats.org/officeDocument/2006/relationships/image" Target="../media/image283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66.wmf"/><Relationship Id="rId11" Type="http://schemas.openxmlformats.org/officeDocument/2006/relationships/image" Target="../media/image282.wmf"/><Relationship Id="rId5" Type="http://schemas.openxmlformats.org/officeDocument/2006/relationships/image" Target="../media/image277.wmf"/><Relationship Id="rId10" Type="http://schemas.openxmlformats.org/officeDocument/2006/relationships/image" Target="../media/image281.wmf"/><Relationship Id="rId4" Type="http://schemas.openxmlformats.org/officeDocument/2006/relationships/image" Target="../media/image276.wmf"/><Relationship Id="rId9" Type="http://schemas.openxmlformats.org/officeDocument/2006/relationships/image" Target="../media/image280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3" Type="http://schemas.openxmlformats.org/officeDocument/2006/relationships/image" Target="../media/image291.wmf"/><Relationship Id="rId7" Type="http://schemas.openxmlformats.org/officeDocument/2006/relationships/image" Target="../media/image294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18.png"/><Relationship Id="rId5" Type="http://schemas.openxmlformats.org/officeDocument/2006/relationships/image" Target="../media/image293.wmf"/><Relationship Id="rId10" Type="http://schemas.openxmlformats.org/officeDocument/2006/relationships/image" Target="../media/image297.wmf"/><Relationship Id="rId4" Type="http://schemas.openxmlformats.org/officeDocument/2006/relationships/image" Target="../media/image292.wmf"/><Relationship Id="rId9" Type="http://schemas.openxmlformats.org/officeDocument/2006/relationships/image" Target="../media/image296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7" Type="http://schemas.openxmlformats.org/officeDocument/2006/relationships/image" Target="../media/image313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image" Target="../media/image311.wmf"/><Relationship Id="rId7" Type="http://schemas.openxmlformats.org/officeDocument/2006/relationships/image" Target="../media/image318.wmf"/><Relationship Id="rId12" Type="http://schemas.openxmlformats.org/officeDocument/2006/relationships/image" Target="../media/image323.wmf"/><Relationship Id="rId2" Type="http://schemas.openxmlformats.org/officeDocument/2006/relationships/image" Target="../media/image314.wmf"/><Relationship Id="rId1" Type="http://schemas.openxmlformats.org/officeDocument/2006/relationships/image" Target="../media/image307.wmf"/><Relationship Id="rId6" Type="http://schemas.openxmlformats.org/officeDocument/2006/relationships/image" Target="../media/image317.wmf"/><Relationship Id="rId11" Type="http://schemas.openxmlformats.org/officeDocument/2006/relationships/image" Target="../media/image322.wmf"/><Relationship Id="rId5" Type="http://schemas.openxmlformats.org/officeDocument/2006/relationships/image" Target="../media/image316.wmf"/><Relationship Id="rId10" Type="http://schemas.openxmlformats.org/officeDocument/2006/relationships/image" Target="../media/image321.wmf"/><Relationship Id="rId4" Type="http://schemas.openxmlformats.org/officeDocument/2006/relationships/image" Target="../media/image315.wmf"/><Relationship Id="rId9" Type="http://schemas.openxmlformats.org/officeDocument/2006/relationships/image" Target="../media/image32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7" Type="http://schemas.openxmlformats.org/officeDocument/2006/relationships/image" Target="../media/image333.wmf"/><Relationship Id="rId2" Type="http://schemas.openxmlformats.org/officeDocument/2006/relationships/image" Target="../media/image307.wmf"/><Relationship Id="rId1" Type="http://schemas.openxmlformats.org/officeDocument/2006/relationships/image" Target="../media/image329.wmf"/><Relationship Id="rId6" Type="http://schemas.openxmlformats.org/officeDocument/2006/relationships/image" Target="../media/image332.wmf"/><Relationship Id="rId5" Type="http://schemas.openxmlformats.org/officeDocument/2006/relationships/image" Target="../media/image331.wmf"/><Relationship Id="rId4" Type="http://schemas.openxmlformats.org/officeDocument/2006/relationships/image" Target="../media/image330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image" Target="../media/image311.wmf"/><Relationship Id="rId7" Type="http://schemas.openxmlformats.org/officeDocument/2006/relationships/image" Target="../media/image337.wmf"/><Relationship Id="rId2" Type="http://schemas.openxmlformats.org/officeDocument/2006/relationships/image" Target="../media/image334.wmf"/><Relationship Id="rId1" Type="http://schemas.openxmlformats.org/officeDocument/2006/relationships/image" Target="../media/image330.wmf"/><Relationship Id="rId6" Type="http://schemas.openxmlformats.org/officeDocument/2006/relationships/image" Target="../media/image336.wmf"/><Relationship Id="rId5" Type="http://schemas.openxmlformats.org/officeDocument/2006/relationships/image" Target="../media/image316.wmf"/><Relationship Id="rId4" Type="http://schemas.openxmlformats.org/officeDocument/2006/relationships/image" Target="../media/image335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3" Type="http://schemas.openxmlformats.org/officeDocument/2006/relationships/image" Target="../media/image341.wmf"/><Relationship Id="rId7" Type="http://schemas.openxmlformats.org/officeDocument/2006/relationships/image" Target="../media/image345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Relationship Id="rId6" Type="http://schemas.openxmlformats.org/officeDocument/2006/relationships/image" Target="../media/image344.wmf"/><Relationship Id="rId5" Type="http://schemas.openxmlformats.org/officeDocument/2006/relationships/image" Target="../media/image343.wmf"/><Relationship Id="rId4" Type="http://schemas.openxmlformats.org/officeDocument/2006/relationships/image" Target="../media/image342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5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3" Type="http://schemas.openxmlformats.org/officeDocument/2006/relationships/image" Target="../media/image350.wmf"/><Relationship Id="rId7" Type="http://schemas.openxmlformats.org/officeDocument/2006/relationships/image" Target="../media/image354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Relationship Id="rId6" Type="http://schemas.openxmlformats.org/officeDocument/2006/relationships/image" Target="../media/image353.wmf"/><Relationship Id="rId5" Type="http://schemas.openxmlformats.org/officeDocument/2006/relationships/image" Target="../media/image352.wmf"/><Relationship Id="rId4" Type="http://schemas.openxmlformats.org/officeDocument/2006/relationships/image" Target="../media/image351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13" Type="http://schemas.openxmlformats.org/officeDocument/2006/relationships/image" Target="../media/image367.wmf"/><Relationship Id="rId18" Type="http://schemas.openxmlformats.org/officeDocument/2006/relationships/image" Target="../media/image372.wmf"/><Relationship Id="rId3" Type="http://schemas.openxmlformats.org/officeDocument/2006/relationships/image" Target="../media/image358.wmf"/><Relationship Id="rId7" Type="http://schemas.openxmlformats.org/officeDocument/2006/relationships/image" Target="../media/image362.wmf"/><Relationship Id="rId12" Type="http://schemas.openxmlformats.org/officeDocument/2006/relationships/image" Target="../media/image366.wmf"/><Relationship Id="rId17" Type="http://schemas.openxmlformats.org/officeDocument/2006/relationships/image" Target="../media/image371.wmf"/><Relationship Id="rId2" Type="http://schemas.openxmlformats.org/officeDocument/2006/relationships/image" Target="../media/image357.wmf"/><Relationship Id="rId16" Type="http://schemas.openxmlformats.org/officeDocument/2006/relationships/image" Target="../media/image370.wmf"/><Relationship Id="rId1" Type="http://schemas.openxmlformats.org/officeDocument/2006/relationships/image" Target="../media/image356.wmf"/><Relationship Id="rId6" Type="http://schemas.openxmlformats.org/officeDocument/2006/relationships/image" Target="../media/image361.wmf"/><Relationship Id="rId11" Type="http://schemas.openxmlformats.org/officeDocument/2006/relationships/image" Target="../media/image365.wmf"/><Relationship Id="rId5" Type="http://schemas.openxmlformats.org/officeDocument/2006/relationships/image" Target="../media/image360.wmf"/><Relationship Id="rId15" Type="http://schemas.openxmlformats.org/officeDocument/2006/relationships/image" Target="../media/image369.wmf"/><Relationship Id="rId10" Type="http://schemas.openxmlformats.org/officeDocument/2006/relationships/image" Target="../media/image364.wmf"/><Relationship Id="rId4" Type="http://schemas.openxmlformats.org/officeDocument/2006/relationships/image" Target="../media/image359.wmf"/><Relationship Id="rId9" Type="http://schemas.openxmlformats.org/officeDocument/2006/relationships/image" Target="../media/image349.wmf"/><Relationship Id="rId14" Type="http://schemas.openxmlformats.org/officeDocument/2006/relationships/image" Target="../media/image368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Relationship Id="rId6" Type="http://schemas.openxmlformats.org/officeDocument/2006/relationships/image" Target="../media/image378.wmf"/><Relationship Id="rId5" Type="http://schemas.openxmlformats.org/officeDocument/2006/relationships/image" Target="../media/image377.wmf"/><Relationship Id="rId4" Type="http://schemas.openxmlformats.org/officeDocument/2006/relationships/image" Target="../media/image376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wmf"/><Relationship Id="rId2" Type="http://schemas.openxmlformats.org/officeDocument/2006/relationships/image" Target="../media/image380.wmf"/><Relationship Id="rId1" Type="http://schemas.openxmlformats.org/officeDocument/2006/relationships/image" Target="../media/image379.wmf"/><Relationship Id="rId4" Type="http://schemas.openxmlformats.org/officeDocument/2006/relationships/image" Target="../media/image382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4.wmf"/><Relationship Id="rId1" Type="http://schemas.openxmlformats.org/officeDocument/2006/relationships/image" Target="../media/image383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wmf"/><Relationship Id="rId2" Type="http://schemas.openxmlformats.org/officeDocument/2006/relationships/image" Target="../media/image386.wmf"/><Relationship Id="rId1" Type="http://schemas.openxmlformats.org/officeDocument/2006/relationships/image" Target="../media/image38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wmf"/><Relationship Id="rId1" Type="http://schemas.openxmlformats.org/officeDocument/2006/relationships/image" Target="../media/image391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wmf"/><Relationship Id="rId2" Type="http://schemas.openxmlformats.org/officeDocument/2006/relationships/image" Target="../media/image393.wmf"/><Relationship Id="rId1" Type="http://schemas.openxmlformats.org/officeDocument/2006/relationships/image" Target="../media/image385.wmf"/><Relationship Id="rId4" Type="http://schemas.openxmlformats.org/officeDocument/2006/relationships/image" Target="../media/image395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5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wmf"/><Relationship Id="rId2" Type="http://schemas.openxmlformats.org/officeDocument/2006/relationships/image" Target="../media/image408.wmf"/><Relationship Id="rId1" Type="http://schemas.openxmlformats.org/officeDocument/2006/relationships/image" Target="../media/image407.wmf"/><Relationship Id="rId5" Type="http://schemas.openxmlformats.org/officeDocument/2006/relationships/image" Target="../media/image411.wmf"/><Relationship Id="rId4" Type="http://schemas.openxmlformats.org/officeDocument/2006/relationships/image" Target="../media/image4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051E-8A44-4265-BA0C-BB5BF446303D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5C0D3-9E89-4E1A-AF5A-8CF2AF9D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2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5C0D3-9E89-4E1A-AF5A-8CF2AF9D4F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6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72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67B88-2518-4661-9E3D-4D6350D510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0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67B88-2518-4661-9E3D-4D6350D510F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7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5C0D3-9E89-4E1A-AF5A-8CF2AF9D4FC6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3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5C0D3-9E89-4E1A-AF5A-8CF2AF9D4FC6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5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5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0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8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9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4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964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7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6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40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78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325.w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7.wm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355.wmf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52.wmf"/><Relationship Id="rId17" Type="http://schemas.openxmlformats.org/officeDocument/2006/relationships/oleObject" Target="../embeddings/oleObject3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4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49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10" Type="http://schemas.openxmlformats.org/officeDocument/2006/relationships/image" Target="../media/image351.wmf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353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351.bin"/><Relationship Id="rId18" Type="http://schemas.openxmlformats.org/officeDocument/2006/relationships/image" Target="../media/image363.wmf"/><Relationship Id="rId26" Type="http://schemas.openxmlformats.org/officeDocument/2006/relationships/image" Target="../media/image366.wmf"/><Relationship Id="rId3" Type="http://schemas.openxmlformats.org/officeDocument/2006/relationships/oleObject" Target="../embeddings/oleObject346.bin"/><Relationship Id="rId21" Type="http://schemas.openxmlformats.org/officeDocument/2006/relationships/oleObject" Target="../embeddings/oleObject355.bin"/><Relationship Id="rId34" Type="http://schemas.openxmlformats.org/officeDocument/2006/relationships/image" Target="../media/image370.wmf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353.bin"/><Relationship Id="rId25" Type="http://schemas.openxmlformats.org/officeDocument/2006/relationships/oleObject" Target="../embeddings/oleObject357.bin"/><Relationship Id="rId33" Type="http://schemas.openxmlformats.org/officeDocument/2006/relationships/oleObject" Target="../embeddings/oleObject361.bin"/><Relationship Id="rId38" Type="http://schemas.openxmlformats.org/officeDocument/2006/relationships/image" Target="../media/image3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2.wmf"/><Relationship Id="rId20" Type="http://schemas.openxmlformats.org/officeDocument/2006/relationships/image" Target="../media/image349.wmf"/><Relationship Id="rId29" Type="http://schemas.openxmlformats.org/officeDocument/2006/relationships/oleObject" Target="../embeddings/oleObject359.bin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350.bin"/><Relationship Id="rId24" Type="http://schemas.openxmlformats.org/officeDocument/2006/relationships/image" Target="../media/image365.wmf"/><Relationship Id="rId32" Type="http://schemas.openxmlformats.org/officeDocument/2006/relationships/image" Target="../media/image369.wmf"/><Relationship Id="rId37" Type="http://schemas.openxmlformats.org/officeDocument/2006/relationships/oleObject" Target="../embeddings/oleObject363.bin"/><Relationship Id="rId5" Type="http://schemas.openxmlformats.org/officeDocument/2006/relationships/oleObject" Target="../embeddings/oleObject347.bin"/><Relationship Id="rId15" Type="http://schemas.openxmlformats.org/officeDocument/2006/relationships/oleObject" Target="../embeddings/oleObject352.bin"/><Relationship Id="rId23" Type="http://schemas.openxmlformats.org/officeDocument/2006/relationships/oleObject" Target="../embeddings/oleObject356.bin"/><Relationship Id="rId28" Type="http://schemas.openxmlformats.org/officeDocument/2006/relationships/image" Target="../media/image367.wmf"/><Relationship Id="rId36" Type="http://schemas.openxmlformats.org/officeDocument/2006/relationships/image" Target="../media/image371.wmf"/><Relationship Id="rId10" Type="http://schemas.openxmlformats.org/officeDocument/2006/relationships/image" Target="../media/image359.wmf"/><Relationship Id="rId19" Type="http://schemas.openxmlformats.org/officeDocument/2006/relationships/oleObject" Target="../embeddings/oleObject354.bin"/><Relationship Id="rId31" Type="http://schemas.openxmlformats.org/officeDocument/2006/relationships/oleObject" Target="../embeddings/oleObject360.bin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361.wmf"/><Relationship Id="rId22" Type="http://schemas.openxmlformats.org/officeDocument/2006/relationships/image" Target="../media/image364.wmf"/><Relationship Id="rId27" Type="http://schemas.openxmlformats.org/officeDocument/2006/relationships/oleObject" Target="../embeddings/oleObject358.bin"/><Relationship Id="rId30" Type="http://schemas.openxmlformats.org/officeDocument/2006/relationships/image" Target="../media/image368.wmf"/><Relationship Id="rId35" Type="http://schemas.openxmlformats.org/officeDocument/2006/relationships/oleObject" Target="../embeddings/oleObject362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6.bin"/><Relationship Id="rId13" Type="http://schemas.openxmlformats.org/officeDocument/2006/relationships/image" Target="../media/image377.wmf"/><Relationship Id="rId3" Type="http://schemas.openxmlformats.org/officeDocument/2006/relationships/oleObject" Target="../embeddings/oleObject364.bin"/><Relationship Id="rId7" Type="http://schemas.openxmlformats.org/officeDocument/2006/relationships/image" Target="../media/image347.wmf"/><Relationship Id="rId12" Type="http://schemas.openxmlformats.org/officeDocument/2006/relationships/oleObject" Target="../embeddings/oleObject3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74.wmf"/><Relationship Id="rId11" Type="http://schemas.openxmlformats.org/officeDocument/2006/relationships/image" Target="../media/image376.wmf"/><Relationship Id="rId5" Type="http://schemas.openxmlformats.org/officeDocument/2006/relationships/oleObject" Target="../embeddings/oleObject365.bin"/><Relationship Id="rId15" Type="http://schemas.openxmlformats.org/officeDocument/2006/relationships/image" Target="../media/image378.wmf"/><Relationship Id="rId10" Type="http://schemas.openxmlformats.org/officeDocument/2006/relationships/oleObject" Target="../embeddings/oleObject367.bin"/><Relationship Id="rId4" Type="http://schemas.openxmlformats.org/officeDocument/2006/relationships/image" Target="../media/image373.wmf"/><Relationship Id="rId9" Type="http://schemas.openxmlformats.org/officeDocument/2006/relationships/image" Target="../media/image375.wmf"/><Relationship Id="rId14" Type="http://schemas.openxmlformats.org/officeDocument/2006/relationships/oleObject" Target="../embeddings/oleObject369.bin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3" Type="http://schemas.openxmlformats.org/officeDocument/2006/relationships/oleObject" Target="../embeddings/oleObject370.bin"/><Relationship Id="rId7" Type="http://schemas.openxmlformats.org/officeDocument/2006/relationships/oleObject" Target="../embeddings/oleObject3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80.wmf"/><Relationship Id="rId5" Type="http://schemas.openxmlformats.org/officeDocument/2006/relationships/oleObject" Target="../embeddings/oleObject371.bin"/><Relationship Id="rId10" Type="http://schemas.openxmlformats.org/officeDocument/2006/relationships/image" Target="../media/image382.wmf"/><Relationship Id="rId4" Type="http://schemas.openxmlformats.org/officeDocument/2006/relationships/image" Target="../media/image379.wmf"/><Relationship Id="rId9" Type="http://schemas.openxmlformats.org/officeDocument/2006/relationships/oleObject" Target="../embeddings/oleObject373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84.wmf"/><Relationship Id="rId5" Type="http://schemas.openxmlformats.org/officeDocument/2006/relationships/oleObject" Target="../embeddings/oleObject375.bin"/><Relationship Id="rId4" Type="http://schemas.openxmlformats.org/officeDocument/2006/relationships/image" Target="../media/image383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wmf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86.wmf"/><Relationship Id="rId5" Type="http://schemas.openxmlformats.org/officeDocument/2006/relationships/oleObject" Target="../embeddings/oleObject377.bin"/><Relationship Id="rId4" Type="http://schemas.openxmlformats.org/officeDocument/2006/relationships/image" Target="../media/image385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89.wmf"/><Relationship Id="rId5" Type="http://schemas.openxmlformats.org/officeDocument/2006/relationships/oleObject" Target="../embeddings/oleObject380.bin"/><Relationship Id="rId4" Type="http://schemas.openxmlformats.org/officeDocument/2006/relationships/image" Target="../media/image388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92.wmf"/><Relationship Id="rId5" Type="http://schemas.openxmlformats.org/officeDocument/2006/relationships/oleObject" Target="../embeddings/oleObject383.bin"/><Relationship Id="rId4" Type="http://schemas.openxmlformats.org/officeDocument/2006/relationships/image" Target="../media/image391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93.wmf"/><Relationship Id="rId5" Type="http://schemas.openxmlformats.org/officeDocument/2006/relationships/oleObject" Target="../embeddings/oleObject385.bin"/><Relationship Id="rId10" Type="http://schemas.openxmlformats.org/officeDocument/2006/relationships/image" Target="../media/image395.wmf"/><Relationship Id="rId4" Type="http://schemas.openxmlformats.org/officeDocument/2006/relationships/image" Target="../media/image385.wmf"/><Relationship Id="rId9" Type="http://schemas.openxmlformats.org/officeDocument/2006/relationships/oleObject" Target="../embeddings/oleObject387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emf"/><Relationship Id="rId2" Type="http://schemas.openxmlformats.org/officeDocument/2006/relationships/image" Target="../media/image396.emf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emf"/><Relationship Id="rId2" Type="http://schemas.openxmlformats.org/officeDocument/2006/relationships/image" Target="../media/image397.emf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emf"/><Relationship Id="rId2" Type="http://schemas.openxmlformats.org/officeDocument/2006/relationships/image" Target="../media/image398.emf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5.bin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1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emf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png"/><Relationship Id="rId2" Type="http://schemas.openxmlformats.org/officeDocument/2006/relationships/image" Target="../media/image40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3.png"/><Relationship Id="rId5" Type="http://schemas.openxmlformats.org/officeDocument/2006/relationships/image" Target="../media/image402.png"/><Relationship Id="rId4" Type="http://schemas.openxmlformats.org/officeDocument/2006/relationships/image" Target="../media/image405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emf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9.png"/><Relationship Id="rId5" Type="http://schemas.openxmlformats.org/officeDocument/2006/relationships/image" Target="../media/image403.png"/><Relationship Id="rId4" Type="http://schemas.openxmlformats.org/officeDocument/2006/relationships/image" Target="../media/image402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3" Type="http://schemas.openxmlformats.org/officeDocument/2006/relationships/oleObject" Target="../embeddings/oleObject388.bin"/><Relationship Id="rId7" Type="http://schemas.openxmlformats.org/officeDocument/2006/relationships/image" Target="../media/image4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13.png"/><Relationship Id="rId5" Type="http://schemas.openxmlformats.org/officeDocument/2006/relationships/image" Target="../media/image412.png"/><Relationship Id="rId4" Type="http://schemas.openxmlformats.org/officeDocument/2006/relationships/image" Target="../media/image405.wmf"/><Relationship Id="rId9" Type="http://schemas.openxmlformats.org/officeDocument/2006/relationships/image" Target="../media/image416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6.emf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wmf"/><Relationship Id="rId13" Type="http://schemas.openxmlformats.org/officeDocument/2006/relationships/image" Target="../media/image406.emf"/><Relationship Id="rId3" Type="http://schemas.openxmlformats.org/officeDocument/2006/relationships/oleObject" Target="../embeddings/oleObject389.bin"/><Relationship Id="rId7" Type="http://schemas.openxmlformats.org/officeDocument/2006/relationships/oleObject" Target="../embeddings/oleObject391.bin"/><Relationship Id="rId12" Type="http://schemas.openxmlformats.org/officeDocument/2006/relationships/image" Target="../media/image4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08.wmf"/><Relationship Id="rId11" Type="http://schemas.openxmlformats.org/officeDocument/2006/relationships/oleObject" Target="../embeddings/oleObject393.bin"/><Relationship Id="rId5" Type="http://schemas.openxmlformats.org/officeDocument/2006/relationships/oleObject" Target="../embeddings/oleObject390.bin"/><Relationship Id="rId10" Type="http://schemas.openxmlformats.org/officeDocument/2006/relationships/image" Target="../media/image410.wmf"/><Relationship Id="rId4" Type="http://schemas.openxmlformats.org/officeDocument/2006/relationships/image" Target="../media/image407.wmf"/><Relationship Id="rId9" Type="http://schemas.openxmlformats.org/officeDocument/2006/relationships/oleObject" Target="../embeddings/oleObject392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png"/><Relationship Id="rId2" Type="http://schemas.openxmlformats.org/officeDocument/2006/relationships/image" Target="../media/image412.emf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__1.doc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7.emf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slide" Target="slide1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45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3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81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10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95.wmf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20.wmf"/><Relationship Id="rId19" Type="http://schemas.openxmlformats.org/officeDocument/2006/relationships/image" Target="../media/image95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2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95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4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54.wmf"/><Relationship Id="rId26" Type="http://schemas.openxmlformats.org/officeDocument/2006/relationships/oleObject" Target="../embeddings/oleObject148.bin"/><Relationship Id="rId3" Type="http://schemas.openxmlformats.org/officeDocument/2006/relationships/oleObject" Target="../embeddings/oleObject136.bin"/><Relationship Id="rId21" Type="http://schemas.openxmlformats.org/officeDocument/2006/relationships/image" Target="../media/image155.w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43.bin"/><Relationship Id="rId25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20" Type="http://schemas.openxmlformats.org/officeDocument/2006/relationships/oleObject" Target="../embeddings/oleObject145.bin"/><Relationship Id="rId29" Type="http://schemas.openxmlformats.org/officeDocument/2006/relationships/image" Target="../media/image159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0.bin"/><Relationship Id="rId24" Type="http://schemas.openxmlformats.org/officeDocument/2006/relationships/oleObject" Target="../embeddings/oleObject147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image" Target="../media/image156.wmf"/><Relationship Id="rId28" Type="http://schemas.openxmlformats.org/officeDocument/2006/relationships/oleObject" Target="../embeddings/oleObject149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44.bin"/><Relationship Id="rId31" Type="http://schemas.openxmlformats.org/officeDocument/2006/relationships/image" Target="../media/image16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52.wmf"/><Relationship Id="rId22" Type="http://schemas.openxmlformats.org/officeDocument/2006/relationships/oleObject" Target="../embeddings/oleObject146.bin"/><Relationship Id="rId27" Type="http://schemas.openxmlformats.org/officeDocument/2006/relationships/image" Target="../media/image158.wmf"/><Relationship Id="rId30" Type="http://schemas.openxmlformats.org/officeDocument/2006/relationships/oleObject" Target="../embeddings/oleObject15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7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8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80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9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96.wmf"/><Relationship Id="rId3" Type="http://schemas.openxmlformats.org/officeDocument/2006/relationships/image" Target="../media/image650.png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95.wmf"/><Relationship Id="rId5" Type="http://schemas.openxmlformats.org/officeDocument/2006/relationships/image" Target="../media/image194.w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93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8.wmf"/><Relationship Id="rId11" Type="http://schemas.openxmlformats.org/officeDocument/2006/relationships/image" Target="../media/image199.wmf"/><Relationship Id="rId5" Type="http://schemas.openxmlformats.org/officeDocument/2006/relationships/oleObject" Target="../embeddings/oleObject189.bin"/><Relationship Id="rId10" Type="http://schemas.openxmlformats.org/officeDocument/2006/relationships/oleObject" Target="../embeddings/oleObject190.bin"/><Relationship Id="rId4" Type="http://schemas.openxmlformats.org/officeDocument/2006/relationships/image" Target="../media/image197.wmf"/><Relationship Id="rId9" Type="http://schemas.openxmlformats.org/officeDocument/2006/relationships/image" Target="../media/image6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2" Type="http://schemas.openxmlformats.org/officeDocument/2006/relationships/image" Target="../media/image20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2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5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2" Type="http://schemas.openxmlformats.org/officeDocument/2006/relationships/image" Target="../media/image20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8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image" Target="../media/image20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1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image" Target="../media/image216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3.wmf"/><Relationship Id="rId11" Type="http://schemas.openxmlformats.org/officeDocument/2006/relationships/image" Target="../media/image92.png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194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217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5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21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image" Target="../media/image223.wmf"/><Relationship Id="rId3" Type="http://schemas.openxmlformats.org/officeDocument/2006/relationships/audio" Target="../media/audio1.wav"/><Relationship Id="rId7" Type="http://schemas.openxmlformats.org/officeDocument/2006/relationships/image" Target="../media/image220.wmf"/><Relationship Id="rId12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222.wmf"/><Relationship Id="rId5" Type="http://schemas.openxmlformats.org/officeDocument/2006/relationships/image" Target="../media/image219.wmf"/><Relationship Id="rId15" Type="http://schemas.openxmlformats.org/officeDocument/2006/relationships/image" Target="../media/image224.wmf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221.wmf"/><Relationship Id="rId14" Type="http://schemas.openxmlformats.org/officeDocument/2006/relationships/oleObject" Target="../embeddings/oleObject204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30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png"/><Relationship Id="rId4" Type="http://schemas.openxmlformats.org/officeDocument/2006/relationships/image" Target="../media/image14.wmf"/><Relationship Id="rId9" Type="http://schemas.openxmlformats.org/officeDocument/2006/relationships/image" Target="../media/image45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1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240.wmf"/><Relationship Id="rId3" Type="http://schemas.openxmlformats.org/officeDocument/2006/relationships/audio" Target="../media/audio1.wav"/><Relationship Id="rId7" Type="http://schemas.openxmlformats.org/officeDocument/2006/relationships/image" Target="../media/image237.wmf"/><Relationship Id="rId12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39.wmf"/><Relationship Id="rId5" Type="http://schemas.openxmlformats.org/officeDocument/2006/relationships/image" Target="../media/image236.wmf"/><Relationship Id="rId15" Type="http://schemas.openxmlformats.org/officeDocument/2006/relationships/image" Target="../media/image241.w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38.wmf"/><Relationship Id="rId14" Type="http://schemas.openxmlformats.org/officeDocument/2006/relationships/oleObject" Target="../embeddings/oleObject220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41.wmf"/><Relationship Id="rId18" Type="http://schemas.openxmlformats.org/officeDocument/2006/relationships/oleObject" Target="../embeddings/oleObject228.bin"/><Relationship Id="rId3" Type="http://schemas.openxmlformats.org/officeDocument/2006/relationships/audio" Target="../media/audio1.wav"/><Relationship Id="rId21" Type="http://schemas.openxmlformats.org/officeDocument/2006/relationships/image" Target="../media/image249.wmf"/><Relationship Id="rId7" Type="http://schemas.openxmlformats.org/officeDocument/2006/relationships/image" Target="../media/image243.w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45.wmf"/><Relationship Id="rId5" Type="http://schemas.openxmlformats.org/officeDocument/2006/relationships/image" Target="../media/image242.wmf"/><Relationship Id="rId15" Type="http://schemas.openxmlformats.org/officeDocument/2006/relationships/image" Target="../media/image246.wmf"/><Relationship Id="rId23" Type="http://schemas.openxmlformats.org/officeDocument/2006/relationships/image" Target="../media/image250.wmf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248.w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44.wmf"/><Relationship Id="rId14" Type="http://schemas.openxmlformats.org/officeDocument/2006/relationships/oleObject" Target="../embeddings/oleObject226.bin"/><Relationship Id="rId22" Type="http://schemas.openxmlformats.org/officeDocument/2006/relationships/oleObject" Target="../embeddings/oleObject230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58.wmf"/><Relationship Id="rId26" Type="http://schemas.openxmlformats.org/officeDocument/2006/relationships/image" Target="../media/image244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7.wmf"/><Relationship Id="rId20" Type="http://schemas.openxmlformats.org/officeDocument/2006/relationships/image" Target="../media/image259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61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10" Type="http://schemas.openxmlformats.org/officeDocument/2006/relationships/image" Target="../media/image254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56.wmf"/><Relationship Id="rId22" Type="http://schemas.openxmlformats.org/officeDocument/2006/relationships/image" Target="../media/image260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66.wmf"/><Relationship Id="rId18" Type="http://schemas.openxmlformats.org/officeDocument/2006/relationships/oleObject" Target="../embeddings/oleObject250.bin"/><Relationship Id="rId26" Type="http://schemas.openxmlformats.org/officeDocument/2006/relationships/oleObject" Target="../embeddings/oleObject254.bin"/><Relationship Id="rId3" Type="http://schemas.openxmlformats.org/officeDocument/2006/relationships/audio" Target="../media/audio1.wav"/><Relationship Id="rId21" Type="http://schemas.openxmlformats.org/officeDocument/2006/relationships/image" Target="../media/image270.wmf"/><Relationship Id="rId7" Type="http://schemas.openxmlformats.org/officeDocument/2006/relationships/image" Target="../media/image263.wmf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268.wmf"/><Relationship Id="rId25" Type="http://schemas.openxmlformats.org/officeDocument/2006/relationships/image" Target="../media/image2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9.bin"/><Relationship Id="rId20" Type="http://schemas.openxmlformats.org/officeDocument/2006/relationships/oleObject" Target="../embeddings/oleObject251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65.wmf"/><Relationship Id="rId24" Type="http://schemas.openxmlformats.org/officeDocument/2006/relationships/oleObject" Target="../embeddings/oleObject253.bin"/><Relationship Id="rId5" Type="http://schemas.openxmlformats.org/officeDocument/2006/relationships/image" Target="../media/image262.wmf"/><Relationship Id="rId15" Type="http://schemas.openxmlformats.org/officeDocument/2006/relationships/image" Target="../media/image267.wmf"/><Relationship Id="rId23" Type="http://schemas.openxmlformats.org/officeDocument/2006/relationships/image" Target="../media/image241.wmf"/><Relationship Id="rId10" Type="http://schemas.openxmlformats.org/officeDocument/2006/relationships/oleObject" Target="../embeddings/oleObject246.bin"/><Relationship Id="rId19" Type="http://schemas.openxmlformats.org/officeDocument/2006/relationships/image" Target="../media/image269.wmf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264.wmf"/><Relationship Id="rId14" Type="http://schemas.openxmlformats.org/officeDocument/2006/relationships/oleObject" Target="../embeddings/oleObject248.bin"/><Relationship Id="rId22" Type="http://schemas.openxmlformats.org/officeDocument/2006/relationships/oleObject" Target="../embeddings/oleObject252.bin"/><Relationship Id="rId27" Type="http://schemas.openxmlformats.org/officeDocument/2006/relationships/image" Target="../media/image272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77.wmf"/><Relationship Id="rId18" Type="http://schemas.openxmlformats.org/officeDocument/2006/relationships/image" Target="../media/image278.wmf"/><Relationship Id="rId26" Type="http://schemas.openxmlformats.org/officeDocument/2006/relationships/image" Target="../media/image282.wmf"/><Relationship Id="rId3" Type="http://schemas.openxmlformats.org/officeDocument/2006/relationships/image" Target="../media/image285.emf"/><Relationship Id="rId21" Type="http://schemas.openxmlformats.org/officeDocument/2006/relationships/oleObject" Target="../embeddings/oleObject263.bin"/><Relationship Id="rId7" Type="http://schemas.openxmlformats.org/officeDocument/2006/relationships/image" Target="../media/image274.wmf"/><Relationship Id="rId12" Type="http://schemas.openxmlformats.org/officeDocument/2006/relationships/oleObject" Target="../embeddings/oleObject259.bin"/><Relationship Id="rId17" Type="http://schemas.openxmlformats.org/officeDocument/2006/relationships/oleObject" Target="../embeddings/oleObject261.bin"/><Relationship Id="rId25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6.wmf"/><Relationship Id="rId20" Type="http://schemas.openxmlformats.org/officeDocument/2006/relationships/image" Target="../media/image279.wmf"/><Relationship Id="rId29" Type="http://schemas.openxmlformats.org/officeDocument/2006/relationships/oleObject" Target="../embeddings/oleObject267.bin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76.wmf"/><Relationship Id="rId24" Type="http://schemas.openxmlformats.org/officeDocument/2006/relationships/image" Target="../media/image281.wmf"/><Relationship Id="rId5" Type="http://schemas.openxmlformats.org/officeDocument/2006/relationships/image" Target="../media/image273.wmf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28" Type="http://schemas.openxmlformats.org/officeDocument/2006/relationships/image" Target="../media/image283.wmf"/><Relationship Id="rId10" Type="http://schemas.openxmlformats.org/officeDocument/2006/relationships/oleObject" Target="../embeddings/oleObject258.bin"/><Relationship Id="rId19" Type="http://schemas.openxmlformats.org/officeDocument/2006/relationships/oleObject" Target="../embeddings/oleObject262.bin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75.wmf"/><Relationship Id="rId14" Type="http://schemas.openxmlformats.org/officeDocument/2006/relationships/image" Target="../media/image286.emf"/><Relationship Id="rId22" Type="http://schemas.openxmlformats.org/officeDocument/2006/relationships/image" Target="../media/image280.wmf"/><Relationship Id="rId27" Type="http://schemas.openxmlformats.org/officeDocument/2006/relationships/oleObject" Target="../embeddings/oleObject266.bin"/><Relationship Id="rId30" Type="http://schemas.openxmlformats.org/officeDocument/2006/relationships/image" Target="../media/image284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3" Type="http://schemas.openxmlformats.org/officeDocument/2006/relationships/oleObject" Target="../embeddings/oleObject268.bin"/><Relationship Id="rId7" Type="http://schemas.openxmlformats.org/officeDocument/2006/relationships/image" Target="../media/image2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87.wmf"/><Relationship Id="rId9" Type="http://schemas.openxmlformats.org/officeDocument/2006/relationships/image" Target="../media/image283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95.wmf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4.wmf"/><Relationship Id="rId20" Type="http://schemas.openxmlformats.org/officeDocument/2006/relationships/image" Target="../media/image296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image" Target="../media/image297.wmf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18.png"/><Relationship Id="rId22" Type="http://schemas.openxmlformats.org/officeDocument/2006/relationships/oleObject" Target="../embeddings/oleObject281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oleObject" Target="../embeddings/oleObject287.bin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3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0" Type="http://schemas.openxmlformats.org/officeDocument/2006/relationships/image" Target="../media/image301.w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303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8.bin"/><Relationship Id="rId7" Type="http://schemas.openxmlformats.org/officeDocument/2006/relationships/image" Target="../media/image3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05.wmf"/><Relationship Id="rId5" Type="http://schemas.openxmlformats.org/officeDocument/2006/relationships/oleObject" Target="../embeddings/oleObject289.bin"/><Relationship Id="rId4" Type="http://schemas.openxmlformats.org/officeDocument/2006/relationships/image" Target="../media/image30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295.bin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13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10" Type="http://schemas.openxmlformats.org/officeDocument/2006/relationships/image" Target="../media/image31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312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319.wmf"/><Relationship Id="rId26" Type="http://schemas.openxmlformats.org/officeDocument/2006/relationships/image" Target="../media/image323.wmf"/><Relationship Id="rId3" Type="http://schemas.openxmlformats.org/officeDocument/2006/relationships/oleObject" Target="../embeddings/oleObject297.bin"/><Relationship Id="rId21" Type="http://schemas.openxmlformats.org/officeDocument/2006/relationships/oleObject" Target="../embeddings/oleObject306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316.wmf"/><Relationship Id="rId17" Type="http://schemas.openxmlformats.org/officeDocument/2006/relationships/oleObject" Target="../embeddings/oleObject304.bin"/><Relationship Id="rId25" Type="http://schemas.openxmlformats.org/officeDocument/2006/relationships/oleObject" Target="../embeddings/oleObject3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8.wmf"/><Relationship Id="rId20" Type="http://schemas.openxmlformats.org/officeDocument/2006/relationships/image" Target="../media/image320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01.bin"/><Relationship Id="rId24" Type="http://schemas.openxmlformats.org/officeDocument/2006/relationships/image" Target="../media/image322.wmf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23" Type="http://schemas.openxmlformats.org/officeDocument/2006/relationships/oleObject" Target="../embeddings/oleObject307.bin"/><Relationship Id="rId10" Type="http://schemas.openxmlformats.org/officeDocument/2006/relationships/image" Target="../media/image315.w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317.wmf"/><Relationship Id="rId22" Type="http://schemas.openxmlformats.org/officeDocument/2006/relationships/image" Target="../media/image321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25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0" Type="http://schemas.openxmlformats.org/officeDocument/2006/relationships/image" Target="../media/image327.wmf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12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19.bin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3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10" Type="http://schemas.openxmlformats.org/officeDocument/2006/relationships/image" Target="../media/image330.wmf"/><Relationship Id="rId4" Type="http://schemas.openxmlformats.org/officeDocument/2006/relationships/image" Target="../media/image329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32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26.bin"/><Relationship Id="rId18" Type="http://schemas.openxmlformats.org/officeDocument/2006/relationships/image" Target="../media/image338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16.wmf"/><Relationship Id="rId17" Type="http://schemas.openxmlformats.org/officeDocument/2006/relationships/oleObject" Target="../embeddings/oleObject3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7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34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335.wmf"/><Relationship Id="rId19" Type="http://schemas.openxmlformats.org/officeDocument/2006/relationships/image" Target="../media/image338.png"/><Relationship Id="rId4" Type="http://schemas.openxmlformats.org/officeDocument/2006/relationships/image" Target="../media/image330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36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13" Type="http://schemas.openxmlformats.org/officeDocument/2006/relationships/oleObject" Target="../embeddings/oleObject334.bin"/><Relationship Id="rId18" Type="http://schemas.openxmlformats.org/officeDocument/2006/relationships/image" Target="../media/image346.wmf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1.bin"/><Relationship Id="rId12" Type="http://schemas.openxmlformats.org/officeDocument/2006/relationships/image" Target="../media/image343.wmf"/><Relationship Id="rId17" Type="http://schemas.openxmlformats.org/officeDocument/2006/relationships/oleObject" Target="../embeddings/oleObject3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5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40.wmf"/><Relationship Id="rId11" Type="http://schemas.openxmlformats.org/officeDocument/2006/relationships/oleObject" Target="../embeddings/oleObject333.bin"/><Relationship Id="rId5" Type="http://schemas.openxmlformats.org/officeDocument/2006/relationships/oleObject" Target="../embeddings/oleObject330.bin"/><Relationship Id="rId15" Type="http://schemas.openxmlformats.org/officeDocument/2006/relationships/oleObject" Target="../embeddings/oleObject335.bin"/><Relationship Id="rId10" Type="http://schemas.openxmlformats.org/officeDocument/2006/relationships/image" Target="../media/image342.wmf"/><Relationship Id="rId4" Type="http://schemas.openxmlformats.org/officeDocument/2006/relationships/image" Target="../media/image339.wmf"/><Relationship Id="rId9" Type="http://schemas.openxmlformats.org/officeDocument/2006/relationships/oleObject" Target="../embeddings/oleObject332.bin"/><Relationship Id="rId14" Type="http://schemas.openxmlformats.org/officeDocument/2006/relationships/image" Target="../media/image3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346" y="476672"/>
            <a:ext cx="927110" cy="98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85131" y="62068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ea typeface="隶书" pitchFamily="49" charset="-122"/>
              </a:rPr>
              <a:t>五</a:t>
            </a: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章  微分方程模型</a:t>
            </a:r>
            <a:endParaRPr lang="en-US" altLang="zh-CN" sz="4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2175886"/>
            <a:ext cx="8122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描述</a:t>
            </a:r>
            <a:r>
              <a:rPr lang="zh-CN" altLang="zh-CN" sz="2800" b="1" dirty="0" smtClean="0"/>
              <a:t>随时间连续变化物体或过程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动态变化</a:t>
            </a:r>
            <a:r>
              <a:rPr lang="zh-CN" altLang="zh-CN" sz="2800" b="1" dirty="0" smtClean="0"/>
              <a:t>规律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微分方程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含自变量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未知函数及其导数的方程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467544" y="2780928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采用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机理分析</a:t>
            </a:r>
            <a:r>
              <a:rPr lang="zh-CN" altLang="zh-CN" sz="2800" b="1" dirty="0" smtClean="0"/>
              <a:t>方法</a:t>
            </a:r>
            <a:r>
              <a:rPr lang="zh-CN" altLang="en-US" sz="2800" b="1" dirty="0" smtClean="0"/>
              <a:t>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类比</a:t>
            </a:r>
            <a:r>
              <a:rPr lang="zh-CN" altLang="en-US" sz="2800" b="1" dirty="0">
                <a:solidFill>
                  <a:srgbClr val="FF0000"/>
                </a:solidFill>
              </a:rPr>
              <a:t>法</a:t>
            </a:r>
            <a:r>
              <a:rPr lang="zh-CN" altLang="en-US" sz="2800" b="1" dirty="0"/>
              <a:t>建立</a:t>
            </a:r>
            <a:r>
              <a:rPr lang="zh-CN" altLang="en-US" sz="2800" b="1" dirty="0" smtClean="0"/>
              <a:t>微分方程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555013" y="3356992"/>
            <a:ext cx="5025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物理领域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工程技术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科学研究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5551788" y="3386562"/>
            <a:ext cx="3528392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牛顿定律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电路原理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528475" y="5246623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非物理领域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人口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经济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生态等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5551788" y="5261983"/>
            <a:ext cx="3124668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特</a:t>
            </a:r>
            <a:r>
              <a:rPr lang="zh-CN" altLang="en-US" sz="2800" b="1" dirty="0"/>
              <a:t>定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内在规律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834293" y="3987641"/>
            <a:ext cx="7410115" cy="11695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火箭</a:t>
            </a:r>
            <a:r>
              <a:rPr lang="zh-CN" altLang="zh-CN" sz="2800" b="1" dirty="0"/>
              <a:t>发射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由</a:t>
            </a:r>
            <a:r>
              <a:rPr lang="zh-CN" altLang="zh-CN" sz="2800" b="1" dirty="0" smtClean="0"/>
              <a:t>燃料燃烧推力</a:t>
            </a:r>
            <a:r>
              <a:rPr lang="zh-CN" altLang="en-US" sz="2800" b="1" dirty="0" smtClean="0"/>
              <a:t>发射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火箭</a:t>
            </a:r>
            <a:r>
              <a:rPr lang="zh-CN" altLang="zh-CN" sz="2800" b="1" dirty="0" smtClean="0"/>
              <a:t>加速度、速度</a:t>
            </a:r>
            <a:r>
              <a:rPr lang="zh-CN" altLang="en-US" sz="2800" b="1" dirty="0" smtClean="0"/>
              <a:t>、</a:t>
            </a:r>
            <a:r>
              <a:rPr lang="zh-CN" altLang="zh-CN" sz="2800" b="1" dirty="0" smtClean="0"/>
              <a:t>高度的微分方程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681924" y="5805264"/>
            <a:ext cx="810051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人口预测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含人口数量及增长率的微分方程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59142"/>
              </p:ext>
            </p:extLst>
          </p:nvPr>
        </p:nvGraphicFramePr>
        <p:xfrm>
          <a:off x="467544" y="1404919"/>
          <a:ext cx="8208912" cy="4267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12168"/>
                <a:gridCol w="1440160"/>
                <a:gridCol w="1872208"/>
                <a:gridCol w="1792344"/>
                <a:gridCol w="1592032"/>
              </a:tblGrid>
              <a:tr h="311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实际人口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（百万）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指数增长模型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估计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一）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指数增长模型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估计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二）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改进的指数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增长模型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1790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5.3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4.8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1810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9.1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5.9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1820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9.6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11.1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1830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13.6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13.1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1960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179.3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187.6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127.6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188.3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1970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203.2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229.6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156.7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213.4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1980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226.5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192.4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239.1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1990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248.7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343.8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236.2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264.8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281.4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420.8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290.0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290.0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误差平方和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34742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22048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1133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673532"/>
            <a:ext cx="700704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5. </a:t>
            </a:r>
            <a:r>
              <a:rPr lang="zh-CN" altLang="zh-CN" sz="2800" b="1" dirty="0" smtClean="0"/>
              <a:t>美国人口</a:t>
            </a:r>
            <a:r>
              <a:rPr lang="zh-CN" altLang="en-US" sz="2800" b="1" dirty="0" smtClean="0"/>
              <a:t>用</a:t>
            </a:r>
            <a:r>
              <a:rPr lang="zh-CN" altLang="zh-CN" sz="2800" b="1" dirty="0" smtClean="0"/>
              <a:t>指数增长</a:t>
            </a:r>
            <a:r>
              <a:rPr lang="zh-CN" altLang="zh-CN" sz="2800" b="1" dirty="0"/>
              <a:t>模型</a:t>
            </a:r>
            <a:r>
              <a:rPr lang="zh-CN" altLang="zh-CN" sz="2800" b="1" dirty="0" smtClean="0"/>
              <a:t>计算</a:t>
            </a:r>
            <a:r>
              <a:rPr lang="zh-CN" altLang="en-US" sz="2800" b="1" dirty="0" smtClean="0"/>
              <a:t>结果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比较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5775647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1960</a:t>
            </a:r>
            <a:r>
              <a:rPr lang="zh-CN" altLang="en-US" b="1" dirty="0" smtClean="0"/>
              <a:t>年以后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个结果明显不同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521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23850" y="1941537"/>
            <a:ext cx="10795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模型解释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8175" y="2373337"/>
            <a:ext cx="3744913" cy="2305050"/>
            <a:chOff x="3061" y="436"/>
            <a:chExt cx="2359" cy="1452"/>
          </a:xfrm>
        </p:grpSpPr>
        <p:sp>
          <p:nvSpPr>
            <p:cNvPr id="49160" name="Line 4"/>
            <p:cNvSpPr>
              <a:spLocks noChangeShapeType="1"/>
            </p:cNvSpPr>
            <p:nvPr/>
          </p:nvSpPr>
          <p:spPr bwMode="auto">
            <a:xfrm>
              <a:off x="3288" y="1661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Line 5"/>
            <p:cNvSpPr>
              <a:spLocks noChangeShapeType="1"/>
            </p:cNvSpPr>
            <p:nvPr/>
          </p:nvSpPr>
          <p:spPr bwMode="auto">
            <a:xfrm flipV="1">
              <a:off x="3288" y="572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Arc 6"/>
            <p:cNvSpPr>
              <a:spLocks/>
            </p:cNvSpPr>
            <p:nvPr/>
          </p:nvSpPr>
          <p:spPr bwMode="auto">
            <a:xfrm flipH="1">
              <a:off x="3288" y="799"/>
              <a:ext cx="318" cy="862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34 h 21600"/>
                <a:gd name="T4" fmla="*/ 0 w 21600"/>
                <a:gd name="T5" fmla="*/ 3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7"/>
            <p:cNvSpPr>
              <a:spLocks noChangeShapeType="1"/>
            </p:cNvSpPr>
            <p:nvPr/>
          </p:nvSpPr>
          <p:spPr bwMode="auto">
            <a:xfrm>
              <a:off x="3606" y="799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Arc 8"/>
            <p:cNvSpPr>
              <a:spLocks/>
            </p:cNvSpPr>
            <p:nvPr/>
          </p:nvSpPr>
          <p:spPr bwMode="auto">
            <a:xfrm flipH="1" flipV="1">
              <a:off x="4748" y="754"/>
              <a:ext cx="173" cy="182"/>
            </a:xfrm>
            <a:custGeom>
              <a:avLst/>
              <a:gdLst>
                <a:gd name="T0" fmla="*/ 0 w 20816"/>
                <a:gd name="T1" fmla="*/ 0 h 21600"/>
                <a:gd name="T2" fmla="*/ 1 w 20816"/>
                <a:gd name="T3" fmla="*/ 1 h 21600"/>
                <a:gd name="T4" fmla="*/ 0 w 20816"/>
                <a:gd name="T5" fmla="*/ 2 h 21600"/>
                <a:gd name="T6" fmla="*/ 0 60000 65536"/>
                <a:gd name="T7" fmla="*/ 0 60000 65536"/>
                <a:gd name="T8" fmla="*/ 0 60000 65536"/>
                <a:gd name="T9" fmla="*/ 0 w 20816"/>
                <a:gd name="T10" fmla="*/ 0 h 21600"/>
                <a:gd name="T11" fmla="*/ 20816 w 208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16" h="21600" fill="none" extrusionOk="0">
                  <a:moveTo>
                    <a:pt x="-1" y="0"/>
                  </a:moveTo>
                  <a:cubicBezTo>
                    <a:pt x="9708" y="0"/>
                    <a:pt x="18224" y="6477"/>
                    <a:pt x="20816" y="15833"/>
                  </a:cubicBezTo>
                </a:path>
                <a:path w="20816" h="21600" stroke="0" extrusionOk="0">
                  <a:moveTo>
                    <a:pt x="-1" y="0"/>
                  </a:moveTo>
                  <a:cubicBezTo>
                    <a:pt x="9708" y="0"/>
                    <a:pt x="18224" y="6477"/>
                    <a:pt x="20816" y="158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Line 9"/>
            <p:cNvSpPr>
              <a:spLocks noChangeShapeType="1"/>
            </p:cNvSpPr>
            <p:nvPr/>
          </p:nvSpPr>
          <p:spPr bwMode="auto">
            <a:xfrm>
              <a:off x="3560" y="79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0"/>
            <p:cNvSpPr>
              <a:spLocks noChangeShapeType="1"/>
            </p:cNvSpPr>
            <p:nvPr/>
          </p:nvSpPr>
          <p:spPr bwMode="auto">
            <a:xfrm>
              <a:off x="4740" y="79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1"/>
            <p:cNvSpPr>
              <a:spLocks noChangeShapeType="1"/>
            </p:cNvSpPr>
            <p:nvPr/>
          </p:nvSpPr>
          <p:spPr bwMode="auto">
            <a:xfrm>
              <a:off x="4921" y="935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Text Box 12"/>
            <p:cNvSpPr txBox="1">
              <a:spLocks noChangeArrowheads="1"/>
            </p:cNvSpPr>
            <p:nvPr/>
          </p:nvSpPr>
          <p:spPr bwMode="auto">
            <a:xfrm>
              <a:off x="5193" y="1525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</a:p>
          </p:txBody>
        </p:sp>
        <p:sp>
          <p:nvSpPr>
            <p:cNvPr id="49169" name="Text Box 13"/>
            <p:cNvSpPr txBox="1">
              <a:spLocks noChangeArrowheads="1"/>
            </p:cNvSpPr>
            <p:nvPr/>
          </p:nvSpPr>
          <p:spPr bwMode="auto">
            <a:xfrm>
              <a:off x="3288" y="436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v</a:t>
              </a:r>
            </a:p>
          </p:txBody>
        </p:sp>
        <p:sp>
          <p:nvSpPr>
            <p:cNvPr id="49170" name="Text Box 14"/>
            <p:cNvSpPr txBox="1">
              <a:spLocks noChangeArrowheads="1"/>
            </p:cNvSpPr>
            <p:nvPr/>
          </p:nvSpPr>
          <p:spPr bwMode="auto">
            <a:xfrm>
              <a:off x="3470" y="1616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49171" name="Text Box 15"/>
            <p:cNvSpPr txBox="1">
              <a:spLocks noChangeArrowheads="1"/>
            </p:cNvSpPr>
            <p:nvPr/>
          </p:nvSpPr>
          <p:spPr bwMode="auto">
            <a:xfrm>
              <a:off x="4604" y="1616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  <a:r>
                <a:rPr lang="en-US" altLang="zh-CN" sz="2000" b="1" baseline="-25000"/>
                <a:t>2</a:t>
              </a:r>
              <a:endParaRPr lang="en-US" altLang="zh-CN" sz="2000" b="1" i="1"/>
            </a:p>
          </p:txBody>
        </p:sp>
        <p:sp>
          <p:nvSpPr>
            <p:cNvPr id="49172" name="Text Box 16"/>
            <p:cNvSpPr txBox="1">
              <a:spLocks noChangeArrowheads="1"/>
            </p:cNvSpPr>
            <p:nvPr/>
          </p:nvSpPr>
          <p:spPr bwMode="auto">
            <a:xfrm>
              <a:off x="3152" y="1638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49173" name="Text Box 17"/>
            <p:cNvSpPr txBox="1">
              <a:spLocks noChangeArrowheads="1"/>
            </p:cNvSpPr>
            <p:nvPr/>
          </p:nvSpPr>
          <p:spPr bwMode="auto">
            <a:xfrm>
              <a:off x="4785" y="1638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</a:p>
          </p:txBody>
        </p:sp>
        <p:sp>
          <p:nvSpPr>
            <p:cNvPr id="49174" name="Line 18"/>
            <p:cNvSpPr>
              <a:spLocks noChangeShapeType="1"/>
            </p:cNvSpPr>
            <p:nvPr/>
          </p:nvSpPr>
          <p:spPr bwMode="auto">
            <a:xfrm flipH="1">
              <a:off x="3288" y="79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Text Box 19"/>
            <p:cNvSpPr txBox="1">
              <a:spLocks noChangeArrowheads="1"/>
            </p:cNvSpPr>
            <p:nvPr/>
          </p:nvSpPr>
          <p:spPr bwMode="auto">
            <a:xfrm>
              <a:off x="3061" y="663"/>
              <a:ext cx="2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 i="1"/>
            </a:p>
          </p:txBody>
        </p:sp>
      </p:grp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1692275" y="1941537"/>
            <a:ext cx="4392613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charset="-122"/>
              </a:rPr>
              <a:t>中长跑模型</a:t>
            </a:r>
            <a:r>
              <a:rPr lang="en-US" altLang="zh-CN" sz="2800" b="1">
                <a:latin typeface="宋体" charset="-122"/>
              </a:rPr>
              <a:t>3</a:t>
            </a:r>
            <a:r>
              <a:rPr lang="zh-CN" altLang="en-US" sz="2800" b="1">
                <a:latin typeface="宋体" charset="-122"/>
              </a:rPr>
              <a:t>段速度示意图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323850" y="4606950"/>
            <a:ext cx="86423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赛跑的最佳策略是最后把体内</a:t>
            </a:r>
            <a:r>
              <a:rPr lang="zh-CN" altLang="en-US" sz="2800" b="1" dirty="0">
                <a:solidFill>
                  <a:srgbClr val="FF0000"/>
                </a:solidFill>
              </a:rPr>
              <a:t>能量全部用完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</a:rPr>
              <a:t>靠惯性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   冲刺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这必然导致速度的短暂下降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单从赛跑的时间看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/>
              <a:t>  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不考虑比赛的策略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这样做是最优的</a:t>
            </a:r>
            <a:r>
              <a:rPr lang="en-US" altLang="zh-CN" sz="2800" b="1" dirty="0"/>
              <a:t>.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5508625" y="3165500"/>
            <a:ext cx="32400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最后一段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通常一两秒钟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速度有所下降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04019" y="549275"/>
            <a:ext cx="2376512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中长跑模型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107647" y="589374"/>
            <a:ext cx="4959819" cy="5598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sym typeface="Symbol" pitchFamily="18" charset="2"/>
              </a:rPr>
              <a:t>确定</a:t>
            </a:r>
            <a:r>
              <a:rPr lang="en-US" altLang="zh-CN" sz="2800" b="1" i="1" dirty="0">
                <a:sym typeface="Symbol" pitchFamily="18" charset="2"/>
              </a:rPr>
              <a:t>t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 </a:t>
            </a:r>
            <a:r>
              <a:rPr lang="en-US" altLang="zh-CN" sz="2800" b="1" i="1" dirty="0">
                <a:sym typeface="Symbol" pitchFamily="18" charset="2"/>
              </a:rPr>
              <a:t>t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 </a:t>
            </a:r>
            <a:r>
              <a:rPr lang="en-US" altLang="zh-CN" sz="2800" b="1" i="1" dirty="0" smtClean="0">
                <a:sym typeface="Symbol" pitchFamily="18" charset="2"/>
              </a:rPr>
              <a:t>v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 </a:t>
            </a:r>
            <a:r>
              <a:rPr lang="zh-CN" altLang="en-US" sz="2800" b="1" dirty="0" smtClean="0">
                <a:sym typeface="Symbol" pitchFamily="18" charset="2"/>
              </a:rPr>
              <a:t>所需参数</a:t>
            </a:r>
            <a:r>
              <a:rPr lang="en-US" altLang="zh-CN" sz="2800" b="1" dirty="0" smtClean="0">
                <a:sym typeface="Symbol" pitchFamily="18" charset="2"/>
              </a:rPr>
              <a:t>(</a:t>
            </a:r>
            <a:r>
              <a:rPr lang="en-US" altLang="zh-CN" sz="2800" b="1" dirty="0" smtClean="0"/>
              <a:t>Keller)</a:t>
            </a:r>
            <a:endParaRPr lang="en-US" altLang="zh-CN" sz="2800" b="1" baseline="-25000" dirty="0">
              <a:sym typeface="Symbol" pitchFamily="18" charset="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99592" y="1268760"/>
            <a:ext cx="7488832" cy="495870"/>
            <a:chOff x="611560" y="1268760"/>
            <a:chExt cx="7488832" cy="495870"/>
          </a:xfrm>
        </p:grpSpPr>
        <p:sp>
          <p:nvSpPr>
            <p:cNvPr id="4" name="TextBox 3"/>
            <p:cNvSpPr txBox="1"/>
            <p:nvPr/>
          </p:nvSpPr>
          <p:spPr>
            <a:xfrm>
              <a:off x="611560" y="1268760"/>
              <a:ext cx="7488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已有                                          </a:t>
              </a:r>
              <a:r>
                <a:rPr lang="en-US" altLang="zh-CN" b="1" dirty="0" smtClean="0"/>
                <a:t>, </a:t>
              </a:r>
              <a:r>
                <a:rPr lang="zh-CN" altLang="en-US" b="1" dirty="0" smtClean="0"/>
                <a:t>又有</a:t>
              </a:r>
              <a:r>
                <a:rPr lang="zh-CN" altLang="en-US" b="1" i="1" dirty="0" smtClean="0">
                  <a:sym typeface="Symbol" pitchFamily="18" charset="2"/>
                </a:rPr>
                <a:t></a:t>
              </a:r>
              <a:r>
                <a:rPr lang="en-US" altLang="zh-CN" b="1" i="1" dirty="0" smtClean="0">
                  <a:sym typeface="Symbol" pitchFamily="18" charset="2"/>
                </a:rPr>
                <a:t>=</a:t>
              </a:r>
              <a:r>
                <a:rPr lang="en-US" altLang="zh-CN" b="1" dirty="0" smtClean="0">
                  <a:sym typeface="Symbol" pitchFamily="18" charset="2"/>
                </a:rPr>
                <a:t>41.5</a:t>
              </a:r>
              <a:r>
                <a:rPr lang="en-US" altLang="zh-CN" b="1" i="1" dirty="0" smtClean="0">
                  <a:sym typeface="Symbol" pitchFamily="18" charset="2"/>
                </a:rPr>
                <a:t>, </a:t>
              </a:r>
              <a:r>
                <a:rPr lang="en-US" altLang="zh-CN" b="1" i="1" dirty="0" smtClean="0"/>
                <a:t>E</a:t>
              </a:r>
              <a:r>
                <a:rPr lang="en-US" altLang="zh-CN" b="1" baseline="-25000" dirty="0" smtClean="0"/>
                <a:t>0</a:t>
              </a:r>
              <a:r>
                <a:rPr lang="en-US" altLang="zh-CN" b="1" dirty="0" smtClean="0"/>
                <a:t>=2403.5.</a:t>
              </a:r>
              <a:endParaRPr lang="en-US" altLang="zh-CN" b="1" dirty="0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7409648"/>
                </p:ext>
              </p:extLst>
            </p:nvPr>
          </p:nvGraphicFramePr>
          <p:xfrm>
            <a:off x="1282130" y="1340768"/>
            <a:ext cx="3217862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23" name="公式" r:id="rId3" imgW="1574800" imgH="203200" progId="Equation.3">
                    <p:embed/>
                  </p:oleObj>
                </mc:Choice>
                <mc:Fallback>
                  <p:oleObj name="公式" r:id="rId3" imgW="15748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130" y="1340768"/>
                          <a:ext cx="3217862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196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139284" grpId="0" animBg="1"/>
      <p:bldP spid="139285" grpId="0"/>
      <p:bldP spid="139287" grpId="0"/>
      <p:bldP spid="2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692696"/>
            <a:ext cx="281829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小结与评注</a:t>
            </a:r>
            <a:endParaRPr lang="zh-CN" altLang="en-US" sz="3200" b="1" dirty="0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539552" y="1412776"/>
            <a:ext cx="799288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Keller</a:t>
            </a:r>
            <a:r>
              <a:rPr lang="zh-CN" altLang="en-US" sz="2800" b="1" dirty="0" smtClean="0"/>
              <a:t>对赛跑的一般</a:t>
            </a:r>
            <a:r>
              <a:rPr lang="zh-CN" altLang="en-US" sz="2800" b="1" dirty="0"/>
              <a:t>模型提出</a:t>
            </a:r>
            <a:r>
              <a:rPr lang="zh-CN" altLang="en-US" sz="2800" b="1" dirty="0">
                <a:solidFill>
                  <a:srgbClr val="FF0000"/>
                </a:solidFill>
              </a:rPr>
              <a:t>分段解法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不能</a:t>
            </a:r>
            <a:r>
              <a:rPr lang="zh-CN" altLang="en-US" sz="2800" b="1" dirty="0" smtClean="0"/>
              <a:t>证明</a:t>
            </a:r>
            <a:endParaRPr lang="en-US" altLang="zh-CN" sz="2800" b="1" dirty="0" smtClean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它的解是</a:t>
            </a:r>
            <a:r>
              <a:rPr lang="zh-CN" altLang="en-US" sz="2800" b="1" dirty="0"/>
              <a:t>最优的</a:t>
            </a:r>
            <a:r>
              <a:rPr lang="en-US" altLang="zh-CN" sz="2800" b="1" dirty="0" smtClean="0"/>
              <a:t>, </a:t>
            </a:r>
            <a:r>
              <a:rPr lang="zh-CN" altLang="en-US" sz="2800" b="1" dirty="0"/>
              <a:t>但</a:t>
            </a:r>
            <a:r>
              <a:rPr lang="zh-CN" altLang="en-US" sz="2800" b="1" dirty="0" smtClean="0"/>
              <a:t>这种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简化方法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</a:rPr>
              <a:t>合理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539552" y="2636912"/>
            <a:ext cx="784822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800" b="1" dirty="0" smtClean="0"/>
              <a:t> 模型也存在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不合适的</a:t>
            </a:r>
            <a:r>
              <a:rPr lang="zh-CN" altLang="en-US" sz="2800" b="1" dirty="0">
                <a:solidFill>
                  <a:srgbClr val="FF0000"/>
                </a:solidFill>
              </a:rPr>
              <a:t>处理</a:t>
            </a:r>
            <a:r>
              <a:rPr lang="zh-CN" altLang="en-US" sz="2800" b="1" dirty="0" smtClean="0"/>
              <a:t>：运动员达到高速度</a:t>
            </a:r>
            <a:endParaRPr lang="en-US" altLang="zh-CN" sz="2800" b="1" dirty="0" smtClean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 后不可能持续发挥最大冲力；短跑和中长跑运</a:t>
            </a:r>
            <a:endParaRPr lang="en-US" altLang="zh-CN" sz="2800" b="1" dirty="0" smtClean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动员的生理参数会有较大区别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413065" y="4437112"/>
            <a:ext cx="7831343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Keller</a:t>
            </a:r>
            <a:r>
              <a:rPr lang="zh-CN" altLang="en-US" sz="2800" b="1" dirty="0" smtClean="0"/>
              <a:t>模型在</a:t>
            </a:r>
            <a:r>
              <a:rPr lang="zh-CN" altLang="en-US" sz="2800" b="1" dirty="0"/>
              <a:t>将动力学与生理学相结合</a:t>
            </a:r>
            <a:r>
              <a:rPr lang="en-US" altLang="zh-CN" sz="2800" b="1" dirty="0"/>
              <a:t>, </a:t>
            </a:r>
            <a:r>
              <a:rPr lang="zh-CN" altLang="en-US" sz="2800" b="1" dirty="0" smtClean="0"/>
              <a:t>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建模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方法</a:t>
            </a:r>
            <a:r>
              <a:rPr lang="zh-CN" altLang="en-US" sz="2800" b="1" dirty="0">
                <a:solidFill>
                  <a:srgbClr val="FF0000"/>
                </a:solidFill>
              </a:rPr>
              <a:t>探讨体育问题</a:t>
            </a:r>
            <a:r>
              <a:rPr lang="zh-CN" altLang="en-US" sz="2800" b="1" dirty="0" smtClean="0"/>
              <a:t>上为人们提供</a:t>
            </a:r>
            <a:r>
              <a:rPr lang="zh-CN" altLang="en-US" sz="2800" b="1" dirty="0"/>
              <a:t>了范例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4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28600" y="1492250"/>
            <a:ext cx="1066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524000" y="1157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航海业发展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690965" y="11572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天文观测精确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6300192" y="1140724"/>
            <a:ext cx="2563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“</a:t>
            </a:r>
            <a:r>
              <a:rPr lang="zh-CN" altLang="en-US" sz="2800" b="1" dirty="0"/>
              <a:t>地心说”动摇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600200" y="18430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哥白尼：“日心说”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410200" y="1843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伽利略：落体运动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228600" y="25288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开普勒：行星运动三定律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5105400" y="25288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变速运动的计算方法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04800" y="3290888"/>
            <a:ext cx="46482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牛顿：一切运动有力学原因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5562600" y="3290888"/>
            <a:ext cx="3048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牛顿运动三定律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304800" y="3976688"/>
            <a:ext cx="8229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牛顿：研究变速运动，发明微积分（流数法）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066800" y="4662488"/>
            <a:ext cx="2438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开普勒三定律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609600" y="5348288"/>
            <a:ext cx="3200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牛顿运动第二定律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5715000" y="5043488"/>
            <a:ext cx="2743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万有引力定律</a:t>
            </a:r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514600" y="59436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/>
              <a:t>《</a:t>
            </a:r>
            <a:r>
              <a:rPr lang="zh-CN" altLang="en-US" sz="2800" b="1"/>
              <a:t>自然科学之数学原理</a:t>
            </a:r>
            <a:r>
              <a:rPr lang="en-US" altLang="zh-CN" sz="2800" b="1"/>
              <a:t>》(1687)</a:t>
            </a: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4343400" y="4738688"/>
            <a:ext cx="3048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1" name="AutoShape 19"/>
          <p:cNvSpPr>
            <a:spLocks noChangeArrowheads="1"/>
          </p:cNvSpPr>
          <p:nvPr/>
        </p:nvSpPr>
        <p:spPr bwMode="auto">
          <a:xfrm>
            <a:off x="4724400" y="2528888"/>
            <a:ext cx="2286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8868" name="Picture 20" descr="PE0767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692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123728" y="476672"/>
            <a:ext cx="5616624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5.9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万有引力定律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的发现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10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10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10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10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10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756" grpId="0"/>
      <p:bldP spid="74757" grpId="0"/>
      <p:bldP spid="74758" grpId="0"/>
      <p:bldP spid="74759" grpId="0"/>
      <p:bldP spid="74760" grpId="0"/>
      <p:bldP spid="74761" grpId="0"/>
      <p:bldP spid="74762" grpId="0"/>
      <p:bldP spid="74763" grpId="0" animBg="1" autoUpdateAnimBg="0"/>
      <p:bldP spid="74764" grpId="0" animBg="1" autoUpdateAnimBg="0"/>
      <p:bldP spid="74765" grpId="0" animBg="1" autoUpdateAnimBg="0"/>
      <p:bldP spid="74766" grpId="0" animBg="1" autoUpdateAnimBg="0"/>
      <p:bldP spid="74767" grpId="0" animBg="1" autoUpdateAnimBg="0"/>
      <p:bldP spid="74768" grpId="0" animBg="1" autoUpdateAnimBg="0"/>
      <p:bldP spid="74769" grpId="0"/>
      <p:bldP spid="74770" grpId="0" animBg="1"/>
      <p:bldP spid="7477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1905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04800" y="10048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极坐标系 </a:t>
            </a:r>
            <a:r>
              <a:rPr lang="en-US" altLang="zh-CN" sz="2800" b="1"/>
              <a:t>(</a:t>
            </a:r>
            <a:r>
              <a:rPr lang="en-US" altLang="zh-CN" sz="2800" b="1" i="1"/>
              <a:t>r,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/>
              <a:t>)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981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行星轨道</a:t>
            </a:r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609600" y="2924175"/>
          <a:ext cx="54752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2" name="Equation" r:id="rId3" imgW="2412720" imgH="419040" progId="Equation.3">
                  <p:embed/>
                </p:oleObj>
              </mc:Choice>
              <mc:Fallback>
                <p:oleObj name="Equation" r:id="rId3" imgW="2412720" imgH="4190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24175"/>
                        <a:ext cx="5475288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6324600" y="3048000"/>
            <a:ext cx="259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a</a:t>
            </a:r>
            <a:r>
              <a:rPr lang="en-US" altLang="zh-CN" sz="2800" b="1"/>
              <a:t>~</a:t>
            </a:r>
            <a:r>
              <a:rPr lang="zh-CN" altLang="en-US" sz="2800" b="1"/>
              <a:t>长半轴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~</a:t>
            </a:r>
            <a:r>
              <a:rPr lang="zh-CN" altLang="en-US" sz="2800" b="1"/>
              <a:t>短半轴</a:t>
            </a:r>
            <a:r>
              <a:rPr lang="en-US" altLang="zh-CN" sz="2800" b="1"/>
              <a:t>, </a:t>
            </a:r>
            <a:r>
              <a:rPr lang="en-US" altLang="zh-CN" sz="2800" b="1" i="1"/>
              <a:t>e</a:t>
            </a:r>
            <a:r>
              <a:rPr lang="en-US" altLang="zh-CN" sz="2800" b="1"/>
              <a:t>~</a:t>
            </a:r>
            <a:r>
              <a:rPr lang="zh-CN" altLang="en-US" sz="2800" b="1"/>
              <a:t>离心率</a:t>
            </a:r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6324600" y="4191000"/>
          <a:ext cx="175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3" name="Equation" r:id="rId5" imgW="685800" imgH="203040" progId="Equation.3">
                  <p:embed/>
                </p:oleObj>
              </mc:Choice>
              <mc:Fallback>
                <p:oleObj name="Equation" r:id="rId5" imgW="6858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191000"/>
                        <a:ext cx="1752600" cy="520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04800" y="4953000"/>
            <a:ext cx="3048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行星运行周期 </a:t>
            </a:r>
            <a:r>
              <a:rPr lang="en-US" altLang="zh-CN" sz="2800" b="1" i="1"/>
              <a:t>T</a:t>
            </a:r>
          </a:p>
        </p:txBody>
      </p: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3581400" y="4946650"/>
          <a:ext cx="1981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4" name="Equation" r:id="rId7" imgW="571320" imgH="203040" progId="Equation.3">
                  <p:embed/>
                </p:oleObj>
              </mc:Choice>
              <mc:Fallback>
                <p:oleObj name="Equation" r:id="rId7" imgW="5713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46650"/>
                        <a:ext cx="1981200" cy="5397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517683"/>
              </p:ext>
            </p:extLst>
          </p:nvPr>
        </p:nvGraphicFramePr>
        <p:xfrm>
          <a:off x="3598863" y="5789613"/>
          <a:ext cx="15224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5" name="公式" r:id="rId9" imgW="520560" imgH="203040" progId="Equation.3">
                  <p:embed/>
                </p:oleObj>
              </mc:Choice>
              <mc:Fallback>
                <p:oleObj name="公式" r:id="rId9" imgW="5205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5789613"/>
                        <a:ext cx="1522412" cy="5937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3850" y="1628775"/>
            <a:ext cx="4860925" cy="560388"/>
            <a:chOff x="192" y="1056"/>
            <a:chExt cx="3062" cy="353"/>
          </a:xfrm>
        </p:grpSpPr>
        <p:sp>
          <p:nvSpPr>
            <p:cNvPr id="64544" name="Text Box 13"/>
            <p:cNvSpPr txBox="1">
              <a:spLocks noChangeArrowheads="1"/>
            </p:cNvSpPr>
            <p:nvPr/>
          </p:nvSpPr>
          <p:spPr bwMode="auto">
            <a:xfrm>
              <a:off x="192" y="1056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行星位置：向径</a:t>
              </a:r>
            </a:p>
          </p:txBody>
        </p:sp>
        <p:graphicFrame>
          <p:nvGraphicFramePr>
            <p:cNvPr id="64521" name="Object 13"/>
            <p:cNvGraphicFramePr>
              <a:graphicFrameLocks noChangeAspect="1"/>
            </p:cNvGraphicFramePr>
            <p:nvPr/>
          </p:nvGraphicFramePr>
          <p:xfrm>
            <a:off x="1881" y="1104"/>
            <a:ext cx="137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06" name="公式" r:id="rId11" imgW="914400" imgH="203040" progId="Equation.3">
                    <p:embed/>
                  </p:oleObj>
                </mc:Choice>
                <mc:Fallback>
                  <p:oleObj name="公式" r:id="rId11" imgW="914400" imgH="203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1" y="1104"/>
                          <a:ext cx="137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23850" y="4221163"/>
            <a:ext cx="5334000" cy="519112"/>
            <a:chOff x="288" y="2649"/>
            <a:chExt cx="3360" cy="327"/>
          </a:xfrm>
        </p:grpSpPr>
        <p:sp>
          <p:nvSpPr>
            <p:cNvPr id="64543" name="Text Box 25"/>
            <p:cNvSpPr txBox="1">
              <a:spLocks noChangeArrowheads="1"/>
            </p:cNvSpPr>
            <p:nvPr/>
          </p:nvSpPr>
          <p:spPr bwMode="auto">
            <a:xfrm>
              <a:off x="288" y="2649"/>
              <a:ext cx="3360" cy="32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2. </a:t>
              </a:r>
              <a:r>
                <a:rPr lang="zh-CN" altLang="en-US" sz="2800" b="1"/>
                <a:t>单位时间</a:t>
              </a:r>
              <a:r>
                <a:rPr lang="zh-CN" altLang="en-US" sz="2800" b="1" i="1"/>
                <a:t>     </a:t>
              </a:r>
              <a:r>
                <a:rPr lang="zh-CN" altLang="en-US" sz="2800" b="1"/>
                <a:t>扫过面积为常数 </a:t>
              </a:r>
              <a:r>
                <a:rPr lang="en-US" altLang="zh-CN" sz="2800" b="1" i="1"/>
                <a:t>A</a:t>
              </a:r>
            </a:p>
          </p:txBody>
        </p:sp>
        <p:graphicFrame>
          <p:nvGraphicFramePr>
            <p:cNvPr id="64520" name="Object 12"/>
            <p:cNvGraphicFramePr>
              <a:graphicFrameLocks noChangeAspect="1"/>
            </p:cNvGraphicFramePr>
            <p:nvPr/>
          </p:nvGraphicFramePr>
          <p:xfrm>
            <a:off x="1499" y="2721"/>
            <a:ext cx="19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07" name="公式" r:id="rId13" imgW="114120" imgH="126720" progId="Equation.3">
                    <p:embed/>
                  </p:oleObj>
                </mc:Choice>
                <mc:Fallback>
                  <p:oleObj name="公式" r:id="rId13" imgW="114120" imgH="126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2721"/>
                          <a:ext cx="19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5943600" y="5791200"/>
            <a:ext cx="22860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 dirty="0"/>
              <a:t>m </a:t>
            </a:r>
            <a:r>
              <a:rPr lang="en-US" altLang="zh-CN" sz="2800" b="1" dirty="0"/>
              <a:t>~ </a:t>
            </a:r>
            <a:r>
              <a:rPr lang="zh-CN" altLang="en-US" sz="2800" b="1" dirty="0"/>
              <a:t>行星质量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5943600" y="4953000"/>
            <a:ext cx="2209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 </a:t>
            </a:r>
            <a:r>
              <a:rPr lang="en-US" altLang="zh-CN" sz="2800" b="1">
                <a:sym typeface="Symbol" pitchFamily="18" charset="2"/>
              </a:rPr>
              <a:t>~ </a:t>
            </a:r>
            <a:r>
              <a:rPr lang="zh-CN" altLang="en-US" sz="2800" b="1">
                <a:sym typeface="Symbol" pitchFamily="18" charset="2"/>
              </a:rPr>
              <a:t>绝对常数</a:t>
            </a:r>
            <a:endParaRPr lang="zh-CN" altLang="en-US" sz="2800" b="1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04800" y="5762625"/>
            <a:ext cx="3065463" cy="547688"/>
            <a:chOff x="192" y="3630"/>
            <a:chExt cx="1931" cy="345"/>
          </a:xfrm>
          <a:solidFill>
            <a:srgbClr val="99FFCC"/>
          </a:solidFill>
        </p:grpSpPr>
        <p:sp>
          <p:nvSpPr>
            <p:cNvPr id="64542" name="Text Box 30"/>
            <p:cNvSpPr txBox="1">
              <a:spLocks noChangeArrowheads="1"/>
            </p:cNvSpPr>
            <p:nvPr/>
          </p:nvSpPr>
          <p:spPr bwMode="auto">
            <a:xfrm>
              <a:off x="192" y="3648"/>
              <a:ext cx="1920" cy="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4. </a:t>
              </a:r>
              <a:r>
                <a:rPr lang="zh-CN" altLang="en-US" sz="2800" b="1" dirty="0"/>
                <a:t>行星运行受力 </a:t>
              </a:r>
              <a:endParaRPr lang="zh-CN" altLang="en-US" sz="2800" b="1" i="1" dirty="0"/>
            </a:p>
          </p:txBody>
        </p:sp>
        <p:graphicFrame>
          <p:nvGraphicFramePr>
            <p:cNvPr id="64519" name="Object 11"/>
            <p:cNvGraphicFramePr>
              <a:graphicFrameLocks noChangeAspect="1"/>
            </p:cNvGraphicFramePr>
            <p:nvPr/>
          </p:nvGraphicFramePr>
          <p:xfrm>
            <a:off x="1846" y="3630"/>
            <a:ext cx="27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08" name="公式" r:id="rId15" imgW="164880" imgH="203040" progId="Equation.3">
                    <p:embed/>
                  </p:oleObj>
                </mc:Choice>
                <mc:Fallback>
                  <p:oleObj name="公式" r:id="rId15" imgW="1648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" y="3630"/>
                          <a:ext cx="277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3708400" y="908050"/>
            <a:ext cx="1562100" cy="504825"/>
          </a:xfrm>
          <a:prstGeom prst="wedgeRoundRectCallout">
            <a:avLst>
              <a:gd name="adj1" fmla="val 154574"/>
              <a:gd name="adj2" fmla="val 105977"/>
              <a:gd name="adj3" fmla="val 16667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/>
              <a:t>太阳</a:t>
            </a:r>
            <a:r>
              <a:rPr lang="en-US" altLang="zh-CN" b="1"/>
              <a:t>(0,0)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257800" y="692150"/>
            <a:ext cx="3581400" cy="2057400"/>
            <a:chOff x="3312" y="436"/>
            <a:chExt cx="2256" cy="1296"/>
          </a:xfrm>
        </p:grpSpPr>
        <p:sp>
          <p:nvSpPr>
            <p:cNvPr id="64535" name="Oval 16"/>
            <p:cNvSpPr>
              <a:spLocks noChangeArrowheads="1"/>
            </p:cNvSpPr>
            <p:nvPr/>
          </p:nvSpPr>
          <p:spPr bwMode="auto">
            <a:xfrm>
              <a:off x="3456" y="436"/>
              <a:ext cx="177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Line 17"/>
            <p:cNvSpPr>
              <a:spLocks noChangeShapeType="1"/>
            </p:cNvSpPr>
            <p:nvPr/>
          </p:nvSpPr>
          <p:spPr bwMode="auto">
            <a:xfrm>
              <a:off x="3312" y="110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Line 18"/>
            <p:cNvSpPr>
              <a:spLocks noChangeShapeType="1"/>
            </p:cNvSpPr>
            <p:nvPr/>
          </p:nvSpPr>
          <p:spPr bwMode="auto">
            <a:xfrm flipV="1">
              <a:off x="4464" y="709"/>
              <a:ext cx="593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Text Box 19"/>
            <p:cNvSpPr txBox="1">
              <a:spLocks noChangeArrowheads="1"/>
            </p:cNvSpPr>
            <p:nvPr/>
          </p:nvSpPr>
          <p:spPr bwMode="auto">
            <a:xfrm>
              <a:off x="4332" y="981"/>
              <a:ext cx="36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ym typeface="Symbol" pitchFamily="18" charset="2"/>
                </a:rPr>
                <a:t></a:t>
              </a:r>
            </a:p>
            <a:p>
              <a:pPr eaLnBrk="1" hangingPunct="1"/>
              <a:r>
                <a:rPr lang="en-US" altLang="zh-CN" sz="2000" b="1" i="1"/>
                <a:t>O</a:t>
              </a:r>
            </a:p>
          </p:txBody>
        </p:sp>
        <p:sp>
          <p:nvSpPr>
            <p:cNvPr id="64539" name="Text Box 20"/>
            <p:cNvSpPr txBox="1">
              <a:spLocks noChangeArrowheads="1"/>
            </p:cNvSpPr>
            <p:nvPr/>
          </p:nvSpPr>
          <p:spPr bwMode="auto">
            <a:xfrm>
              <a:off x="4608" y="8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</a:t>
              </a:r>
              <a:endParaRPr lang="en-US" altLang="zh-CN" b="1" i="1"/>
            </a:p>
          </p:txBody>
        </p:sp>
        <p:sp>
          <p:nvSpPr>
            <p:cNvPr id="64540" name="Text Box 22"/>
            <p:cNvSpPr txBox="1">
              <a:spLocks noChangeArrowheads="1"/>
            </p:cNvSpPr>
            <p:nvPr/>
          </p:nvSpPr>
          <p:spPr bwMode="auto">
            <a:xfrm>
              <a:off x="4558" y="709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graphicFrame>
          <p:nvGraphicFramePr>
            <p:cNvPr id="64518" name="Object 10"/>
            <p:cNvGraphicFramePr>
              <a:graphicFrameLocks noChangeAspect="1"/>
            </p:cNvGraphicFramePr>
            <p:nvPr/>
          </p:nvGraphicFramePr>
          <p:xfrm>
            <a:off x="4905" y="800"/>
            <a:ext cx="17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09" name="公式" r:id="rId17" imgW="114120" imgH="126720" progId="Equation.3">
                    <p:embed/>
                  </p:oleObj>
                </mc:Choice>
                <mc:Fallback>
                  <p:oleObj name="公式" r:id="rId17" imgW="114120" imgH="1267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800"/>
                          <a:ext cx="17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1" name="Text Box 3"/>
            <p:cNvSpPr txBox="1">
              <a:spLocks noChangeArrowheads="1"/>
            </p:cNvSpPr>
            <p:nvPr/>
          </p:nvSpPr>
          <p:spPr bwMode="auto">
            <a:xfrm>
              <a:off x="5057" y="572"/>
              <a:ext cx="3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  <a:endParaRPr lang="en-US" altLang="zh-CN" sz="2000" b="1"/>
            </a:p>
          </p:txBody>
        </p:sp>
      </p:grp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8027988" y="333375"/>
            <a:ext cx="936625" cy="431800"/>
          </a:xfrm>
          <a:prstGeom prst="wedgeRoundRectCallout">
            <a:avLst>
              <a:gd name="adj1" fmla="val -53560"/>
              <a:gd name="adj2" fmla="val 129412"/>
              <a:gd name="adj3" fmla="val 16667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/>
              <a:t>行星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 autoUpdateAnimBg="0"/>
      <p:bldP spid="75781" grpId="0" animBg="1" autoUpdateAnimBg="0"/>
      <p:bldP spid="75783" grpId="0" animBg="1" autoUpdateAnimBg="0"/>
      <p:bldP spid="75785" grpId="0" animBg="1" autoUpdateAnimBg="0"/>
      <p:bldP spid="75803" grpId="0" animBg="1" autoUpdateAnimBg="0"/>
      <p:bldP spid="75804" grpId="0" animBg="1" autoUpdateAnimBg="0"/>
      <p:bldP spid="81922" grpId="0" animBg="1"/>
      <p:bldP spid="8192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57800" y="795338"/>
            <a:ext cx="3886200" cy="2057400"/>
            <a:chOff x="3216" y="576"/>
            <a:chExt cx="2448" cy="1296"/>
          </a:xfrm>
        </p:grpSpPr>
        <p:sp>
          <p:nvSpPr>
            <p:cNvPr id="65576" name="Oval 4"/>
            <p:cNvSpPr>
              <a:spLocks noChangeArrowheads="1"/>
            </p:cNvSpPr>
            <p:nvPr/>
          </p:nvSpPr>
          <p:spPr bwMode="auto">
            <a:xfrm>
              <a:off x="3360" y="576"/>
              <a:ext cx="177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7" name="Line 5"/>
            <p:cNvSpPr>
              <a:spLocks noChangeShapeType="1"/>
            </p:cNvSpPr>
            <p:nvPr/>
          </p:nvSpPr>
          <p:spPr bwMode="auto">
            <a:xfrm>
              <a:off x="3216" y="124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Line 6"/>
            <p:cNvSpPr>
              <a:spLocks noChangeShapeType="1"/>
            </p:cNvSpPr>
            <p:nvPr/>
          </p:nvSpPr>
          <p:spPr bwMode="auto">
            <a:xfrm flipV="1">
              <a:off x="4368" y="81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Text Box 7"/>
            <p:cNvSpPr txBox="1">
              <a:spLocks noChangeArrowheads="1"/>
            </p:cNvSpPr>
            <p:nvPr/>
          </p:nvSpPr>
          <p:spPr bwMode="auto">
            <a:xfrm>
              <a:off x="4272" y="1296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  <a:r>
                <a:rPr lang="en-US" altLang="zh-CN" sz="2000" b="1"/>
                <a:t> (</a:t>
              </a:r>
              <a:r>
                <a:rPr lang="zh-CN" altLang="en-US" sz="2000" b="1"/>
                <a:t>太阳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65580" name="Text Box 8"/>
            <p:cNvSpPr txBox="1">
              <a:spLocks noChangeArrowheads="1"/>
            </p:cNvSpPr>
            <p:nvPr/>
          </p:nvSpPr>
          <p:spPr bwMode="auto">
            <a:xfrm>
              <a:off x="4512" y="10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</a:t>
              </a:r>
              <a:endParaRPr lang="en-US" altLang="zh-CN" b="1" i="1"/>
            </a:p>
          </p:txBody>
        </p:sp>
        <p:sp>
          <p:nvSpPr>
            <p:cNvPr id="65581" name="Text Box 9"/>
            <p:cNvSpPr txBox="1">
              <a:spLocks noChangeArrowheads="1"/>
            </p:cNvSpPr>
            <p:nvPr/>
          </p:nvSpPr>
          <p:spPr bwMode="auto">
            <a:xfrm>
              <a:off x="4992" y="720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  <a:r>
                <a:rPr lang="en-US" altLang="zh-CN" sz="2000" b="1"/>
                <a:t> (</a:t>
              </a:r>
              <a:r>
                <a:rPr lang="zh-CN" altLang="en-US" sz="2000" b="1"/>
                <a:t>行星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65582" name="Text Box 10"/>
            <p:cNvSpPr txBox="1">
              <a:spLocks noChangeArrowheads="1"/>
            </p:cNvSpPr>
            <p:nvPr/>
          </p:nvSpPr>
          <p:spPr bwMode="auto">
            <a:xfrm>
              <a:off x="4464" y="8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graphicFrame>
          <p:nvGraphicFramePr>
            <p:cNvPr id="65555" name="Object 11"/>
            <p:cNvGraphicFramePr>
              <a:graphicFrameLocks noChangeAspect="1"/>
            </p:cNvGraphicFramePr>
            <p:nvPr/>
          </p:nvGraphicFramePr>
          <p:xfrm>
            <a:off x="4809" y="940"/>
            <a:ext cx="17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2" name="公式" r:id="rId3" imgW="114120" imgH="126720" progId="Equation.3">
                    <p:embed/>
                  </p:oleObj>
                </mc:Choice>
                <mc:Fallback>
                  <p:oleObj name="公式" r:id="rId3" imgW="114120" imgH="1267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940"/>
                          <a:ext cx="17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57200"/>
            <a:ext cx="2743200" cy="519113"/>
            <a:chOff x="192" y="1008"/>
            <a:chExt cx="1728" cy="327"/>
          </a:xfrm>
        </p:grpSpPr>
        <p:sp>
          <p:nvSpPr>
            <p:cNvPr id="65575" name="Text Box 13"/>
            <p:cNvSpPr txBox="1">
              <a:spLocks noChangeArrowheads="1"/>
            </p:cNvSpPr>
            <p:nvPr/>
          </p:nvSpPr>
          <p:spPr bwMode="auto">
            <a:xfrm>
              <a:off x="192" y="1008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向径   的基向量</a:t>
              </a:r>
            </a:p>
          </p:txBody>
        </p:sp>
        <p:graphicFrame>
          <p:nvGraphicFramePr>
            <p:cNvPr id="65554" name="Object 14"/>
            <p:cNvGraphicFramePr>
              <a:graphicFrameLocks noChangeAspect="1"/>
            </p:cNvGraphicFramePr>
            <p:nvPr/>
          </p:nvGraphicFramePr>
          <p:xfrm>
            <a:off x="683" y="1084"/>
            <a:ext cx="171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3" name="公式" r:id="rId5" imgW="114120" imgH="126720" progId="Equation.3">
                    <p:embed/>
                  </p:oleObj>
                </mc:Choice>
                <mc:Fallback>
                  <p:oleObj name="公式" r:id="rId5" imgW="114120" imgH="1267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1084"/>
                          <a:ext cx="171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273050" y="1079500"/>
          <a:ext cx="29448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44" name="Equation" r:id="rId7" imgW="1295280" imgH="457200" progId="Equation.DSMT4">
                  <p:embed/>
                </p:oleObj>
              </mc:Choice>
              <mc:Fallback>
                <p:oleObj name="Equation" r:id="rId7" imgW="129528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079500"/>
                        <a:ext cx="2944813" cy="9620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315200" y="327025"/>
            <a:ext cx="1319213" cy="838200"/>
            <a:chOff x="3888" y="2208"/>
            <a:chExt cx="831" cy="528"/>
          </a:xfrm>
        </p:grpSpPr>
        <p:sp>
          <p:nvSpPr>
            <p:cNvPr id="65573" name="Line 17"/>
            <p:cNvSpPr>
              <a:spLocks noChangeShapeType="1"/>
            </p:cNvSpPr>
            <p:nvPr/>
          </p:nvSpPr>
          <p:spPr bwMode="auto">
            <a:xfrm flipH="1" flipV="1">
              <a:off x="3888" y="240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Line 18"/>
            <p:cNvSpPr>
              <a:spLocks noChangeShapeType="1"/>
            </p:cNvSpPr>
            <p:nvPr/>
          </p:nvSpPr>
          <p:spPr bwMode="auto">
            <a:xfrm flipV="1">
              <a:off x="4368" y="244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52" name="Object 19"/>
            <p:cNvGraphicFramePr>
              <a:graphicFrameLocks noChangeAspect="1"/>
            </p:cNvGraphicFramePr>
            <p:nvPr/>
          </p:nvGraphicFramePr>
          <p:xfrm>
            <a:off x="4504" y="2208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5" name="公式" r:id="rId9" imgW="177480" imgH="215640" progId="Equation.3">
                    <p:embed/>
                  </p:oleObj>
                </mc:Choice>
                <mc:Fallback>
                  <p:oleObj name="公式" r:id="rId9" imgW="17748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4" y="2208"/>
                          <a:ext cx="21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3" name="Object 20"/>
            <p:cNvGraphicFramePr>
              <a:graphicFrameLocks noChangeAspect="1"/>
            </p:cNvGraphicFramePr>
            <p:nvPr/>
          </p:nvGraphicFramePr>
          <p:xfrm>
            <a:off x="3936" y="2208"/>
            <a:ext cx="21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6" name="公式" r:id="rId11" imgW="177480" imgH="228600" progId="Equation.3">
                    <p:embed/>
                  </p:oleObj>
                </mc:Choice>
                <mc:Fallback>
                  <p:oleObj name="公式" r:id="rId11" imgW="17748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208"/>
                          <a:ext cx="21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21" name="Object 21"/>
          <p:cNvGraphicFramePr>
            <a:graphicFrameLocks noChangeAspect="1"/>
          </p:cNvGraphicFramePr>
          <p:nvPr/>
        </p:nvGraphicFramePr>
        <p:xfrm>
          <a:off x="3675063" y="1341438"/>
          <a:ext cx="12858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47" name="公式" r:id="rId13" imgW="482400" imgH="215640" progId="Equation.3">
                  <p:embed/>
                </p:oleObj>
              </mc:Choice>
              <mc:Fallback>
                <p:oleObj name="公式" r:id="rId13" imgW="48240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1341438"/>
                        <a:ext cx="1285875" cy="503237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2"/>
          <p:cNvGraphicFramePr>
            <a:graphicFrameLocks noChangeAspect="1"/>
          </p:cNvGraphicFramePr>
          <p:nvPr/>
        </p:nvGraphicFramePr>
        <p:xfrm>
          <a:off x="611188" y="2205038"/>
          <a:ext cx="15287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48" name="公式" r:id="rId15" imgW="672840" imgH="482400" progId="Equation.3">
                  <p:embed/>
                </p:oleObj>
              </mc:Choice>
              <mc:Fallback>
                <p:oleObj name="公式" r:id="rId15" imgW="672840" imgH="48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5038"/>
                        <a:ext cx="15287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3" name="Object 23"/>
          <p:cNvGraphicFramePr>
            <a:graphicFrameLocks noChangeAspect="1"/>
          </p:cNvGraphicFramePr>
          <p:nvPr/>
        </p:nvGraphicFramePr>
        <p:xfrm>
          <a:off x="3108325" y="2306638"/>
          <a:ext cx="4699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49" name="公式" r:id="rId17" imgW="1879560" imgH="482400" progId="Equation.3">
                  <p:embed/>
                </p:oleObj>
              </mc:Choice>
              <mc:Fallback>
                <p:oleObj name="公式" r:id="rId17" imgW="1879560" imgH="482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2306638"/>
                        <a:ext cx="4699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4" name="Object 24"/>
          <p:cNvGraphicFramePr>
            <a:graphicFrameLocks noChangeAspect="1"/>
          </p:cNvGraphicFramePr>
          <p:nvPr/>
        </p:nvGraphicFramePr>
        <p:xfrm>
          <a:off x="228600" y="3505200"/>
          <a:ext cx="12192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0" name="Equation" r:id="rId19" imgW="685800" imgH="203040" progId="Equation.3">
                  <p:embed/>
                </p:oleObj>
              </mc:Choice>
              <mc:Fallback>
                <p:oleObj name="Equation" r:id="rId19" imgW="68580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05200"/>
                        <a:ext cx="1219200" cy="4238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6" name="Object 26"/>
          <p:cNvGraphicFramePr>
            <a:graphicFrameLocks noChangeAspect="1"/>
          </p:cNvGraphicFramePr>
          <p:nvPr/>
        </p:nvGraphicFramePr>
        <p:xfrm>
          <a:off x="4648200" y="3505200"/>
          <a:ext cx="2032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1" name="Equation" r:id="rId21" imgW="812520" imgH="203040" progId="Equation.3">
                  <p:embed/>
                </p:oleObj>
              </mc:Choice>
              <mc:Fallback>
                <p:oleObj name="Equation" r:id="rId21" imgW="81252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05200"/>
                        <a:ext cx="2032000" cy="4413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7" name="Object 27"/>
          <p:cNvGraphicFramePr>
            <a:graphicFrameLocks noChangeAspect="1"/>
          </p:cNvGraphicFramePr>
          <p:nvPr/>
        </p:nvGraphicFramePr>
        <p:xfrm>
          <a:off x="6765925" y="3500438"/>
          <a:ext cx="2378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2" name="公式" r:id="rId23" imgW="952200" imgH="228600" progId="Equation.3">
                  <p:embed/>
                </p:oleObj>
              </mc:Choice>
              <mc:Fallback>
                <p:oleObj name="公式" r:id="rId23" imgW="952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3500438"/>
                        <a:ext cx="2378075" cy="4953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28"/>
          <p:cNvGraphicFramePr>
            <a:graphicFrameLocks noChangeAspect="1"/>
          </p:cNvGraphicFramePr>
          <p:nvPr/>
        </p:nvGraphicFramePr>
        <p:xfrm>
          <a:off x="228600" y="4267200"/>
          <a:ext cx="2019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3" name="Equation" r:id="rId25" imgW="876240" imgH="393480" progId="Equation.3">
                  <p:embed/>
                </p:oleObj>
              </mc:Choice>
              <mc:Fallback>
                <p:oleObj name="Equation" r:id="rId25" imgW="87624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67200"/>
                        <a:ext cx="20193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0" name="Object 30"/>
          <p:cNvGraphicFramePr>
            <a:graphicFrameLocks noChangeAspect="1"/>
          </p:cNvGraphicFramePr>
          <p:nvPr/>
        </p:nvGraphicFramePr>
        <p:xfrm>
          <a:off x="7164388" y="4292600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4" name="公式" r:id="rId27" imgW="799920" imgH="444240" progId="Equation.3">
                  <p:embed/>
                </p:oleObj>
              </mc:Choice>
              <mc:Fallback>
                <p:oleObj name="公式" r:id="rId27" imgW="799920" imgH="444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292600"/>
                        <a:ext cx="1600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1" name="Object 31"/>
          <p:cNvGraphicFramePr>
            <a:graphicFrameLocks noChangeAspect="1"/>
          </p:cNvGraphicFramePr>
          <p:nvPr/>
        </p:nvGraphicFramePr>
        <p:xfrm>
          <a:off x="2097088" y="5391150"/>
          <a:ext cx="1466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5" name="公式" r:id="rId29" imgW="520560" imgH="203040" progId="Equation.3">
                  <p:embed/>
                </p:oleObj>
              </mc:Choice>
              <mc:Fallback>
                <p:oleObj name="公式" r:id="rId29" imgW="520560" imgH="2030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391150"/>
                        <a:ext cx="14668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2" name="Object 32"/>
          <p:cNvGraphicFramePr>
            <a:graphicFrameLocks noChangeAspect="1"/>
          </p:cNvGraphicFramePr>
          <p:nvPr/>
        </p:nvGraphicFramePr>
        <p:xfrm>
          <a:off x="5241925" y="5373688"/>
          <a:ext cx="35369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6" name="公式" r:id="rId31" imgW="1396800" imgH="444240" progId="Equation.3">
                  <p:embed/>
                </p:oleObj>
              </mc:Choice>
              <mc:Fallback>
                <p:oleObj name="公式" r:id="rId31" imgW="139680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5373688"/>
                        <a:ext cx="3536950" cy="1012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667000" y="1981200"/>
            <a:ext cx="1752600" cy="1019175"/>
            <a:chOff x="1680" y="1200"/>
            <a:chExt cx="1104" cy="642"/>
          </a:xfrm>
        </p:grpSpPr>
        <p:sp>
          <p:nvSpPr>
            <p:cNvPr id="65571" name="AutoShape 34"/>
            <p:cNvSpPr>
              <a:spLocks noChangeArrowheads="1"/>
            </p:cNvSpPr>
            <p:nvPr/>
          </p:nvSpPr>
          <p:spPr bwMode="auto">
            <a:xfrm>
              <a:off x="1680" y="1536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2" name="AutoShape 35"/>
            <p:cNvSpPr>
              <a:spLocks noChangeArrowheads="1"/>
            </p:cNvSpPr>
            <p:nvPr/>
          </p:nvSpPr>
          <p:spPr bwMode="auto">
            <a:xfrm>
              <a:off x="2544" y="1200"/>
              <a:ext cx="240" cy="96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1524000" y="3352800"/>
            <a:ext cx="2971800" cy="762000"/>
            <a:chOff x="960" y="2112"/>
            <a:chExt cx="1872" cy="480"/>
          </a:xfrm>
        </p:grpSpPr>
        <p:graphicFrame>
          <p:nvGraphicFramePr>
            <p:cNvPr id="65551" name="Object 25"/>
            <p:cNvGraphicFramePr>
              <a:graphicFrameLocks noChangeAspect="1"/>
            </p:cNvGraphicFramePr>
            <p:nvPr/>
          </p:nvGraphicFramePr>
          <p:xfrm>
            <a:off x="1152" y="2112"/>
            <a:ext cx="168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7" name="Equation" r:id="rId33" imgW="1206360" imgH="393480" progId="Equation.3">
                    <p:embed/>
                  </p:oleObj>
                </mc:Choice>
                <mc:Fallback>
                  <p:oleObj name="Equation" r:id="rId33" imgW="1206360" imgH="393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112"/>
                          <a:ext cx="1680" cy="480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0" name="AutoShape 36"/>
            <p:cNvSpPr>
              <a:spLocks noChangeArrowheads="1"/>
            </p:cNvSpPr>
            <p:nvPr/>
          </p:nvSpPr>
          <p:spPr bwMode="auto">
            <a:xfrm>
              <a:off x="960" y="2208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2362200" y="4267200"/>
            <a:ext cx="4267200" cy="957263"/>
            <a:chOff x="1488" y="2688"/>
            <a:chExt cx="2688" cy="603"/>
          </a:xfrm>
        </p:grpSpPr>
        <p:graphicFrame>
          <p:nvGraphicFramePr>
            <p:cNvPr id="65550" name="Object 29"/>
            <p:cNvGraphicFramePr>
              <a:graphicFrameLocks noChangeAspect="1"/>
            </p:cNvGraphicFramePr>
            <p:nvPr/>
          </p:nvGraphicFramePr>
          <p:xfrm>
            <a:off x="1680" y="2688"/>
            <a:ext cx="2496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8" name="Equation" r:id="rId35" imgW="1841400" imgH="444240" progId="Equation.3">
                    <p:embed/>
                  </p:oleObj>
                </mc:Choice>
                <mc:Fallback>
                  <p:oleObj name="Equation" r:id="rId35" imgW="1841400" imgH="4442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688"/>
                          <a:ext cx="2496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9" name="AutoShape 37"/>
            <p:cNvSpPr>
              <a:spLocks noChangeArrowheads="1"/>
            </p:cNvSpPr>
            <p:nvPr/>
          </p:nvSpPr>
          <p:spPr bwMode="auto">
            <a:xfrm>
              <a:off x="1488" y="2832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781800" y="4038600"/>
            <a:ext cx="1476375" cy="942975"/>
            <a:chOff x="4272" y="2496"/>
            <a:chExt cx="930" cy="594"/>
          </a:xfrm>
        </p:grpSpPr>
        <p:sp>
          <p:nvSpPr>
            <p:cNvPr id="65567" name="AutoShape 39"/>
            <p:cNvSpPr>
              <a:spLocks noChangeArrowheads="1"/>
            </p:cNvSpPr>
            <p:nvPr/>
          </p:nvSpPr>
          <p:spPr bwMode="auto">
            <a:xfrm>
              <a:off x="4272" y="278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AutoShape 40"/>
            <p:cNvSpPr>
              <a:spLocks noChangeArrowheads="1"/>
            </p:cNvSpPr>
            <p:nvPr/>
          </p:nvSpPr>
          <p:spPr bwMode="auto">
            <a:xfrm>
              <a:off x="4896" y="2496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6841" name="Object 41"/>
          <p:cNvGraphicFramePr>
            <a:graphicFrameLocks noChangeAspect="1"/>
          </p:cNvGraphicFramePr>
          <p:nvPr/>
        </p:nvGraphicFramePr>
        <p:xfrm>
          <a:off x="2176463" y="5943600"/>
          <a:ext cx="13160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9" name="公式" r:id="rId37" imgW="482400" imgH="215640" progId="Equation.3">
                  <p:embed/>
                </p:oleObj>
              </mc:Choice>
              <mc:Fallback>
                <p:oleObj name="公式" r:id="rId37" imgW="482400" imgH="2156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943600"/>
                        <a:ext cx="13160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4284663" y="5213350"/>
            <a:ext cx="3838575" cy="1095375"/>
            <a:chOff x="2688" y="3312"/>
            <a:chExt cx="2418" cy="690"/>
          </a:xfrm>
        </p:grpSpPr>
        <p:sp>
          <p:nvSpPr>
            <p:cNvPr id="65565" name="AutoShape 43"/>
            <p:cNvSpPr>
              <a:spLocks noChangeArrowheads="1"/>
            </p:cNvSpPr>
            <p:nvPr/>
          </p:nvSpPr>
          <p:spPr bwMode="auto">
            <a:xfrm>
              <a:off x="2688" y="3600"/>
              <a:ext cx="144" cy="40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AutoShape 44"/>
            <p:cNvSpPr>
              <a:spLocks noChangeArrowheads="1"/>
            </p:cNvSpPr>
            <p:nvPr/>
          </p:nvSpPr>
          <p:spPr bwMode="auto">
            <a:xfrm>
              <a:off x="4800" y="3312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10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10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10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10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1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8" name="Text Box 2"/>
          <p:cNvSpPr txBox="1">
            <a:spLocks noChangeArrowheads="1"/>
          </p:cNvSpPr>
          <p:nvPr/>
        </p:nvSpPr>
        <p:spPr bwMode="auto">
          <a:xfrm>
            <a:off x="1295400" y="715069"/>
            <a:ext cx="2209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模型建立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57200" y="2752154"/>
            <a:ext cx="81470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800" b="1" dirty="0"/>
              <a:t>只需证明 </a:t>
            </a:r>
            <a:r>
              <a:rPr lang="en-US" altLang="zh-CN" sz="2800" b="1" dirty="0">
                <a:solidFill>
                  <a:srgbClr val="FF3300"/>
                </a:solidFill>
              </a:rPr>
              <a:t>4</a:t>
            </a:r>
            <a:r>
              <a:rPr lang="en-US" altLang="zh-CN" sz="2800" b="1" i="1" dirty="0">
                <a:solidFill>
                  <a:srgbClr val="FF3300"/>
                </a:solidFill>
              </a:rPr>
              <a:t>A</a:t>
            </a:r>
            <a:r>
              <a:rPr lang="en-US" altLang="zh-CN" sz="2800" b="1" baseline="30000" dirty="0">
                <a:solidFill>
                  <a:srgbClr val="FF3300"/>
                </a:solidFill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</a:rPr>
              <a:t>/</a:t>
            </a:r>
            <a:r>
              <a:rPr lang="en-US" altLang="zh-CN" sz="2800" b="1" i="1" dirty="0">
                <a:solidFill>
                  <a:srgbClr val="FF3300"/>
                </a:solidFill>
              </a:rPr>
              <a:t>p =</a:t>
            </a:r>
            <a:r>
              <a:rPr lang="en-US" altLang="zh-CN" sz="2800" b="1" i="1" dirty="0" err="1">
                <a:solidFill>
                  <a:srgbClr val="FF3300"/>
                </a:solidFill>
              </a:rPr>
              <a:t>kM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A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与哪一颗行星无关）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3400" y="3503669"/>
            <a:ext cx="4038600" cy="519112"/>
            <a:chOff x="192" y="1824"/>
            <a:chExt cx="2544" cy="327"/>
          </a:xfrm>
        </p:grpSpPr>
        <p:sp>
          <p:nvSpPr>
            <p:cNvPr id="66598" name="Text Box 8"/>
            <p:cNvSpPr txBox="1">
              <a:spLocks noChangeArrowheads="1"/>
            </p:cNvSpPr>
            <p:nvPr/>
          </p:nvSpPr>
          <p:spPr bwMode="auto">
            <a:xfrm>
              <a:off x="192" y="1824"/>
              <a:ext cx="2544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A~</a:t>
              </a:r>
              <a:r>
                <a:rPr lang="zh-CN" altLang="en-US" sz="2800" b="1"/>
                <a:t>单位时间</a:t>
              </a:r>
              <a:r>
                <a:rPr lang="zh-CN" altLang="en-US" sz="2800" b="1" i="1"/>
                <a:t>     </a:t>
              </a:r>
              <a:r>
                <a:rPr lang="zh-CN" altLang="en-US" sz="2800" b="1"/>
                <a:t>扫过面积</a:t>
              </a:r>
            </a:p>
          </p:txBody>
        </p:sp>
        <p:graphicFrame>
          <p:nvGraphicFramePr>
            <p:cNvPr id="6656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897425"/>
                </p:ext>
              </p:extLst>
            </p:nvPr>
          </p:nvGraphicFramePr>
          <p:xfrm>
            <a:off x="1451" y="1872"/>
            <a:ext cx="20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92" name="公式" r:id="rId3" imgW="114120" imgH="126720" progId="Equation.3">
                    <p:embed/>
                  </p:oleObj>
                </mc:Choice>
                <mc:Fallback>
                  <p:oleObj name="公式" r:id="rId3" imgW="114120" imgH="1267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1872"/>
                          <a:ext cx="200" cy="22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263159"/>
              </p:ext>
            </p:extLst>
          </p:nvPr>
        </p:nvGraphicFramePr>
        <p:xfrm>
          <a:off x="7019925" y="3573016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3" name="Equation" r:id="rId5" imgW="596880" imgH="177480" progId="Equation.DSMT4">
                  <p:embed/>
                </p:oleObj>
              </mc:Choice>
              <mc:Fallback>
                <p:oleObj name="Equation" r:id="rId5" imgW="59688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573016"/>
                        <a:ext cx="1828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71" name="Picture 31" descr="PE07677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595213"/>
            <a:ext cx="717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7899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61293"/>
              </p:ext>
            </p:extLst>
          </p:nvPr>
        </p:nvGraphicFramePr>
        <p:xfrm>
          <a:off x="512600" y="4390372"/>
          <a:ext cx="59039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4" name="Equation" r:id="rId8" imgW="3047760" imgH="419040" progId="Equation.DSMT4">
                  <p:embed/>
                </p:oleObj>
              </mc:Choice>
              <mc:Fallback>
                <p:oleObj name="Equation" r:id="rId8" imgW="3047760" imgH="419040" progId="Equation.DSMT4">
                  <p:embed/>
                  <p:pic>
                    <p:nvPicPr>
                      <p:cNvPr id="0" name="Object 7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0" y="4390372"/>
                        <a:ext cx="590391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1071562" y="1752500"/>
            <a:ext cx="6696075" cy="884237"/>
            <a:chOff x="476" y="877"/>
            <a:chExt cx="4218" cy="557"/>
          </a:xfrm>
        </p:grpSpPr>
        <p:sp>
          <p:nvSpPr>
            <p:cNvPr id="66596" name="Text Box 4"/>
            <p:cNvSpPr txBox="1">
              <a:spLocks noChangeArrowheads="1"/>
            </p:cNvSpPr>
            <p:nvPr/>
          </p:nvSpPr>
          <p:spPr bwMode="auto">
            <a:xfrm>
              <a:off x="476" y="935"/>
              <a:ext cx="1808" cy="327"/>
            </a:xfrm>
            <a:prstGeom prst="rect">
              <a:avLst/>
            </a:pr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与万有引力定律</a:t>
              </a:r>
            </a:p>
          </p:txBody>
        </p:sp>
        <p:graphicFrame>
          <p:nvGraphicFramePr>
            <p:cNvPr id="66566" name="Object 5"/>
            <p:cNvGraphicFramePr>
              <a:graphicFrameLocks noChangeAspect="1"/>
            </p:cNvGraphicFramePr>
            <p:nvPr/>
          </p:nvGraphicFramePr>
          <p:xfrm>
            <a:off x="2186" y="877"/>
            <a:ext cx="1933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95" name="公式" r:id="rId10" imgW="863280" imgH="393480" progId="Equation.3">
                    <p:embed/>
                  </p:oleObj>
                </mc:Choice>
                <mc:Fallback>
                  <p:oleObj name="公式" r:id="rId10" imgW="863280" imgH="39348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877"/>
                          <a:ext cx="1933" cy="557"/>
                        </a:xfrm>
                        <a:prstGeom prst="rect">
                          <a:avLst/>
                        </a:prstGeom>
                        <a:solidFill>
                          <a:srgbClr val="99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7" name="Text Box 77"/>
            <p:cNvSpPr txBox="1">
              <a:spLocks noChangeArrowheads="1"/>
            </p:cNvSpPr>
            <p:nvPr/>
          </p:nvSpPr>
          <p:spPr bwMode="auto">
            <a:xfrm>
              <a:off x="4105" y="981"/>
              <a:ext cx="589" cy="327"/>
            </a:xfrm>
            <a:prstGeom prst="rect">
              <a:avLst/>
            </a:pr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比较</a:t>
              </a:r>
            </a:p>
          </p:txBody>
        </p:sp>
      </p:grpSp>
      <p:sp>
        <p:nvSpPr>
          <p:cNvPr id="77902" name="Text Box 78"/>
          <p:cNvSpPr txBox="1">
            <a:spLocks noChangeArrowheads="1"/>
          </p:cNvSpPr>
          <p:nvPr/>
        </p:nvSpPr>
        <p:spPr bwMode="auto">
          <a:xfrm>
            <a:off x="4672409" y="3485952"/>
            <a:ext cx="20891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运行周期</a:t>
            </a: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2190751" y="5535637"/>
            <a:ext cx="3590925" cy="519112"/>
            <a:chOff x="1063" y="3158"/>
            <a:chExt cx="2262" cy="327"/>
          </a:xfrm>
        </p:grpSpPr>
        <p:graphicFrame>
          <p:nvGraphicFramePr>
            <p:cNvPr id="66565" name="Object 29"/>
            <p:cNvGraphicFramePr>
              <a:graphicFrameLocks noChangeAspect="1"/>
            </p:cNvGraphicFramePr>
            <p:nvPr/>
          </p:nvGraphicFramePr>
          <p:xfrm>
            <a:off x="2163" y="3158"/>
            <a:ext cx="116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96" name="Equation" r:id="rId12" imgW="825480" imgH="203040" progId="Equation.DSMT4">
                    <p:embed/>
                  </p:oleObj>
                </mc:Choice>
                <mc:Fallback>
                  <p:oleObj name="Equation" r:id="rId12" imgW="825480" imgH="203040" progId="Equation.DSMT4">
                    <p:embed/>
                    <p:pic>
                      <p:nvPicPr>
                        <p:cNvPr id="0" name="Object 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158"/>
                          <a:ext cx="116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5" name="Text Box 79"/>
            <p:cNvSpPr txBox="1">
              <a:spLocks noChangeArrowheads="1"/>
            </p:cNvSpPr>
            <p:nvPr/>
          </p:nvSpPr>
          <p:spPr bwMode="auto">
            <a:xfrm>
              <a:off x="1063" y="3158"/>
              <a:ext cx="10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可以</a:t>
              </a:r>
              <a:r>
                <a:rPr lang="zh-CN" altLang="en-US" sz="2800" b="1" dirty="0" smtClean="0"/>
                <a:t>证明</a:t>
              </a:r>
              <a:endParaRPr lang="en-US" altLang="zh-CN" sz="2800" b="1" dirty="0">
                <a:cs typeface="Times New Roman" pitchFamily="18" charset="0"/>
              </a:endParaRP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6443663" y="4310880"/>
            <a:ext cx="2520950" cy="776288"/>
            <a:chOff x="4059" y="2432"/>
            <a:chExt cx="1588" cy="489"/>
          </a:xfrm>
        </p:grpSpPr>
        <p:grpSp>
          <p:nvGrpSpPr>
            <p:cNvPr id="66581" name="Group 76"/>
            <p:cNvGrpSpPr>
              <a:grpSpLocks/>
            </p:cNvGrpSpPr>
            <p:nvPr/>
          </p:nvGrpSpPr>
          <p:grpSpPr bwMode="auto">
            <a:xfrm>
              <a:off x="4059" y="2568"/>
              <a:ext cx="1588" cy="353"/>
              <a:chOff x="1111" y="3612"/>
              <a:chExt cx="1588" cy="353"/>
            </a:xfrm>
          </p:grpSpPr>
          <p:sp>
            <p:nvSpPr>
              <p:cNvPr id="66583" name="AutoShape 25"/>
              <p:cNvSpPr>
                <a:spLocks noChangeArrowheads="1"/>
              </p:cNvSpPr>
              <p:nvPr/>
            </p:nvSpPr>
            <p:spPr bwMode="auto">
              <a:xfrm>
                <a:off x="1111" y="3612"/>
                <a:ext cx="96" cy="306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6584" name="Group 34"/>
              <p:cNvGrpSpPr>
                <a:grpSpLocks noChangeAspect="1"/>
              </p:cNvGrpSpPr>
              <p:nvPr/>
            </p:nvGrpSpPr>
            <p:grpSpPr bwMode="auto">
              <a:xfrm>
                <a:off x="1307" y="3612"/>
                <a:ext cx="1392" cy="353"/>
                <a:chOff x="3360" y="3024"/>
                <a:chExt cx="1392" cy="353"/>
              </a:xfrm>
            </p:grpSpPr>
            <p:sp>
              <p:nvSpPr>
                <p:cNvPr id="66585" name="AutoShape 3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60" y="3024"/>
                  <a:ext cx="1392" cy="353"/>
                </a:xfrm>
                <a:prstGeom prst="rect">
                  <a:avLst/>
                </a:prstGeom>
                <a:solidFill>
                  <a:srgbClr val="99F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86" name="Rectangle 35"/>
                <p:cNvSpPr>
                  <a:spLocks noChangeArrowheads="1"/>
                </p:cNvSpPr>
                <p:nvPr/>
              </p:nvSpPr>
              <p:spPr bwMode="auto">
                <a:xfrm>
                  <a:off x="4574" y="3042"/>
                  <a:ext cx="127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900" i="1">
                      <a:solidFill>
                        <a:srgbClr val="000000"/>
                      </a:solidFill>
                      <a:latin typeface="Symbol" pitchFamily="18" charset="2"/>
                    </a:rPr>
                    <a:t>l</a:t>
                  </a:r>
                  <a:endParaRPr lang="en-US" altLang="zh-CN"/>
                </a:p>
              </p:txBody>
            </p:sp>
            <p:sp>
              <p:nvSpPr>
                <p:cNvPr id="66587" name="Rectangle 36"/>
                <p:cNvSpPr>
                  <a:spLocks noChangeArrowheads="1"/>
                </p:cNvSpPr>
                <p:nvPr/>
              </p:nvSpPr>
              <p:spPr bwMode="auto">
                <a:xfrm>
                  <a:off x="4169" y="3042"/>
                  <a:ext cx="127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900">
                      <a:solidFill>
                        <a:srgbClr val="000000"/>
                      </a:solidFill>
                      <a:latin typeface="Symbol" pitchFamily="18" charset="2"/>
                    </a:rPr>
                    <a:t>p</a:t>
                  </a:r>
                  <a:endParaRPr lang="en-US" altLang="zh-CN"/>
                </a:p>
              </p:txBody>
            </p:sp>
            <p:sp>
              <p:nvSpPr>
                <p:cNvPr id="66588" name="Rectangle 37"/>
                <p:cNvSpPr>
                  <a:spLocks noChangeArrowheads="1"/>
                </p:cNvSpPr>
                <p:nvPr/>
              </p:nvSpPr>
              <p:spPr bwMode="auto">
                <a:xfrm>
                  <a:off x="4471" y="3069"/>
                  <a:ext cx="64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900">
                      <a:solidFill>
                        <a:srgbClr val="000000"/>
                      </a:solidFill>
                    </a:rPr>
                    <a:t>/</a:t>
                  </a:r>
                  <a:endParaRPr lang="en-US" altLang="zh-CN"/>
                </a:p>
              </p:txBody>
            </p:sp>
            <p:sp>
              <p:nvSpPr>
                <p:cNvPr id="66589" name="Rectangle 38"/>
                <p:cNvSpPr>
                  <a:spLocks noChangeArrowheads="1"/>
                </p:cNvSpPr>
                <p:nvPr/>
              </p:nvSpPr>
              <p:spPr bwMode="auto">
                <a:xfrm>
                  <a:off x="3691" y="3069"/>
                  <a:ext cx="64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900">
                      <a:solidFill>
                        <a:srgbClr val="000000"/>
                      </a:solidFill>
                    </a:rPr>
                    <a:t>/</a:t>
                  </a:r>
                  <a:endParaRPr lang="en-US" altLang="zh-CN"/>
                </a:p>
              </p:txBody>
            </p:sp>
            <p:sp>
              <p:nvSpPr>
                <p:cNvPr id="66590" name="Rectangle 39"/>
                <p:cNvSpPr>
                  <a:spLocks noChangeArrowheads="1"/>
                </p:cNvSpPr>
                <p:nvPr/>
              </p:nvSpPr>
              <p:spPr bwMode="auto">
                <a:xfrm>
                  <a:off x="4343" y="3051"/>
                  <a:ext cx="68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700">
                      <a:solidFill>
                        <a:srgbClr val="000000"/>
                      </a:solidFill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66591" name="Rectangle 40"/>
                <p:cNvSpPr>
                  <a:spLocks noChangeArrowheads="1"/>
                </p:cNvSpPr>
                <p:nvPr/>
              </p:nvSpPr>
              <p:spPr bwMode="auto">
                <a:xfrm>
                  <a:off x="3563" y="3051"/>
                  <a:ext cx="68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700">
                      <a:solidFill>
                        <a:srgbClr val="000000"/>
                      </a:solidFill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66592" name="Rectangle 41"/>
                <p:cNvSpPr>
                  <a:spLocks noChangeArrowheads="1"/>
                </p:cNvSpPr>
                <p:nvPr/>
              </p:nvSpPr>
              <p:spPr bwMode="auto">
                <a:xfrm>
                  <a:off x="4003" y="3042"/>
                  <a:ext cx="127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900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lang="en-US" altLang="zh-CN"/>
                </a:p>
              </p:txBody>
            </p:sp>
            <p:sp>
              <p:nvSpPr>
                <p:cNvPr id="66593" name="Rectangle 42"/>
                <p:cNvSpPr>
                  <a:spLocks noChangeArrowheads="1"/>
                </p:cNvSpPr>
                <p:nvPr/>
              </p:nvSpPr>
              <p:spPr bwMode="auto">
                <a:xfrm>
                  <a:off x="3827" y="3069"/>
                  <a:ext cx="116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900" i="1">
                      <a:solidFill>
                        <a:srgbClr val="000000"/>
                      </a:solidFill>
                    </a:rPr>
                    <a:t>p</a:t>
                  </a:r>
                  <a:endParaRPr lang="en-US" altLang="zh-CN"/>
                </a:p>
              </p:txBody>
            </p:sp>
            <p:sp>
              <p:nvSpPr>
                <p:cNvPr id="66594" name="Rectangle 43"/>
                <p:cNvSpPr>
                  <a:spLocks noChangeArrowheads="1"/>
                </p:cNvSpPr>
                <p:nvPr/>
              </p:nvSpPr>
              <p:spPr bwMode="auto">
                <a:xfrm>
                  <a:off x="3414" y="3069"/>
                  <a:ext cx="142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900" i="1">
                      <a:solidFill>
                        <a:srgbClr val="000000"/>
                      </a:solidFill>
                    </a:rPr>
                    <a:t>A</a:t>
                  </a:r>
                  <a:endParaRPr lang="en-US" altLang="zh-CN"/>
                </a:p>
              </p:txBody>
            </p:sp>
          </p:grpSp>
        </p:grpSp>
        <p:sp>
          <p:nvSpPr>
            <p:cNvPr id="66582" name="AutoShape 80"/>
            <p:cNvSpPr>
              <a:spLocks noChangeArrowheads="1"/>
            </p:cNvSpPr>
            <p:nvPr/>
          </p:nvSpPr>
          <p:spPr bwMode="auto">
            <a:xfrm>
              <a:off x="4785" y="2432"/>
              <a:ext cx="306" cy="9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6393898" y="5338167"/>
            <a:ext cx="2109788" cy="701675"/>
            <a:chOff x="4034" y="3113"/>
            <a:chExt cx="1329" cy="442"/>
          </a:xfrm>
        </p:grpSpPr>
        <p:sp>
          <p:nvSpPr>
            <p:cNvPr id="66578" name="Rectangle 84"/>
            <p:cNvSpPr>
              <a:spLocks noChangeArrowheads="1"/>
            </p:cNvSpPr>
            <p:nvPr/>
          </p:nvSpPr>
          <p:spPr bwMode="auto">
            <a:xfrm>
              <a:off x="4241" y="3203"/>
              <a:ext cx="11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3300"/>
                  </a:solidFill>
                </a:rPr>
                <a:t>4</a:t>
              </a:r>
              <a:r>
                <a:rPr lang="en-US" altLang="zh-CN" sz="2800" b="1" i="1" dirty="0">
                  <a:solidFill>
                    <a:srgbClr val="FF3300"/>
                  </a:solidFill>
                </a:rPr>
                <a:t>A</a:t>
              </a:r>
              <a:r>
                <a:rPr lang="en-US" altLang="zh-CN" sz="2800" b="1" baseline="30000" dirty="0">
                  <a:solidFill>
                    <a:srgbClr val="FF3300"/>
                  </a:solidFill>
                </a:rPr>
                <a:t>2</a:t>
              </a:r>
              <a:r>
                <a:rPr lang="en-US" altLang="zh-CN" sz="2800" b="1" dirty="0">
                  <a:solidFill>
                    <a:srgbClr val="FF3300"/>
                  </a:solidFill>
                </a:rPr>
                <a:t>/</a:t>
              </a:r>
              <a:r>
                <a:rPr lang="en-US" altLang="zh-CN" sz="2800" b="1" i="1" dirty="0">
                  <a:solidFill>
                    <a:srgbClr val="FF3300"/>
                  </a:solidFill>
                </a:rPr>
                <a:t>p =</a:t>
              </a:r>
              <a:r>
                <a:rPr lang="en-US" altLang="zh-CN" sz="2800" b="1" i="1" dirty="0" err="1">
                  <a:solidFill>
                    <a:srgbClr val="FF3300"/>
                  </a:solidFill>
                </a:rPr>
                <a:t>kM</a:t>
              </a:r>
              <a:endParaRPr lang="en-US" altLang="zh-CN" sz="2800" b="1" i="1" dirty="0">
                <a:solidFill>
                  <a:srgbClr val="FF3300"/>
                </a:solidFill>
              </a:endParaRPr>
            </a:p>
          </p:txBody>
        </p:sp>
        <p:sp>
          <p:nvSpPr>
            <p:cNvPr id="66579" name="AutoShape 85"/>
            <p:cNvSpPr>
              <a:spLocks noChangeArrowheads="1"/>
            </p:cNvSpPr>
            <p:nvPr/>
          </p:nvSpPr>
          <p:spPr bwMode="auto">
            <a:xfrm>
              <a:off x="4034" y="3249"/>
              <a:ext cx="11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AutoShape 86"/>
            <p:cNvSpPr>
              <a:spLocks noChangeArrowheads="1"/>
            </p:cNvSpPr>
            <p:nvPr/>
          </p:nvSpPr>
          <p:spPr bwMode="auto">
            <a:xfrm>
              <a:off x="4740" y="3113"/>
              <a:ext cx="306" cy="9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6564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615582"/>
              </p:ext>
            </p:extLst>
          </p:nvPr>
        </p:nvGraphicFramePr>
        <p:xfrm>
          <a:off x="4156075" y="548680"/>
          <a:ext cx="35353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7" name="公式" r:id="rId14" imgW="1396800" imgH="444240" progId="Equation.3">
                  <p:embed/>
                </p:oleObj>
              </mc:Choice>
              <mc:Fallback>
                <p:oleObj name="公式" r:id="rId14" imgW="1396800" imgH="44424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548680"/>
                        <a:ext cx="3535363" cy="1012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 autoUpdateAnimBg="0"/>
      <p:bldP spid="7790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692696"/>
            <a:ext cx="281829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小结与评注</a:t>
            </a:r>
            <a:endParaRPr lang="zh-CN" altLang="en-US" sz="3200" b="1" dirty="0"/>
          </a:p>
        </p:txBody>
      </p:sp>
      <p:sp>
        <p:nvSpPr>
          <p:cNvPr id="3" name="Text Box 89"/>
          <p:cNvSpPr txBox="1">
            <a:spLocks noChangeArrowheads="1"/>
          </p:cNvSpPr>
          <p:nvPr/>
        </p:nvSpPr>
        <p:spPr bwMode="auto">
          <a:xfrm>
            <a:off x="763787" y="2996952"/>
            <a:ext cx="7696645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ea typeface="楷体_GB2312" pitchFamily="49" charset="-122"/>
              </a:rPr>
              <a:t>展示了在</a:t>
            </a:r>
            <a:r>
              <a:rPr lang="zh-CN" altLang="en-US" sz="2800" b="1" dirty="0">
                <a:ea typeface="楷体_GB2312" pitchFamily="49" charset="-122"/>
              </a:rPr>
              <a:t>正确假设基础</a:t>
            </a:r>
            <a:r>
              <a:rPr lang="zh-CN" altLang="en-US" sz="2800" b="1" dirty="0" smtClean="0">
                <a:ea typeface="楷体_GB2312" pitchFamily="49" charset="-122"/>
              </a:rPr>
              <a:t>上运用数学</a:t>
            </a:r>
            <a:r>
              <a:rPr lang="zh-CN" altLang="en-US" sz="2800" b="1" dirty="0" smtClean="0">
                <a:ea typeface="楷体_GB2312" pitchFamily="49" charset="-122"/>
              </a:rPr>
              <a:t>方法建模，对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自然科学的发展</a:t>
            </a:r>
            <a:r>
              <a:rPr lang="zh-CN" altLang="en-US" sz="2800" b="1" dirty="0" smtClean="0">
                <a:ea typeface="楷体_GB2312" pitchFamily="49" charset="-122"/>
              </a:rPr>
              <a:t>能够发挥多么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巨大的作用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29106" y="1556792"/>
            <a:ext cx="7515302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800" b="1" dirty="0" smtClean="0"/>
              <a:t>介绍牛顿根据开</a:t>
            </a:r>
            <a:r>
              <a:rPr lang="zh-CN" altLang="en-US" sz="2800" b="1" dirty="0"/>
              <a:t>普</a:t>
            </a:r>
            <a:r>
              <a:rPr lang="zh-CN" altLang="en-US" sz="2800" b="1" dirty="0" smtClean="0"/>
              <a:t>勒行星</a:t>
            </a:r>
            <a:r>
              <a:rPr lang="zh-CN" altLang="en-US" sz="2800" b="1" dirty="0"/>
              <a:t>运动三</a:t>
            </a:r>
            <a:r>
              <a:rPr lang="zh-CN" altLang="en-US" sz="2800" b="1" dirty="0" smtClean="0"/>
              <a:t>定律和牛顿</a:t>
            </a:r>
            <a:r>
              <a:rPr lang="zh-CN" altLang="en-US" sz="2800" b="1" dirty="0"/>
              <a:t>运动第二</a:t>
            </a:r>
            <a:r>
              <a:rPr lang="zh-CN" altLang="en-US" sz="2800" b="1" dirty="0" smtClean="0"/>
              <a:t>定律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得到</a:t>
            </a:r>
            <a:r>
              <a:rPr lang="zh-CN" altLang="en-US" sz="2800" b="1" dirty="0" smtClean="0">
                <a:solidFill>
                  <a:srgbClr val="FF3300"/>
                </a:solidFill>
                <a:ea typeface="楷体_GB2312" pitchFamily="49" charset="-122"/>
              </a:rPr>
              <a:t>万有引力定律的全过程</a:t>
            </a:r>
            <a:r>
              <a:rPr lang="en-US" altLang="zh-CN" sz="2800" b="1" dirty="0" smtClean="0">
                <a:solidFill>
                  <a:srgbClr val="FF3300"/>
                </a:solidFill>
                <a:ea typeface="楷体_GB2312" pitchFamily="49" charset="-122"/>
              </a:rPr>
              <a:t>.</a:t>
            </a:r>
            <a:endParaRPr lang="zh-CN" altLang="en-US" sz="2800" b="1" dirty="0"/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691779" y="4509120"/>
            <a:ext cx="7696645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ea typeface="楷体_GB2312" pitchFamily="49" charset="-122"/>
              </a:rPr>
              <a:t>学习前辈如何创造性地用数学工具解决实际问题，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培养创新能力和钻研精神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91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2506" y="692695"/>
            <a:ext cx="7128792" cy="646331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5.10</a:t>
            </a:r>
            <a:r>
              <a:rPr lang="en-US" altLang="zh-CN" sz="36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传染病</a:t>
            </a:r>
            <a:r>
              <a:rPr lang="zh-CN" altLang="en-US" sz="36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模型和</a:t>
            </a:r>
            <a:r>
              <a:rPr lang="en-US" altLang="zh-CN" sz="36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SARS</a:t>
            </a:r>
            <a:r>
              <a:rPr lang="zh-CN" altLang="en-US" sz="36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的传播</a:t>
            </a:r>
            <a:endParaRPr lang="en-US" altLang="zh-CN" sz="3600" b="1" dirty="0" smtClean="0">
              <a:solidFill>
                <a:srgbClr val="000000"/>
              </a:solidFill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7" name="AutoShape 2" descr="http://img1.imgtn.bdimg.com/it/u=783289795,613377444&amp;fm=23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5589" y="1412776"/>
            <a:ext cx="81053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 2002</a:t>
            </a:r>
            <a:r>
              <a:rPr lang="zh-CN" altLang="zh-CN" sz="2800" b="1" dirty="0"/>
              <a:t>年冬到</a:t>
            </a:r>
            <a:r>
              <a:rPr lang="en-US" altLang="zh-CN" sz="2800" b="1" dirty="0"/>
              <a:t>2003</a:t>
            </a:r>
            <a:r>
              <a:rPr lang="zh-CN" altLang="zh-CN" sz="2800" b="1" dirty="0"/>
              <a:t>年春，一种名为</a:t>
            </a:r>
            <a:r>
              <a:rPr lang="en-US" altLang="zh-CN" sz="2800" b="1" dirty="0">
                <a:solidFill>
                  <a:srgbClr val="FF0000"/>
                </a:solidFill>
              </a:rPr>
              <a:t>SARS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Severe Acute Respiratory Syndrome</a:t>
            </a:r>
            <a:r>
              <a:rPr lang="zh-CN" altLang="zh-CN" sz="2800" b="1" dirty="0"/>
              <a:t>，严重急性呼吸道综合症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民间俗称</a:t>
            </a:r>
            <a:r>
              <a:rPr lang="zh-CN" altLang="zh-CN" sz="2800" b="1" dirty="0">
                <a:solidFill>
                  <a:srgbClr val="FF0000"/>
                </a:solidFill>
              </a:rPr>
              <a:t>非典</a:t>
            </a:r>
            <a:r>
              <a:rPr lang="zh-CN" altLang="zh-CN" sz="2800" b="1" dirty="0"/>
              <a:t>）的传染病肆虐</a:t>
            </a:r>
            <a:r>
              <a:rPr lang="zh-CN" altLang="zh-CN" sz="2800" b="1" dirty="0" smtClean="0"/>
              <a:t>全球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567778" y="2996952"/>
            <a:ext cx="807243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SARS</a:t>
            </a:r>
            <a:r>
              <a:rPr lang="zh-CN" altLang="en-US" sz="2800" b="1" dirty="0"/>
              <a:t>首发于中国广东，迅速扩散</a:t>
            </a:r>
            <a:r>
              <a:rPr lang="zh-CN" altLang="en-US" sz="2800" b="1" dirty="0" smtClean="0"/>
              <a:t>到</a:t>
            </a:r>
            <a:r>
              <a:rPr lang="en-US" altLang="zh-CN" sz="2800" b="1" dirty="0" smtClean="0"/>
              <a:t>30</a:t>
            </a:r>
            <a:r>
              <a:rPr lang="zh-CN" altLang="en-US" sz="2800" b="1" dirty="0"/>
              <a:t>多个国家和地区</a:t>
            </a:r>
            <a:r>
              <a:rPr lang="zh-CN" altLang="en-US" sz="2800" b="1" dirty="0" smtClean="0"/>
              <a:t>，多</a:t>
            </a:r>
            <a:r>
              <a:rPr lang="zh-CN" altLang="en-US" sz="2800" b="1" dirty="0"/>
              <a:t>名患者</a:t>
            </a:r>
            <a:r>
              <a:rPr lang="zh-CN" altLang="en-US" sz="2800" b="1" dirty="0" smtClean="0"/>
              <a:t>死亡引起</a:t>
            </a:r>
            <a:r>
              <a:rPr lang="zh-CN" altLang="en-US" sz="2800" b="1" dirty="0"/>
              <a:t>社会恐慌、媒体关注，以及各国政府和联合国、世界卫生组织的高度重视、积极应对，直至最终控制住疫情的</a:t>
            </a:r>
            <a:r>
              <a:rPr lang="zh-CN" altLang="en-US" sz="2800" b="1" dirty="0" smtClean="0"/>
              <a:t>蔓延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21263" y="5110020"/>
            <a:ext cx="8051278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SARS</a:t>
            </a:r>
            <a:r>
              <a:rPr lang="zh-CN" altLang="zh-CN" sz="2800" b="1" dirty="0"/>
              <a:t>被控制住不久，</a:t>
            </a:r>
            <a:r>
              <a:rPr lang="en-US" altLang="zh-CN" sz="2800" b="1" dirty="0">
                <a:solidFill>
                  <a:srgbClr val="FF0000"/>
                </a:solidFill>
              </a:rPr>
              <a:t>2003</a:t>
            </a:r>
            <a:r>
              <a:rPr lang="zh-CN" altLang="zh-CN" sz="2800" b="1" dirty="0">
                <a:solidFill>
                  <a:srgbClr val="FF0000"/>
                </a:solidFill>
              </a:rPr>
              <a:t>年</a:t>
            </a:r>
            <a:r>
              <a:rPr lang="en-US" altLang="zh-CN" sz="2800" b="1" dirty="0">
                <a:solidFill>
                  <a:srgbClr val="FF0000"/>
                </a:solidFill>
              </a:rPr>
              <a:t>9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月</a:t>
            </a:r>
            <a:r>
              <a:rPr lang="zh-CN" altLang="zh-CN" sz="2800" b="1" dirty="0" smtClean="0"/>
              <a:t>全国</a:t>
            </a:r>
            <a:r>
              <a:rPr lang="zh-CN" altLang="zh-CN" sz="2800" b="1" dirty="0"/>
              <a:t>大学生数学建模</a:t>
            </a:r>
            <a:r>
              <a:rPr lang="zh-CN" altLang="zh-CN" sz="2800" b="1" dirty="0" smtClean="0"/>
              <a:t>竞赛以</a:t>
            </a:r>
            <a:r>
              <a:rPr lang="zh-CN" altLang="zh-CN" sz="2800" b="1" dirty="0"/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SARS</a:t>
            </a:r>
            <a:r>
              <a:rPr lang="zh-CN" altLang="zh-CN" sz="2800" b="1" dirty="0">
                <a:solidFill>
                  <a:srgbClr val="FF0000"/>
                </a:solidFill>
              </a:rPr>
              <a:t>的传播</a:t>
            </a:r>
            <a:r>
              <a:rPr lang="zh-CN" altLang="zh-CN" sz="2800" b="1" dirty="0"/>
              <a:t>”命名</a:t>
            </a:r>
            <a:r>
              <a:rPr lang="zh-CN" altLang="zh-CN" sz="2800" b="1" dirty="0" smtClean="0"/>
              <a:t>当年</a:t>
            </a:r>
            <a:r>
              <a:rPr lang="en-US" altLang="zh-CN" sz="2800" b="1" dirty="0" smtClean="0"/>
              <a:t>A</a:t>
            </a:r>
            <a:r>
              <a:rPr lang="zh-CN" altLang="zh-CN" sz="2800" b="1" dirty="0"/>
              <a:t>题和</a:t>
            </a:r>
            <a:r>
              <a:rPr lang="en-US" altLang="zh-CN" sz="2800" b="1" dirty="0"/>
              <a:t>C</a:t>
            </a:r>
            <a:r>
              <a:rPr lang="zh-CN" altLang="zh-CN" sz="2800" b="1" dirty="0" smtClean="0"/>
              <a:t>题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479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476672"/>
            <a:ext cx="1755720" cy="63094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赛题要求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731039" y="980728"/>
            <a:ext cx="780140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建立</a:t>
            </a:r>
            <a:r>
              <a:rPr lang="zh-CN" altLang="zh-CN" sz="2800" b="1" dirty="0"/>
              <a:t>你们</a:t>
            </a:r>
            <a:r>
              <a:rPr lang="zh-CN" altLang="zh-CN" sz="2800" b="1" dirty="0">
                <a:solidFill>
                  <a:srgbClr val="FF0000"/>
                </a:solidFill>
              </a:rPr>
              <a:t>自己的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模型</a:t>
            </a:r>
            <a:r>
              <a:rPr lang="en-US" altLang="zh-CN" sz="2800" b="1" dirty="0" smtClean="0"/>
              <a:t>;  </a:t>
            </a:r>
            <a:r>
              <a:rPr lang="zh-CN" altLang="zh-CN" sz="2800" b="1" dirty="0" smtClean="0"/>
              <a:t>特别</a:t>
            </a:r>
            <a:r>
              <a:rPr lang="zh-CN" altLang="zh-CN" sz="2800" b="1" dirty="0"/>
              <a:t>要说明怎样才能</a:t>
            </a:r>
            <a:r>
              <a:rPr lang="zh-CN" altLang="zh-CN" sz="2800" b="1" dirty="0" smtClean="0"/>
              <a:t>建立真正能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预测</a:t>
            </a:r>
            <a:r>
              <a:rPr lang="zh-CN" altLang="zh-CN" sz="2800" b="1" dirty="0"/>
              <a:t>以及</a:t>
            </a:r>
            <a:r>
              <a:rPr lang="zh-CN" altLang="zh-CN" sz="2800" b="1" dirty="0" smtClean="0"/>
              <a:t>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为</a:t>
            </a:r>
            <a:r>
              <a:rPr lang="zh-CN" altLang="zh-CN" sz="2800" b="1" dirty="0">
                <a:solidFill>
                  <a:srgbClr val="FF0000"/>
                </a:solidFill>
              </a:rPr>
              <a:t>预防和控制提供</a:t>
            </a:r>
            <a:r>
              <a:rPr lang="zh-CN" altLang="zh-CN" sz="2800" b="1" dirty="0"/>
              <a:t>可靠、</a:t>
            </a:r>
            <a:r>
              <a:rPr lang="zh-CN" altLang="zh-CN" sz="2800" b="1" dirty="0" smtClean="0"/>
              <a:t>足够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信息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模型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这样</a:t>
            </a:r>
            <a:r>
              <a:rPr lang="zh-CN" altLang="zh-CN" sz="2800" b="1" dirty="0"/>
              <a:t>做的困难在</a:t>
            </a:r>
            <a:r>
              <a:rPr lang="zh-CN" altLang="zh-CN" sz="2800" b="1" dirty="0" smtClean="0"/>
              <a:t>哪里</a:t>
            </a:r>
            <a:r>
              <a:rPr lang="en-US" altLang="zh-CN" sz="2800" b="1" dirty="0" smtClean="0"/>
              <a:t>?  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1000269" y="4365104"/>
            <a:ext cx="710012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北京市</a:t>
            </a:r>
            <a:r>
              <a:rPr lang="zh-CN" altLang="en-US" b="1" dirty="0"/>
              <a:t>从</a:t>
            </a:r>
            <a:r>
              <a:rPr lang="en-US" altLang="zh-CN" b="1" dirty="0"/>
              <a:t>2003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</a:t>
            </a:r>
            <a:r>
              <a:rPr lang="en-US" altLang="zh-CN" b="1" dirty="0"/>
              <a:t>20</a:t>
            </a:r>
            <a:r>
              <a:rPr lang="zh-CN" altLang="en-US" b="1" dirty="0"/>
              <a:t>日至</a:t>
            </a:r>
            <a:r>
              <a:rPr lang="en-US" altLang="zh-CN" b="1" dirty="0"/>
              <a:t>6</a:t>
            </a:r>
            <a:r>
              <a:rPr lang="zh-CN" altLang="en-US" b="1" dirty="0"/>
              <a:t>月</a:t>
            </a:r>
            <a:r>
              <a:rPr lang="en-US" altLang="zh-CN" b="1" dirty="0"/>
              <a:t>23</a:t>
            </a:r>
            <a:r>
              <a:rPr lang="zh-CN" altLang="en-US" b="1" dirty="0"/>
              <a:t>日逐日的疫情</a:t>
            </a:r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695267" y="2636912"/>
            <a:ext cx="776516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对于卫生部门所采取的措施做出评论</a:t>
            </a:r>
            <a:r>
              <a:rPr lang="en-US" altLang="zh-CN" sz="2800" b="1" dirty="0"/>
              <a:t>,  </a:t>
            </a:r>
            <a:r>
              <a:rPr lang="zh-CN" altLang="zh-CN" sz="2800" b="1" dirty="0"/>
              <a:t>如</a:t>
            </a:r>
            <a:r>
              <a:rPr lang="en-US" altLang="zh-CN" sz="2800" b="1" dirty="0"/>
              <a:t>:  </a:t>
            </a:r>
            <a:r>
              <a:rPr lang="zh-CN" altLang="zh-CN" sz="2800" b="1" dirty="0"/>
              <a:t>提前或延后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天</a:t>
            </a:r>
            <a:r>
              <a:rPr lang="zh-CN" altLang="zh-CN" sz="2800" b="1" dirty="0">
                <a:solidFill>
                  <a:srgbClr val="FF0000"/>
                </a:solidFill>
              </a:rPr>
              <a:t>采取严格的隔离措施</a:t>
            </a:r>
            <a:r>
              <a:rPr lang="en-US" altLang="zh-CN" sz="2800" b="1" dirty="0"/>
              <a:t>,  </a:t>
            </a:r>
            <a:r>
              <a:rPr lang="zh-CN" altLang="zh-CN" sz="2800" b="1" dirty="0"/>
              <a:t>对疫情传播所造成的</a:t>
            </a:r>
            <a:r>
              <a:rPr lang="zh-CN" altLang="zh-CN" sz="2800" b="1" dirty="0">
                <a:solidFill>
                  <a:srgbClr val="FF0000"/>
                </a:solidFill>
              </a:rPr>
              <a:t>影响</a:t>
            </a:r>
            <a:r>
              <a:rPr lang="zh-CN" altLang="zh-CN" sz="2800" b="1" dirty="0"/>
              <a:t>做出估计。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16544"/>
              </p:ext>
            </p:extLst>
          </p:nvPr>
        </p:nvGraphicFramePr>
        <p:xfrm>
          <a:off x="827583" y="4869160"/>
          <a:ext cx="7488833" cy="161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913"/>
                <a:gridCol w="1890211"/>
                <a:gridCol w="1660558"/>
                <a:gridCol w="1165924"/>
                <a:gridCol w="1625227"/>
              </a:tblGrid>
              <a:tr h="30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日 期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已确诊病例累计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</a:rPr>
                        <a:t>现有疑似病例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</a:rPr>
                        <a:t>死亡累计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治愈出院累计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</a:tr>
              <a:tr h="203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</a:t>
                      </a:r>
                      <a:r>
                        <a:rPr lang="zh-CN" sz="2000" b="1" kern="0">
                          <a:effectLst/>
                        </a:rPr>
                        <a:t>月</a:t>
                      </a:r>
                      <a:r>
                        <a:rPr lang="en-US" sz="2000" b="1" kern="0">
                          <a:effectLst/>
                        </a:rPr>
                        <a:t>20</a:t>
                      </a:r>
                      <a:r>
                        <a:rPr lang="zh-CN" sz="2000" b="1" kern="0">
                          <a:effectLst/>
                        </a:rPr>
                        <a:t>日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339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402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18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33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</a:tr>
              <a:tr h="254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</a:t>
                      </a:r>
                      <a:r>
                        <a:rPr lang="zh-CN" sz="2000" b="1" kern="0">
                          <a:effectLst/>
                        </a:rPr>
                        <a:t>月</a:t>
                      </a:r>
                      <a:r>
                        <a:rPr lang="en-US" sz="2000" b="1" kern="0">
                          <a:effectLst/>
                        </a:rPr>
                        <a:t>21</a:t>
                      </a:r>
                      <a:r>
                        <a:rPr lang="zh-CN" sz="2000" b="1" kern="0">
                          <a:effectLst/>
                        </a:rPr>
                        <a:t>日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482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610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25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43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</a:tr>
              <a:tr h="22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</a:tr>
              <a:tr h="199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6</a:t>
                      </a:r>
                      <a:r>
                        <a:rPr lang="zh-CN" sz="2000" b="1" kern="0" dirty="0">
                          <a:effectLst/>
                        </a:rPr>
                        <a:t>月</a:t>
                      </a:r>
                      <a:r>
                        <a:rPr lang="en-US" sz="2000" b="1" kern="0" dirty="0">
                          <a:effectLst/>
                        </a:rPr>
                        <a:t>23</a:t>
                      </a:r>
                      <a:r>
                        <a:rPr lang="zh-CN" sz="2000" b="1" kern="0" dirty="0">
                          <a:effectLst/>
                        </a:rPr>
                        <a:t>日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2521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191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2277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4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14641" y="3429000"/>
            <a:ext cx="3480440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基本的传染病模型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5839" y="5013176"/>
            <a:ext cx="689335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按照</a:t>
            </a:r>
            <a:r>
              <a:rPr lang="zh-CN" altLang="en-US" sz="2800" b="1" dirty="0">
                <a:solidFill>
                  <a:srgbClr val="FF0000"/>
                </a:solidFill>
              </a:rPr>
              <a:t>传播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过程的规律</a:t>
            </a:r>
            <a:r>
              <a:rPr lang="zh-CN" altLang="en-US" sz="2800" b="1" dirty="0" smtClean="0"/>
              <a:t>建立微分方程模型</a:t>
            </a:r>
            <a:r>
              <a:rPr lang="en-US" altLang="zh-CN" sz="2800" b="1" dirty="0"/>
              <a:t>.</a:t>
            </a:r>
          </a:p>
        </p:txBody>
      </p:sp>
      <p:sp>
        <p:nvSpPr>
          <p:cNvPr id="15" name="矩形 14"/>
          <p:cNvSpPr/>
          <p:nvPr/>
        </p:nvSpPr>
        <p:spPr>
          <a:xfrm>
            <a:off x="845840" y="4293096"/>
            <a:ext cx="7254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</a:rPr>
              <a:t>不从医学角度分析各种传染病的特殊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机理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5124" y="1484784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介绍数学医学领域中基本的传染病</a:t>
            </a:r>
            <a:r>
              <a:rPr lang="zh-CN" altLang="zh-CN" sz="2800" b="1" dirty="0" smtClean="0"/>
              <a:t>模型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985124" y="2132856"/>
            <a:ext cx="7128792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结合</a:t>
            </a:r>
            <a:r>
              <a:rPr lang="zh-CN" altLang="zh-CN" sz="2800" b="1" dirty="0"/>
              <a:t>赛</a:t>
            </a:r>
            <a:r>
              <a:rPr lang="zh-CN" altLang="zh-CN" sz="2800" b="1" dirty="0" smtClean="0"/>
              <a:t>题介绍</a:t>
            </a:r>
            <a:r>
              <a:rPr lang="zh-CN" altLang="zh-CN" sz="2800" b="1" dirty="0"/>
              <a:t>几个描述、分析</a:t>
            </a:r>
            <a:r>
              <a:rPr lang="en-US" altLang="zh-CN" sz="2800" b="1" dirty="0"/>
              <a:t>SARS</a:t>
            </a:r>
            <a:r>
              <a:rPr lang="zh-CN" altLang="zh-CN" sz="2800" b="1" dirty="0"/>
              <a:t>传播过程的模型及求解</a:t>
            </a:r>
            <a:r>
              <a:rPr lang="zh-CN" altLang="zh-CN" sz="2800" b="1" dirty="0" smtClean="0"/>
              <a:t>结果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2123728" y="755993"/>
            <a:ext cx="5070257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传染病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模型和</a:t>
            </a:r>
            <a:r>
              <a:rPr lang="en-US" altLang="zh-CN" sz="32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SARS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的传播</a:t>
            </a:r>
            <a:endParaRPr lang="en-US" altLang="zh-CN" sz="3200" b="1" dirty="0" smtClean="0">
              <a:solidFill>
                <a:srgbClr val="000000"/>
              </a:solidFill>
              <a:latin typeface="+mj-lt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8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5" grpId="0"/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5536" y="1484784"/>
            <a:ext cx="5328592" cy="2322113"/>
            <a:chOff x="1940" y="11747"/>
            <a:chExt cx="8060" cy="2780"/>
          </a:xfrm>
        </p:grpSpPr>
        <p:pic>
          <p:nvPicPr>
            <p:cNvPr id="1146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" y="11787"/>
              <a:ext cx="4120" cy="2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6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" y="11747"/>
              <a:ext cx="3940" cy="2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46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56792"/>
            <a:ext cx="2887216" cy="22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764704"/>
            <a:ext cx="700704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5. </a:t>
            </a:r>
            <a:r>
              <a:rPr lang="zh-CN" altLang="zh-CN" sz="2800" b="1" dirty="0" smtClean="0"/>
              <a:t>美国人口</a:t>
            </a:r>
            <a:r>
              <a:rPr lang="zh-CN" altLang="en-US" sz="2800" b="1" dirty="0" smtClean="0"/>
              <a:t>用</a:t>
            </a:r>
            <a:r>
              <a:rPr lang="zh-CN" altLang="zh-CN" sz="2800" b="1" dirty="0" smtClean="0"/>
              <a:t>指数增长</a:t>
            </a:r>
            <a:r>
              <a:rPr lang="zh-CN" altLang="zh-CN" sz="2800" b="1" dirty="0"/>
              <a:t>模型</a:t>
            </a:r>
            <a:r>
              <a:rPr lang="zh-CN" altLang="zh-CN" sz="2800" b="1" dirty="0" smtClean="0"/>
              <a:t>计算</a:t>
            </a:r>
            <a:r>
              <a:rPr lang="zh-CN" altLang="en-US" sz="2800" b="1" dirty="0" smtClean="0"/>
              <a:t>结果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比较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992574" y="3789040"/>
            <a:ext cx="235032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b="1" dirty="0"/>
              <a:t>改进的</a:t>
            </a:r>
            <a:r>
              <a:rPr lang="zh-CN" altLang="zh-CN" b="1" dirty="0" smtClean="0"/>
              <a:t>指数模型</a:t>
            </a:r>
            <a:endParaRPr lang="zh-CN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3084476" y="3789040"/>
            <a:ext cx="25555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b="1" dirty="0" smtClean="0"/>
              <a:t>指数模型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方法二</a:t>
            </a:r>
            <a:r>
              <a:rPr lang="en-US" altLang="zh-CN" b="1" dirty="0" smtClean="0"/>
              <a:t>)</a:t>
            </a:r>
            <a:endParaRPr lang="zh-CN" altLang="zh-CN" b="1" dirty="0"/>
          </a:p>
        </p:txBody>
      </p:sp>
      <p:sp>
        <p:nvSpPr>
          <p:cNvPr id="12" name="矩形 11"/>
          <p:cNvSpPr/>
          <p:nvPr/>
        </p:nvSpPr>
        <p:spPr>
          <a:xfrm>
            <a:off x="395536" y="3789040"/>
            <a:ext cx="25555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b="1" dirty="0" smtClean="0"/>
              <a:t>指数模型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方法一</a:t>
            </a:r>
            <a:r>
              <a:rPr lang="en-US" altLang="zh-CN" b="1" dirty="0" smtClean="0"/>
              <a:t>)</a:t>
            </a:r>
            <a:endParaRPr lang="zh-CN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599560" y="5244727"/>
            <a:ext cx="7594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200</a:t>
            </a:r>
            <a:r>
              <a:rPr lang="zh-CN" altLang="zh-CN" sz="2800" b="1" dirty="0" smtClean="0"/>
              <a:t>多年时间内假设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增长率为常数</a:t>
            </a:r>
            <a:r>
              <a:rPr lang="zh-CN" altLang="zh-CN" sz="2800" b="1" dirty="0" smtClean="0"/>
              <a:t>违背实际情况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31305" y="4500442"/>
            <a:ext cx="7989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用</a:t>
            </a:r>
            <a:r>
              <a:rPr lang="zh-CN" altLang="zh-CN" sz="2800" b="1" dirty="0" smtClean="0"/>
              <a:t>指数模型</a:t>
            </a:r>
            <a:r>
              <a:rPr lang="zh-CN" altLang="zh-CN" sz="2800" b="1" dirty="0"/>
              <a:t>计算的美国人口</a:t>
            </a:r>
            <a:r>
              <a:rPr lang="zh-CN" altLang="zh-CN" sz="2800" b="1" dirty="0">
                <a:solidFill>
                  <a:srgbClr val="FF0000"/>
                </a:solidFill>
              </a:rPr>
              <a:t>与实际数据相差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很大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556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7" grpId="0"/>
      <p:bldP spid="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444748"/>
              </p:ext>
            </p:extLst>
          </p:nvPr>
        </p:nvGraphicFramePr>
        <p:xfrm>
          <a:off x="1860133" y="4747080"/>
          <a:ext cx="1734195" cy="9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8" name="Equation" r:id="rId3" imgW="545760" imgH="393480" progId="Equation.DSMT4">
                  <p:embed/>
                </p:oleObj>
              </mc:Choice>
              <mc:Fallback>
                <p:oleObj name="Equation" r:id="rId3" imgW="54576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133" y="4747080"/>
                        <a:ext cx="1734195" cy="9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240149"/>
              </p:ext>
            </p:extLst>
          </p:nvPr>
        </p:nvGraphicFramePr>
        <p:xfrm>
          <a:off x="1843336" y="5877272"/>
          <a:ext cx="2167092" cy="47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9" name="公式" r:id="rId5" imgW="990360" imgH="241200" progId="Equation.3">
                  <p:embed/>
                </p:oleObj>
              </mc:Choice>
              <mc:Fallback>
                <p:oleObj name="公式" r:id="rId5" imgW="99036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336" y="5877272"/>
                        <a:ext cx="2167092" cy="47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33400" y="1988840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假设</a:t>
            </a:r>
          </a:p>
        </p:txBody>
      </p:sp>
      <p:sp>
        <p:nvSpPr>
          <p:cNvPr id="2065" name="Text Box 11"/>
          <p:cNvSpPr txBox="1">
            <a:spLocks noChangeArrowheads="1"/>
          </p:cNvSpPr>
          <p:nvPr/>
        </p:nvSpPr>
        <p:spPr bwMode="auto">
          <a:xfrm>
            <a:off x="1691680" y="1802298"/>
            <a:ext cx="691276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总</a:t>
            </a:r>
            <a:r>
              <a:rPr lang="zh-CN" altLang="en-US" sz="2800" b="1" dirty="0"/>
              <a:t>人数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不变</a:t>
            </a:r>
            <a:r>
              <a:rPr lang="zh-CN" altLang="en-US" sz="2800" b="1" dirty="0" smtClean="0"/>
              <a:t>，时刻</a:t>
            </a:r>
            <a:r>
              <a:rPr lang="en-US" altLang="zh-CN" sz="2800" b="1" i="1" dirty="0" smtClean="0"/>
              <a:t>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健康人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病人</a:t>
            </a:r>
            <a:r>
              <a:rPr lang="zh-CN" altLang="en-US" sz="2800" b="1" dirty="0" smtClean="0"/>
              <a:t>所占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/>
              <a:t>    比例</a:t>
            </a:r>
            <a:r>
              <a:rPr lang="zh-CN" altLang="en-US" sz="2800" b="1" dirty="0"/>
              <a:t>分别</a:t>
            </a:r>
            <a:r>
              <a:rPr lang="zh-CN" altLang="en-US" sz="2800" b="1" dirty="0" smtClean="0"/>
              <a:t>为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/>
              <a:t>和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1" dirty="0" smtClean="0"/>
              <a:t>,  </a:t>
            </a:r>
            <a:r>
              <a:rPr lang="zh-CN" altLang="en-US" sz="2800" b="1" dirty="0" smtClean="0"/>
              <a:t>有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en-US" altLang="zh-CN" sz="2800" b="1" dirty="0"/>
              <a:t>+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)=1.</a:t>
            </a:r>
            <a:r>
              <a:rPr lang="zh-CN" altLang="en-US" sz="2800" b="1" dirty="0" smtClean="0"/>
              <a:t>            </a:t>
            </a:r>
            <a:endParaRPr lang="en-US" altLang="zh-CN" sz="2800" b="1" dirty="0">
              <a:sym typeface="Symbol" pitchFamily="18" charset="2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490580" y="2853351"/>
            <a:ext cx="748883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每个</a:t>
            </a:r>
            <a:r>
              <a:rPr lang="zh-CN" altLang="en-US" sz="2800" b="1" dirty="0"/>
              <a:t>病人每天有效接触人数为</a:t>
            </a:r>
            <a:r>
              <a:rPr lang="zh-CN" altLang="en-US" sz="2800" b="1" i="1" dirty="0" smtClean="0">
                <a:solidFill>
                  <a:srgbClr val="FF0000"/>
                </a:solidFill>
                <a:sym typeface="Symbol" pitchFamily="18" charset="2"/>
              </a:rPr>
              <a:t>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sym typeface="Symbol" pitchFamily="18" charset="2"/>
              </a:rPr>
              <a:t>日接触率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),</a:t>
            </a:r>
            <a:endParaRPr lang="zh-CN" altLang="en-US" sz="2800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</a:t>
            </a:r>
            <a:r>
              <a:rPr lang="zh-CN" altLang="en-US" sz="2800" b="1" dirty="0" smtClean="0">
                <a:sym typeface="Symbol" pitchFamily="18" charset="2"/>
              </a:rPr>
              <a:t>且</a:t>
            </a:r>
            <a:r>
              <a:rPr lang="zh-CN" altLang="en-US" sz="2800" b="1" dirty="0"/>
              <a:t>使接触的健康人致病</a:t>
            </a:r>
            <a:r>
              <a:rPr lang="en-US" altLang="zh-CN" sz="2800" b="1" dirty="0"/>
              <a:t>.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33400" y="4104197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建模</a:t>
            </a:r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606089"/>
              </p:ext>
            </p:extLst>
          </p:nvPr>
        </p:nvGraphicFramePr>
        <p:xfrm>
          <a:off x="1843336" y="4089910"/>
          <a:ext cx="5176936" cy="5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0" name="公式" r:id="rId7" imgW="2070000" imgH="203040" progId="Equation.3">
                  <p:embed/>
                </p:oleObj>
              </mc:Choice>
              <mc:Fallback>
                <p:oleObj name="公式" r:id="rId7" imgW="207000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336" y="4089910"/>
                        <a:ext cx="5176936" cy="5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11960" y="4795043"/>
            <a:ext cx="3443288" cy="1382713"/>
            <a:chOff x="3216" y="2732"/>
            <a:chExt cx="2169" cy="871"/>
          </a:xfrm>
        </p:grpSpPr>
        <p:graphicFrame>
          <p:nvGraphicFramePr>
            <p:cNvPr id="2053" name="Object 4"/>
            <p:cNvGraphicFramePr>
              <a:graphicFrameLocks noChangeAspect="1"/>
            </p:cNvGraphicFramePr>
            <p:nvPr/>
          </p:nvGraphicFramePr>
          <p:xfrm>
            <a:off x="3783" y="2732"/>
            <a:ext cx="1602" cy="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41" name="Equation" r:id="rId9" imgW="888840" imgH="660240" progId="Equation.DSMT4">
                    <p:embed/>
                  </p:oleObj>
                </mc:Choice>
                <mc:Fallback>
                  <p:oleObj name="Equation" r:id="rId9" imgW="888840" imgH="6602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3" y="2732"/>
                          <a:ext cx="1602" cy="87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AutoShape 16"/>
            <p:cNvSpPr>
              <a:spLocks noChangeArrowheads="1"/>
            </p:cNvSpPr>
            <p:nvPr/>
          </p:nvSpPr>
          <p:spPr bwMode="auto">
            <a:xfrm>
              <a:off x="3216" y="3024"/>
              <a:ext cx="192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392807" y="764704"/>
            <a:ext cx="156415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SI</a:t>
            </a:r>
            <a:r>
              <a:rPr lang="en-US" altLang="zh-CN" sz="3200" b="1" dirty="0"/>
              <a:t> </a:t>
            </a:r>
            <a:r>
              <a:rPr lang="zh-CN" altLang="zh-CN" sz="3200" b="1" dirty="0">
                <a:ea typeface="楷体_GB2312" pitchFamily="49" charset="-122"/>
              </a:rPr>
              <a:t>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9686" y="667352"/>
            <a:ext cx="646972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将人群分为两类：易感染</a:t>
            </a:r>
            <a:r>
              <a:rPr lang="zh-CN" altLang="zh-CN" sz="2800" b="1" dirty="0" smtClean="0"/>
              <a:t>者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dirty="0" smtClean="0"/>
              <a:t>usceptible,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健康人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和</a:t>
            </a:r>
            <a:r>
              <a:rPr lang="zh-CN" altLang="zh-CN" sz="2800" b="1" dirty="0"/>
              <a:t>已感染</a:t>
            </a:r>
            <a:r>
              <a:rPr lang="zh-CN" altLang="zh-CN" sz="2800" b="1" dirty="0" smtClean="0"/>
              <a:t>者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/>
              <a:t>nfective,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病人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522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animBg="1" autoUpdateAnimBg="0"/>
      <p:bldP spid="2065" grpId="0"/>
      <p:bldP spid="2061" grpId="0" autoUpdateAnimBg="0"/>
      <p:bldP spid="2062" grpId="0" animBg="1" autoUpdateAnimBg="0"/>
      <p:bldP spid="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004424"/>
              </p:ext>
            </p:extLst>
          </p:nvPr>
        </p:nvGraphicFramePr>
        <p:xfrm>
          <a:off x="2944019" y="685800"/>
          <a:ext cx="2543175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4" name="Equation" r:id="rId3" imgW="888840" imgH="660240" progId="Equation.DSMT4">
                  <p:embed/>
                </p:oleObj>
              </mc:Choice>
              <mc:Fallback>
                <p:oleObj name="Equation" r:id="rId3" imgW="888840" imgH="6602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019" y="685800"/>
                        <a:ext cx="2543175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965448" y="3450059"/>
            <a:ext cx="1663700" cy="1573212"/>
            <a:chOff x="336" y="1841"/>
            <a:chExt cx="1048" cy="991"/>
          </a:xfrm>
        </p:grpSpPr>
        <p:sp>
          <p:nvSpPr>
            <p:cNvPr id="3099" name="Line 5"/>
            <p:cNvSpPr>
              <a:spLocks noChangeShapeType="1"/>
            </p:cNvSpPr>
            <p:nvPr/>
          </p:nvSpPr>
          <p:spPr bwMode="auto">
            <a:xfrm>
              <a:off x="635" y="195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"/>
            <p:cNvSpPr>
              <a:spLocks noChangeShapeType="1"/>
            </p:cNvSpPr>
            <p:nvPr/>
          </p:nvSpPr>
          <p:spPr bwMode="auto">
            <a:xfrm>
              <a:off x="1134" y="195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Text Box 12"/>
            <p:cNvSpPr txBox="1">
              <a:spLocks noChangeArrowheads="1"/>
            </p:cNvSpPr>
            <p:nvPr/>
          </p:nvSpPr>
          <p:spPr bwMode="auto">
            <a:xfrm>
              <a:off x="336" y="1841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1/2</a:t>
              </a:r>
            </a:p>
          </p:txBody>
        </p:sp>
        <p:sp>
          <p:nvSpPr>
            <p:cNvPr id="3102" name="Text Box 16"/>
            <p:cNvSpPr txBox="1">
              <a:spLocks noChangeArrowheads="1"/>
            </p:cNvSpPr>
            <p:nvPr/>
          </p:nvSpPr>
          <p:spPr bwMode="auto">
            <a:xfrm>
              <a:off x="1034" y="2544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i="1" baseline="-25000"/>
                <a:t>m</a:t>
              </a:r>
              <a:endParaRPr lang="en-US" altLang="zh-CN" b="1" i="1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124198" y="2051471"/>
            <a:ext cx="3879850" cy="3033713"/>
            <a:chOff x="436" y="960"/>
            <a:chExt cx="2444" cy="1911"/>
          </a:xfrm>
        </p:grpSpPr>
        <p:sp>
          <p:nvSpPr>
            <p:cNvPr id="3089" name="Line 3"/>
            <p:cNvSpPr>
              <a:spLocks noChangeShapeType="1"/>
            </p:cNvSpPr>
            <p:nvPr/>
          </p:nvSpPr>
          <p:spPr bwMode="auto">
            <a:xfrm>
              <a:off x="635" y="2594"/>
              <a:ext cx="1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4"/>
            <p:cNvSpPr>
              <a:spLocks noChangeShapeType="1"/>
            </p:cNvSpPr>
            <p:nvPr/>
          </p:nvSpPr>
          <p:spPr bwMode="auto">
            <a:xfrm flipV="1">
              <a:off x="635" y="1059"/>
              <a:ext cx="0" cy="1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Arc 8"/>
            <p:cNvSpPr>
              <a:spLocks/>
            </p:cNvSpPr>
            <p:nvPr/>
          </p:nvSpPr>
          <p:spPr bwMode="auto">
            <a:xfrm flipV="1">
              <a:off x="635" y="1920"/>
              <a:ext cx="499" cy="377"/>
            </a:xfrm>
            <a:custGeom>
              <a:avLst/>
              <a:gdLst>
                <a:gd name="T0" fmla="*/ 0 w 21600"/>
                <a:gd name="T1" fmla="*/ 0 h 21600"/>
                <a:gd name="T2" fmla="*/ 12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" name="Arc 9"/>
            <p:cNvSpPr>
              <a:spLocks/>
            </p:cNvSpPr>
            <p:nvPr/>
          </p:nvSpPr>
          <p:spPr bwMode="auto">
            <a:xfrm flipH="1">
              <a:off x="1132" y="1356"/>
              <a:ext cx="932" cy="737"/>
            </a:xfrm>
            <a:custGeom>
              <a:avLst/>
              <a:gdLst>
                <a:gd name="T0" fmla="*/ 5 w 21226"/>
                <a:gd name="T1" fmla="*/ 0 h 21448"/>
                <a:gd name="T2" fmla="*/ 41 w 21226"/>
                <a:gd name="T3" fmla="*/ 21 h 21448"/>
                <a:gd name="T4" fmla="*/ 0 w 21226"/>
                <a:gd name="T5" fmla="*/ 25 h 21448"/>
                <a:gd name="T6" fmla="*/ 0 60000 65536"/>
                <a:gd name="T7" fmla="*/ 0 60000 65536"/>
                <a:gd name="T8" fmla="*/ 0 60000 65536"/>
                <a:gd name="T9" fmla="*/ 0 w 21226"/>
                <a:gd name="T10" fmla="*/ 0 h 21448"/>
                <a:gd name="T11" fmla="*/ 21226 w 21226"/>
                <a:gd name="T12" fmla="*/ 21448 h 21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26" h="21448" fill="none" extrusionOk="0">
                  <a:moveTo>
                    <a:pt x="2555" y="-1"/>
                  </a:moveTo>
                  <a:cubicBezTo>
                    <a:pt x="11919" y="1115"/>
                    <a:pt x="19478" y="8177"/>
                    <a:pt x="21225" y="17445"/>
                  </a:cubicBezTo>
                </a:path>
                <a:path w="21226" h="21448" stroke="0" extrusionOk="0">
                  <a:moveTo>
                    <a:pt x="2555" y="-1"/>
                  </a:moveTo>
                  <a:cubicBezTo>
                    <a:pt x="11919" y="1115"/>
                    <a:pt x="19478" y="8177"/>
                    <a:pt x="21225" y="17445"/>
                  </a:cubicBezTo>
                  <a:lnTo>
                    <a:pt x="0" y="2144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" name="Text Box 10"/>
            <p:cNvSpPr txBox="1">
              <a:spLocks noChangeArrowheads="1"/>
            </p:cNvSpPr>
            <p:nvPr/>
          </p:nvSpPr>
          <p:spPr bwMode="auto">
            <a:xfrm>
              <a:off x="685" y="960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i</a:t>
              </a:r>
            </a:p>
          </p:txBody>
        </p:sp>
        <p:sp>
          <p:nvSpPr>
            <p:cNvPr id="3094" name="Text Box 11"/>
            <p:cNvSpPr txBox="1">
              <a:spLocks noChangeArrowheads="1"/>
            </p:cNvSpPr>
            <p:nvPr/>
          </p:nvSpPr>
          <p:spPr bwMode="auto">
            <a:xfrm>
              <a:off x="436" y="2148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3095" name="Text Box 14"/>
            <p:cNvSpPr txBox="1">
              <a:spLocks noChangeArrowheads="1"/>
            </p:cNvSpPr>
            <p:nvPr/>
          </p:nvSpPr>
          <p:spPr bwMode="auto">
            <a:xfrm>
              <a:off x="486" y="1208"/>
              <a:ext cx="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3096" name="Text Box 15"/>
            <p:cNvSpPr txBox="1">
              <a:spLocks noChangeArrowheads="1"/>
            </p:cNvSpPr>
            <p:nvPr/>
          </p:nvSpPr>
          <p:spPr bwMode="auto">
            <a:xfrm>
              <a:off x="486" y="2534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3097" name="Text Box 17"/>
            <p:cNvSpPr txBox="1">
              <a:spLocks noChangeArrowheads="1"/>
            </p:cNvSpPr>
            <p:nvPr/>
          </p:nvSpPr>
          <p:spPr bwMode="auto">
            <a:xfrm>
              <a:off x="2431" y="2583"/>
              <a:ext cx="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3098" name="Line 41"/>
            <p:cNvSpPr>
              <a:spLocks noChangeShapeType="1"/>
            </p:cNvSpPr>
            <p:nvPr/>
          </p:nvSpPr>
          <p:spPr bwMode="auto">
            <a:xfrm flipH="1">
              <a:off x="635" y="1307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4810018" y="319050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en-US" altLang="zh-CN" sz="2800" b="1" i="1" baseline="-25000" dirty="0"/>
              <a:t>m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传染病高潮到来时刻</a:t>
            </a:r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810018" y="3906464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ym typeface="Symbol" pitchFamily="18" charset="2"/>
              </a:rPr>
              <a:t></a:t>
            </a:r>
            <a:r>
              <a:rPr lang="en-US" altLang="zh-CN" sz="2800" b="1" dirty="0">
                <a:sym typeface="Symbol" pitchFamily="18" charset="2"/>
              </a:rPr>
              <a:t> (</a:t>
            </a:r>
            <a:r>
              <a:rPr lang="zh-CN" altLang="en-US" sz="2800" b="1" dirty="0">
                <a:sym typeface="Symbol" pitchFamily="18" charset="2"/>
              </a:rPr>
              <a:t>日接触率</a:t>
            </a:r>
            <a:r>
              <a:rPr lang="en-US" altLang="zh-CN" sz="2800" b="1" dirty="0">
                <a:sym typeface="Symbol" pitchFamily="18" charset="2"/>
              </a:rPr>
              <a:t>)    </a:t>
            </a:r>
            <a:r>
              <a:rPr lang="en-US" altLang="zh-CN" sz="2800" b="1" i="1" dirty="0"/>
              <a:t>t</a:t>
            </a:r>
            <a:r>
              <a:rPr lang="en-US" altLang="zh-CN" sz="2800" b="1" i="1" baseline="-25000" dirty="0"/>
              <a:t>m</a:t>
            </a:r>
            <a:r>
              <a:rPr lang="en-US" altLang="zh-CN" sz="2800" b="1" dirty="0">
                <a:sym typeface="Symbol" pitchFamily="18" charset="2"/>
              </a:rPr>
              <a:t></a:t>
            </a:r>
          </a:p>
        </p:txBody>
      </p:sp>
      <p:graphicFrame>
        <p:nvGraphicFramePr>
          <p:cNvPr id="31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374515"/>
              </p:ext>
            </p:extLst>
          </p:nvPr>
        </p:nvGraphicFramePr>
        <p:xfrm>
          <a:off x="965448" y="5322172"/>
          <a:ext cx="2434697" cy="489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5" name="公式" r:id="rId5" imgW="977760" imgH="203040" progId="Equation.3">
                  <p:embed/>
                </p:oleObj>
              </mc:Choice>
              <mc:Fallback>
                <p:oleObj name="公式" r:id="rId5" imgW="97776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448" y="5322172"/>
                        <a:ext cx="2434697" cy="489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5796136" y="1162051"/>
            <a:ext cx="2438400" cy="519113"/>
            <a:chOff x="3744" y="645"/>
            <a:chExt cx="1536" cy="327"/>
          </a:xfrm>
        </p:grpSpPr>
        <p:sp>
          <p:nvSpPr>
            <p:cNvPr id="3087" name="Text Box 40"/>
            <p:cNvSpPr txBox="1">
              <a:spLocks noChangeArrowheads="1"/>
            </p:cNvSpPr>
            <p:nvPr/>
          </p:nvSpPr>
          <p:spPr bwMode="auto">
            <a:xfrm>
              <a:off x="3888" y="645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l</a:t>
              </a:r>
              <a:r>
                <a:rPr lang="en-US" altLang="zh-CN" sz="2800" b="1" dirty="0" smtClean="0"/>
                <a:t>ogistic </a:t>
              </a:r>
              <a:r>
                <a:rPr lang="zh-CN" altLang="en-US" sz="2800" b="1" dirty="0"/>
                <a:t>模型</a:t>
              </a:r>
            </a:p>
          </p:txBody>
        </p:sp>
        <p:sp>
          <p:nvSpPr>
            <p:cNvPr id="3088" name="AutoShape 49"/>
            <p:cNvSpPr>
              <a:spLocks noChangeArrowheads="1"/>
            </p:cNvSpPr>
            <p:nvPr/>
          </p:nvSpPr>
          <p:spPr bwMode="auto">
            <a:xfrm>
              <a:off x="3744" y="684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4291260" y="5263653"/>
            <a:ext cx="4097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没有考虑病人</a:t>
            </a:r>
            <a:r>
              <a:rPr lang="zh-CN" altLang="en-US" sz="2800" b="1" dirty="0">
                <a:solidFill>
                  <a:srgbClr val="FF0000"/>
                </a:solidFill>
              </a:rPr>
              <a:t>可以治愈！</a:t>
            </a:r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3300843" y="5235544"/>
            <a:ext cx="533400" cy="57943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?</a:t>
            </a:r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>
            <a:off x="5042868" y="2508671"/>
            <a:ext cx="280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t=t</a:t>
            </a:r>
            <a:r>
              <a:rPr lang="en-US" altLang="zh-CN" sz="2800" b="1" i="1" baseline="-25000"/>
              <a:t>m</a:t>
            </a:r>
            <a:r>
              <a:rPr lang="en-US" altLang="zh-CN" sz="2800" b="1"/>
              <a:t>, d</a:t>
            </a:r>
            <a:r>
              <a:rPr lang="en-US" altLang="zh-CN" sz="2800" b="1" i="1"/>
              <a:t>i</a:t>
            </a:r>
            <a:r>
              <a:rPr lang="en-US" altLang="zh-CN" sz="2800" b="1"/>
              <a:t>/d</a:t>
            </a:r>
            <a:r>
              <a:rPr lang="en-US" altLang="zh-CN" sz="2800" b="1" i="1"/>
              <a:t>t </a:t>
            </a:r>
            <a:r>
              <a:rPr lang="zh-CN" altLang="zh-CN" sz="2800" b="1"/>
              <a:t>最大</a:t>
            </a:r>
            <a:endParaRPr lang="zh-CN" altLang="en-US" sz="2800" b="1"/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804260" y="912525"/>
            <a:ext cx="156415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SI</a:t>
            </a:r>
            <a:r>
              <a:rPr lang="en-US" altLang="zh-CN" sz="3200" b="1" dirty="0"/>
              <a:t> </a:t>
            </a:r>
            <a:r>
              <a:rPr lang="zh-CN" altLang="zh-CN" sz="3200" b="1" dirty="0">
                <a:ea typeface="楷体_GB2312" pitchFamily="49" charset="-122"/>
              </a:rPr>
              <a:t>模型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1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utoUpdateAnimBg="0"/>
      <p:bldP spid="3118" grpId="0" autoUpdateAnimBg="0"/>
      <p:bldP spid="3123" grpId="0" autoUpdateAnimBg="0"/>
      <p:bldP spid="3124" grpId="0" animBg="1" autoUpdateAnimBg="0"/>
      <p:bldP spid="3128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057400" y="654050"/>
            <a:ext cx="662324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传染病</a:t>
            </a:r>
            <a:r>
              <a:rPr lang="zh-CN" altLang="en-US" sz="2800" b="1" dirty="0">
                <a:solidFill>
                  <a:srgbClr val="FF0000"/>
                </a:solidFill>
              </a:rPr>
              <a:t>无免疫性</a:t>
            </a:r>
            <a:r>
              <a:rPr lang="zh-CN" altLang="en-US" sz="2800" b="1" dirty="0"/>
              <a:t>如伤风、痢疾等</a:t>
            </a:r>
            <a:r>
              <a:rPr lang="en-US" altLang="zh-CN" sz="2800" b="1" dirty="0" smtClean="0"/>
              <a:t>——</a:t>
            </a:r>
            <a:r>
              <a:rPr lang="zh-CN" altLang="en-US" sz="2800" b="1" dirty="0"/>
              <a:t>病人治愈成为健康人，</a:t>
            </a:r>
            <a:r>
              <a:rPr lang="zh-CN" altLang="en-US" sz="2800" b="1" dirty="0">
                <a:solidFill>
                  <a:srgbClr val="FF0000"/>
                </a:solidFill>
              </a:rPr>
              <a:t>健康人可再次被感染</a:t>
            </a:r>
            <a:r>
              <a:rPr lang="en-US" altLang="zh-CN" sz="2800" b="1" dirty="0"/>
              <a:t>.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52400" y="1963738"/>
            <a:ext cx="1752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增加假设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10990" y="953293"/>
            <a:ext cx="184641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SIS</a:t>
            </a:r>
            <a:r>
              <a:rPr lang="en-US" altLang="zh-CN" sz="3200" b="1" dirty="0"/>
              <a:t> </a:t>
            </a:r>
            <a:r>
              <a:rPr lang="zh-CN" altLang="zh-CN" sz="3200" b="1" dirty="0">
                <a:ea typeface="楷体_GB2312" pitchFamily="49" charset="-122"/>
              </a:rPr>
              <a:t>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057400" y="1873250"/>
            <a:ext cx="6623248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/>
              <a:t>3.  </a:t>
            </a:r>
            <a:r>
              <a:rPr lang="zh-CN" altLang="en-US" sz="2800" b="1" dirty="0" smtClean="0"/>
              <a:t>病人</a:t>
            </a:r>
            <a:r>
              <a:rPr lang="zh-CN" altLang="en-US" sz="2800" b="1" dirty="0"/>
              <a:t>每天治愈的比例为</a:t>
            </a:r>
            <a:r>
              <a:rPr lang="zh-CN" altLang="en-US" sz="2800" b="1" i="1" dirty="0" smtClean="0">
                <a:solidFill>
                  <a:srgbClr val="FF0000"/>
                </a:solidFill>
                <a:sym typeface="Symbol" pitchFamily="18" charset="2"/>
              </a:rPr>
              <a:t>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sym typeface="Symbol" pitchFamily="18" charset="2"/>
              </a:rPr>
              <a:t>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治愈率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219200" y="2787650"/>
          <a:ext cx="7689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6" name="公式" r:id="rId3" imgW="3301920" imgH="241200" progId="Equation.3">
                  <p:embed/>
                </p:oleObj>
              </mc:Choice>
              <mc:Fallback>
                <p:oleObj name="公式" r:id="rId3" imgW="330192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87650"/>
                        <a:ext cx="7689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52400" y="2787650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建模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773113" y="51577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 </a:t>
            </a:r>
            <a:r>
              <a:rPr lang="en-US" altLang="zh-CN" sz="2800" b="1">
                <a:sym typeface="Symbol" pitchFamily="18" charset="2"/>
              </a:rPr>
              <a:t>~ </a:t>
            </a:r>
            <a:r>
              <a:rPr lang="zh-CN" altLang="en-US" sz="2800" b="1">
                <a:sym typeface="Symbol" pitchFamily="18" charset="2"/>
              </a:rPr>
              <a:t>日接触率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73113" y="57340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1/</a:t>
            </a:r>
            <a:r>
              <a:rPr lang="en-US" altLang="zh-CN" sz="2800" b="1" i="1">
                <a:sym typeface="Symbol" pitchFamily="18" charset="2"/>
              </a:rPr>
              <a:t> </a:t>
            </a:r>
            <a:r>
              <a:rPr lang="en-US" altLang="zh-CN" sz="2800" b="1">
                <a:sym typeface="Symbol" pitchFamily="18" charset="2"/>
              </a:rPr>
              <a:t>~</a:t>
            </a:r>
            <a:r>
              <a:rPr lang="zh-CN" altLang="en-US" sz="2800" b="1">
                <a:sym typeface="Symbol" pitchFamily="18" charset="2"/>
              </a:rPr>
              <a:t>感染期</a:t>
            </a:r>
            <a:endParaRPr lang="zh-CN" altLang="en-US" sz="2800" b="1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779838" y="5300663"/>
            <a:ext cx="5013325" cy="946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  <a:sym typeface="Symbol" pitchFamily="18" charset="2"/>
              </a:rPr>
              <a:t> </a:t>
            </a:r>
            <a:r>
              <a:rPr lang="en-US" altLang="zh-CN" sz="2800" b="1">
                <a:sym typeface="Symbol" pitchFamily="18" charset="2"/>
              </a:rPr>
              <a:t> ~ </a:t>
            </a:r>
            <a:r>
              <a:rPr lang="zh-CN" altLang="en-US" sz="2800" b="1">
                <a:sym typeface="Symbol" pitchFamily="18" charset="2"/>
              </a:rPr>
              <a:t>一个感染期内</a:t>
            </a:r>
            <a:r>
              <a:rPr lang="zh-CN" altLang="en-US" sz="2800" b="1"/>
              <a:t>每个病人的有效接触人数，称为</a:t>
            </a:r>
            <a:r>
              <a:rPr lang="zh-CN" altLang="en-US" sz="2800" b="1">
                <a:solidFill>
                  <a:srgbClr val="FF3300"/>
                </a:solidFill>
              </a:rPr>
              <a:t>接触数</a:t>
            </a:r>
            <a:r>
              <a:rPr lang="en-US" altLang="zh-CN" sz="2800" b="1"/>
              <a:t>.</a:t>
            </a:r>
          </a:p>
        </p:txBody>
      </p:sp>
      <p:grpSp>
        <p:nvGrpSpPr>
          <p:cNvPr id="2" name="Group 2065"/>
          <p:cNvGrpSpPr>
            <a:grpSpLocks/>
          </p:cNvGrpSpPr>
          <p:nvPr/>
        </p:nvGrpSpPr>
        <p:grpSpPr bwMode="auto">
          <a:xfrm>
            <a:off x="539750" y="3429000"/>
            <a:ext cx="3636963" cy="1416050"/>
            <a:chOff x="340" y="2248"/>
            <a:chExt cx="2291" cy="892"/>
          </a:xfrm>
        </p:grpSpPr>
        <p:graphicFrame>
          <p:nvGraphicFramePr>
            <p:cNvPr id="410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9956730"/>
                </p:ext>
              </p:extLst>
            </p:nvPr>
          </p:nvGraphicFramePr>
          <p:xfrm>
            <a:off x="720" y="2248"/>
            <a:ext cx="1911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97" name="Equation" r:id="rId5" imgW="1168200" imgH="660240" progId="Equation.DSMT4">
                    <p:embed/>
                  </p:oleObj>
                </mc:Choice>
                <mc:Fallback>
                  <p:oleObj name="Equation" r:id="rId5" imgW="1168200" imgH="6602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248"/>
                          <a:ext cx="1911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1" name="AutoShape 18"/>
            <p:cNvSpPr>
              <a:spLocks noChangeArrowheads="1"/>
            </p:cNvSpPr>
            <p:nvPr/>
          </p:nvSpPr>
          <p:spPr bwMode="auto">
            <a:xfrm>
              <a:off x="340" y="2529"/>
              <a:ext cx="125" cy="29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3256" name="Object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60020"/>
              </p:ext>
            </p:extLst>
          </p:nvPr>
        </p:nvGraphicFramePr>
        <p:xfrm>
          <a:off x="4227557" y="3444875"/>
          <a:ext cx="27305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8" name="公式" r:id="rId7" imgW="1066680" imgH="393480" progId="Equation.3">
                  <p:embed/>
                </p:oleObj>
              </mc:Choice>
              <mc:Fallback>
                <p:oleObj name="公式" r:id="rId7" imgW="106668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57" y="3444875"/>
                        <a:ext cx="27305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66"/>
          <p:cNvGrpSpPr>
            <a:grpSpLocks/>
          </p:cNvGrpSpPr>
          <p:nvPr/>
        </p:nvGrpSpPr>
        <p:grpSpPr bwMode="auto">
          <a:xfrm>
            <a:off x="3995738" y="4292600"/>
            <a:ext cx="1296987" cy="750888"/>
            <a:chOff x="2517" y="2704"/>
            <a:chExt cx="817" cy="473"/>
          </a:xfrm>
        </p:grpSpPr>
        <p:sp>
          <p:nvSpPr>
            <p:cNvPr id="4" name="AutoShape 2057"/>
            <p:cNvSpPr>
              <a:spLocks noChangeArrowheads="1"/>
            </p:cNvSpPr>
            <p:nvPr/>
          </p:nvSpPr>
          <p:spPr bwMode="auto">
            <a:xfrm>
              <a:off x="2744" y="2704"/>
              <a:ext cx="227" cy="136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14" name="Group 2059"/>
            <p:cNvGrpSpPr>
              <a:grpSpLocks noChangeAspect="1"/>
            </p:cNvGrpSpPr>
            <p:nvPr/>
          </p:nvGrpSpPr>
          <p:grpSpPr bwMode="auto">
            <a:xfrm>
              <a:off x="2517" y="2854"/>
              <a:ext cx="817" cy="323"/>
              <a:chOff x="2517" y="2854"/>
              <a:chExt cx="817" cy="323"/>
            </a:xfrm>
          </p:grpSpPr>
          <p:sp>
            <p:nvSpPr>
              <p:cNvPr id="4115" name="AutoShape 2058"/>
              <p:cNvSpPr>
                <a:spLocks noChangeAspect="1" noChangeArrowheads="1" noTextEdit="1"/>
              </p:cNvSpPr>
              <p:nvPr/>
            </p:nvSpPr>
            <p:spPr bwMode="auto">
              <a:xfrm>
                <a:off x="2517" y="2886"/>
                <a:ext cx="8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" name="Rectangle 2060"/>
              <p:cNvSpPr>
                <a:spLocks noChangeArrowheads="1"/>
              </p:cNvSpPr>
              <p:nvPr/>
            </p:nvSpPr>
            <p:spPr bwMode="auto">
              <a:xfrm>
                <a:off x="3170" y="2854"/>
                <a:ext cx="13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 i="1">
                    <a:solidFill>
                      <a:srgbClr val="FF3300"/>
                    </a:solidFill>
                    <a:latin typeface="Symbol" pitchFamily="18" charset="2"/>
                  </a:rPr>
                  <a:t>m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117" name="Rectangle 2061"/>
              <p:cNvSpPr>
                <a:spLocks noChangeArrowheads="1"/>
              </p:cNvSpPr>
              <p:nvPr/>
            </p:nvSpPr>
            <p:spPr bwMode="auto">
              <a:xfrm>
                <a:off x="2906" y="2854"/>
                <a:ext cx="127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 i="1">
                    <a:solidFill>
                      <a:srgbClr val="FF3300"/>
                    </a:solidFill>
                    <a:latin typeface="Symbol" pitchFamily="18" charset="2"/>
                  </a:rPr>
                  <a:t>l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118" name="Rectangle 2062"/>
              <p:cNvSpPr>
                <a:spLocks noChangeArrowheads="1"/>
              </p:cNvSpPr>
              <p:nvPr/>
            </p:nvSpPr>
            <p:spPr bwMode="auto">
              <a:xfrm>
                <a:off x="2526" y="2854"/>
                <a:ext cx="14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 i="1">
                    <a:solidFill>
                      <a:srgbClr val="FF3300"/>
                    </a:solidFill>
                    <a:latin typeface="Symbol" pitchFamily="18" charset="2"/>
                  </a:rPr>
                  <a:t>s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119" name="Rectangle 2063"/>
              <p:cNvSpPr>
                <a:spLocks noChangeArrowheads="1"/>
              </p:cNvSpPr>
              <p:nvPr/>
            </p:nvSpPr>
            <p:spPr bwMode="auto">
              <a:xfrm>
                <a:off x="3070" y="2880"/>
                <a:ext cx="6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FF3300"/>
                    </a:solidFill>
                  </a:rPr>
                  <a:t>/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120" name="Rectangle 2064"/>
              <p:cNvSpPr>
                <a:spLocks noChangeArrowheads="1"/>
              </p:cNvSpPr>
              <p:nvPr/>
            </p:nvSpPr>
            <p:spPr bwMode="auto">
              <a:xfrm>
                <a:off x="2740" y="2854"/>
                <a:ext cx="127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FF3300"/>
                    </a:solidFill>
                    <a:latin typeface="Symbol" pitchFamily="18" charset="2"/>
                  </a:rPr>
                  <a:t>=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58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animBg="1" autoUpdateAnimBg="0"/>
      <p:bldP spid="4105" grpId="0" autoUpdateAnimBg="0"/>
      <p:bldP spid="4108" grpId="0" animBg="1" autoUpdateAnimBg="0"/>
      <p:bldP spid="4111" grpId="0" autoUpdateAnimBg="0"/>
      <p:bldP spid="4112" grpId="0" autoUpdateAnimBg="0"/>
      <p:bldP spid="4113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897008"/>
              </p:ext>
            </p:extLst>
          </p:nvPr>
        </p:nvGraphicFramePr>
        <p:xfrm>
          <a:off x="395288" y="3950866"/>
          <a:ext cx="331311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0" name="公式" r:id="rId3" imgW="1587240" imgH="787320" progId="Equation.3">
                  <p:embed/>
                </p:oleObj>
              </mc:Choice>
              <mc:Fallback>
                <p:oleObj name="公式" r:id="rId3" imgW="1587240" imgH="787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50866"/>
                        <a:ext cx="3313112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61063"/>
              </p:ext>
            </p:extLst>
          </p:nvPr>
        </p:nvGraphicFramePr>
        <p:xfrm>
          <a:off x="2621026" y="567613"/>
          <a:ext cx="2892297" cy="85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1" name="Equation" r:id="rId5" imgW="1244520" imgH="393480" progId="Equation.DSMT4">
                  <p:embed/>
                </p:oleObj>
              </mc:Choice>
              <mc:Fallback>
                <p:oleObj name="Equation" r:id="rId5" imgW="124452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026" y="567613"/>
                        <a:ext cx="2892297" cy="855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1276549" y="2581647"/>
            <a:ext cx="2098675" cy="914400"/>
            <a:chOff x="2197" y="1440"/>
            <a:chExt cx="1322" cy="576"/>
          </a:xfrm>
        </p:grpSpPr>
        <p:sp>
          <p:nvSpPr>
            <p:cNvPr id="5174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1167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84"/>
            <p:cNvGrpSpPr>
              <a:grpSpLocks/>
            </p:cNvGrpSpPr>
            <p:nvPr/>
          </p:nvGrpSpPr>
          <p:grpSpPr bwMode="auto">
            <a:xfrm>
              <a:off x="2352" y="1536"/>
              <a:ext cx="975" cy="322"/>
              <a:chOff x="2385" y="1592"/>
              <a:chExt cx="975" cy="322"/>
            </a:xfrm>
          </p:grpSpPr>
          <p:sp>
            <p:nvSpPr>
              <p:cNvPr id="5177" name="Arc 10"/>
              <p:cNvSpPr>
                <a:spLocks/>
              </p:cNvSpPr>
              <p:nvPr/>
            </p:nvSpPr>
            <p:spPr bwMode="auto">
              <a:xfrm rot="21213641" flipH="1">
                <a:off x="2612" y="1592"/>
                <a:ext cx="748" cy="215"/>
              </a:xfrm>
              <a:custGeom>
                <a:avLst/>
                <a:gdLst>
                  <a:gd name="T0" fmla="*/ 0 w 21529"/>
                  <a:gd name="T1" fmla="*/ 0 h 21600"/>
                  <a:gd name="T2" fmla="*/ 26 w 21529"/>
                  <a:gd name="T3" fmla="*/ 2 h 21600"/>
                  <a:gd name="T4" fmla="*/ 0 w 21529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529"/>
                  <a:gd name="T10" fmla="*/ 0 h 21600"/>
                  <a:gd name="T11" fmla="*/ 21529 w 21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29" h="21600" fill="none" extrusionOk="0">
                    <a:moveTo>
                      <a:pt x="-1" y="0"/>
                    </a:moveTo>
                    <a:cubicBezTo>
                      <a:pt x="11253" y="0"/>
                      <a:pt x="20620" y="8639"/>
                      <a:pt x="21529" y="19855"/>
                    </a:cubicBezTo>
                  </a:path>
                  <a:path w="21529" h="21600" stroke="0" extrusionOk="0">
                    <a:moveTo>
                      <a:pt x="-1" y="0"/>
                    </a:moveTo>
                    <a:cubicBezTo>
                      <a:pt x="11253" y="0"/>
                      <a:pt x="20620" y="8639"/>
                      <a:pt x="21529" y="1985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Arc 11"/>
              <p:cNvSpPr>
                <a:spLocks/>
              </p:cNvSpPr>
              <p:nvPr/>
            </p:nvSpPr>
            <p:spPr bwMode="auto">
              <a:xfrm flipV="1">
                <a:off x="2385" y="1776"/>
                <a:ext cx="255" cy="138"/>
              </a:xfrm>
              <a:custGeom>
                <a:avLst/>
                <a:gdLst>
                  <a:gd name="T0" fmla="*/ 0 w 21191"/>
                  <a:gd name="T1" fmla="*/ 0 h 21600"/>
                  <a:gd name="T2" fmla="*/ 3 w 21191"/>
                  <a:gd name="T3" fmla="*/ 1 h 21600"/>
                  <a:gd name="T4" fmla="*/ 0 w 21191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191"/>
                  <a:gd name="T10" fmla="*/ 0 h 21600"/>
                  <a:gd name="T11" fmla="*/ 21191 w 211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91" h="21600" fill="none" extrusionOk="0">
                    <a:moveTo>
                      <a:pt x="-1" y="0"/>
                    </a:moveTo>
                    <a:cubicBezTo>
                      <a:pt x="10317" y="0"/>
                      <a:pt x="19193" y="7296"/>
                      <a:pt x="21191" y="17417"/>
                    </a:cubicBezTo>
                  </a:path>
                  <a:path w="21191" h="21600" stroke="0" extrusionOk="0">
                    <a:moveTo>
                      <a:pt x="-1" y="0"/>
                    </a:moveTo>
                    <a:cubicBezTo>
                      <a:pt x="10317" y="0"/>
                      <a:pt x="19193" y="7296"/>
                      <a:pt x="21191" y="1741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76" name="Text Box 15"/>
            <p:cNvSpPr txBox="1">
              <a:spLocks noChangeArrowheads="1"/>
            </p:cNvSpPr>
            <p:nvPr/>
          </p:nvSpPr>
          <p:spPr bwMode="auto">
            <a:xfrm>
              <a:off x="2197" y="1728"/>
              <a:ext cx="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sz="2000" b="1" baseline="-25000"/>
                <a:t>0</a:t>
              </a:r>
              <a:endParaRPr lang="en-US" altLang="zh-CN" b="1"/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1217811" y="1667247"/>
            <a:ext cx="1755775" cy="854075"/>
            <a:chOff x="2160" y="864"/>
            <a:chExt cx="1106" cy="538"/>
          </a:xfrm>
        </p:grpSpPr>
        <p:sp>
          <p:nvSpPr>
            <p:cNvPr id="5172" name="Text Box 14"/>
            <p:cNvSpPr txBox="1">
              <a:spLocks noChangeArrowheads="1"/>
            </p:cNvSpPr>
            <p:nvPr/>
          </p:nvSpPr>
          <p:spPr bwMode="auto">
            <a:xfrm>
              <a:off x="2160" y="864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i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0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173" name="Arc 19"/>
            <p:cNvSpPr>
              <a:spLocks/>
            </p:cNvSpPr>
            <p:nvPr/>
          </p:nvSpPr>
          <p:spPr bwMode="auto">
            <a:xfrm flipH="1" flipV="1">
              <a:off x="2400" y="864"/>
              <a:ext cx="866" cy="538"/>
            </a:xfrm>
            <a:custGeom>
              <a:avLst/>
              <a:gdLst>
                <a:gd name="T0" fmla="*/ 0 w 22988"/>
                <a:gd name="T1" fmla="*/ 0 h 21600"/>
                <a:gd name="T2" fmla="*/ 33 w 22988"/>
                <a:gd name="T3" fmla="*/ 10 h 21600"/>
                <a:gd name="T4" fmla="*/ 3 w 22988"/>
                <a:gd name="T5" fmla="*/ 13 h 21600"/>
                <a:gd name="T6" fmla="*/ 0 60000 65536"/>
                <a:gd name="T7" fmla="*/ 0 60000 65536"/>
                <a:gd name="T8" fmla="*/ 0 60000 65536"/>
                <a:gd name="T9" fmla="*/ 0 w 22988"/>
                <a:gd name="T10" fmla="*/ 0 h 21600"/>
                <a:gd name="T11" fmla="*/ 22988 w 2298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88" h="21600" fill="none" extrusionOk="0">
                  <a:moveTo>
                    <a:pt x="-1" y="102"/>
                  </a:moveTo>
                  <a:cubicBezTo>
                    <a:pt x="698" y="34"/>
                    <a:pt x="1400" y="-1"/>
                    <a:pt x="2103" y="0"/>
                  </a:cubicBezTo>
                  <a:cubicBezTo>
                    <a:pt x="11909" y="0"/>
                    <a:pt x="20485" y="6606"/>
                    <a:pt x="22987" y="16088"/>
                  </a:cubicBezTo>
                </a:path>
                <a:path w="22988" h="21600" stroke="0" extrusionOk="0">
                  <a:moveTo>
                    <a:pt x="-1" y="102"/>
                  </a:moveTo>
                  <a:cubicBezTo>
                    <a:pt x="698" y="34"/>
                    <a:pt x="1400" y="-1"/>
                    <a:pt x="2103" y="0"/>
                  </a:cubicBezTo>
                  <a:cubicBezTo>
                    <a:pt x="11909" y="0"/>
                    <a:pt x="20485" y="6606"/>
                    <a:pt x="22987" y="16088"/>
                  </a:cubicBezTo>
                  <a:lnTo>
                    <a:pt x="2103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4859338" y="579020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接触数</a:t>
            </a:r>
            <a:r>
              <a:rPr lang="zh-CN" altLang="en-US" sz="2800" b="1" i="1">
                <a:solidFill>
                  <a:srgbClr val="FF3300"/>
                </a:solidFill>
                <a:sym typeface="Symbol" pitchFamily="18" charset="2"/>
              </a:rPr>
              <a:t> </a:t>
            </a:r>
            <a:r>
              <a:rPr lang="en-US" altLang="zh-CN" sz="2800" b="1">
                <a:solidFill>
                  <a:srgbClr val="FF3300"/>
                </a:solidFill>
                <a:sym typeface="Symbol" pitchFamily="18" charset="2"/>
              </a:rPr>
              <a:t>=1 </a:t>
            </a:r>
            <a:r>
              <a:rPr lang="en-US" altLang="zh-CN" sz="2800" b="1">
                <a:solidFill>
                  <a:srgbClr val="FF3300"/>
                </a:solidFill>
              </a:rPr>
              <a:t>~ </a:t>
            </a:r>
            <a:r>
              <a:rPr lang="zh-CN" altLang="en-US" sz="2800" b="1">
                <a:solidFill>
                  <a:srgbClr val="FF3300"/>
                </a:solidFill>
              </a:rPr>
              <a:t>阈值</a:t>
            </a:r>
          </a:p>
        </p:txBody>
      </p:sp>
      <p:graphicFrame>
        <p:nvGraphicFramePr>
          <p:cNvPr id="516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856740"/>
              </p:ext>
            </p:extLst>
          </p:nvPr>
        </p:nvGraphicFramePr>
        <p:xfrm>
          <a:off x="4643438" y="4205883"/>
          <a:ext cx="9366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2" name="公式" r:id="rId7" imgW="419040" imgH="203040" progId="Equation.3">
                  <p:embed/>
                </p:oleObj>
              </mc:Choice>
              <mc:Fallback>
                <p:oleObj name="公式" r:id="rId7" imgW="419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05883"/>
                        <a:ext cx="936625" cy="45561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4067175" y="4782145"/>
            <a:ext cx="4897438" cy="9461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感染期内</a:t>
            </a:r>
            <a:r>
              <a:rPr lang="zh-CN" altLang="en-US" sz="2800" b="1"/>
              <a:t>有效接触使健康者感染的人数不超过原有的病人数</a:t>
            </a:r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4932040" y="2115939"/>
            <a:ext cx="2159000" cy="1438275"/>
            <a:chOff x="3936" y="1104"/>
            <a:chExt cx="1360" cy="906"/>
          </a:xfrm>
        </p:grpSpPr>
        <p:sp>
          <p:nvSpPr>
            <p:cNvPr id="5167" name="Arc 71"/>
            <p:cNvSpPr>
              <a:spLocks/>
            </p:cNvSpPr>
            <p:nvPr/>
          </p:nvSpPr>
          <p:spPr bwMode="auto">
            <a:xfrm flipH="1" flipV="1">
              <a:off x="4176" y="1248"/>
              <a:ext cx="1120" cy="762"/>
            </a:xfrm>
            <a:custGeom>
              <a:avLst/>
              <a:gdLst>
                <a:gd name="T0" fmla="*/ 5 w 21600"/>
                <a:gd name="T1" fmla="*/ 0 h 21511"/>
                <a:gd name="T2" fmla="*/ 58 w 21600"/>
                <a:gd name="T3" fmla="*/ 27 h 21511"/>
                <a:gd name="T4" fmla="*/ 0 w 21600"/>
                <a:gd name="T5" fmla="*/ 27 h 2151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1"/>
                <a:gd name="T11" fmla="*/ 21600 w 21600"/>
                <a:gd name="T12" fmla="*/ 21511 h 215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1" fill="none" extrusionOk="0">
                  <a:moveTo>
                    <a:pt x="1955" y="-1"/>
                  </a:moveTo>
                  <a:cubicBezTo>
                    <a:pt x="13080" y="1010"/>
                    <a:pt x="21600" y="10339"/>
                    <a:pt x="21600" y="21511"/>
                  </a:cubicBezTo>
                </a:path>
                <a:path w="21600" h="21511" stroke="0" extrusionOk="0">
                  <a:moveTo>
                    <a:pt x="1955" y="-1"/>
                  </a:moveTo>
                  <a:cubicBezTo>
                    <a:pt x="13080" y="1010"/>
                    <a:pt x="21600" y="10339"/>
                    <a:pt x="21600" y="21511"/>
                  </a:cubicBezTo>
                  <a:lnTo>
                    <a:pt x="0" y="2151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8" name="Text Box 76"/>
            <p:cNvSpPr txBox="1">
              <a:spLocks noChangeArrowheads="1"/>
            </p:cNvSpPr>
            <p:nvPr/>
          </p:nvSpPr>
          <p:spPr bwMode="auto">
            <a:xfrm>
              <a:off x="3936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836811" y="1286247"/>
            <a:ext cx="3159125" cy="2790825"/>
            <a:chOff x="1920" y="624"/>
            <a:chExt cx="1990" cy="1758"/>
          </a:xfrm>
        </p:grpSpPr>
        <p:sp>
          <p:nvSpPr>
            <p:cNvPr id="5153" name="Line 7"/>
            <p:cNvSpPr>
              <a:spLocks noChangeShapeType="1"/>
            </p:cNvSpPr>
            <p:nvPr/>
          </p:nvSpPr>
          <p:spPr bwMode="auto">
            <a:xfrm flipV="1">
              <a:off x="2400" y="21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8"/>
            <p:cNvSpPr>
              <a:spLocks noChangeShapeType="1"/>
            </p:cNvSpPr>
            <p:nvPr/>
          </p:nvSpPr>
          <p:spPr bwMode="auto">
            <a:xfrm flipV="1">
              <a:off x="2385" y="696"/>
              <a:ext cx="0" cy="1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Text Box 16"/>
            <p:cNvSpPr txBox="1">
              <a:spLocks noChangeArrowheads="1"/>
            </p:cNvSpPr>
            <p:nvPr/>
          </p:nvSpPr>
          <p:spPr bwMode="auto">
            <a:xfrm>
              <a:off x="2309" y="2122"/>
              <a:ext cx="3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5156" name="Text Box 17"/>
            <p:cNvSpPr txBox="1">
              <a:spLocks noChangeArrowheads="1"/>
            </p:cNvSpPr>
            <p:nvPr/>
          </p:nvSpPr>
          <p:spPr bwMode="auto">
            <a:xfrm>
              <a:off x="3648" y="209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5157" name="Text Box 18"/>
            <p:cNvSpPr txBox="1">
              <a:spLocks noChangeArrowheads="1"/>
            </p:cNvSpPr>
            <p:nvPr/>
          </p:nvSpPr>
          <p:spPr bwMode="auto">
            <a:xfrm>
              <a:off x="2208" y="624"/>
              <a:ext cx="3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err="1"/>
                <a:t>i</a:t>
              </a:r>
              <a:endParaRPr lang="en-US" altLang="zh-CN" b="1" i="1" dirty="0"/>
            </a:p>
          </p:txBody>
        </p:sp>
        <p:sp>
          <p:nvSpPr>
            <p:cNvPr id="5158" name="Text Box 85"/>
            <p:cNvSpPr txBox="1">
              <a:spLocks noChangeArrowheads="1"/>
            </p:cNvSpPr>
            <p:nvPr/>
          </p:nvSpPr>
          <p:spPr bwMode="auto">
            <a:xfrm>
              <a:off x="2928" y="86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 &gt;</a:t>
              </a:r>
              <a:r>
                <a:rPr lang="en-US" altLang="zh-CN" b="1">
                  <a:sym typeface="Symbol" pitchFamily="18" charset="2"/>
                </a:rPr>
                <a:t>1</a:t>
              </a:r>
              <a:endParaRPr lang="en-US" altLang="zh-CN" b="1"/>
            </a:p>
          </p:txBody>
        </p:sp>
        <p:sp>
          <p:nvSpPr>
            <p:cNvPr id="5159" name="Text Box 87"/>
            <p:cNvSpPr txBox="1">
              <a:spLocks noChangeArrowheads="1"/>
            </p:cNvSpPr>
            <p:nvPr/>
          </p:nvSpPr>
          <p:spPr bwMode="auto">
            <a:xfrm>
              <a:off x="1920" y="134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1-1/</a:t>
              </a:r>
              <a:r>
                <a:rPr lang="en-US" altLang="zh-CN" sz="2000" b="1">
                  <a:sym typeface="Symbol" pitchFamily="18" charset="2"/>
                </a:rPr>
                <a:t></a:t>
              </a:r>
              <a:endParaRPr lang="en-US" altLang="zh-CN" sz="2000" b="1"/>
            </a:p>
          </p:txBody>
        </p:sp>
      </p:grp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5084440" y="1430139"/>
            <a:ext cx="2438400" cy="2574925"/>
            <a:chOff x="4032" y="672"/>
            <a:chExt cx="1536" cy="1622"/>
          </a:xfrm>
        </p:grpSpPr>
        <p:sp>
          <p:nvSpPr>
            <p:cNvPr id="5147" name="Line 69"/>
            <p:cNvSpPr>
              <a:spLocks noChangeShapeType="1"/>
            </p:cNvSpPr>
            <p:nvPr/>
          </p:nvSpPr>
          <p:spPr bwMode="auto">
            <a:xfrm>
              <a:off x="4160" y="2047"/>
              <a:ext cx="1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70"/>
            <p:cNvSpPr>
              <a:spLocks noChangeShapeType="1"/>
            </p:cNvSpPr>
            <p:nvPr/>
          </p:nvSpPr>
          <p:spPr bwMode="auto">
            <a:xfrm flipV="1">
              <a:off x="4160" y="755"/>
              <a:ext cx="0" cy="1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Text Box 73"/>
            <p:cNvSpPr txBox="1">
              <a:spLocks noChangeArrowheads="1"/>
            </p:cNvSpPr>
            <p:nvPr/>
          </p:nvSpPr>
          <p:spPr bwMode="auto">
            <a:xfrm>
              <a:off x="4032" y="6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i</a:t>
              </a:r>
            </a:p>
          </p:txBody>
        </p:sp>
        <p:sp>
          <p:nvSpPr>
            <p:cNvPr id="5150" name="Text Box 74"/>
            <p:cNvSpPr txBox="1">
              <a:spLocks noChangeArrowheads="1"/>
            </p:cNvSpPr>
            <p:nvPr/>
          </p:nvSpPr>
          <p:spPr bwMode="auto">
            <a:xfrm>
              <a:off x="4096" y="203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5151" name="Text Box 75"/>
            <p:cNvSpPr txBox="1">
              <a:spLocks noChangeArrowheads="1"/>
            </p:cNvSpPr>
            <p:nvPr/>
          </p:nvSpPr>
          <p:spPr bwMode="auto">
            <a:xfrm>
              <a:off x="5376" y="200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5152" name="Text Box 94"/>
            <p:cNvSpPr txBox="1">
              <a:spLocks noChangeArrowheads="1"/>
            </p:cNvSpPr>
            <p:nvPr/>
          </p:nvSpPr>
          <p:spPr bwMode="auto">
            <a:xfrm>
              <a:off x="4704" y="86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 </a:t>
              </a:r>
              <a:r>
                <a:rPr lang="en-US" altLang="zh-CN" b="1">
                  <a:sym typeface="Symbol" pitchFamily="18" charset="2"/>
                </a:rPr>
                <a:t>1</a:t>
              </a:r>
              <a:endParaRPr lang="en-US" altLang="zh-CN" b="1"/>
            </a:p>
          </p:txBody>
        </p:sp>
      </p:grpSp>
      <p:grpSp>
        <p:nvGrpSpPr>
          <p:cNvPr id="10" name="Group 102"/>
          <p:cNvGrpSpPr>
            <a:grpSpLocks/>
          </p:cNvGrpSpPr>
          <p:nvPr/>
        </p:nvGrpSpPr>
        <p:grpSpPr bwMode="auto">
          <a:xfrm>
            <a:off x="5998840" y="2268339"/>
            <a:ext cx="1219200" cy="609600"/>
            <a:chOff x="4608" y="1200"/>
            <a:chExt cx="768" cy="384"/>
          </a:xfrm>
        </p:grpSpPr>
        <p:sp>
          <p:nvSpPr>
            <p:cNvPr id="5145" name="Text Box 100"/>
            <p:cNvSpPr txBox="1">
              <a:spLocks noChangeArrowheads="1"/>
            </p:cNvSpPr>
            <p:nvPr/>
          </p:nvSpPr>
          <p:spPr bwMode="auto">
            <a:xfrm>
              <a:off x="4608" y="129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di</a:t>
              </a:r>
              <a:r>
                <a:rPr lang="en-US" altLang="zh-CN" b="1"/>
                <a:t>/</a:t>
              </a:r>
              <a:r>
                <a:rPr lang="en-US" altLang="zh-CN" b="1" i="1"/>
                <a:t>dt </a:t>
              </a:r>
              <a:r>
                <a:rPr lang="en-US" altLang="zh-CN" b="1"/>
                <a:t>&lt; 0</a:t>
              </a:r>
            </a:p>
          </p:txBody>
        </p:sp>
        <p:sp>
          <p:nvSpPr>
            <p:cNvPr id="5146" name="AutoShape 101"/>
            <p:cNvSpPr>
              <a:spLocks noChangeArrowheads="1"/>
            </p:cNvSpPr>
            <p:nvPr/>
          </p:nvSpPr>
          <p:spPr bwMode="auto">
            <a:xfrm>
              <a:off x="4800" y="1200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41" name="Rectangle 121"/>
          <p:cNvSpPr>
            <a:spLocks noChangeArrowheads="1"/>
          </p:cNvSpPr>
          <p:nvPr/>
        </p:nvSpPr>
        <p:spPr bwMode="auto">
          <a:xfrm>
            <a:off x="684213" y="5247853"/>
            <a:ext cx="24479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ym typeface="Symbol" pitchFamily="18" charset="2"/>
              </a:rPr>
              <a:t> &gt;</a:t>
            </a:r>
            <a:r>
              <a:rPr lang="en-US" altLang="zh-CN" sz="2800" b="1">
                <a:sym typeface="Symbol" pitchFamily="18" charset="2"/>
              </a:rPr>
              <a:t>1, 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&lt; 1-1/</a:t>
            </a:r>
            <a:r>
              <a:rPr lang="en-US" altLang="zh-CN" sz="2800" b="1" i="1">
                <a:sym typeface="Symbol" pitchFamily="18" charset="2"/>
              </a:rPr>
              <a:t></a:t>
            </a:r>
          </a:p>
        </p:txBody>
      </p:sp>
      <p:grpSp>
        <p:nvGrpSpPr>
          <p:cNvPr id="11" name="Group 124"/>
          <p:cNvGrpSpPr>
            <a:grpSpLocks/>
          </p:cNvGrpSpPr>
          <p:nvPr/>
        </p:nvGrpSpPr>
        <p:grpSpPr bwMode="auto">
          <a:xfrm>
            <a:off x="395288" y="5824116"/>
            <a:ext cx="3455987" cy="557212"/>
            <a:chOff x="249" y="3385"/>
            <a:chExt cx="2177" cy="351"/>
          </a:xfrm>
        </p:grpSpPr>
        <p:sp>
          <p:nvSpPr>
            <p:cNvPr id="5143" name="Rectangle 122"/>
            <p:cNvSpPr>
              <a:spLocks noChangeArrowheads="1"/>
            </p:cNvSpPr>
            <p:nvPr/>
          </p:nvSpPr>
          <p:spPr bwMode="auto">
            <a:xfrm>
              <a:off x="430" y="3385"/>
              <a:ext cx="1996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(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t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)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按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S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形曲线增长</a:t>
              </a:r>
            </a:p>
          </p:txBody>
        </p:sp>
        <p:sp>
          <p:nvSpPr>
            <p:cNvPr id="5144" name="AutoShape 123"/>
            <p:cNvSpPr>
              <a:spLocks noChangeArrowheads="1"/>
            </p:cNvSpPr>
            <p:nvPr/>
          </p:nvSpPr>
          <p:spPr bwMode="auto">
            <a:xfrm>
              <a:off x="249" y="3430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46" name="Text Box 126"/>
          <p:cNvSpPr txBox="1">
            <a:spLocks noChangeArrowheads="1"/>
          </p:cNvSpPr>
          <p:nvPr/>
        </p:nvSpPr>
        <p:spPr bwMode="auto">
          <a:xfrm>
            <a:off x="5796756" y="686359"/>
            <a:ext cx="1871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i="1" dirty="0" smtClean="0">
                <a:sym typeface="Symbol" pitchFamily="18" charset="2"/>
              </a:rPr>
              <a:t> </a:t>
            </a:r>
            <a:r>
              <a:rPr lang="en-US" altLang="zh-CN" sz="2800" b="1" i="1" dirty="0" smtClean="0">
                <a:sym typeface="Symbol" pitchFamily="18" charset="2"/>
              </a:rPr>
              <a:t>~</a:t>
            </a:r>
            <a:r>
              <a:rPr lang="zh-CN" altLang="en-US" sz="2800" b="1" dirty="0" smtClean="0"/>
              <a:t>接触数</a:t>
            </a:r>
            <a:endParaRPr lang="en-US" altLang="zh-CN" sz="2800" b="1" dirty="0"/>
          </a:p>
        </p:txBody>
      </p: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5724525" y="4205883"/>
            <a:ext cx="2263775" cy="519112"/>
            <a:chOff x="3606" y="2423"/>
            <a:chExt cx="1426" cy="327"/>
          </a:xfrm>
        </p:grpSpPr>
        <p:sp>
          <p:nvSpPr>
            <p:cNvPr id="5141" name="Rectangle 129"/>
            <p:cNvSpPr>
              <a:spLocks noChangeArrowheads="1"/>
            </p:cNvSpPr>
            <p:nvPr/>
          </p:nvSpPr>
          <p:spPr bwMode="auto">
            <a:xfrm>
              <a:off x="3742" y="2423"/>
              <a:ext cx="1290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t</a:t>
              </a: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r>
                <a:rPr lang="zh-CN" altLang="en-US" sz="2800" b="1">
                  <a:solidFill>
                    <a:srgbClr val="000000"/>
                  </a:solidFill>
                </a:rPr>
                <a:t>单调下降</a:t>
              </a:r>
            </a:p>
          </p:txBody>
        </p:sp>
        <p:sp>
          <p:nvSpPr>
            <p:cNvPr id="5142" name="AutoShape 130"/>
            <p:cNvSpPr>
              <a:spLocks noChangeArrowheads="1"/>
            </p:cNvSpPr>
            <p:nvPr/>
          </p:nvSpPr>
          <p:spPr bwMode="auto">
            <a:xfrm>
              <a:off x="3606" y="2432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440840" y="724913"/>
            <a:ext cx="184641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SIS</a:t>
            </a:r>
            <a:r>
              <a:rPr lang="en-US" altLang="zh-CN" sz="3200" b="1" dirty="0"/>
              <a:t> </a:t>
            </a:r>
            <a:r>
              <a:rPr lang="zh-CN" altLang="zh-CN" sz="3200" b="1" dirty="0">
                <a:ea typeface="楷体_GB2312" pitchFamily="49" charset="-122"/>
              </a:rPr>
              <a:t>模型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2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10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10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6" grpId="0"/>
      <p:bldP spid="5175" grpId="0" animBg="1" autoUpdateAnimBg="0"/>
      <p:bldP spid="5241" grpId="0" animBg="1"/>
      <p:bldP spid="524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2123728" y="525416"/>
            <a:ext cx="691276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传染病</a:t>
            </a:r>
            <a:r>
              <a:rPr lang="zh-CN" altLang="en-US" sz="2800" b="1" dirty="0">
                <a:solidFill>
                  <a:srgbClr val="FF0000"/>
                </a:solidFill>
              </a:rPr>
              <a:t>有免疫性</a:t>
            </a:r>
            <a:r>
              <a:rPr lang="zh-CN" altLang="en-US" sz="2800" b="1" dirty="0"/>
              <a:t>如天花</a:t>
            </a:r>
            <a:r>
              <a:rPr lang="zh-CN" altLang="en-US" sz="2800" b="1" dirty="0" smtClean="0"/>
              <a:t>、麻疹</a:t>
            </a:r>
            <a:r>
              <a:rPr lang="zh-CN" altLang="en-US" sz="2800" b="1" dirty="0"/>
              <a:t>等</a:t>
            </a:r>
            <a:r>
              <a:rPr lang="en-US" altLang="zh-CN" sz="2800" b="1" dirty="0" smtClean="0"/>
              <a:t>——</a:t>
            </a:r>
            <a:r>
              <a:rPr lang="zh-CN" altLang="en-US" sz="2800" b="1" dirty="0"/>
              <a:t>病人</a:t>
            </a:r>
            <a:r>
              <a:rPr lang="zh-CN" altLang="en-US" sz="2800" b="1" dirty="0">
                <a:solidFill>
                  <a:srgbClr val="FF0000"/>
                </a:solidFill>
              </a:rPr>
              <a:t>治愈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后移出</a:t>
            </a:r>
            <a:r>
              <a:rPr lang="zh-CN" altLang="en-US" sz="2800" b="1" dirty="0"/>
              <a:t>感染系统，称移出</a:t>
            </a:r>
            <a:r>
              <a:rPr lang="zh-CN" altLang="en-US" sz="2800" b="1" dirty="0" smtClean="0"/>
              <a:t>者</a:t>
            </a:r>
            <a:r>
              <a:rPr lang="en-US" altLang="zh-CN" sz="2800" b="1" dirty="0" smtClean="0"/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en-US" altLang="zh-CN" sz="2800" dirty="0" smtClean="0"/>
              <a:t>emoved)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.</a:t>
            </a:r>
            <a:endParaRPr lang="en-US" altLang="zh-CN" sz="2800" b="1" dirty="0">
              <a:solidFill>
                <a:srgbClr val="FF3300"/>
              </a:solidFill>
            </a:endParaRPr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323528" y="791829"/>
            <a:ext cx="18002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SI</a:t>
            </a:r>
            <a:r>
              <a:rPr lang="en-US" altLang="zh-CN" sz="3200" b="1" dirty="0">
                <a:solidFill>
                  <a:srgbClr val="FF3300"/>
                </a:solidFill>
              </a:rPr>
              <a:t>R</a:t>
            </a:r>
            <a:r>
              <a:rPr lang="zh-CN" altLang="zh-CN" sz="3200" b="1" dirty="0">
                <a:ea typeface="楷体_GB2312" pitchFamily="49" charset="-122"/>
              </a:rPr>
              <a:t>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457200" y="1919288"/>
            <a:ext cx="990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假设</a:t>
            </a:r>
          </a:p>
        </p:txBody>
      </p:sp>
      <p:sp>
        <p:nvSpPr>
          <p:cNvPr id="6158" name="Text Box 59"/>
          <p:cNvSpPr txBox="1">
            <a:spLocks noChangeArrowheads="1"/>
          </p:cNvSpPr>
          <p:nvPr/>
        </p:nvSpPr>
        <p:spPr bwMode="auto">
          <a:xfrm>
            <a:off x="1751013" y="1827212"/>
            <a:ext cx="692544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sz="2800" b="1" dirty="0" smtClean="0"/>
              <a:t>总</a:t>
            </a:r>
            <a:r>
              <a:rPr lang="zh-CN" altLang="en-US" sz="2800" b="1" dirty="0"/>
              <a:t>人数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不变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健康人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病人和移出者</a:t>
            </a:r>
            <a:r>
              <a:rPr lang="zh-CN" altLang="en-US" sz="2800" b="1" dirty="0"/>
              <a:t>的比例</a:t>
            </a:r>
            <a:r>
              <a:rPr lang="zh-CN" altLang="en-US" sz="2800" b="1" dirty="0" smtClean="0"/>
              <a:t>分别为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),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).</a:t>
            </a:r>
            <a:r>
              <a:rPr lang="zh-CN" altLang="en-US" sz="2800" b="1" dirty="0" smtClean="0"/>
              <a:t>                        </a:t>
            </a:r>
            <a:endParaRPr lang="en-US" altLang="zh-CN" sz="2800" b="1" dirty="0"/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1751012" y="3200400"/>
            <a:ext cx="6997452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14350" indent="-514350" eaLnBrk="1" hangingPunct="1">
              <a:spcBef>
                <a:spcPct val="20000"/>
              </a:spcBef>
              <a:buAutoNum type="arabicPeriod" startAt="2"/>
            </a:pPr>
            <a:r>
              <a:rPr lang="zh-CN" altLang="en-US" sz="2800" b="1" dirty="0" smtClean="0">
                <a:sym typeface="Symbol" pitchFamily="18" charset="2"/>
              </a:rPr>
              <a:t>病人</a:t>
            </a:r>
            <a:r>
              <a:rPr lang="zh-CN" altLang="en-US" sz="2800" b="1" dirty="0">
                <a:sym typeface="Symbol" pitchFamily="18" charset="2"/>
              </a:rPr>
              <a:t>的日接触</a:t>
            </a:r>
            <a:r>
              <a:rPr lang="zh-CN" altLang="en-US" sz="2800" b="1" dirty="0" smtClean="0">
                <a:sym typeface="Symbol" pitchFamily="18" charset="2"/>
              </a:rPr>
              <a:t>率为</a:t>
            </a:r>
            <a:r>
              <a:rPr lang="zh-CN" altLang="en-US" sz="2800" b="1" i="1" dirty="0" smtClean="0">
                <a:sym typeface="Symbol" pitchFamily="18" charset="2"/>
              </a:rPr>
              <a:t></a:t>
            </a:r>
            <a:r>
              <a:rPr lang="zh-CN" altLang="en-US" sz="2800" b="1" dirty="0" smtClean="0">
                <a:sym typeface="Symbol" pitchFamily="18" charset="2"/>
              </a:rPr>
              <a:t> </a:t>
            </a:r>
            <a:r>
              <a:rPr lang="en-US" altLang="zh-CN" sz="2800" b="1" dirty="0">
                <a:sym typeface="Symbol" pitchFamily="18" charset="2"/>
              </a:rPr>
              <a:t>, </a:t>
            </a:r>
            <a:r>
              <a:rPr lang="zh-CN" altLang="en-US" sz="2800" b="1" dirty="0">
                <a:sym typeface="Symbol" pitchFamily="18" charset="2"/>
              </a:rPr>
              <a:t>日</a:t>
            </a:r>
            <a:r>
              <a:rPr lang="zh-CN" altLang="en-US" sz="2800" b="1" dirty="0" smtClean="0"/>
              <a:t>治愈率为</a:t>
            </a:r>
            <a:r>
              <a:rPr lang="zh-CN" altLang="en-US" sz="2800" b="1" i="1" dirty="0" smtClean="0">
                <a:sym typeface="Symbol" pitchFamily="18" charset="2"/>
              </a:rPr>
              <a:t></a:t>
            </a:r>
            <a:r>
              <a:rPr lang="en-US" altLang="zh-CN" sz="2800" b="1" dirty="0">
                <a:sym typeface="Symbol" pitchFamily="18" charset="2"/>
              </a:rPr>
              <a:t>, </a:t>
            </a:r>
            <a:r>
              <a:rPr lang="zh-CN" altLang="en-US" sz="2800" b="1" dirty="0" smtClean="0"/>
              <a:t>接触</a:t>
            </a:r>
            <a:endParaRPr lang="en-US" altLang="zh-CN" sz="2800" b="1" dirty="0" smtClean="0"/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 数 </a:t>
            </a:r>
            <a:r>
              <a:rPr lang="zh-CN" altLang="en-US" sz="2800" b="1" i="1" dirty="0">
                <a:sym typeface="Symbol" pitchFamily="18" charset="2"/>
              </a:rPr>
              <a:t> </a:t>
            </a:r>
            <a:r>
              <a:rPr lang="en-US" altLang="zh-CN" sz="2800" b="1" i="1" dirty="0">
                <a:sym typeface="Symbol" pitchFamily="18" charset="2"/>
              </a:rPr>
              <a:t>=  / </a:t>
            </a:r>
            <a:r>
              <a:rPr lang="en-US" altLang="zh-CN" sz="2800" b="1" i="1" dirty="0" smtClean="0">
                <a:sym typeface="Symbol" pitchFamily="18" charset="2"/>
              </a:rPr>
              <a:t> .</a:t>
            </a:r>
            <a:endParaRPr lang="en-US" altLang="zh-CN" sz="2800" b="1" i="1" dirty="0">
              <a:sym typeface="Symbol" pitchFamily="18" charset="2"/>
            </a:endParaRPr>
          </a:p>
        </p:txBody>
      </p:sp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457200" y="4510088"/>
            <a:ext cx="990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建模</a:t>
            </a:r>
          </a:p>
        </p:txBody>
      </p:sp>
      <p:graphicFrame>
        <p:nvGraphicFramePr>
          <p:cNvPr id="620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355854"/>
              </p:ext>
            </p:extLst>
          </p:nvPr>
        </p:nvGraphicFramePr>
        <p:xfrm>
          <a:off x="1979712" y="4443692"/>
          <a:ext cx="4192488" cy="57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6" name="公式" r:id="rId3" imgW="1447560" imgH="241200" progId="Equation.3">
                  <p:embed/>
                </p:oleObj>
              </mc:Choice>
              <mc:Fallback>
                <p:oleObj name="公式" r:id="rId3" imgW="144756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443692"/>
                        <a:ext cx="4192488" cy="574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1676400" y="5180013"/>
            <a:ext cx="6248400" cy="534987"/>
            <a:chOff x="1248" y="3263"/>
            <a:chExt cx="3936" cy="337"/>
          </a:xfrm>
        </p:grpSpPr>
        <p:sp>
          <p:nvSpPr>
            <p:cNvPr id="6157" name="Text Box 66"/>
            <p:cNvSpPr txBox="1">
              <a:spLocks noChangeArrowheads="1"/>
            </p:cNvSpPr>
            <p:nvPr/>
          </p:nvSpPr>
          <p:spPr bwMode="auto">
            <a:xfrm>
              <a:off x="1248" y="3263"/>
              <a:ext cx="39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需建立                                   的两个方程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6147" name="Object 67"/>
            <p:cNvGraphicFramePr>
              <a:graphicFrameLocks noChangeAspect="1"/>
            </p:cNvGraphicFramePr>
            <p:nvPr/>
          </p:nvGraphicFramePr>
          <p:xfrm>
            <a:off x="2016" y="3263"/>
            <a:ext cx="187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27" name="公式" r:id="rId5" imgW="977760" imgH="241200" progId="Equation.3">
                    <p:embed/>
                  </p:oleObj>
                </mc:Choice>
                <mc:Fallback>
                  <p:oleObj name="公式" r:id="rId5" imgW="97776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263"/>
                          <a:ext cx="187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03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9" grpId="0" autoUpdateAnimBg="0"/>
      <p:bldP spid="6201" grpId="0" animBg="1" autoUpdateAnimBg="0"/>
      <p:bldP spid="6158" grpId="0"/>
      <p:bldP spid="6206" grpId="0" autoUpdateAnimBg="0"/>
      <p:bldP spid="6207" grpId="0" animBg="1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95052"/>
              </p:ext>
            </p:extLst>
          </p:nvPr>
        </p:nvGraphicFramePr>
        <p:xfrm>
          <a:off x="800100" y="1365742"/>
          <a:ext cx="6868244" cy="47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9" name="公式" r:id="rId3" imgW="3301920" imgH="241200" progId="Equation.3">
                  <p:embed/>
                </p:oleObj>
              </mc:Choice>
              <mc:Fallback>
                <p:oleObj name="公式" r:id="rId3" imgW="330192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365742"/>
                        <a:ext cx="6868244" cy="476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499715" y="613731"/>
            <a:ext cx="185544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SIR</a:t>
            </a:r>
            <a:r>
              <a:rPr lang="zh-CN" altLang="zh-CN" sz="3200" b="1">
                <a:ea typeface="楷体_GB2312" pitchFamily="49" charset="-122"/>
              </a:rPr>
              <a:t>模型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7183" name="Text Box 12"/>
          <p:cNvSpPr txBox="1">
            <a:spLocks noChangeArrowheads="1"/>
          </p:cNvSpPr>
          <p:nvPr/>
        </p:nvSpPr>
        <p:spPr bwMode="auto">
          <a:xfrm>
            <a:off x="5580112" y="2924944"/>
            <a:ext cx="311269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/>
              <a:t>关于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</a:t>
            </a:r>
            <a:r>
              <a:rPr lang="en-US" altLang="zh-CN" sz="2800" b="1" dirty="0"/>
              <a:t> , 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 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非线性</a:t>
            </a:r>
            <a:r>
              <a:rPr lang="zh-CN" altLang="en-US" sz="2800" b="1" dirty="0"/>
              <a:t>微分方程</a:t>
            </a:r>
            <a:r>
              <a:rPr lang="zh-CN" altLang="en-US" sz="2800" b="1" dirty="0" smtClean="0"/>
              <a:t>组，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/>
              <a:t>没有解析解，只能通过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数值计算</a:t>
            </a:r>
            <a:r>
              <a:rPr lang="zh-CN" altLang="zh-CN" sz="2800" b="1" dirty="0" smtClean="0"/>
              <a:t>得到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曲线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7556"/>
              </p:ext>
            </p:extLst>
          </p:nvPr>
        </p:nvGraphicFramePr>
        <p:xfrm>
          <a:off x="800101" y="2042851"/>
          <a:ext cx="5644107" cy="51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0" name="公式" r:id="rId5" imgW="2108160" imgH="203040" progId="Equation.3">
                  <p:embed/>
                </p:oleObj>
              </mc:Choice>
              <mc:Fallback>
                <p:oleObj name="公式" r:id="rId5" imgW="210816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1" y="2042851"/>
                        <a:ext cx="5644107" cy="518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800100" y="2780928"/>
            <a:ext cx="4381500" cy="2975347"/>
            <a:chOff x="432" y="1509"/>
            <a:chExt cx="2832" cy="2117"/>
          </a:xfrm>
        </p:grpSpPr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624" y="1509"/>
            <a:ext cx="2640" cy="2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1" name="Equation" r:id="rId7" imgW="1193760" imgH="1244520" progId="Equation.DSMT4">
                    <p:embed/>
                  </p:oleObj>
                </mc:Choice>
                <mc:Fallback>
                  <p:oleObj name="Equation" r:id="rId7" imgW="1193760" imgH="124452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509"/>
                          <a:ext cx="2640" cy="211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AutoShape 21"/>
            <p:cNvSpPr>
              <a:spLocks noChangeArrowheads="1"/>
            </p:cNvSpPr>
            <p:nvPr/>
          </p:nvSpPr>
          <p:spPr bwMode="auto">
            <a:xfrm>
              <a:off x="432" y="235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2"/>
          <p:cNvGrpSpPr>
            <a:grpSpLocks/>
          </p:cNvGrpSpPr>
          <p:nvPr/>
        </p:nvGrpSpPr>
        <p:grpSpPr bwMode="auto">
          <a:xfrm>
            <a:off x="1187450" y="5862638"/>
            <a:ext cx="4319588" cy="555625"/>
            <a:chOff x="748" y="3693"/>
            <a:chExt cx="2721" cy="350"/>
          </a:xfrm>
        </p:grpSpPr>
        <p:graphicFrame>
          <p:nvGraphicFramePr>
            <p:cNvPr id="7172" name="Object 11"/>
            <p:cNvGraphicFramePr>
              <a:graphicFrameLocks noChangeAspect="1"/>
            </p:cNvGraphicFramePr>
            <p:nvPr/>
          </p:nvGraphicFramePr>
          <p:xfrm>
            <a:off x="748" y="3702"/>
            <a:ext cx="95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2" name="公式" r:id="rId9" imgW="647640" imgH="228600" progId="Equation.3">
                    <p:embed/>
                  </p:oleObj>
                </mc:Choice>
                <mc:Fallback>
                  <p:oleObj name="公式" r:id="rId9" imgW="64764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702"/>
                          <a:ext cx="95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1071"/>
            <p:cNvSpPr txBox="1">
              <a:spLocks noChangeArrowheads="1"/>
            </p:cNvSpPr>
            <p:nvPr/>
          </p:nvSpPr>
          <p:spPr bwMode="auto">
            <a:xfrm>
              <a:off x="1655" y="3693"/>
              <a:ext cx="18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(</a:t>
              </a:r>
              <a:r>
                <a:rPr lang="zh-CN" altLang="en-US" sz="2800" b="1"/>
                <a:t>通常</a:t>
              </a:r>
              <a:r>
                <a:rPr lang="en-US" altLang="zh-CN" sz="2800" b="1" i="1"/>
                <a:t>r</a:t>
              </a:r>
              <a:r>
                <a:rPr lang="en-US" altLang="zh-CN" sz="2800" b="1"/>
                <a:t>(0)=</a:t>
              </a:r>
              <a:r>
                <a:rPr lang="en-US" altLang="zh-CN" sz="2800" b="1" i="1"/>
                <a:t>r</a:t>
              </a:r>
              <a:r>
                <a:rPr lang="en-US" altLang="zh-CN" sz="2800" b="1" baseline="-25000"/>
                <a:t>0</a:t>
              </a:r>
              <a:r>
                <a:rPr lang="zh-CN" altLang="en-US" sz="2800" b="1"/>
                <a:t>很小</a:t>
              </a:r>
              <a:r>
                <a:rPr lang="en-US" altLang="zh-CN" sz="2800" b="1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6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2205" y="1141874"/>
            <a:ext cx="824625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健康人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), </a:t>
            </a:r>
            <a:r>
              <a:rPr lang="zh-CN" altLang="en-US" sz="2800" b="1" dirty="0" smtClean="0"/>
              <a:t>病人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), </a:t>
            </a:r>
            <a:r>
              <a:rPr lang="zh-CN" altLang="zh-CN" sz="2800" b="1" dirty="0" smtClean="0"/>
              <a:t>移</a:t>
            </a:r>
            <a:r>
              <a:rPr lang="zh-CN" altLang="zh-CN" sz="2800" b="1" dirty="0"/>
              <a:t>除</a:t>
            </a:r>
            <a:r>
              <a:rPr lang="zh-CN" altLang="zh-CN" sz="2800" b="1" dirty="0" smtClean="0"/>
              <a:t>者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).  </a:t>
            </a:r>
            <a:r>
              <a:rPr lang="zh-CN" altLang="zh-CN" sz="2800" b="1" dirty="0" smtClean="0"/>
              <a:t>接触</a:t>
            </a:r>
            <a:r>
              <a:rPr lang="zh-CN" altLang="zh-CN" sz="2800" b="1" dirty="0"/>
              <a:t>率</a:t>
            </a:r>
            <a:r>
              <a:rPr lang="en-US" altLang="zh-CN" sz="2800" b="1" i="1" dirty="0" smtClean="0">
                <a:sym typeface="Symbol"/>
              </a:rPr>
              <a:t>,</a:t>
            </a:r>
            <a:r>
              <a:rPr lang="zh-CN" altLang="zh-CN" sz="2800" b="1" dirty="0"/>
              <a:t>治愈率</a:t>
            </a:r>
            <a:r>
              <a:rPr lang="en-US" altLang="zh-CN" sz="2800" b="1" i="1" dirty="0" smtClean="0">
                <a:sym typeface="Symbol"/>
              </a:rPr>
              <a:t>..</a:t>
            </a:r>
            <a:r>
              <a:rPr lang="en-US" altLang="zh-CN" sz="2800" b="1" dirty="0" smtClean="0"/>
              <a:t>  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4770955" y="583088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 smtClean="0">
                <a:ea typeface="宋体"/>
                <a:cs typeface="Times New Roman"/>
              </a:rPr>
              <a:t>设</a:t>
            </a:r>
            <a:r>
              <a:rPr lang="zh-CN" altLang="en-US" sz="2800" b="1" i="1" kern="100" dirty="0" smtClean="0">
                <a:ea typeface="宋体"/>
                <a:cs typeface="Times New Roman"/>
              </a:rPr>
              <a:t> </a:t>
            </a:r>
            <a:r>
              <a:rPr lang="en-US" altLang="zh-CN" sz="2800" b="1" i="1" kern="100" dirty="0" smtClean="0">
                <a:ea typeface="宋体"/>
                <a:cs typeface="Times New Roman"/>
              </a:rPr>
              <a:t>s</a:t>
            </a:r>
            <a:r>
              <a:rPr lang="en-US" altLang="zh-CN" sz="2800" b="1" kern="100" dirty="0" smtClean="0">
                <a:ea typeface="宋体"/>
                <a:cs typeface="Times New Roman"/>
              </a:rPr>
              <a:t>(0</a:t>
            </a:r>
            <a:r>
              <a:rPr lang="en-US" altLang="zh-CN" sz="2800" b="1" kern="100" dirty="0">
                <a:ea typeface="宋体"/>
                <a:cs typeface="Times New Roman"/>
              </a:rPr>
              <a:t>)=0.99, </a:t>
            </a:r>
            <a:r>
              <a:rPr lang="en-US" altLang="zh-CN" sz="2800" b="1" i="1" kern="100" dirty="0" err="1">
                <a:ea typeface="宋体"/>
                <a:cs typeface="Times New Roman"/>
              </a:rPr>
              <a:t>i</a:t>
            </a:r>
            <a:r>
              <a:rPr lang="en-US" altLang="zh-CN" sz="2800" b="1" kern="100" dirty="0">
                <a:ea typeface="宋体"/>
                <a:cs typeface="Times New Roman"/>
              </a:rPr>
              <a:t>(0) =0.01</a:t>
            </a:r>
            <a:endParaRPr lang="zh-CN" altLang="zh-CN" sz="2800" b="1" kern="100" dirty="0">
              <a:ea typeface="宋体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219" y="4653136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/>
              <a:t>单调</a:t>
            </a:r>
            <a:r>
              <a:rPr lang="zh-CN" altLang="zh-CN" sz="2800" b="1" dirty="0" smtClean="0"/>
              <a:t>减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/>
              <a:t>单调</a:t>
            </a:r>
            <a:r>
              <a:rPr lang="zh-CN" altLang="zh-CN" sz="2800" b="1" dirty="0" smtClean="0"/>
              <a:t>增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/>
              <a:t>先增后减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74229" y="5805264"/>
            <a:ext cx="4933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)~</a:t>
            </a:r>
            <a:r>
              <a:rPr lang="zh-CN" altLang="zh-CN" sz="2800" b="1" dirty="0" smtClean="0"/>
              <a:t>传染病高潮时</a:t>
            </a:r>
            <a:r>
              <a:rPr lang="zh-CN" altLang="en-US" sz="2800" b="1" dirty="0" smtClean="0"/>
              <a:t>的比例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539552" y="5229200"/>
            <a:ext cx="4129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∞</a:t>
            </a:r>
            <a:r>
              <a:rPr lang="en-US" altLang="zh-CN" sz="2800" b="1" dirty="0" smtClean="0"/>
              <a:t>~</a:t>
            </a:r>
            <a:r>
              <a:rPr lang="zh-CN" altLang="zh-CN" sz="2800" b="1" dirty="0"/>
              <a:t>最终</a:t>
            </a:r>
            <a:r>
              <a:rPr lang="zh-CN" altLang="en-US" sz="2800" b="1" dirty="0"/>
              <a:t>未</a:t>
            </a:r>
            <a:r>
              <a:rPr lang="zh-CN" altLang="zh-CN" sz="2800" b="1" dirty="0"/>
              <a:t>被感染的</a:t>
            </a:r>
            <a:r>
              <a:rPr lang="zh-CN" altLang="en-US" sz="2800" b="1" dirty="0"/>
              <a:t>比例</a:t>
            </a:r>
          </a:p>
        </p:txBody>
      </p:sp>
      <p:sp>
        <p:nvSpPr>
          <p:cNvPr id="13" name="矩形 12"/>
          <p:cNvSpPr/>
          <p:nvPr/>
        </p:nvSpPr>
        <p:spPr>
          <a:xfrm>
            <a:off x="6228184" y="5257517"/>
            <a:ext cx="2088232" cy="1095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衡量传染病传播的强度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5976" y="3429000"/>
            <a:ext cx="450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∞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32733" y="1763718"/>
            <a:ext cx="3741553" cy="2690713"/>
            <a:chOff x="932733" y="1763718"/>
            <a:chExt cx="3741553" cy="2690713"/>
          </a:xfrm>
        </p:grpSpPr>
        <p:grpSp>
          <p:nvGrpSpPr>
            <p:cNvPr id="24" name="组合 23"/>
            <p:cNvGrpSpPr/>
            <p:nvPr/>
          </p:nvGrpSpPr>
          <p:grpSpPr>
            <a:xfrm>
              <a:off x="932733" y="1763718"/>
              <a:ext cx="3741553" cy="2690713"/>
              <a:chOff x="932733" y="1763718"/>
              <a:chExt cx="3741553" cy="2690713"/>
            </a:xfrm>
          </p:grpSpPr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733" y="1763718"/>
                <a:ext cx="3741553" cy="2690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2627784" y="1988840"/>
                <a:ext cx="1584176" cy="2971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000" b="1" i="1" kern="100" dirty="0" smtClean="0">
                    <a:effectLst/>
                    <a:latin typeface="+mj-lt"/>
                    <a:ea typeface="宋体"/>
                    <a:cs typeface="Times New Roman"/>
                    <a:sym typeface="Symbol"/>
                  </a:rPr>
                  <a:t></a:t>
                </a:r>
                <a:r>
                  <a:rPr lang="en-US" sz="2000" b="1" kern="100" dirty="0">
                    <a:effectLst/>
                    <a:latin typeface="+mj-lt"/>
                    <a:ea typeface="宋体"/>
                    <a:cs typeface="Times New Roman"/>
                  </a:rPr>
                  <a:t>=0.6, </a:t>
                </a:r>
                <a:r>
                  <a:rPr lang="en-US" sz="2000" b="1" i="1" kern="100" dirty="0">
                    <a:effectLst/>
                    <a:latin typeface="+mj-lt"/>
                    <a:ea typeface="宋体"/>
                    <a:cs typeface="Times New Roman"/>
                    <a:sym typeface="Symbol"/>
                  </a:rPr>
                  <a:t></a:t>
                </a:r>
                <a:r>
                  <a:rPr lang="en-US" sz="2000" b="1" kern="100" dirty="0">
                    <a:effectLst/>
                    <a:latin typeface="+mj-lt"/>
                    <a:ea typeface="宋体"/>
                    <a:cs typeface="Times New Roman"/>
                  </a:rPr>
                  <a:t>=</a:t>
                </a:r>
                <a:r>
                  <a:rPr lang="en-US" sz="2000" b="1" kern="100" dirty="0" smtClean="0">
                    <a:effectLst/>
                    <a:latin typeface="+mj-lt"/>
                    <a:ea typeface="宋体"/>
                    <a:cs typeface="Times New Roman"/>
                  </a:rPr>
                  <a:t>0.3 </a:t>
                </a:r>
                <a:endParaRPr lang="zh-CN" sz="2000" b="1" kern="100" dirty="0">
                  <a:effectLst/>
                  <a:latin typeface="+mj-lt"/>
                  <a:ea typeface="宋体"/>
                  <a:cs typeface="Times New Roman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967893" y="2286020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s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339752" y="3501008"/>
              <a:ext cx="559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/>
                <a:t>i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55776" y="2708920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r</a:t>
              </a:r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en-US" altLang="zh-CN" b="1" i="1" dirty="0">
                  <a:solidFill>
                    <a:srgbClr val="FF0000"/>
                  </a:solidFill>
                </a:rPr>
                <a:t>t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90683" y="1763718"/>
            <a:ext cx="3802889" cy="2754617"/>
            <a:chOff x="4690683" y="1763718"/>
            <a:chExt cx="3802889" cy="2754617"/>
          </a:xfrm>
        </p:grpSpPr>
        <p:grpSp>
          <p:nvGrpSpPr>
            <p:cNvPr id="23" name="组合 22"/>
            <p:cNvGrpSpPr/>
            <p:nvPr/>
          </p:nvGrpSpPr>
          <p:grpSpPr>
            <a:xfrm>
              <a:off x="4690683" y="1763718"/>
              <a:ext cx="3802889" cy="2754617"/>
              <a:chOff x="4690683" y="1763718"/>
              <a:chExt cx="3802889" cy="2754617"/>
            </a:xfrm>
          </p:grpSpPr>
          <p:pic>
            <p:nvPicPr>
              <p:cNvPr id="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0683" y="1763718"/>
                <a:ext cx="3802889" cy="2754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6470154" y="1988840"/>
                <a:ext cx="1702246" cy="2971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000" b="1" i="1" kern="100" dirty="0" smtClean="0">
                    <a:effectLst/>
                    <a:latin typeface="+mj-lt"/>
                    <a:ea typeface="宋体"/>
                    <a:cs typeface="Times New Roman"/>
                    <a:sym typeface="Symbol"/>
                  </a:rPr>
                  <a:t></a:t>
                </a:r>
                <a:r>
                  <a:rPr lang="en-US" sz="2000" b="1" kern="100" dirty="0">
                    <a:effectLst/>
                    <a:latin typeface="+mj-lt"/>
                    <a:ea typeface="宋体"/>
                    <a:cs typeface="Times New Roman"/>
                  </a:rPr>
                  <a:t>=0.5, </a:t>
                </a:r>
                <a:r>
                  <a:rPr lang="en-US" sz="2000" b="1" i="1" kern="100" dirty="0">
                    <a:effectLst/>
                    <a:latin typeface="+mj-lt"/>
                    <a:ea typeface="宋体"/>
                    <a:cs typeface="Times New Roman"/>
                    <a:sym typeface="Symbol"/>
                  </a:rPr>
                  <a:t></a:t>
                </a:r>
                <a:r>
                  <a:rPr lang="en-US" sz="2000" b="1" kern="100" dirty="0">
                    <a:effectLst/>
                    <a:latin typeface="+mj-lt"/>
                    <a:ea typeface="宋体"/>
                    <a:cs typeface="Times New Roman"/>
                  </a:rPr>
                  <a:t>=</a:t>
                </a:r>
                <a:r>
                  <a:rPr lang="en-US" sz="2000" b="1" kern="100" dirty="0" smtClean="0">
                    <a:effectLst/>
                    <a:latin typeface="+mj-lt"/>
                    <a:ea typeface="宋体"/>
                    <a:cs typeface="Times New Roman"/>
                  </a:rPr>
                  <a:t>0.4 </a:t>
                </a:r>
                <a:endParaRPr lang="zh-CN" sz="2000" b="1" kern="100" dirty="0">
                  <a:effectLst/>
                  <a:latin typeface="+mj-lt"/>
                  <a:ea typeface="宋体"/>
                  <a:cs typeface="Times New Roman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5940152" y="2276872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s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604519" y="3687415"/>
              <a:ext cx="559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/>
                <a:t>i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785277" y="3039343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r</a:t>
              </a:r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en-US" altLang="zh-CN" b="1" i="1" dirty="0">
                  <a:solidFill>
                    <a:srgbClr val="FF0000"/>
                  </a:solidFill>
                </a:rPr>
                <a:t>t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5576" y="3573016"/>
            <a:ext cx="1770483" cy="988322"/>
            <a:chOff x="755576" y="3573016"/>
            <a:chExt cx="1770483" cy="988322"/>
          </a:xfrm>
        </p:grpSpPr>
        <p:grpSp>
          <p:nvGrpSpPr>
            <p:cNvPr id="2" name="组合 1"/>
            <p:cNvGrpSpPr/>
            <p:nvPr/>
          </p:nvGrpSpPr>
          <p:grpSpPr>
            <a:xfrm>
              <a:off x="755576" y="3573016"/>
              <a:ext cx="1770483" cy="988322"/>
              <a:chOff x="755576" y="3573016"/>
              <a:chExt cx="1770483" cy="988322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755576" y="3573016"/>
                <a:ext cx="1490846" cy="400110"/>
                <a:chOff x="1043608" y="3573016"/>
                <a:chExt cx="1490846" cy="40011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043608" y="3573016"/>
                  <a:ext cx="5581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 dirty="0" err="1">
                      <a:solidFill>
                        <a:srgbClr val="FF0000"/>
                      </a:solidFill>
                    </a:rPr>
                    <a:t>i</a:t>
                  </a:r>
                  <a:r>
                    <a:rPr lang="en-US" altLang="zh-CN" sz="2000" b="1" i="1" baseline="-25000" dirty="0" err="1">
                      <a:solidFill>
                        <a:srgbClr val="FF0000"/>
                      </a:solidFill>
                    </a:rPr>
                    <a:t>max</a:t>
                  </a:r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/>
                <p:nvPr/>
              </p:nvCxnSpPr>
              <p:spPr bwMode="auto">
                <a:xfrm flipH="1">
                  <a:off x="1731354" y="3789040"/>
                  <a:ext cx="8031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2" name="组合 21"/>
              <p:cNvGrpSpPr/>
              <p:nvPr/>
            </p:nvGrpSpPr>
            <p:grpSpPr>
              <a:xfrm>
                <a:off x="1967893" y="3789040"/>
                <a:ext cx="558166" cy="772298"/>
                <a:chOff x="2255925" y="3789040"/>
                <a:chExt cx="558166" cy="77229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2255925" y="4161228"/>
                  <a:ext cx="5581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 dirty="0" err="1">
                      <a:solidFill>
                        <a:srgbClr val="FF0000"/>
                      </a:solidFill>
                    </a:rPr>
                    <a:t>t</a:t>
                  </a:r>
                  <a:r>
                    <a:rPr lang="en-US" altLang="zh-CN" sz="2000" b="1" i="1" baseline="-25000" dirty="0" err="1">
                      <a:solidFill>
                        <a:srgbClr val="FF0000"/>
                      </a:solidFill>
                    </a:rPr>
                    <a:t>max</a:t>
                  </a:r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9" name="直接连接符 18"/>
                <p:cNvCxnSpPr/>
                <p:nvPr/>
              </p:nvCxnSpPr>
              <p:spPr bwMode="auto">
                <a:xfrm>
                  <a:off x="2534454" y="3789040"/>
                  <a:ext cx="0" cy="36004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33" name="直接连接符 32"/>
            <p:cNvCxnSpPr/>
            <p:nvPr/>
          </p:nvCxnSpPr>
          <p:spPr bwMode="auto">
            <a:xfrm>
              <a:off x="1443322" y="3789040"/>
              <a:ext cx="82208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265410" y="3789040"/>
              <a:ext cx="0" cy="372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70618" y="571698"/>
            <a:ext cx="346933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SIR</a:t>
            </a:r>
            <a:r>
              <a:rPr lang="zh-CN" altLang="zh-CN" sz="2800" b="1" dirty="0" smtClean="0">
                <a:ea typeface="楷体_GB2312" pitchFamily="49" charset="-122"/>
              </a:rPr>
              <a:t>模型</a:t>
            </a:r>
            <a:r>
              <a:rPr lang="zh-CN" altLang="en-US" sz="2800" b="1" dirty="0" smtClean="0">
                <a:ea typeface="楷体_GB2312" pitchFamily="49" charset="-122"/>
              </a:rPr>
              <a:t>的</a:t>
            </a:r>
            <a:r>
              <a:rPr lang="zh-CN" altLang="en-US" sz="2800" b="1" dirty="0" smtClean="0"/>
              <a:t>数值计算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273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20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230" y="601524"/>
            <a:ext cx="16816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结果分析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946425" y="1268760"/>
            <a:ext cx="7369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1/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~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平均传染期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(</a:t>
            </a:r>
            <a:r>
              <a:rPr lang="zh-CN" altLang="en-US" sz="2800" b="1" dirty="0"/>
              <a:t>病人</a:t>
            </a:r>
            <a:r>
              <a:rPr lang="zh-CN" altLang="zh-CN" sz="2800" b="1" dirty="0" smtClean="0"/>
              <a:t>治愈</a:t>
            </a:r>
            <a:r>
              <a:rPr lang="zh-CN" altLang="zh-CN" sz="2800" b="1" dirty="0"/>
              <a:t>所</a:t>
            </a:r>
            <a:r>
              <a:rPr lang="zh-CN" altLang="zh-CN" sz="2800" b="1" dirty="0" smtClean="0"/>
              <a:t>需平均时间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786471" y="1844824"/>
            <a:ext cx="8106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sym typeface="Symbol"/>
              </a:rPr>
              <a:t>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sym typeface="Symbol"/>
              </a:rPr>
              <a:t>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en-US" altLang="zh-CN" sz="2800" b="1" i="1" dirty="0">
                <a:solidFill>
                  <a:srgbClr val="FF0000"/>
                </a:solidFill>
                <a:sym typeface="Symbol"/>
              </a:rPr>
              <a:t>~</a:t>
            </a:r>
            <a:r>
              <a:rPr lang="zh-CN" altLang="zh-CN" sz="2800" b="1" dirty="0">
                <a:solidFill>
                  <a:srgbClr val="FF0000"/>
                </a:solidFill>
              </a:rPr>
              <a:t>接触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感染期</a:t>
            </a:r>
            <a:r>
              <a:rPr lang="zh-CN" altLang="en-US" sz="2800" b="1" dirty="0" smtClean="0"/>
              <a:t>内</a:t>
            </a:r>
            <a:r>
              <a:rPr lang="zh-CN" altLang="zh-CN" sz="2800" b="1" dirty="0" smtClean="0"/>
              <a:t>每个</a:t>
            </a:r>
            <a:r>
              <a:rPr lang="zh-CN" altLang="en-US" sz="2800" b="1" dirty="0"/>
              <a:t>病人</a:t>
            </a:r>
            <a:r>
              <a:rPr lang="zh-CN" altLang="zh-CN" sz="2800" b="1" dirty="0" smtClean="0"/>
              <a:t>有效接触人数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203848" y="601524"/>
            <a:ext cx="3111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接触率</a:t>
            </a:r>
            <a:r>
              <a:rPr lang="en-US" altLang="zh-CN" sz="2800" b="1" i="1" dirty="0">
                <a:solidFill>
                  <a:srgbClr val="000000"/>
                </a:solidFill>
                <a:sym typeface="Symbol"/>
              </a:rPr>
              <a:t></a:t>
            </a:r>
            <a:r>
              <a:rPr lang="en-US" altLang="zh-CN" sz="2800" b="1" i="1" dirty="0" smtClean="0">
                <a:solidFill>
                  <a:srgbClr val="000000"/>
                </a:solidFill>
                <a:sym typeface="Symbol"/>
              </a:rPr>
              <a:t>, 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治愈率</a:t>
            </a:r>
            <a:r>
              <a:rPr lang="en-US" altLang="zh-CN" sz="2800" b="1" i="1" dirty="0">
                <a:solidFill>
                  <a:srgbClr val="000000"/>
                </a:solidFill>
                <a:sym typeface="Symbol"/>
              </a:rPr>
              <a:t>.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61087" y="2492896"/>
            <a:ext cx="2971353" cy="11695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接触</a:t>
            </a:r>
            <a:r>
              <a:rPr lang="zh-CN" altLang="zh-CN" sz="2800" b="1" dirty="0"/>
              <a:t>数</a:t>
            </a:r>
            <a:r>
              <a:rPr lang="en-US" altLang="zh-CN" sz="2800" b="1" i="1" dirty="0" smtClean="0">
                <a:sym typeface="Symbol"/>
              </a:rPr>
              <a:t></a:t>
            </a:r>
            <a:r>
              <a:rPr lang="zh-CN" altLang="zh-CN" sz="2800" b="1" dirty="0" smtClean="0"/>
              <a:t>小</a:t>
            </a:r>
            <a:r>
              <a:rPr lang="en-US" altLang="zh-CN" sz="2800" b="1" dirty="0" smtClean="0"/>
              <a:t>——</a:t>
            </a:r>
            <a:endParaRPr lang="en-US" altLang="zh-CN" sz="2800" b="1" dirty="0"/>
          </a:p>
          <a:p>
            <a:pPr>
              <a:lnSpc>
                <a:spcPts val="4200"/>
              </a:lnSpc>
            </a:pPr>
            <a:r>
              <a:rPr lang="zh-CN" altLang="zh-CN" sz="2800" b="1" dirty="0" smtClean="0"/>
              <a:t>有助于控制传播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9" name="右箭头 18"/>
          <p:cNvSpPr/>
          <p:nvPr/>
        </p:nvSpPr>
        <p:spPr bwMode="auto">
          <a:xfrm>
            <a:off x="5330951" y="2758697"/>
            <a:ext cx="108012" cy="58306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840" y="5730018"/>
            <a:ext cx="5688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健康人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增加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病人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减少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786471" y="5749374"/>
            <a:ext cx="2197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接触数</a:t>
            </a:r>
            <a:r>
              <a:rPr lang="en-US" altLang="zh-CN" sz="2800" b="1" i="1" dirty="0" smtClean="0">
                <a:sym typeface="Symbol"/>
              </a:rPr>
              <a:t></a:t>
            </a:r>
            <a:r>
              <a:rPr lang="zh-CN" altLang="en-US" sz="2800" b="1" dirty="0" smtClean="0">
                <a:sym typeface="Symbol"/>
              </a:rPr>
              <a:t>变小</a:t>
            </a:r>
            <a:endParaRPr lang="zh-CN" altLang="en-US" sz="2800" b="1" dirty="0"/>
          </a:p>
        </p:txBody>
      </p:sp>
      <p:sp>
        <p:nvSpPr>
          <p:cNvPr id="22" name="右箭头 21"/>
          <p:cNvSpPr/>
          <p:nvPr/>
        </p:nvSpPr>
        <p:spPr bwMode="auto">
          <a:xfrm>
            <a:off x="3059832" y="5661248"/>
            <a:ext cx="108012" cy="58306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0210" y="2492896"/>
            <a:ext cx="4059861" cy="523220"/>
            <a:chOff x="1160210" y="2492896"/>
            <a:chExt cx="4059861" cy="523220"/>
          </a:xfrm>
        </p:grpSpPr>
        <p:sp>
          <p:nvSpPr>
            <p:cNvPr id="9" name="矩形 8"/>
            <p:cNvSpPr/>
            <p:nvPr/>
          </p:nvSpPr>
          <p:spPr>
            <a:xfrm>
              <a:off x="1160210" y="2492896"/>
              <a:ext cx="405986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卫生</a:t>
              </a:r>
              <a:r>
                <a:rPr lang="zh-CN" altLang="zh-CN" sz="2800" b="1" dirty="0" smtClean="0"/>
                <a:t>水平高</a:t>
              </a:r>
              <a:r>
                <a:rPr lang="en-US" altLang="zh-CN" sz="2800" b="1" dirty="0" smtClean="0"/>
                <a:t>    </a:t>
              </a:r>
              <a:r>
                <a:rPr lang="zh-CN" altLang="zh-CN" sz="2800" b="1" dirty="0" smtClean="0"/>
                <a:t>接触</a:t>
              </a:r>
              <a:r>
                <a:rPr lang="zh-CN" altLang="zh-CN" sz="2800" b="1" dirty="0"/>
                <a:t>率</a:t>
              </a:r>
              <a:r>
                <a:rPr lang="en-US" altLang="zh-CN" sz="2800" b="1" i="1" dirty="0" smtClean="0">
                  <a:sym typeface="Symbol"/>
                </a:rPr>
                <a:t></a:t>
              </a:r>
              <a:r>
                <a:rPr lang="zh-CN" altLang="zh-CN" sz="2800" b="1" dirty="0" smtClean="0"/>
                <a:t>小</a:t>
              </a:r>
              <a:endParaRPr lang="zh-CN" altLang="en-US" sz="2800" b="1" dirty="0"/>
            </a:p>
          </p:txBody>
        </p:sp>
        <p:sp>
          <p:nvSpPr>
            <p:cNvPr id="3" name="右箭头 2"/>
            <p:cNvSpPr/>
            <p:nvPr/>
          </p:nvSpPr>
          <p:spPr bwMode="auto">
            <a:xfrm>
              <a:off x="3203848" y="2564904"/>
              <a:ext cx="144016" cy="40475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87624" y="3140968"/>
            <a:ext cx="4009273" cy="523220"/>
            <a:chOff x="1187624" y="3140968"/>
            <a:chExt cx="4009273" cy="523220"/>
          </a:xfrm>
        </p:grpSpPr>
        <p:sp>
          <p:nvSpPr>
            <p:cNvPr id="10" name="矩形 9"/>
            <p:cNvSpPr/>
            <p:nvPr/>
          </p:nvSpPr>
          <p:spPr>
            <a:xfrm>
              <a:off x="1187624" y="3140968"/>
              <a:ext cx="400927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医疗</a:t>
              </a:r>
              <a:r>
                <a:rPr lang="zh-CN" altLang="zh-CN" sz="2800" b="1" dirty="0" smtClean="0"/>
                <a:t>水平高</a:t>
              </a:r>
              <a:r>
                <a:rPr lang="en-US" altLang="zh-CN" sz="2800" b="1" dirty="0" smtClean="0"/>
                <a:t>    </a:t>
              </a:r>
              <a:r>
                <a:rPr lang="zh-CN" altLang="zh-CN" sz="2800" b="1" dirty="0" smtClean="0"/>
                <a:t>治愈率</a:t>
              </a:r>
              <a:r>
                <a:rPr lang="en-US" altLang="zh-CN" sz="2800" b="1" i="1" dirty="0" smtClean="0">
                  <a:sym typeface="Symbol"/>
                </a:rPr>
                <a:t></a:t>
              </a:r>
              <a:r>
                <a:rPr lang="zh-CN" altLang="zh-CN" sz="2800" b="1" dirty="0" smtClean="0"/>
                <a:t>大</a:t>
              </a:r>
              <a:endParaRPr lang="zh-CN" altLang="en-US" sz="2800" b="1" dirty="0"/>
            </a:p>
          </p:txBody>
        </p:sp>
        <p:sp>
          <p:nvSpPr>
            <p:cNvPr id="23" name="右箭头 22"/>
            <p:cNvSpPr/>
            <p:nvPr/>
          </p:nvSpPr>
          <p:spPr bwMode="auto">
            <a:xfrm>
              <a:off x="3203848" y="3212976"/>
              <a:ext cx="144016" cy="40475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46425" y="3789040"/>
            <a:ext cx="7019476" cy="1872208"/>
            <a:chOff x="946425" y="3789040"/>
            <a:chExt cx="7019476" cy="1872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946425" y="3789040"/>
              <a:ext cx="7019476" cy="1872208"/>
              <a:chOff x="946425" y="3789040"/>
              <a:chExt cx="7019476" cy="1872208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788024" y="3799546"/>
                <a:ext cx="3177877" cy="1861702"/>
                <a:chOff x="4788024" y="3818269"/>
                <a:chExt cx="3177877" cy="1861702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4788024" y="3818269"/>
                  <a:ext cx="3177877" cy="1861702"/>
                  <a:chOff x="4690683" y="1763718"/>
                  <a:chExt cx="3802889" cy="2754617"/>
                </a:xfrm>
              </p:grpSpPr>
              <p:pic>
                <p:nvPicPr>
                  <p:cNvPr id="1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90683" y="1763718"/>
                    <a:ext cx="3802889" cy="27546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70154" y="1988840"/>
                    <a:ext cx="1702246" cy="2971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800" b="1" i="1" kern="100" dirty="0" smtClean="0">
                        <a:effectLst/>
                        <a:latin typeface="+mj-lt"/>
                        <a:ea typeface="宋体"/>
                        <a:cs typeface="Times New Roman"/>
                        <a:sym typeface="Symbol"/>
                      </a:rPr>
                      <a:t></a:t>
                    </a:r>
                    <a:r>
                      <a:rPr lang="en-US" sz="1800" b="1" kern="100" dirty="0">
                        <a:effectLst/>
                        <a:latin typeface="+mj-lt"/>
                        <a:ea typeface="宋体"/>
                        <a:cs typeface="Times New Roman"/>
                      </a:rPr>
                      <a:t>=0.5, </a:t>
                    </a:r>
                    <a:r>
                      <a:rPr lang="en-US" sz="1800" b="1" i="1" kern="100" dirty="0">
                        <a:effectLst/>
                        <a:latin typeface="+mj-lt"/>
                        <a:ea typeface="宋体"/>
                        <a:cs typeface="Times New Roman"/>
                        <a:sym typeface="Symbol"/>
                      </a:rPr>
                      <a:t></a:t>
                    </a:r>
                    <a:r>
                      <a:rPr lang="en-US" sz="1800" b="1" kern="100" dirty="0">
                        <a:effectLst/>
                        <a:latin typeface="+mj-lt"/>
                        <a:ea typeface="宋体"/>
                        <a:cs typeface="Times New Roman"/>
                      </a:rPr>
                      <a:t>=</a:t>
                    </a:r>
                    <a:r>
                      <a:rPr lang="en-US" sz="1800" b="1" kern="100" dirty="0" smtClean="0">
                        <a:effectLst/>
                        <a:latin typeface="+mj-lt"/>
                        <a:ea typeface="宋体"/>
                        <a:cs typeface="Times New Roman"/>
                      </a:rPr>
                      <a:t>0.4 </a:t>
                    </a:r>
                    <a:endParaRPr lang="zh-CN" sz="1800" b="1" kern="100" dirty="0">
                      <a:effectLst/>
                      <a:latin typeface="+mj-lt"/>
                      <a:ea typeface="宋体"/>
                      <a:cs typeface="Times New Roman"/>
                    </a:endParaRPr>
                  </a:p>
                </p:txBody>
              </p:sp>
            </p:grpSp>
            <p:sp>
              <p:nvSpPr>
                <p:cNvPr id="25" name="矩形 24"/>
                <p:cNvSpPr/>
                <p:nvPr/>
              </p:nvSpPr>
              <p:spPr>
                <a:xfrm>
                  <a:off x="6641261" y="4335487"/>
                  <a:ext cx="59503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 dirty="0"/>
                    <a:t>s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t</a:t>
                  </a:r>
                  <a:r>
                    <a:rPr lang="en-US" altLang="zh-CN" b="1" dirty="0"/>
                    <a:t>)</a:t>
                  </a:r>
                  <a:endParaRPr lang="zh-CN" altLang="en-US" b="1" dirty="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604519" y="5013176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 dirty="0" err="1"/>
                    <a:t>i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t</a:t>
                  </a:r>
                  <a:r>
                    <a:rPr lang="en-US" altLang="zh-CN" b="1" dirty="0"/>
                    <a:t>)</a:t>
                  </a:r>
                  <a:endParaRPr lang="zh-CN" altLang="en-US" b="1" dirty="0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946425" y="3789040"/>
                <a:ext cx="3126622" cy="1818513"/>
                <a:chOff x="946425" y="3789040"/>
                <a:chExt cx="3126622" cy="1818513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946425" y="3789040"/>
                  <a:ext cx="3126622" cy="1818513"/>
                  <a:chOff x="932733" y="1763718"/>
                  <a:chExt cx="3741553" cy="2690713"/>
                </a:xfrm>
              </p:grpSpPr>
              <p:pic>
                <p:nvPicPr>
                  <p:cNvPr id="1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2733" y="1763718"/>
                    <a:ext cx="3741553" cy="26907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7782" y="1988840"/>
                    <a:ext cx="1772505" cy="297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800" b="1" i="1" kern="100" dirty="0" smtClean="0">
                        <a:effectLst/>
                        <a:latin typeface="+mj-lt"/>
                        <a:ea typeface="宋体"/>
                        <a:cs typeface="Times New Roman"/>
                        <a:sym typeface="Symbol"/>
                      </a:rPr>
                      <a:t></a:t>
                    </a:r>
                    <a:r>
                      <a:rPr lang="en-US" sz="1800" b="1" kern="100" dirty="0">
                        <a:effectLst/>
                        <a:latin typeface="+mj-lt"/>
                        <a:ea typeface="宋体"/>
                        <a:cs typeface="Times New Roman"/>
                      </a:rPr>
                      <a:t>=0.6</a:t>
                    </a:r>
                    <a:r>
                      <a:rPr lang="en-US" sz="1800" b="1" kern="100" dirty="0" smtClean="0">
                        <a:effectLst/>
                        <a:latin typeface="+mj-lt"/>
                        <a:ea typeface="宋体"/>
                        <a:cs typeface="Times New Roman"/>
                      </a:rPr>
                      <a:t>,</a:t>
                    </a:r>
                    <a:r>
                      <a:rPr lang="en-US" sz="1800" b="1" i="1" kern="100" dirty="0" smtClean="0">
                        <a:effectLst/>
                        <a:latin typeface="+mj-lt"/>
                        <a:ea typeface="宋体"/>
                        <a:cs typeface="Times New Roman"/>
                        <a:sym typeface="Symbol"/>
                      </a:rPr>
                      <a:t></a:t>
                    </a:r>
                    <a:r>
                      <a:rPr lang="en-US" sz="1800" b="1" kern="100" dirty="0">
                        <a:effectLst/>
                        <a:latin typeface="+mj-lt"/>
                        <a:ea typeface="宋体"/>
                        <a:cs typeface="Times New Roman"/>
                      </a:rPr>
                      <a:t>=</a:t>
                    </a:r>
                    <a:r>
                      <a:rPr lang="en-US" sz="1800" b="1" kern="100" dirty="0" smtClean="0">
                        <a:effectLst/>
                        <a:latin typeface="+mj-lt"/>
                        <a:ea typeface="宋体"/>
                        <a:cs typeface="Times New Roman"/>
                      </a:rPr>
                      <a:t>0.3 </a:t>
                    </a:r>
                    <a:endParaRPr lang="zh-CN" sz="1800" b="1" kern="100" dirty="0">
                      <a:effectLst/>
                      <a:latin typeface="+mj-lt"/>
                      <a:ea typeface="宋体"/>
                      <a:cs typeface="Times New Roman"/>
                    </a:endParaRPr>
                  </a:p>
                </p:txBody>
              </p:sp>
            </p:grpSp>
            <p:sp>
              <p:nvSpPr>
                <p:cNvPr id="27" name="矩形 26"/>
                <p:cNvSpPr/>
                <p:nvPr/>
              </p:nvSpPr>
              <p:spPr>
                <a:xfrm>
                  <a:off x="3275856" y="4725144"/>
                  <a:ext cx="59503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 dirty="0"/>
                    <a:t>s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t</a:t>
                  </a:r>
                  <a:r>
                    <a:rPr lang="en-US" altLang="zh-CN" b="1" dirty="0"/>
                    <a:t>)</a:t>
                  </a:r>
                  <a:endParaRPr lang="zh-CN" altLang="en-US" b="1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555776" y="4983559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 dirty="0" err="1"/>
                    <a:t>i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t</a:t>
                  </a:r>
                  <a:r>
                    <a:rPr lang="en-US" altLang="zh-CN" b="1" dirty="0"/>
                    <a:t>)</a:t>
                  </a:r>
                  <a:endParaRPr lang="zh-CN" altLang="en-US" b="1" dirty="0"/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2699792" y="4375169"/>
                <a:ext cx="6110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FF0000"/>
                    </a:solidFill>
                    <a:sym typeface="Symbol"/>
                  </a:rPr>
                  <a:t>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=2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5580112" y="4365104"/>
              <a:ext cx="9316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FF0000"/>
                  </a:solidFill>
                  <a:sym typeface="Symbol"/>
                </a:rPr>
                <a:t>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=1.25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98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19" grpId="0" animBg="1"/>
      <p:bldP spid="20" grpId="0"/>
      <p:bldP spid="21" grpId="0"/>
      <p:bldP spid="2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1" y="5283205"/>
            <a:ext cx="887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预防接种</a:t>
            </a:r>
            <a:r>
              <a:rPr lang="zh-CN" altLang="zh-CN" sz="2800" b="1" dirty="0"/>
              <a:t>使群体</a:t>
            </a:r>
            <a:r>
              <a:rPr lang="zh-CN" altLang="zh-CN" sz="2800" b="1" dirty="0" smtClean="0"/>
              <a:t>免疫</a:t>
            </a:r>
            <a:r>
              <a:rPr lang="en-US" altLang="zh-CN" sz="2800" b="1" dirty="0"/>
              <a:t>,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提高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</a:rPr>
              <a:t>(0)</a:t>
            </a:r>
            <a:r>
              <a:rPr lang="zh-CN" altLang="zh-CN" sz="2800" b="1" dirty="0">
                <a:solidFill>
                  <a:srgbClr val="FF0000"/>
                </a:solidFill>
              </a:rPr>
              <a:t>使</a:t>
            </a:r>
            <a:r>
              <a:rPr lang="en-US" altLang="zh-CN" sz="2800" b="1" i="1" dirty="0">
                <a:solidFill>
                  <a:srgbClr val="FF0000"/>
                </a:solidFill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(0)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减小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zh-CN" altLang="zh-CN" sz="2800" b="1" dirty="0" smtClean="0"/>
              <a:t>满足</a:t>
            </a:r>
            <a:r>
              <a:rPr lang="en-US" altLang="zh-CN" sz="2800" b="1" i="1" dirty="0" smtClean="0">
                <a:sym typeface="Symbol"/>
              </a:rPr>
              <a:t>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(0)</a:t>
            </a:r>
            <a:r>
              <a:rPr lang="en-US" altLang="zh-CN" sz="2800" b="1" dirty="0">
                <a:sym typeface="Symbol"/>
              </a:rPr>
              <a:t></a:t>
            </a:r>
            <a:r>
              <a:rPr lang="en-US" altLang="zh-CN" sz="2800" b="1" dirty="0" smtClean="0"/>
              <a:t>1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4230" y="601524"/>
            <a:ext cx="16816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结果分析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395662" y="622538"/>
            <a:ext cx="60563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/>
              <a:t>健康人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), </a:t>
            </a:r>
            <a:r>
              <a:rPr lang="zh-CN" altLang="en-US" sz="2800" b="1" dirty="0" smtClean="0"/>
              <a:t>病人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).</a:t>
            </a:r>
            <a:r>
              <a:rPr lang="en-US" altLang="zh-CN" sz="2800" b="1" i="1" dirty="0" smtClean="0">
                <a:sym typeface="Symbol"/>
              </a:rPr>
              <a:t> </a:t>
            </a:r>
            <a:r>
              <a:rPr lang="en-US" altLang="zh-CN" sz="2800" b="1" i="1" dirty="0">
                <a:sym typeface="Symbol"/>
              </a:rPr>
              <a:t> </a:t>
            </a:r>
            <a:r>
              <a:rPr lang="en-US" altLang="zh-CN" sz="2800" b="1" dirty="0"/>
              <a:t>=</a:t>
            </a:r>
            <a:r>
              <a:rPr lang="en-US" altLang="zh-CN" sz="2800" b="1" i="1" dirty="0">
                <a:sym typeface="Symbol"/>
              </a:rPr>
              <a:t></a:t>
            </a:r>
            <a:r>
              <a:rPr lang="en-US" altLang="zh-CN" sz="2800" b="1" dirty="0"/>
              <a:t>/</a:t>
            </a:r>
            <a:r>
              <a:rPr lang="en-US" altLang="zh-CN" sz="2800" b="1" i="1" dirty="0">
                <a:sym typeface="Symbol"/>
              </a:rPr>
              <a:t>~</a:t>
            </a:r>
            <a:r>
              <a:rPr lang="zh-CN" altLang="zh-CN" sz="2800" b="1" dirty="0"/>
              <a:t>接触</a:t>
            </a:r>
            <a:r>
              <a:rPr lang="zh-CN" altLang="zh-CN" sz="2800" b="1" dirty="0" smtClean="0"/>
              <a:t>数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287352" y="1574953"/>
            <a:ext cx="1234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sym typeface="Symbol"/>
              </a:rPr>
              <a:t></a:t>
            </a:r>
            <a:r>
              <a:rPr lang="en-US" altLang="zh-CN" sz="2800" b="1" dirty="0">
                <a:solidFill>
                  <a:srgbClr val="FF0000"/>
                </a:solidFill>
              </a:rPr>
              <a:t>=1.25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03648" y="1405802"/>
            <a:ext cx="3168352" cy="1961159"/>
            <a:chOff x="1403648" y="1405802"/>
            <a:chExt cx="3168352" cy="1961159"/>
          </a:xfrm>
        </p:grpSpPr>
        <p:pic>
          <p:nvPicPr>
            <p:cNvPr id="5" name="图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05802"/>
              <a:ext cx="3168352" cy="1961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2943344" y="1693834"/>
              <a:ext cx="11769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2000" b="1" i="1" kern="100" dirty="0" smtClean="0">
                  <a:ea typeface="宋体"/>
                  <a:cs typeface="Times New Roman"/>
                </a:rPr>
                <a:t>s</a:t>
              </a:r>
              <a:r>
                <a:rPr lang="en-US" altLang="zh-CN" sz="2000" b="1" kern="100" dirty="0" smtClean="0">
                  <a:ea typeface="宋体"/>
                  <a:cs typeface="Times New Roman"/>
                </a:rPr>
                <a:t>(0</a:t>
              </a:r>
              <a:r>
                <a:rPr lang="en-US" altLang="zh-CN" sz="2000" b="1" kern="100" dirty="0">
                  <a:ea typeface="宋体"/>
                  <a:cs typeface="Times New Roman"/>
                </a:rPr>
                <a:t>)=</a:t>
              </a:r>
              <a:r>
                <a:rPr lang="en-US" altLang="zh-CN" sz="2000" b="1" kern="100" dirty="0" smtClean="0">
                  <a:ea typeface="宋体"/>
                  <a:cs typeface="Times New Roman"/>
                </a:rPr>
                <a:t>0.99</a:t>
              </a:r>
              <a:endParaRPr lang="zh-CN" altLang="zh-CN" sz="2000" b="1" kern="100" dirty="0">
                <a:ea typeface="宋体"/>
                <a:cs typeface="Times New Roman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41479" y="1430286"/>
            <a:ext cx="2922613" cy="1912189"/>
            <a:chOff x="5141479" y="1430286"/>
            <a:chExt cx="2922613" cy="1912189"/>
          </a:xfrm>
        </p:grpSpPr>
        <p:pic>
          <p:nvPicPr>
            <p:cNvPr id="6" name="图片 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79" y="1430286"/>
              <a:ext cx="2922613" cy="19121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矩形 10"/>
            <p:cNvSpPr/>
            <p:nvPr/>
          </p:nvSpPr>
          <p:spPr>
            <a:xfrm>
              <a:off x="6228184" y="1712837"/>
              <a:ext cx="11769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2000" b="1" i="1" kern="100" dirty="0" smtClean="0">
                  <a:ea typeface="宋体"/>
                  <a:cs typeface="Times New Roman"/>
                </a:rPr>
                <a:t>s</a:t>
              </a:r>
              <a:r>
                <a:rPr lang="en-US" altLang="zh-CN" sz="2000" b="1" kern="100" dirty="0" smtClean="0">
                  <a:ea typeface="宋体"/>
                  <a:cs typeface="Times New Roman"/>
                </a:rPr>
                <a:t>(0</a:t>
              </a:r>
              <a:r>
                <a:rPr lang="en-US" altLang="zh-CN" sz="2000" b="1" kern="100" dirty="0">
                  <a:ea typeface="宋体"/>
                  <a:cs typeface="Times New Roman"/>
                </a:rPr>
                <a:t>)=</a:t>
              </a:r>
              <a:r>
                <a:rPr lang="en-US" altLang="zh-CN" sz="2000" b="1" kern="100" dirty="0" smtClean="0">
                  <a:ea typeface="宋体"/>
                  <a:cs typeface="Times New Roman"/>
                </a:rPr>
                <a:t>0.70</a:t>
              </a:r>
              <a:endParaRPr lang="zh-CN" altLang="zh-CN" sz="2000" b="1" kern="100" dirty="0">
                <a:ea typeface="宋体"/>
                <a:cs typeface="Times New Roman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392850" y="3337828"/>
            <a:ext cx="339708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ym typeface="Symbol"/>
              </a:rPr>
              <a:t>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(0)&gt;1, 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先增后减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5059734" y="3337828"/>
            <a:ext cx="33922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ym typeface="Symbol"/>
              </a:rPr>
              <a:t>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(0)</a:t>
            </a:r>
            <a:r>
              <a:rPr lang="en-US" altLang="zh-CN" sz="2800" b="1" dirty="0">
                <a:sym typeface="Symbol"/>
              </a:rPr>
              <a:t></a:t>
            </a:r>
            <a:r>
              <a:rPr lang="en-US" altLang="zh-CN" sz="2800" b="1" dirty="0" smtClean="0"/>
              <a:t>1, 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单调减少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2130858" y="3959281"/>
            <a:ext cx="217399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传染病蔓延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5508103" y="3931356"/>
            <a:ext cx="253466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传染病</a:t>
            </a:r>
            <a:r>
              <a:rPr lang="zh-CN" altLang="en-US" sz="2800" b="1" dirty="0" smtClean="0"/>
              <a:t>不</a:t>
            </a:r>
            <a:r>
              <a:rPr lang="zh-CN" altLang="zh-CN" sz="2800" b="1" dirty="0" smtClean="0"/>
              <a:t>蔓延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251520" y="4607359"/>
            <a:ext cx="6725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一般情况下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(0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≈</a:t>
            </a:r>
            <a:r>
              <a:rPr lang="en-US" altLang="zh-CN" sz="2800" b="1" dirty="0" smtClean="0"/>
              <a:t>1</a:t>
            </a:r>
            <a:r>
              <a:rPr lang="en-US" altLang="zh-CN" sz="2800" b="1" dirty="0"/>
              <a:t>, </a:t>
            </a:r>
            <a:r>
              <a:rPr lang="zh-CN" altLang="zh-CN" sz="2800" b="1" dirty="0" smtClean="0"/>
              <a:t>控制蔓延</a:t>
            </a:r>
            <a:r>
              <a:rPr lang="zh-CN" altLang="zh-CN" sz="2800" b="1" dirty="0">
                <a:solidFill>
                  <a:srgbClr val="FF0000"/>
                </a:solidFill>
              </a:rPr>
              <a:t>需要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/>
              </a:rPr>
              <a:t>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&lt;1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93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2" y="712867"/>
            <a:ext cx="3395481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+mj-lt"/>
                <a:ea typeface="隶书" panose="02010509060101010101" pitchFamily="49" charset="-122"/>
              </a:rPr>
              <a:t>SARS </a:t>
            </a:r>
            <a:r>
              <a:rPr lang="zh-CN" altLang="en-US" sz="3200" b="1" dirty="0" smtClean="0">
                <a:latin typeface="+mj-lt"/>
                <a:ea typeface="隶书" panose="02010509060101010101" pitchFamily="49" charset="-122"/>
              </a:rPr>
              <a:t>的</a:t>
            </a:r>
            <a:r>
              <a:rPr lang="zh-CN" altLang="zh-CN" sz="3200" b="1" dirty="0" smtClean="0">
                <a:latin typeface="+mj-lt"/>
                <a:ea typeface="隶书" panose="02010509060101010101" pitchFamily="49" charset="-122"/>
              </a:rPr>
              <a:t>传播模型</a:t>
            </a:r>
            <a:endParaRPr lang="zh-CN" altLang="en-US" sz="3200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438442"/>
            <a:ext cx="762121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2003</a:t>
            </a:r>
            <a:r>
              <a:rPr lang="zh-CN" altLang="zh-CN" sz="2800" b="1" dirty="0"/>
              <a:t>年</a:t>
            </a:r>
            <a:r>
              <a:rPr lang="en-US" altLang="zh-CN" sz="2800" b="1" dirty="0" smtClean="0"/>
              <a:t>SARS</a:t>
            </a:r>
            <a:r>
              <a:rPr lang="zh-CN" altLang="zh-CN" sz="2800" b="1" dirty="0" smtClean="0"/>
              <a:t>爆发</a:t>
            </a:r>
            <a:r>
              <a:rPr lang="zh-CN" altLang="zh-CN" sz="2800" b="1" dirty="0">
                <a:solidFill>
                  <a:srgbClr val="FF0000"/>
                </a:solidFill>
              </a:rPr>
              <a:t>初期</a:t>
            </a:r>
            <a:r>
              <a:rPr lang="zh-CN" altLang="zh-CN" sz="2800" b="1" dirty="0" smtClean="0"/>
              <a:t>，处于</a:t>
            </a:r>
            <a:r>
              <a:rPr lang="zh-CN" altLang="zh-CN" sz="2800" b="1" dirty="0"/>
              <a:t>几乎不受制约的</a:t>
            </a:r>
            <a:r>
              <a:rPr lang="zh-CN" altLang="zh-CN" sz="2800" b="1" dirty="0">
                <a:solidFill>
                  <a:srgbClr val="FF0000"/>
                </a:solidFill>
              </a:rPr>
              <a:t>自然传播</a:t>
            </a:r>
            <a:r>
              <a:rPr lang="zh-CN" altLang="zh-CN" sz="2800" b="1" dirty="0" smtClean="0"/>
              <a:t>形式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后期</a:t>
            </a:r>
            <a:r>
              <a:rPr lang="zh-CN" altLang="en-US" sz="2800" b="1" dirty="0"/>
              <a:t>的</a:t>
            </a:r>
            <a:r>
              <a:rPr lang="zh-CN" altLang="zh-CN" sz="2800" b="1" dirty="0" smtClean="0"/>
              <a:t>传播</a:t>
            </a:r>
            <a:r>
              <a:rPr lang="zh-CN" altLang="en-US" sz="2800" b="1" dirty="0" smtClean="0"/>
              <a:t>则</a:t>
            </a:r>
            <a:r>
              <a:rPr lang="zh-CN" altLang="zh-CN" sz="2800" b="1" dirty="0" smtClean="0"/>
              <a:t>受到</a:t>
            </a:r>
            <a:r>
              <a:rPr lang="zh-CN" altLang="zh-CN" sz="2800" b="1" dirty="0">
                <a:solidFill>
                  <a:srgbClr val="FF0000"/>
                </a:solidFill>
              </a:rPr>
              <a:t>严格控制</a:t>
            </a:r>
            <a:r>
              <a:rPr lang="zh-CN" altLang="zh-CN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83568" y="4365104"/>
            <a:ext cx="763284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越</a:t>
            </a:r>
            <a:r>
              <a:rPr lang="zh-CN" altLang="zh-CN" sz="2800" b="1" dirty="0"/>
              <a:t>复杂的模型包含的参数越多，为确定这些参数所需要的疫情数据就越全面，而实际上</a:t>
            </a:r>
            <a:r>
              <a:rPr lang="zh-CN" altLang="zh-CN" sz="2800" b="1" dirty="0">
                <a:solidFill>
                  <a:srgbClr val="FF0000"/>
                </a:solidFill>
              </a:rPr>
              <a:t>能够得到的数据是有限的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55576" y="2644170"/>
            <a:ext cx="741682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虽然</a:t>
            </a:r>
            <a:r>
              <a:rPr lang="zh-CN" altLang="zh-CN" sz="2800" b="1" dirty="0" smtClean="0"/>
              <a:t>影响因素</a:t>
            </a:r>
            <a:r>
              <a:rPr lang="zh-CN" altLang="zh-CN" sz="2800" b="1" dirty="0"/>
              <a:t>众多</a:t>
            </a:r>
            <a:r>
              <a:rPr lang="zh-CN" altLang="zh-CN" sz="2800" b="1" dirty="0" smtClean="0"/>
              <a:t>，不只</a:t>
            </a:r>
            <a:r>
              <a:rPr lang="zh-CN" altLang="zh-CN" sz="2800" b="1" dirty="0"/>
              <a:t>有健康人、病人、移除者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个人群，但是仍然可以</a:t>
            </a:r>
            <a:r>
              <a:rPr lang="zh-CN" altLang="zh-CN" sz="2800" b="1" dirty="0">
                <a:solidFill>
                  <a:srgbClr val="FF0000"/>
                </a:solidFill>
              </a:rPr>
              <a:t>用愈后免疫的</a:t>
            </a:r>
            <a:r>
              <a:rPr lang="en-US" altLang="zh-CN" sz="2800" b="1" dirty="0">
                <a:solidFill>
                  <a:srgbClr val="FF0000"/>
                </a:solidFill>
              </a:rPr>
              <a:t>SIR</a:t>
            </a:r>
            <a:r>
              <a:rPr lang="zh-CN" altLang="zh-CN" sz="2800" b="1" dirty="0">
                <a:solidFill>
                  <a:srgbClr val="FF0000"/>
                </a:solidFill>
              </a:rPr>
              <a:t>模型来描述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65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8042275" y="476250"/>
          <a:ext cx="796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75" y="476250"/>
                        <a:ext cx="796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28600" y="1371600"/>
            <a:ext cx="7727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与</a:t>
            </a:r>
            <a:r>
              <a:rPr lang="en-US" altLang="zh-CN" sz="2800" b="1" dirty="0">
                <a:solidFill>
                  <a:srgbClr val="FF0000"/>
                </a:solidFill>
              </a:rPr>
              <a:t>19</a:t>
            </a:r>
            <a:r>
              <a:rPr lang="zh-CN" altLang="en-US" sz="2800" b="1" dirty="0">
                <a:solidFill>
                  <a:srgbClr val="FF0000"/>
                </a:solidFill>
              </a:rPr>
              <a:t>世纪以前</a:t>
            </a:r>
            <a:r>
              <a:rPr lang="zh-CN" altLang="en-US" sz="2800" b="1" dirty="0"/>
              <a:t>欧洲一些地区人口统计数据吻合</a:t>
            </a:r>
            <a:r>
              <a:rPr lang="en-US" altLang="zh-CN" sz="2800" b="1" dirty="0"/>
              <a:t>.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28600" y="1988840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适用于</a:t>
            </a:r>
            <a:r>
              <a:rPr lang="en-US" altLang="zh-CN" sz="2800" b="1" dirty="0"/>
              <a:t>19</a:t>
            </a:r>
            <a:r>
              <a:rPr lang="zh-CN" altLang="en-US" sz="2800" b="1" dirty="0"/>
              <a:t>世纪后迁往</a:t>
            </a:r>
            <a:r>
              <a:rPr lang="zh-CN" altLang="en-US" sz="2800" b="1" dirty="0">
                <a:solidFill>
                  <a:srgbClr val="FF0000"/>
                </a:solidFill>
              </a:rPr>
              <a:t>加拿大</a:t>
            </a:r>
            <a:r>
              <a:rPr lang="zh-CN" altLang="en-US" sz="2800" b="1" dirty="0"/>
              <a:t>的欧洲移民后代</a:t>
            </a:r>
            <a:r>
              <a:rPr lang="en-US" altLang="zh-CN" sz="2800" b="1" dirty="0"/>
              <a:t>.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79512" y="32004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可用</a:t>
            </a:r>
            <a:r>
              <a:rPr lang="zh-CN" altLang="en-US" sz="2800" b="1" dirty="0"/>
              <a:t>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短期</a:t>
            </a:r>
            <a:r>
              <a:rPr lang="zh-CN" altLang="en-US" sz="2800" b="1" dirty="0" smtClean="0"/>
              <a:t>而不能用于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较长期的</a:t>
            </a:r>
            <a:r>
              <a:rPr lang="zh-CN" altLang="en-US" sz="2800" b="1" dirty="0" smtClean="0"/>
              <a:t>人口预测</a:t>
            </a:r>
            <a:r>
              <a:rPr lang="en-US" altLang="zh-CN" sz="2800" b="1" dirty="0"/>
              <a:t>.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251520" y="2564904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 dirty="0">
                <a:latin typeface="+mj-lt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+mj-lt"/>
                <a:ea typeface="楷体_GB2312" pitchFamily="49" charset="-122"/>
              </a:rPr>
              <a:t>不符合</a:t>
            </a:r>
            <a:r>
              <a:rPr lang="en-US" altLang="zh-CN" sz="2800" b="1" dirty="0">
                <a:latin typeface="+mj-lt"/>
                <a:ea typeface="楷体_GB2312" pitchFamily="49" charset="-122"/>
              </a:rPr>
              <a:t>19</a:t>
            </a:r>
            <a:r>
              <a:rPr lang="zh-CN" altLang="en-US" sz="2800" b="1" dirty="0">
                <a:latin typeface="+mj-lt"/>
                <a:ea typeface="楷体_GB2312" pitchFamily="49" charset="-122"/>
              </a:rPr>
              <a:t>世纪后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多数地区</a:t>
            </a:r>
            <a:r>
              <a:rPr lang="zh-CN" altLang="en-US" sz="2800" b="1" dirty="0">
                <a:latin typeface="+mj-lt"/>
                <a:ea typeface="楷体_GB2312" pitchFamily="49" charset="-122"/>
              </a:rPr>
              <a:t>人口增长规律</a:t>
            </a:r>
            <a:r>
              <a:rPr lang="en-US" altLang="zh-CN" sz="2800" b="1" dirty="0">
                <a:latin typeface="+mj-lt"/>
                <a:ea typeface="楷体_GB2312" pitchFamily="49" charset="-122"/>
              </a:rPr>
              <a:t>.</a:t>
            </a:r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>
            <a:off x="3708400" y="5673725"/>
            <a:ext cx="381000" cy="228600"/>
          </a:xfrm>
          <a:prstGeom prst="notchedRightArrow">
            <a:avLst>
              <a:gd name="adj1" fmla="val 50000"/>
              <a:gd name="adj2" fmla="val 4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94632" y="692696"/>
            <a:ext cx="534166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6. 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指数增长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模型的应用及局限性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79511" y="4115544"/>
            <a:ext cx="88914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改进</a:t>
            </a:r>
            <a:r>
              <a:rPr lang="zh-CN" altLang="zh-CN" sz="2800" b="1" dirty="0"/>
              <a:t>的指数模型</a:t>
            </a:r>
            <a:r>
              <a:rPr lang="zh-CN" altLang="en-US" sz="2800" b="1" dirty="0"/>
              <a:t>计算</a:t>
            </a:r>
            <a:r>
              <a:rPr lang="zh-CN" altLang="zh-CN" sz="2800" b="1" dirty="0"/>
              <a:t>结果有所</a:t>
            </a:r>
            <a:r>
              <a:rPr lang="zh-CN" altLang="zh-CN" sz="2800" b="1" dirty="0" smtClean="0"/>
              <a:t>改善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但</a:t>
            </a:r>
            <a:r>
              <a:rPr lang="zh-CN" altLang="zh-CN" sz="2800" b="1" dirty="0"/>
              <a:t>它</a:t>
            </a:r>
            <a:r>
              <a:rPr lang="zh-CN" altLang="en-US" sz="2800" b="1" dirty="0"/>
              <a:t>未</a:t>
            </a:r>
            <a:r>
              <a:rPr lang="zh-CN" altLang="zh-CN" sz="2800" b="1" dirty="0" smtClean="0"/>
              <a:t>反映增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长率下降</a:t>
            </a:r>
            <a:r>
              <a:rPr lang="zh-CN" altLang="en-US" sz="2800" b="1" dirty="0" smtClean="0"/>
              <a:t>的机理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函数</a:t>
            </a:r>
            <a:r>
              <a:rPr lang="zh-CN" altLang="zh-CN" sz="2800" b="1" dirty="0"/>
              <a:t>形式也不</a:t>
            </a:r>
            <a:r>
              <a:rPr lang="zh-CN" altLang="en-US" sz="2800" b="1" dirty="0"/>
              <a:t>易</a:t>
            </a:r>
            <a:r>
              <a:rPr lang="zh-CN" altLang="zh-CN" sz="2800" b="1" dirty="0" smtClean="0"/>
              <a:t>确定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不便</a:t>
            </a:r>
            <a:r>
              <a:rPr lang="zh-CN" altLang="en-US" sz="2800" b="1" dirty="0">
                <a:solidFill>
                  <a:srgbClr val="FF0000"/>
                </a:solidFill>
              </a:rPr>
              <a:t>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应用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412774" y="5229200"/>
            <a:ext cx="842493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人口增长率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下降的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机理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修改假设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建立新模型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 autoUpdateAnimBg="0"/>
      <p:bldP spid="118790" grpId="0" autoUpdateAnimBg="0"/>
      <p:bldP spid="118791" grpId="0" autoUpdateAnimBg="0"/>
      <p:bldP spid="17" grpId="0" autoUpdateAnimBg="0"/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2653" y="620688"/>
            <a:ext cx="466025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</a:t>
            </a:r>
            <a:r>
              <a:rPr lang="zh-CN" altLang="zh-CN" sz="2800" b="1" dirty="0" smtClean="0"/>
              <a:t>一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参数</a:t>
            </a:r>
            <a:r>
              <a:rPr lang="zh-CN" altLang="zh-CN" sz="2800" b="1" dirty="0"/>
              <a:t>时变的</a:t>
            </a:r>
            <a:r>
              <a:rPr lang="en-US" altLang="zh-CN" sz="2800" b="1" dirty="0"/>
              <a:t>SIR</a:t>
            </a:r>
            <a:r>
              <a:rPr lang="zh-CN" altLang="zh-CN" sz="2800" b="1" dirty="0"/>
              <a:t>模型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61068" y="1249596"/>
            <a:ext cx="1627369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建立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9951" y="1772816"/>
            <a:ext cx="796409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1" dirty="0" smtClean="0"/>
              <a:t> ~ 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t</a:t>
            </a:r>
            <a:r>
              <a:rPr lang="zh-CN" altLang="zh-CN" sz="2800" b="1" dirty="0"/>
              <a:t>天健康人、病人、</a:t>
            </a:r>
            <a:r>
              <a:rPr lang="zh-CN" altLang="zh-CN" sz="2800" b="1" dirty="0">
                <a:solidFill>
                  <a:srgbClr val="FF0000"/>
                </a:solidFill>
              </a:rPr>
              <a:t>移除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者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病愈</a:t>
            </a:r>
            <a:r>
              <a:rPr lang="zh-CN" altLang="zh-CN" sz="2800" b="1" dirty="0">
                <a:solidFill>
                  <a:srgbClr val="FF0000"/>
                </a:solidFill>
              </a:rPr>
              <a:t>与死亡之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数量，</a:t>
            </a:r>
            <a:r>
              <a:rPr lang="en-US" altLang="zh-CN" sz="2800" b="1" i="1" dirty="0"/>
              <a:t> s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)+ 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)+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)=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.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50528" y="2996952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ym typeface="Symbol"/>
              </a:rPr>
              <a:t>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>
                <a:solidFill>
                  <a:srgbClr val="FF0000"/>
                </a:solidFill>
                <a:sym typeface="Symbol"/>
              </a:rPr>
              <a:t>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 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第</a:t>
            </a:r>
            <a:r>
              <a:rPr lang="en-US" altLang="zh-CN" sz="2800" b="1" i="1" dirty="0"/>
              <a:t>t</a:t>
            </a:r>
            <a:r>
              <a:rPr lang="zh-CN" altLang="zh-CN" sz="2800" b="1" dirty="0" smtClean="0"/>
              <a:t>天感染率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移</a:t>
            </a:r>
            <a:r>
              <a:rPr lang="zh-CN" altLang="zh-CN" sz="2800" b="1" dirty="0">
                <a:solidFill>
                  <a:srgbClr val="FF0000"/>
                </a:solidFill>
              </a:rPr>
              <a:t>除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率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治愈率</a:t>
            </a:r>
            <a:r>
              <a:rPr lang="zh-CN" altLang="zh-CN" sz="2800" b="1" dirty="0">
                <a:solidFill>
                  <a:srgbClr val="FF0000"/>
                </a:solidFill>
              </a:rPr>
              <a:t>与死亡率之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7584" y="3645024"/>
                <a:ext cx="3622008" cy="71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i="1" dirty="0" smtClean="0">
                        <a:sym typeface="Symbol"/>
                      </a:rPr>
                      <m:t>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smtClean="0"/>
                  <a:t>s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 -</a:t>
                </a:r>
                <a:r>
                  <a:rPr lang="en-US" altLang="zh-CN" sz="2800" i="1" dirty="0" smtClean="0">
                    <a:sym typeface="Symbol"/>
                  </a:rPr>
                  <a:t>  </a:t>
                </a:r>
                <a:r>
                  <a:rPr lang="en-US" altLang="zh-CN" sz="2800" dirty="0" smtClean="0">
                    <a:sym typeface="Symbol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645024"/>
                <a:ext cx="3622008" cy="719108"/>
              </a:xfrm>
              <a:prstGeom prst="rect">
                <a:avLst/>
              </a:prstGeom>
              <a:blipFill rotWithShape="1">
                <a:blip r:embed="rId2"/>
                <a:stretch>
                  <a:fillRect r="-6734"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1624" y="4653136"/>
                <a:ext cx="3348328" cy="7191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i="1" dirty="0" smtClean="0">
                        <a:sym typeface="Symbol"/>
                      </a:rPr>
                      <m:t>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 -</a:t>
                </a:r>
                <a:r>
                  <a:rPr lang="en-US" altLang="zh-CN" sz="2800" i="1" dirty="0" smtClean="0">
                    <a:sym typeface="Symbol"/>
                  </a:rPr>
                  <a:t>  </a:t>
                </a:r>
                <a:r>
                  <a:rPr lang="en-US" altLang="zh-CN" sz="2800" dirty="0" smtClean="0">
                    <a:sym typeface="Symbol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4" y="4653136"/>
                <a:ext cx="3348328" cy="719108"/>
              </a:xfrm>
              <a:prstGeom prst="rect">
                <a:avLst/>
              </a:prstGeom>
              <a:blipFill rotWithShape="1">
                <a:blip r:embed="rId3"/>
                <a:stretch>
                  <a:fillRect r="-546"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91624" y="5589240"/>
                <a:ext cx="2160240" cy="7191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𝑑𝑟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800" i="1" dirty="0" smtClean="0">
                    <a:sym typeface="Symbol"/>
                  </a:rPr>
                  <a:t> </a:t>
                </a:r>
                <a:r>
                  <a:rPr lang="en-US" altLang="zh-CN" sz="2800" dirty="0" smtClean="0">
                    <a:sym typeface="Symbol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 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4" y="5589240"/>
                <a:ext cx="2160240" cy="719108"/>
              </a:xfrm>
              <a:prstGeom prst="rect">
                <a:avLst/>
              </a:prstGeom>
              <a:blipFill rotWithShape="1"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2034190" y="4327455"/>
            <a:ext cx="4999702" cy="461665"/>
            <a:chOff x="2034190" y="4327455"/>
            <a:chExt cx="4999702" cy="461665"/>
          </a:xfrm>
        </p:grpSpPr>
        <p:sp>
          <p:nvSpPr>
            <p:cNvPr id="13" name="矩形 12"/>
            <p:cNvSpPr/>
            <p:nvPr/>
          </p:nvSpPr>
          <p:spPr>
            <a:xfrm>
              <a:off x="2960401" y="4327455"/>
              <a:ext cx="40734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i="1" dirty="0"/>
                <a:t>s</a:t>
              </a:r>
              <a:r>
                <a:rPr lang="zh-CN" altLang="zh-CN" b="1" dirty="0"/>
                <a:t>远大</a:t>
              </a:r>
              <a:r>
                <a:rPr lang="zh-CN" altLang="zh-CN" b="1" dirty="0" smtClean="0"/>
                <a:t>于</a:t>
              </a:r>
              <a:r>
                <a:rPr lang="en-US" altLang="zh-CN" b="1" i="1" dirty="0" err="1" smtClean="0"/>
                <a:t>i</a:t>
              </a:r>
              <a:r>
                <a:rPr lang="en-US" altLang="zh-CN" b="1" dirty="0" smtClean="0"/>
                <a:t>, </a:t>
              </a:r>
              <a:r>
                <a:rPr lang="en-US" altLang="zh-CN" b="1" i="1" dirty="0" smtClean="0"/>
                <a:t>r</a:t>
              </a:r>
              <a:r>
                <a:rPr lang="zh-CN" altLang="zh-CN" b="1" dirty="0"/>
                <a:t>，</a:t>
              </a:r>
              <a:r>
                <a:rPr lang="en-US" altLang="zh-CN" b="1" i="1" dirty="0"/>
                <a:t>s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dirty="0" smtClean="0"/>
                <a:t>)</a:t>
              </a:r>
              <a:r>
                <a:rPr lang="zh-CN" altLang="en-US" b="1" dirty="0" smtClean="0"/>
                <a:t>视为</a:t>
              </a:r>
              <a:r>
                <a:rPr lang="zh-CN" altLang="zh-CN" b="1" dirty="0" smtClean="0"/>
                <a:t>常数</a:t>
              </a:r>
              <a:r>
                <a:rPr lang="en-US" altLang="zh-CN" b="1" dirty="0" smtClean="0"/>
                <a:t>.</a:t>
              </a:r>
              <a:endParaRPr lang="zh-CN" altLang="en-US" b="1" dirty="0"/>
            </a:p>
          </p:txBody>
        </p:sp>
        <p:sp>
          <p:nvSpPr>
            <p:cNvPr id="20" name="下箭头 19"/>
            <p:cNvSpPr/>
            <p:nvPr/>
          </p:nvSpPr>
          <p:spPr bwMode="auto">
            <a:xfrm>
              <a:off x="2034190" y="4486485"/>
              <a:ext cx="720080" cy="193185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13372" y="4975536"/>
            <a:ext cx="3852478" cy="1269901"/>
            <a:chOff x="4013372" y="4975536"/>
            <a:chExt cx="3852478" cy="1269901"/>
          </a:xfrm>
        </p:grpSpPr>
        <p:sp>
          <p:nvSpPr>
            <p:cNvPr id="19" name="矩形 18"/>
            <p:cNvSpPr/>
            <p:nvPr/>
          </p:nvSpPr>
          <p:spPr>
            <a:xfrm>
              <a:off x="4556931" y="5373007"/>
              <a:ext cx="330891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参数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时变的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SIR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模型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4" name="右大括号 23"/>
            <p:cNvSpPr/>
            <p:nvPr/>
          </p:nvSpPr>
          <p:spPr bwMode="auto">
            <a:xfrm>
              <a:off x="4013372" y="4975536"/>
              <a:ext cx="576064" cy="1269901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0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16" grpId="0"/>
      <p:bldP spid="17" grpId="0" animBg="1"/>
      <p:bldP spid="1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92696"/>
            <a:ext cx="2709396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参数估计与拟合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51080"/>
              </p:ext>
            </p:extLst>
          </p:nvPr>
        </p:nvGraphicFramePr>
        <p:xfrm>
          <a:off x="827584" y="1449710"/>
          <a:ext cx="7488833" cy="161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913"/>
                <a:gridCol w="1890211"/>
                <a:gridCol w="1660558"/>
                <a:gridCol w="1165924"/>
                <a:gridCol w="1625227"/>
              </a:tblGrid>
              <a:tr h="30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日 期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已确诊病例累计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</a:rPr>
                        <a:t>现有疑似病例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死亡累计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治愈出院累计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</a:tr>
              <a:tr h="203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</a:t>
                      </a:r>
                      <a:r>
                        <a:rPr lang="zh-CN" sz="2000" b="1" kern="0">
                          <a:effectLst/>
                        </a:rPr>
                        <a:t>月</a:t>
                      </a:r>
                      <a:r>
                        <a:rPr lang="en-US" sz="2000" b="1" kern="0">
                          <a:effectLst/>
                        </a:rPr>
                        <a:t>20</a:t>
                      </a:r>
                      <a:r>
                        <a:rPr lang="zh-CN" sz="2000" b="1" kern="0">
                          <a:effectLst/>
                        </a:rPr>
                        <a:t>日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339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402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18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33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</a:tr>
              <a:tr h="254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</a:t>
                      </a:r>
                      <a:r>
                        <a:rPr lang="zh-CN" sz="2000" b="1" kern="0">
                          <a:effectLst/>
                        </a:rPr>
                        <a:t>月</a:t>
                      </a:r>
                      <a:r>
                        <a:rPr lang="en-US" sz="2000" b="1" kern="0">
                          <a:effectLst/>
                        </a:rPr>
                        <a:t>21</a:t>
                      </a:r>
                      <a:r>
                        <a:rPr lang="zh-CN" sz="2000" b="1" kern="0">
                          <a:effectLst/>
                        </a:rPr>
                        <a:t>日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482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610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25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43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</a:tr>
              <a:tr h="22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</a:tr>
              <a:tr h="199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6</a:t>
                      </a:r>
                      <a:r>
                        <a:rPr lang="zh-CN" sz="2000" b="1" kern="0" dirty="0">
                          <a:effectLst/>
                        </a:rPr>
                        <a:t>月</a:t>
                      </a:r>
                      <a:r>
                        <a:rPr lang="en-US" sz="2000" b="1" kern="0" dirty="0">
                          <a:effectLst/>
                        </a:rPr>
                        <a:t>23</a:t>
                      </a:r>
                      <a:r>
                        <a:rPr lang="zh-CN" sz="2000" b="1" kern="0" dirty="0">
                          <a:effectLst/>
                        </a:rPr>
                        <a:t>日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2521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191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2277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79189" y="3861048"/>
            <a:ext cx="7754613" cy="2306704"/>
            <a:chOff x="379189" y="3861048"/>
            <a:chExt cx="7754613" cy="2306704"/>
          </a:xfrm>
        </p:grpSpPr>
        <p:pic>
          <p:nvPicPr>
            <p:cNvPr id="133122" name="图片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89" y="3861048"/>
              <a:ext cx="7754613" cy="230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961851" y="4365104"/>
              <a:ext cx="559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err="1"/>
                <a:t>i</a:t>
              </a:r>
              <a:r>
                <a:rPr lang="en-US" altLang="zh-CN" dirty="0"/>
                <a:t>(</a:t>
              </a:r>
              <a:r>
                <a:rPr lang="en-US" altLang="zh-CN" i="1" dirty="0"/>
                <a:t>t</a:t>
              </a:r>
              <a:r>
                <a:rPr lang="en-US" altLang="zh-CN" dirty="0" smtClean="0"/>
                <a:t>)</a:t>
              </a:r>
              <a:endParaRPr lang="zh-CN" altLang="zh-CN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580112" y="4365104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r</a:t>
              </a:r>
              <a:r>
                <a:rPr lang="en-US" altLang="zh-CN" dirty="0"/>
                <a:t>(</a:t>
              </a:r>
              <a:r>
                <a:rPr lang="en-US" altLang="zh-CN" i="1" dirty="0"/>
                <a:t>t</a:t>
              </a:r>
              <a:r>
                <a:rPr lang="en-US" altLang="zh-CN" dirty="0"/>
                <a:t>)</a:t>
              </a:r>
              <a:endParaRPr lang="zh-CN" altLang="zh-CN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7350905" y="3284985"/>
            <a:ext cx="769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=r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73434" y="3292417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0" dirty="0" smtClean="0">
                <a:solidFill>
                  <a:srgbClr val="FF0000"/>
                </a:solidFill>
              </a:rPr>
              <a:t>死亡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 +</a:t>
            </a:r>
            <a:r>
              <a:rPr lang="zh-CN" altLang="zh-CN" b="1" kern="0" dirty="0" smtClean="0">
                <a:solidFill>
                  <a:srgbClr val="FF0000"/>
                </a:solidFill>
              </a:rPr>
              <a:t>治愈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16216" y="328498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1793" y="3292416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=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1720" y="3284984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0" dirty="0" smtClean="0">
                <a:solidFill>
                  <a:srgbClr val="FF0000"/>
                </a:solidFill>
              </a:rPr>
              <a:t>确诊</a:t>
            </a:r>
            <a:r>
              <a:rPr lang="en-US" altLang="zh-CN" i="1" dirty="0">
                <a:solidFill>
                  <a:srgbClr val="FF0000"/>
                </a:solidFill>
              </a:rPr>
              <a:t>- 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5858" y="328498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103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9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20688"/>
            <a:ext cx="2709396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参数估计与拟合</a:t>
            </a:r>
            <a:endParaRPr lang="zh-CN" altLang="en-US" sz="2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6512" y="2060848"/>
            <a:ext cx="8280920" cy="2469046"/>
            <a:chOff x="395536" y="2276872"/>
            <a:chExt cx="8280920" cy="2469046"/>
          </a:xfrm>
        </p:grpSpPr>
        <p:pic>
          <p:nvPicPr>
            <p:cNvPr id="131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276872"/>
              <a:ext cx="8280920" cy="2469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195736" y="2996952"/>
              <a:ext cx="15712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>
                  <a:solidFill>
                    <a:srgbClr val="FF0000"/>
                  </a:solidFill>
                </a:rPr>
                <a:t>感染率</a:t>
              </a:r>
              <a:r>
                <a:rPr lang="en-US" altLang="zh-CN" i="1" dirty="0" smtClean="0">
                  <a:solidFill>
                    <a:srgbClr val="FF0000"/>
                  </a:solidFill>
                  <a:sym typeface="Symbol"/>
                </a:rPr>
                <a:t></a:t>
              </a:r>
              <a:r>
                <a:rPr lang="en-US" altLang="zh-CN" dirty="0">
                  <a:solidFill>
                    <a:srgbClr val="FF0000"/>
                  </a:solidFill>
                </a:rPr>
                <a:t>(</a:t>
              </a:r>
              <a:r>
                <a:rPr lang="en-US" altLang="zh-CN" i="1" dirty="0">
                  <a:solidFill>
                    <a:srgbClr val="FF0000"/>
                  </a:solidFill>
                </a:rPr>
                <a:t>t</a:t>
              </a:r>
              <a:r>
                <a:rPr lang="en-US" altLang="zh-CN" dirty="0">
                  <a:solidFill>
                    <a:srgbClr val="FF0000"/>
                  </a:solidFill>
                </a:rPr>
                <a:t>)</a:t>
              </a:r>
              <a:endParaRPr lang="zh-CN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639312" y="2996952"/>
              <a:ext cx="1580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>
                  <a:solidFill>
                    <a:srgbClr val="FF0000"/>
                  </a:solidFill>
                </a:rPr>
                <a:t>移除率</a:t>
              </a:r>
              <a:r>
                <a:rPr lang="en-US" altLang="zh-CN" i="1" dirty="0" smtClean="0">
                  <a:solidFill>
                    <a:srgbClr val="FF0000"/>
                  </a:solidFill>
                  <a:sym typeface="Symbol"/>
                </a:rPr>
                <a:t></a:t>
              </a:r>
              <a:r>
                <a:rPr lang="en-US" altLang="zh-CN" dirty="0">
                  <a:solidFill>
                    <a:srgbClr val="FF0000"/>
                  </a:solidFill>
                </a:rPr>
                <a:t>(</a:t>
              </a:r>
              <a:r>
                <a:rPr lang="en-US" altLang="zh-CN" i="1" dirty="0">
                  <a:solidFill>
                    <a:srgbClr val="FF0000"/>
                  </a:solidFill>
                </a:rPr>
                <a:t>t</a:t>
              </a:r>
              <a:r>
                <a:rPr lang="en-US" altLang="zh-CN" dirty="0">
                  <a:solidFill>
                    <a:srgbClr val="FF0000"/>
                  </a:solidFill>
                </a:rPr>
                <a:t>)</a:t>
              </a:r>
              <a:endParaRPr lang="zh-CN" altLang="zh-CN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96136" y="650963"/>
                <a:ext cx="2988331" cy="71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i="1" dirty="0" smtClean="0">
                        <a:sym typeface="Symbol"/>
                      </a:rPr>
                      <m:t>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)-</a:t>
                </a:r>
                <a:r>
                  <a:rPr lang="en-US" altLang="zh-CN" sz="2800" i="1" dirty="0" smtClean="0">
                    <a:sym typeface="Symbol"/>
                  </a:rPr>
                  <a:t></a:t>
                </a:r>
                <a:r>
                  <a:rPr lang="en-US" altLang="zh-CN" sz="2800" dirty="0" smtClean="0">
                    <a:sym typeface="Symbol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50963"/>
                <a:ext cx="2988331" cy="719108"/>
              </a:xfrm>
              <a:prstGeom prst="rect">
                <a:avLst/>
              </a:prstGeom>
              <a:blipFill rotWithShape="1">
                <a:blip r:embed="rId3"/>
                <a:stretch>
                  <a:fillRect r="-8163"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9872" y="620688"/>
                <a:ext cx="1872703" cy="71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𝑑𝑟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800" i="1" dirty="0" smtClean="0">
                    <a:sym typeface="Symbol"/>
                  </a:rPr>
                  <a:t></a:t>
                </a:r>
                <a:r>
                  <a:rPr lang="en-US" altLang="zh-CN" sz="2800" dirty="0" smtClean="0">
                    <a:sym typeface="Symbol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620688"/>
                <a:ext cx="1872703" cy="712887"/>
              </a:xfrm>
              <a:prstGeom prst="rect">
                <a:avLst/>
              </a:prstGeom>
              <a:blipFill rotWithShape="1">
                <a:blip r:embed="rId4"/>
                <a:stretch>
                  <a:fillRect r="-3909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280728" y="1609636"/>
            <a:ext cx="222208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i="1" dirty="0">
                <a:sym typeface="Symbol"/>
              </a:rPr>
              <a:t>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</a:t>
            </a:r>
            <a:r>
              <a:rPr lang="en-US" altLang="zh-CN" sz="2800" i="1" dirty="0"/>
              <a:t>=</a:t>
            </a:r>
            <a:r>
              <a:rPr lang="zh-CN" altLang="zh-CN" sz="2800" dirty="0"/>
              <a:t>Δ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 smtClean="0"/>
              <a:t>)/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t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724128" y="1582993"/>
            <a:ext cx="328487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i="1" dirty="0">
                <a:sym typeface="Symbol"/>
              </a:rPr>
              <a:t>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)=(</a:t>
            </a:r>
            <a:r>
              <a:rPr lang="zh-CN" altLang="zh-CN" sz="2800" dirty="0"/>
              <a:t>Δ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)+</a:t>
            </a:r>
            <a:r>
              <a:rPr lang="zh-CN" altLang="zh-CN" sz="2800" dirty="0"/>
              <a:t>Δ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 smtClean="0"/>
              <a:t>))/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t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14" y="5792471"/>
            <a:ext cx="3353309" cy="516849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785736"/>
            <a:ext cx="3203523" cy="518217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0" name="矩形 9"/>
          <p:cNvSpPr/>
          <p:nvPr/>
        </p:nvSpPr>
        <p:spPr>
          <a:xfrm>
            <a:off x="1002914" y="5216407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用</a:t>
            </a:r>
            <a:r>
              <a:rPr lang="en-US" altLang="zh-CN" b="1" i="1" dirty="0"/>
              <a:t>t</a:t>
            </a:r>
            <a:r>
              <a:rPr lang="en-US" altLang="zh-CN" b="1" dirty="0"/>
              <a:t>=1~20</a:t>
            </a:r>
            <a:r>
              <a:rPr lang="zh-CN" altLang="zh-CN" b="1" dirty="0"/>
              <a:t>的</a:t>
            </a:r>
            <a:r>
              <a:rPr lang="zh-CN" altLang="zh-CN" b="1" dirty="0" smtClean="0"/>
              <a:t>数据拟合</a:t>
            </a:r>
            <a:r>
              <a:rPr lang="zh-CN" altLang="en-US" b="1" dirty="0" smtClean="0"/>
              <a:t>得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004048" y="5218640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用</a:t>
            </a:r>
            <a:r>
              <a:rPr lang="en-US" altLang="zh-CN" b="1" i="1" dirty="0"/>
              <a:t>t</a:t>
            </a:r>
            <a:r>
              <a:rPr lang="en-US" altLang="zh-CN" b="1" dirty="0"/>
              <a:t>=20~50</a:t>
            </a:r>
            <a:r>
              <a:rPr lang="zh-CN" altLang="zh-CN" b="1" dirty="0"/>
              <a:t>的</a:t>
            </a:r>
            <a:r>
              <a:rPr lang="zh-CN" altLang="zh-CN" b="1" dirty="0" smtClean="0"/>
              <a:t>数据拟合</a:t>
            </a:r>
            <a:r>
              <a:rPr lang="zh-CN" altLang="en-US" b="1" dirty="0" smtClean="0"/>
              <a:t>得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524328" y="2276872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/>
              </a:rPr>
              <a:t>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 smtClean="0"/>
              <a:t>),</a:t>
            </a:r>
            <a:r>
              <a:rPr lang="en-US" altLang="zh-CN" b="1" i="1" dirty="0" smtClean="0">
                <a:sym typeface="Symbol"/>
              </a:rPr>
              <a:t> </a:t>
            </a:r>
            <a:r>
              <a:rPr lang="en-US" altLang="zh-CN" b="1" i="1" dirty="0">
                <a:sym typeface="Symbol"/>
              </a:rPr>
              <a:t>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</a:t>
            </a:r>
            <a:endParaRPr lang="zh-CN" altLang="zh-CN" b="1" dirty="0"/>
          </a:p>
          <a:p>
            <a:r>
              <a:rPr lang="zh-CN" altLang="en-US" b="1" dirty="0" smtClean="0"/>
              <a:t>图中</a:t>
            </a:r>
            <a:r>
              <a:rPr lang="zh-CN" altLang="zh-CN" b="1" dirty="0" smtClean="0"/>
              <a:t>圆点</a:t>
            </a:r>
            <a:endParaRPr lang="zh-CN" altLang="en-US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22978" y="1323128"/>
            <a:ext cx="6501350" cy="461665"/>
            <a:chOff x="1022978" y="1323128"/>
            <a:chExt cx="6501350" cy="461665"/>
          </a:xfrm>
        </p:grpSpPr>
        <p:sp>
          <p:nvSpPr>
            <p:cNvPr id="9" name="矩形 8"/>
            <p:cNvSpPr/>
            <p:nvPr/>
          </p:nvSpPr>
          <p:spPr>
            <a:xfrm>
              <a:off x="1022978" y="1323128"/>
              <a:ext cx="24253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/>
                <a:t>取</a:t>
              </a:r>
              <a:r>
                <a:rPr lang="zh-CN" altLang="zh-CN" b="1" dirty="0" smtClean="0"/>
                <a:t>差分近似导数</a:t>
              </a:r>
              <a:endParaRPr lang="zh-CN" altLang="en-US" b="1" dirty="0"/>
            </a:p>
          </p:txBody>
        </p:sp>
        <p:sp>
          <p:nvSpPr>
            <p:cNvPr id="14" name="下箭头 13"/>
            <p:cNvSpPr/>
            <p:nvPr/>
          </p:nvSpPr>
          <p:spPr bwMode="auto">
            <a:xfrm>
              <a:off x="4139952" y="1456793"/>
              <a:ext cx="484632" cy="19433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下箭头 18"/>
            <p:cNvSpPr/>
            <p:nvPr/>
          </p:nvSpPr>
          <p:spPr bwMode="auto">
            <a:xfrm>
              <a:off x="7039696" y="1438977"/>
              <a:ext cx="484632" cy="19433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898332" y="3861048"/>
            <a:ext cx="851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迅速下降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864956" y="40050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已经很小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4716016" y="35433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变化不大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6660232" y="3318083"/>
            <a:ext cx="819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较快上升</a:t>
            </a:r>
            <a:endParaRPr lang="zh-CN" altLang="en-US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781493" y="4432726"/>
            <a:ext cx="2646878" cy="682075"/>
            <a:chOff x="1781493" y="4432726"/>
            <a:chExt cx="2646878" cy="682075"/>
          </a:xfrm>
        </p:grpSpPr>
        <p:sp>
          <p:nvSpPr>
            <p:cNvPr id="21" name="矩形 20"/>
            <p:cNvSpPr/>
            <p:nvPr/>
          </p:nvSpPr>
          <p:spPr>
            <a:xfrm>
              <a:off x="1781493" y="4653136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>
                  <a:solidFill>
                    <a:srgbClr val="FF0000"/>
                  </a:solidFill>
                </a:rPr>
                <a:t>疫情受到</a:t>
              </a:r>
              <a:r>
                <a:rPr lang="zh-CN" altLang="zh-CN" b="1" dirty="0">
                  <a:solidFill>
                    <a:srgbClr val="FF0000"/>
                  </a:solidFill>
                </a:rPr>
                <a:t>有力制约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2330526" y="4432726"/>
              <a:ext cx="484632" cy="19433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292575" y="4358928"/>
            <a:ext cx="3570208" cy="683865"/>
            <a:chOff x="5292575" y="4358928"/>
            <a:chExt cx="3570208" cy="683865"/>
          </a:xfrm>
        </p:grpSpPr>
        <p:sp>
          <p:nvSpPr>
            <p:cNvPr id="22" name="矩形 21"/>
            <p:cNvSpPr/>
            <p:nvPr/>
          </p:nvSpPr>
          <p:spPr>
            <a:xfrm>
              <a:off x="5292575" y="4581128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>
                  <a:solidFill>
                    <a:srgbClr val="FF0000"/>
                  </a:solidFill>
                </a:rPr>
                <a:t>高潮时的大量病人被治愈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下箭头 27"/>
            <p:cNvSpPr/>
            <p:nvPr/>
          </p:nvSpPr>
          <p:spPr bwMode="auto">
            <a:xfrm>
              <a:off x="6805669" y="4358928"/>
              <a:ext cx="484632" cy="19433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65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1" grpId="0"/>
      <p:bldP spid="12" grpId="0"/>
      <p:bldP spid="16" grpId="0"/>
      <p:bldP spid="17" grpId="0"/>
      <p:bldP spid="18" grpId="0"/>
      <p:bldP spid="20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436" y="625301"/>
            <a:ext cx="2709396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模型求解与检验</a:t>
            </a:r>
            <a:endParaRPr lang="zh-CN" altLang="en-US" sz="28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-23837" y="2564904"/>
            <a:ext cx="8971412" cy="2882665"/>
            <a:chOff x="65084" y="2710098"/>
            <a:chExt cx="8971412" cy="2882665"/>
          </a:xfrm>
        </p:grpSpPr>
        <p:pic>
          <p:nvPicPr>
            <p:cNvPr id="132098" name="图片 4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4" y="2710098"/>
              <a:ext cx="8971412" cy="2882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915816" y="3140968"/>
              <a:ext cx="559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err="1"/>
                <a:t>i</a:t>
              </a:r>
              <a:r>
                <a:rPr lang="en-US" altLang="zh-CN" dirty="0"/>
                <a:t>(</a:t>
              </a:r>
              <a:r>
                <a:rPr lang="en-US" altLang="zh-CN" i="1" dirty="0"/>
                <a:t>t</a:t>
              </a:r>
              <a:r>
                <a:rPr lang="en-US" altLang="zh-CN" dirty="0"/>
                <a:t>)</a:t>
              </a:r>
              <a:endParaRPr lang="zh-CN" altLang="zh-CN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6228184" y="3200401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r</a:t>
              </a:r>
              <a:r>
                <a:rPr lang="en-US" altLang="zh-CN" dirty="0"/>
                <a:t>(</a:t>
              </a:r>
              <a:r>
                <a:rPr lang="en-US" altLang="zh-CN" i="1" dirty="0"/>
                <a:t>t</a:t>
              </a:r>
              <a:r>
                <a:rPr lang="en-US" altLang="zh-CN" dirty="0"/>
                <a:t>)</a:t>
              </a:r>
              <a:endParaRPr lang="zh-CN" altLang="zh-CN" dirty="0"/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62" y="690433"/>
            <a:ext cx="2542774" cy="39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90433"/>
            <a:ext cx="2429191" cy="39295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77155" y="1269732"/>
                <a:ext cx="2988331" cy="7191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i="1" dirty="0" smtClean="0">
                        <a:sym typeface="Symbol"/>
                      </a:rPr>
                      <m:t>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)-</a:t>
                </a:r>
                <a:r>
                  <a:rPr lang="en-US" altLang="zh-CN" sz="2800" i="1" dirty="0" smtClean="0">
                    <a:sym typeface="Symbol"/>
                  </a:rPr>
                  <a:t></a:t>
                </a:r>
                <a:r>
                  <a:rPr lang="en-US" altLang="zh-CN" sz="2800" dirty="0" smtClean="0">
                    <a:sym typeface="Symbol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55" y="1269732"/>
                <a:ext cx="2988331" cy="719108"/>
              </a:xfrm>
              <a:prstGeom prst="rect">
                <a:avLst/>
              </a:prstGeom>
              <a:blipFill rotWithShape="1">
                <a:blip r:embed="rId6"/>
                <a:stretch>
                  <a:fillRect r="-8147"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71705" y="1306104"/>
                <a:ext cx="1872703" cy="712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𝑑𝑟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800" i="1" dirty="0" smtClean="0">
                    <a:sym typeface="Symbol"/>
                  </a:rPr>
                  <a:t></a:t>
                </a:r>
                <a:r>
                  <a:rPr lang="en-US" altLang="zh-CN" sz="2800" dirty="0" smtClean="0">
                    <a:sym typeface="Symbol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05" y="1306104"/>
                <a:ext cx="1872703" cy="712887"/>
              </a:xfrm>
              <a:prstGeom prst="rect">
                <a:avLst/>
              </a:prstGeom>
              <a:blipFill rotWithShape="1">
                <a:blip r:embed="rId7"/>
                <a:stretch>
                  <a:fillRect r="-3909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112152" y="5445224"/>
            <a:ext cx="7204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的计算值</a:t>
            </a:r>
            <a:r>
              <a:rPr lang="zh-CN" altLang="zh-CN" sz="2800" b="1" dirty="0" smtClean="0"/>
              <a:t>整体</a:t>
            </a:r>
            <a:r>
              <a:rPr lang="zh-CN" altLang="en-US" sz="2800" b="1" dirty="0" smtClean="0"/>
              <a:t>偏</a:t>
            </a:r>
            <a:r>
              <a:rPr lang="zh-CN" altLang="zh-CN" sz="2800" b="1" dirty="0" smtClean="0"/>
              <a:t>小</a:t>
            </a:r>
            <a:r>
              <a:rPr lang="zh-CN" altLang="zh-CN" sz="2800" b="1" dirty="0"/>
              <a:t>，且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=50</a:t>
            </a:r>
            <a:r>
              <a:rPr lang="zh-CN" altLang="zh-CN" sz="2800" b="1" dirty="0"/>
              <a:t>后下降过</a:t>
            </a:r>
            <a:r>
              <a:rPr lang="zh-CN" altLang="zh-CN" sz="2800" b="1" dirty="0" smtClean="0"/>
              <a:t>快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097513" y="2132856"/>
            <a:ext cx="3267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求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的数值解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1187624" y="140093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代入</a:t>
            </a:r>
            <a:r>
              <a:rPr lang="zh-CN" altLang="en-US" b="1" dirty="0" smtClean="0"/>
              <a:t>方程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1097513" y="6020267"/>
            <a:ext cx="7204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在</a:t>
            </a:r>
            <a:r>
              <a:rPr lang="zh-CN" altLang="zh-CN" sz="2800" b="1" dirty="0">
                <a:solidFill>
                  <a:srgbClr val="FF0000"/>
                </a:solidFill>
              </a:rPr>
              <a:t>模型构造、参数拟合等方面仍需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改进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9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/>
      <p:bldP spid="11" grpId="0"/>
      <p:bldP spid="12" grpId="0"/>
      <p:bldP spid="14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764704"/>
            <a:ext cx="811792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二    </a:t>
            </a:r>
            <a:r>
              <a:rPr lang="zh-CN" altLang="zh-CN" sz="2800" b="1" dirty="0" smtClean="0"/>
              <a:t>引入</a:t>
            </a:r>
            <a:r>
              <a:rPr lang="zh-CN" altLang="zh-CN" sz="2800" b="1" dirty="0">
                <a:solidFill>
                  <a:srgbClr val="FF0000"/>
                </a:solidFill>
              </a:rPr>
              <a:t>不可控带菌者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疑似已感染者</a:t>
            </a:r>
            <a:r>
              <a:rPr lang="zh-CN" altLang="zh-CN" sz="2800" b="1" dirty="0"/>
              <a:t>的模型</a:t>
            </a:r>
            <a:endParaRPr lang="zh-CN" altLang="en-US" sz="2800" dirty="0"/>
          </a:p>
        </p:txBody>
      </p:sp>
      <p:grpSp>
        <p:nvGrpSpPr>
          <p:cNvPr id="3" name="组合 2"/>
          <p:cNvGrpSpPr>
            <a:grpSpLocks/>
          </p:cNvGrpSpPr>
          <p:nvPr/>
        </p:nvGrpSpPr>
        <p:grpSpPr>
          <a:xfrm>
            <a:off x="3563888" y="1658744"/>
            <a:ext cx="5328592" cy="2088232"/>
            <a:chOff x="2086" y="1"/>
            <a:chExt cx="2287858" cy="849312"/>
          </a:xfrm>
          <a:noFill/>
        </p:grpSpPr>
        <p:sp>
          <p:nvSpPr>
            <p:cNvPr id="4" name="Text Box 39"/>
            <p:cNvSpPr txBox="1">
              <a:spLocks noChangeArrowheads="1"/>
            </p:cNvSpPr>
            <p:nvPr/>
          </p:nvSpPr>
          <p:spPr bwMode="auto">
            <a:xfrm>
              <a:off x="1180708" y="617538"/>
              <a:ext cx="39814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sz="2800" b="1" i="1" kern="100" dirty="0" err="1">
                  <a:effectLst/>
                  <a:latin typeface="+mn-lt"/>
                  <a:ea typeface="宋体"/>
                  <a:cs typeface="Times New Roman"/>
                </a:rPr>
                <a:t>γe</a:t>
              </a:r>
              <a:endParaRPr lang="zh-CN" sz="2800" b="1" kern="100" dirty="0">
                <a:effectLst/>
                <a:latin typeface="+mn-lt"/>
                <a:ea typeface="宋体"/>
                <a:cs typeface="Times New Roman"/>
              </a:endParaRPr>
            </a:p>
          </p:txBody>
        </p:sp>
        <p:sp>
          <p:nvSpPr>
            <p:cNvPr id="5" name="Text Box 39"/>
            <p:cNvSpPr txBox="1">
              <a:spLocks noChangeArrowheads="1"/>
            </p:cNvSpPr>
            <p:nvPr/>
          </p:nvSpPr>
          <p:spPr bwMode="auto">
            <a:xfrm>
              <a:off x="943177" y="412532"/>
              <a:ext cx="54292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sz="2800" b="1" i="1" kern="100" dirty="0">
                  <a:effectLst/>
                  <a:latin typeface="+mn-lt"/>
                  <a:ea typeface="宋体"/>
                  <a:cs typeface="Times New Roman"/>
                </a:rPr>
                <a:t>λ</a:t>
              </a:r>
              <a:r>
                <a:rPr lang="en-US" sz="2800" b="1" kern="100" dirty="0">
                  <a:effectLst/>
                  <a:latin typeface="+mn-lt"/>
                  <a:ea typeface="宋体"/>
                  <a:cs typeface="Times New Roman"/>
                </a:rPr>
                <a:t>α</a:t>
              </a:r>
              <a:r>
                <a:rPr lang="en-US" sz="2800" b="1" i="1" kern="100" dirty="0" err="1">
                  <a:effectLst/>
                  <a:latin typeface="+mn-lt"/>
                  <a:ea typeface="宋体"/>
                  <a:cs typeface="Times New Roman"/>
                </a:rPr>
                <a:t>cs</a:t>
              </a:r>
              <a:endParaRPr lang="zh-CN" sz="2800" b="1" kern="100" dirty="0">
                <a:effectLst/>
                <a:latin typeface="+mn-lt"/>
                <a:ea typeface="宋体"/>
                <a:cs typeface="Times New Roman"/>
              </a:endParaRPr>
            </a:p>
          </p:txBody>
        </p:sp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438700" y="617538"/>
              <a:ext cx="39814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sz="2800" b="1" i="1" kern="100" dirty="0" smtClean="0">
                  <a:effectLst/>
                  <a:latin typeface="+mn-lt"/>
                  <a:ea typeface="宋体"/>
                  <a:cs typeface="Times New Roman"/>
                </a:rPr>
                <a:t>βe</a:t>
              </a:r>
              <a:endParaRPr lang="zh-CN" sz="2800" b="1" kern="100" dirty="0">
                <a:effectLst/>
                <a:latin typeface="+mn-lt"/>
                <a:ea typeface="宋体"/>
                <a:cs typeface="Times New Roman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086" y="1"/>
              <a:ext cx="2287858" cy="476209"/>
              <a:chOff x="2086" y="0"/>
              <a:chExt cx="2288676" cy="476568"/>
            </a:xfrm>
            <a:grpFill/>
          </p:grpSpPr>
          <p:sp>
            <p:nvSpPr>
              <p:cNvPr id="14" name="Text Box 39"/>
              <p:cNvSpPr txBox="1">
                <a:spLocks noChangeArrowheads="1"/>
              </p:cNvSpPr>
              <p:nvPr/>
            </p:nvSpPr>
            <p:spPr bwMode="auto">
              <a:xfrm>
                <a:off x="1741338" y="177912"/>
                <a:ext cx="363855" cy="2324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800" b="1" i="1" kern="100" dirty="0" smtClean="0">
                    <a:effectLst/>
                    <a:latin typeface="+mn-lt"/>
                    <a:ea typeface="宋体"/>
                    <a:cs typeface="Times New Roman"/>
                  </a:rPr>
                  <a:t>𝜇 </a:t>
                </a:r>
                <a:r>
                  <a:rPr lang="en-US" sz="2800" b="1" i="1" kern="100" dirty="0" err="1" smtClean="0">
                    <a:effectLst/>
                    <a:latin typeface="+mn-lt"/>
                    <a:ea typeface="宋体"/>
                    <a:cs typeface="Times New Roman"/>
                  </a:rPr>
                  <a:t>i</a:t>
                </a:r>
                <a:endParaRPr lang="zh-CN" sz="2800" b="1" kern="100" dirty="0">
                  <a:effectLst/>
                  <a:latin typeface="+mn-lt"/>
                  <a:ea typeface="宋体"/>
                  <a:cs typeface="Times New Roman"/>
                </a:endParaRPr>
              </a:p>
            </p:txBody>
          </p:sp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1153705" y="175852"/>
                <a:ext cx="363855" cy="2324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800" b="1" i="1" kern="100" dirty="0" err="1">
                    <a:effectLst/>
                    <a:latin typeface="+mn-lt"/>
                    <a:ea typeface="宋体"/>
                    <a:cs typeface="Times New Roman"/>
                  </a:rPr>
                  <a:t>ε</a:t>
                </a:r>
                <a:r>
                  <a:rPr lang="en-US" sz="2800" b="1" kern="100" dirty="0" err="1">
                    <a:effectLst/>
                    <a:latin typeface="+mn-lt"/>
                    <a:ea typeface="宋体"/>
                    <a:cs typeface="Times New Roman"/>
                  </a:rPr>
                  <a:t>c</a:t>
                </a:r>
                <a:endParaRPr lang="zh-CN" sz="2800" b="1" kern="100" dirty="0">
                  <a:effectLst/>
                  <a:latin typeface="+mn-lt"/>
                  <a:ea typeface="宋体"/>
                  <a:cs typeface="Times New Roman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800" b="1" i="1" kern="100" dirty="0">
                    <a:effectLst/>
                    <a:latin typeface="+mn-lt"/>
                    <a:ea typeface="宋体"/>
                    <a:cs typeface="Times New Roman"/>
                  </a:rPr>
                  <a:t> </a:t>
                </a:r>
                <a:endParaRPr lang="zh-CN" sz="2800" b="1" kern="100" dirty="0">
                  <a:effectLst/>
                  <a:latin typeface="+mn-lt"/>
                  <a:ea typeface="宋体"/>
                  <a:cs typeface="Times New Roman"/>
                </a:endParaRPr>
              </a:p>
            </p:txBody>
          </p:sp>
          <p:grpSp>
            <p:nvGrpSpPr>
              <p:cNvPr id="23" name="Group 122"/>
              <p:cNvGrpSpPr>
                <a:grpSpLocks/>
              </p:cNvGrpSpPr>
              <p:nvPr/>
            </p:nvGrpSpPr>
            <p:grpSpPr bwMode="auto">
              <a:xfrm>
                <a:off x="2086" y="13653"/>
                <a:ext cx="909254" cy="462915"/>
                <a:chOff x="3543" y="7638"/>
                <a:chExt cx="1138" cy="635"/>
              </a:xfrm>
              <a:grpFill/>
            </p:grpSpPr>
            <p:sp>
              <p:nvSpPr>
                <p:cNvPr id="2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182" y="7897"/>
                  <a:ext cx="499" cy="31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800" b="1" i="1" kern="100">
                      <a:effectLst/>
                      <a:latin typeface="+mn-lt"/>
                      <a:ea typeface="宋体"/>
                      <a:cs typeface="Times New Roman"/>
                    </a:rPr>
                    <a:t>λcs</a:t>
                  </a:r>
                  <a:endParaRPr lang="zh-CN" sz="2800" b="1" kern="100">
                    <a:effectLst/>
                    <a:latin typeface="+mn-lt"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543" y="8270"/>
                  <a:ext cx="1" cy="3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2800" b="1" kern="100">
                      <a:effectLst/>
                      <a:latin typeface="+mn-lt"/>
                      <a:ea typeface="宋体"/>
                      <a:cs typeface="Times New Roman"/>
                    </a:rPr>
                    <a:t> </a:t>
                  </a:r>
                  <a:endParaRPr lang="zh-CN" sz="2800" b="1" kern="100">
                    <a:effectLst/>
                    <a:latin typeface="+mn-lt"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2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834" y="7638"/>
                  <a:ext cx="300" cy="376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2800" b="1" i="1" kern="100" dirty="0" smtClean="0">
                      <a:effectLst/>
                      <a:latin typeface="+mn-lt"/>
                      <a:ea typeface="宋体"/>
                      <a:cs typeface="Times New Roman"/>
                    </a:rPr>
                    <a:t> s</a:t>
                  </a:r>
                  <a:endParaRPr lang="zh-CN" sz="2800" b="1" kern="100" dirty="0">
                    <a:effectLst/>
                    <a:latin typeface="+mn-lt"/>
                    <a:ea typeface="宋体"/>
                    <a:cs typeface="Times New Roman"/>
                  </a:endParaRPr>
                </a:p>
              </p:txBody>
            </p:sp>
          </p:grp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857250" y="14288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800" b="1" i="1" kern="100" dirty="0" smtClean="0">
                    <a:effectLst/>
                    <a:latin typeface="+mn-lt"/>
                    <a:ea typeface="宋体"/>
                    <a:cs typeface="Times New Roman"/>
                  </a:rPr>
                  <a:t> </a:t>
                </a:r>
                <a:r>
                  <a:rPr lang="en-US" sz="2800" b="1" i="1" kern="100" dirty="0" smtClean="0">
                    <a:solidFill>
                      <a:srgbClr val="FF0000"/>
                    </a:solidFill>
                    <a:effectLst/>
                    <a:latin typeface="+mn-lt"/>
                    <a:ea typeface="宋体"/>
                    <a:cs typeface="Times New Roman"/>
                  </a:rPr>
                  <a:t>c</a:t>
                </a:r>
                <a:endParaRPr lang="zh-CN" sz="2800" b="1" kern="100" dirty="0">
                  <a:solidFill>
                    <a:srgbClr val="FF0000"/>
                  </a:solidFill>
                  <a:effectLst/>
                  <a:latin typeface="+mn-lt"/>
                  <a:ea typeface="宋体"/>
                  <a:cs typeface="Times New Roman"/>
                </a:endParaRP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466850" y="0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800" b="1" i="1" kern="100" dirty="0" smtClean="0">
                    <a:effectLst/>
                    <a:latin typeface="+mn-lt"/>
                    <a:ea typeface="宋体"/>
                    <a:cs typeface="Times New Roman"/>
                  </a:rPr>
                  <a:t> </a:t>
                </a:r>
                <a:r>
                  <a:rPr lang="en-US" sz="2800" b="1" i="1" kern="100" dirty="0" err="1" smtClean="0">
                    <a:effectLst/>
                    <a:latin typeface="+mn-lt"/>
                    <a:ea typeface="宋体"/>
                    <a:cs typeface="Times New Roman"/>
                  </a:rPr>
                  <a:t>i</a:t>
                </a:r>
                <a:endParaRPr lang="zh-CN" sz="2800" b="1" kern="100" dirty="0">
                  <a:effectLst/>
                  <a:latin typeface="+mn-lt"/>
                  <a:ea typeface="宋体"/>
                  <a:cs typeface="Times New Roman"/>
                </a:endParaRP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071687" y="0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800" b="1" i="1" kern="100" dirty="0" smtClean="0">
                    <a:effectLst/>
                    <a:latin typeface="+mn-lt"/>
                    <a:ea typeface="宋体"/>
                    <a:cs typeface="Times New Roman"/>
                  </a:rPr>
                  <a:t> r</a:t>
                </a:r>
                <a:endParaRPr lang="zh-CN" sz="2800" b="1" kern="100" dirty="0">
                  <a:effectLst/>
                  <a:latin typeface="+mn-lt"/>
                  <a:ea typeface="宋体"/>
                  <a:cs typeface="Times New Roman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V="1">
                <a:off x="466725" y="142875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1076325" y="133350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1685925" y="123825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838200" y="576263"/>
              <a:ext cx="219075" cy="2730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b="1" i="1" kern="100" dirty="0" smtClean="0">
                  <a:solidFill>
                    <a:srgbClr val="FF0000"/>
                  </a:solidFill>
                  <a:effectLst/>
                  <a:latin typeface="+mn-lt"/>
                  <a:ea typeface="宋体"/>
                  <a:cs typeface="Times New Roman"/>
                </a:rPr>
                <a:t> e</a:t>
              </a:r>
              <a:endParaRPr lang="zh-CN" sz="2800" b="1" kern="100" dirty="0">
                <a:solidFill>
                  <a:srgbClr val="FF0000"/>
                </a:solidFill>
                <a:effectLst/>
                <a:latin typeface="+mn-lt"/>
                <a:ea typeface="宋体"/>
                <a:cs typeface="Times New Roman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328612" y="704850"/>
              <a:ext cx="500063" cy="4763"/>
            </a:xfrm>
            <a:prstGeom prst="line">
              <a:avLst/>
            </a:prstGeom>
            <a:grp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flipV="1">
              <a:off x="328612" y="285750"/>
              <a:ext cx="0" cy="416346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>
              <a:off x="957262" y="285750"/>
              <a:ext cx="0" cy="290195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 flipV="1">
              <a:off x="1057275" y="704850"/>
              <a:ext cx="499745" cy="4445"/>
            </a:xfrm>
            <a:prstGeom prst="line">
              <a:avLst/>
            </a:prstGeom>
            <a:grp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>
            <a:xfrm flipV="1">
              <a:off x="1557337" y="276225"/>
              <a:ext cx="0" cy="415925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8" name="矩形 27"/>
          <p:cNvSpPr/>
          <p:nvPr/>
        </p:nvSpPr>
        <p:spPr>
          <a:xfrm>
            <a:off x="476836" y="1437839"/>
            <a:ext cx="2922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s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 smtClean="0"/>
              <a:t>)~</a:t>
            </a:r>
            <a:r>
              <a:rPr lang="zh-CN" altLang="en-US" b="1" dirty="0" smtClean="0"/>
              <a:t>未</a:t>
            </a:r>
            <a:r>
              <a:rPr lang="zh-CN" altLang="zh-CN" b="1" dirty="0" smtClean="0"/>
              <a:t>感染者</a:t>
            </a:r>
            <a:r>
              <a:rPr lang="zh-CN" altLang="en-US" b="1" dirty="0"/>
              <a:t>比例</a:t>
            </a:r>
          </a:p>
        </p:txBody>
      </p:sp>
      <p:sp>
        <p:nvSpPr>
          <p:cNvPr id="29" name="矩形 28"/>
          <p:cNvSpPr/>
          <p:nvPr/>
        </p:nvSpPr>
        <p:spPr>
          <a:xfrm>
            <a:off x="395536" y="2895327"/>
            <a:ext cx="331236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 smtClean="0">
                <a:solidFill>
                  <a:srgbClr val="FF0000"/>
                </a:solidFill>
              </a:rPr>
              <a:t>) 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不可</a:t>
            </a:r>
            <a:r>
              <a:rPr lang="zh-CN" altLang="zh-CN" b="1" dirty="0"/>
              <a:t>控</a:t>
            </a:r>
            <a:r>
              <a:rPr lang="zh-CN" altLang="zh-CN" b="1" dirty="0" smtClean="0"/>
              <a:t>带菌者</a:t>
            </a:r>
            <a:r>
              <a:rPr lang="zh-CN" altLang="en-US" b="1" dirty="0" smtClean="0"/>
              <a:t>比例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95536" y="3410164"/>
            <a:ext cx="325198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 smtClean="0">
                <a:solidFill>
                  <a:srgbClr val="FF0000"/>
                </a:solidFill>
              </a:rPr>
              <a:t>) 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疑似</a:t>
            </a:r>
            <a:r>
              <a:rPr lang="zh-CN" altLang="zh-CN" b="1" dirty="0"/>
              <a:t>已</a:t>
            </a:r>
            <a:r>
              <a:rPr lang="zh-CN" altLang="zh-CN" b="1" dirty="0" smtClean="0"/>
              <a:t>感染</a:t>
            </a:r>
            <a:r>
              <a:rPr lang="zh-CN" altLang="en-US" b="1" dirty="0" smtClean="0"/>
              <a:t>比例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479819" y="4114256"/>
            <a:ext cx="6875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ym typeface="Symbol"/>
              </a:rPr>
              <a:t>~</a:t>
            </a:r>
            <a:r>
              <a:rPr lang="zh-CN" altLang="zh-CN" b="1" dirty="0" smtClean="0"/>
              <a:t>每个</a:t>
            </a:r>
            <a:r>
              <a:rPr lang="zh-CN" altLang="zh-CN" b="1" dirty="0"/>
              <a:t>不可控</a:t>
            </a:r>
            <a:r>
              <a:rPr lang="zh-CN" altLang="zh-CN" b="1" dirty="0" smtClean="0"/>
              <a:t>带菌者收治前每天</a:t>
            </a:r>
            <a:r>
              <a:rPr lang="zh-CN" altLang="zh-CN" b="1" dirty="0"/>
              <a:t>有效感染的</a:t>
            </a:r>
            <a:r>
              <a:rPr lang="zh-CN" altLang="zh-CN" b="1" dirty="0" smtClean="0"/>
              <a:t>人数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497889" y="4593482"/>
            <a:ext cx="3175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ym typeface="Symbol"/>
              </a:rPr>
              <a:t>~</a:t>
            </a:r>
            <a:r>
              <a:rPr lang="zh-CN" altLang="zh-CN" b="1" dirty="0"/>
              <a:t>中可以控制的</a:t>
            </a:r>
            <a:r>
              <a:rPr lang="zh-CN" altLang="zh-CN" b="1" dirty="0" smtClean="0"/>
              <a:t>比例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469239" y="5191203"/>
            <a:ext cx="6564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ym typeface="Symbol"/>
              </a:rPr>
              <a:t>~</a:t>
            </a:r>
            <a:r>
              <a:rPr lang="zh-CN" altLang="zh-CN" b="1" dirty="0" smtClean="0"/>
              <a:t>不可</a:t>
            </a:r>
            <a:r>
              <a:rPr lang="zh-CN" altLang="zh-CN" b="1" dirty="0"/>
              <a:t>控带菌者每天转化为已感染者的</a:t>
            </a:r>
            <a:r>
              <a:rPr lang="zh-CN" altLang="zh-CN" b="1" dirty="0" smtClean="0"/>
              <a:t>比例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469239" y="5767406"/>
            <a:ext cx="5093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ym typeface="Symbol"/>
              </a:rPr>
              <a:t>~</a:t>
            </a:r>
            <a:r>
              <a:rPr lang="zh-CN" altLang="zh-CN" b="1" dirty="0" smtClean="0"/>
              <a:t>疑似</a:t>
            </a:r>
            <a:r>
              <a:rPr lang="zh-CN" altLang="zh-CN" b="1" dirty="0"/>
              <a:t>已感染者每天被排除的</a:t>
            </a:r>
            <a:r>
              <a:rPr lang="zh-CN" altLang="zh-CN" b="1" dirty="0" smtClean="0"/>
              <a:t>比例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5461555" y="5777708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ym typeface="Symbol"/>
              </a:rPr>
              <a:t></a:t>
            </a:r>
            <a:r>
              <a:rPr lang="en-US" altLang="zh-CN" b="1" dirty="0" smtClean="0">
                <a:sym typeface="Symbol"/>
              </a:rPr>
              <a:t>~</a:t>
            </a:r>
            <a:r>
              <a:rPr lang="zh-CN" altLang="zh-CN" b="1" dirty="0" smtClean="0"/>
              <a:t>每天</a:t>
            </a:r>
            <a:r>
              <a:rPr lang="zh-CN" altLang="zh-CN" b="1" dirty="0"/>
              <a:t>被确诊的</a:t>
            </a:r>
            <a:r>
              <a:rPr lang="zh-CN" altLang="zh-CN" b="1" dirty="0" smtClean="0"/>
              <a:t>比例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469239" y="1916832"/>
            <a:ext cx="2878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err="1" smtClean="0"/>
              <a:t>i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en-US" altLang="zh-CN" b="1" dirty="0"/>
              <a:t> )~</a:t>
            </a:r>
            <a:r>
              <a:rPr lang="zh-CN" altLang="zh-CN" b="1" dirty="0"/>
              <a:t>已感染</a:t>
            </a:r>
            <a:r>
              <a:rPr lang="zh-CN" altLang="zh-CN" b="1" dirty="0" smtClean="0"/>
              <a:t>者</a:t>
            </a:r>
            <a:r>
              <a:rPr lang="zh-CN" altLang="en-US" b="1" dirty="0" smtClean="0"/>
              <a:t>比例</a:t>
            </a:r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395536" y="2391271"/>
            <a:ext cx="2336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r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)~</a:t>
            </a:r>
            <a:r>
              <a:rPr lang="zh-CN" altLang="zh-CN" b="1" dirty="0"/>
              <a:t>移除</a:t>
            </a:r>
            <a:r>
              <a:rPr lang="zh-CN" altLang="zh-CN" b="1" dirty="0" smtClean="0"/>
              <a:t>者</a:t>
            </a:r>
            <a:r>
              <a:rPr lang="zh-CN" altLang="en-US" b="1" dirty="0" smtClean="0"/>
              <a:t>比例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2699792" y="2391271"/>
            <a:ext cx="1536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ym typeface="Symbol"/>
              </a:rPr>
              <a:t></a:t>
            </a:r>
            <a:r>
              <a:rPr lang="en-US" altLang="zh-CN" dirty="0" smtClean="0">
                <a:sym typeface="Symbol"/>
              </a:rPr>
              <a:t>~</a:t>
            </a:r>
            <a:r>
              <a:rPr lang="zh-CN" altLang="zh-CN" b="1" dirty="0"/>
              <a:t>移</a:t>
            </a:r>
            <a:r>
              <a:rPr lang="zh-CN" altLang="zh-CN" b="1" dirty="0" smtClean="0"/>
              <a:t>除</a:t>
            </a:r>
            <a:r>
              <a:rPr lang="zh-CN" altLang="en-US" b="1" dirty="0" smtClean="0"/>
              <a:t>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4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44403"/>
              </p:ext>
            </p:extLst>
          </p:nvPr>
        </p:nvGraphicFramePr>
        <p:xfrm>
          <a:off x="4860032" y="657463"/>
          <a:ext cx="3672408" cy="40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0" name="公式" r:id="rId3" imgW="1892300" imgH="203200" progId="Equation.3">
                  <p:embed/>
                </p:oleObj>
              </mc:Choice>
              <mc:Fallback>
                <p:oleObj name="公式" r:id="rId3" imgW="18923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657463"/>
                        <a:ext cx="3672408" cy="401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>
          <a:xfrm>
            <a:off x="-180528" y="1089385"/>
            <a:ext cx="4680520" cy="1800200"/>
            <a:chOff x="2086" y="1"/>
            <a:chExt cx="2287858" cy="849312"/>
          </a:xfrm>
          <a:noFill/>
        </p:grpSpPr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1180708" y="617538"/>
              <a:ext cx="39814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b="1" i="1" kern="100" dirty="0" err="1">
                  <a:effectLst/>
                  <a:latin typeface="+mn-lt"/>
                  <a:ea typeface="宋体"/>
                  <a:cs typeface="Times New Roman"/>
                </a:rPr>
                <a:t>γe</a:t>
              </a:r>
              <a:endParaRPr lang="zh-CN" b="1" kern="100" dirty="0">
                <a:effectLst/>
                <a:latin typeface="+mn-lt"/>
                <a:ea typeface="宋体"/>
                <a:cs typeface="Times New Roman"/>
              </a:endParaRP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943177" y="412532"/>
              <a:ext cx="54292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b="1" i="1" kern="100" dirty="0">
                  <a:effectLst/>
                  <a:latin typeface="+mn-lt"/>
                  <a:ea typeface="宋体"/>
                  <a:cs typeface="Times New Roman"/>
                </a:rPr>
                <a:t>λ</a:t>
              </a:r>
              <a:r>
                <a:rPr lang="en-US" b="1" kern="100" dirty="0">
                  <a:effectLst/>
                  <a:latin typeface="+mn-lt"/>
                  <a:ea typeface="宋体"/>
                  <a:cs typeface="Times New Roman"/>
                </a:rPr>
                <a:t>α</a:t>
              </a:r>
              <a:r>
                <a:rPr lang="en-US" b="1" i="1" kern="100" dirty="0" err="1">
                  <a:effectLst/>
                  <a:latin typeface="+mn-lt"/>
                  <a:ea typeface="宋体"/>
                  <a:cs typeface="Times New Roman"/>
                </a:rPr>
                <a:t>cs</a:t>
              </a:r>
              <a:endParaRPr lang="zh-CN" b="1" kern="100" dirty="0">
                <a:effectLst/>
                <a:latin typeface="+mn-lt"/>
                <a:ea typeface="宋体"/>
                <a:cs typeface="Times New Roman"/>
              </a:endParaRP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438700" y="617538"/>
              <a:ext cx="39814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b="1" i="1" kern="100" dirty="0" smtClean="0">
                  <a:effectLst/>
                  <a:latin typeface="+mn-lt"/>
                  <a:ea typeface="宋体"/>
                  <a:cs typeface="Times New Roman"/>
                </a:rPr>
                <a:t>βe</a:t>
              </a:r>
              <a:endParaRPr lang="zh-CN" b="1" kern="100" dirty="0">
                <a:effectLst/>
                <a:latin typeface="+mn-lt"/>
                <a:ea typeface="宋体"/>
                <a:cs typeface="Times New Roman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086" y="1"/>
              <a:ext cx="2287858" cy="476209"/>
              <a:chOff x="2086" y="0"/>
              <a:chExt cx="2288676" cy="476568"/>
            </a:xfrm>
            <a:grpFill/>
          </p:grpSpPr>
          <p:sp>
            <p:nvSpPr>
              <p:cNvPr id="25" name="Text Box 39"/>
              <p:cNvSpPr txBox="1">
                <a:spLocks noChangeArrowheads="1"/>
              </p:cNvSpPr>
              <p:nvPr/>
            </p:nvSpPr>
            <p:spPr bwMode="auto">
              <a:xfrm>
                <a:off x="1741338" y="177912"/>
                <a:ext cx="363855" cy="2324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b="1" i="1" kern="100" dirty="0" smtClean="0">
                    <a:effectLst/>
                    <a:latin typeface="+mn-lt"/>
                    <a:ea typeface="宋体"/>
                    <a:cs typeface="Times New Roman"/>
                  </a:rPr>
                  <a:t>𝜇 </a:t>
                </a:r>
                <a:r>
                  <a:rPr lang="en-US" b="1" i="1" kern="100" dirty="0" err="1" smtClean="0">
                    <a:effectLst/>
                    <a:latin typeface="+mn-lt"/>
                    <a:ea typeface="宋体"/>
                    <a:cs typeface="Times New Roman"/>
                  </a:rPr>
                  <a:t>i</a:t>
                </a:r>
                <a:endParaRPr lang="zh-CN" b="1" kern="100" dirty="0">
                  <a:effectLst/>
                  <a:latin typeface="+mn-lt"/>
                  <a:ea typeface="宋体"/>
                  <a:cs typeface="Times New Roman"/>
                </a:endParaRPr>
              </a:p>
            </p:txBody>
          </p:sp>
          <p:sp>
            <p:nvSpPr>
              <p:cNvPr id="26" name="Text Box 39"/>
              <p:cNvSpPr txBox="1">
                <a:spLocks noChangeArrowheads="1"/>
              </p:cNvSpPr>
              <p:nvPr/>
            </p:nvSpPr>
            <p:spPr bwMode="auto">
              <a:xfrm>
                <a:off x="1153705" y="175852"/>
                <a:ext cx="363855" cy="2324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b="1" i="1" kern="100" dirty="0" err="1">
                    <a:effectLst/>
                    <a:latin typeface="+mn-lt"/>
                    <a:ea typeface="宋体"/>
                    <a:cs typeface="Times New Roman"/>
                  </a:rPr>
                  <a:t>ε</a:t>
                </a:r>
                <a:r>
                  <a:rPr lang="en-US" b="1" kern="100" dirty="0" err="1">
                    <a:effectLst/>
                    <a:latin typeface="+mn-lt"/>
                    <a:ea typeface="宋体"/>
                    <a:cs typeface="Times New Roman"/>
                  </a:rPr>
                  <a:t>c</a:t>
                </a:r>
                <a:endParaRPr lang="zh-CN" b="1" kern="100" dirty="0">
                  <a:effectLst/>
                  <a:latin typeface="+mn-lt"/>
                  <a:ea typeface="宋体"/>
                  <a:cs typeface="Times New Roman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b="1" i="1" kern="100" dirty="0">
                    <a:effectLst/>
                    <a:latin typeface="+mn-lt"/>
                    <a:ea typeface="宋体"/>
                    <a:cs typeface="Times New Roman"/>
                  </a:rPr>
                  <a:t> </a:t>
                </a:r>
                <a:endParaRPr lang="zh-CN" b="1" kern="100" dirty="0">
                  <a:effectLst/>
                  <a:latin typeface="+mn-lt"/>
                  <a:ea typeface="宋体"/>
                  <a:cs typeface="Times New Roman"/>
                </a:endParaRPr>
              </a:p>
            </p:txBody>
          </p:sp>
          <p:grpSp>
            <p:nvGrpSpPr>
              <p:cNvPr id="27" name="Group 122"/>
              <p:cNvGrpSpPr>
                <a:grpSpLocks/>
              </p:cNvGrpSpPr>
              <p:nvPr/>
            </p:nvGrpSpPr>
            <p:grpSpPr bwMode="auto">
              <a:xfrm>
                <a:off x="2086" y="13653"/>
                <a:ext cx="909254" cy="462915"/>
                <a:chOff x="3543" y="7638"/>
                <a:chExt cx="1138" cy="635"/>
              </a:xfrm>
              <a:grpFill/>
            </p:grpSpPr>
            <p:sp>
              <p:nvSpPr>
                <p:cNvPr id="3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182" y="7897"/>
                  <a:ext cx="499" cy="31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b="1" i="1" kern="100">
                      <a:effectLst/>
                      <a:latin typeface="+mn-lt"/>
                      <a:ea typeface="宋体"/>
                      <a:cs typeface="Times New Roman"/>
                    </a:rPr>
                    <a:t>λcs</a:t>
                  </a:r>
                  <a:endParaRPr lang="zh-CN" b="1" kern="100">
                    <a:effectLst/>
                    <a:latin typeface="+mn-lt"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543" y="8270"/>
                  <a:ext cx="1" cy="3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b="1" kern="100">
                      <a:effectLst/>
                      <a:latin typeface="+mn-lt"/>
                      <a:ea typeface="宋体"/>
                      <a:cs typeface="Times New Roman"/>
                    </a:rPr>
                    <a:t> </a:t>
                  </a:r>
                  <a:endParaRPr lang="zh-CN" b="1" kern="100">
                    <a:effectLst/>
                    <a:latin typeface="+mn-lt"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3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834" y="7638"/>
                  <a:ext cx="300" cy="376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b="1" i="1" kern="100" dirty="0" smtClean="0">
                      <a:effectLst/>
                      <a:latin typeface="+mn-lt"/>
                      <a:ea typeface="宋体"/>
                      <a:cs typeface="Times New Roman"/>
                    </a:rPr>
                    <a:t> s</a:t>
                  </a:r>
                  <a:endParaRPr lang="zh-CN" b="1" kern="100" dirty="0">
                    <a:effectLst/>
                    <a:latin typeface="+mn-lt"/>
                    <a:ea typeface="宋体"/>
                    <a:cs typeface="Times New Roman"/>
                  </a:endParaRPr>
                </a:p>
              </p:txBody>
            </p:sp>
          </p:grp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857250" y="14288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b="1" i="1" kern="100" dirty="0" smtClean="0">
                    <a:effectLst/>
                    <a:latin typeface="+mn-lt"/>
                    <a:ea typeface="宋体"/>
                    <a:cs typeface="Times New Roman"/>
                  </a:rPr>
                  <a:t> c</a:t>
                </a:r>
                <a:endParaRPr lang="zh-CN" b="1" kern="100" dirty="0">
                  <a:effectLst/>
                  <a:latin typeface="+mn-lt"/>
                  <a:ea typeface="宋体"/>
                  <a:cs typeface="Times New Roman"/>
                </a:endParaRP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466850" y="0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b="1" i="1" kern="100" dirty="0" smtClean="0">
                    <a:effectLst/>
                    <a:latin typeface="+mn-lt"/>
                    <a:ea typeface="宋体"/>
                    <a:cs typeface="Times New Roman"/>
                  </a:rPr>
                  <a:t> </a:t>
                </a:r>
                <a:r>
                  <a:rPr lang="en-US" b="1" i="1" kern="100" dirty="0" err="1" smtClean="0">
                    <a:effectLst/>
                    <a:latin typeface="+mn-lt"/>
                    <a:ea typeface="宋体"/>
                    <a:cs typeface="Times New Roman"/>
                  </a:rPr>
                  <a:t>i</a:t>
                </a:r>
                <a:endParaRPr lang="zh-CN" b="1" kern="100" dirty="0">
                  <a:effectLst/>
                  <a:latin typeface="+mn-lt"/>
                  <a:ea typeface="宋体"/>
                  <a:cs typeface="Times New Roman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71687" y="0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b="1" i="1" kern="100" dirty="0" smtClean="0">
                    <a:effectLst/>
                    <a:latin typeface="+mn-lt"/>
                    <a:ea typeface="宋体"/>
                    <a:cs typeface="Times New Roman"/>
                  </a:rPr>
                  <a:t> r</a:t>
                </a:r>
                <a:endParaRPr lang="zh-CN" b="1" kern="100" dirty="0">
                  <a:effectLst/>
                  <a:latin typeface="+mn-lt"/>
                  <a:ea typeface="宋体"/>
                  <a:cs typeface="Times New Roman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flipV="1">
                <a:off x="466725" y="142875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1076325" y="133350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1685925" y="123825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838200" y="576263"/>
              <a:ext cx="219075" cy="2730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b="1" i="1" kern="100" dirty="0" smtClean="0">
                  <a:effectLst/>
                  <a:latin typeface="+mn-lt"/>
                  <a:ea typeface="宋体"/>
                  <a:cs typeface="Times New Roman"/>
                </a:rPr>
                <a:t> e</a:t>
              </a:r>
              <a:endParaRPr lang="zh-CN" b="1" kern="100" dirty="0">
                <a:effectLst/>
                <a:latin typeface="+mn-lt"/>
                <a:ea typeface="宋体"/>
                <a:cs typeface="Times New Roman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328612" y="704850"/>
              <a:ext cx="500063" cy="4763"/>
            </a:xfrm>
            <a:prstGeom prst="line">
              <a:avLst/>
            </a:prstGeom>
            <a:grp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>
            <a:xfrm flipV="1">
              <a:off x="328612" y="285750"/>
              <a:ext cx="0" cy="416346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>
            <a:xfrm>
              <a:off x="957262" y="285750"/>
              <a:ext cx="0" cy="290195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 flipV="1">
              <a:off x="1057275" y="704850"/>
              <a:ext cx="499745" cy="4445"/>
            </a:xfrm>
            <a:prstGeom prst="line">
              <a:avLst/>
            </a:prstGeom>
            <a:grp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>
            <a:xfrm flipV="1">
              <a:off x="1557337" y="276225"/>
              <a:ext cx="0" cy="415925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7" name="矩形 36"/>
          <p:cNvSpPr/>
          <p:nvPr/>
        </p:nvSpPr>
        <p:spPr>
          <a:xfrm>
            <a:off x="4536504" y="1469855"/>
            <a:ext cx="4572000" cy="21605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参数</a:t>
            </a:r>
            <a:r>
              <a:rPr lang="en-US" altLang="zh-CN" sz="2800" b="1" i="1" dirty="0">
                <a:sym typeface="Symbol"/>
              </a:rPr>
              <a:t>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ym typeface="Symbol"/>
              </a:rPr>
              <a:t></a:t>
            </a:r>
            <a:r>
              <a:rPr lang="en-US" altLang="zh-CN" sz="2800" b="1" i="1" dirty="0"/>
              <a:t>, </a:t>
            </a:r>
            <a:r>
              <a:rPr lang="en-US" altLang="zh-CN" sz="2800" b="1" i="1" dirty="0">
                <a:sym typeface="Symbol"/>
              </a:rPr>
              <a:t></a:t>
            </a:r>
            <a:r>
              <a:rPr lang="en-US" altLang="zh-CN" sz="2800" b="1" dirty="0"/>
              <a:t>, </a:t>
            </a:r>
            <a:r>
              <a:rPr lang="en-US" altLang="zh-CN" sz="2800" b="1" i="1" dirty="0" smtClean="0">
                <a:sym typeface="Symbol"/>
              </a:rPr>
              <a:t></a:t>
            </a:r>
            <a:r>
              <a:rPr lang="en-US" altLang="zh-CN" sz="2800" b="1" dirty="0" smtClean="0">
                <a:sym typeface="Symbol"/>
              </a:rPr>
              <a:t>, </a:t>
            </a:r>
            <a:r>
              <a:rPr lang="en-US" altLang="zh-CN" sz="2800" b="1" i="1" dirty="0" smtClean="0">
                <a:sym typeface="Symbol"/>
              </a:rPr>
              <a:t></a:t>
            </a:r>
            <a:r>
              <a:rPr lang="en-US" altLang="zh-CN" sz="2800" b="1" dirty="0" smtClean="0">
                <a:sym typeface="Symbol"/>
              </a:rPr>
              <a:t>, </a:t>
            </a:r>
            <a:r>
              <a:rPr lang="en-US" altLang="zh-CN" sz="2800" b="1" i="1" dirty="0" smtClean="0">
                <a:sym typeface="Symbol"/>
              </a:rPr>
              <a:t> </a:t>
            </a:r>
            <a:r>
              <a:rPr lang="zh-CN" altLang="zh-CN" sz="2800" b="1" dirty="0" smtClean="0"/>
              <a:t>确定</a:t>
            </a:r>
            <a:r>
              <a:rPr lang="zh-CN" altLang="zh-CN" sz="2800" b="1" dirty="0"/>
              <a:t>后，</a:t>
            </a:r>
            <a:r>
              <a:rPr lang="zh-CN" altLang="zh-CN" sz="2800" b="1" dirty="0" smtClean="0"/>
              <a:t>由任意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个方程</a:t>
            </a:r>
            <a:r>
              <a:rPr lang="zh-CN" altLang="zh-CN" sz="2800" b="1" dirty="0" smtClean="0"/>
              <a:t>及任意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个</a:t>
            </a:r>
            <a:r>
              <a:rPr lang="zh-CN" altLang="zh-CN" sz="2800" b="1" dirty="0" smtClean="0"/>
              <a:t>初值计算</a:t>
            </a:r>
            <a:r>
              <a:rPr lang="en-US" altLang="zh-CN" sz="2800" b="1" dirty="0" smtClean="0"/>
              <a:t>5</a:t>
            </a:r>
            <a:r>
              <a:rPr lang="zh-CN" altLang="zh-CN" sz="2800" b="1" dirty="0"/>
              <a:t>类人群的</a:t>
            </a:r>
            <a:r>
              <a:rPr lang="zh-CN" altLang="zh-CN" sz="2800" b="1" dirty="0" smtClean="0"/>
              <a:t>比例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/>
              <a:t>c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en-US" altLang="zh-CN" sz="2800" b="1" dirty="0"/>
              <a:t>,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4239932" y="4780309"/>
            <a:ext cx="4572000" cy="15940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由</a:t>
            </a:r>
            <a:r>
              <a:rPr lang="zh-CN" altLang="zh-CN" sz="2800" b="1" dirty="0"/>
              <a:t>经验</a:t>
            </a:r>
            <a:r>
              <a:rPr lang="zh-CN" altLang="zh-CN" sz="2800" b="1" dirty="0" smtClean="0"/>
              <a:t>估计初值</a:t>
            </a:r>
            <a:r>
              <a:rPr lang="zh-CN" altLang="zh-CN" sz="2800" b="1" dirty="0"/>
              <a:t>，代入模型计算</a:t>
            </a:r>
            <a:r>
              <a:rPr lang="zh-CN" altLang="zh-CN" sz="2800" b="1" dirty="0" smtClean="0"/>
              <a:t>，根据</a:t>
            </a:r>
            <a:r>
              <a:rPr lang="zh-CN" altLang="zh-CN" sz="2800" b="1" dirty="0"/>
              <a:t>计算值与实际值的偏差调整</a:t>
            </a:r>
            <a:r>
              <a:rPr lang="zh-CN" altLang="zh-CN" sz="2800" b="1" dirty="0" smtClean="0"/>
              <a:t>估计值</a:t>
            </a:r>
            <a:r>
              <a:rPr lang="en-US" altLang="zh-CN" sz="2800" b="1" dirty="0" smtClean="0"/>
              <a:t>.</a:t>
            </a:r>
          </a:p>
        </p:txBody>
      </p:sp>
      <p:sp>
        <p:nvSpPr>
          <p:cNvPr id="39" name="矩形 38"/>
          <p:cNvSpPr/>
          <p:nvPr/>
        </p:nvSpPr>
        <p:spPr>
          <a:xfrm>
            <a:off x="4294867" y="3739092"/>
            <a:ext cx="1620957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参数估计</a:t>
            </a:r>
            <a:endParaRPr lang="zh-CN" altLang="en-US" sz="2800" b="1" dirty="0"/>
          </a:p>
        </p:txBody>
      </p:sp>
      <p:sp>
        <p:nvSpPr>
          <p:cNvPr id="40" name="矩形 39"/>
          <p:cNvSpPr/>
          <p:nvPr/>
        </p:nvSpPr>
        <p:spPr>
          <a:xfrm>
            <a:off x="4296957" y="4262312"/>
            <a:ext cx="3493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直接利用实际</a:t>
            </a:r>
            <a:r>
              <a:rPr lang="zh-CN" altLang="zh-CN" sz="2800" b="1" dirty="0" smtClean="0"/>
              <a:t>数据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02157" y="5156113"/>
                <a:ext cx="2660895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</a:rPr>
                          <m:t>𝒅𝒊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altLang="zh-CN" sz="2800" b="1" i="1" smtClean="0">
                        <a:latin typeface="Cambria Math"/>
                      </a:rPr>
                      <m:t>= </m:t>
                    </m:r>
                    <m:r>
                      <a:rPr lang="el-GR" altLang="zh-CN" sz="2800" b="1" i="1" smtClean="0">
                        <a:latin typeface="Cambria Math"/>
                      </a:rPr>
                      <m:t>𝜺</m:t>
                    </m:r>
                    <m:r>
                      <m:rPr>
                        <m:nor/>
                      </m:rPr>
                      <a:rPr lang="en-US" altLang="zh-CN" sz="2800" b="1" i="1" smtClean="0">
                        <a:latin typeface="Cambria Math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800" b="1" i="1" dirty="0" smtClean="0"/>
                  <a:t>-</a:t>
                </a:r>
                <a:r>
                  <a:rPr lang="en-US" altLang="zh-CN" sz="2800" b="1" i="1" dirty="0" smtClean="0">
                    <a:sym typeface="Symbol"/>
                  </a:rPr>
                  <a:t></a:t>
                </a:r>
                <a:r>
                  <a:rPr lang="en-US" altLang="zh-CN" sz="2800" b="1" i="1" dirty="0" err="1" smtClean="0"/>
                  <a:t>i</a:t>
                </a:r>
                <a:r>
                  <a:rPr lang="en-US" altLang="zh-CN" sz="2800" b="1" i="1" dirty="0" smtClean="0"/>
                  <a:t> +</a:t>
                </a:r>
                <a:r>
                  <a:rPr lang="el-GR" altLang="zh-CN" sz="2800" b="1" i="1" dirty="0" smtClean="0"/>
                  <a:t>γ</a:t>
                </a:r>
                <a:r>
                  <a:rPr lang="en-US" altLang="zh-CN" sz="2800" b="1" i="1" dirty="0" smtClean="0"/>
                  <a:t>e</a:t>
                </a:r>
                <a:endParaRPr lang="zh-CN" altLang="en-US" sz="2800" b="1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57" y="5156113"/>
                <a:ext cx="2660895" cy="721159"/>
              </a:xfrm>
              <a:prstGeom prst="rect">
                <a:avLst/>
              </a:prstGeom>
              <a:blipFill rotWithShape="1">
                <a:blip r:embed="rId5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7079" y="5875221"/>
                <a:ext cx="1308408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</a:rPr>
                          <m:t>𝒅𝒓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800" b="1" i="1" dirty="0" smtClean="0">
                    <a:sym typeface="Symbol"/>
                  </a:rPr>
                  <a:t> </a:t>
                </a:r>
                <a:r>
                  <a:rPr lang="en-US" altLang="zh-CN" sz="2800" b="1" i="1" dirty="0" err="1" smtClean="0"/>
                  <a:t>i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" y="5875221"/>
                <a:ext cx="1308408" cy="721159"/>
              </a:xfrm>
              <a:prstGeom prst="rect">
                <a:avLst/>
              </a:prstGeom>
              <a:blipFill rotWithShape="1">
                <a:blip r:embed="rId6"/>
                <a:stretch>
                  <a:fillRect r="-5116"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7079" y="4364025"/>
                <a:ext cx="3045301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</a:rPr>
                          <m:t>𝒅𝒆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altLang="zh-CN" sz="2800" b="1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zh-CN" sz="2800" b="1" i="1" dirty="0" smtClean="0"/>
                  <a:t>-</a:t>
                </a:r>
                <a:r>
                  <a:rPr lang="en-US" altLang="zh-CN" sz="2800" b="1" dirty="0" smtClean="0"/>
                  <a:t>(</a:t>
                </a:r>
                <a:r>
                  <a:rPr lang="el-GR" altLang="zh-CN" sz="2800" b="1" i="1" dirty="0" smtClean="0">
                    <a:latin typeface="Times New Roman"/>
                    <a:cs typeface="Times New Roman"/>
                  </a:rPr>
                  <a:t>β</a:t>
                </a:r>
                <a:r>
                  <a:rPr lang="en-US" altLang="zh-CN" sz="2800" b="1" i="1" dirty="0" smtClean="0"/>
                  <a:t>+</a:t>
                </a:r>
                <a:r>
                  <a:rPr lang="el-GR" altLang="zh-CN" sz="2800" b="1" i="1" dirty="0" smtClean="0"/>
                  <a:t>γ</a:t>
                </a:r>
                <a:r>
                  <a:rPr lang="en-US" altLang="zh-CN" sz="2800" b="1" dirty="0" smtClean="0"/>
                  <a:t>)</a:t>
                </a:r>
                <a:r>
                  <a:rPr lang="en-US" altLang="zh-CN" sz="2800" b="1" i="1" dirty="0" smtClean="0"/>
                  <a:t>e+</a:t>
                </a:r>
                <a:r>
                  <a:rPr lang="en-US" altLang="zh-CN" sz="2800" b="1" i="1" dirty="0" smtClean="0">
                    <a:sym typeface="Symbol"/>
                  </a:rPr>
                  <a:t></a:t>
                </a:r>
                <a:r>
                  <a:rPr lang="en-US" altLang="zh-CN" sz="2800" b="1" i="1" dirty="0" err="1" smtClean="0"/>
                  <a:t>cs</a:t>
                </a:r>
                <a:endParaRPr lang="zh-CN" altLang="en-US" sz="2800" b="1" i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" y="4364025"/>
                <a:ext cx="3045301" cy="721159"/>
              </a:xfrm>
              <a:prstGeom prst="rect">
                <a:avLst/>
              </a:prstGeom>
              <a:blipFill rotWithShape="1">
                <a:blip r:embed="rId7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1560" y="3643945"/>
                <a:ext cx="2886809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</a:rPr>
                          <m:t>𝒅𝒄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i="1" dirty="0">
                        <a:sym typeface="Symbol"/>
                      </a:rPr>
                      <m:t></m:t>
                    </m:r>
                  </m:oMath>
                </a14:m>
                <a:r>
                  <a:rPr lang="en-US" altLang="zh-CN" sz="2800" b="1" dirty="0" smtClean="0"/>
                  <a:t>(</a:t>
                </a:r>
                <a:r>
                  <a:rPr lang="en-US" altLang="zh-CN" sz="2800" b="1" dirty="0" smtClean="0">
                    <a:latin typeface="Times New Roman"/>
                    <a:cs typeface="Times New Roman"/>
                  </a:rPr>
                  <a:t>1</a:t>
                </a:r>
                <a:r>
                  <a:rPr lang="en-US" altLang="zh-CN" sz="2800" b="1" i="1" dirty="0" smtClean="0">
                    <a:latin typeface="Times New Roman"/>
                    <a:cs typeface="Times New Roman"/>
                  </a:rPr>
                  <a:t>-</a:t>
                </a:r>
                <a:r>
                  <a:rPr lang="en-US" altLang="zh-CN" sz="2800" b="1" i="1" dirty="0" smtClean="0">
                    <a:sym typeface="Symbol"/>
                  </a:rPr>
                  <a:t></a:t>
                </a:r>
                <a:r>
                  <a:rPr lang="en-US" altLang="zh-CN" sz="2800" b="1" dirty="0" smtClean="0">
                    <a:sym typeface="Symbol"/>
                  </a:rPr>
                  <a:t>)</a:t>
                </a:r>
                <a:r>
                  <a:rPr lang="en-US" altLang="zh-CN" sz="2800" b="1" i="1" dirty="0" err="1" smtClean="0"/>
                  <a:t>cs</a:t>
                </a:r>
                <a:r>
                  <a:rPr lang="en-US" altLang="zh-CN" sz="2800" b="1" i="1" dirty="0" smtClean="0"/>
                  <a:t>-</a:t>
                </a:r>
                <a14:m>
                  <m:oMath xmlns:m="http://schemas.openxmlformats.org/officeDocument/2006/math">
                    <m:r>
                      <a:rPr lang="el-GR" altLang="zh-CN" sz="2800" b="1" i="1">
                        <a:latin typeface="Cambria Math"/>
                      </a:rPr>
                      <m:t>𝜺</m:t>
                    </m:r>
                    <m:r>
                      <m:rPr>
                        <m:nor/>
                      </m:rPr>
                      <a:rPr lang="en-US" altLang="zh-CN" sz="2800" b="1" i="1">
                        <a:latin typeface="Cambria Math"/>
                      </a:rPr>
                      <m:t>c</m:t>
                    </m:r>
                  </m:oMath>
                </a14:m>
                <a:endParaRPr lang="zh-CN" altLang="en-US" sz="2800" b="1" i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43945"/>
                <a:ext cx="2886809" cy="721159"/>
              </a:xfrm>
              <a:prstGeom prst="rect">
                <a:avLst/>
              </a:prstGeom>
              <a:blipFill rotWithShape="1">
                <a:blip r:embed="rId8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1560" y="2923865"/>
                <a:ext cx="2086084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</a:rPr>
                          <m:t>𝒅𝒔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800" b="1" i="1" dirty="0" smtClean="0">
                    <a:latin typeface="Times New Roman"/>
                    <a:cs typeface="Times New Roman"/>
                  </a:rPr>
                  <a:t> </a:t>
                </a:r>
                <a:r>
                  <a:rPr lang="el-GR" altLang="zh-CN" sz="2800" b="1" i="1" dirty="0" smtClean="0">
                    <a:latin typeface="Times New Roman"/>
                    <a:cs typeface="Times New Roman"/>
                  </a:rPr>
                  <a:t>β</a:t>
                </a:r>
                <a:r>
                  <a:rPr lang="en-US" altLang="zh-CN" sz="2800" b="1" i="1" dirty="0" smtClean="0"/>
                  <a:t>e</a:t>
                </a:r>
                <a:r>
                  <a:rPr lang="en-US" altLang="zh-CN" sz="2800" b="1" i="1" dirty="0"/>
                  <a:t>-</a:t>
                </a:r>
                <a:r>
                  <a:rPr lang="en-US" altLang="zh-CN" sz="2800" b="1" i="1" dirty="0" smtClean="0">
                    <a:sym typeface="Symbol"/>
                  </a:rPr>
                  <a:t></a:t>
                </a:r>
                <a:r>
                  <a:rPr lang="en-US" altLang="zh-CN" sz="2800" b="1" i="1" dirty="0" err="1" smtClean="0"/>
                  <a:t>cs</a:t>
                </a:r>
                <a:endParaRPr lang="zh-CN" altLang="en-US" sz="2800" b="1" i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23865"/>
                <a:ext cx="2086084" cy="721159"/>
              </a:xfrm>
              <a:prstGeom prst="rect">
                <a:avLst/>
              </a:prstGeom>
              <a:blipFill rotWithShape="1">
                <a:blip r:embed="rId9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531190" y="535431"/>
            <a:ext cx="1627369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建立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136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4428" y="620688"/>
            <a:ext cx="811792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en-US" sz="2800" b="1" dirty="0"/>
              <a:t>三</a:t>
            </a:r>
            <a:r>
              <a:rPr lang="zh-CN" altLang="en-US" sz="2800" b="1" dirty="0" smtClean="0"/>
              <a:t>    </a:t>
            </a:r>
            <a:r>
              <a:rPr lang="zh-CN" altLang="zh-CN" sz="2800" b="1" dirty="0" smtClean="0"/>
              <a:t>引入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尚未</a:t>
            </a:r>
            <a:r>
              <a:rPr lang="zh-CN" altLang="zh-CN" sz="2800" b="1" dirty="0">
                <a:solidFill>
                  <a:srgbClr val="FF0000"/>
                </a:solidFill>
              </a:rPr>
              <a:t>隔离和已经隔离已感染者</a:t>
            </a:r>
            <a:r>
              <a:rPr lang="zh-CN" altLang="zh-CN" sz="2800" b="1" dirty="0"/>
              <a:t>的模型</a:t>
            </a:r>
            <a:endParaRPr lang="zh-CN" altLang="en-US" sz="2800" dirty="0"/>
          </a:p>
        </p:txBody>
      </p:sp>
      <p:pic>
        <p:nvPicPr>
          <p:cNvPr id="135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06630"/>
            <a:ext cx="4893190" cy="230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95536" y="1412776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r>
              <a:rPr lang="en-US" altLang="zh-CN" b="1" dirty="0"/>
              <a:t>~ </a:t>
            </a:r>
            <a:r>
              <a:rPr lang="zh-CN" altLang="zh-CN" b="1" dirty="0"/>
              <a:t>处于</a:t>
            </a:r>
            <a:r>
              <a:rPr lang="zh-CN" altLang="zh-CN" b="1" dirty="0">
                <a:solidFill>
                  <a:srgbClr val="FF0000"/>
                </a:solidFill>
              </a:rPr>
              <a:t>潜伏期</a:t>
            </a:r>
            <a:r>
              <a:rPr lang="zh-CN" altLang="zh-CN" b="1" dirty="0"/>
              <a:t>的已感染者，有</a:t>
            </a:r>
            <a:r>
              <a:rPr lang="zh-CN" altLang="zh-CN" b="1" dirty="0">
                <a:solidFill>
                  <a:srgbClr val="FF0000"/>
                </a:solidFill>
              </a:rPr>
              <a:t>弱</a:t>
            </a:r>
            <a:r>
              <a:rPr lang="zh-CN" altLang="zh-CN" b="1" dirty="0" smtClean="0">
                <a:solidFill>
                  <a:srgbClr val="FF0000"/>
                </a:solidFill>
              </a:rPr>
              <a:t>传染</a:t>
            </a:r>
            <a:r>
              <a:rPr lang="zh-CN" altLang="zh-CN" b="1" dirty="0" smtClean="0"/>
              <a:t>性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95536" y="4522894"/>
            <a:ext cx="5500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R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/>
              <a:t>) ~ </a:t>
            </a:r>
            <a:r>
              <a:rPr lang="zh-CN" altLang="zh-CN" b="1" dirty="0"/>
              <a:t>治愈</a:t>
            </a:r>
            <a:r>
              <a:rPr lang="zh-CN" altLang="zh-CN" b="1" dirty="0" smtClean="0"/>
              <a:t>者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无</a:t>
            </a:r>
            <a:r>
              <a:rPr lang="zh-CN" altLang="zh-CN" b="1" dirty="0"/>
              <a:t>传染性</a:t>
            </a:r>
            <a:r>
              <a:rPr lang="en-US" altLang="zh-CN" b="1" dirty="0"/>
              <a:t>, </a:t>
            </a:r>
            <a:r>
              <a:rPr lang="zh-CN" altLang="zh-CN" b="1" dirty="0"/>
              <a:t>有</a:t>
            </a:r>
            <a:r>
              <a:rPr lang="zh-CN" altLang="zh-CN" b="1" dirty="0" smtClean="0"/>
              <a:t>免疫性</a:t>
            </a:r>
            <a:r>
              <a:rPr lang="en-US" altLang="zh-CN" b="1" dirty="0" smtClean="0"/>
              <a:t>.</a:t>
            </a:r>
            <a:endParaRPr lang="zh-CN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395536" y="2269320"/>
            <a:ext cx="3366120" cy="830997"/>
          </a:xfrm>
          <a:prstGeom prst="rect">
            <a:avLst/>
          </a:prstGeom>
          <a:solidFill>
            <a:srgbClr val="99FFCC"/>
          </a:solidFill>
        </p:spPr>
        <p:txBody>
          <a:bodyPr wrap="square">
            <a:spAutoFit/>
          </a:bodyPr>
          <a:lstStyle/>
          <a:p>
            <a:r>
              <a:rPr lang="en-US" altLang="zh-CN" b="1" i="1" dirty="0"/>
              <a:t>I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 </a:t>
            </a:r>
            <a:r>
              <a:rPr lang="en-US" altLang="zh-CN" b="1" dirty="0" smtClean="0"/>
              <a:t>~</a:t>
            </a:r>
            <a:r>
              <a:rPr lang="zh-CN" altLang="zh-CN" b="1" dirty="0"/>
              <a:t>已</a:t>
            </a:r>
            <a:r>
              <a:rPr lang="zh-CN" altLang="zh-CN" b="1" dirty="0" smtClean="0"/>
              <a:t>发病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未</a:t>
            </a:r>
            <a:r>
              <a:rPr lang="zh-CN" altLang="zh-CN" b="1" dirty="0"/>
              <a:t>隔离的已感染者，有强</a:t>
            </a:r>
            <a:r>
              <a:rPr lang="zh-CN" altLang="zh-CN" b="1" dirty="0" smtClean="0"/>
              <a:t>传染性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60664" y="3155309"/>
            <a:ext cx="3779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Q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r>
              <a:rPr lang="en-US" altLang="zh-CN" b="1" dirty="0"/>
              <a:t>~ </a:t>
            </a:r>
            <a:r>
              <a:rPr lang="zh-CN" altLang="zh-CN" b="1" dirty="0"/>
              <a:t>已</a:t>
            </a:r>
            <a:r>
              <a:rPr lang="zh-CN" altLang="zh-CN" b="1" dirty="0" smtClean="0">
                <a:solidFill>
                  <a:srgbClr val="FF0000"/>
                </a:solidFill>
              </a:rPr>
              <a:t>发病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zh-CN" altLang="zh-CN" b="1" dirty="0" smtClean="0">
                <a:solidFill>
                  <a:srgbClr val="FF0000"/>
                </a:solidFill>
              </a:rPr>
              <a:t>隔离、未</a:t>
            </a:r>
            <a:r>
              <a:rPr lang="zh-CN" altLang="zh-CN" b="1" dirty="0">
                <a:solidFill>
                  <a:srgbClr val="FF0000"/>
                </a:solidFill>
              </a:rPr>
              <a:t>治疗</a:t>
            </a:r>
            <a:r>
              <a:rPr lang="zh-CN" altLang="zh-CN" b="1" dirty="0"/>
              <a:t>的已感染</a:t>
            </a:r>
            <a:r>
              <a:rPr lang="zh-CN" altLang="zh-CN" b="1" dirty="0" smtClean="0"/>
              <a:t>者</a:t>
            </a:r>
            <a:r>
              <a:rPr lang="en-US" altLang="zh-CN" b="1" dirty="0" smtClean="0"/>
              <a:t>, </a:t>
            </a:r>
            <a:r>
              <a:rPr lang="zh-CN" altLang="zh-CN" b="1" dirty="0" smtClean="0">
                <a:solidFill>
                  <a:srgbClr val="FF0000"/>
                </a:solidFill>
              </a:rPr>
              <a:t>无传染</a:t>
            </a:r>
            <a:r>
              <a:rPr lang="zh-CN" altLang="zh-CN" b="1" dirty="0" smtClean="0"/>
              <a:t>性</a:t>
            </a:r>
            <a:r>
              <a:rPr lang="en-US" altLang="zh-CN" b="1" dirty="0" smtClean="0"/>
              <a:t>.</a:t>
            </a:r>
            <a:endParaRPr lang="zh-CN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363924" y="4028401"/>
            <a:ext cx="7913069" cy="461665"/>
          </a:xfrm>
          <a:prstGeom prst="rect">
            <a:avLst/>
          </a:prstGeom>
          <a:solidFill>
            <a:srgbClr val="99FFCC"/>
          </a:solidFill>
        </p:spPr>
        <p:txBody>
          <a:bodyPr wrap="square">
            <a:spAutoFit/>
          </a:bodyPr>
          <a:lstStyle/>
          <a:p>
            <a:r>
              <a:rPr lang="en-US" altLang="zh-CN" b="1" i="1" dirty="0"/>
              <a:t>J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 ~ </a:t>
            </a:r>
            <a:r>
              <a:rPr lang="zh-CN" altLang="zh-CN" b="1" dirty="0"/>
              <a:t>已</a:t>
            </a:r>
            <a:r>
              <a:rPr lang="zh-CN" altLang="zh-CN" b="1" dirty="0" smtClean="0"/>
              <a:t>发病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隔离</a:t>
            </a:r>
            <a:r>
              <a:rPr lang="zh-CN" altLang="zh-CN" b="1" dirty="0"/>
              <a:t>、</a:t>
            </a:r>
            <a:r>
              <a:rPr lang="zh-CN" altLang="zh-CN" b="1" dirty="0" smtClean="0"/>
              <a:t>正治疗</a:t>
            </a:r>
            <a:r>
              <a:rPr lang="zh-CN" altLang="zh-CN" b="1" dirty="0"/>
              <a:t>的已感染</a:t>
            </a:r>
            <a:r>
              <a:rPr lang="zh-CN" altLang="zh-CN" b="1" dirty="0" smtClean="0"/>
              <a:t>者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无传染性</a:t>
            </a:r>
            <a:r>
              <a:rPr lang="en-US" altLang="zh-CN" b="1" dirty="0" smtClean="0"/>
              <a:t>.</a:t>
            </a:r>
            <a:endParaRPr lang="zh-CN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367836" y="5085184"/>
            <a:ext cx="196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/>
              </a:rPr>
              <a:t>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 ~ </a:t>
            </a:r>
            <a:r>
              <a:rPr lang="zh-CN" altLang="zh-CN" b="1" dirty="0" smtClean="0"/>
              <a:t>感染率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2915816" y="5085183"/>
            <a:ext cx="4800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k ~ </a:t>
            </a:r>
            <a:r>
              <a:rPr lang="en-US" altLang="zh-CN" b="1" i="1" dirty="0" smtClean="0"/>
              <a:t>E</a:t>
            </a:r>
            <a:r>
              <a:rPr lang="zh-CN" altLang="zh-CN" b="1" dirty="0" smtClean="0"/>
              <a:t>折合成</a:t>
            </a:r>
            <a:r>
              <a:rPr lang="en-US" altLang="zh-CN" b="1" i="1" dirty="0" smtClean="0"/>
              <a:t>I</a:t>
            </a:r>
            <a:r>
              <a:rPr lang="zh-CN" altLang="zh-CN" b="1" dirty="0" smtClean="0"/>
              <a:t>的分值</a:t>
            </a:r>
            <a:r>
              <a:rPr lang="en-US" altLang="zh-CN" b="1" dirty="0"/>
              <a:t>(</a:t>
            </a:r>
            <a:r>
              <a:rPr lang="zh-CN" altLang="zh-CN" b="1" dirty="0" smtClean="0"/>
              <a:t>指传染性</a:t>
            </a:r>
            <a:r>
              <a:rPr lang="en-US" altLang="zh-CN" b="1" dirty="0" smtClean="0"/>
              <a:t>).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60040" y="5618857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ym typeface="Symbol"/>
              </a:rPr>
              <a:t></a:t>
            </a:r>
            <a:r>
              <a:rPr lang="en-US" altLang="zh-CN" b="1" i="1" dirty="0"/>
              <a:t>,</a:t>
            </a:r>
            <a:r>
              <a:rPr lang="en-US" altLang="zh-CN" b="1" i="1" dirty="0">
                <a:sym typeface="Symbol"/>
              </a:rPr>
              <a:t></a:t>
            </a:r>
            <a:r>
              <a:rPr lang="en-US" altLang="zh-CN" b="1" i="1" dirty="0"/>
              <a:t> ~ </a:t>
            </a:r>
            <a:r>
              <a:rPr lang="en-US" altLang="zh-CN" b="1" i="1" dirty="0" smtClean="0"/>
              <a:t>E</a:t>
            </a:r>
            <a:r>
              <a:rPr lang="zh-CN" altLang="zh-CN" b="1" dirty="0" smtClean="0"/>
              <a:t>分别转入</a:t>
            </a:r>
            <a:r>
              <a:rPr lang="en-US" altLang="zh-CN" b="1" i="1" dirty="0" smtClean="0"/>
              <a:t>I</a:t>
            </a:r>
            <a:r>
              <a:rPr lang="zh-CN" altLang="zh-CN" b="1" dirty="0" smtClean="0"/>
              <a:t>和</a:t>
            </a:r>
            <a:r>
              <a:rPr lang="en-US" altLang="zh-CN" b="1" i="1" dirty="0" smtClean="0"/>
              <a:t>Q</a:t>
            </a:r>
            <a:r>
              <a:rPr lang="zh-CN" altLang="zh-CN" b="1" dirty="0" smtClean="0"/>
              <a:t>的比例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360040" y="610300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1" dirty="0" err="1"/>
              <a:t>θ,σ</a:t>
            </a:r>
            <a:r>
              <a:rPr lang="en-US" altLang="zh-CN" b="1" i="1" dirty="0"/>
              <a:t> ~ </a:t>
            </a:r>
            <a:r>
              <a:rPr lang="en-US" altLang="zh-CN" b="1" i="1" dirty="0" smtClean="0"/>
              <a:t>I</a:t>
            </a:r>
            <a:r>
              <a:rPr lang="zh-CN" altLang="zh-CN" b="1" dirty="0" smtClean="0"/>
              <a:t>和</a:t>
            </a:r>
            <a:r>
              <a:rPr lang="en-US" altLang="zh-CN" b="1" i="1" dirty="0" smtClean="0"/>
              <a:t>Q</a:t>
            </a:r>
            <a:r>
              <a:rPr lang="zh-CN" altLang="zh-CN" b="1" dirty="0" smtClean="0"/>
              <a:t>分别转入</a:t>
            </a:r>
            <a:r>
              <a:rPr lang="en-US" altLang="zh-CN" b="1" i="1" dirty="0" smtClean="0"/>
              <a:t>J</a:t>
            </a:r>
            <a:r>
              <a:rPr lang="zh-CN" altLang="zh-CN" b="1" dirty="0" smtClean="0"/>
              <a:t> 的比例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496449" y="5589240"/>
            <a:ext cx="3491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γ ~ </a:t>
            </a:r>
            <a:r>
              <a:rPr lang="en-US" altLang="zh-CN" b="1" i="1" dirty="0" smtClean="0"/>
              <a:t>J</a:t>
            </a:r>
            <a:r>
              <a:rPr lang="zh-CN" altLang="zh-CN" b="1" dirty="0" smtClean="0"/>
              <a:t>治愈</a:t>
            </a:r>
            <a:r>
              <a:rPr lang="zh-CN" altLang="zh-CN" b="1" dirty="0"/>
              <a:t>的</a:t>
            </a:r>
            <a:r>
              <a:rPr lang="zh-CN" altLang="zh-CN" b="1" dirty="0" smtClean="0"/>
              <a:t>比例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523960" y="6103006"/>
            <a:ext cx="279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δ ~ </a:t>
            </a:r>
            <a:r>
              <a:rPr lang="en-US" altLang="zh-CN" b="1" i="1" dirty="0" smtClean="0"/>
              <a:t>I</a:t>
            </a:r>
            <a:r>
              <a:rPr lang="zh-CN" altLang="zh-CN" b="1" dirty="0" smtClean="0"/>
              <a:t>和</a:t>
            </a:r>
            <a:r>
              <a:rPr lang="en-US" altLang="zh-CN" b="1" i="1" dirty="0" smtClean="0"/>
              <a:t>J</a:t>
            </a:r>
            <a:r>
              <a:rPr lang="zh-CN" altLang="zh-CN" b="1" dirty="0" smtClean="0"/>
              <a:t> 的死亡率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657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93663"/>
              </p:ext>
            </p:extLst>
          </p:nvPr>
        </p:nvGraphicFramePr>
        <p:xfrm>
          <a:off x="668826" y="2636912"/>
          <a:ext cx="419120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8" name="公式" r:id="rId3" imgW="2132674" imgH="406224" progId="Equation.3">
                  <p:embed/>
                </p:oleObj>
              </mc:Choice>
              <mc:Fallback>
                <p:oleObj name="公式" r:id="rId3" imgW="2132674" imgH="4062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26" y="2636912"/>
                        <a:ext cx="4191206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88622"/>
              </p:ext>
            </p:extLst>
          </p:nvPr>
        </p:nvGraphicFramePr>
        <p:xfrm>
          <a:off x="683568" y="3429000"/>
          <a:ext cx="276918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9" name="公式" r:id="rId5" imgW="1409088" imgH="406224" progId="Equation.3">
                  <p:embed/>
                </p:oleObj>
              </mc:Choice>
              <mc:Fallback>
                <p:oleObj name="公式" r:id="rId5" imgW="1409088" imgH="4062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429000"/>
                        <a:ext cx="2769189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661719"/>
              </p:ext>
            </p:extLst>
          </p:nvPr>
        </p:nvGraphicFramePr>
        <p:xfrm>
          <a:off x="683568" y="4221088"/>
          <a:ext cx="205194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0" name="公式" r:id="rId7" imgW="1040948" imgH="406224" progId="Equation.3">
                  <p:embed/>
                </p:oleObj>
              </mc:Choice>
              <mc:Fallback>
                <p:oleObj name="公式" r:id="rId7" imgW="1040948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21088"/>
                        <a:ext cx="2051945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61470"/>
              </p:ext>
            </p:extLst>
          </p:nvPr>
        </p:nvGraphicFramePr>
        <p:xfrm>
          <a:off x="611560" y="5013176"/>
          <a:ext cx="359246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1" name="公式" r:id="rId9" imgW="1828800" imgH="406400" progId="Equation.3">
                  <p:embed/>
                </p:oleObj>
              </mc:Choice>
              <mc:Fallback>
                <p:oleObj name="公式" r:id="rId9" imgW="18288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013176"/>
                        <a:ext cx="359246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041"/>
              </p:ext>
            </p:extLst>
          </p:nvPr>
        </p:nvGraphicFramePr>
        <p:xfrm>
          <a:off x="611560" y="5805264"/>
          <a:ext cx="124114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2" name="公式" r:id="rId11" imgW="634725" imgH="406224" progId="Equation.3">
                  <p:embed/>
                </p:oleObj>
              </mc:Choice>
              <mc:Fallback>
                <p:oleObj name="公式" r:id="rId11" imgW="634725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805264"/>
                        <a:ext cx="1241146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5" y="692696"/>
            <a:ext cx="4475483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/>
          <p:nvPr/>
        </p:nvSpPr>
        <p:spPr>
          <a:xfrm>
            <a:off x="5183291" y="1196752"/>
            <a:ext cx="3781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b="1" dirty="0" smtClean="0"/>
              <a:t>潜伏期</a:t>
            </a:r>
            <a:r>
              <a:rPr lang="en-US" altLang="zh-CN" b="1" dirty="0" smtClean="0"/>
              <a:t>6</a:t>
            </a:r>
            <a:r>
              <a:rPr lang="zh-CN" altLang="zh-CN" b="1" dirty="0" smtClean="0"/>
              <a:t>天</a:t>
            </a:r>
            <a:r>
              <a:rPr lang="en-US" altLang="zh-CN" b="1" dirty="0" smtClean="0"/>
              <a:t>, </a:t>
            </a:r>
            <a:r>
              <a:rPr lang="zh-CN" altLang="zh-CN" b="1" dirty="0" smtClean="0"/>
              <a:t>后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天强传染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5183291" y="620688"/>
            <a:ext cx="1620957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参数估计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539552" y="1664804"/>
            <a:ext cx="1008111" cy="95410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建立 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5183290" y="2204864"/>
            <a:ext cx="3493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i="1" dirty="0" smtClean="0"/>
              <a:t>E</a:t>
            </a:r>
            <a:r>
              <a:rPr lang="zh-CN" altLang="zh-CN" b="1" dirty="0" smtClean="0"/>
              <a:t>转入</a:t>
            </a:r>
            <a:r>
              <a:rPr lang="en-US" altLang="zh-CN" b="1" i="1" dirty="0" smtClean="0"/>
              <a:t>I</a:t>
            </a:r>
            <a:r>
              <a:rPr lang="en-US" altLang="zh-CN" b="1" dirty="0"/>
              <a:t>,</a:t>
            </a:r>
            <a:r>
              <a:rPr lang="en-US" altLang="zh-CN" b="1" i="1" dirty="0" smtClean="0"/>
              <a:t>Q</a:t>
            </a:r>
            <a:r>
              <a:rPr lang="zh-CN" altLang="zh-CN" b="1" dirty="0" smtClean="0"/>
              <a:t>的</a:t>
            </a:r>
            <a:r>
              <a:rPr lang="zh-CN" altLang="zh-CN" b="1" dirty="0"/>
              <a:t>比例为</a:t>
            </a:r>
            <a:r>
              <a:rPr lang="en-US" altLang="zh-CN" b="1" dirty="0" smtClean="0"/>
              <a:t>2:3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5203101" y="3573016"/>
            <a:ext cx="3185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i="1" dirty="0" smtClean="0"/>
              <a:t>I</a:t>
            </a:r>
            <a:r>
              <a:rPr lang="en-US" altLang="zh-CN" b="1" dirty="0"/>
              <a:t>,</a:t>
            </a:r>
            <a:r>
              <a:rPr lang="en-US" altLang="zh-CN" b="1" i="1" dirty="0" smtClean="0"/>
              <a:t>Q</a:t>
            </a:r>
            <a:r>
              <a:rPr lang="zh-CN" altLang="zh-CN" b="1" dirty="0"/>
              <a:t>均约</a:t>
            </a:r>
            <a:r>
              <a:rPr lang="en-US" altLang="zh-CN" b="1" dirty="0"/>
              <a:t>3</a:t>
            </a:r>
            <a:r>
              <a:rPr lang="zh-CN" altLang="zh-CN" b="1" dirty="0"/>
              <a:t>天后</a:t>
            </a:r>
            <a:r>
              <a:rPr lang="zh-CN" altLang="zh-CN" b="1" dirty="0" smtClean="0"/>
              <a:t>转入</a:t>
            </a:r>
            <a:r>
              <a:rPr lang="en-US" altLang="zh-CN" b="1" i="1" dirty="0" smtClean="0"/>
              <a:t>J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5176118" y="4653136"/>
            <a:ext cx="2385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i="1" dirty="0" smtClean="0"/>
              <a:t>J</a:t>
            </a:r>
            <a:r>
              <a:rPr lang="zh-CN" altLang="zh-CN" b="1" dirty="0" smtClean="0"/>
              <a:t>平均</a:t>
            </a:r>
            <a:r>
              <a:rPr lang="en-US" altLang="zh-CN" b="1" dirty="0"/>
              <a:t>3</a:t>
            </a:r>
            <a:r>
              <a:rPr lang="zh-CN" altLang="zh-CN" b="1" dirty="0"/>
              <a:t>周</a:t>
            </a:r>
            <a:r>
              <a:rPr lang="zh-CN" altLang="zh-CN" b="1" dirty="0" smtClean="0"/>
              <a:t>治愈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5203101" y="5698307"/>
            <a:ext cx="284380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b="1" dirty="0" smtClean="0"/>
              <a:t>取</a:t>
            </a:r>
            <a:r>
              <a:rPr lang="en-US" altLang="zh-CN" b="1" i="1" dirty="0" smtClean="0"/>
              <a:t>δ</a:t>
            </a:r>
            <a:r>
              <a:rPr lang="en-US" altLang="zh-CN" b="1" dirty="0" smtClean="0"/>
              <a:t>=1/21</a:t>
            </a:r>
            <a:r>
              <a:rPr lang="en-US" altLang="zh-CN" b="1" dirty="0"/>
              <a:t>⨉</a:t>
            </a:r>
            <a:r>
              <a:rPr lang="en-US" altLang="zh-CN" b="1" dirty="0" smtClean="0"/>
              <a:t>15/100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5227373" y="6159972"/>
            <a:ext cx="1553630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b="1" dirty="0"/>
              <a:t>取</a:t>
            </a:r>
            <a:r>
              <a:rPr lang="en-US" altLang="zh-CN" b="1" i="1" dirty="0"/>
              <a:t>k</a:t>
            </a:r>
            <a:r>
              <a:rPr lang="en-US" altLang="zh-CN" b="1" dirty="0"/>
              <a:t>=0.1</a:t>
            </a:r>
            <a:endParaRPr lang="zh-CN" altLang="en-US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725385" y="1700808"/>
            <a:ext cx="1603880" cy="484948"/>
            <a:chOff x="5725385" y="1802433"/>
            <a:chExt cx="1603880" cy="484948"/>
          </a:xfrm>
        </p:grpSpPr>
        <p:sp>
          <p:nvSpPr>
            <p:cNvPr id="20" name="矩形 19"/>
            <p:cNvSpPr/>
            <p:nvPr/>
          </p:nvSpPr>
          <p:spPr>
            <a:xfrm>
              <a:off x="6067381" y="1802433"/>
              <a:ext cx="1261884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ym typeface="Symbol"/>
                </a:rPr>
                <a:t></a:t>
              </a:r>
              <a:r>
                <a:rPr lang="en-US" altLang="zh-CN" b="1" i="1" dirty="0"/>
                <a:t>+</a:t>
              </a:r>
              <a:r>
                <a:rPr lang="en-US" altLang="zh-CN" b="1" i="1" dirty="0">
                  <a:sym typeface="Symbol"/>
                </a:rPr>
                <a:t></a:t>
              </a:r>
              <a:r>
                <a:rPr lang="en-US" altLang="zh-CN" b="1" dirty="0"/>
                <a:t>=1/3</a:t>
              </a:r>
              <a:endParaRPr lang="zh-CN" altLang="en-US" b="1" dirty="0"/>
            </a:p>
          </p:txBody>
        </p:sp>
        <p:sp>
          <p:nvSpPr>
            <p:cNvPr id="28" name="右箭头 27"/>
            <p:cNvSpPr/>
            <p:nvPr/>
          </p:nvSpPr>
          <p:spPr bwMode="auto">
            <a:xfrm>
              <a:off x="5725385" y="1802749"/>
              <a:ext cx="184295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724128" y="2708920"/>
            <a:ext cx="2659913" cy="830997"/>
            <a:chOff x="5724128" y="2708920"/>
            <a:chExt cx="2659913" cy="830997"/>
          </a:xfrm>
        </p:grpSpPr>
        <p:sp>
          <p:nvSpPr>
            <p:cNvPr id="21" name="矩形 20"/>
            <p:cNvSpPr/>
            <p:nvPr/>
          </p:nvSpPr>
          <p:spPr>
            <a:xfrm>
              <a:off x="6067381" y="2708920"/>
              <a:ext cx="2316660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ym typeface="Symbol"/>
                </a:rPr>
                <a:t></a:t>
              </a:r>
              <a:r>
                <a:rPr lang="en-US" altLang="zh-CN" b="1" dirty="0"/>
                <a:t>=1/3⨉</a:t>
              </a:r>
              <a:r>
                <a:rPr lang="en-US" altLang="zh-CN" b="1" dirty="0" smtClean="0"/>
                <a:t>2/5=2/15</a:t>
              </a:r>
            </a:p>
            <a:p>
              <a:r>
                <a:rPr lang="en-US" altLang="zh-CN" b="1" i="1" dirty="0" smtClean="0">
                  <a:sym typeface="Symbol"/>
                </a:rPr>
                <a:t></a:t>
              </a:r>
              <a:r>
                <a:rPr lang="en-US" altLang="zh-CN" b="1" dirty="0"/>
                <a:t>=1/3⨉3/5=3/15</a:t>
              </a:r>
              <a:endParaRPr lang="zh-CN" altLang="en-US" b="1" dirty="0"/>
            </a:p>
          </p:txBody>
        </p:sp>
        <p:sp>
          <p:nvSpPr>
            <p:cNvPr id="29" name="右箭头 28"/>
            <p:cNvSpPr/>
            <p:nvPr/>
          </p:nvSpPr>
          <p:spPr bwMode="auto">
            <a:xfrm>
              <a:off x="5724128" y="2924944"/>
              <a:ext cx="184295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54831" y="5119442"/>
            <a:ext cx="1373251" cy="522382"/>
            <a:chOff x="5754831" y="5119442"/>
            <a:chExt cx="1373251" cy="522382"/>
          </a:xfrm>
        </p:grpSpPr>
        <p:sp>
          <p:nvSpPr>
            <p:cNvPr id="25" name="矩形 24"/>
            <p:cNvSpPr/>
            <p:nvPr/>
          </p:nvSpPr>
          <p:spPr>
            <a:xfrm>
              <a:off x="6101839" y="5119442"/>
              <a:ext cx="1026243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γ</a:t>
              </a:r>
              <a:r>
                <a:rPr lang="en-US" altLang="zh-CN" b="1" dirty="0"/>
                <a:t>=1/21</a:t>
              </a:r>
              <a:endParaRPr lang="zh-CN" altLang="en-US" b="1" dirty="0"/>
            </a:p>
          </p:txBody>
        </p:sp>
        <p:sp>
          <p:nvSpPr>
            <p:cNvPr id="30" name="右箭头 29"/>
            <p:cNvSpPr/>
            <p:nvPr/>
          </p:nvSpPr>
          <p:spPr bwMode="auto">
            <a:xfrm>
              <a:off x="5754831" y="5157192"/>
              <a:ext cx="184295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58969" y="4077072"/>
            <a:ext cx="1587083" cy="527089"/>
            <a:chOff x="5758969" y="4077072"/>
            <a:chExt cx="1587083" cy="527089"/>
          </a:xfrm>
        </p:grpSpPr>
        <p:sp>
          <p:nvSpPr>
            <p:cNvPr id="23" name="矩形 22"/>
            <p:cNvSpPr/>
            <p:nvPr/>
          </p:nvSpPr>
          <p:spPr>
            <a:xfrm>
              <a:off x="6084168" y="4077072"/>
              <a:ext cx="1261884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θ=σ</a:t>
              </a:r>
              <a:r>
                <a:rPr lang="en-US" altLang="zh-CN" b="1" dirty="0"/>
                <a:t>=1/3</a:t>
              </a:r>
              <a:endParaRPr lang="zh-CN" altLang="en-US" b="1" dirty="0"/>
            </a:p>
          </p:txBody>
        </p:sp>
        <p:sp>
          <p:nvSpPr>
            <p:cNvPr id="31" name="右箭头 30"/>
            <p:cNvSpPr/>
            <p:nvPr/>
          </p:nvSpPr>
          <p:spPr bwMode="auto">
            <a:xfrm>
              <a:off x="5758969" y="4119529"/>
              <a:ext cx="184295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3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9" grpId="0"/>
      <p:bldP spid="22" grpId="0"/>
      <p:bldP spid="24" grpId="0"/>
      <p:bldP spid="26" grpId="0" animBg="1"/>
      <p:bldP spid="2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4436" y="709115"/>
            <a:ext cx="6231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在严格控制措施</a:t>
            </a:r>
            <a:r>
              <a:rPr lang="zh-CN" altLang="zh-CN" sz="2800" b="1" dirty="0" smtClean="0"/>
              <a:t>下</a:t>
            </a:r>
            <a:r>
              <a:rPr lang="zh-CN" altLang="zh-CN" sz="2800" b="1" dirty="0"/>
              <a:t>感染率</a:t>
            </a:r>
            <a:r>
              <a:rPr lang="en-US" altLang="zh-CN" sz="2800" b="1" i="1" dirty="0" smtClean="0">
                <a:sym typeface="Symbol"/>
              </a:rPr>
              <a:t></a:t>
            </a:r>
            <a:r>
              <a:rPr lang="zh-CN" altLang="zh-CN" sz="2800" b="1" dirty="0"/>
              <a:t>是</a:t>
            </a:r>
            <a:r>
              <a:rPr lang="en-US" altLang="zh-CN" sz="2800" b="1" i="1" dirty="0"/>
              <a:t>t</a:t>
            </a:r>
            <a:r>
              <a:rPr lang="zh-CN" altLang="zh-CN" sz="2800" b="1" dirty="0"/>
              <a:t>的减函数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4398942" y="5793847"/>
            <a:ext cx="449353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实际数据与计算值相当接近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39083" y="4062862"/>
            <a:ext cx="3628861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 smtClean="0"/>
              <a:t>E</a:t>
            </a:r>
            <a:r>
              <a:rPr lang="en-US" altLang="zh-CN" sz="2800" b="1" dirty="0" smtClean="0"/>
              <a:t>(0</a:t>
            </a:r>
            <a:r>
              <a:rPr lang="en-US" altLang="zh-CN" sz="2800" b="1" dirty="0"/>
              <a:t>) = 477, </a:t>
            </a:r>
            <a:r>
              <a:rPr lang="en-US" altLang="zh-CN" sz="2800" b="1" i="1" dirty="0"/>
              <a:t>I</a:t>
            </a:r>
            <a:r>
              <a:rPr lang="en-US" altLang="zh-CN" sz="2800" b="1" dirty="0"/>
              <a:t> (0) = 286,</a:t>
            </a:r>
            <a:r>
              <a:rPr lang="en-US" altLang="zh-CN" sz="2800" b="1" i="1" dirty="0"/>
              <a:t> Q</a:t>
            </a:r>
            <a:r>
              <a:rPr lang="en-US" altLang="zh-CN" sz="2800" b="1" dirty="0"/>
              <a:t>(0) = 191, 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(0) = 848, 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(0) = </a:t>
            </a:r>
            <a:r>
              <a:rPr lang="en-US" altLang="zh-CN" sz="2800" b="1" dirty="0" smtClean="0"/>
              <a:t>1213.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414563" y="2955274"/>
            <a:ext cx="3435652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以</a:t>
            </a:r>
            <a:r>
              <a:rPr lang="en-US" altLang="zh-CN" sz="2800" b="1" dirty="0" smtClean="0"/>
              <a:t>2003.4.21</a:t>
            </a:r>
            <a:r>
              <a:rPr lang="zh-CN" altLang="zh-CN" sz="2800" b="1" dirty="0" smtClean="0"/>
              <a:t>各个</a:t>
            </a:r>
            <a:r>
              <a:rPr lang="zh-CN" altLang="zh-CN" sz="2800" b="1" dirty="0"/>
              <a:t>人群的数量为初始值：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07244" y="5767866"/>
            <a:ext cx="3876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将</a:t>
            </a:r>
            <a:r>
              <a:rPr lang="zh-CN" altLang="en-US" sz="2800" b="1" dirty="0" smtClean="0"/>
              <a:t>各</a:t>
            </a:r>
            <a:r>
              <a:rPr lang="zh-CN" altLang="zh-CN" sz="2800" b="1" dirty="0" smtClean="0"/>
              <a:t>参数</a:t>
            </a:r>
            <a:r>
              <a:rPr lang="zh-CN" altLang="zh-CN" sz="2800" b="1" dirty="0"/>
              <a:t>代入</a:t>
            </a:r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496747" y="692696"/>
            <a:ext cx="1620957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参数估计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493198" y="2348880"/>
            <a:ext cx="1634764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求解 </a:t>
            </a:r>
            <a:endParaRPr lang="zh-CN" altLang="en-US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4211960" y="2492896"/>
            <a:ext cx="4748287" cy="3096344"/>
            <a:chOff x="4211960" y="2981729"/>
            <a:chExt cx="4748287" cy="3096344"/>
          </a:xfrm>
        </p:grpSpPr>
        <p:pic>
          <p:nvPicPr>
            <p:cNvPr id="137218" name="图片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2981729"/>
              <a:ext cx="4748287" cy="309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5220072" y="3262921"/>
              <a:ext cx="31806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/>
                <a:t>正治疗的已感染</a:t>
              </a:r>
              <a:r>
                <a:rPr lang="zh-CN" altLang="zh-CN" b="1" dirty="0" smtClean="0"/>
                <a:t>者</a:t>
              </a:r>
              <a:r>
                <a:rPr lang="en-US" altLang="zh-CN" b="1" i="1" dirty="0"/>
                <a:t>J </a:t>
              </a:r>
              <a:r>
                <a:rPr lang="en-US" altLang="zh-CN" b="1" dirty="0" smtClean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dirty="0" smtClean="0"/>
                <a:t>)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9552" y="1316940"/>
            <a:ext cx="5900819" cy="875012"/>
            <a:chOff x="539552" y="1316940"/>
            <a:chExt cx="5900819" cy="875012"/>
          </a:xfrm>
        </p:grpSpPr>
        <p:pic>
          <p:nvPicPr>
            <p:cNvPr id="137219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692" y="1316940"/>
              <a:ext cx="1880679" cy="8750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</p:pic>
        <p:sp>
          <p:nvSpPr>
            <p:cNvPr id="12" name="矩形 11"/>
            <p:cNvSpPr/>
            <p:nvPr/>
          </p:nvSpPr>
          <p:spPr>
            <a:xfrm>
              <a:off x="539552" y="1556792"/>
              <a:ext cx="37914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经过多次数值计算确定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6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/>
      <p:bldP spid="10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692696"/>
            <a:ext cx="208823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14228" y="3580410"/>
            <a:ext cx="80902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人群</a:t>
            </a:r>
            <a:r>
              <a:rPr lang="zh-CN" altLang="zh-CN" sz="2800" b="1" dirty="0"/>
              <a:t>的细分必然要引进</a:t>
            </a:r>
            <a:r>
              <a:rPr lang="zh-CN" altLang="zh-CN" sz="2800" b="1" dirty="0">
                <a:solidFill>
                  <a:srgbClr val="FF0000"/>
                </a:solidFill>
              </a:rPr>
              <a:t>更多的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参数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如果参数很难估计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即便</a:t>
            </a:r>
            <a:r>
              <a:rPr lang="zh-CN" altLang="zh-CN" sz="2800" b="1" dirty="0"/>
              <a:t>模型很</a:t>
            </a:r>
            <a:r>
              <a:rPr lang="zh-CN" altLang="zh-CN" sz="2800" b="1" dirty="0" smtClean="0"/>
              <a:t>精细也</a:t>
            </a:r>
            <a:r>
              <a:rPr lang="zh-CN" altLang="zh-CN" sz="2800" b="1" dirty="0"/>
              <a:t>得不到好的</a:t>
            </a:r>
            <a:r>
              <a:rPr lang="zh-CN" altLang="zh-CN" sz="2800" b="1" dirty="0" smtClean="0"/>
              <a:t>结果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9552" y="1268760"/>
            <a:ext cx="80648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在</a:t>
            </a:r>
            <a:r>
              <a:rPr lang="en-US" altLang="zh-CN" sz="2800" b="1" dirty="0"/>
              <a:t>SIR</a:t>
            </a:r>
            <a:r>
              <a:rPr lang="zh-CN" altLang="zh-CN" sz="2800" b="1" dirty="0" smtClean="0"/>
              <a:t>模型基础</a:t>
            </a:r>
            <a:r>
              <a:rPr lang="zh-CN" altLang="zh-CN" sz="2800" b="1" dirty="0"/>
              <a:t>上</a:t>
            </a:r>
            <a:r>
              <a:rPr lang="zh-CN" altLang="zh-CN" sz="2800" b="1" dirty="0" smtClean="0"/>
              <a:t>建立的模型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差别</a:t>
            </a:r>
            <a:r>
              <a:rPr lang="zh-CN" altLang="en-US" sz="2800" b="1" dirty="0"/>
              <a:t>在于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人群划分</a:t>
            </a:r>
            <a:r>
              <a:rPr lang="zh-CN" altLang="zh-CN" sz="2800" b="1" dirty="0"/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参数定义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39552" y="2420888"/>
            <a:ext cx="82089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模型</a:t>
            </a:r>
            <a:r>
              <a:rPr lang="zh-CN" altLang="zh-CN" sz="2800" b="1" dirty="0" smtClean="0"/>
              <a:t>求解结果</a:t>
            </a:r>
            <a:r>
              <a:rPr lang="zh-CN" altLang="zh-CN" sz="2800" b="1" dirty="0"/>
              <a:t>是否与</a:t>
            </a:r>
            <a:r>
              <a:rPr lang="zh-CN" altLang="zh-CN" sz="2800" b="1" dirty="0" smtClean="0"/>
              <a:t>实际吻合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关键在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参数估计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而</a:t>
            </a:r>
            <a:r>
              <a:rPr lang="zh-CN" altLang="zh-CN" sz="2800" b="1" dirty="0" smtClean="0"/>
              <a:t>参数估计</a:t>
            </a:r>
            <a:r>
              <a:rPr lang="zh-CN" altLang="en-US" sz="2800" b="1" dirty="0" smtClean="0"/>
              <a:t>的结果</a:t>
            </a:r>
            <a:r>
              <a:rPr lang="zh-CN" altLang="zh-CN" sz="2800" b="1" dirty="0" smtClean="0"/>
              <a:t>依赖</a:t>
            </a:r>
            <a:r>
              <a:rPr lang="zh-CN" altLang="zh-CN" sz="2800" b="1" dirty="0"/>
              <a:t>于是否有</a:t>
            </a:r>
            <a:r>
              <a:rPr lang="zh-CN" altLang="zh-CN" sz="2800" b="1" dirty="0">
                <a:solidFill>
                  <a:srgbClr val="FF0000"/>
                </a:solidFill>
              </a:rPr>
              <a:t>充分的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数据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39552" y="4762608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传染病传播</a:t>
            </a:r>
            <a:r>
              <a:rPr lang="zh-CN" altLang="zh-CN" sz="2800" b="1" dirty="0"/>
              <a:t>过程</a:t>
            </a:r>
            <a:r>
              <a:rPr lang="zh-CN" altLang="zh-CN" sz="2800" b="1" dirty="0" smtClean="0"/>
              <a:t>中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参数</a:t>
            </a:r>
            <a:r>
              <a:rPr lang="zh-CN" altLang="zh-CN" sz="2800" b="1" dirty="0"/>
              <a:t>大多是变化</a:t>
            </a:r>
            <a:r>
              <a:rPr lang="zh-CN" altLang="zh-CN" sz="2800" b="1" dirty="0" smtClean="0"/>
              <a:t>的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应</a:t>
            </a:r>
            <a:r>
              <a:rPr lang="zh-CN" altLang="zh-CN" sz="2800" b="1" dirty="0" smtClean="0"/>
              <a:t>根据数据拟合</a:t>
            </a:r>
            <a:r>
              <a:rPr lang="zh-CN" altLang="zh-CN" sz="2800" b="1" dirty="0"/>
              <a:t>出</a:t>
            </a:r>
            <a:r>
              <a:rPr lang="zh-CN" altLang="zh-CN" sz="2800" b="1" dirty="0">
                <a:solidFill>
                  <a:srgbClr val="FF0000"/>
                </a:solidFill>
              </a:rPr>
              <a:t>参数的时间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函数</a:t>
            </a:r>
            <a:r>
              <a:rPr lang="en-US" altLang="zh-CN" sz="2800" b="1" dirty="0" smtClean="0"/>
              <a:t>,  </a:t>
            </a:r>
            <a:r>
              <a:rPr lang="zh-CN" altLang="en-US" sz="2800" b="1" dirty="0" smtClean="0"/>
              <a:t>再用</a:t>
            </a:r>
            <a:r>
              <a:rPr lang="zh-CN" altLang="zh-CN" sz="2800" b="1" dirty="0" smtClean="0"/>
              <a:t>模型计算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972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499649" y="577316"/>
            <a:ext cx="3940586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altLang="zh-CN" sz="3200" b="1" dirty="0" smtClean="0">
                <a:latin typeface="+mj-lt"/>
                <a:ea typeface="隶书" panose="02010509060101010101" pitchFamily="49" charset="-122"/>
              </a:rPr>
              <a:t>logistic </a:t>
            </a:r>
            <a:r>
              <a:rPr lang="zh-CN" altLang="en-US" sz="3200" b="1" dirty="0" smtClean="0">
                <a:latin typeface="+mj-lt"/>
                <a:ea typeface="隶书" panose="02010509060101010101" pitchFamily="49" charset="-122"/>
              </a:rPr>
              <a:t>模型</a:t>
            </a:r>
            <a:endParaRPr lang="zh-CN" altLang="en-US" sz="3200" b="1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9860" y="1196752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模型建立</a:t>
            </a:r>
            <a:endParaRPr lang="zh-CN" alt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8" y="1700808"/>
            <a:ext cx="79208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人口增长到一定数量</a:t>
            </a:r>
            <a:r>
              <a:rPr lang="zh-CN" altLang="en-US" sz="2800" b="1" dirty="0" smtClean="0"/>
              <a:t>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增长率</a:t>
            </a:r>
            <a:r>
              <a:rPr lang="zh-CN" altLang="en-US" sz="2800" b="1" dirty="0">
                <a:solidFill>
                  <a:srgbClr val="FF0000"/>
                </a:solidFill>
              </a:rPr>
              <a:t>下降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原因</a:t>
            </a:r>
            <a:r>
              <a:rPr lang="en-US" altLang="zh-CN" sz="2800" b="1" dirty="0"/>
              <a:t>——</a:t>
            </a:r>
            <a:endParaRPr lang="zh-CN" altLang="en-US" sz="2800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6152" y="234888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b="1" dirty="0"/>
              <a:t>资源、环境等因素对人口增长的</a:t>
            </a:r>
            <a:r>
              <a:rPr lang="zh-CN" altLang="en-US" sz="2800" b="1" dirty="0">
                <a:solidFill>
                  <a:srgbClr val="FF0000"/>
                </a:solidFill>
              </a:rPr>
              <a:t>阻滞作用</a:t>
            </a:r>
            <a:r>
              <a:rPr lang="en-US" altLang="zh-CN" sz="2800" b="1" dirty="0"/>
              <a:t>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2924944"/>
            <a:ext cx="565056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且阻滞作用随</a:t>
            </a:r>
            <a:r>
              <a:rPr lang="zh-CN" altLang="en-US" sz="2800" b="1" dirty="0" smtClean="0"/>
              <a:t>人口增加</a:t>
            </a:r>
            <a:r>
              <a:rPr lang="zh-CN" altLang="en-US" sz="2800" b="1" dirty="0"/>
              <a:t>而</a:t>
            </a:r>
            <a:r>
              <a:rPr lang="zh-CN" altLang="en-US" sz="2800" b="1" dirty="0">
                <a:solidFill>
                  <a:srgbClr val="FF0000"/>
                </a:solidFill>
              </a:rPr>
              <a:t>变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395536" y="3717032"/>
            <a:ext cx="4974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简单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便于</a:t>
            </a:r>
            <a:r>
              <a:rPr lang="zh-CN" altLang="zh-CN" sz="2800" b="1" dirty="0"/>
              <a:t>应用的</a:t>
            </a:r>
            <a:r>
              <a:rPr lang="zh-CN" altLang="zh-CN" sz="2800" b="1" dirty="0" smtClean="0"/>
              <a:t>线性函数</a:t>
            </a:r>
            <a:endParaRPr lang="zh-CN" altLang="en-US" sz="28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868144" y="2960663"/>
            <a:ext cx="2445556" cy="685800"/>
            <a:chOff x="6034756" y="3270815"/>
            <a:chExt cx="2445556" cy="685800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6118112" y="3270815"/>
              <a:ext cx="2362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800" b="1" i="1" dirty="0"/>
                <a:t>r</a:t>
              </a:r>
              <a:r>
                <a:rPr lang="zh-CN" altLang="zh-CN" sz="2800" b="1" dirty="0"/>
                <a:t>是</a:t>
              </a:r>
              <a:r>
                <a:rPr lang="en-US" altLang="zh-CN" sz="2800" b="1" i="1" dirty="0"/>
                <a:t>x</a:t>
              </a:r>
              <a:r>
                <a:rPr lang="zh-CN" altLang="en-US" sz="2800" b="1" dirty="0"/>
                <a:t>的减函数</a:t>
              </a: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6034756" y="3429000"/>
              <a:ext cx="121420" cy="41947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629862"/>
              </p:ext>
            </p:extLst>
          </p:nvPr>
        </p:nvGraphicFramePr>
        <p:xfrm>
          <a:off x="5292080" y="3759989"/>
          <a:ext cx="2021950" cy="48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公式" r:id="rId3" imgW="825500" imgH="203200" progId="Equation.3">
                  <p:embed/>
                </p:oleObj>
              </mc:Choice>
              <mc:Fallback>
                <p:oleObj name="公式" r:id="rId3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759989"/>
                        <a:ext cx="2021950" cy="48805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7452320" y="3717032"/>
            <a:ext cx="1788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系数</a:t>
            </a:r>
            <a:r>
              <a:rPr lang="en-US" altLang="zh-CN" sz="2800" b="1" i="1" dirty="0" err="1" smtClean="0"/>
              <a:t>a,b</a:t>
            </a:r>
            <a:r>
              <a:rPr lang="en-US" altLang="zh-CN" sz="2800" b="1" i="1" dirty="0" smtClean="0"/>
              <a:t> 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467544" y="4494667"/>
            <a:ext cx="6984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内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禀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固有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增长率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 </a:t>
            </a:r>
            <a:r>
              <a:rPr lang="en-US" altLang="zh-CN" sz="2800" b="1" i="1" dirty="0" smtClean="0"/>
              <a:t>~</a:t>
            </a:r>
            <a:r>
              <a:rPr lang="zh-CN" altLang="zh-CN" sz="2800" b="1" dirty="0"/>
              <a:t>理论上</a:t>
            </a:r>
            <a:r>
              <a:rPr lang="en-US" altLang="zh-CN" sz="2800" b="1" i="1" dirty="0" smtClean="0"/>
              <a:t>x </a:t>
            </a:r>
            <a:r>
              <a:rPr lang="en-US" altLang="zh-CN" sz="2800" b="1" dirty="0"/>
              <a:t>= 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时</a:t>
            </a:r>
            <a:r>
              <a:rPr lang="zh-CN" altLang="zh-CN" sz="2800" b="1" dirty="0" smtClean="0"/>
              <a:t>的增长率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467544" y="5209221"/>
            <a:ext cx="7056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人口容量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2800" b="1" i="1" dirty="0" smtClean="0"/>
              <a:t>~</a:t>
            </a:r>
            <a:r>
              <a:rPr lang="zh-CN" altLang="zh-CN" sz="2800" b="1" dirty="0" smtClean="0"/>
              <a:t>资源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环境</a:t>
            </a:r>
            <a:r>
              <a:rPr lang="zh-CN" altLang="en-US" sz="2800" b="1" dirty="0"/>
              <a:t>对</a:t>
            </a:r>
            <a:r>
              <a:rPr lang="zh-CN" altLang="zh-CN" sz="2800" b="1" dirty="0" smtClean="0"/>
              <a:t>人口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最大容量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546924" y="4494667"/>
            <a:ext cx="1235452" cy="523220"/>
            <a:chOff x="7546924" y="4494667"/>
            <a:chExt cx="1235452" cy="523220"/>
          </a:xfrm>
        </p:grpSpPr>
        <p:sp>
          <p:nvSpPr>
            <p:cNvPr id="19" name="矩形 18"/>
            <p:cNvSpPr/>
            <p:nvPr/>
          </p:nvSpPr>
          <p:spPr>
            <a:xfrm>
              <a:off x="7607054" y="4494667"/>
              <a:ext cx="11753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/>
                <a:t>r</a:t>
              </a:r>
              <a:r>
                <a:rPr lang="en-US" altLang="zh-CN" sz="2800" dirty="0"/>
                <a:t>(0</a:t>
              </a:r>
              <a:r>
                <a:rPr lang="en-US" altLang="zh-CN" sz="2800" dirty="0" smtClean="0"/>
                <a:t>)=</a:t>
              </a:r>
              <a:r>
                <a:rPr lang="en-US" altLang="zh-CN" sz="2800" i="1" dirty="0" smtClean="0"/>
                <a:t> r</a:t>
              </a:r>
              <a:endParaRPr lang="zh-CN" altLang="en-US" sz="2800" dirty="0"/>
            </a:p>
          </p:txBody>
        </p:sp>
        <p:sp>
          <p:nvSpPr>
            <p:cNvPr id="24" name="AutoShape 14"/>
            <p:cNvSpPr>
              <a:spLocks noChangeArrowheads="1"/>
            </p:cNvSpPr>
            <p:nvPr/>
          </p:nvSpPr>
          <p:spPr bwMode="auto">
            <a:xfrm>
              <a:off x="7546924" y="4581128"/>
              <a:ext cx="121420" cy="41947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23097" y="5239998"/>
            <a:ext cx="1297375" cy="461665"/>
            <a:chOff x="7523097" y="5239998"/>
            <a:chExt cx="1297375" cy="461665"/>
          </a:xfrm>
        </p:grpSpPr>
        <p:sp>
          <p:nvSpPr>
            <p:cNvPr id="23" name="矩形 22"/>
            <p:cNvSpPr/>
            <p:nvPr/>
          </p:nvSpPr>
          <p:spPr>
            <a:xfrm>
              <a:off x="7622708" y="5239998"/>
              <a:ext cx="11977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r</a:t>
              </a:r>
              <a:r>
                <a:rPr lang="en-US" altLang="zh-CN" dirty="0" smtClean="0"/>
                <a:t>(</a:t>
              </a:r>
              <a:r>
                <a:rPr lang="en-US" altLang="zh-CN" i="1" dirty="0" err="1" smtClean="0"/>
                <a:t>x</a:t>
              </a:r>
              <a:r>
                <a:rPr lang="en-US" altLang="zh-CN" i="1" baseline="-25000" dirty="0" err="1" smtClean="0"/>
                <a:t>m</a:t>
              </a:r>
              <a:r>
                <a:rPr lang="en-US" altLang="zh-CN" dirty="0" smtClean="0"/>
                <a:t>)=</a:t>
              </a:r>
              <a:r>
                <a:rPr lang="en-US" altLang="zh-CN" i="1" dirty="0" smtClean="0"/>
                <a:t> 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7523097" y="5282191"/>
              <a:ext cx="121420" cy="41947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00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utoUpdateAnimBg="0"/>
      <p:bldP spid="6" grpId="0" autoUpdateAnimBg="0"/>
      <p:bldP spid="7" grpId="0" autoUpdateAnimBg="0"/>
      <p:bldP spid="11" grpId="0"/>
      <p:bldP spid="16" grpId="0"/>
      <p:bldP spid="17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95536" y="727530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模型建立</a:t>
            </a:r>
            <a:endParaRPr lang="zh-CN" altLang="en-US" sz="2800" dirty="0"/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411759" y="761800"/>
            <a:ext cx="2382373" cy="1012170"/>
            <a:chOff x="2411759" y="761800"/>
            <a:chExt cx="2382373" cy="101217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88831"/>
                </p:ext>
              </p:extLst>
            </p:nvPr>
          </p:nvGraphicFramePr>
          <p:xfrm>
            <a:off x="2484755" y="761800"/>
            <a:ext cx="20208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2" name="公式" r:id="rId3" imgW="825500" imgH="203200" progId="Equation.3">
                    <p:embed/>
                  </p:oleObj>
                </mc:Choice>
                <mc:Fallback>
                  <p:oleObj name="公式" r:id="rId3" imgW="825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755" y="761800"/>
                          <a:ext cx="2020888" cy="48895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/>
            <p:cNvSpPr/>
            <p:nvPr/>
          </p:nvSpPr>
          <p:spPr>
            <a:xfrm>
              <a:off x="2411759" y="1250750"/>
              <a:ext cx="2382373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i="1" dirty="0"/>
                <a:t>r</a:t>
              </a:r>
              <a:r>
                <a:rPr lang="en-US" altLang="zh-CN" sz="2800" dirty="0"/>
                <a:t>(0</a:t>
              </a:r>
              <a:r>
                <a:rPr lang="en-US" altLang="zh-CN" sz="2800" dirty="0" smtClean="0"/>
                <a:t>)=</a:t>
              </a:r>
              <a:r>
                <a:rPr lang="en-US" altLang="zh-CN" sz="2800" i="1" dirty="0" smtClean="0"/>
                <a:t>r</a:t>
              </a:r>
              <a:r>
                <a:rPr lang="en-US" altLang="zh-CN" sz="2800" dirty="0" smtClean="0"/>
                <a:t>, </a:t>
              </a:r>
              <a:r>
                <a:rPr lang="en-US" altLang="zh-CN" sz="2800" i="1" dirty="0" smtClean="0"/>
                <a:t>r</a:t>
              </a:r>
              <a:r>
                <a:rPr lang="en-US" altLang="zh-CN" sz="2800" dirty="0" smtClean="0"/>
                <a:t>(</a:t>
              </a:r>
              <a:r>
                <a:rPr lang="en-US" altLang="zh-CN" sz="2800" i="1" dirty="0" err="1" smtClean="0"/>
                <a:t>x</a:t>
              </a:r>
              <a:r>
                <a:rPr lang="en-US" altLang="zh-CN" sz="2800" i="1" baseline="-25000" dirty="0" err="1" smtClean="0"/>
                <a:t>m</a:t>
              </a:r>
              <a:r>
                <a:rPr lang="en-US" altLang="zh-CN" sz="2800" dirty="0" smtClean="0"/>
                <a:t>)=0 </a:t>
              </a:r>
              <a:endParaRPr lang="zh-CN" alt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60032" y="764704"/>
            <a:ext cx="1622432" cy="1008112"/>
            <a:chOff x="4860032" y="764704"/>
            <a:chExt cx="1622432" cy="1008112"/>
          </a:xfrm>
        </p:grpSpPr>
        <p:sp>
          <p:nvSpPr>
            <p:cNvPr id="28" name="矩形 27"/>
            <p:cNvSpPr/>
            <p:nvPr/>
          </p:nvSpPr>
          <p:spPr>
            <a:xfrm>
              <a:off x="4968196" y="764704"/>
              <a:ext cx="8883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/>
                <a:t>a </a:t>
              </a:r>
              <a:r>
                <a:rPr lang="en-US" altLang="zh-CN" sz="2800" dirty="0" smtClean="0"/>
                <a:t>= </a:t>
              </a:r>
              <a:r>
                <a:rPr lang="en-US" altLang="zh-CN" sz="2800" i="1" dirty="0" smtClean="0"/>
                <a:t>r</a:t>
              </a:r>
              <a:endParaRPr lang="zh-CN" altLang="en-US" sz="28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932040" y="1249596"/>
              <a:ext cx="15504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/>
                <a:t>b </a:t>
              </a:r>
              <a:r>
                <a:rPr lang="en-US" altLang="zh-CN" sz="2800" dirty="0" smtClean="0"/>
                <a:t>= </a:t>
              </a:r>
              <a:r>
                <a:rPr lang="en-US" altLang="zh-CN" sz="2800" dirty="0" smtClean="0">
                  <a:sym typeface="Symbol"/>
                </a:rPr>
                <a:t></a:t>
              </a:r>
              <a:r>
                <a:rPr lang="en-US" altLang="zh-CN" sz="2800" i="1" dirty="0" smtClean="0"/>
                <a:t>r</a:t>
              </a:r>
              <a:r>
                <a:rPr lang="en-US" altLang="zh-CN" sz="2800" dirty="0" smtClean="0"/>
                <a:t>/</a:t>
              </a:r>
              <a:r>
                <a:rPr lang="en-US" altLang="zh-CN" sz="2800" i="1" dirty="0" err="1" smtClean="0"/>
                <a:t>x</a:t>
              </a:r>
              <a:r>
                <a:rPr lang="en-US" altLang="zh-CN" sz="2800" i="1" baseline="-25000" dirty="0" err="1" smtClean="0"/>
                <a:t>m</a:t>
              </a:r>
              <a:endParaRPr lang="zh-CN" altLang="en-US" sz="2800" dirty="0"/>
            </a:p>
          </p:txBody>
        </p:sp>
        <p:sp>
          <p:nvSpPr>
            <p:cNvPr id="30" name="AutoShape 14"/>
            <p:cNvSpPr>
              <a:spLocks noChangeArrowheads="1"/>
            </p:cNvSpPr>
            <p:nvPr/>
          </p:nvSpPr>
          <p:spPr bwMode="auto">
            <a:xfrm>
              <a:off x="4860032" y="1078188"/>
              <a:ext cx="121420" cy="41947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78772" y="908720"/>
            <a:ext cx="2846848" cy="530684"/>
            <a:chOff x="6178772" y="908720"/>
            <a:chExt cx="2846848" cy="530684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1149416"/>
                </p:ext>
              </p:extLst>
            </p:nvPr>
          </p:nvGraphicFramePr>
          <p:xfrm>
            <a:off x="6372200" y="908720"/>
            <a:ext cx="2653420" cy="530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3" name="公式" r:id="rId5" imgW="1143000" imgH="228600" progId="Equation.3">
                    <p:embed/>
                  </p:oleObj>
                </mc:Choice>
                <mc:Fallback>
                  <p:oleObj name="公式" r:id="rId5" imgW="1143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908720"/>
                          <a:ext cx="2653420" cy="53068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AutoShape 14"/>
            <p:cNvSpPr>
              <a:spLocks noChangeArrowheads="1"/>
            </p:cNvSpPr>
            <p:nvPr/>
          </p:nvSpPr>
          <p:spPr bwMode="auto">
            <a:xfrm>
              <a:off x="6178772" y="980728"/>
              <a:ext cx="121420" cy="41947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51011" y="2095183"/>
                <a:ext cx="1312603" cy="7935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𝑟𝑥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11" y="2095183"/>
                <a:ext cx="1312603" cy="7935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2561885" y="2080699"/>
            <a:ext cx="1879794" cy="793551"/>
            <a:chOff x="2561885" y="1916832"/>
            <a:chExt cx="1879794" cy="793551"/>
          </a:xfrm>
        </p:grpSpPr>
        <p:sp>
          <p:nvSpPr>
            <p:cNvPr id="34" name="右箭头 33"/>
            <p:cNvSpPr/>
            <p:nvPr/>
          </p:nvSpPr>
          <p:spPr bwMode="auto">
            <a:xfrm>
              <a:off x="2561885" y="2085775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2699792" y="1916832"/>
                  <a:ext cx="1741887" cy="793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CN" altLang="zh-CN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1916832"/>
                  <a:ext cx="1741887" cy="79355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4794133" y="2008691"/>
            <a:ext cx="3985423" cy="916253"/>
            <a:chOff x="4794133" y="1844824"/>
            <a:chExt cx="3985423" cy="916253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6779186"/>
                </p:ext>
              </p:extLst>
            </p:nvPr>
          </p:nvGraphicFramePr>
          <p:xfrm>
            <a:off x="5053460" y="1844824"/>
            <a:ext cx="3726096" cy="916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4" name="公式" r:id="rId9" imgW="1739900" imgH="431800" progId="Equation.3">
                    <p:embed/>
                  </p:oleObj>
                </mc:Choice>
                <mc:Fallback>
                  <p:oleObj name="公式" r:id="rId9" imgW="1739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460" y="1844824"/>
                          <a:ext cx="3726096" cy="91625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右箭头 37"/>
            <p:cNvSpPr/>
            <p:nvPr/>
          </p:nvSpPr>
          <p:spPr bwMode="auto">
            <a:xfrm>
              <a:off x="4794133" y="208027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480854" y="3121804"/>
            <a:ext cx="5473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(1</a:t>
            </a:r>
            <a:r>
              <a:rPr lang="en-US" altLang="zh-CN" sz="2800" b="1" dirty="0"/>
              <a:t>-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/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m</a:t>
            </a:r>
            <a:r>
              <a:rPr lang="en-US" altLang="zh-CN" sz="2800" b="1" dirty="0" smtClean="0"/>
              <a:t>)~</a:t>
            </a:r>
            <a:r>
              <a:rPr lang="zh-CN" altLang="zh-CN" sz="2800" b="1" dirty="0" smtClean="0"/>
              <a:t>资源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环境阻滞人口增长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467544" y="3121804"/>
            <a:ext cx="2853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err="1"/>
              <a:t>rx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人口</a:t>
            </a:r>
            <a:r>
              <a:rPr lang="zh-CN" altLang="zh-CN" sz="2800" b="1" dirty="0" smtClean="0"/>
              <a:t>自身增长</a:t>
            </a:r>
            <a:endParaRPr lang="zh-CN" altLang="en-US" sz="2800" b="1" dirty="0"/>
          </a:p>
        </p:txBody>
      </p: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364170" y="3932112"/>
            <a:ext cx="3798887" cy="2089150"/>
            <a:chOff x="295" y="1434"/>
            <a:chExt cx="2393" cy="1316"/>
          </a:xfrm>
        </p:grpSpPr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95" y="1434"/>
              <a:ext cx="52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/d</a:t>
              </a:r>
              <a:r>
                <a:rPr lang="en-US" altLang="zh-CN" sz="2000" b="1" i="1"/>
                <a:t>t</a:t>
              </a:r>
            </a:p>
          </p:txBody>
        </p:sp>
        <p:grpSp>
          <p:nvGrpSpPr>
            <p:cNvPr id="44" name="Group 46"/>
            <p:cNvGrpSpPr>
              <a:grpSpLocks/>
            </p:cNvGrpSpPr>
            <p:nvPr/>
          </p:nvGrpSpPr>
          <p:grpSpPr bwMode="auto">
            <a:xfrm>
              <a:off x="576" y="1616"/>
              <a:ext cx="2112" cy="1134"/>
              <a:chOff x="576" y="1797"/>
              <a:chExt cx="2112" cy="1134"/>
            </a:xfrm>
          </p:grpSpPr>
          <p:sp>
            <p:nvSpPr>
              <p:cNvPr id="45" name="Line 9"/>
              <p:cNvSpPr>
                <a:spLocks noChangeShapeType="1"/>
              </p:cNvSpPr>
              <p:nvPr/>
            </p:nvSpPr>
            <p:spPr bwMode="auto">
              <a:xfrm flipV="1">
                <a:off x="793" y="1797"/>
                <a:ext cx="0" cy="8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0"/>
              <p:cNvSpPr>
                <a:spLocks noChangeShapeType="1"/>
              </p:cNvSpPr>
              <p:nvPr/>
            </p:nvSpPr>
            <p:spPr bwMode="auto">
              <a:xfrm>
                <a:off x="793" y="2642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2352" y="256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576" y="2498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O</a:t>
                </a:r>
              </a:p>
            </p:txBody>
          </p:sp>
          <p:grpSp>
            <p:nvGrpSpPr>
              <p:cNvPr id="49" name="Group 14"/>
              <p:cNvGrpSpPr>
                <a:grpSpLocks/>
              </p:cNvGrpSpPr>
              <p:nvPr/>
            </p:nvGrpSpPr>
            <p:grpSpPr bwMode="auto">
              <a:xfrm>
                <a:off x="816" y="1933"/>
                <a:ext cx="1440" cy="682"/>
                <a:chOff x="1200" y="1824"/>
                <a:chExt cx="1440" cy="912"/>
              </a:xfrm>
            </p:grpSpPr>
            <p:sp>
              <p:nvSpPr>
                <p:cNvPr id="53" name="Arc 15"/>
                <p:cNvSpPr>
                  <a:spLocks/>
                </p:cNvSpPr>
                <p:nvPr/>
              </p:nvSpPr>
              <p:spPr bwMode="auto">
                <a:xfrm flipH="1">
                  <a:off x="1200" y="1824"/>
                  <a:ext cx="720" cy="912"/>
                </a:xfrm>
                <a:custGeom>
                  <a:avLst/>
                  <a:gdLst>
                    <a:gd name="T0" fmla="*/ 0 w 21600"/>
                    <a:gd name="T1" fmla="*/ 0 h 21600"/>
                    <a:gd name="T2" fmla="*/ 24 w 21600"/>
                    <a:gd name="T3" fmla="*/ 39 h 21600"/>
                    <a:gd name="T4" fmla="*/ 0 w 21600"/>
                    <a:gd name="T5" fmla="*/ 39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rc 16"/>
                <p:cNvSpPr>
                  <a:spLocks/>
                </p:cNvSpPr>
                <p:nvPr/>
              </p:nvSpPr>
              <p:spPr bwMode="auto">
                <a:xfrm>
                  <a:off x="1920" y="1824"/>
                  <a:ext cx="720" cy="912"/>
                </a:xfrm>
                <a:custGeom>
                  <a:avLst/>
                  <a:gdLst>
                    <a:gd name="T0" fmla="*/ 0 w 21600"/>
                    <a:gd name="T1" fmla="*/ 0 h 21600"/>
                    <a:gd name="T2" fmla="*/ 24 w 21600"/>
                    <a:gd name="T3" fmla="*/ 39 h 21600"/>
                    <a:gd name="T4" fmla="*/ 0 w 21600"/>
                    <a:gd name="T5" fmla="*/ 39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2112" y="258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  <a:r>
                  <a:rPr lang="en-US" altLang="zh-CN" sz="2000" b="1" i="1" baseline="-25000"/>
                  <a:t>m</a:t>
                </a:r>
                <a:endParaRPr lang="en-US" altLang="zh-CN" sz="2000" b="1" i="1"/>
              </a:p>
            </p:txBody>
          </p:sp>
          <p:sp>
            <p:nvSpPr>
              <p:cNvPr id="51" name="Line 19"/>
              <p:cNvSpPr>
                <a:spLocks noChangeShapeType="1"/>
              </p:cNvSpPr>
              <p:nvPr/>
            </p:nvSpPr>
            <p:spPr bwMode="auto">
              <a:xfrm flipH="1">
                <a:off x="1546" y="1933"/>
                <a:ext cx="19" cy="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20"/>
              <p:cNvSpPr>
                <a:spLocks noChangeArrowheads="1"/>
              </p:cNvSpPr>
              <p:nvPr/>
            </p:nvSpPr>
            <p:spPr bwMode="auto">
              <a:xfrm>
                <a:off x="1338" y="2499"/>
                <a:ext cx="48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  <a:r>
                  <a:rPr lang="en-US" altLang="zh-CN" sz="2000" b="1" i="1" baseline="-25000"/>
                  <a:t>m</a:t>
                </a:r>
                <a:r>
                  <a:rPr lang="en-US" altLang="zh-CN" sz="2000" b="1"/>
                  <a:t>/2</a:t>
                </a:r>
                <a:endParaRPr lang="en-US" altLang="zh-CN" sz="2000" b="1" i="1"/>
              </a:p>
            </p:txBody>
          </p:sp>
        </p:grpSp>
      </p:grpSp>
      <p:grpSp>
        <p:nvGrpSpPr>
          <p:cNvPr id="55" name="Group 49"/>
          <p:cNvGrpSpPr>
            <a:grpSpLocks/>
          </p:cNvGrpSpPr>
          <p:nvPr/>
        </p:nvGrpSpPr>
        <p:grpSpPr bwMode="auto">
          <a:xfrm>
            <a:off x="4356100" y="3822153"/>
            <a:ext cx="4391025" cy="2343151"/>
            <a:chOff x="2744" y="1246"/>
            <a:chExt cx="2766" cy="1476"/>
          </a:xfrm>
        </p:grpSpPr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334" y="247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 flipV="1">
              <a:off x="3328" y="1390"/>
              <a:ext cx="6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5239" y="2387"/>
              <a:ext cx="27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t</a:t>
              </a: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3040" y="124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x</a:t>
              </a: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3096" y="238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/>
                <a:t>0</a:t>
              </a:r>
            </a:p>
          </p:txBody>
        </p:sp>
        <p:sp>
          <p:nvSpPr>
            <p:cNvPr id="61" name="AutoShape 31"/>
            <p:cNvSpPr>
              <a:spLocks noChangeArrowheads="1"/>
            </p:cNvSpPr>
            <p:nvPr/>
          </p:nvSpPr>
          <p:spPr bwMode="auto">
            <a:xfrm>
              <a:off x="2744" y="1706"/>
              <a:ext cx="136" cy="432"/>
            </a:xfrm>
            <a:prstGeom prst="notched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300788" y="5128666"/>
            <a:ext cx="2663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altLang="zh-CN" b="1" i="1" dirty="0"/>
              <a:t>x</a:t>
            </a:r>
            <a:r>
              <a:rPr lang="zh-CN" altLang="zh-CN" b="1" dirty="0"/>
              <a:t>增加先快后慢</a:t>
            </a:r>
            <a:endParaRPr lang="zh-CN" altLang="en-US" b="1" dirty="0"/>
          </a:p>
        </p:txBody>
      </p:sp>
      <p:grpSp>
        <p:nvGrpSpPr>
          <p:cNvPr id="63" name="Group 50"/>
          <p:cNvGrpSpPr>
            <a:grpSpLocks/>
          </p:cNvGrpSpPr>
          <p:nvPr/>
        </p:nvGrpSpPr>
        <p:grpSpPr bwMode="auto">
          <a:xfrm>
            <a:off x="4859338" y="4049166"/>
            <a:ext cx="3176587" cy="976312"/>
            <a:chOff x="3061" y="1389"/>
            <a:chExt cx="2001" cy="615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334" y="157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3061" y="138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m</a:t>
              </a:r>
              <a:endParaRPr lang="en-US" altLang="zh-CN" sz="2000"/>
            </a:p>
          </p:txBody>
        </p:sp>
        <p:sp>
          <p:nvSpPr>
            <p:cNvPr id="66" name="Arc 35"/>
            <p:cNvSpPr>
              <a:spLocks/>
            </p:cNvSpPr>
            <p:nvPr/>
          </p:nvSpPr>
          <p:spPr bwMode="auto">
            <a:xfrm flipH="1">
              <a:off x="3923" y="1616"/>
              <a:ext cx="1008" cy="388"/>
            </a:xfrm>
            <a:custGeom>
              <a:avLst/>
              <a:gdLst>
                <a:gd name="T0" fmla="*/ 0 w 21600"/>
                <a:gd name="T1" fmla="*/ 0 h 21600"/>
                <a:gd name="T2" fmla="*/ 47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" name="Group 48"/>
          <p:cNvGrpSpPr>
            <a:grpSpLocks/>
          </p:cNvGrpSpPr>
          <p:nvPr/>
        </p:nvGrpSpPr>
        <p:grpSpPr bwMode="auto">
          <a:xfrm>
            <a:off x="4643438" y="4812753"/>
            <a:ext cx="1563687" cy="1036638"/>
            <a:chOff x="2925" y="1752"/>
            <a:chExt cx="985" cy="653"/>
          </a:xfrm>
        </p:grpSpPr>
        <p:sp>
          <p:nvSpPr>
            <p:cNvPr id="68" name="Arc 33"/>
            <p:cNvSpPr>
              <a:spLocks/>
            </p:cNvSpPr>
            <p:nvPr/>
          </p:nvSpPr>
          <p:spPr bwMode="auto">
            <a:xfrm flipV="1">
              <a:off x="3334" y="1888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15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3016" y="2069"/>
              <a:ext cx="4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x</a:t>
              </a:r>
              <a:r>
                <a:rPr lang="en-US" altLang="zh-CN" sz="2000" b="1" baseline="-25000"/>
                <a:t>0</a:t>
              </a:r>
              <a:endParaRPr lang="en-US" altLang="zh-CN" sz="2000" b="1"/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>
              <a:off x="3334" y="19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38"/>
            <p:cNvSpPr>
              <a:spLocks noChangeArrowheads="1"/>
            </p:cNvSpPr>
            <p:nvPr/>
          </p:nvSpPr>
          <p:spPr bwMode="auto">
            <a:xfrm>
              <a:off x="2925" y="1752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m</a:t>
              </a:r>
              <a:r>
                <a:rPr lang="en-US" altLang="zh-CN" sz="2000" b="1"/>
                <a:t>/2</a:t>
              </a:r>
            </a:p>
          </p:txBody>
        </p:sp>
      </p:grp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6732588" y="4625428"/>
            <a:ext cx="1284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3300"/>
                </a:solidFill>
              </a:rPr>
              <a:t>S</a:t>
            </a:r>
            <a:r>
              <a:rPr lang="zh-CN" altLang="zh-CN" b="1">
                <a:solidFill>
                  <a:srgbClr val="FF3300"/>
                </a:solidFill>
              </a:rPr>
              <a:t>形曲线</a:t>
            </a:r>
            <a:endParaRPr lang="zh-CN" altLang="en-US" b="1">
              <a:solidFill>
                <a:srgbClr val="FF3300"/>
              </a:solidFill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948265" y="3789040"/>
            <a:ext cx="115212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渐近线</a:t>
            </a:r>
            <a:endParaRPr lang="zh-CN" altLang="en-US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5808860" y="5135589"/>
            <a:ext cx="914400" cy="1222793"/>
            <a:chOff x="5808860" y="5135589"/>
            <a:chExt cx="914400" cy="1222793"/>
          </a:xfrm>
        </p:grpSpPr>
        <p:sp>
          <p:nvSpPr>
            <p:cNvPr id="24" name="TextBox 23"/>
            <p:cNvSpPr txBox="1"/>
            <p:nvPr/>
          </p:nvSpPr>
          <p:spPr>
            <a:xfrm>
              <a:off x="5808860" y="5896717"/>
              <a:ext cx="91440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拐点</a:t>
              </a:r>
              <a:endParaRPr lang="zh-CN" altLang="en-US" b="1" dirty="0"/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flipV="1">
              <a:off x="6228184" y="5135589"/>
              <a:ext cx="0" cy="7611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094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62" grpId="0" animBg="1" autoUpdateAnimBg="0"/>
      <p:bldP spid="7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64704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模型建立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459516"/>
              </p:ext>
            </p:extLst>
          </p:nvPr>
        </p:nvGraphicFramePr>
        <p:xfrm>
          <a:off x="1030858" y="1556792"/>
          <a:ext cx="3726096" cy="91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4" name="公式" r:id="rId3" imgW="1739900" imgH="431800" progId="Equation.3">
                  <p:embed/>
                </p:oleObj>
              </mc:Choice>
              <mc:Fallback>
                <p:oleObj name="公式" r:id="rId3" imgW="1739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58" y="1556792"/>
                        <a:ext cx="3726096" cy="916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4914900" y="2336538"/>
            <a:ext cx="4103688" cy="2343151"/>
            <a:chOff x="4643438" y="2348880"/>
            <a:chExt cx="4103688" cy="2343151"/>
          </a:xfrm>
        </p:grpSpPr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5292725" y="4304681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 flipV="1">
              <a:off x="5283200" y="2577480"/>
              <a:ext cx="9525" cy="1727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8316913" y="4160218"/>
              <a:ext cx="430213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t</a:t>
              </a: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4826000" y="234888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x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4914900" y="4158631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/>
                <a:t>0</a:t>
              </a:r>
            </a:p>
          </p:txBody>
        </p:sp>
        <p:grpSp>
          <p:nvGrpSpPr>
            <p:cNvPr id="25" name="Group 50"/>
            <p:cNvGrpSpPr>
              <a:grpSpLocks/>
            </p:cNvGrpSpPr>
            <p:nvPr/>
          </p:nvGrpSpPr>
          <p:grpSpPr bwMode="auto">
            <a:xfrm>
              <a:off x="4859338" y="2575893"/>
              <a:ext cx="3176587" cy="976312"/>
              <a:chOff x="3061" y="1389"/>
              <a:chExt cx="2001" cy="615"/>
            </a:xfrm>
          </p:grpSpPr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3334" y="1570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3061" y="138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  <a:r>
                  <a:rPr lang="en-US" altLang="zh-CN" sz="2000" b="1" i="1" baseline="-25000"/>
                  <a:t>m</a:t>
                </a:r>
                <a:endParaRPr lang="en-US" altLang="zh-CN" sz="2000"/>
              </a:p>
            </p:txBody>
          </p:sp>
          <p:sp>
            <p:nvSpPr>
              <p:cNvPr id="28" name="Arc 35"/>
              <p:cNvSpPr>
                <a:spLocks/>
              </p:cNvSpPr>
              <p:nvPr/>
            </p:nvSpPr>
            <p:spPr bwMode="auto">
              <a:xfrm flipH="1">
                <a:off x="3923" y="1616"/>
                <a:ext cx="1008" cy="388"/>
              </a:xfrm>
              <a:custGeom>
                <a:avLst/>
                <a:gdLst>
                  <a:gd name="T0" fmla="*/ 0 w 21600"/>
                  <a:gd name="T1" fmla="*/ 0 h 21600"/>
                  <a:gd name="T2" fmla="*/ 47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48"/>
            <p:cNvGrpSpPr>
              <a:grpSpLocks/>
            </p:cNvGrpSpPr>
            <p:nvPr/>
          </p:nvGrpSpPr>
          <p:grpSpPr bwMode="auto">
            <a:xfrm>
              <a:off x="4643438" y="3339480"/>
              <a:ext cx="1563687" cy="1036638"/>
              <a:chOff x="2925" y="1752"/>
              <a:chExt cx="985" cy="653"/>
            </a:xfrm>
          </p:grpSpPr>
          <p:sp>
            <p:nvSpPr>
              <p:cNvPr id="30" name="Arc 33"/>
              <p:cNvSpPr>
                <a:spLocks/>
              </p:cNvSpPr>
              <p:nvPr/>
            </p:nvSpPr>
            <p:spPr bwMode="auto">
              <a:xfrm flipV="1">
                <a:off x="3334" y="1888"/>
                <a:ext cx="576" cy="336"/>
              </a:xfrm>
              <a:custGeom>
                <a:avLst/>
                <a:gdLst>
                  <a:gd name="T0" fmla="*/ 0 w 21600"/>
                  <a:gd name="T1" fmla="*/ 0 h 21600"/>
                  <a:gd name="T2" fmla="*/ 15 w 21600"/>
                  <a:gd name="T3" fmla="*/ 5 h 21600"/>
                  <a:gd name="T4" fmla="*/ 0 w 21600"/>
                  <a:gd name="T5" fmla="*/ 5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3016" y="2069"/>
                <a:ext cx="43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  <a:r>
                  <a:rPr lang="en-US" altLang="zh-CN" sz="2000" b="1" baseline="-25000"/>
                  <a:t>0</a:t>
                </a:r>
                <a:endParaRPr lang="en-US" altLang="zh-CN" sz="2000" b="1"/>
              </a:p>
            </p:txBody>
          </p:sp>
          <p:sp>
            <p:nvSpPr>
              <p:cNvPr id="32" name="Line 37"/>
              <p:cNvSpPr>
                <a:spLocks noChangeShapeType="1"/>
              </p:cNvSpPr>
              <p:nvPr/>
            </p:nvSpPr>
            <p:spPr bwMode="auto">
              <a:xfrm>
                <a:off x="3334" y="1933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>
                <a:off x="2925" y="175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  <a:r>
                  <a:rPr lang="en-US" altLang="zh-CN" sz="2000" b="1" i="1" baseline="-25000"/>
                  <a:t>m</a:t>
                </a:r>
                <a:r>
                  <a:rPr lang="en-US" altLang="zh-CN" sz="2000" b="1"/>
                  <a:t>/2</a:t>
                </a:r>
              </a:p>
            </p:txBody>
          </p:sp>
        </p:grpSp>
      </p:grp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6934443" y="3248461"/>
            <a:ext cx="1725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logistic</a:t>
            </a:r>
            <a:r>
              <a:rPr lang="zh-CN" altLang="zh-CN" b="1" dirty="0" smtClean="0"/>
              <a:t>曲线</a:t>
            </a:r>
            <a:endParaRPr lang="zh-CN" altLang="en-US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708168"/>
              </p:ext>
            </p:extLst>
          </p:nvPr>
        </p:nvGraphicFramePr>
        <p:xfrm>
          <a:off x="664423" y="3083875"/>
          <a:ext cx="3763561" cy="126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5" name="文档" r:id="rId5" imgW="1401289" imgH="634631" progId="Word.Document.8">
                  <p:embed/>
                </p:oleObj>
              </mc:Choice>
              <mc:Fallback>
                <p:oleObj name="文档" r:id="rId5" imgW="1401289" imgH="634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23" y="3083875"/>
                        <a:ext cx="3763561" cy="126806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5062435" y="1700808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可</a:t>
            </a:r>
            <a:r>
              <a:rPr lang="zh-CN" altLang="zh-CN" sz="2800" b="1" dirty="0"/>
              <a:t>分离变量方程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3721254" y="795481"/>
            <a:ext cx="207140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j-lt"/>
                <a:ea typeface="+mj-ea"/>
              </a:rPr>
              <a:t>logistic </a:t>
            </a:r>
            <a:r>
              <a:rPr lang="zh-CN" altLang="en-US" sz="2800" b="1" dirty="0">
                <a:latin typeface="+mj-lt"/>
                <a:ea typeface="+mj-ea"/>
              </a:rPr>
              <a:t>模型</a:t>
            </a:r>
            <a:endParaRPr lang="zh-CN" altLang="en-US" sz="2800" dirty="0">
              <a:latin typeface="+mj-lt"/>
              <a:ea typeface="+mj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359176" y="2496386"/>
            <a:ext cx="1475598" cy="500194"/>
            <a:chOff x="2359176" y="2496386"/>
            <a:chExt cx="1475598" cy="500194"/>
          </a:xfrm>
        </p:grpSpPr>
        <p:sp>
          <p:nvSpPr>
            <p:cNvPr id="39" name="下箭头 38"/>
            <p:cNvSpPr/>
            <p:nvPr/>
          </p:nvSpPr>
          <p:spPr bwMode="auto">
            <a:xfrm>
              <a:off x="2359176" y="2615580"/>
              <a:ext cx="484632" cy="38100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8670" y="2496386"/>
              <a:ext cx="936104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求解</a:t>
              </a:r>
              <a:endParaRPr lang="zh-CN" altLang="en-US" b="1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582226" y="3157142"/>
            <a:ext cx="487362" cy="1288331"/>
            <a:chOff x="4582226" y="3157142"/>
            <a:chExt cx="487362" cy="1288331"/>
          </a:xfrm>
        </p:grpSpPr>
        <p:sp>
          <p:nvSpPr>
            <p:cNvPr id="5" name="右箭头 4"/>
            <p:cNvSpPr/>
            <p:nvPr/>
          </p:nvSpPr>
          <p:spPr bwMode="auto">
            <a:xfrm>
              <a:off x="4756954" y="315714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82226" y="3614476"/>
              <a:ext cx="4873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作图</a:t>
              </a:r>
              <a:endParaRPr lang="zh-CN" altLang="en-US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00192" y="3641775"/>
            <a:ext cx="720080" cy="1040978"/>
            <a:chOff x="6300192" y="3641775"/>
            <a:chExt cx="720080" cy="1040978"/>
          </a:xfrm>
        </p:grpSpPr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6478587" y="3641775"/>
              <a:ext cx="0" cy="650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0192" y="4221088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t</a:t>
              </a:r>
              <a:r>
                <a:rPr lang="en-US" altLang="zh-CN" baseline="-25000" dirty="0" smtClean="0"/>
                <a:t>1/2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771513" y="4798592"/>
                <a:ext cx="2923493" cy="848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1/2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l</m:t>
                      </m:r>
                      <m:r>
                        <a:rPr lang="en-US" altLang="zh-CN" b="0" i="1" smtClean="0">
                          <a:latin typeface="Cambria Math"/>
                        </a:rPr>
                        <m:t>𝑜𝑔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513" y="4798592"/>
                <a:ext cx="2923493" cy="8489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1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64704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参数估计</a:t>
            </a:r>
            <a:endParaRPr lang="zh-CN" alt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1911" y="2145735"/>
                <a:ext cx="1969577" cy="854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11" y="2145735"/>
                <a:ext cx="1969577" cy="8549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28841" y="622031"/>
                <a:ext cx="2388731" cy="7923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𝒓𝒙</m:t>
                      </m:r>
                      <m:r>
                        <a:rPr lang="en-US" altLang="zh-CN" b="1" i="1">
                          <a:latin typeface="Cambria Math"/>
                        </a:rPr>
                        <m:t>(</m:t>
                      </m:r>
                      <m:r>
                        <a:rPr lang="en-US" altLang="zh-CN" b="1" i="1">
                          <a:latin typeface="Cambria Math"/>
                        </a:rPr>
                        <m:t>𝟏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41" y="622031"/>
                <a:ext cx="2388731" cy="7923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89747" y="146466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方法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一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数值微分</a:t>
            </a:r>
            <a:r>
              <a:rPr lang="zh-CN" altLang="zh-CN" sz="2800" b="1" dirty="0" smtClean="0"/>
              <a:t>计算增长率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线性最小二乘</a:t>
            </a:r>
            <a:r>
              <a:rPr lang="zh-CN" altLang="zh-CN" sz="2800" b="1" dirty="0" smtClean="0"/>
              <a:t>估计</a:t>
            </a:r>
            <a:r>
              <a:rPr lang="zh-CN" altLang="en-US" sz="2800" b="1" dirty="0" smtClean="0"/>
              <a:t>参数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149" y="3871230"/>
            <a:ext cx="3759628" cy="207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710228" y="351919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最小二乘法</a:t>
            </a:r>
            <a:endParaRPr lang="zh-CN" altLang="en-US" sz="28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53541" y="4218944"/>
            <a:ext cx="2616923" cy="548730"/>
            <a:chOff x="753541" y="4218944"/>
            <a:chExt cx="2616923" cy="548730"/>
          </a:xfrm>
        </p:grpSpPr>
        <p:sp>
          <p:nvSpPr>
            <p:cNvPr id="15" name="矩形 14"/>
            <p:cNvSpPr/>
            <p:nvPr/>
          </p:nvSpPr>
          <p:spPr>
            <a:xfrm>
              <a:off x="944800" y="4218944"/>
              <a:ext cx="242566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r</a:t>
              </a:r>
              <a:r>
                <a:rPr lang="en-US" altLang="zh-CN" sz="2800" b="1" dirty="0" smtClean="0"/>
                <a:t> =0.2805/10</a:t>
              </a:r>
              <a:r>
                <a:rPr lang="zh-CN" altLang="zh-CN" sz="2800" b="1" dirty="0" smtClean="0"/>
                <a:t>年</a:t>
              </a:r>
              <a:endParaRPr lang="en-US" altLang="zh-CN" sz="2800" b="1" dirty="0"/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753541" y="4283042"/>
              <a:ext cx="137907" cy="484632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614452"/>
              </p:ext>
            </p:extLst>
          </p:nvPr>
        </p:nvGraphicFramePr>
        <p:xfrm>
          <a:off x="4012263" y="2324126"/>
          <a:ext cx="165918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name="公式" r:id="rId6" imgW="749300" imgH="228600" progId="Equation.3">
                  <p:embed/>
                </p:oleObj>
              </mc:Choice>
              <mc:Fallback>
                <p:oleObj name="公式" r:id="rId6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263" y="2324126"/>
                        <a:ext cx="165918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370464" y="2179559"/>
            <a:ext cx="511552" cy="792525"/>
            <a:chOff x="3203848" y="2172301"/>
            <a:chExt cx="511552" cy="792525"/>
          </a:xfrm>
        </p:grpSpPr>
        <p:sp>
          <p:nvSpPr>
            <p:cNvPr id="20" name="右箭头 19"/>
            <p:cNvSpPr/>
            <p:nvPr/>
          </p:nvSpPr>
          <p:spPr bwMode="auto">
            <a:xfrm>
              <a:off x="3203848" y="229020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3275856" y="2172301"/>
                  <a:ext cx="439544" cy="7925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b="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172301"/>
                  <a:ext cx="439544" cy="7925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/>
          <p:cNvSpPr/>
          <p:nvPr/>
        </p:nvSpPr>
        <p:spPr>
          <a:xfrm>
            <a:off x="3761092" y="788295"/>
            <a:ext cx="9060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508104" y="2179559"/>
                <a:ext cx="2854563" cy="787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b="1" i="1" smtClean="0">
                              <a:latin typeface="+mj-lt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b="1" i="1" baseline="-25000" dirty="0"/>
                            <m:t>k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 smtClean="0">
                          <a:latin typeface="Cambria Math"/>
                        </a:rPr>
                        <m:t>𝑟</m:t>
                      </m:r>
                      <m:r>
                        <a:rPr lang="en-US" altLang="zh-CN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zh-CN" b="1" i="1"/>
                        <m:t>x</m:t>
                      </m:r>
                      <m:r>
                        <m:rPr>
                          <m:nor/>
                        </m:rPr>
                        <a:rPr lang="en-US" altLang="zh-CN" b="1" i="1" baseline="-25000" dirty="0"/>
                        <m:t>k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179559"/>
                <a:ext cx="2854563" cy="78726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891448" y="5557574"/>
            <a:ext cx="2791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=3.9 (</a:t>
            </a:r>
            <a:r>
              <a:rPr lang="zh-CN" altLang="zh-CN" sz="2800" b="1" dirty="0" smtClean="0"/>
              <a:t>原始数据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920319" y="4881873"/>
            <a:ext cx="21611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800" b="1" i="1" baseline="-25000" dirty="0" err="1">
                <a:solidFill>
                  <a:srgbClr val="00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=352.0548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641322" y="4229866"/>
            <a:ext cx="1829219" cy="913617"/>
            <a:chOff x="5641322" y="4229866"/>
            <a:chExt cx="1829219" cy="913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5641322" y="4229866"/>
                  <a:ext cx="1829219" cy="613501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1800" i="1">
                            <a:latin typeface="Cambria Math"/>
                          </a:rPr>
                          <m:t>𝑟</m:t>
                        </m:r>
                        <m:r>
                          <a:rPr lang="en-US" altLang="zh-CN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CN" altLang="zh-CN" sz="18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1322" y="4229866"/>
                  <a:ext cx="1829219" cy="61350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 bwMode="auto">
            <a:xfrm flipH="1">
              <a:off x="6156176" y="4843367"/>
              <a:ext cx="288032" cy="3001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3491880" y="2342359"/>
            <a:ext cx="1422184" cy="1086132"/>
            <a:chOff x="3948028" y="2342359"/>
            <a:chExt cx="1422184" cy="1086132"/>
          </a:xfrm>
        </p:grpSpPr>
        <p:sp>
          <p:nvSpPr>
            <p:cNvPr id="10" name="矩形 9"/>
            <p:cNvSpPr/>
            <p:nvPr/>
          </p:nvSpPr>
          <p:spPr>
            <a:xfrm>
              <a:off x="3948028" y="2966826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数值微分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219018" y="2342359"/>
              <a:ext cx="3529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≈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6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3" grpId="0"/>
      <p:bldP spid="22" grpId="0" animBg="1"/>
      <p:bldP spid="23" grpId="0"/>
      <p:bldP spid="26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116" y="1844824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方法二</a:t>
            </a:r>
            <a:r>
              <a:rPr lang="en-US" altLang="zh-CN" sz="2800" b="1" dirty="0">
                <a:solidFill>
                  <a:srgbClr val="FF0000"/>
                </a:solidFill>
              </a:rPr>
              <a:t>    </a:t>
            </a:r>
            <a:r>
              <a:rPr lang="zh-CN" altLang="zh-CN" sz="2800" b="1" dirty="0"/>
              <a:t>直接</a:t>
            </a:r>
            <a:r>
              <a:rPr lang="zh-CN" altLang="zh-CN" sz="2800" b="1" dirty="0" smtClean="0"/>
              <a:t>用数据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非线性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最小二乘</a:t>
            </a:r>
            <a:r>
              <a:rPr lang="zh-CN" altLang="zh-CN" sz="2800" b="1" dirty="0" smtClean="0"/>
              <a:t>估计</a:t>
            </a:r>
            <a:r>
              <a:rPr lang="zh-CN" altLang="en-US" sz="2800" b="1" dirty="0"/>
              <a:t>参数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83568" y="764704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参数估计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00145"/>
              </p:ext>
            </p:extLst>
          </p:nvPr>
        </p:nvGraphicFramePr>
        <p:xfrm>
          <a:off x="4576565" y="654511"/>
          <a:ext cx="3321282" cy="111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name="文档" r:id="rId3" imgW="1401289" imgH="634631" progId="Word.Document.8">
                  <p:embed/>
                </p:oleObj>
              </mc:Choice>
              <mc:Fallback>
                <p:oleObj name="文档" r:id="rId3" imgW="1401289" imgH="634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565" y="654511"/>
                        <a:ext cx="3321282" cy="1118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491880" y="764704"/>
            <a:ext cx="9060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模型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10341"/>
              </p:ext>
            </p:extLst>
          </p:nvPr>
        </p:nvGraphicFramePr>
        <p:xfrm>
          <a:off x="2263407" y="3129354"/>
          <a:ext cx="6242102" cy="31319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88513"/>
                <a:gridCol w="1440160"/>
                <a:gridCol w="1584176"/>
                <a:gridCol w="1629253"/>
              </a:tblGrid>
              <a:tr h="626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实际人口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（百万）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（方法一）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（方法二）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1790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5.3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9.5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11.7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1980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226.5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245.8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228.3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1990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248.7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265.4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252.0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281.4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282.4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275.1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误差平方和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2810.4 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458.2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55576" y="3140968"/>
            <a:ext cx="129614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800" b="1" dirty="0"/>
              <a:t>计算</a:t>
            </a:r>
            <a:r>
              <a:rPr lang="zh-CN" altLang="en-US" sz="2800" b="1" dirty="0" smtClean="0"/>
              <a:t>结果比较</a:t>
            </a:r>
            <a:endParaRPr lang="zh-CN" altLang="en-US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2201845" y="2454059"/>
            <a:ext cx="6402603" cy="523469"/>
            <a:chOff x="2201845" y="2454059"/>
            <a:chExt cx="6402603" cy="523469"/>
          </a:xfrm>
        </p:grpSpPr>
        <p:sp>
          <p:nvSpPr>
            <p:cNvPr id="4" name="矩形 3"/>
            <p:cNvSpPr/>
            <p:nvPr/>
          </p:nvSpPr>
          <p:spPr>
            <a:xfrm>
              <a:off x="2339752" y="2454059"/>
              <a:ext cx="626469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r</a:t>
              </a:r>
              <a:r>
                <a:rPr lang="en-US" altLang="zh-CN" sz="2800" b="1" dirty="0" smtClean="0"/>
                <a:t>=0.2155/10</a:t>
              </a:r>
              <a:r>
                <a:rPr lang="zh-CN" altLang="zh-CN" sz="2800" b="1" dirty="0" smtClean="0"/>
                <a:t>年</a:t>
              </a:r>
              <a:r>
                <a:rPr lang="en-US" altLang="zh-CN" sz="2800" b="1" dirty="0" smtClean="0"/>
                <a:t>, </a:t>
              </a:r>
              <a:r>
                <a:rPr lang="en-US" altLang="zh-CN" sz="2800" b="1" i="1" dirty="0" smtClean="0"/>
                <a:t>x</a:t>
              </a:r>
              <a:r>
                <a:rPr lang="en-US" altLang="zh-CN" sz="2800" b="1" baseline="-25000" dirty="0" smtClean="0"/>
                <a:t>0</a:t>
              </a:r>
              <a:r>
                <a:rPr lang="en-US" altLang="zh-CN" sz="2800" b="1" dirty="0"/>
                <a:t>= </a:t>
              </a:r>
              <a:r>
                <a:rPr lang="en-US" altLang="zh-CN" sz="2800" b="1" dirty="0" smtClean="0"/>
                <a:t>7.6962, </a:t>
              </a:r>
              <a:r>
                <a:rPr lang="en-US" altLang="zh-CN" sz="2800" b="1" i="1" dirty="0" err="1" smtClean="0"/>
                <a:t>x</a:t>
              </a:r>
              <a:r>
                <a:rPr lang="en-US" altLang="zh-CN" sz="2800" b="1" i="1" baseline="-25000" dirty="0" err="1" smtClean="0"/>
                <a:t>m</a:t>
              </a:r>
              <a:r>
                <a:rPr lang="en-US" altLang="zh-CN" sz="2800" b="1" dirty="0" smtClean="0"/>
                <a:t> </a:t>
              </a:r>
              <a:r>
                <a:rPr lang="en-US" altLang="zh-CN" sz="2800" b="1" dirty="0"/>
                <a:t>=443.9931</a:t>
              </a:r>
              <a:endParaRPr lang="zh-CN" altLang="en-US" sz="2800" b="1" dirty="0"/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2201845" y="2492896"/>
              <a:ext cx="137907" cy="484632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1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20688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参数估计</a:t>
            </a:r>
            <a:endParaRPr lang="zh-CN" altLang="en-US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90478" y="1070802"/>
            <a:ext cx="7272808" cy="2606046"/>
            <a:chOff x="790478" y="1070802"/>
            <a:chExt cx="7272808" cy="2606046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790478" y="1070802"/>
              <a:ext cx="7272808" cy="2606046"/>
              <a:chOff x="2020" y="11480"/>
              <a:chExt cx="7840" cy="2885"/>
            </a:xfrm>
          </p:grpSpPr>
          <p:pic>
            <p:nvPicPr>
              <p:cNvPr id="11981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0" y="11500"/>
                <a:ext cx="3960" cy="2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81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0" y="11480"/>
                <a:ext cx="3840" cy="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矩形 8"/>
            <p:cNvSpPr/>
            <p:nvPr/>
          </p:nvSpPr>
          <p:spPr>
            <a:xfrm>
              <a:off x="4932040" y="1340768"/>
              <a:ext cx="172515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logistic</a:t>
              </a:r>
              <a:r>
                <a:rPr lang="zh-CN" altLang="zh-CN" b="1" dirty="0" smtClean="0"/>
                <a:t>模型</a:t>
              </a:r>
              <a:endParaRPr lang="en-US" altLang="zh-CN" b="1" dirty="0" smtClean="0"/>
            </a:p>
            <a:p>
              <a:r>
                <a:rPr lang="en-US" altLang="zh-CN" b="1" dirty="0"/>
                <a:t> </a:t>
              </a:r>
              <a:r>
                <a:rPr lang="en-US" altLang="zh-CN" b="1" dirty="0" smtClean="0"/>
                <a:t> (</a:t>
              </a:r>
              <a:r>
                <a:rPr lang="zh-CN" altLang="en-US" b="1" dirty="0" smtClean="0"/>
                <a:t>方法二</a:t>
              </a:r>
              <a:r>
                <a:rPr lang="en-US" altLang="zh-CN" b="1" dirty="0" smtClean="0"/>
                <a:t>)</a:t>
              </a:r>
              <a:endParaRPr lang="zh-CN" altLang="zh-CN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331640" y="1340768"/>
              <a:ext cx="172515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logistic</a:t>
              </a:r>
              <a:r>
                <a:rPr lang="zh-CN" altLang="zh-CN" b="1" dirty="0" smtClean="0"/>
                <a:t>模型</a:t>
              </a:r>
              <a:endParaRPr lang="en-US" altLang="zh-CN" b="1" dirty="0" smtClean="0"/>
            </a:p>
            <a:p>
              <a:r>
                <a:rPr lang="en-US" altLang="zh-CN" b="1" dirty="0"/>
                <a:t> </a:t>
              </a:r>
              <a:r>
                <a:rPr lang="en-US" altLang="zh-CN" b="1" dirty="0" smtClean="0"/>
                <a:t> (</a:t>
              </a:r>
              <a:r>
                <a:rPr lang="zh-CN" altLang="en-US" b="1" dirty="0" smtClean="0"/>
                <a:t>方法一</a:t>
              </a:r>
              <a:r>
                <a:rPr lang="en-US" altLang="zh-CN" b="1" dirty="0" smtClean="0"/>
                <a:t>)</a:t>
              </a:r>
              <a:endParaRPr lang="zh-CN" altLang="zh-CN" b="1" dirty="0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07120"/>
              </p:ext>
            </p:extLst>
          </p:nvPr>
        </p:nvGraphicFramePr>
        <p:xfrm>
          <a:off x="755576" y="4221088"/>
          <a:ext cx="7416823" cy="914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32961"/>
                <a:gridCol w="1555504"/>
                <a:gridCol w="1442786"/>
                <a:gridCol w="1442786"/>
                <a:gridCol w="1442786"/>
              </a:tblGrid>
              <a:tr h="528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smtClean="0">
                          <a:solidFill>
                            <a:schemeClr val="tx1"/>
                          </a:solidFill>
                          <a:effectLst/>
                        </a:rPr>
                        <a:t>指数模型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smtClean="0">
                          <a:solidFill>
                            <a:schemeClr val="tx1"/>
                          </a:solidFill>
                          <a:effectLst/>
                        </a:rPr>
                        <a:t>（方法一）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指数模型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（方法二）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改进的指数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logistic</a:t>
                      </a: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（方法一）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logistic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（方法二）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34742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22048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1133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2810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458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28715" y="3645024"/>
            <a:ext cx="678364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指数模型与</a:t>
            </a:r>
            <a:r>
              <a:rPr lang="en-US" altLang="zh-CN" b="1" dirty="0" smtClean="0">
                <a:latin typeface="+mj-lt"/>
                <a:ea typeface="+mj-ea"/>
              </a:rPr>
              <a:t>logistic</a:t>
            </a:r>
            <a:r>
              <a:rPr lang="zh-CN" altLang="en-US" b="1" dirty="0" smtClean="0">
                <a:latin typeface="+mj-lt"/>
                <a:ea typeface="+mj-ea"/>
              </a:rPr>
              <a:t>模型</a:t>
            </a:r>
            <a:r>
              <a:rPr lang="zh-CN" altLang="zh-CN" b="1" dirty="0"/>
              <a:t>计算</a:t>
            </a:r>
            <a:r>
              <a:rPr lang="zh-CN" altLang="en-US" b="1" dirty="0"/>
              <a:t>结果</a:t>
            </a:r>
            <a:r>
              <a:rPr lang="zh-CN" altLang="en-US" b="1" dirty="0" smtClean="0"/>
              <a:t>比较</a:t>
            </a:r>
            <a:r>
              <a:rPr lang="en-US" altLang="zh-CN" b="1" dirty="0" smtClean="0"/>
              <a:t>(</a:t>
            </a:r>
            <a:r>
              <a:rPr lang="zh-CN" altLang="zh-CN" b="1" kern="100" dirty="0" smtClean="0">
                <a:solidFill>
                  <a:srgbClr val="FF0000"/>
                </a:solidFill>
              </a:rPr>
              <a:t>误差平方和</a:t>
            </a:r>
            <a:r>
              <a:rPr lang="en-US" altLang="zh-CN" b="1" kern="100" dirty="0" smtClean="0"/>
              <a:t>)</a:t>
            </a:r>
            <a:endParaRPr lang="zh-CN" altLang="zh-CN" b="1" kern="100" dirty="0">
              <a:latin typeface="Times New Roman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8165" y="5301208"/>
            <a:ext cx="6552728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/>
              <a:t>对</a:t>
            </a:r>
            <a:r>
              <a:rPr lang="en-US" altLang="zh-CN" sz="2800" b="1" dirty="0" smtClean="0"/>
              <a:t>1790</a:t>
            </a:r>
            <a:r>
              <a:rPr lang="zh-CN" altLang="zh-CN" sz="2800" b="1" dirty="0"/>
              <a:t>年至</a:t>
            </a:r>
            <a:r>
              <a:rPr lang="en-US" altLang="zh-CN" sz="2800" b="1" dirty="0"/>
              <a:t>2000</a:t>
            </a:r>
            <a:r>
              <a:rPr lang="zh-CN" altLang="zh-CN" sz="2800" b="1" dirty="0"/>
              <a:t>年美国人口数据的</a:t>
            </a:r>
            <a:r>
              <a:rPr lang="zh-CN" altLang="zh-CN" sz="2800" b="1" dirty="0" smtClean="0"/>
              <a:t>拟合，</a:t>
            </a:r>
            <a:r>
              <a:rPr lang="en-US" altLang="zh-CN" sz="2800" b="1" dirty="0"/>
              <a:t> logistic</a:t>
            </a:r>
            <a:r>
              <a:rPr lang="zh-CN" altLang="zh-CN" sz="2800" b="1" dirty="0" smtClean="0"/>
              <a:t>模型</a:t>
            </a:r>
            <a:r>
              <a:rPr lang="zh-CN" altLang="zh-CN" sz="2800" b="1" dirty="0"/>
              <a:t>比指数增长模型有很大</a:t>
            </a:r>
            <a:r>
              <a:rPr lang="zh-CN" altLang="zh-CN" sz="2800" b="1" dirty="0" smtClean="0"/>
              <a:t>改善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876256" y="2060848"/>
            <a:ext cx="2267744" cy="2952328"/>
            <a:chOff x="6876256" y="2060848"/>
            <a:chExt cx="2267744" cy="2952328"/>
          </a:xfrm>
        </p:grpSpPr>
        <p:sp>
          <p:nvSpPr>
            <p:cNvPr id="4" name="矩形 3"/>
            <p:cNvSpPr/>
            <p:nvPr/>
          </p:nvSpPr>
          <p:spPr>
            <a:xfrm>
              <a:off x="7668344" y="2588711"/>
              <a:ext cx="1475656" cy="120032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b="1" dirty="0">
                  <a:solidFill>
                    <a:srgbClr val="FF0000"/>
                  </a:solidFill>
                </a:rPr>
                <a:t>非线性最小二</a:t>
              </a:r>
              <a:r>
                <a:rPr lang="zh-CN" altLang="zh-CN" b="1" dirty="0" smtClean="0">
                  <a:solidFill>
                    <a:srgbClr val="FF0000"/>
                  </a:solidFill>
                </a:rPr>
                <a:t>乘</a:t>
              </a:r>
              <a:r>
                <a:rPr lang="zh-CN" altLang="en-US" b="1" dirty="0" smtClean="0"/>
                <a:t>结果最好！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>
              <a:stCxn id="4" idx="0"/>
            </p:cNvCxnSpPr>
            <p:nvPr/>
          </p:nvCxnSpPr>
          <p:spPr bwMode="auto">
            <a:xfrm flipH="1" flipV="1">
              <a:off x="6876256" y="2060848"/>
              <a:ext cx="1529916" cy="5278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8063286" y="3789040"/>
              <a:ext cx="247643" cy="12241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83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499649" y="735360"/>
            <a:ext cx="3940586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j-lt"/>
                <a:ea typeface="隶书" panose="02010509060101010101" pitchFamily="49" charset="-122"/>
              </a:rPr>
              <a:t>模型检验和人口预测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412776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上面</a:t>
            </a:r>
            <a:r>
              <a:rPr lang="zh-CN" altLang="zh-CN" sz="2800" b="1" dirty="0" smtClean="0"/>
              <a:t>表、图给</a:t>
            </a:r>
            <a:r>
              <a:rPr lang="zh-CN" altLang="zh-CN" sz="2800" b="1" dirty="0"/>
              <a:t>出</a:t>
            </a:r>
            <a:r>
              <a:rPr lang="zh-CN" altLang="zh-CN" sz="2800" b="1" dirty="0" smtClean="0"/>
              <a:t>的结果是</a:t>
            </a:r>
            <a:r>
              <a:rPr lang="zh-CN" altLang="zh-CN" sz="2800" b="1" dirty="0"/>
              <a:t>利用</a:t>
            </a:r>
            <a:r>
              <a:rPr lang="en-US" altLang="zh-CN" sz="2800" b="1" dirty="0"/>
              <a:t>1790</a:t>
            </a:r>
            <a:r>
              <a:rPr lang="zh-CN" altLang="zh-CN" sz="2800" b="1" dirty="0"/>
              <a:t>年至</a:t>
            </a:r>
            <a:r>
              <a:rPr lang="en-US" altLang="zh-CN" sz="2800" b="1" dirty="0"/>
              <a:t>2000</a:t>
            </a:r>
            <a:r>
              <a:rPr lang="zh-CN" altLang="zh-CN" sz="2800" b="1" dirty="0"/>
              <a:t>年美国人口</a:t>
            </a:r>
            <a:r>
              <a:rPr lang="zh-CN" altLang="zh-CN" sz="2800" b="1" dirty="0">
                <a:solidFill>
                  <a:srgbClr val="FF0000"/>
                </a:solidFill>
              </a:rPr>
              <a:t>数据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估计的</a:t>
            </a:r>
            <a:r>
              <a:rPr lang="zh-CN" altLang="zh-CN" sz="2800" b="1" dirty="0">
                <a:solidFill>
                  <a:srgbClr val="FF0000"/>
                </a:solidFill>
              </a:rPr>
              <a:t>参数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代入模型</a:t>
            </a:r>
            <a:r>
              <a:rPr lang="zh-CN" altLang="zh-CN" sz="2800" b="1" dirty="0">
                <a:solidFill>
                  <a:srgbClr val="FF0000"/>
                </a:solidFill>
              </a:rPr>
              <a:t>计算</a:t>
            </a:r>
            <a:r>
              <a:rPr lang="zh-CN" altLang="zh-CN" sz="2800" b="1" dirty="0"/>
              <a:t>得到</a:t>
            </a:r>
            <a:r>
              <a:rPr lang="zh-CN" altLang="zh-CN" sz="2800" b="1" dirty="0" smtClean="0"/>
              <a:t>的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95536" y="2917911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这些</a:t>
            </a:r>
            <a:r>
              <a:rPr lang="zh-CN" altLang="zh-CN" sz="2800" b="1" dirty="0"/>
              <a:t>结果与</a:t>
            </a:r>
            <a:r>
              <a:rPr lang="zh-CN" altLang="zh-CN" sz="2800" b="1" dirty="0" smtClean="0"/>
              <a:t>同期实际</a:t>
            </a:r>
            <a:r>
              <a:rPr lang="zh-CN" altLang="zh-CN" sz="2800" b="1" dirty="0"/>
              <a:t>数据</a:t>
            </a:r>
            <a:r>
              <a:rPr lang="zh-CN" altLang="zh-CN" sz="2800" b="1" dirty="0" smtClean="0"/>
              <a:t>比较</a:t>
            </a:r>
            <a:r>
              <a:rPr lang="zh-CN" altLang="en-US" sz="2800" b="1" dirty="0" smtClean="0"/>
              <a:t>虽</a:t>
            </a:r>
            <a:r>
              <a:rPr lang="zh-CN" altLang="zh-CN" sz="2800" b="1" dirty="0" smtClean="0"/>
              <a:t>能反映</a:t>
            </a:r>
            <a:r>
              <a:rPr lang="zh-CN" altLang="zh-CN" sz="2800" b="1" dirty="0"/>
              <a:t>模型</a:t>
            </a:r>
            <a:r>
              <a:rPr lang="zh-CN" altLang="zh-CN" sz="2800" b="1" dirty="0" smtClean="0"/>
              <a:t>与数据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拟合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程度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但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不是</a:t>
            </a:r>
            <a:r>
              <a:rPr lang="zh-CN" altLang="zh-CN" sz="2800" b="1" dirty="0"/>
              <a:t>真正意义上的</a:t>
            </a:r>
            <a:r>
              <a:rPr lang="zh-CN" altLang="zh-CN" sz="2800" b="1" dirty="0">
                <a:solidFill>
                  <a:srgbClr val="FF0000"/>
                </a:solidFill>
              </a:rPr>
              <a:t>模型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检验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58853" y="4430079"/>
            <a:ext cx="82455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在估计</a:t>
            </a:r>
            <a:r>
              <a:rPr lang="zh-CN" altLang="zh-CN" sz="2800" b="1" dirty="0" smtClean="0"/>
              <a:t>指数模型和</a:t>
            </a:r>
            <a:r>
              <a:rPr lang="en-US" altLang="zh-CN" sz="2800" b="1" dirty="0"/>
              <a:t>logistic</a:t>
            </a:r>
            <a:r>
              <a:rPr lang="zh-CN" altLang="zh-CN" sz="2800" b="1" dirty="0" smtClean="0"/>
              <a:t>模型参数</a:t>
            </a:r>
            <a:r>
              <a:rPr lang="zh-CN" altLang="en-US" sz="2800" b="1" dirty="0" smtClean="0"/>
              <a:t>时未</a:t>
            </a:r>
            <a:r>
              <a:rPr lang="zh-CN" altLang="zh-CN" sz="2800" b="1" dirty="0" smtClean="0"/>
              <a:t>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2010</a:t>
            </a:r>
            <a:r>
              <a:rPr lang="zh-CN" altLang="zh-CN" sz="2800" b="1" dirty="0">
                <a:solidFill>
                  <a:srgbClr val="FF0000"/>
                </a:solidFill>
              </a:rPr>
              <a:t>年</a:t>
            </a:r>
            <a:r>
              <a:rPr lang="zh-CN" altLang="zh-CN" sz="2800" b="1" dirty="0" smtClean="0"/>
              <a:t>的美国人口</a:t>
            </a:r>
            <a:r>
              <a:rPr lang="zh-CN" altLang="zh-CN" sz="2800" b="1" dirty="0"/>
              <a:t>，</a:t>
            </a:r>
            <a:r>
              <a:rPr lang="zh-CN" altLang="zh-CN" sz="2800" b="1" dirty="0">
                <a:solidFill>
                  <a:srgbClr val="FF0000"/>
                </a:solidFill>
              </a:rPr>
              <a:t>留下</a:t>
            </a:r>
            <a:r>
              <a:rPr lang="zh-CN" altLang="zh-CN" sz="2800" b="1" dirty="0"/>
              <a:t>这个实际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数据</a:t>
            </a:r>
            <a:r>
              <a:rPr lang="zh-CN" altLang="zh-CN" sz="2800" b="1" dirty="0" smtClean="0"/>
              <a:t>用</a:t>
            </a:r>
            <a:r>
              <a:rPr lang="zh-CN" altLang="en-US" sz="2800" b="1" dirty="0" smtClean="0"/>
              <a:t>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模型检验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82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900063" y="-27384"/>
            <a:ext cx="719609" cy="64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第五章  </a:t>
            </a:r>
            <a:endParaRPr lang="en-US" altLang="zh-CN" sz="4000" dirty="0" smtClean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微分方程模型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051174" y="692696"/>
            <a:ext cx="6337250" cy="568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5.1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人口增长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3" action="ppaction://hlinksldjump"/>
              </a:rPr>
              <a:t>5.2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rId3" action="ppaction://hlinksldjump"/>
              </a:rPr>
              <a:t>药物中毒急救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  <a:hlinkClick r:id="rId3" action="ppaction://hlinksldjump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5.3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捕鱼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业的持续收获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5.4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资金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、劳动力与经济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增长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5.5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香烟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过滤嘴的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作用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5.6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火箭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发射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升空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4" action="ppaction://hlinksldjump"/>
              </a:rPr>
              <a:t>5.7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rId4" action="ppaction://hlinksldjump"/>
              </a:rPr>
              <a:t>食饵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  <a:hlinkClick r:id="rId4" action="ppaction://hlinksldjump"/>
              </a:rPr>
              <a:t>与捕食者模型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  <a:hlinkClick r:id="rId4" action="ppaction://hlinksldjump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5.8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赛跑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速度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5.9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万有引力定律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发现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5.10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传染病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模型和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SARS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传播 </a:t>
            </a:r>
            <a:endParaRPr lang="en-US" altLang="zh-CN" sz="3200" b="1" u="sng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pic>
        <p:nvPicPr>
          <p:cNvPr id="45060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5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499649" y="672362"/>
            <a:ext cx="3940586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j-lt"/>
                <a:ea typeface="隶书" panose="02010509060101010101" pitchFamily="49" charset="-122"/>
              </a:rPr>
              <a:t>模型检验和人口预测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30444"/>
              </p:ext>
            </p:extLst>
          </p:nvPr>
        </p:nvGraphicFramePr>
        <p:xfrm>
          <a:off x="251521" y="3140968"/>
          <a:ext cx="8712967" cy="152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36103"/>
                <a:gridCol w="1224136"/>
                <a:gridCol w="1224136"/>
                <a:gridCol w="1224136"/>
                <a:gridCol w="1224136"/>
                <a:gridCol w="1440160"/>
                <a:gridCol w="144016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实际人口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（百万）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指数模型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方法一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指数模型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方法二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改进的指数模型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logistic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（方法一）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logistic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（方法二）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2010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308.7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515.0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356.0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314.0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296.8 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297.0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误差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66.8%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smtClean="0">
                          <a:solidFill>
                            <a:schemeClr val="tx1"/>
                          </a:solidFill>
                          <a:effectLst/>
                        </a:rPr>
                        <a:t>15.3%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1.7%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-3.9%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-3.8%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327.8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326.8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11560" y="2438018"/>
            <a:ext cx="77768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2010</a:t>
            </a:r>
            <a:r>
              <a:rPr lang="zh-CN" altLang="zh-CN" sz="2800" b="1" dirty="0" smtClean="0"/>
              <a:t>年实际</a:t>
            </a:r>
            <a:r>
              <a:rPr lang="zh-CN" altLang="zh-CN" sz="2800" b="1" dirty="0"/>
              <a:t>人口</a:t>
            </a:r>
            <a:r>
              <a:rPr lang="zh-CN" altLang="zh-CN" sz="2800" b="1" dirty="0" smtClean="0"/>
              <a:t>加入重估参数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预测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2020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年</a:t>
            </a:r>
            <a:r>
              <a:rPr lang="zh-CN" altLang="zh-CN" sz="2800" b="1" dirty="0" smtClean="0"/>
              <a:t>人口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1560" y="1234216"/>
            <a:ext cx="7776864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1790</a:t>
            </a:r>
            <a:r>
              <a:rPr lang="zh-CN" altLang="zh-CN" sz="2800" b="1" dirty="0"/>
              <a:t>年至</a:t>
            </a:r>
            <a:r>
              <a:rPr lang="en-US" altLang="zh-CN" sz="2800" b="1" dirty="0"/>
              <a:t>2000</a:t>
            </a:r>
            <a:r>
              <a:rPr lang="zh-CN" altLang="zh-CN" sz="2800" b="1" dirty="0"/>
              <a:t>年美国</a:t>
            </a:r>
            <a:r>
              <a:rPr lang="zh-CN" altLang="zh-CN" sz="2800" b="1" dirty="0" smtClean="0"/>
              <a:t>人口估计参数</a:t>
            </a:r>
            <a:r>
              <a:rPr lang="zh-CN" altLang="zh-CN" sz="2800" b="1" dirty="0"/>
              <a:t>代入</a:t>
            </a:r>
            <a:r>
              <a:rPr lang="zh-CN" altLang="zh-CN" sz="2800" b="1" dirty="0" smtClean="0"/>
              <a:t>模型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2800" b="1" dirty="0">
                <a:solidFill>
                  <a:srgbClr val="FF0000"/>
                </a:solidFill>
              </a:rPr>
              <a:t>2010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年人口</a:t>
            </a:r>
            <a:r>
              <a:rPr lang="zh-CN" altLang="en-US" sz="2800" b="1" dirty="0" smtClean="0"/>
              <a:t>与实际值比较作为</a:t>
            </a:r>
            <a:r>
              <a:rPr lang="zh-CN" altLang="en-US" sz="2800" b="1" dirty="0">
                <a:solidFill>
                  <a:srgbClr val="FF0000"/>
                </a:solidFill>
              </a:rPr>
              <a:t>模型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检验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67544" y="5500681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预测准确性</a:t>
            </a:r>
            <a:r>
              <a:rPr lang="zh-CN" altLang="zh-CN" sz="2800" b="1" dirty="0" smtClean="0"/>
              <a:t>需等</a:t>
            </a:r>
            <a:r>
              <a:rPr lang="en-US" altLang="zh-CN" sz="2800" b="1" dirty="0" smtClean="0"/>
              <a:t>2020</a:t>
            </a:r>
            <a:r>
              <a:rPr lang="zh-CN" altLang="zh-CN" sz="2800" b="1" dirty="0"/>
              <a:t>年美国人口调查</a:t>
            </a:r>
            <a:r>
              <a:rPr lang="zh-CN" altLang="zh-CN" sz="2800" b="1" dirty="0" smtClean="0"/>
              <a:t>结果公布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7967826" y="5162127"/>
            <a:ext cx="9246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拭目以待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5346" y="4869160"/>
            <a:ext cx="6223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模型</a:t>
            </a:r>
            <a:r>
              <a:rPr lang="zh-CN" altLang="en-US" sz="2800" b="1" dirty="0" smtClean="0"/>
              <a:t>检验的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误差在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5%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以内</a:t>
            </a:r>
            <a:r>
              <a:rPr lang="zh-CN" altLang="en-US" sz="2800" b="1" dirty="0" smtClean="0"/>
              <a:t>，可以接受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35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02999" y="836712"/>
            <a:ext cx="4538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000000"/>
                </a:solidFill>
                <a:latin typeface="Times New Roman"/>
                <a:ea typeface="隶书" panose="02010509060101010101" pitchFamily="49" charset="-122"/>
              </a:rPr>
              <a:t>logistic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/>
                <a:ea typeface="隶书" panose="02010509060101010101" pitchFamily="49" charset="-122"/>
              </a:rPr>
              <a:t>模型的广泛应用</a:t>
            </a:r>
            <a:endParaRPr lang="zh-CN" altLang="en-US" sz="3200" b="1" dirty="0">
              <a:solidFill>
                <a:srgbClr val="000000"/>
              </a:solidFill>
              <a:latin typeface="Times New Roman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9830" y="1471585"/>
            <a:ext cx="8046071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logistic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 </a:t>
            </a:r>
            <a:r>
              <a:rPr lang="zh-CN" altLang="zh-CN" sz="2800" b="1" dirty="0" smtClean="0"/>
              <a:t>欧洲</a:t>
            </a:r>
            <a:r>
              <a:rPr lang="zh-CN" altLang="zh-CN" sz="2800" b="1" dirty="0"/>
              <a:t>生物数学家</a:t>
            </a:r>
            <a:r>
              <a:rPr lang="en-US" altLang="zh-CN" sz="2800" b="1" dirty="0"/>
              <a:t>Verhulst19</a:t>
            </a:r>
            <a:r>
              <a:rPr lang="zh-CN" altLang="zh-CN" sz="2800" b="1" dirty="0" smtClean="0"/>
              <a:t>世纪提出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中译名</a:t>
            </a:r>
            <a:r>
              <a:rPr lang="zh-CN" altLang="en-US" sz="2800" b="1" dirty="0" smtClean="0"/>
              <a:t>为</a:t>
            </a:r>
            <a:r>
              <a:rPr lang="zh-CN" altLang="zh-CN" sz="2800" b="1" dirty="0" smtClean="0"/>
              <a:t>逻辑</a:t>
            </a:r>
            <a:r>
              <a:rPr lang="zh-CN" altLang="zh-CN" sz="2800" b="1" dirty="0"/>
              <a:t>斯谛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612329" y="4619600"/>
            <a:ext cx="835215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经济、社会领域中</a:t>
            </a:r>
            <a:r>
              <a:rPr lang="zh-CN" altLang="en-US" sz="2800" b="1" dirty="0">
                <a:solidFill>
                  <a:srgbClr val="FF0000"/>
                </a:solidFill>
              </a:rPr>
              <a:t>的应用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>
                <a:latin typeface="宋体" pitchFamily="2" charset="-122"/>
              </a:rPr>
              <a:t>耐用消费品销售量、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</a:rPr>
              <a:t>消息传播范围的</a:t>
            </a:r>
            <a:r>
              <a:rPr lang="zh-CN" altLang="en-US" sz="2800" b="1" dirty="0"/>
              <a:t>变化规律</a:t>
            </a:r>
            <a:r>
              <a:rPr lang="en-US" altLang="zh-CN" sz="2800" b="1" dirty="0" smtClean="0"/>
              <a:t>.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649830" y="2870055"/>
            <a:ext cx="788480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生态、医疗领域中的应用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鱼塘中鱼群数量、</a:t>
            </a:r>
            <a:endParaRPr lang="en-US" altLang="zh-CN" sz="2800" b="1" dirty="0" smtClean="0"/>
          </a:p>
          <a:p>
            <a:pPr eaLnBrk="1" hangingPunct="1">
              <a:lnSpc>
                <a:spcPts val="4200"/>
              </a:lnSpc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 森林中树木数量、传染病传播人数的变化规律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5515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340768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模型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假设</a:t>
            </a:r>
            <a:r>
              <a:rPr lang="zh-CN" altLang="zh-CN" sz="2800" b="1" dirty="0">
                <a:latin typeface="+mj-lt"/>
                <a:ea typeface="+mj-ea"/>
              </a:rPr>
              <a:t>是建模</a:t>
            </a:r>
            <a:r>
              <a:rPr lang="zh-CN" altLang="zh-CN" sz="2800" b="1" dirty="0" smtClean="0">
                <a:latin typeface="+mj-lt"/>
                <a:ea typeface="+mj-ea"/>
              </a:rPr>
              <a:t>的</a:t>
            </a:r>
            <a:r>
              <a:rPr lang="zh-CN" altLang="en-US" sz="2800" b="1" dirty="0" smtClean="0">
                <a:latin typeface="+mj-lt"/>
                <a:ea typeface="+mj-ea"/>
              </a:rPr>
              <a:t>关键之一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r>
              <a:rPr lang="zh-CN" altLang="en-US" sz="2800" b="1" dirty="0" smtClean="0">
                <a:latin typeface="+mj-lt"/>
                <a:ea typeface="+mj-ea"/>
              </a:rPr>
              <a:t>  </a:t>
            </a:r>
            <a:r>
              <a:rPr lang="en-US" altLang="zh-CN" sz="2800" b="1" dirty="0" smtClean="0">
                <a:latin typeface="+mj-lt"/>
                <a:ea typeface="+mj-ea"/>
              </a:rPr>
              <a:t>“</a:t>
            </a:r>
            <a:r>
              <a:rPr lang="zh-CN" altLang="zh-CN" sz="2800" b="1" dirty="0" smtClean="0">
                <a:latin typeface="+mj-lt"/>
                <a:ea typeface="+mj-ea"/>
              </a:rPr>
              <a:t>增长率</a:t>
            </a:r>
            <a:r>
              <a:rPr lang="zh-CN" altLang="zh-CN" sz="2800" b="1" dirty="0">
                <a:latin typeface="+mj-lt"/>
                <a:ea typeface="+mj-ea"/>
              </a:rPr>
              <a:t>随人口增加而线性</a:t>
            </a:r>
            <a:r>
              <a:rPr lang="zh-CN" altLang="zh-CN" sz="2800" b="1" dirty="0" smtClean="0">
                <a:latin typeface="+mj-lt"/>
                <a:ea typeface="+mj-ea"/>
              </a:rPr>
              <a:t>减少</a:t>
            </a:r>
            <a:r>
              <a:rPr lang="en-US" altLang="zh-CN" sz="2800" b="1" dirty="0" smtClean="0">
                <a:latin typeface="+mj-lt"/>
                <a:ea typeface="+mj-ea"/>
              </a:rPr>
              <a:t>”</a:t>
            </a:r>
            <a:r>
              <a:rPr lang="zh-CN" altLang="en-US" sz="2800" b="1" dirty="0" smtClean="0">
                <a:latin typeface="+mj-lt"/>
                <a:ea typeface="+mj-ea"/>
              </a:rPr>
              <a:t>是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logistic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模型</a:t>
            </a:r>
            <a:r>
              <a:rPr lang="zh-CN" altLang="en-US" sz="2800" b="1" dirty="0" smtClean="0">
                <a:latin typeface="+mj-lt"/>
                <a:ea typeface="+mj-ea"/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合理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  <a:ea typeface="+mj-ea"/>
              </a:rPr>
              <a:t>、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简化假设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636912"/>
            <a:ext cx="78488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参数估计</a:t>
            </a:r>
            <a:r>
              <a:rPr lang="zh-CN" altLang="zh-CN" sz="2800" b="1" dirty="0"/>
              <a:t>是建模的重要</a:t>
            </a:r>
            <a:r>
              <a:rPr lang="zh-CN" altLang="zh-CN" sz="2800" b="1" dirty="0" smtClean="0"/>
              <a:t>步骤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最小二乘法</a:t>
            </a:r>
            <a:r>
              <a:rPr lang="zh-CN" altLang="zh-CN" sz="2800" b="1" dirty="0"/>
              <a:t>是参数估计的基本</a:t>
            </a:r>
            <a:r>
              <a:rPr lang="zh-CN" altLang="zh-CN" sz="2800" b="1" dirty="0" smtClean="0"/>
              <a:t>方法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1560" y="3933056"/>
            <a:ext cx="784887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模型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检验</a:t>
            </a:r>
            <a:r>
              <a:rPr lang="zh-CN" altLang="en-US" sz="2800" b="1" dirty="0"/>
              <a:t>对</a:t>
            </a:r>
            <a:r>
              <a:rPr lang="zh-CN" altLang="en-US" sz="2800" b="1" dirty="0" smtClean="0"/>
              <a:t>建模是不可缺少的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用作</a:t>
            </a:r>
            <a:r>
              <a:rPr lang="zh-CN" altLang="zh-CN" sz="2800" b="1" dirty="0"/>
              <a:t>检验的数据不</a:t>
            </a:r>
            <a:r>
              <a:rPr lang="zh-CN" altLang="zh-CN" sz="2800" b="1" dirty="0" smtClean="0"/>
              <a:t>应</a:t>
            </a:r>
            <a:r>
              <a:rPr lang="zh-CN" altLang="en-US" sz="2800" b="1" dirty="0" smtClean="0"/>
              <a:t>用于</a:t>
            </a:r>
            <a:r>
              <a:rPr lang="zh-CN" altLang="zh-CN" sz="2800" b="1" dirty="0" smtClean="0"/>
              <a:t>建模</a:t>
            </a:r>
            <a:r>
              <a:rPr lang="zh-CN" altLang="zh-CN" sz="2800" b="1" dirty="0"/>
              <a:t>过程的</a:t>
            </a:r>
            <a:r>
              <a:rPr lang="zh-CN" altLang="zh-CN" sz="2800" b="1" dirty="0" smtClean="0"/>
              <a:t>参数估计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正像</a:t>
            </a:r>
            <a:r>
              <a:rPr lang="zh-CN" altLang="zh-CN" sz="2800" b="1" dirty="0"/>
              <a:t>裁判员</a:t>
            </a:r>
            <a:r>
              <a:rPr lang="zh-CN" altLang="zh-CN" sz="2800" b="1" dirty="0" smtClean="0"/>
              <a:t>不</a:t>
            </a:r>
            <a:r>
              <a:rPr lang="zh-CN" altLang="en-US" sz="2800" b="1" dirty="0" smtClean="0"/>
              <a:t>能</a:t>
            </a:r>
            <a:r>
              <a:rPr lang="zh-CN" altLang="zh-CN" sz="2800" b="1" dirty="0" smtClean="0"/>
              <a:t>做</a:t>
            </a:r>
            <a:r>
              <a:rPr lang="zh-CN" altLang="zh-CN" sz="2800" b="1" dirty="0"/>
              <a:t>运动员</a:t>
            </a:r>
            <a:r>
              <a:rPr lang="zh-CN" altLang="zh-CN" sz="2800" b="1" dirty="0" smtClean="0"/>
              <a:t>一样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99649" y="735360"/>
            <a:ext cx="3940586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j-lt"/>
                <a:ea typeface="隶书" panose="02010509060101010101" pitchFamily="49" charset="-122"/>
              </a:rPr>
              <a:t>小结与评注</a:t>
            </a:r>
          </a:p>
        </p:txBody>
      </p:sp>
    </p:spTree>
    <p:extLst>
      <p:ext uri="{BB962C8B-B14F-4D97-AF65-F5344CB8AC3E}">
        <p14:creationId xmlns:p14="http://schemas.microsoft.com/office/powerpoint/2010/main" val="4523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3850" y="1125538"/>
            <a:ext cx="863600" cy="53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场景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547813" y="1125538"/>
            <a:ext cx="6702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/>
              <a:t>两位家长带着孩子急匆匆来到医院急诊室</a:t>
            </a:r>
            <a:r>
              <a:rPr lang="en-US" altLang="zh-CN" sz="2800" b="1" dirty="0"/>
              <a:t>.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23850" y="1700213"/>
            <a:ext cx="856932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诉说两小时前孩子一次误吞下</a:t>
            </a:r>
            <a:r>
              <a:rPr lang="en-US" altLang="zh-CN" sz="2800" b="1" dirty="0">
                <a:solidFill>
                  <a:srgbClr val="FF3300"/>
                </a:solidFill>
              </a:rPr>
              <a:t>11</a:t>
            </a:r>
            <a:r>
              <a:rPr lang="zh-CN" altLang="en-US" sz="2800" b="1" dirty="0">
                <a:solidFill>
                  <a:srgbClr val="FF3300"/>
                </a:solidFill>
              </a:rPr>
              <a:t>片</a:t>
            </a:r>
            <a:r>
              <a:rPr lang="zh-CN" altLang="en-US" sz="2800" b="1" dirty="0"/>
              <a:t>治疗哮喘病、剂量</a:t>
            </a:r>
            <a:r>
              <a:rPr lang="en-US" altLang="zh-CN" sz="2800" b="1" dirty="0">
                <a:solidFill>
                  <a:srgbClr val="FF3300"/>
                </a:solidFill>
              </a:rPr>
              <a:t>100mg/</a:t>
            </a:r>
            <a:r>
              <a:rPr lang="zh-CN" altLang="en-US" sz="2800" b="1" dirty="0">
                <a:solidFill>
                  <a:srgbClr val="FF3300"/>
                </a:solidFill>
              </a:rPr>
              <a:t>片</a:t>
            </a:r>
            <a:r>
              <a:rPr lang="zh-CN" altLang="en-US" sz="2800" b="1" dirty="0"/>
              <a:t>的氨茶碱片，已出现呕吐、头晕等不良症状</a:t>
            </a:r>
            <a:r>
              <a:rPr lang="en-US" altLang="zh-CN" sz="2800" b="1" dirty="0"/>
              <a:t>. 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67543" y="2852738"/>
            <a:ext cx="8208937" cy="1073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按照</a:t>
            </a:r>
            <a:r>
              <a:rPr lang="zh-CN" altLang="en-US" sz="2800" b="1" dirty="0" smtClean="0"/>
              <a:t>药品说明氨茶碱</a:t>
            </a:r>
            <a:r>
              <a:rPr lang="zh-CN" altLang="en-US" sz="2800" b="1" dirty="0"/>
              <a:t>的每次用量成人是</a:t>
            </a:r>
            <a:r>
              <a:rPr lang="en-US" altLang="zh-CN" sz="2800" b="1" dirty="0" smtClean="0"/>
              <a:t>100~200mg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儿童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2~3mg/kg (</a:t>
            </a:r>
            <a:r>
              <a:rPr lang="zh-CN" altLang="en-US" sz="2800" b="1" dirty="0" smtClean="0"/>
              <a:t>按</a:t>
            </a:r>
            <a:r>
              <a:rPr lang="en-US" altLang="zh-CN" sz="2800" b="1" dirty="0" smtClean="0"/>
              <a:t>30~40kg</a:t>
            </a:r>
            <a:r>
              <a:rPr lang="zh-CN" altLang="en-US" sz="2800" b="1" dirty="0" smtClean="0"/>
              <a:t>计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约</a:t>
            </a:r>
            <a:r>
              <a:rPr lang="en-US" altLang="zh-CN" sz="2800" b="1" dirty="0" smtClean="0"/>
              <a:t>100mg</a:t>
            </a:r>
            <a:r>
              <a:rPr lang="en-US" altLang="zh-CN" sz="2800" b="1" dirty="0"/>
              <a:t>)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60363" y="4083050"/>
            <a:ext cx="878363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过量服用可使血药浓度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单位血液容积中的药量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过高，</a:t>
            </a:r>
            <a:r>
              <a:rPr lang="en-US" altLang="zh-CN" sz="2800" b="1" dirty="0">
                <a:solidFill>
                  <a:srgbClr val="FF3300"/>
                </a:solidFill>
              </a:rPr>
              <a:t>100</a:t>
            </a:r>
            <a:r>
              <a:rPr lang="en-US" altLang="zh-CN" sz="2800" b="1" i="1" dirty="0">
                <a:solidFill>
                  <a:srgbClr val="FF3300"/>
                </a:solidFill>
              </a:rPr>
              <a:t>μ</a:t>
            </a:r>
            <a:r>
              <a:rPr lang="en-US" altLang="zh-CN" sz="2800" b="1" dirty="0">
                <a:solidFill>
                  <a:srgbClr val="FF3300"/>
                </a:solidFill>
              </a:rPr>
              <a:t>g/ml</a:t>
            </a:r>
            <a:r>
              <a:rPr lang="zh-CN" altLang="en-US" sz="2800" b="1" dirty="0"/>
              <a:t>浓度会出现</a:t>
            </a:r>
            <a:r>
              <a:rPr lang="zh-CN" altLang="en-US" sz="2800" b="1" dirty="0">
                <a:solidFill>
                  <a:srgbClr val="FF3300"/>
                </a:solidFill>
              </a:rPr>
              <a:t>严重中毒</a:t>
            </a:r>
            <a:r>
              <a:rPr lang="en-US" altLang="zh-CN" sz="2800" b="1" dirty="0"/>
              <a:t>, 200</a:t>
            </a:r>
            <a:r>
              <a:rPr lang="en-US" altLang="zh-CN" sz="2800" b="1" i="1" dirty="0"/>
              <a:t>μ</a:t>
            </a:r>
            <a:r>
              <a:rPr lang="en-US" altLang="zh-CN" sz="2800" b="1" dirty="0"/>
              <a:t>g/ml</a:t>
            </a:r>
            <a:r>
              <a:rPr lang="zh-CN" altLang="en-US" sz="2800" b="1" dirty="0"/>
              <a:t>浓度可致命</a:t>
            </a:r>
            <a:r>
              <a:rPr lang="en-US" altLang="zh-CN" sz="2800" b="1" dirty="0"/>
              <a:t>. 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95288" y="5237163"/>
            <a:ext cx="8569325" cy="1073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医生需要判断：孩子的血药浓度会不会达到</a:t>
            </a:r>
            <a:r>
              <a:rPr lang="en-US" altLang="zh-CN" sz="2800" b="1"/>
              <a:t>100~200 </a:t>
            </a:r>
            <a:r>
              <a:rPr lang="en-US" altLang="zh-CN" sz="2800" b="1" i="1"/>
              <a:t>μ</a:t>
            </a:r>
            <a:r>
              <a:rPr lang="en-US" altLang="zh-CN" sz="2800" b="1"/>
              <a:t>g/ml</a:t>
            </a:r>
            <a:r>
              <a:rPr lang="zh-CN" altLang="en-US" sz="2800" b="1"/>
              <a:t>；如果会达到，应采取怎样的</a:t>
            </a:r>
            <a:r>
              <a:rPr lang="zh-CN" altLang="en-US" sz="2800" b="1">
                <a:solidFill>
                  <a:srgbClr val="FF3300"/>
                </a:solidFill>
              </a:rPr>
              <a:t>紧急施救</a:t>
            </a:r>
            <a:r>
              <a:rPr lang="zh-CN" altLang="en-US" sz="2800" b="1"/>
              <a:t>方案</a:t>
            </a:r>
            <a:r>
              <a:rPr lang="en-US" altLang="zh-CN" sz="2800" b="1"/>
              <a:t>. </a:t>
            </a:r>
          </a:p>
        </p:txBody>
      </p:sp>
      <p:pic>
        <p:nvPicPr>
          <p:cNvPr id="28681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133600" y="476672"/>
            <a:ext cx="5102696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5.2   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药物中毒急救</a:t>
            </a:r>
          </a:p>
        </p:txBody>
      </p:sp>
    </p:spTree>
    <p:extLst>
      <p:ext uri="{BB962C8B-B14F-4D97-AF65-F5344CB8AC3E}">
        <p14:creationId xmlns:p14="http://schemas.microsoft.com/office/powerpoint/2010/main" val="398207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60419" grpId="0"/>
      <p:bldP spid="60420" grpId="0"/>
      <p:bldP spid="60421" grpId="0" animBg="1"/>
      <p:bldP spid="60422" grpId="0"/>
      <p:bldP spid="604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609600" y="457200"/>
            <a:ext cx="25908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调查与分析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4140200" y="2174875"/>
            <a:ext cx="1368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转移率正比于</a:t>
            </a:r>
            <a:r>
              <a:rPr lang="en-US" altLang="zh-CN" b="1" i="1"/>
              <a:t>x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7092950" y="2133600"/>
            <a:ext cx="1368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排除率正比于</a:t>
            </a:r>
            <a:r>
              <a:rPr lang="en-US" altLang="zh-CN" b="1" i="1"/>
              <a:t>y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23850" y="1270000"/>
            <a:ext cx="8645525" cy="1582738"/>
            <a:chOff x="204" y="800"/>
            <a:chExt cx="5446" cy="997"/>
          </a:xfrm>
        </p:grpSpPr>
        <p:sp>
          <p:nvSpPr>
            <p:cNvPr id="29708" name="Oval 19"/>
            <p:cNvSpPr>
              <a:spLocks noChangeArrowheads="1"/>
            </p:cNvSpPr>
            <p:nvPr/>
          </p:nvSpPr>
          <p:spPr bwMode="auto">
            <a:xfrm>
              <a:off x="1474" y="800"/>
              <a:ext cx="1088" cy="997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Oval 20"/>
            <p:cNvSpPr>
              <a:spLocks noChangeArrowheads="1"/>
            </p:cNvSpPr>
            <p:nvPr/>
          </p:nvSpPr>
          <p:spPr bwMode="auto">
            <a:xfrm>
              <a:off x="3514" y="845"/>
              <a:ext cx="1044" cy="952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21"/>
            <p:cNvSpPr>
              <a:spLocks noChangeShapeType="1"/>
            </p:cNvSpPr>
            <p:nvPr/>
          </p:nvSpPr>
          <p:spPr bwMode="auto">
            <a:xfrm>
              <a:off x="2562" y="1298"/>
              <a:ext cx="95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Text Box 24"/>
            <p:cNvSpPr txBox="1">
              <a:spLocks noChangeArrowheads="1"/>
            </p:cNvSpPr>
            <p:nvPr/>
          </p:nvSpPr>
          <p:spPr bwMode="auto">
            <a:xfrm>
              <a:off x="1655" y="105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胃肠道</a:t>
              </a:r>
              <a:endParaRPr lang="zh-CN" altLang="en-US" b="1"/>
            </a:p>
          </p:txBody>
        </p:sp>
        <p:sp>
          <p:nvSpPr>
            <p:cNvPr id="29712" name="Text Box 25"/>
            <p:cNvSpPr txBox="1">
              <a:spLocks noChangeArrowheads="1"/>
            </p:cNvSpPr>
            <p:nvPr/>
          </p:nvSpPr>
          <p:spPr bwMode="auto">
            <a:xfrm>
              <a:off x="3606" y="1056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血液系统</a:t>
              </a:r>
              <a:endParaRPr lang="zh-CN" altLang="en-US" b="1"/>
            </a:p>
          </p:txBody>
        </p:sp>
        <p:sp>
          <p:nvSpPr>
            <p:cNvPr id="29713" name="Line 26"/>
            <p:cNvSpPr>
              <a:spLocks noChangeShapeType="1"/>
            </p:cNvSpPr>
            <p:nvPr/>
          </p:nvSpPr>
          <p:spPr bwMode="auto">
            <a:xfrm flipV="1">
              <a:off x="1156" y="1298"/>
              <a:ext cx="317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Rectangle 27"/>
            <p:cNvSpPr>
              <a:spLocks noChangeArrowheads="1"/>
            </p:cNvSpPr>
            <p:nvPr/>
          </p:nvSpPr>
          <p:spPr bwMode="auto">
            <a:xfrm>
              <a:off x="204" y="1162"/>
              <a:ext cx="10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</a:rPr>
                <a:t>口服药物</a:t>
              </a:r>
              <a:endParaRPr lang="zh-CN" altLang="en-US" b="1" baseline="-25000">
                <a:solidFill>
                  <a:srgbClr val="FF3300"/>
                </a:solidFill>
              </a:endParaRPr>
            </a:p>
          </p:txBody>
        </p:sp>
        <p:sp>
          <p:nvSpPr>
            <p:cNvPr id="29715" name="Line 31"/>
            <p:cNvSpPr>
              <a:spLocks noChangeShapeType="1"/>
            </p:cNvSpPr>
            <p:nvPr/>
          </p:nvSpPr>
          <p:spPr bwMode="auto">
            <a:xfrm>
              <a:off x="4558" y="1298"/>
              <a:ext cx="59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Rectangle 35"/>
            <p:cNvSpPr>
              <a:spLocks noChangeArrowheads="1"/>
            </p:cNvSpPr>
            <p:nvPr/>
          </p:nvSpPr>
          <p:spPr bwMode="auto">
            <a:xfrm>
              <a:off x="5148" y="1117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</a:rPr>
                <a:t>体外</a:t>
              </a:r>
            </a:p>
          </p:txBody>
        </p:sp>
      </p:grp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395288" y="3357563"/>
            <a:ext cx="8424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认为血液系统内药物的分布，即血药浓度是均匀的，可以将血液系统看作一个房室，建立</a:t>
            </a:r>
            <a:r>
              <a:rPr lang="zh-CN" altLang="en-US" sz="2800" b="1">
                <a:solidFill>
                  <a:srgbClr val="FF3300"/>
                </a:solidFill>
              </a:rPr>
              <a:t>“一室模型”</a:t>
            </a:r>
            <a:r>
              <a:rPr lang="zh-CN" altLang="en-US" sz="2800" b="1"/>
              <a:t> </a:t>
            </a:r>
            <a:r>
              <a:rPr lang="en-US" altLang="zh-CN" sz="2800" b="1"/>
              <a:t>.</a:t>
            </a:r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2555875" y="21336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药量</a:t>
            </a:r>
            <a:r>
              <a:rPr lang="en-US" altLang="zh-CN" b="1" i="1"/>
              <a:t>x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5795963" y="2133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药量</a:t>
            </a:r>
            <a:r>
              <a:rPr lang="en-US" altLang="zh-CN" b="1" i="1"/>
              <a:t>y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</a:p>
        </p:txBody>
      </p:sp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395288" y="4502150"/>
            <a:ext cx="8424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血液系统对药物的吸收率 </a:t>
            </a:r>
            <a:r>
              <a:rPr lang="en-US" altLang="zh-CN" sz="2800" b="1"/>
              <a:t>(</a:t>
            </a:r>
            <a:r>
              <a:rPr lang="zh-CN" altLang="en-US" sz="2800" b="1"/>
              <a:t>胃肠道到血液系统的转移率</a:t>
            </a:r>
            <a:r>
              <a:rPr lang="en-US" altLang="zh-CN" sz="2800" b="1"/>
              <a:t>) </a:t>
            </a:r>
            <a:r>
              <a:rPr lang="zh-CN" altLang="en-US" sz="2800" b="1"/>
              <a:t>和排除率可以由</a:t>
            </a:r>
            <a:r>
              <a:rPr lang="zh-CN" altLang="en-US" sz="2800" b="1">
                <a:solidFill>
                  <a:srgbClr val="FF3300"/>
                </a:solidFill>
              </a:rPr>
              <a:t>半衰期</a:t>
            </a:r>
            <a:r>
              <a:rPr lang="zh-CN" altLang="en-US" sz="2800" b="1"/>
              <a:t>确定</a:t>
            </a:r>
            <a:r>
              <a:rPr lang="en-US" altLang="zh-CN" sz="2800" b="1"/>
              <a:t>.</a:t>
            </a:r>
          </a:p>
        </p:txBody>
      </p:sp>
      <p:sp>
        <p:nvSpPr>
          <p:cNvPr id="59440" name="Rectangle 48"/>
          <p:cNvSpPr>
            <a:spLocks noChangeArrowheads="1"/>
          </p:cNvSpPr>
          <p:nvPr/>
        </p:nvSpPr>
        <p:spPr bwMode="auto">
          <a:xfrm>
            <a:off x="395288" y="56610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半衰期</a:t>
            </a:r>
            <a:r>
              <a:rPr lang="zh-CN" altLang="en-US" sz="2800" b="1"/>
              <a:t>可以从药品说明书上查到</a:t>
            </a:r>
            <a:r>
              <a:rPr lang="en-US" altLang="zh-CN" sz="2800" b="1"/>
              <a:t>. </a:t>
            </a:r>
          </a:p>
        </p:txBody>
      </p:sp>
      <p:pic>
        <p:nvPicPr>
          <p:cNvPr id="29707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39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2" grpId="0"/>
      <p:bldP spid="59426" grpId="0"/>
      <p:bldP spid="59428" grpId="0"/>
      <p:bldP spid="59430" grpId="0"/>
      <p:bldP spid="59432" grpId="0"/>
      <p:bldP spid="59439" grpId="0"/>
      <p:bldP spid="594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12"/>
          <p:cNvSpPr>
            <a:spLocks noChangeArrowheads="1"/>
          </p:cNvSpPr>
          <p:nvPr/>
        </p:nvSpPr>
        <p:spPr bwMode="auto">
          <a:xfrm>
            <a:off x="3708400" y="5673725"/>
            <a:ext cx="381000" cy="228600"/>
          </a:xfrm>
          <a:prstGeom prst="notchedRightArrow">
            <a:avLst>
              <a:gd name="adj1" fmla="val 50000"/>
              <a:gd name="adj2" fmla="val 4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71550" y="1341438"/>
            <a:ext cx="72723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通常，</a:t>
            </a:r>
            <a:r>
              <a:rPr lang="zh-CN" altLang="en-US" sz="2800" b="1" dirty="0">
                <a:solidFill>
                  <a:srgbClr val="FF0000"/>
                </a:solidFill>
              </a:rPr>
              <a:t>血液总量约为人体体重的</a:t>
            </a:r>
            <a:r>
              <a:rPr lang="en-US" altLang="zh-CN" sz="2800" b="1" dirty="0">
                <a:solidFill>
                  <a:srgbClr val="FF0000"/>
                </a:solidFill>
              </a:rPr>
              <a:t>7 </a:t>
            </a:r>
            <a:r>
              <a:rPr lang="en-US" altLang="zh-CN" b="1" dirty="0">
                <a:solidFill>
                  <a:srgbClr val="FF0000"/>
                </a:solidFill>
              </a:rPr>
              <a:t>%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~8%</a:t>
            </a:r>
            <a:r>
              <a:rPr lang="zh-CN" altLang="en-US" sz="2800" b="1" dirty="0"/>
              <a:t>，体重</a:t>
            </a:r>
            <a:r>
              <a:rPr lang="en-US" altLang="zh-CN" sz="2800" b="1" dirty="0"/>
              <a:t>50~60 kg</a:t>
            </a:r>
            <a:r>
              <a:rPr lang="zh-CN" altLang="en-US" sz="2800" b="1" dirty="0"/>
              <a:t>的成年人有</a:t>
            </a:r>
            <a:r>
              <a:rPr lang="en-US" altLang="zh-CN" sz="2800" b="1" dirty="0"/>
              <a:t>4000ml</a:t>
            </a:r>
            <a:r>
              <a:rPr lang="zh-CN" altLang="en-US" sz="2800" b="1" dirty="0"/>
              <a:t>左右的血液</a:t>
            </a:r>
            <a:r>
              <a:rPr lang="en-US" altLang="zh-CN" sz="2800" b="1" dirty="0"/>
              <a:t>. 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00113" y="2492375"/>
            <a:ext cx="73453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目测这个孩子的体重约为成年人的一半，可认为其血液总量约为</a:t>
            </a:r>
            <a:r>
              <a:rPr lang="en-US" altLang="zh-CN" sz="2800" b="1" dirty="0"/>
              <a:t>2000ml. 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609600" y="592138"/>
            <a:ext cx="25908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调查与分析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851275" y="620713"/>
            <a:ext cx="41465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血药浓度</a:t>
            </a:r>
            <a:r>
              <a:rPr lang="en-US" altLang="zh-CN" sz="2800" b="1"/>
              <a:t>=</a:t>
            </a:r>
            <a:r>
              <a:rPr lang="zh-CN" altLang="en-US" sz="2800" b="1"/>
              <a:t>药量</a:t>
            </a:r>
            <a:r>
              <a:rPr lang="en-US" altLang="zh-CN" sz="2800" b="1"/>
              <a:t>/</a:t>
            </a:r>
            <a:r>
              <a:rPr lang="zh-CN" altLang="en-US" sz="2800" b="1"/>
              <a:t>血液总量 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768350" y="4292600"/>
            <a:ext cx="74041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口服活性炭</a:t>
            </a:r>
            <a:r>
              <a:rPr lang="zh-CN" altLang="en-US" sz="2800" b="1" dirty="0"/>
              <a:t>来吸附药物，可使药物的</a:t>
            </a:r>
            <a:r>
              <a:rPr lang="zh-CN" altLang="en-US" sz="2800" b="1" dirty="0">
                <a:solidFill>
                  <a:srgbClr val="FF0000"/>
                </a:solidFill>
              </a:rPr>
              <a:t>排除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率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增加</a:t>
            </a:r>
            <a:r>
              <a:rPr lang="zh-CN" altLang="en-US" sz="2800" b="1" dirty="0"/>
              <a:t>到原来（人体自身）的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倍</a:t>
            </a:r>
            <a:r>
              <a:rPr lang="en-US" altLang="zh-CN" sz="2800" b="1" dirty="0"/>
              <a:t>. 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900113" y="3716338"/>
            <a:ext cx="2709396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临床施救的</a:t>
            </a:r>
            <a:r>
              <a:rPr lang="zh-CN" altLang="en-US" sz="2800" b="1" dirty="0" smtClean="0"/>
              <a:t>办法</a:t>
            </a:r>
            <a:endParaRPr lang="zh-CN" altLang="en-US" sz="2800" b="1" dirty="0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827088" y="5380038"/>
            <a:ext cx="73453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体外血液透析</a:t>
            </a:r>
            <a:r>
              <a:rPr lang="zh-CN" altLang="en-US" sz="2800" b="1" dirty="0"/>
              <a:t>，药物排除率可增加到原来</a:t>
            </a:r>
            <a:r>
              <a:rPr lang="zh-CN" altLang="en-US" sz="2800" b="1" dirty="0" smtClean="0"/>
              <a:t>的</a:t>
            </a:r>
            <a:endParaRPr lang="en-US" altLang="zh-CN" sz="2800" b="1" dirty="0" smtClean="0"/>
          </a:p>
          <a:p>
            <a:pPr>
              <a:lnSpc>
                <a:spcPct val="115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6</a:t>
            </a:r>
            <a:r>
              <a:rPr lang="zh-CN" altLang="en-US" sz="2800" b="1" dirty="0"/>
              <a:t>倍，但是安全性不能得到充分保证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1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8373" grpId="0"/>
      <p:bldP spid="58375" grpId="0" animBg="1"/>
      <p:bldP spid="58376" grpId="0"/>
      <p:bldP spid="58378" grpId="0" animBg="1"/>
      <p:bldP spid="583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468313" y="549275"/>
            <a:ext cx="2098675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模型假设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23528" y="2428875"/>
            <a:ext cx="864108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胃肠道</a:t>
            </a:r>
            <a:r>
              <a:rPr lang="zh-CN" altLang="en-US" sz="2800" b="1" dirty="0"/>
              <a:t>中药物向血液的</a:t>
            </a:r>
            <a:r>
              <a:rPr lang="zh-CN" altLang="en-US" sz="2800" b="1" dirty="0">
                <a:solidFill>
                  <a:srgbClr val="FF0000"/>
                </a:solidFill>
              </a:rPr>
              <a:t>转移率与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成正比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比例系数</a:t>
            </a:r>
            <a:endParaRPr lang="en-US" altLang="zh-CN" sz="2800" b="1" dirty="0" smtClean="0"/>
          </a:p>
          <a:p>
            <a:pPr>
              <a:lnSpc>
                <a:spcPct val="115000"/>
              </a:lnSpc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   λ</a:t>
            </a:r>
            <a:r>
              <a:rPr lang="en-US" altLang="zh-CN" sz="2800" b="1" dirty="0"/>
              <a:t>(&gt;0)</a:t>
            </a:r>
            <a:r>
              <a:rPr lang="zh-CN" altLang="en-US" sz="2800" b="1" dirty="0"/>
              <a:t>，总剂量</a:t>
            </a:r>
            <a:r>
              <a:rPr lang="en-US" altLang="zh-CN" sz="2800" b="1" dirty="0"/>
              <a:t>1100 mg</a:t>
            </a:r>
            <a:r>
              <a:rPr lang="zh-CN" altLang="en-US" sz="2800" b="1" dirty="0"/>
              <a:t>药物在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瞬间进入胃肠道</a:t>
            </a:r>
            <a:r>
              <a:rPr lang="en-US" altLang="zh-CN" sz="2800" b="1" dirty="0"/>
              <a:t>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2138" y="3506788"/>
            <a:ext cx="86423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血液系统中药物的</a:t>
            </a:r>
            <a:r>
              <a:rPr lang="zh-CN" altLang="en-US" sz="2800" b="1" dirty="0">
                <a:solidFill>
                  <a:srgbClr val="FF0000"/>
                </a:solidFill>
              </a:rPr>
              <a:t>排除率与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</a:rPr>
              <a:t>成正比</a:t>
            </a:r>
            <a:r>
              <a:rPr lang="zh-CN" altLang="en-US" sz="2800" b="1" dirty="0"/>
              <a:t>，比例</a:t>
            </a:r>
            <a:r>
              <a:rPr lang="zh-CN" altLang="en-US" sz="2800" b="1" dirty="0" smtClean="0"/>
              <a:t>系数</a:t>
            </a:r>
            <a:endParaRPr lang="en-US" altLang="zh-CN" sz="2800" b="1" dirty="0" smtClean="0"/>
          </a:p>
          <a:p>
            <a:pPr>
              <a:lnSpc>
                <a:spcPct val="115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μ</a:t>
            </a:r>
            <a:r>
              <a:rPr lang="en-US" altLang="zh-CN" sz="2800" b="1" dirty="0"/>
              <a:t>(&gt;0)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时血液中无药物</a:t>
            </a:r>
            <a:r>
              <a:rPr lang="en-US" altLang="zh-CN" sz="2800" b="1" dirty="0"/>
              <a:t>.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22584" y="4725144"/>
            <a:ext cx="84978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氨茶碱被吸收的半衰期为</a:t>
            </a:r>
            <a:r>
              <a:rPr lang="en-US" altLang="zh-CN" sz="2800" b="1" dirty="0"/>
              <a:t>5 h</a:t>
            </a:r>
            <a:r>
              <a:rPr lang="zh-CN" altLang="en-US" sz="2800" b="1" dirty="0"/>
              <a:t>，排除的半衰期为</a:t>
            </a:r>
            <a:r>
              <a:rPr lang="en-US" altLang="zh-CN" sz="2800" b="1" dirty="0"/>
              <a:t>6 h. 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23528" y="5517232"/>
            <a:ext cx="4757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/>
              <a:t>4. </a:t>
            </a:r>
            <a:r>
              <a:rPr lang="zh-CN" altLang="en-US" sz="2800" b="1" dirty="0"/>
              <a:t>孩子的血液总量为</a:t>
            </a:r>
            <a:r>
              <a:rPr lang="en-US" altLang="zh-CN" sz="2800" b="1" dirty="0"/>
              <a:t>2000 ml. 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900113" y="1341438"/>
            <a:ext cx="76327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胃肠道中药量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zh-CN" altLang="en-US" sz="2800" b="1"/>
              <a:t>血液系统中药量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，时间</a:t>
            </a:r>
            <a:r>
              <a:rPr lang="en-US" altLang="zh-CN" sz="2800" b="1" i="1"/>
              <a:t>t</a:t>
            </a:r>
            <a:r>
              <a:rPr lang="zh-CN" altLang="en-US" sz="2800" b="1"/>
              <a:t>以孩子误服药的时刻为起点（</a:t>
            </a:r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en-US" sz="2800" b="1"/>
              <a:t>）</a:t>
            </a:r>
            <a:r>
              <a:rPr lang="en-US" altLang="zh-CN" sz="2800" b="1"/>
              <a:t>. </a:t>
            </a:r>
          </a:p>
        </p:txBody>
      </p:sp>
      <p:pic>
        <p:nvPicPr>
          <p:cNvPr id="31752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9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8" grpId="0"/>
      <p:bldP spid="57349" grpId="0"/>
      <p:bldP spid="57350" grpId="0"/>
      <p:bldP spid="573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1"/>
          <p:cNvSpPr>
            <a:spLocks noChangeArrowheads="1"/>
          </p:cNvSpPr>
          <p:nvPr/>
        </p:nvSpPr>
        <p:spPr bwMode="auto">
          <a:xfrm>
            <a:off x="179388" y="476250"/>
            <a:ext cx="2160587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模型建立</a:t>
            </a: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323850" y="2492375"/>
            <a:ext cx="86756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下降速度与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成正比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比例系数</a:t>
            </a:r>
            <a:r>
              <a:rPr lang="en-US" altLang="zh-CN" sz="2800" b="1" i="1" dirty="0"/>
              <a:t>λ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总剂量</a:t>
            </a:r>
            <a:r>
              <a:rPr lang="en-US" altLang="zh-CN" sz="2800" b="1" dirty="0"/>
              <a:t>1100mg</a:t>
            </a:r>
            <a:r>
              <a:rPr lang="zh-CN" altLang="en-US" sz="2800" b="1" dirty="0"/>
              <a:t>药物在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瞬间进入胃肠道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23850" y="692150"/>
            <a:ext cx="8645525" cy="1758950"/>
            <a:chOff x="204" y="436"/>
            <a:chExt cx="5446" cy="1108"/>
          </a:xfrm>
        </p:grpSpPr>
        <p:sp>
          <p:nvSpPr>
            <p:cNvPr id="6152" name="Text Box 28"/>
            <p:cNvSpPr txBox="1">
              <a:spLocks noChangeArrowheads="1"/>
            </p:cNvSpPr>
            <p:nvPr/>
          </p:nvSpPr>
          <p:spPr bwMode="auto">
            <a:xfrm>
              <a:off x="2562" y="456"/>
              <a:ext cx="86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/>
                <a:t>转移率正比于</a:t>
              </a:r>
              <a:r>
                <a:rPr lang="en-US" altLang="zh-CN" b="1" i="1"/>
                <a:t>x</a:t>
              </a:r>
            </a:p>
          </p:txBody>
        </p:sp>
        <p:sp>
          <p:nvSpPr>
            <p:cNvPr id="6153" name="Text Box 29"/>
            <p:cNvSpPr txBox="1">
              <a:spLocks noChangeArrowheads="1"/>
            </p:cNvSpPr>
            <p:nvPr/>
          </p:nvSpPr>
          <p:spPr bwMode="auto">
            <a:xfrm>
              <a:off x="4468" y="436"/>
              <a:ext cx="86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/>
                <a:t>排除率正比于</a:t>
              </a:r>
              <a:r>
                <a:rPr lang="en-US" altLang="zh-CN" b="1" i="1"/>
                <a:t>y</a:t>
              </a:r>
            </a:p>
          </p:txBody>
        </p:sp>
        <p:grpSp>
          <p:nvGrpSpPr>
            <p:cNvPr id="6154" name="Group 30"/>
            <p:cNvGrpSpPr>
              <a:grpSpLocks/>
            </p:cNvGrpSpPr>
            <p:nvPr/>
          </p:nvGrpSpPr>
          <p:grpSpPr bwMode="auto">
            <a:xfrm>
              <a:off x="204" y="547"/>
              <a:ext cx="5446" cy="997"/>
              <a:chOff x="204" y="800"/>
              <a:chExt cx="5446" cy="997"/>
            </a:xfrm>
          </p:grpSpPr>
          <p:sp>
            <p:nvSpPr>
              <p:cNvPr id="6157" name="Oval 31"/>
              <p:cNvSpPr>
                <a:spLocks noChangeArrowheads="1"/>
              </p:cNvSpPr>
              <p:nvPr/>
            </p:nvSpPr>
            <p:spPr bwMode="auto">
              <a:xfrm>
                <a:off x="1474" y="800"/>
                <a:ext cx="1088" cy="997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8" name="Oval 32"/>
              <p:cNvSpPr>
                <a:spLocks noChangeArrowheads="1"/>
              </p:cNvSpPr>
              <p:nvPr/>
            </p:nvSpPr>
            <p:spPr bwMode="auto">
              <a:xfrm>
                <a:off x="3514" y="845"/>
                <a:ext cx="1044" cy="952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9" name="Line 33"/>
              <p:cNvSpPr>
                <a:spLocks noChangeShapeType="1"/>
              </p:cNvSpPr>
              <p:nvPr/>
            </p:nvSpPr>
            <p:spPr bwMode="auto">
              <a:xfrm>
                <a:off x="2562" y="1298"/>
                <a:ext cx="95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" name="Text Box 34"/>
              <p:cNvSpPr txBox="1">
                <a:spLocks noChangeArrowheads="1"/>
              </p:cNvSpPr>
              <p:nvPr/>
            </p:nvSpPr>
            <p:spPr bwMode="auto">
              <a:xfrm>
                <a:off x="1655" y="1056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胃肠道</a:t>
                </a:r>
                <a:endParaRPr lang="zh-CN" altLang="en-US" b="1"/>
              </a:p>
            </p:txBody>
          </p:sp>
          <p:sp>
            <p:nvSpPr>
              <p:cNvPr id="6161" name="Text Box 35"/>
              <p:cNvSpPr txBox="1">
                <a:spLocks noChangeArrowheads="1"/>
              </p:cNvSpPr>
              <p:nvPr/>
            </p:nvSpPr>
            <p:spPr bwMode="auto">
              <a:xfrm>
                <a:off x="3606" y="1056"/>
                <a:ext cx="9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血液系统</a:t>
                </a:r>
                <a:endParaRPr lang="zh-CN" altLang="en-US" b="1"/>
              </a:p>
            </p:txBody>
          </p:sp>
          <p:sp>
            <p:nvSpPr>
              <p:cNvPr id="6162" name="Line 36"/>
              <p:cNvSpPr>
                <a:spLocks noChangeShapeType="1"/>
              </p:cNvSpPr>
              <p:nvPr/>
            </p:nvSpPr>
            <p:spPr bwMode="auto">
              <a:xfrm flipV="1">
                <a:off x="1156" y="1298"/>
                <a:ext cx="317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3" name="Rectangle 37"/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10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solidFill>
                      <a:srgbClr val="FF3300"/>
                    </a:solidFill>
                  </a:rPr>
                  <a:t>口服药物</a:t>
                </a:r>
                <a:endParaRPr lang="zh-CN" altLang="en-US" b="1" baseline="-25000">
                  <a:solidFill>
                    <a:srgbClr val="FF3300"/>
                  </a:solidFill>
                </a:endParaRPr>
              </a:p>
            </p:txBody>
          </p:sp>
          <p:sp>
            <p:nvSpPr>
              <p:cNvPr id="6164" name="Line 38"/>
              <p:cNvSpPr>
                <a:spLocks noChangeShapeType="1"/>
              </p:cNvSpPr>
              <p:nvPr/>
            </p:nvSpPr>
            <p:spPr bwMode="auto">
              <a:xfrm>
                <a:off x="4558" y="1298"/>
                <a:ext cx="591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5" name="Rectangle 39"/>
              <p:cNvSpPr>
                <a:spLocks noChangeArrowheads="1"/>
              </p:cNvSpPr>
              <p:nvPr/>
            </p:nvSpPr>
            <p:spPr bwMode="auto">
              <a:xfrm>
                <a:off x="5148" y="1117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solidFill>
                      <a:srgbClr val="FF3300"/>
                    </a:solidFill>
                  </a:rPr>
                  <a:t>体外</a:t>
                </a:r>
              </a:p>
            </p:txBody>
          </p:sp>
        </p:grpSp>
        <p:sp>
          <p:nvSpPr>
            <p:cNvPr id="6155" name="Rectangle 40"/>
            <p:cNvSpPr>
              <a:spLocks noChangeArrowheads="1"/>
            </p:cNvSpPr>
            <p:nvPr/>
          </p:nvSpPr>
          <p:spPr bwMode="auto">
            <a:xfrm>
              <a:off x="1610" y="1091"/>
              <a:ext cx="7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药量</a:t>
              </a:r>
              <a:r>
                <a:rPr lang="en-US" altLang="zh-CN" b="1" i="1"/>
                <a:t>x</a:t>
              </a:r>
              <a:r>
                <a:rPr lang="en-US" altLang="zh-CN" b="1"/>
                <a:t>(</a:t>
              </a:r>
              <a:r>
                <a:rPr lang="en-US" altLang="zh-CN" b="1" i="1"/>
                <a:t>t</a:t>
              </a:r>
              <a:r>
                <a:rPr lang="en-US" altLang="zh-CN" b="1"/>
                <a:t>)</a:t>
              </a:r>
            </a:p>
          </p:txBody>
        </p:sp>
        <p:sp>
          <p:nvSpPr>
            <p:cNvPr id="6156" name="Rectangle 41"/>
            <p:cNvSpPr>
              <a:spLocks noChangeArrowheads="1"/>
            </p:cNvSpPr>
            <p:nvPr/>
          </p:nvSpPr>
          <p:spPr bwMode="auto">
            <a:xfrm>
              <a:off x="3651" y="1091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药量</a:t>
              </a:r>
              <a:r>
                <a:rPr lang="en-US" altLang="zh-CN" b="1" i="1"/>
                <a:t>y</a:t>
              </a:r>
              <a:r>
                <a:rPr lang="en-US" altLang="zh-CN" b="1"/>
                <a:t>(</a:t>
              </a:r>
              <a:r>
                <a:rPr lang="en-US" altLang="zh-CN" b="1" i="1"/>
                <a:t>t</a:t>
              </a:r>
              <a:r>
                <a:rPr lang="en-US" altLang="zh-CN" b="1"/>
                <a:t>)</a:t>
              </a:r>
            </a:p>
          </p:txBody>
        </p:sp>
      </p:grpSp>
      <p:sp>
        <p:nvSpPr>
          <p:cNvPr id="61482" name="Rectangle 42"/>
          <p:cNvSpPr>
            <a:spLocks noChangeArrowheads="1"/>
          </p:cNvSpPr>
          <p:nvPr/>
        </p:nvSpPr>
        <p:spPr bwMode="auto">
          <a:xfrm>
            <a:off x="395288" y="4383088"/>
            <a:ext cx="8424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由吸收而增长的速度是</a:t>
            </a:r>
            <a:r>
              <a:rPr lang="en-US" altLang="zh-CN" sz="2800" b="1" i="1"/>
              <a:t>λx</a:t>
            </a:r>
            <a:r>
              <a:rPr lang="zh-CN" altLang="en-US" sz="2800" b="1"/>
              <a:t>，由排除而减少的速度与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 </a:t>
            </a:r>
            <a:r>
              <a:rPr lang="zh-CN" altLang="en-US" sz="2800" b="1"/>
              <a:t>成正比</a:t>
            </a:r>
            <a:r>
              <a:rPr lang="en-US" altLang="zh-CN" sz="2800" b="1"/>
              <a:t>(</a:t>
            </a:r>
            <a:r>
              <a:rPr lang="zh-CN" altLang="en-US" sz="2800" b="1"/>
              <a:t>比例系数</a:t>
            </a:r>
            <a:r>
              <a:rPr lang="en-US" altLang="zh-CN" sz="2800" b="1" i="1"/>
              <a:t>μ</a:t>
            </a:r>
            <a:r>
              <a:rPr lang="en-US" altLang="zh-CN" sz="2800" b="1"/>
              <a:t>) , </a:t>
            </a:r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en-US" sz="2800" b="1"/>
              <a:t>时血液中无药物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61483" name="Object 43"/>
          <p:cNvGraphicFramePr>
            <a:graphicFrameLocks noChangeAspect="1"/>
          </p:cNvGraphicFramePr>
          <p:nvPr/>
        </p:nvGraphicFramePr>
        <p:xfrm>
          <a:off x="2251075" y="5516563"/>
          <a:ext cx="45021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tion" r:id="rId3" imgW="1536480" imgH="393480" progId="Equation.DSMT4">
                  <p:embed/>
                </p:oleObj>
              </mc:Choice>
              <mc:Fallback>
                <p:oleObj name="Equation" r:id="rId3" imgW="1536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5516563"/>
                        <a:ext cx="4502150" cy="960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5" name="Object 45"/>
          <p:cNvGraphicFramePr>
            <a:graphicFrameLocks noChangeAspect="1"/>
          </p:cNvGraphicFramePr>
          <p:nvPr/>
        </p:nvGraphicFramePr>
        <p:xfrm>
          <a:off x="2355850" y="3500438"/>
          <a:ext cx="38544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Equation" r:id="rId5" imgW="1498320" imgH="393480" progId="Equation.DSMT4">
                  <p:embed/>
                </p:oleObj>
              </mc:Choice>
              <mc:Fallback>
                <p:oleObj name="Equation" r:id="rId5" imgW="1498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500438"/>
                        <a:ext cx="3854450" cy="893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2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7" grpId="0"/>
      <p:bldP spid="614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323850" y="549275"/>
            <a:ext cx="1890713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求解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2498725" y="476250"/>
          <a:ext cx="35702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32" name="Equation" r:id="rId3" imgW="1498320" imgH="393480" progId="Equation.DSMT4">
                  <p:embed/>
                </p:oleObj>
              </mc:Choice>
              <mc:Fallback>
                <p:oleObj name="Equation" r:id="rId3" imgW="1498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76250"/>
                        <a:ext cx="3570288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611188" y="1557338"/>
            <a:ext cx="3938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药物吸收的半衰期为</a:t>
            </a:r>
            <a:r>
              <a:rPr lang="en-US" altLang="zh-CN" sz="2800" b="1"/>
              <a:t>5 h 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191250" y="620713"/>
            <a:ext cx="2703513" cy="557212"/>
            <a:chOff x="3900" y="391"/>
            <a:chExt cx="1703" cy="351"/>
          </a:xfrm>
        </p:grpSpPr>
        <p:graphicFrame>
          <p:nvGraphicFramePr>
            <p:cNvPr id="7182" name="Object 26"/>
            <p:cNvGraphicFramePr>
              <a:graphicFrameLocks noChangeAspect="1"/>
            </p:cNvGraphicFramePr>
            <p:nvPr/>
          </p:nvGraphicFramePr>
          <p:xfrm>
            <a:off x="4080" y="391"/>
            <a:ext cx="152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33" name="Equation" r:id="rId5" imgW="927000" imgH="228600" progId="Equation.DSMT4">
                    <p:embed/>
                  </p:oleObj>
                </mc:Choice>
                <mc:Fallback>
                  <p:oleObj name="Equation" r:id="rId5" imgW="927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91"/>
                          <a:ext cx="1523" cy="32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6" name="AutoShape 36"/>
            <p:cNvSpPr>
              <a:spLocks noChangeArrowheads="1"/>
            </p:cNvSpPr>
            <p:nvPr/>
          </p:nvSpPr>
          <p:spPr bwMode="auto">
            <a:xfrm>
              <a:off x="3900" y="436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851275" y="2276475"/>
            <a:ext cx="4000500" cy="485775"/>
            <a:chOff x="2426" y="1434"/>
            <a:chExt cx="2520" cy="306"/>
          </a:xfrm>
        </p:grpSpPr>
        <p:graphicFrame>
          <p:nvGraphicFramePr>
            <p:cNvPr id="7181" name="Object 34"/>
            <p:cNvGraphicFramePr>
              <a:graphicFrameLocks noChangeAspect="1"/>
            </p:cNvGraphicFramePr>
            <p:nvPr/>
          </p:nvGraphicFramePr>
          <p:xfrm>
            <a:off x="2608" y="1434"/>
            <a:ext cx="233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34" name="Equation" r:id="rId7" imgW="1663560" imgH="203040" progId="Equation.DSMT4">
                    <p:embed/>
                  </p:oleObj>
                </mc:Choice>
                <mc:Fallback>
                  <p:oleObj name="Equation" r:id="rId7" imgW="16635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434"/>
                          <a:ext cx="2338" cy="283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5" name="AutoShape 37"/>
            <p:cNvSpPr>
              <a:spLocks noChangeArrowheads="1"/>
            </p:cNvSpPr>
            <p:nvPr/>
          </p:nvSpPr>
          <p:spPr bwMode="auto">
            <a:xfrm>
              <a:off x="2426" y="1434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84213" y="2276475"/>
            <a:ext cx="2751137" cy="485775"/>
            <a:chOff x="431" y="1434"/>
            <a:chExt cx="1733" cy="306"/>
          </a:xfrm>
        </p:grpSpPr>
        <p:graphicFrame>
          <p:nvGraphicFramePr>
            <p:cNvPr id="7180" name="Object 33"/>
            <p:cNvGraphicFramePr>
              <a:graphicFrameLocks noChangeAspect="1"/>
            </p:cNvGraphicFramePr>
            <p:nvPr/>
          </p:nvGraphicFramePr>
          <p:xfrm>
            <a:off x="612" y="1434"/>
            <a:ext cx="155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35" name="Equation" r:id="rId9" imgW="1180800" imgH="203040" progId="Equation.DSMT4">
                    <p:embed/>
                  </p:oleObj>
                </mc:Choice>
                <mc:Fallback>
                  <p:oleObj name="Equation" r:id="rId9" imgW="1180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434"/>
                          <a:ext cx="1552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AutoShape 38"/>
            <p:cNvSpPr>
              <a:spLocks noChangeArrowheads="1"/>
            </p:cNvSpPr>
            <p:nvPr/>
          </p:nvSpPr>
          <p:spPr bwMode="auto">
            <a:xfrm>
              <a:off x="431" y="1434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859338" y="1557338"/>
            <a:ext cx="2017712" cy="488950"/>
            <a:chOff x="3061" y="981"/>
            <a:chExt cx="1271" cy="308"/>
          </a:xfrm>
        </p:grpSpPr>
        <p:graphicFrame>
          <p:nvGraphicFramePr>
            <p:cNvPr id="7179" name="Object 31"/>
            <p:cNvGraphicFramePr>
              <a:graphicFrameLocks noChangeAspect="1"/>
            </p:cNvGraphicFramePr>
            <p:nvPr/>
          </p:nvGraphicFramePr>
          <p:xfrm>
            <a:off x="3198" y="1026"/>
            <a:ext cx="113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36" name="公式" r:id="rId11" imgW="876240" imgH="203040" progId="Equation.3">
                    <p:embed/>
                  </p:oleObj>
                </mc:Choice>
                <mc:Fallback>
                  <p:oleObj name="公式" r:id="rId11" imgW="876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026"/>
                          <a:ext cx="1134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AutoShape 39"/>
            <p:cNvSpPr>
              <a:spLocks noChangeArrowheads="1"/>
            </p:cNvSpPr>
            <p:nvPr/>
          </p:nvSpPr>
          <p:spPr bwMode="auto">
            <a:xfrm>
              <a:off x="3061" y="981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6362" name="Object 42"/>
          <p:cNvGraphicFramePr>
            <a:graphicFrameLocks noChangeAspect="1"/>
          </p:cNvGraphicFramePr>
          <p:nvPr/>
        </p:nvGraphicFramePr>
        <p:xfrm>
          <a:off x="423863" y="2924175"/>
          <a:ext cx="20780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37" name="Equation" r:id="rId13" imgW="863280" imgH="393480" progId="Equation.DSMT4">
                  <p:embed/>
                </p:oleObj>
              </mc:Choice>
              <mc:Fallback>
                <p:oleObj name="Equation" r:id="rId13" imgW="863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924175"/>
                        <a:ext cx="2078037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3" name="Object 43"/>
          <p:cNvGraphicFramePr>
            <a:graphicFrameLocks noChangeAspect="1"/>
          </p:cNvGraphicFramePr>
          <p:nvPr/>
        </p:nvGraphicFramePr>
        <p:xfrm>
          <a:off x="2455863" y="3068638"/>
          <a:ext cx="2720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38" name="Equation" r:id="rId15" imgW="1168200" imgH="228600" progId="Equation.DSMT4">
                  <p:embed/>
                </p:oleObj>
              </mc:Choice>
              <mc:Fallback>
                <p:oleObj name="Equation" r:id="rId15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3068638"/>
                        <a:ext cx="2720975" cy="5016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4" name="Object 44"/>
          <p:cNvGraphicFramePr>
            <a:graphicFrameLocks noChangeAspect="1"/>
          </p:cNvGraphicFramePr>
          <p:nvPr/>
        </p:nvGraphicFramePr>
        <p:xfrm>
          <a:off x="539750" y="3716338"/>
          <a:ext cx="13763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39" name="公式" r:id="rId17" imgW="545760" imgH="203040" progId="Equation.3">
                  <p:embed/>
                </p:oleObj>
              </mc:Choice>
              <mc:Fallback>
                <p:oleObj name="公式" r:id="rId17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13763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539750" y="4365625"/>
            <a:ext cx="3938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药物排除的半衰期为</a:t>
            </a:r>
            <a:r>
              <a:rPr lang="en-US" altLang="zh-CN" sz="2800" b="1"/>
              <a:t>6 h </a:t>
            </a: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5364163" y="3284538"/>
            <a:ext cx="3736975" cy="828675"/>
            <a:chOff x="3379" y="2069"/>
            <a:chExt cx="2354" cy="522"/>
          </a:xfrm>
        </p:grpSpPr>
        <p:graphicFrame>
          <p:nvGraphicFramePr>
            <p:cNvPr id="7178" name="Object 40"/>
            <p:cNvGraphicFramePr>
              <a:graphicFrameLocks noChangeAspect="1"/>
            </p:cNvGraphicFramePr>
            <p:nvPr/>
          </p:nvGraphicFramePr>
          <p:xfrm>
            <a:off x="3563" y="2069"/>
            <a:ext cx="2170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40" name="Equation" r:id="rId19" imgW="1562040" imgH="419040" progId="Equation.DSMT4">
                    <p:embed/>
                  </p:oleObj>
                </mc:Choice>
                <mc:Fallback>
                  <p:oleObj name="Equation" r:id="rId19" imgW="15620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2069"/>
                          <a:ext cx="2170" cy="52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2" name="AutoShape 46"/>
            <p:cNvSpPr>
              <a:spLocks noChangeArrowheads="1"/>
            </p:cNvSpPr>
            <p:nvPr/>
          </p:nvSpPr>
          <p:spPr bwMode="auto">
            <a:xfrm>
              <a:off x="3379" y="2160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4716463" y="4335463"/>
            <a:ext cx="4113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只考虑血液对药物的排除</a:t>
            </a:r>
          </a:p>
        </p:txBody>
      </p:sp>
      <p:graphicFrame>
        <p:nvGraphicFramePr>
          <p:cNvPr id="56373" name="Object 53"/>
          <p:cNvGraphicFramePr>
            <a:graphicFrameLocks noChangeAspect="1"/>
          </p:cNvGraphicFramePr>
          <p:nvPr/>
        </p:nvGraphicFramePr>
        <p:xfrm>
          <a:off x="684213" y="5876925"/>
          <a:ext cx="3095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41" name="公式" r:id="rId21" imgW="1498320" imgH="203040" progId="Equation.3">
                  <p:embed/>
                </p:oleObj>
              </mc:Choice>
              <mc:Fallback>
                <p:oleObj name="公式" r:id="rId21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76925"/>
                        <a:ext cx="3095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Rectangle 5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2268538" y="5084763"/>
            <a:ext cx="2447925" cy="560387"/>
            <a:chOff x="1429" y="3203"/>
            <a:chExt cx="1542" cy="353"/>
          </a:xfrm>
        </p:grpSpPr>
        <p:graphicFrame>
          <p:nvGraphicFramePr>
            <p:cNvPr id="7177" name="Object 50"/>
            <p:cNvGraphicFramePr>
              <a:graphicFrameLocks noChangeAspect="1"/>
            </p:cNvGraphicFramePr>
            <p:nvPr/>
          </p:nvGraphicFramePr>
          <p:xfrm>
            <a:off x="1565" y="3203"/>
            <a:ext cx="140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42" name="Equation" r:id="rId23" imgW="914400" imgH="228600" progId="Equation.DSMT4">
                    <p:embed/>
                  </p:oleObj>
                </mc:Choice>
                <mc:Fallback>
                  <p:oleObj name="Equation" r:id="rId23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203"/>
                          <a:ext cx="1406" cy="35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AutoShape 56"/>
            <p:cNvSpPr>
              <a:spLocks noChangeArrowheads="1"/>
            </p:cNvSpPr>
            <p:nvPr/>
          </p:nvSpPr>
          <p:spPr bwMode="auto">
            <a:xfrm>
              <a:off x="1429" y="3249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323850" y="5013325"/>
            <a:ext cx="1885950" cy="749300"/>
            <a:chOff x="204" y="3158"/>
            <a:chExt cx="1188" cy="472"/>
          </a:xfrm>
        </p:grpSpPr>
        <p:graphicFrame>
          <p:nvGraphicFramePr>
            <p:cNvPr id="7176" name="Object 48"/>
            <p:cNvGraphicFramePr>
              <a:graphicFrameLocks noChangeAspect="1"/>
            </p:cNvGraphicFramePr>
            <p:nvPr/>
          </p:nvGraphicFramePr>
          <p:xfrm>
            <a:off x="375" y="3158"/>
            <a:ext cx="1017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43" name="Equation" r:id="rId25" imgW="647640" imgH="393480" progId="Equation.DSMT4">
                    <p:embed/>
                  </p:oleObj>
                </mc:Choice>
                <mc:Fallback>
                  <p:oleObj name="Equation" r:id="rId25" imgW="6476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" y="3158"/>
                          <a:ext cx="1017" cy="4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0" name="AutoShape 57"/>
            <p:cNvSpPr>
              <a:spLocks noChangeArrowheads="1"/>
            </p:cNvSpPr>
            <p:nvPr/>
          </p:nvSpPr>
          <p:spPr bwMode="auto">
            <a:xfrm>
              <a:off x="204" y="3249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4716463" y="5589588"/>
            <a:ext cx="4105275" cy="485775"/>
            <a:chOff x="2971" y="3521"/>
            <a:chExt cx="2586" cy="306"/>
          </a:xfrm>
        </p:grpSpPr>
        <p:graphicFrame>
          <p:nvGraphicFramePr>
            <p:cNvPr id="7175" name="Object 54"/>
            <p:cNvGraphicFramePr>
              <a:graphicFrameLocks noChangeAspect="1"/>
            </p:cNvGraphicFramePr>
            <p:nvPr/>
          </p:nvGraphicFramePr>
          <p:xfrm>
            <a:off x="3107" y="3521"/>
            <a:ext cx="245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44" name="Equation" r:id="rId27" imgW="1676160" imgH="203040" progId="Equation.DSMT4">
                    <p:embed/>
                  </p:oleObj>
                </mc:Choice>
                <mc:Fallback>
                  <p:oleObj name="Equation" r:id="rId27" imgW="1676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521"/>
                          <a:ext cx="2450" cy="293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9" name="AutoShape 58"/>
            <p:cNvSpPr>
              <a:spLocks noChangeArrowheads="1"/>
            </p:cNvSpPr>
            <p:nvPr/>
          </p:nvSpPr>
          <p:spPr bwMode="auto">
            <a:xfrm>
              <a:off x="2971" y="3521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456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9" grpId="0"/>
      <p:bldP spid="56365" grpId="0"/>
      <p:bldP spid="563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35" name="Object 47"/>
          <p:cNvGraphicFramePr>
            <a:graphicFrameLocks noChangeAspect="1"/>
          </p:cNvGraphicFramePr>
          <p:nvPr/>
        </p:nvGraphicFramePr>
        <p:xfrm>
          <a:off x="4868863" y="512763"/>
          <a:ext cx="2697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Equation" r:id="rId3" imgW="1117440" imgH="228600" progId="Equation.DSMT4">
                  <p:embed/>
                </p:oleObj>
              </mc:Choice>
              <mc:Fallback>
                <p:oleObj name="Equation" r:id="rId3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512763"/>
                        <a:ext cx="26971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7" name="Object 49"/>
          <p:cNvGraphicFramePr>
            <a:graphicFrameLocks noChangeAspect="1"/>
          </p:cNvGraphicFramePr>
          <p:nvPr/>
        </p:nvGraphicFramePr>
        <p:xfrm>
          <a:off x="4914900" y="1119188"/>
          <a:ext cx="40274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Equation" r:id="rId5" imgW="1803240" imgH="228600" progId="Equation.DSMT4">
                  <p:embed/>
                </p:oleObj>
              </mc:Choice>
              <mc:Fallback>
                <p:oleObj name="Equation" r:id="rId5" imgW="1803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119188"/>
                        <a:ext cx="402748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40" name="Picture 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53276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5219700" y="1614488"/>
            <a:ext cx="2719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血液总量</a:t>
            </a:r>
            <a:r>
              <a:rPr lang="en-US" altLang="zh-CN" sz="2800" b="1"/>
              <a:t>2000ml</a:t>
            </a:r>
          </a:p>
        </p:txBody>
      </p:sp>
      <p:sp>
        <p:nvSpPr>
          <p:cNvPr id="37943" name="Rectangle 55"/>
          <p:cNvSpPr>
            <a:spLocks noChangeArrowheads="1"/>
          </p:cNvSpPr>
          <p:nvPr/>
        </p:nvSpPr>
        <p:spPr bwMode="auto">
          <a:xfrm>
            <a:off x="5292725" y="3790950"/>
            <a:ext cx="32035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血药浓度</a:t>
            </a:r>
            <a:r>
              <a:rPr lang="en-US" altLang="zh-CN" sz="2800" b="1"/>
              <a:t>200</a:t>
            </a:r>
            <a:r>
              <a:rPr lang="en-US" altLang="zh-CN" sz="2800" b="1" i="1"/>
              <a:t>μ</a:t>
            </a:r>
            <a:r>
              <a:rPr lang="en-US" altLang="zh-CN" sz="2800" b="1"/>
              <a:t>g/ml</a:t>
            </a:r>
          </a:p>
        </p:txBody>
      </p:sp>
      <p:sp>
        <p:nvSpPr>
          <p:cNvPr id="8199" name="Rectangle 56"/>
          <p:cNvSpPr>
            <a:spLocks noChangeArrowheads="1"/>
          </p:cNvSpPr>
          <p:nvPr/>
        </p:nvSpPr>
        <p:spPr bwMode="auto">
          <a:xfrm>
            <a:off x="323850" y="549275"/>
            <a:ext cx="2303463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结果及分析 </a:t>
            </a:r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2800350" y="476250"/>
            <a:ext cx="2058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胃肠道药量</a:t>
            </a:r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2555875" y="112395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血液系统药量</a:t>
            </a:r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5292725" y="2133600"/>
            <a:ext cx="339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血药浓度</a:t>
            </a:r>
            <a:r>
              <a:rPr lang="en-US" altLang="zh-CN" sz="2800" b="1" dirty="0"/>
              <a:t>100</a:t>
            </a:r>
            <a:r>
              <a:rPr lang="en-US" altLang="zh-CN" sz="2800" b="1" i="1" dirty="0"/>
              <a:t>μ</a:t>
            </a:r>
            <a:r>
              <a:rPr lang="en-US" altLang="zh-CN" sz="2800" b="1" dirty="0"/>
              <a:t>g/ml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364163" y="2638425"/>
            <a:ext cx="2338387" cy="557213"/>
            <a:chOff x="3515" y="1979"/>
            <a:chExt cx="1473" cy="351"/>
          </a:xfrm>
        </p:grpSpPr>
        <p:sp>
          <p:nvSpPr>
            <p:cNvPr id="8226" name="Rectangle 62"/>
            <p:cNvSpPr>
              <a:spLocks noChangeArrowheads="1"/>
            </p:cNvSpPr>
            <p:nvPr/>
          </p:nvSpPr>
          <p:spPr bwMode="auto">
            <a:xfrm>
              <a:off x="3742" y="1979"/>
              <a:ext cx="124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y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 =200mg</a:t>
              </a:r>
            </a:p>
          </p:txBody>
        </p:sp>
        <p:sp>
          <p:nvSpPr>
            <p:cNvPr id="8227" name="AutoShape 63"/>
            <p:cNvSpPr>
              <a:spLocks noChangeArrowheads="1"/>
            </p:cNvSpPr>
            <p:nvPr/>
          </p:nvSpPr>
          <p:spPr bwMode="auto">
            <a:xfrm>
              <a:off x="3515" y="2024"/>
              <a:ext cx="136" cy="306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5411788" y="3214688"/>
            <a:ext cx="1757362" cy="558800"/>
            <a:chOff x="3878" y="2432"/>
            <a:chExt cx="1107" cy="352"/>
          </a:xfrm>
        </p:grpSpPr>
        <p:sp>
          <p:nvSpPr>
            <p:cNvPr id="8224" name="AutoShape 59"/>
            <p:cNvSpPr>
              <a:spLocks noChangeArrowheads="1"/>
            </p:cNvSpPr>
            <p:nvPr/>
          </p:nvSpPr>
          <p:spPr bwMode="auto">
            <a:xfrm>
              <a:off x="3878" y="2478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3969" y="2432"/>
              <a:ext cx="101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严重中毒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435600" y="4438650"/>
            <a:ext cx="2338388" cy="557213"/>
            <a:chOff x="3606" y="3294"/>
            <a:chExt cx="1473" cy="351"/>
          </a:xfrm>
        </p:grpSpPr>
        <p:sp>
          <p:nvSpPr>
            <p:cNvPr id="8222" name="Rectangle 68"/>
            <p:cNvSpPr>
              <a:spLocks noChangeArrowheads="1"/>
            </p:cNvSpPr>
            <p:nvPr/>
          </p:nvSpPr>
          <p:spPr bwMode="auto">
            <a:xfrm>
              <a:off x="3833" y="3294"/>
              <a:ext cx="124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y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 =400mg</a:t>
              </a:r>
            </a:p>
          </p:txBody>
        </p:sp>
        <p:sp>
          <p:nvSpPr>
            <p:cNvPr id="8223" name="AutoShape 69"/>
            <p:cNvSpPr>
              <a:spLocks noChangeArrowheads="1"/>
            </p:cNvSpPr>
            <p:nvPr/>
          </p:nvSpPr>
          <p:spPr bwMode="auto">
            <a:xfrm>
              <a:off x="3606" y="3339"/>
              <a:ext cx="136" cy="306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473700" y="5086350"/>
            <a:ext cx="1114425" cy="519113"/>
            <a:chOff x="4059" y="3702"/>
            <a:chExt cx="702" cy="327"/>
          </a:xfrm>
        </p:grpSpPr>
        <p:sp>
          <p:nvSpPr>
            <p:cNvPr id="8220" name="Rectangle 67"/>
            <p:cNvSpPr>
              <a:spLocks noChangeArrowheads="1"/>
            </p:cNvSpPr>
            <p:nvPr/>
          </p:nvSpPr>
          <p:spPr bwMode="auto">
            <a:xfrm>
              <a:off x="4195" y="3702"/>
              <a:ext cx="56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致命</a:t>
              </a:r>
            </a:p>
          </p:txBody>
        </p:sp>
        <p:sp>
          <p:nvSpPr>
            <p:cNvPr id="8221" name="AutoShape 70"/>
            <p:cNvSpPr>
              <a:spLocks noChangeArrowheads="1"/>
            </p:cNvSpPr>
            <p:nvPr/>
          </p:nvSpPr>
          <p:spPr bwMode="auto">
            <a:xfrm>
              <a:off x="4059" y="3702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468313" y="3860800"/>
            <a:ext cx="1008062" cy="1330325"/>
            <a:chOff x="295" y="2523"/>
            <a:chExt cx="635" cy="838"/>
          </a:xfrm>
        </p:grpSpPr>
        <p:sp>
          <p:nvSpPr>
            <p:cNvPr id="8218" name="Line 75"/>
            <p:cNvSpPr>
              <a:spLocks noChangeShapeType="1"/>
            </p:cNvSpPr>
            <p:nvPr/>
          </p:nvSpPr>
          <p:spPr bwMode="auto">
            <a:xfrm flipV="1">
              <a:off x="657" y="2523"/>
              <a:ext cx="0" cy="5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Text Box 77"/>
            <p:cNvSpPr txBox="1">
              <a:spLocks noChangeArrowheads="1"/>
            </p:cNvSpPr>
            <p:nvPr/>
          </p:nvSpPr>
          <p:spPr bwMode="auto">
            <a:xfrm>
              <a:off x="295" y="3067"/>
              <a:ext cx="635" cy="29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t</a:t>
              </a:r>
              <a:r>
                <a:rPr lang="en-US" altLang="zh-CN" b="1">
                  <a:solidFill>
                    <a:srgbClr val="FF3300"/>
                  </a:solidFill>
                </a:rPr>
                <a:t>=1.62</a:t>
              </a:r>
            </a:p>
          </p:txBody>
        </p:sp>
      </p:grp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116013" y="3500438"/>
            <a:ext cx="1152525" cy="2160587"/>
            <a:chOff x="703" y="2205"/>
            <a:chExt cx="726" cy="1361"/>
          </a:xfrm>
        </p:grpSpPr>
        <p:sp>
          <p:nvSpPr>
            <p:cNvPr id="8216" name="Line 76"/>
            <p:cNvSpPr>
              <a:spLocks noChangeShapeType="1"/>
            </p:cNvSpPr>
            <p:nvPr/>
          </p:nvSpPr>
          <p:spPr bwMode="auto">
            <a:xfrm flipV="1">
              <a:off x="975" y="2205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Text Box 78"/>
            <p:cNvSpPr txBox="1">
              <a:spLocks noChangeArrowheads="1"/>
            </p:cNvSpPr>
            <p:nvPr/>
          </p:nvSpPr>
          <p:spPr bwMode="auto">
            <a:xfrm>
              <a:off x="703" y="3278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=4.87</a:t>
              </a:r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1692275" y="3068638"/>
            <a:ext cx="2808288" cy="2185987"/>
            <a:chOff x="1066" y="2024"/>
            <a:chExt cx="1769" cy="1377"/>
          </a:xfrm>
        </p:grpSpPr>
        <p:sp>
          <p:nvSpPr>
            <p:cNvPr id="8212" name="Text Box 79"/>
            <p:cNvSpPr txBox="1">
              <a:spLocks noChangeArrowheads="1"/>
            </p:cNvSpPr>
            <p:nvPr/>
          </p:nvSpPr>
          <p:spPr bwMode="auto">
            <a:xfrm>
              <a:off x="1066" y="3113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=7.89</a:t>
              </a:r>
            </a:p>
          </p:txBody>
        </p:sp>
        <p:sp>
          <p:nvSpPr>
            <p:cNvPr id="8213" name="Line 80"/>
            <p:cNvSpPr>
              <a:spLocks noChangeShapeType="1"/>
            </p:cNvSpPr>
            <p:nvPr/>
          </p:nvSpPr>
          <p:spPr bwMode="auto">
            <a:xfrm flipV="1">
              <a:off x="1338" y="2205"/>
              <a:ext cx="0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81"/>
            <p:cNvSpPr>
              <a:spLocks noChangeShapeType="1"/>
            </p:cNvSpPr>
            <p:nvPr/>
          </p:nvSpPr>
          <p:spPr bwMode="auto">
            <a:xfrm>
              <a:off x="1338" y="220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Text Box 82"/>
            <p:cNvSpPr txBox="1">
              <a:spLocks noChangeArrowheads="1"/>
            </p:cNvSpPr>
            <p:nvPr/>
          </p:nvSpPr>
          <p:spPr bwMode="auto">
            <a:xfrm>
              <a:off x="2109" y="2024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r>
                <a:rPr lang="en-US" altLang="zh-CN" b="1"/>
                <a:t>=442</a:t>
              </a:r>
            </a:p>
          </p:txBody>
        </p:sp>
      </p:grp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55650" y="5661025"/>
            <a:ext cx="741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孩子到达医院前已严重中毒，如不及时施救，约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3h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后将致命！</a:t>
            </a:r>
          </a:p>
        </p:txBody>
      </p:sp>
      <p:sp>
        <p:nvSpPr>
          <p:cNvPr id="37977" name="Text Box 89"/>
          <p:cNvSpPr txBox="1">
            <a:spLocks noChangeArrowheads="1"/>
          </p:cNvSpPr>
          <p:nvPr/>
        </p:nvSpPr>
        <p:spPr bwMode="auto">
          <a:xfrm>
            <a:off x="2987675" y="4941888"/>
            <a:ext cx="184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3300"/>
                </a:solidFill>
              </a:rPr>
              <a:t>y</a:t>
            </a:r>
            <a:r>
              <a:rPr lang="en-US" altLang="zh-CN" sz="2800" b="1">
                <a:solidFill>
                  <a:srgbClr val="FF3300"/>
                </a:solidFill>
              </a:rPr>
              <a:t>(2)=236.5 </a:t>
            </a:r>
          </a:p>
        </p:txBody>
      </p:sp>
    </p:spTree>
    <p:extLst>
      <p:ext uri="{BB962C8B-B14F-4D97-AF65-F5344CB8AC3E}">
        <p14:creationId xmlns:p14="http://schemas.microsoft.com/office/powerpoint/2010/main" val="13381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1000"/>
                                        <p:tgtEl>
                                          <p:spTgt spid="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/>
      <p:bldP spid="37943" grpId="0"/>
      <p:bldP spid="37945" grpId="0"/>
      <p:bldP spid="37946" grpId="0"/>
      <p:bldP spid="37949" grpId="0"/>
      <p:bldP spid="37975" grpId="0"/>
      <p:bldP spid="379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04124" y="1124744"/>
            <a:ext cx="2347996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800" b="1" dirty="0"/>
              <a:t>世界</a:t>
            </a:r>
            <a:r>
              <a:rPr lang="zh-CN" altLang="en-US" sz="2800" b="1" dirty="0" smtClean="0"/>
              <a:t>人口增长</a:t>
            </a:r>
            <a:endParaRPr lang="zh-CN" altLang="en-US" sz="28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02602"/>
              </p:ext>
            </p:extLst>
          </p:nvPr>
        </p:nvGraphicFramePr>
        <p:xfrm>
          <a:off x="323528" y="1772816"/>
          <a:ext cx="8352932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791759"/>
                <a:gridCol w="905291"/>
                <a:gridCol w="895238"/>
                <a:gridCol w="915344"/>
                <a:gridCol w="905291"/>
                <a:gridCol w="905291"/>
                <a:gridCol w="905291"/>
                <a:gridCol w="905291"/>
              </a:tblGrid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1625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1804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1927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1960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1974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1987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1999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2011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</a:rPr>
                        <a:t>人口</a:t>
                      </a:r>
                      <a:r>
                        <a:rPr lang="en-US" altLang="zh-CN" sz="2400" b="1" kern="100" dirty="0" smtClean="0">
                          <a:effectLst/>
                        </a:rPr>
                        <a:t>(</a:t>
                      </a:r>
                      <a:r>
                        <a:rPr lang="zh-CN" sz="2400" b="1" kern="100" dirty="0" smtClean="0">
                          <a:effectLst/>
                        </a:rPr>
                        <a:t>亿</a:t>
                      </a:r>
                      <a:r>
                        <a:rPr lang="en-US" altLang="zh-CN" sz="2400" b="1" kern="100" dirty="0" smtClean="0">
                          <a:effectLst/>
                        </a:rPr>
                        <a:t>)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20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30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40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50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60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70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88147"/>
              </p:ext>
            </p:extLst>
          </p:nvPr>
        </p:nvGraphicFramePr>
        <p:xfrm>
          <a:off x="323525" y="3933056"/>
          <a:ext cx="8208915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26"/>
                <a:gridCol w="997827"/>
                <a:gridCol w="997827"/>
                <a:gridCol w="997827"/>
                <a:gridCol w="997827"/>
                <a:gridCol w="997827"/>
                <a:gridCol w="997827"/>
                <a:gridCol w="997827"/>
              </a:tblGrid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1949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1953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1965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1982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1990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2000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2010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1" kern="100" dirty="0" smtClean="0">
                          <a:effectLst/>
                        </a:rPr>
                        <a:t>人口</a:t>
                      </a:r>
                      <a:r>
                        <a:rPr lang="en-US" altLang="zh-CN" sz="2400" b="1" kern="100" dirty="0" smtClean="0">
                          <a:effectLst/>
                        </a:rPr>
                        <a:t>(</a:t>
                      </a:r>
                      <a:r>
                        <a:rPr lang="zh-CN" altLang="zh-CN" sz="2400" b="1" kern="100" dirty="0" smtClean="0">
                          <a:effectLst/>
                        </a:rPr>
                        <a:t>亿</a:t>
                      </a:r>
                      <a:r>
                        <a:rPr lang="en-US" altLang="zh-CN" sz="2400" b="1" kern="100" dirty="0" smtClean="0">
                          <a:effectLst/>
                        </a:rPr>
                        <a:t>)</a:t>
                      </a:r>
                      <a:endParaRPr lang="zh-CN" altLang="zh-CN" sz="2400" b="1" kern="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5.42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5.88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7.25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10.17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11.43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12.67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13.40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51520" y="275131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人口</a:t>
            </a:r>
            <a:r>
              <a:rPr lang="zh-CN" altLang="zh-CN" b="1" dirty="0" smtClean="0"/>
              <a:t>翻番时间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684321" y="2492896"/>
            <a:ext cx="1023583" cy="720080"/>
            <a:chOff x="2684321" y="2492896"/>
            <a:chExt cx="1023583" cy="720080"/>
          </a:xfrm>
        </p:grpSpPr>
        <p:sp>
          <p:nvSpPr>
            <p:cNvPr id="12" name="TextBox 11"/>
            <p:cNvSpPr txBox="1"/>
            <p:nvPr/>
          </p:nvSpPr>
          <p:spPr>
            <a:xfrm>
              <a:off x="2684321" y="2751311"/>
              <a:ext cx="102358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123</a:t>
              </a:r>
              <a:r>
                <a:rPr lang="zh-CN" altLang="en-US" b="1" dirty="0"/>
                <a:t>年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2771800" y="2492898"/>
              <a:ext cx="0" cy="2584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3635896" y="2492896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4716015" y="2492896"/>
            <a:ext cx="2664296" cy="749697"/>
            <a:chOff x="4716015" y="2492896"/>
            <a:chExt cx="2664296" cy="749697"/>
          </a:xfrm>
        </p:grpSpPr>
        <p:cxnSp>
          <p:nvCxnSpPr>
            <p:cNvPr id="25" name="直接箭头连接符 24"/>
            <p:cNvCxnSpPr/>
            <p:nvPr/>
          </p:nvCxnSpPr>
          <p:spPr bwMode="auto">
            <a:xfrm>
              <a:off x="4716015" y="2492898"/>
              <a:ext cx="1152129" cy="28803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>
              <a:stCxn id="27" idx="0"/>
            </p:cNvCxnSpPr>
            <p:nvPr/>
          </p:nvCxnSpPr>
          <p:spPr bwMode="auto">
            <a:xfrm flipV="1">
              <a:off x="6595697" y="2492896"/>
              <a:ext cx="712607" cy="2880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5811082" y="2780928"/>
              <a:ext cx="1569229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       39</a:t>
              </a:r>
              <a:r>
                <a:rPr lang="zh-CN" altLang="en-US" b="1" dirty="0" smtClean="0"/>
                <a:t>年</a:t>
              </a:r>
              <a:endParaRPr lang="zh-CN" altLang="en-US" b="1" dirty="0"/>
            </a:p>
          </p:txBody>
        </p:sp>
      </p:grp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304124" y="3284984"/>
            <a:ext cx="2347996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b="1" dirty="0"/>
              <a:t>中国</a:t>
            </a:r>
            <a:r>
              <a:rPr lang="zh-CN" altLang="en-US" b="1" dirty="0" smtClean="0"/>
              <a:t>人口增长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251520" y="5877272"/>
            <a:ext cx="8533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老龄化提速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性别比</a:t>
            </a:r>
            <a:r>
              <a:rPr lang="zh-CN" altLang="zh-CN" sz="2800" b="1" dirty="0"/>
              <a:t>失调</a:t>
            </a:r>
            <a:r>
              <a:rPr lang="zh-CN" altLang="zh-CN" sz="2800" b="1" dirty="0" smtClean="0"/>
              <a:t>等凸显</a:t>
            </a:r>
            <a:r>
              <a:rPr lang="en-US" altLang="zh-CN" sz="2800" b="1" dirty="0"/>
              <a:t>,</a:t>
            </a:r>
            <a:r>
              <a:rPr lang="zh-CN" altLang="zh-CN" sz="2800" b="1" dirty="0" smtClean="0"/>
              <a:t>开始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调整人口政策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288912" y="4797152"/>
            <a:ext cx="7631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20</a:t>
            </a:r>
            <a:r>
              <a:rPr lang="zh-CN" altLang="zh-CN" sz="2800" b="1" dirty="0"/>
              <a:t>世纪的一段时间</a:t>
            </a:r>
            <a:r>
              <a:rPr lang="zh-CN" altLang="zh-CN" sz="2800" b="1" dirty="0" smtClean="0"/>
              <a:t>内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人口增长</a:t>
            </a:r>
            <a:r>
              <a:rPr lang="zh-CN" altLang="zh-CN" sz="2800" b="1" dirty="0">
                <a:solidFill>
                  <a:srgbClr val="FF0000"/>
                </a:solidFill>
              </a:rPr>
              <a:t>速度过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快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251520" y="5343599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年净增人口</a:t>
            </a:r>
            <a:r>
              <a:rPr lang="zh-CN" altLang="zh-CN" sz="2800" b="1" dirty="0" smtClean="0"/>
              <a:t>由</a:t>
            </a:r>
            <a:r>
              <a:rPr lang="zh-CN" altLang="en-US" sz="2800" b="1" dirty="0" smtClean="0"/>
              <a:t>最多的</a:t>
            </a:r>
            <a:r>
              <a:rPr lang="en-US" altLang="zh-CN" sz="2800" b="1" dirty="0" smtClean="0"/>
              <a:t>2000</a:t>
            </a:r>
            <a:r>
              <a:rPr lang="zh-CN" altLang="zh-CN" sz="2800" b="1" dirty="0"/>
              <a:t>多万</a:t>
            </a:r>
            <a:r>
              <a:rPr lang="zh-CN" altLang="zh-CN" sz="2800" b="1" dirty="0" smtClean="0"/>
              <a:t>降到</a:t>
            </a:r>
            <a:r>
              <a:rPr lang="en-US" altLang="zh-CN" sz="2800" b="1" dirty="0" smtClean="0"/>
              <a:t>2011</a:t>
            </a:r>
            <a:r>
              <a:rPr lang="zh-CN" altLang="en-US" sz="2800" b="1" dirty="0" smtClean="0"/>
              <a:t>年</a:t>
            </a:r>
            <a:r>
              <a:rPr lang="zh-CN" altLang="zh-CN" sz="2800" b="1" dirty="0" smtClean="0"/>
              <a:t>的</a:t>
            </a:r>
            <a:r>
              <a:rPr lang="en-US" altLang="zh-CN" sz="2800" b="1" dirty="0"/>
              <a:t>600</a:t>
            </a:r>
            <a:r>
              <a:rPr lang="zh-CN" altLang="zh-CN" sz="2800" b="1" dirty="0" smtClean="0"/>
              <a:t>多万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3779911" y="2492896"/>
            <a:ext cx="1872209" cy="720080"/>
            <a:chOff x="3779911" y="2492896"/>
            <a:chExt cx="1872209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3779911" y="2751311"/>
              <a:ext cx="1872209" cy="46166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       47</a:t>
              </a:r>
              <a:r>
                <a:rPr lang="zh-CN" altLang="en-US" b="1" dirty="0" smtClean="0"/>
                <a:t>年</a:t>
              </a:r>
              <a:endParaRPr lang="zh-CN" altLang="en-US" b="1" dirty="0"/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 flipV="1">
              <a:off x="5076056" y="2492896"/>
              <a:ext cx="432048" cy="25841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779912" y="2492896"/>
              <a:ext cx="396044" cy="25841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257533"/>
              </p:ext>
            </p:extLst>
          </p:nvPr>
        </p:nvGraphicFramePr>
        <p:xfrm>
          <a:off x="8100392" y="628650"/>
          <a:ext cx="610093" cy="80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0" name="Clip" r:id="rId3" imgW="3848100" imgH="5478463" progId="MS_ClipArt_Gallery.2">
                  <p:embed/>
                </p:oleObj>
              </mc:Choice>
              <mc:Fallback>
                <p:oleObj name="Clip" r:id="rId3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628650"/>
                        <a:ext cx="610093" cy="800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133600" y="478413"/>
            <a:ext cx="459864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5.1  </a:t>
            </a: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人口增长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预测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82529"/>
              </p:ext>
            </p:extLst>
          </p:nvPr>
        </p:nvGraphicFramePr>
        <p:xfrm>
          <a:off x="2549771" y="3933056"/>
          <a:ext cx="2993481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827"/>
                <a:gridCol w="997827"/>
                <a:gridCol w="997827"/>
              </a:tblGrid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1953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 smtClean="0">
                          <a:effectLst/>
                        </a:rPr>
                        <a:t>1965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1982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5.88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 smtClean="0">
                          <a:effectLst/>
                        </a:rPr>
                        <a:t>7.25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10.17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97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0" grpId="0" animBg="1"/>
      <p:bldP spid="31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468313" y="549275"/>
            <a:ext cx="2087562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施救方案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9221" name="Rectangle 36"/>
          <p:cNvSpPr>
            <a:spLocks noChangeArrowheads="1"/>
          </p:cNvSpPr>
          <p:nvPr/>
        </p:nvSpPr>
        <p:spPr bwMode="auto">
          <a:xfrm>
            <a:off x="501650" y="1341438"/>
            <a:ext cx="74549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口服活性炭使药物排除率</a:t>
            </a:r>
            <a:r>
              <a:rPr lang="en-US" altLang="zh-CN" sz="2800" b="1" i="1" dirty="0">
                <a:solidFill>
                  <a:srgbClr val="000000"/>
                </a:solidFill>
              </a:rPr>
              <a:t>μ</a:t>
            </a:r>
            <a:r>
              <a:rPr lang="zh-CN" altLang="en-US" sz="2800" b="1" dirty="0"/>
              <a:t>增至原来的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倍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sz="2800" b="1" dirty="0"/>
              <a:t> </a:t>
            </a:r>
          </a:p>
        </p:txBody>
      </p:sp>
      <p:sp>
        <p:nvSpPr>
          <p:cNvPr id="9222" name="Rectangle 3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1371600" y="2636838"/>
          <a:ext cx="66865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Equation" r:id="rId3" imgW="3073320" imgH="393480" progId="Equation.DSMT4">
                  <p:embed/>
                </p:oleObj>
              </mc:Choice>
              <mc:Fallback>
                <p:oleObj name="Equation" r:id="rId3" imgW="3073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36838"/>
                        <a:ext cx="668655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41"/>
          <p:cNvSpPr>
            <a:spLocks noChangeArrowheads="1"/>
          </p:cNvSpPr>
          <p:nvPr/>
        </p:nvSpPr>
        <p:spPr bwMode="auto">
          <a:xfrm>
            <a:off x="323850" y="1989138"/>
            <a:ext cx="8424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/>
              <a:t>孩子到达医院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=2)</a:t>
            </a:r>
            <a:r>
              <a:rPr lang="zh-CN" altLang="en-US" sz="2800" b="1" dirty="0"/>
              <a:t>就开始施救，血液中药量记作</a:t>
            </a:r>
            <a:r>
              <a:rPr lang="en-US" altLang="zh-CN" sz="2800" b="1" i="1" dirty="0"/>
              <a:t>z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 </a:t>
            </a:r>
          </a:p>
        </p:txBody>
      </p:sp>
      <p:sp>
        <p:nvSpPr>
          <p:cNvPr id="9224" name="Rectangle 4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9" name="Object 43"/>
          <p:cNvGraphicFramePr>
            <a:graphicFrameLocks noChangeAspect="1"/>
          </p:cNvGraphicFramePr>
          <p:nvPr/>
        </p:nvGraphicFramePr>
        <p:xfrm>
          <a:off x="1200150" y="4652963"/>
          <a:ext cx="67421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Equation" r:id="rId5" imgW="2527200" imgH="228600" progId="Equation.DSMT4">
                  <p:embed/>
                </p:oleObj>
              </mc:Choice>
              <mc:Fallback>
                <p:oleObj name="Equation" r:id="rId5" imgW="252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652963"/>
                        <a:ext cx="6742113" cy="576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45"/>
          <p:cNvSpPr>
            <a:spLocks noChangeArrowheads="1"/>
          </p:cNvSpPr>
          <p:nvPr/>
        </p:nvSpPr>
        <p:spPr bwMode="auto">
          <a:xfrm>
            <a:off x="1187450" y="3716338"/>
            <a:ext cx="653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i="1" dirty="0"/>
              <a:t>λ</a:t>
            </a:r>
            <a:r>
              <a:rPr lang="en-US" altLang="zh-CN" sz="2800" dirty="0"/>
              <a:t>=0.1386 (</a:t>
            </a:r>
            <a:r>
              <a:rPr lang="zh-CN" altLang="en-US" sz="2800" dirty="0"/>
              <a:t>不变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i="1" dirty="0"/>
              <a:t>μ</a:t>
            </a:r>
            <a:r>
              <a:rPr lang="en-US" altLang="zh-CN" sz="2800" dirty="0"/>
              <a:t> =0.1155</a:t>
            </a:r>
            <a:r>
              <a:rPr lang="en-US" altLang="zh-CN" sz="2800" dirty="0">
                <a:latin typeface="宋体" charset="-122"/>
              </a:rPr>
              <a:t>×</a:t>
            </a:r>
            <a:r>
              <a:rPr lang="en-US" altLang="zh-CN" sz="2800" dirty="0"/>
              <a:t>2=0.2310 </a:t>
            </a:r>
          </a:p>
        </p:txBody>
      </p:sp>
      <p:pic>
        <p:nvPicPr>
          <p:cNvPr id="9226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48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3" grpId="0"/>
      <p:bldP spid="92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468313" y="549275"/>
            <a:ext cx="2087562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施救方案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6838"/>
            <a:ext cx="5903913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68425" y="3068638"/>
            <a:ext cx="2808288" cy="1708150"/>
            <a:chOff x="1020" y="1962"/>
            <a:chExt cx="1769" cy="1076"/>
          </a:xfrm>
        </p:grpSpPr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020" y="2750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=5.26</a:t>
              </a: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V="1">
              <a:off x="1292" y="2143"/>
              <a:ext cx="0" cy="6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292" y="2143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2063" y="1962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z</a:t>
              </a:r>
              <a:r>
                <a:rPr lang="en-US" altLang="zh-CN" b="1"/>
                <a:t>=318</a:t>
              </a:r>
            </a:p>
          </p:txBody>
        </p:sp>
      </p:grp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5651500" y="628650"/>
            <a:ext cx="3313113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施救后血液中药量</a:t>
            </a:r>
            <a:r>
              <a:rPr lang="en-US" altLang="zh-CN" sz="2800" b="1" i="1"/>
              <a:t>z</a:t>
            </a:r>
            <a:r>
              <a:rPr lang="en-US" altLang="zh-CN" sz="2800" b="1"/>
              <a:t> 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显著低于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). 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651500" y="1709738"/>
            <a:ext cx="28082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 i="1"/>
              <a:t> z</a:t>
            </a:r>
            <a:r>
              <a:rPr lang="en-US" altLang="zh-CN" sz="2800" b="1"/>
              <a:t> 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最大值低于致命水平</a:t>
            </a:r>
            <a:r>
              <a:rPr lang="en-US" altLang="zh-CN" sz="2800" b="1"/>
              <a:t>.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5580063" y="2757488"/>
            <a:ext cx="317182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要使</a:t>
            </a:r>
            <a:r>
              <a:rPr lang="en-US" altLang="zh-CN" sz="2800" b="1" i="1"/>
              <a:t>z</a:t>
            </a:r>
            <a:r>
              <a:rPr lang="en-US" altLang="zh-CN" sz="2800" b="1"/>
              <a:t> 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在施救后立即下降，可算出</a:t>
            </a:r>
            <a:r>
              <a:rPr lang="en-US" altLang="zh-CN" sz="2800" b="1" i="1"/>
              <a:t>μ</a:t>
            </a:r>
            <a:r>
              <a:rPr lang="zh-CN" altLang="en-US" sz="2800" b="1"/>
              <a:t>至少应为</a:t>
            </a:r>
            <a:r>
              <a:rPr lang="en-US" altLang="zh-CN" sz="2800" b="1"/>
              <a:t>0.4885. 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468313" y="4818063"/>
            <a:ext cx="8207375" cy="15636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若采用体外血液透析，</a:t>
            </a:r>
            <a:r>
              <a:rPr lang="en-US" altLang="zh-CN" sz="2800" b="1" i="1" dirty="0"/>
              <a:t>μ</a:t>
            </a:r>
            <a:r>
              <a:rPr lang="zh-CN" altLang="en-US" sz="2800" b="1" dirty="0"/>
              <a:t>可增至</a:t>
            </a:r>
            <a:r>
              <a:rPr lang="en-US" altLang="zh-CN" sz="2800" b="1" dirty="0"/>
              <a:t>0.1155</a:t>
            </a:r>
            <a:r>
              <a:rPr lang="en-US" altLang="zh-CN" sz="2800" b="1" dirty="0">
                <a:cs typeface="Times New Roman" pitchFamily="18" charset="0"/>
              </a:rPr>
              <a:t>×</a:t>
            </a:r>
            <a:r>
              <a:rPr lang="en-US" altLang="zh-CN" sz="2800" b="1" dirty="0"/>
              <a:t>6=0.693</a:t>
            </a:r>
            <a:r>
              <a:rPr lang="zh-CN" altLang="en-US" sz="2800" b="1" dirty="0"/>
              <a:t>，血液中药量下降更快；临床上是否需要采取这种办法，当由医生综合考虑并征求病人家属意见后确定</a:t>
            </a:r>
            <a:r>
              <a:rPr lang="en-US" altLang="zh-CN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757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8" grpId="0"/>
      <p:bldP spid="67599" grpId="0"/>
      <p:bldP spid="67600" grpId="0"/>
      <p:bldP spid="676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59831" y="735360"/>
            <a:ext cx="2808313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n-ea"/>
                <a:ea typeface="+mn-ea"/>
              </a:rPr>
              <a:t>小结与评注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6401" y="2789756"/>
            <a:ext cx="8007181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“ </a:t>
            </a:r>
            <a:r>
              <a:rPr lang="zh-CN" altLang="en-US" sz="2800" b="1" dirty="0">
                <a:solidFill>
                  <a:srgbClr val="FF0000"/>
                </a:solidFill>
              </a:rPr>
              <a:t>转移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率和排除</a:t>
            </a:r>
            <a:r>
              <a:rPr lang="zh-CN" altLang="en-US" sz="2800" b="1" dirty="0">
                <a:solidFill>
                  <a:srgbClr val="FF0000"/>
                </a:solidFill>
              </a:rPr>
              <a:t>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</a:rPr>
              <a:t>血药浓度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成正比”</a:t>
            </a:r>
            <a:r>
              <a:rPr lang="zh-CN" altLang="en-US" sz="2800" b="1" dirty="0" smtClean="0"/>
              <a:t>是药物动力学建立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房室模型</a:t>
            </a:r>
            <a:r>
              <a:rPr lang="zh-CN" altLang="en-US" sz="2800" b="1" dirty="0" smtClean="0"/>
              <a:t>的基本假设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4077072"/>
            <a:ext cx="8208912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800" b="1" dirty="0" smtClean="0"/>
              <a:t>假定整个血液</a:t>
            </a:r>
            <a:r>
              <a:rPr lang="zh-CN" altLang="en-US" sz="2800" b="1" dirty="0"/>
              <a:t>系统的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血药浓度均匀</a:t>
            </a:r>
            <a:r>
              <a:rPr lang="zh-CN" altLang="en-US" sz="2800" b="1" dirty="0" smtClean="0"/>
              <a:t>（用一个时间函数表示），建立最简单的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一室模型</a:t>
            </a:r>
            <a:r>
              <a:rPr lang="zh-CN" altLang="en-US" sz="2800" b="1" dirty="0" smtClean="0"/>
              <a:t>，用一阶微分方程即可求解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25258" y="1588528"/>
            <a:ext cx="7884803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800" b="1" dirty="0" smtClean="0"/>
              <a:t>以药物中毒急救为背景，研究药物通过胃肠向血液系统的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转移</a:t>
            </a:r>
            <a:r>
              <a:rPr lang="zh-CN" altLang="en-US" sz="2800" b="1" dirty="0"/>
              <a:t>，</a:t>
            </a:r>
            <a:r>
              <a:rPr lang="zh-CN" altLang="en-US" sz="2800" b="1" dirty="0" smtClean="0"/>
              <a:t>以及从血液</a:t>
            </a:r>
            <a:r>
              <a:rPr lang="zh-CN" altLang="en-US" sz="2800" b="1" dirty="0"/>
              <a:t>系统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排除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77371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752600" y="1309688"/>
            <a:ext cx="510540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再生资源（渔业、林业等）与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800" b="1" dirty="0"/>
              <a:t>  非再生资源（矿业等）</a:t>
            </a:r>
            <a:r>
              <a:rPr lang="en-US" altLang="zh-CN" sz="2800" b="1" dirty="0"/>
              <a:t>.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752600" y="2286000"/>
            <a:ext cx="61325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再生资源应适度开发</a:t>
            </a:r>
            <a:r>
              <a:rPr lang="en-US" altLang="zh-CN" sz="2800" b="1"/>
              <a:t>——</a:t>
            </a:r>
            <a:r>
              <a:rPr lang="zh-CN" altLang="en-US" sz="2800" b="1"/>
              <a:t>在持续稳产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/>
              <a:t>  前提下实现最大产量或最佳效益</a:t>
            </a:r>
            <a:r>
              <a:rPr lang="en-US" altLang="zh-CN" sz="2800" b="1"/>
              <a:t>.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4800" y="3581400"/>
            <a:ext cx="1295400" cy="12636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问题及  分析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752600" y="3530600"/>
            <a:ext cx="57721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在</a:t>
            </a:r>
            <a:r>
              <a:rPr lang="zh-CN" altLang="en-US" sz="2800" b="1">
                <a:solidFill>
                  <a:srgbClr val="FF3300"/>
                </a:solidFill>
              </a:rPr>
              <a:t>捕捞量稳定</a:t>
            </a:r>
            <a:r>
              <a:rPr lang="zh-CN" altLang="en-US" sz="2800" b="1"/>
              <a:t>的条件下，如何控制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/>
              <a:t>  捕捞使产量最大或效益最佳</a:t>
            </a:r>
            <a:r>
              <a:rPr lang="en-US" altLang="zh-CN" sz="2800" b="1"/>
              <a:t>?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752600" y="4673600"/>
            <a:ext cx="61325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如果使捕捞量等于自然增长量，</a:t>
            </a:r>
            <a:r>
              <a:rPr lang="zh-CN" altLang="en-US" sz="2800" b="1">
                <a:solidFill>
                  <a:srgbClr val="FF3300"/>
                </a:solidFill>
              </a:rPr>
              <a:t>渔场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  鱼量将保持不变</a:t>
            </a:r>
            <a:r>
              <a:rPr lang="zh-CN" altLang="en-US" sz="2800" b="1"/>
              <a:t>，则捕捞量稳定</a:t>
            </a:r>
            <a:r>
              <a:rPr lang="en-US" altLang="zh-CN" sz="2800" b="1"/>
              <a:t>.</a:t>
            </a:r>
          </a:p>
        </p:txBody>
      </p:sp>
      <p:pic>
        <p:nvPicPr>
          <p:cNvPr id="60424" name="Picture 15" descr="NA0144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9600"/>
            <a:ext cx="1012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381000" y="1447800"/>
            <a:ext cx="10668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133600" y="476672"/>
            <a:ext cx="5102696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5.3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捕鱼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业的持续收获</a:t>
            </a:r>
          </a:p>
        </p:txBody>
      </p:sp>
    </p:spTree>
    <p:extLst>
      <p:ext uri="{BB962C8B-B14F-4D97-AF65-F5344CB8AC3E}">
        <p14:creationId xmlns:p14="http://schemas.microsoft.com/office/powerpoint/2010/main" val="390590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 autoUpdateAnimBg="0"/>
      <p:bldP spid="22537" grpId="0" animBg="1" autoUpdateAnimBg="0"/>
      <p:bldP spid="22539" grpId="0" animBg="1" autoUpdateAnimBg="0"/>
      <p:bldP spid="22540" grpId="0" animBg="1" autoUpdateAnimBg="0"/>
      <p:bldP spid="22541" grpId="0" animBg="1" autoUpdateAnimBg="0"/>
      <p:bldP spid="2254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36891"/>
              </p:ext>
            </p:extLst>
          </p:nvPr>
        </p:nvGraphicFramePr>
        <p:xfrm>
          <a:off x="3047999" y="4869160"/>
          <a:ext cx="4836369" cy="93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1" name="公式" r:id="rId3" imgW="2171520" imgH="469800" progId="Equation.3">
                  <p:embed/>
                </p:oleObj>
              </mc:Choice>
              <mc:Fallback>
                <p:oleObj name="公式" r:id="rId3" imgW="21715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9" y="4869160"/>
                        <a:ext cx="4836369" cy="93317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451113"/>
              </p:ext>
            </p:extLst>
          </p:nvPr>
        </p:nvGraphicFramePr>
        <p:xfrm>
          <a:off x="1828800" y="1910003"/>
          <a:ext cx="3712096" cy="82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2" name="公式" r:id="rId5" imgW="1790640" imgH="469800" progId="Equation.3">
                  <p:embed/>
                </p:oleObj>
              </mc:Choice>
              <mc:Fallback>
                <p:oleObj name="公式" r:id="rId5" imgW="1790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10003"/>
                        <a:ext cx="3712096" cy="823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73356"/>
              </p:ext>
            </p:extLst>
          </p:nvPr>
        </p:nvGraphicFramePr>
        <p:xfrm>
          <a:off x="2162918" y="4188611"/>
          <a:ext cx="3120752" cy="46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3" name="公式" r:id="rId7" imgW="1701720" imgH="253800" progId="Equation.3">
                  <p:embed/>
                </p:oleObj>
              </mc:Choice>
              <mc:Fallback>
                <p:oleObj name="公式" r:id="rId7" imgW="1701720" imgH="253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918" y="4188611"/>
                        <a:ext cx="3120752" cy="465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990600" y="579587"/>
            <a:ext cx="20574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产量模型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57200" y="1265387"/>
            <a:ext cx="1066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假设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828800" y="1265387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无捕捞时鱼的自然增长服从 </a:t>
            </a:r>
            <a:r>
              <a:rPr lang="en-US" altLang="zh-CN" sz="2800" b="1"/>
              <a:t>Logistic</a:t>
            </a:r>
            <a:r>
              <a:rPr lang="zh-CN" altLang="en-US" sz="2800" b="1"/>
              <a:t>规律</a:t>
            </a:r>
            <a:r>
              <a:rPr lang="en-US" altLang="zh-CN" sz="2800" b="1"/>
              <a:t>.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828800" y="29098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单位时间捕捞量与渔场鱼量成正比</a:t>
            </a:r>
            <a:r>
              <a:rPr lang="en-US" altLang="zh-CN" sz="2800" b="1"/>
              <a:t>.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33400" y="4129088"/>
            <a:ext cx="1066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64282" y="4797425"/>
            <a:ext cx="24955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有捕捞情况下渔场鱼量满足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143000" y="5877272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不需要求解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zh-CN" altLang="en-US" sz="2800" b="1"/>
              <a:t>只需知道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稳定的条件</a:t>
            </a:r>
            <a:r>
              <a:rPr lang="en-US" altLang="zh-CN" sz="2800" b="1"/>
              <a:t>.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868144" y="1844824"/>
            <a:ext cx="25527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r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固有增长率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最大鱼量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162918" y="3440379"/>
            <a:ext cx="3705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Ex,  E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solidFill>
                  <a:srgbClr val="FF3300"/>
                </a:solidFill>
              </a:rPr>
              <a:t>捕捞强度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708400" y="665312"/>
            <a:ext cx="266382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 ~ </a:t>
            </a:r>
            <a:r>
              <a:rPr lang="zh-CN" altLang="en-US" sz="2800" b="1"/>
              <a:t>渔场鱼量</a:t>
            </a:r>
          </a:p>
        </p:txBody>
      </p:sp>
    </p:spTree>
    <p:extLst>
      <p:ext uri="{BB962C8B-B14F-4D97-AF65-F5344CB8AC3E}">
        <p14:creationId xmlns:p14="http://schemas.microsoft.com/office/powerpoint/2010/main" val="35882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nimBg="1" autoUpdateAnimBg="0"/>
      <p:bldP spid="23565" grpId="0" autoUpdateAnimBg="0"/>
      <p:bldP spid="23567" grpId="0" autoUpdateAnimBg="0"/>
      <p:bldP spid="23568" grpId="0" animBg="1" autoUpdateAnimBg="0"/>
      <p:bldP spid="23569" grpId="0" autoUpdateAnimBg="0"/>
      <p:bldP spid="23570" grpId="0" autoUpdateAnimBg="0"/>
      <p:bldP spid="23571" grpId="0" autoUpdateAnimBg="0"/>
      <p:bldP spid="23572" grpId="0" autoUpdateAnimBg="0"/>
      <p:bldP spid="235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2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921207"/>
              </p:ext>
            </p:extLst>
          </p:nvPr>
        </p:nvGraphicFramePr>
        <p:xfrm>
          <a:off x="1115616" y="1743692"/>
          <a:ext cx="1322784" cy="45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4" name="公式" r:id="rId3" imgW="698400" imgH="241200" progId="Equation.3">
                  <p:embed/>
                </p:oleObj>
              </mc:Choice>
              <mc:Fallback>
                <p:oleObj name="公式" r:id="rId3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43692"/>
                        <a:ext cx="1322784" cy="451821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35170"/>
              </p:ext>
            </p:extLst>
          </p:nvPr>
        </p:nvGraphicFramePr>
        <p:xfrm>
          <a:off x="4191000" y="1561063"/>
          <a:ext cx="3333328" cy="83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5" name="公式" r:id="rId5" imgW="1638000" imgH="469800" progId="Equation.3">
                  <p:embed/>
                </p:oleObj>
              </mc:Choice>
              <mc:Fallback>
                <p:oleObj name="公式" r:id="rId5" imgW="1638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61063"/>
                        <a:ext cx="3333328" cy="837358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661682"/>
              </p:ext>
            </p:extLst>
          </p:nvPr>
        </p:nvGraphicFramePr>
        <p:xfrm>
          <a:off x="3657600" y="2757488"/>
          <a:ext cx="4442792" cy="53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6" name="公式" r:id="rId7" imgW="1917360" imgH="228600" progId="Equation.3">
                  <p:embed/>
                </p:oleObj>
              </mc:Choice>
              <mc:Fallback>
                <p:oleObj name="公式" r:id="rId7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57488"/>
                        <a:ext cx="4442792" cy="534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49"/>
          <p:cNvSpPr txBox="1">
            <a:spLocks noChangeArrowheads="1"/>
          </p:cNvSpPr>
          <p:nvPr/>
        </p:nvSpPr>
        <p:spPr bwMode="auto">
          <a:xfrm>
            <a:off x="696601" y="692697"/>
            <a:ext cx="20574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产量模型</a:t>
            </a:r>
          </a:p>
        </p:txBody>
      </p:sp>
      <p:graphicFrame>
        <p:nvGraphicFramePr>
          <p:cNvPr id="246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2663"/>
              </p:ext>
            </p:extLst>
          </p:nvPr>
        </p:nvGraphicFramePr>
        <p:xfrm>
          <a:off x="3124201" y="570199"/>
          <a:ext cx="4472135" cy="842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7" name="公式" r:id="rId9" imgW="2171520" imgH="469800" progId="Equation.3">
                  <p:embed/>
                </p:oleObj>
              </mc:Choice>
              <mc:Fallback>
                <p:oleObj name="公式" r:id="rId9" imgW="2171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70199"/>
                        <a:ext cx="4472135" cy="842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590800" y="1690688"/>
            <a:ext cx="1371600" cy="900112"/>
            <a:chOff x="1680" y="960"/>
            <a:chExt cx="864" cy="567"/>
          </a:xfrm>
        </p:grpSpPr>
        <p:sp>
          <p:nvSpPr>
            <p:cNvPr id="4117" name="Text Box 51"/>
            <p:cNvSpPr txBox="1">
              <a:spLocks noChangeArrowheads="1"/>
            </p:cNvSpPr>
            <p:nvPr/>
          </p:nvSpPr>
          <p:spPr bwMode="auto">
            <a:xfrm>
              <a:off x="1680" y="1200"/>
              <a:ext cx="864" cy="327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平衡点</a:t>
              </a:r>
            </a:p>
          </p:txBody>
        </p:sp>
        <p:sp>
          <p:nvSpPr>
            <p:cNvPr id="4118" name="AutoShape 52"/>
            <p:cNvSpPr>
              <a:spLocks noChangeArrowheads="1"/>
            </p:cNvSpPr>
            <p:nvPr/>
          </p:nvSpPr>
          <p:spPr bwMode="auto">
            <a:xfrm>
              <a:off x="1776" y="960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990600" y="2757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稳定性判断</a:t>
            </a:r>
          </a:p>
        </p:txBody>
      </p:sp>
      <p:graphicFrame>
        <p:nvGraphicFramePr>
          <p:cNvPr id="2463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13424"/>
              </p:ext>
            </p:extLst>
          </p:nvPr>
        </p:nvGraphicFramePr>
        <p:xfrm>
          <a:off x="540534" y="3476625"/>
          <a:ext cx="4733141" cy="57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8" name="公式" r:id="rId11" imgW="1854000" imgH="228600" progId="Equation.3">
                  <p:embed/>
                </p:oleObj>
              </mc:Choice>
              <mc:Fallback>
                <p:oleObj name="公式" r:id="rId11" imgW="1854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34" y="3476625"/>
                        <a:ext cx="4733141" cy="573399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228922"/>
              </p:ext>
            </p:extLst>
          </p:nvPr>
        </p:nvGraphicFramePr>
        <p:xfrm>
          <a:off x="539552" y="4281488"/>
          <a:ext cx="4718248" cy="561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9" name="公式" r:id="rId13" imgW="1866600" imgH="228600" progId="Equation.3">
                  <p:embed/>
                </p:oleObj>
              </mc:Choice>
              <mc:Fallback>
                <p:oleObj name="公式" r:id="rId13" imgW="186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81488"/>
                        <a:ext cx="4718248" cy="5614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914400" y="5805488"/>
            <a:ext cx="4038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25000"/>
              <a:t>0 </a:t>
            </a:r>
            <a:r>
              <a:rPr lang="zh-CN" altLang="zh-CN" sz="2800" b="1"/>
              <a:t>稳定, 可得到稳定产量</a:t>
            </a:r>
            <a:endParaRPr lang="zh-CN" altLang="en-US" sz="2800" b="1"/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5334000" y="5805488"/>
            <a:ext cx="29718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25000"/>
              <a:t>1 </a:t>
            </a:r>
            <a:r>
              <a:rPr lang="zh-CN" altLang="zh-CN" sz="2800" b="1"/>
              <a:t>稳定,</a:t>
            </a:r>
            <a:r>
              <a:rPr lang="en-US" altLang="zh-CN" sz="2800" b="1"/>
              <a:t> </a:t>
            </a:r>
            <a:r>
              <a:rPr lang="zh-CN" altLang="zh-CN" sz="2800" b="1"/>
              <a:t>渔场干枯</a:t>
            </a:r>
            <a:endParaRPr lang="zh-CN" altLang="en-US" sz="2800" b="1"/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1905000" y="50577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E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捕捞强度</a:t>
            </a:r>
          </a:p>
        </p:txBody>
      </p:sp>
      <p:sp>
        <p:nvSpPr>
          <p:cNvPr id="24642" name="Text Box 66"/>
          <p:cNvSpPr txBox="1">
            <a:spLocks noChangeArrowheads="1"/>
          </p:cNvSpPr>
          <p:nvPr/>
        </p:nvSpPr>
        <p:spPr bwMode="auto">
          <a:xfrm>
            <a:off x="4648200" y="5043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/>
              <a:t>~</a:t>
            </a:r>
            <a:r>
              <a:rPr lang="zh-CN" altLang="en-US" sz="2800" b="1"/>
              <a:t>固有增长率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5562600" y="3463925"/>
            <a:ext cx="3200400" cy="604838"/>
            <a:chOff x="3552" y="2077"/>
            <a:chExt cx="2016" cy="381"/>
          </a:xfrm>
        </p:grpSpPr>
        <p:graphicFrame>
          <p:nvGraphicFramePr>
            <p:cNvPr id="4105" name="Object 64"/>
            <p:cNvGraphicFramePr>
              <a:graphicFrameLocks noChangeAspect="1"/>
            </p:cNvGraphicFramePr>
            <p:nvPr/>
          </p:nvGraphicFramePr>
          <p:xfrm>
            <a:off x="3740" y="2077"/>
            <a:ext cx="182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0" name="公式" r:id="rId15" imgW="1079280" imgH="228600" progId="Equation.3">
                    <p:embed/>
                  </p:oleObj>
                </mc:Choice>
                <mc:Fallback>
                  <p:oleObj name="公式" r:id="rId15" imgW="1079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2077"/>
                          <a:ext cx="1828" cy="38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AutoShape 67"/>
            <p:cNvSpPr>
              <a:spLocks noChangeArrowheads="1"/>
            </p:cNvSpPr>
            <p:nvPr/>
          </p:nvSpPr>
          <p:spPr bwMode="auto">
            <a:xfrm>
              <a:off x="3552" y="2112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486400" y="4281488"/>
            <a:ext cx="3200400" cy="582612"/>
            <a:chOff x="3552" y="2592"/>
            <a:chExt cx="2016" cy="367"/>
          </a:xfrm>
        </p:grpSpPr>
        <p:graphicFrame>
          <p:nvGraphicFramePr>
            <p:cNvPr id="4104" name="Object 69"/>
            <p:cNvGraphicFramePr>
              <a:graphicFrameLocks noChangeAspect="1"/>
            </p:cNvGraphicFramePr>
            <p:nvPr/>
          </p:nvGraphicFramePr>
          <p:xfrm>
            <a:off x="3744" y="2592"/>
            <a:ext cx="182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1" name="公式" r:id="rId17" imgW="1079280" imgH="228600" progId="Equation.3">
                    <p:embed/>
                  </p:oleObj>
                </mc:Choice>
                <mc:Fallback>
                  <p:oleObj name="公式" r:id="rId17" imgW="1079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92"/>
                          <a:ext cx="1824" cy="36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AutoShape 70"/>
            <p:cNvSpPr>
              <a:spLocks noChangeArrowheads="1"/>
            </p:cNvSpPr>
            <p:nvPr/>
          </p:nvSpPr>
          <p:spPr bwMode="auto">
            <a:xfrm>
              <a:off x="3552" y="264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498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10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10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10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/>
      <p:bldP spid="24638" grpId="0" animBg="1" autoUpdateAnimBg="0"/>
      <p:bldP spid="24639" grpId="0" animBg="1" autoUpdateAnimBg="0"/>
      <p:bldP spid="24641" grpId="0"/>
      <p:bldP spid="246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36"/>
          <p:cNvSpPr txBox="1">
            <a:spLocks noChangeArrowheads="1"/>
          </p:cNvSpPr>
          <p:nvPr/>
        </p:nvSpPr>
        <p:spPr bwMode="auto">
          <a:xfrm>
            <a:off x="677351" y="666427"/>
            <a:ext cx="20574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产量模型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3048000" y="488578"/>
            <a:ext cx="419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在捕捞量稳定的条件下，控制捕捞强度使</a:t>
            </a:r>
            <a:r>
              <a:rPr lang="zh-CN" altLang="en-US" sz="2800" b="1" dirty="0">
                <a:solidFill>
                  <a:srgbClr val="FF3300"/>
                </a:solidFill>
              </a:rPr>
              <a:t>产量</a:t>
            </a:r>
            <a:r>
              <a:rPr lang="zh-CN" altLang="en-US" sz="2800" b="1" dirty="0"/>
              <a:t>最大</a:t>
            </a:r>
            <a:r>
              <a:rPr lang="en-US" altLang="zh-CN" sz="2800" b="1" dirty="0"/>
              <a:t>.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7239000" y="666427"/>
            <a:ext cx="1447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图解法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57200" y="1523680"/>
            <a:ext cx="2871350" cy="1829121"/>
            <a:chOff x="192" y="1238"/>
            <a:chExt cx="1784" cy="1130"/>
          </a:xfrm>
        </p:grpSpPr>
        <p:grpSp>
          <p:nvGrpSpPr>
            <p:cNvPr id="5173" name="Group 51"/>
            <p:cNvGrpSpPr>
              <a:grpSpLocks/>
            </p:cNvGrpSpPr>
            <p:nvPr/>
          </p:nvGrpSpPr>
          <p:grpSpPr bwMode="auto">
            <a:xfrm>
              <a:off x="192" y="1238"/>
              <a:ext cx="1784" cy="830"/>
              <a:chOff x="192" y="1238"/>
              <a:chExt cx="1784" cy="830"/>
            </a:xfrm>
          </p:grpSpPr>
          <p:graphicFrame>
            <p:nvGraphicFramePr>
              <p:cNvPr id="5128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8606529"/>
                  </p:ext>
                </p:extLst>
              </p:nvPr>
            </p:nvGraphicFramePr>
            <p:xfrm>
              <a:off x="207" y="1238"/>
              <a:ext cx="176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34" name="公式" r:id="rId3" imgW="1473120" imgH="241200" progId="Equation.3">
                      <p:embed/>
                    </p:oleObj>
                  </mc:Choice>
                  <mc:Fallback>
                    <p:oleObj name="公式" r:id="rId3" imgW="147312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" y="1238"/>
                            <a:ext cx="176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0079610"/>
                  </p:ext>
                </p:extLst>
              </p:nvPr>
            </p:nvGraphicFramePr>
            <p:xfrm>
              <a:off x="192" y="1533"/>
              <a:ext cx="1707" cy="5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35" name="公式" r:id="rId5" imgW="1307880" imgH="469800" progId="Equation.3">
                      <p:embed/>
                    </p:oleObj>
                  </mc:Choice>
                  <mc:Fallback>
                    <p:oleObj name="公式" r:id="rId5" imgW="1307880" imgH="46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1533"/>
                            <a:ext cx="1707" cy="5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7" name="Object 41"/>
            <p:cNvGraphicFramePr>
              <a:graphicFrameLocks noChangeAspect="1"/>
            </p:cNvGraphicFramePr>
            <p:nvPr/>
          </p:nvGraphicFramePr>
          <p:xfrm>
            <a:off x="528" y="2064"/>
            <a:ext cx="95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36" name="公式" r:id="rId7" imgW="774360" imgH="241200" progId="Equation.3">
                    <p:embed/>
                  </p:oleObj>
                </mc:Choice>
                <mc:Fallback>
                  <p:oleObj name="公式" r:id="rId7" imgW="774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064"/>
                          <a:ext cx="95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290443"/>
              </p:ext>
            </p:extLst>
          </p:nvPr>
        </p:nvGraphicFramePr>
        <p:xfrm>
          <a:off x="439942" y="3476628"/>
          <a:ext cx="1179730" cy="48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7" name="Equation" r:id="rId9" imgW="571320" imgH="203040" progId="Equation.3">
                  <p:embed/>
                </p:oleObj>
              </mc:Choice>
              <mc:Fallback>
                <p:oleObj name="Equation" r:id="rId9" imgW="57132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42" y="3476628"/>
                        <a:ext cx="1179730" cy="485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685800" y="48006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zh-CN" altLang="zh-CN" sz="2800" b="1"/>
              <a:t>的横坐标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~</a:t>
            </a:r>
            <a:r>
              <a:rPr lang="zh-CN" altLang="zh-CN" sz="2800" b="1"/>
              <a:t>平衡点</a:t>
            </a:r>
            <a:endParaRPr lang="zh-CN" altLang="en-US" sz="2800" b="1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83271"/>
              </p:ext>
            </p:extLst>
          </p:nvPr>
        </p:nvGraphicFramePr>
        <p:xfrm>
          <a:off x="6490987" y="5334001"/>
          <a:ext cx="2395838" cy="54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8" name="公式" r:id="rId11" imgW="1130040" imgH="241200" progId="Equation.3">
                  <p:embed/>
                </p:oleObj>
              </mc:Choice>
              <mc:Fallback>
                <p:oleObj name="公式" r:id="rId11" imgW="113004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0987" y="5334001"/>
                        <a:ext cx="2395838" cy="54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267200" y="1683965"/>
            <a:ext cx="2362200" cy="2514600"/>
            <a:chOff x="2688" y="1008"/>
            <a:chExt cx="1488" cy="1584"/>
          </a:xfrm>
        </p:grpSpPr>
        <p:sp>
          <p:nvSpPr>
            <p:cNvPr id="5171" name="Line 20"/>
            <p:cNvSpPr>
              <a:spLocks noChangeShapeType="1"/>
            </p:cNvSpPr>
            <p:nvPr/>
          </p:nvSpPr>
          <p:spPr bwMode="auto">
            <a:xfrm flipV="1">
              <a:off x="2688" y="1296"/>
              <a:ext cx="1008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" name="Text Box 26"/>
            <p:cNvSpPr txBox="1">
              <a:spLocks noChangeArrowheads="1"/>
            </p:cNvSpPr>
            <p:nvPr/>
          </p:nvSpPr>
          <p:spPr bwMode="auto">
            <a:xfrm>
              <a:off x="3648" y="100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y=rx</a:t>
              </a:r>
              <a:endParaRPr lang="en-US" altLang="zh-CN" b="1"/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4038600" y="2788865"/>
            <a:ext cx="3048000" cy="457200"/>
            <a:chOff x="2544" y="1680"/>
            <a:chExt cx="1920" cy="288"/>
          </a:xfrm>
        </p:grpSpPr>
        <p:sp>
          <p:nvSpPr>
            <p:cNvPr id="5169" name="Line 18"/>
            <p:cNvSpPr>
              <a:spLocks noChangeShapeType="1"/>
            </p:cNvSpPr>
            <p:nvPr/>
          </p:nvSpPr>
          <p:spPr bwMode="auto">
            <a:xfrm>
              <a:off x="2736" y="182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Text Box 24"/>
            <p:cNvSpPr txBox="1">
              <a:spLocks noChangeArrowheads="1"/>
            </p:cNvSpPr>
            <p:nvPr/>
          </p:nvSpPr>
          <p:spPr bwMode="auto">
            <a:xfrm>
              <a:off x="2544" y="168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h</a:t>
              </a: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6858000" y="2636465"/>
            <a:ext cx="609600" cy="1905000"/>
            <a:chOff x="4320" y="1584"/>
            <a:chExt cx="384" cy="1200"/>
          </a:xfrm>
        </p:grpSpPr>
        <p:graphicFrame>
          <p:nvGraphicFramePr>
            <p:cNvPr id="5126" name="Object 17"/>
            <p:cNvGraphicFramePr>
              <a:graphicFrameLocks noChangeAspect="1"/>
            </p:cNvGraphicFramePr>
            <p:nvPr/>
          </p:nvGraphicFramePr>
          <p:xfrm>
            <a:off x="4320" y="1704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39" name="公式" r:id="rId13" imgW="75960" imgH="75960" progId="Equation.3">
                    <p:embed/>
                  </p:oleObj>
                </mc:Choice>
                <mc:Fallback>
                  <p:oleObj name="公式" r:id="rId13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704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6" name="Line 19"/>
            <p:cNvSpPr>
              <a:spLocks noChangeShapeType="1"/>
            </p:cNvSpPr>
            <p:nvPr/>
          </p:nvSpPr>
          <p:spPr bwMode="auto">
            <a:xfrm>
              <a:off x="4464" y="18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7" name="Text Box 28"/>
            <p:cNvSpPr txBox="1">
              <a:spLocks noChangeArrowheads="1"/>
            </p:cNvSpPr>
            <p:nvPr/>
          </p:nvSpPr>
          <p:spPr bwMode="auto">
            <a:xfrm>
              <a:off x="4416" y="158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</a:p>
          </p:txBody>
        </p:sp>
        <p:sp>
          <p:nvSpPr>
            <p:cNvPr id="5168" name="Text Box 32"/>
            <p:cNvSpPr txBox="1">
              <a:spLocks noChangeArrowheads="1"/>
            </p:cNvSpPr>
            <p:nvPr/>
          </p:nvSpPr>
          <p:spPr bwMode="auto">
            <a:xfrm>
              <a:off x="4368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4114800" y="1606178"/>
            <a:ext cx="5029200" cy="5783262"/>
            <a:chOff x="2592" y="960"/>
            <a:chExt cx="3168" cy="3643"/>
          </a:xfrm>
        </p:grpSpPr>
        <p:sp>
          <p:nvSpPr>
            <p:cNvPr id="5154" name="Arc 7"/>
            <p:cNvSpPr>
              <a:spLocks/>
            </p:cNvSpPr>
            <p:nvPr/>
          </p:nvSpPr>
          <p:spPr bwMode="auto">
            <a:xfrm rot="458365">
              <a:off x="3698" y="1769"/>
              <a:ext cx="1486" cy="2834"/>
            </a:xfrm>
            <a:custGeom>
              <a:avLst/>
              <a:gdLst>
                <a:gd name="T0" fmla="*/ 0 w 14638"/>
                <a:gd name="T1" fmla="*/ 1 h 21600"/>
                <a:gd name="T2" fmla="*/ 151 w 14638"/>
                <a:gd name="T3" fmla="*/ 82 h 21600"/>
                <a:gd name="T4" fmla="*/ 11 w 14638"/>
                <a:gd name="T5" fmla="*/ 372 h 21600"/>
                <a:gd name="T6" fmla="*/ 0 60000 65536"/>
                <a:gd name="T7" fmla="*/ 0 60000 65536"/>
                <a:gd name="T8" fmla="*/ 0 60000 65536"/>
                <a:gd name="T9" fmla="*/ 0 w 14638"/>
                <a:gd name="T10" fmla="*/ 0 h 21600"/>
                <a:gd name="T11" fmla="*/ 14638 w 14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38" h="21600" fill="none" extrusionOk="0">
                  <a:moveTo>
                    <a:pt x="0" y="27"/>
                  </a:moveTo>
                  <a:cubicBezTo>
                    <a:pt x="360" y="9"/>
                    <a:pt x="721" y="-1"/>
                    <a:pt x="1082" y="0"/>
                  </a:cubicBezTo>
                  <a:cubicBezTo>
                    <a:pt x="6014" y="0"/>
                    <a:pt x="10797" y="1687"/>
                    <a:pt x="14637" y="4783"/>
                  </a:cubicBezTo>
                </a:path>
                <a:path w="14638" h="21600" stroke="0" extrusionOk="0">
                  <a:moveTo>
                    <a:pt x="0" y="27"/>
                  </a:moveTo>
                  <a:cubicBezTo>
                    <a:pt x="360" y="9"/>
                    <a:pt x="721" y="-1"/>
                    <a:pt x="1082" y="0"/>
                  </a:cubicBezTo>
                  <a:cubicBezTo>
                    <a:pt x="6014" y="0"/>
                    <a:pt x="10797" y="1687"/>
                    <a:pt x="14637" y="4783"/>
                  </a:cubicBezTo>
                  <a:lnTo>
                    <a:pt x="1082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55" name="Group 65"/>
            <p:cNvGrpSpPr>
              <a:grpSpLocks/>
            </p:cNvGrpSpPr>
            <p:nvPr/>
          </p:nvGrpSpPr>
          <p:grpSpPr bwMode="auto">
            <a:xfrm>
              <a:off x="2592" y="960"/>
              <a:ext cx="3168" cy="2304"/>
              <a:chOff x="2592" y="960"/>
              <a:chExt cx="3168" cy="2304"/>
            </a:xfrm>
          </p:grpSpPr>
          <p:sp>
            <p:nvSpPr>
              <p:cNvPr id="5156" name="Arc 8"/>
              <p:cNvSpPr>
                <a:spLocks/>
              </p:cNvSpPr>
              <p:nvPr/>
            </p:nvSpPr>
            <p:spPr bwMode="auto">
              <a:xfrm rot="20738564" flipH="1">
                <a:off x="2734" y="1830"/>
                <a:ext cx="1394" cy="1434"/>
              </a:xfrm>
              <a:custGeom>
                <a:avLst/>
                <a:gdLst>
                  <a:gd name="T0" fmla="*/ 0 w 17820"/>
                  <a:gd name="T1" fmla="*/ 0 h 21600"/>
                  <a:gd name="T2" fmla="*/ 109 w 17820"/>
                  <a:gd name="T3" fmla="*/ 38 h 21600"/>
                  <a:gd name="T4" fmla="*/ 4 w 17820"/>
                  <a:gd name="T5" fmla="*/ 95 h 21600"/>
                  <a:gd name="T6" fmla="*/ 0 60000 65536"/>
                  <a:gd name="T7" fmla="*/ 0 60000 65536"/>
                  <a:gd name="T8" fmla="*/ 0 60000 65536"/>
                  <a:gd name="T9" fmla="*/ 0 w 17820"/>
                  <a:gd name="T10" fmla="*/ 0 h 21600"/>
                  <a:gd name="T11" fmla="*/ 17820 w 1782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820" h="21600" fill="none" extrusionOk="0">
                    <a:moveTo>
                      <a:pt x="0" y="7"/>
                    </a:moveTo>
                    <a:cubicBezTo>
                      <a:pt x="189" y="2"/>
                      <a:pt x="379" y="-1"/>
                      <a:pt x="569" y="0"/>
                    </a:cubicBezTo>
                    <a:cubicBezTo>
                      <a:pt x="7350" y="0"/>
                      <a:pt x="13738" y="3184"/>
                      <a:pt x="17819" y="8601"/>
                    </a:cubicBezTo>
                  </a:path>
                  <a:path w="17820" h="21600" stroke="0" extrusionOk="0">
                    <a:moveTo>
                      <a:pt x="0" y="7"/>
                    </a:moveTo>
                    <a:cubicBezTo>
                      <a:pt x="189" y="2"/>
                      <a:pt x="379" y="-1"/>
                      <a:pt x="569" y="0"/>
                    </a:cubicBezTo>
                    <a:cubicBezTo>
                      <a:pt x="7350" y="0"/>
                      <a:pt x="13738" y="3184"/>
                      <a:pt x="17819" y="8601"/>
                    </a:cubicBezTo>
                    <a:lnTo>
                      <a:pt x="569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Line 10"/>
              <p:cNvSpPr>
                <a:spLocks noChangeShapeType="1"/>
              </p:cNvSpPr>
              <p:nvPr/>
            </p:nvSpPr>
            <p:spPr bwMode="auto">
              <a:xfrm flipV="1">
                <a:off x="2736" y="105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Text Box 11"/>
              <p:cNvSpPr txBox="1">
                <a:spLocks noChangeArrowheads="1"/>
              </p:cNvSpPr>
              <p:nvPr/>
            </p:nvSpPr>
            <p:spPr bwMode="auto">
              <a:xfrm>
                <a:off x="2736" y="96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</a:t>
                </a:r>
              </a:p>
            </p:txBody>
          </p:sp>
          <p:sp>
            <p:nvSpPr>
              <p:cNvPr id="5159" name="Line 12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0" name="Line 22"/>
              <p:cNvSpPr>
                <a:spLocks noChangeShapeType="1"/>
              </p:cNvSpPr>
              <p:nvPr/>
            </p:nvSpPr>
            <p:spPr bwMode="auto">
              <a:xfrm flipV="1">
                <a:off x="2736" y="1584"/>
                <a:ext cx="235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Text Box 25"/>
              <p:cNvSpPr txBox="1">
                <a:spLocks noChangeArrowheads="1"/>
              </p:cNvSpPr>
              <p:nvPr/>
            </p:nvSpPr>
            <p:spPr bwMode="auto">
              <a:xfrm>
                <a:off x="2592" y="249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O</a:t>
                </a:r>
              </a:p>
            </p:txBody>
          </p:sp>
          <p:sp>
            <p:nvSpPr>
              <p:cNvPr id="5162" name="Text Box 29"/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y=h</a:t>
                </a:r>
                <a:r>
                  <a:rPr lang="en-US" altLang="zh-CN" b="1"/>
                  <a:t>(</a:t>
                </a:r>
                <a:r>
                  <a:rPr lang="en-US" altLang="zh-CN" b="1" i="1"/>
                  <a:t>x</a:t>
                </a:r>
                <a:r>
                  <a:rPr lang="en-US" altLang="zh-CN" b="1"/>
                  <a:t>)</a:t>
                </a:r>
                <a:r>
                  <a:rPr lang="en-US" altLang="zh-CN" b="1" i="1"/>
                  <a:t>=Ex</a:t>
                </a:r>
                <a:endParaRPr lang="en-US" altLang="zh-CN" b="1"/>
              </a:p>
            </p:txBody>
          </p:sp>
          <p:sp>
            <p:nvSpPr>
              <p:cNvPr id="5163" name="Text Box 30"/>
              <p:cNvSpPr txBox="1">
                <a:spLocks noChangeArrowheads="1"/>
              </p:cNvSpPr>
              <p:nvPr/>
            </p:nvSpPr>
            <p:spPr bwMode="auto">
              <a:xfrm>
                <a:off x="5472" y="2496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</a:p>
            </p:txBody>
          </p:sp>
          <p:sp>
            <p:nvSpPr>
              <p:cNvPr id="5164" name="Text Box 31"/>
              <p:cNvSpPr txBox="1">
                <a:spLocks noChangeArrowheads="1"/>
              </p:cNvSpPr>
              <p:nvPr/>
            </p:nvSpPr>
            <p:spPr bwMode="auto">
              <a:xfrm>
                <a:off x="5136" y="253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N</a:t>
                </a:r>
              </a:p>
            </p:txBody>
          </p:sp>
          <p:sp>
            <p:nvSpPr>
              <p:cNvPr id="5165" name="Text Box 34"/>
              <p:cNvSpPr txBox="1">
                <a:spLocks noChangeArrowheads="1"/>
              </p:cNvSpPr>
              <p:nvPr/>
            </p:nvSpPr>
            <p:spPr bwMode="auto">
              <a:xfrm>
                <a:off x="4896" y="1872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y=f</a:t>
                </a:r>
                <a:r>
                  <a:rPr lang="en-US" altLang="zh-CN" b="1"/>
                  <a:t>(</a:t>
                </a:r>
                <a:r>
                  <a:rPr lang="en-US" altLang="zh-CN" b="1" i="1"/>
                  <a:t>x</a:t>
                </a:r>
                <a:r>
                  <a:rPr lang="en-US" altLang="zh-CN" b="1"/>
                  <a:t>)</a:t>
                </a:r>
              </a:p>
            </p:txBody>
          </p:sp>
        </p:grpSp>
      </p:grp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5105400" y="4724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zh-CN" altLang="zh-CN" sz="2800" b="1"/>
              <a:t>的纵坐标 </a:t>
            </a:r>
            <a:r>
              <a:rPr lang="en-US" altLang="zh-CN" sz="2800" b="1" i="1"/>
              <a:t>h</a:t>
            </a:r>
            <a:r>
              <a:rPr lang="en-US" altLang="zh-CN" sz="2800" b="1"/>
              <a:t>~</a:t>
            </a:r>
            <a:r>
              <a:rPr lang="zh-CN" altLang="zh-CN" sz="2800" b="1"/>
              <a:t>产量</a:t>
            </a:r>
            <a:endParaRPr lang="zh-CN" altLang="en-US" sz="2800" b="1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10323"/>
              </p:ext>
            </p:extLst>
          </p:nvPr>
        </p:nvGraphicFramePr>
        <p:xfrm>
          <a:off x="2339752" y="5410200"/>
          <a:ext cx="3603848" cy="48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0" name="公式" r:id="rId15" imgW="1968480" imgH="266400" progId="Equation.3">
                  <p:embed/>
                </p:oleObj>
              </mc:Choice>
              <mc:Fallback>
                <p:oleObj name="公式" r:id="rId15" imgW="1968480" imgH="266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10200"/>
                        <a:ext cx="3603848" cy="484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412282" y="5432424"/>
            <a:ext cx="1676400" cy="519113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产量最大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1706563" y="3443291"/>
            <a:ext cx="2179638" cy="519113"/>
            <a:chOff x="1075" y="2457"/>
            <a:chExt cx="1373" cy="327"/>
          </a:xfrm>
        </p:grpSpPr>
        <p:sp>
          <p:nvSpPr>
            <p:cNvPr id="5152" name="Text Box 43"/>
            <p:cNvSpPr txBox="1">
              <a:spLocks noChangeArrowheads="1"/>
            </p:cNvSpPr>
            <p:nvPr/>
          </p:nvSpPr>
          <p:spPr bwMode="auto">
            <a:xfrm>
              <a:off x="1200" y="2457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/>
                <a:t>f </a:t>
              </a:r>
              <a:r>
                <a:rPr lang="zh-CN" altLang="en-US" sz="2800" b="1" dirty="0"/>
                <a:t>与</a:t>
              </a:r>
              <a:r>
                <a:rPr lang="en-US" altLang="zh-CN" sz="2800" b="1" i="1" dirty="0"/>
                <a:t>h</a:t>
              </a:r>
              <a:r>
                <a:rPr lang="zh-CN" altLang="en-US" sz="2800" b="1" dirty="0"/>
                <a:t>交点</a:t>
              </a:r>
              <a:r>
                <a:rPr lang="en-US" altLang="zh-CN" sz="2800" b="1" i="1" dirty="0"/>
                <a:t>P</a:t>
              </a:r>
            </a:p>
          </p:txBody>
        </p:sp>
        <p:sp>
          <p:nvSpPr>
            <p:cNvPr id="5153" name="AutoShape 50"/>
            <p:cNvSpPr>
              <a:spLocks noChangeArrowheads="1"/>
            </p:cNvSpPr>
            <p:nvPr/>
          </p:nvSpPr>
          <p:spPr bwMode="auto">
            <a:xfrm>
              <a:off x="1075" y="2478"/>
              <a:ext cx="77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6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09309"/>
              </p:ext>
            </p:extLst>
          </p:nvPr>
        </p:nvGraphicFramePr>
        <p:xfrm>
          <a:off x="1043608" y="4178194"/>
          <a:ext cx="2426330" cy="54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1" name="公式" r:id="rId17" imgW="1015920" imgH="228600" progId="Equation.3">
                  <p:embed/>
                </p:oleObj>
              </mc:Choice>
              <mc:Fallback>
                <p:oleObj name="公式" r:id="rId17" imgW="101592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78194"/>
                        <a:ext cx="2426330" cy="546206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3886200" y="2496765"/>
            <a:ext cx="3124200" cy="2133600"/>
            <a:chOff x="3600" y="3152"/>
            <a:chExt cx="1968" cy="1344"/>
          </a:xfrm>
        </p:grpSpPr>
        <p:sp>
          <p:nvSpPr>
            <p:cNvPr id="5148" name="Line 13"/>
            <p:cNvSpPr>
              <a:spLocks noChangeShapeType="1"/>
            </p:cNvSpPr>
            <p:nvPr/>
          </p:nvSpPr>
          <p:spPr bwMode="auto">
            <a:xfrm>
              <a:off x="3888" y="3344"/>
              <a:ext cx="1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14"/>
            <p:cNvSpPr>
              <a:spLocks noChangeShapeType="1"/>
            </p:cNvSpPr>
            <p:nvPr/>
          </p:nvSpPr>
          <p:spPr bwMode="auto">
            <a:xfrm>
              <a:off x="5040" y="3344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Text Box 23"/>
            <p:cNvSpPr txBox="1">
              <a:spLocks noChangeArrowheads="1"/>
            </p:cNvSpPr>
            <p:nvPr/>
          </p:nvSpPr>
          <p:spPr bwMode="auto">
            <a:xfrm>
              <a:off x="3600" y="31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h</a:t>
              </a:r>
              <a:r>
                <a:rPr lang="en-US" altLang="zh-CN" b="1" i="1" baseline="-25000">
                  <a:solidFill>
                    <a:srgbClr val="FF0000"/>
                  </a:solidFill>
                </a:rPr>
                <a:t>m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  <p:sp>
          <p:nvSpPr>
            <p:cNvPr id="5151" name="Text Box 33"/>
            <p:cNvSpPr txBox="1">
              <a:spLocks noChangeArrowheads="1"/>
            </p:cNvSpPr>
            <p:nvPr/>
          </p:nvSpPr>
          <p:spPr bwMode="auto">
            <a:xfrm>
              <a:off x="4752" y="420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x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0</a:t>
              </a:r>
              <a:r>
                <a:rPr lang="en-US" altLang="zh-CN" b="1" i="1" baseline="30000">
                  <a:solidFill>
                    <a:srgbClr val="FF0000"/>
                  </a:solidFill>
                </a:rPr>
                <a:t>*</a:t>
              </a:r>
              <a:r>
                <a:rPr lang="en-US" altLang="zh-CN" b="1" i="1">
                  <a:solidFill>
                    <a:srgbClr val="FF0000"/>
                  </a:solidFill>
                </a:rPr>
                <a:t>=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N</a:t>
              </a:r>
              <a:r>
                <a:rPr lang="en-US" altLang="zh-CN" sz="2000" b="1">
                  <a:solidFill>
                    <a:srgbClr val="FF0000"/>
                  </a:solidFill>
                </a:rPr>
                <a:t>/2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4343400" y="1798265"/>
            <a:ext cx="3276600" cy="2362200"/>
            <a:chOff x="2736" y="1056"/>
            <a:chExt cx="2064" cy="1488"/>
          </a:xfrm>
        </p:grpSpPr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 flipV="1">
              <a:off x="2736" y="1296"/>
              <a:ext cx="1728" cy="12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Text Box 27"/>
            <p:cNvSpPr txBox="1">
              <a:spLocks noChangeArrowheads="1"/>
            </p:cNvSpPr>
            <p:nvPr/>
          </p:nvSpPr>
          <p:spPr bwMode="auto">
            <a:xfrm>
              <a:off x="3744" y="14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P</a:t>
              </a:r>
              <a:r>
                <a:rPr lang="en-US" altLang="zh-CN" sz="2000" b="1" i="1" baseline="30000">
                  <a:solidFill>
                    <a:srgbClr val="FF0000"/>
                  </a:solidFill>
                </a:rPr>
                <a:t>*</a:t>
              </a:r>
              <a:endParaRPr lang="en-US" altLang="zh-CN" sz="2000" b="1" i="1">
                <a:solidFill>
                  <a:srgbClr val="FF0000"/>
                </a:solidFill>
              </a:endParaRPr>
            </a:p>
          </p:txBody>
        </p:sp>
        <p:sp>
          <p:nvSpPr>
            <p:cNvPr id="5147" name="Text Box 69"/>
            <p:cNvSpPr txBox="1">
              <a:spLocks noChangeArrowheads="1"/>
            </p:cNvSpPr>
            <p:nvPr/>
          </p:nvSpPr>
          <p:spPr bwMode="auto">
            <a:xfrm>
              <a:off x="4176" y="1056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y=E</a:t>
              </a:r>
              <a:r>
                <a:rPr lang="en-US" altLang="zh-CN" b="1" i="1" baseline="30000">
                  <a:solidFill>
                    <a:srgbClr val="FF0000"/>
                  </a:solidFill>
                </a:rPr>
                <a:t>*</a:t>
              </a:r>
              <a:r>
                <a:rPr lang="en-US" altLang="zh-CN" b="1" i="1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5673" name="Text Box 73"/>
          <p:cNvSpPr txBox="1">
            <a:spLocks noChangeArrowheads="1"/>
          </p:cNvSpPr>
          <p:nvPr/>
        </p:nvSpPr>
        <p:spPr bwMode="auto">
          <a:xfrm>
            <a:off x="2057400" y="6034088"/>
            <a:ext cx="5257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控制渔场鱼量为最大鱼量的一半</a:t>
            </a:r>
          </a:p>
        </p:txBody>
      </p:sp>
    </p:spTree>
    <p:extLst>
      <p:ext uri="{BB962C8B-B14F-4D97-AF65-F5344CB8AC3E}">
        <p14:creationId xmlns:p14="http://schemas.microsoft.com/office/powerpoint/2010/main" val="3006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10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7" grpId="0" animBg="1" autoUpdateAnimBg="0"/>
      <p:bldP spid="25638" grpId="0" animBg="1" autoUpdateAnimBg="0"/>
      <p:bldP spid="25644" grpId="0" animBg="1" autoUpdateAnimBg="0"/>
      <p:bldP spid="25645" grpId="0" animBg="1" autoUpdateAnimBg="0"/>
      <p:bldP spid="25647" grpId="0" animBg="1" autoUpdateAnimBg="0"/>
      <p:bldP spid="256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17791"/>
              </p:ext>
            </p:extLst>
          </p:nvPr>
        </p:nvGraphicFramePr>
        <p:xfrm>
          <a:off x="2483768" y="3850384"/>
          <a:ext cx="5616624" cy="7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2" name="公式" r:id="rId3" imgW="3035160" imgH="469800" progId="Equation.3">
                  <p:embed/>
                </p:oleObj>
              </mc:Choice>
              <mc:Fallback>
                <p:oleObj name="公式" r:id="rId3" imgW="303516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850384"/>
                        <a:ext cx="5616624" cy="79781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476272"/>
              </p:ext>
            </p:extLst>
          </p:nvPr>
        </p:nvGraphicFramePr>
        <p:xfrm>
          <a:off x="5580112" y="5589240"/>
          <a:ext cx="2677020" cy="83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3" name="公式" r:id="rId5" imgW="1485720" imgH="520560" progId="Equation.3">
                  <p:embed/>
                </p:oleObj>
              </mc:Choice>
              <mc:Fallback>
                <p:oleObj name="公式" r:id="rId5" imgW="148572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589240"/>
                        <a:ext cx="2677020" cy="835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918984"/>
              </p:ext>
            </p:extLst>
          </p:nvPr>
        </p:nvGraphicFramePr>
        <p:xfrm>
          <a:off x="3505200" y="2779357"/>
          <a:ext cx="3505200" cy="48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4" name="公式" r:id="rId7" imgW="1650960" imgH="241200" progId="Equation.3">
                  <p:embed/>
                </p:oleObj>
              </mc:Choice>
              <mc:Fallback>
                <p:oleObj name="公式" r:id="rId7" imgW="165096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79357"/>
                        <a:ext cx="3505200" cy="48136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429928" y="725905"/>
            <a:ext cx="2057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效益模型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7200" y="1614488"/>
            <a:ext cx="990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假设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600200" y="1600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鱼销售价格</a:t>
            </a:r>
            <a:r>
              <a:rPr lang="en-US" altLang="zh-CN" sz="2800" b="1" i="1"/>
              <a:t>p</a:t>
            </a:r>
            <a:endParaRPr lang="en-US" altLang="zh-CN" sz="2800" b="1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495800" y="16144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单位捕捞强度费用</a:t>
            </a:r>
            <a:r>
              <a:rPr lang="en-US" altLang="zh-CN" sz="2800" b="1" i="1"/>
              <a:t>c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57200" y="2757488"/>
            <a:ext cx="2438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单位时间利润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170596" y="455446"/>
            <a:ext cx="4830404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在捕捞量稳定的条件下，控制捕捞强度使</a:t>
            </a:r>
            <a:r>
              <a:rPr lang="zh-CN" altLang="en-US" sz="2800" b="1" dirty="0">
                <a:solidFill>
                  <a:srgbClr val="FF3300"/>
                </a:solidFill>
              </a:rPr>
              <a:t>效益</a:t>
            </a:r>
            <a:r>
              <a:rPr lang="zh-CN" altLang="en-US" sz="2800" b="1" dirty="0"/>
              <a:t>最大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0825" y="3357563"/>
            <a:ext cx="6048375" cy="519112"/>
            <a:chOff x="288" y="1968"/>
            <a:chExt cx="3234" cy="337"/>
          </a:xfrm>
        </p:grpSpPr>
        <p:grpSp>
          <p:nvGrpSpPr>
            <p:cNvPr id="6168" name="Group 17"/>
            <p:cNvGrpSpPr>
              <a:grpSpLocks/>
            </p:cNvGrpSpPr>
            <p:nvPr/>
          </p:nvGrpSpPr>
          <p:grpSpPr bwMode="auto">
            <a:xfrm>
              <a:off x="288" y="1968"/>
              <a:ext cx="2766" cy="337"/>
              <a:chOff x="288" y="1968"/>
              <a:chExt cx="2766" cy="337"/>
            </a:xfrm>
          </p:grpSpPr>
          <p:graphicFrame>
            <p:nvGraphicFramePr>
              <p:cNvPr id="6153" name="Object 13"/>
              <p:cNvGraphicFramePr>
                <a:graphicFrameLocks noChangeAspect="1"/>
              </p:cNvGraphicFramePr>
              <p:nvPr/>
            </p:nvGraphicFramePr>
            <p:xfrm>
              <a:off x="1440" y="1996"/>
              <a:ext cx="1614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45" name="公式" r:id="rId9" imgW="1244520" imgH="253800" progId="Equation.3">
                      <p:embed/>
                    </p:oleObj>
                  </mc:Choice>
                  <mc:Fallback>
                    <p:oleObj name="公式" r:id="rId9" imgW="1244520" imgH="25380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996"/>
                            <a:ext cx="1614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0" name="Text Box 16"/>
              <p:cNvSpPr txBox="1">
                <a:spLocks noChangeArrowheads="1"/>
              </p:cNvSpPr>
              <p:nvPr/>
            </p:nvSpPr>
            <p:spPr bwMode="auto">
              <a:xfrm>
                <a:off x="288" y="1968"/>
                <a:ext cx="1104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稳定平衡点</a:t>
                </a:r>
              </a:p>
            </p:txBody>
          </p:sp>
        </p:grpSp>
        <p:sp>
          <p:nvSpPr>
            <p:cNvPr id="6169" name="AutoShape 18"/>
            <p:cNvSpPr>
              <a:spLocks noChangeArrowheads="1"/>
            </p:cNvSpPr>
            <p:nvPr/>
          </p:nvSpPr>
          <p:spPr bwMode="auto">
            <a:xfrm>
              <a:off x="3216" y="2016"/>
              <a:ext cx="306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09600" y="4757738"/>
            <a:ext cx="2667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求</a:t>
            </a:r>
            <a:r>
              <a:rPr lang="en-US" altLang="zh-CN" sz="2800" b="1" i="1"/>
              <a:t>E</a:t>
            </a:r>
            <a:r>
              <a:rPr lang="zh-CN" altLang="en-US" sz="2800" b="1"/>
              <a:t>使</a:t>
            </a:r>
            <a:r>
              <a:rPr lang="en-US" altLang="zh-CN" sz="2800" b="1" i="1"/>
              <a:t>R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</a:t>
            </a:r>
            <a:r>
              <a:rPr lang="zh-CN" altLang="en-US" sz="2800" b="1"/>
              <a:t>最大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505200" y="4625975"/>
            <a:ext cx="3065463" cy="860425"/>
            <a:chOff x="2208" y="2797"/>
            <a:chExt cx="1931" cy="542"/>
          </a:xfrm>
        </p:grpSpPr>
        <p:graphicFrame>
          <p:nvGraphicFramePr>
            <p:cNvPr id="6152" name="Object 3"/>
            <p:cNvGraphicFramePr>
              <a:graphicFrameLocks noChangeAspect="1"/>
            </p:cNvGraphicFramePr>
            <p:nvPr/>
          </p:nvGraphicFramePr>
          <p:xfrm>
            <a:off x="2472" y="2797"/>
            <a:ext cx="1667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6" name="公式" r:id="rId11" imgW="1041120" imgH="419040" progId="Equation.3">
                    <p:embed/>
                  </p:oleObj>
                </mc:Choice>
                <mc:Fallback>
                  <p:oleObj name="公式" r:id="rId11" imgW="1041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797"/>
                          <a:ext cx="1667" cy="542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AutoShape 20"/>
            <p:cNvSpPr>
              <a:spLocks noChangeArrowheads="1"/>
            </p:cNvSpPr>
            <p:nvPr/>
          </p:nvSpPr>
          <p:spPr bwMode="auto">
            <a:xfrm>
              <a:off x="2208" y="2880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38570"/>
              </p:ext>
            </p:extLst>
          </p:nvPr>
        </p:nvGraphicFramePr>
        <p:xfrm>
          <a:off x="3590925" y="5589240"/>
          <a:ext cx="1701155" cy="82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7" name="公式" r:id="rId13" imgW="711000" imgH="419040" progId="Equation.3">
                  <p:embed/>
                </p:oleObj>
              </mc:Choice>
              <mc:Fallback>
                <p:oleObj name="公式" r:id="rId13" imgW="711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5589240"/>
                        <a:ext cx="1701155" cy="829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1000" y="5530850"/>
            <a:ext cx="3276600" cy="946150"/>
            <a:chOff x="240" y="3456"/>
            <a:chExt cx="2064" cy="596"/>
          </a:xfrm>
        </p:grpSpPr>
        <p:graphicFrame>
          <p:nvGraphicFramePr>
            <p:cNvPr id="6151" name="Object 26"/>
            <p:cNvGraphicFramePr>
              <a:graphicFrameLocks noChangeAspect="1"/>
            </p:cNvGraphicFramePr>
            <p:nvPr/>
          </p:nvGraphicFramePr>
          <p:xfrm>
            <a:off x="864" y="3456"/>
            <a:ext cx="1440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8" name="公式" r:id="rId15" imgW="965160" imgH="393480" progId="Equation.3">
                    <p:embed/>
                  </p:oleObj>
                </mc:Choice>
                <mc:Fallback>
                  <p:oleObj name="公式" r:id="rId15" imgW="96516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456"/>
                          <a:ext cx="1440" cy="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Text Box 27"/>
            <p:cNvSpPr txBox="1">
              <a:spLocks noChangeArrowheads="1"/>
            </p:cNvSpPr>
            <p:nvPr/>
          </p:nvSpPr>
          <p:spPr bwMode="auto">
            <a:xfrm>
              <a:off x="240" y="3456"/>
              <a:ext cx="62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渔场鱼量</a:t>
              </a:r>
            </a:p>
          </p:txBody>
        </p:sp>
      </p:grpSp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6516688" y="4622800"/>
          <a:ext cx="15160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9" name="公式" r:id="rId17" imgW="596880" imgH="393480" progId="Equation.3">
                  <p:embed/>
                </p:oleObj>
              </mc:Choice>
              <mc:Fallback>
                <p:oleObj name="公式" r:id="rId17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622800"/>
                        <a:ext cx="1516062" cy="8636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1600200" y="21383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收入 </a:t>
            </a:r>
            <a:r>
              <a:rPr lang="en-US" altLang="zh-CN" sz="2800" b="1" i="1"/>
              <a:t>T </a:t>
            </a:r>
            <a:r>
              <a:rPr lang="en-US" altLang="zh-CN" sz="2800" b="1"/>
              <a:t>= </a:t>
            </a:r>
            <a:r>
              <a:rPr lang="en-US" altLang="zh-CN" sz="2800" b="1" i="1"/>
              <a:t>ph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= </a:t>
            </a:r>
            <a:r>
              <a:rPr lang="en-US" altLang="zh-CN" sz="2800" b="1" i="1"/>
              <a:t>pEx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5867400" y="21383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支出 </a:t>
            </a:r>
            <a:r>
              <a:rPr lang="en-US" altLang="zh-CN" sz="2800" b="1" i="1"/>
              <a:t>S </a:t>
            </a:r>
            <a:r>
              <a:rPr lang="en-US" altLang="zh-CN" sz="2800" b="1"/>
              <a:t>= </a:t>
            </a:r>
            <a:r>
              <a:rPr lang="en-US" altLang="zh-CN" sz="2800" b="1" i="1"/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22951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nimBg="1" autoUpdateAnimBg="0"/>
      <p:bldP spid="26634" grpId="0" animBg="1" autoUpdateAnimBg="0"/>
      <p:bldP spid="26635" grpId="0" animBg="1" autoUpdateAnimBg="0"/>
      <p:bldP spid="26636" grpId="0" animBg="1" autoUpdateAnimBg="0"/>
      <p:bldP spid="26638" grpId="0" animBg="1" autoUpdateAnimBg="0"/>
      <p:bldP spid="26643" grpId="0" animBg="1" autoUpdateAnimBg="0"/>
      <p:bldP spid="26655" grpId="0" animBg="1" autoUpdateAnimBg="0"/>
      <p:bldP spid="2665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380288" y="4967288"/>
            <a:ext cx="609600" cy="1225550"/>
            <a:chOff x="4649" y="2976"/>
            <a:chExt cx="384" cy="772"/>
          </a:xfrm>
        </p:grpSpPr>
        <p:sp>
          <p:nvSpPr>
            <p:cNvPr id="7211" name="Line 9"/>
            <p:cNvSpPr>
              <a:spLocks noChangeShapeType="1"/>
            </p:cNvSpPr>
            <p:nvPr/>
          </p:nvSpPr>
          <p:spPr bwMode="auto">
            <a:xfrm>
              <a:off x="4785" y="2976"/>
              <a:ext cx="0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Text Box 21"/>
            <p:cNvSpPr txBox="1">
              <a:spLocks noChangeArrowheads="1"/>
            </p:cNvSpPr>
            <p:nvPr/>
          </p:nvSpPr>
          <p:spPr bwMode="auto">
            <a:xfrm>
              <a:off x="4649" y="349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E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s</a:t>
              </a:r>
              <a:endParaRPr lang="en-US" altLang="zh-CN" sz="2000" b="1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953000" y="3789363"/>
            <a:ext cx="4191000" cy="2438400"/>
            <a:chOff x="3120" y="2251"/>
            <a:chExt cx="2640" cy="1536"/>
          </a:xfrm>
        </p:grpSpPr>
        <p:sp>
          <p:nvSpPr>
            <p:cNvPr id="7201" name="Line 3"/>
            <p:cNvSpPr>
              <a:spLocks noChangeShapeType="1"/>
            </p:cNvSpPr>
            <p:nvPr/>
          </p:nvSpPr>
          <p:spPr bwMode="auto">
            <a:xfrm>
              <a:off x="3264" y="3537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4"/>
            <p:cNvSpPr>
              <a:spLocks noChangeShapeType="1"/>
            </p:cNvSpPr>
            <p:nvPr/>
          </p:nvSpPr>
          <p:spPr bwMode="auto">
            <a:xfrm flipV="1">
              <a:off x="3264" y="2251"/>
              <a:ext cx="0" cy="1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Arc 5"/>
            <p:cNvSpPr>
              <a:spLocks/>
            </p:cNvSpPr>
            <p:nvPr/>
          </p:nvSpPr>
          <p:spPr bwMode="auto">
            <a:xfrm rot="360230" flipH="1">
              <a:off x="3317" y="2614"/>
              <a:ext cx="1056" cy="989"/>
            </a:xfrm>
            <a:custGeom>
              <a:avLst/>
              <a:gdLst>
                <a:gd name="T0" fmla="*/ 13 w 21585"/>
                <a:gd name="T1" fmla="*/ 0 h 20896"/>
                <a:gd name="T2" fmla="*/ 52 w 21585"/>
                <a:gd name="T3" fmla="*/ 45 h 20896"/>
                <a:gd name="T4" fmla="*/ 0 w 21585"/>
                <a:gd name="T5" fmla="*/ 47 h 20896"/>
                <a:gd name="T6" fmla="*/ 0 60000 65536"/>
                <a:gd name="T7" fmla="*/ 0 60000 65536"/>
                <a:gd name="T8" fmla="*/ 0 60000 65536"/>
                <a:gd name="T9" fmla="*/ 0 w 21585"/>
                <a:gd name="T10" fmla="*/ 0 h 20896"/>
                <a:gd name="T11" fmla="*/ 21585 w 21585"/>
                <a:gd name="T12" fmla="*/ 20896 h 20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5" h="20896" fill="none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</a:path>
                <a:path w="21585" h="20896" stroke="0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  <a:lnTo>
                    <a:pt x="0" y="208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Arc 6"/>
            <p:cNvSpPr>
              <a:spLocks/>
            </p:cNvSpPr>
            <p:nvPr/>
          </p:nvSpPr>
          <p:spPr bwMode="auto">
            <a:xfrm rot="-360230">
              <a:off x="3930" y="2614"/>
              <a:ext cx="1057" cy="996"/>
            </a:xfrm>
            <a:custGeom>
              <a:avLst/>
              <a:gdLst>
                <a:gd name="T0" fmla="*/ 13 w 21600"/>
                <a:gd name="T1" fmla="*/ 0 h 21058"/>
                <a:gd name="T2" fmla="*/ 52 w 21600"/>
                <a:gd name="T3" fmla="*/ 47 h 21058"/>
                <a:gd name="T4" fmla="*/ 0 w 21600"/>
                <a:gd name="T5" fmla="*/ 47 h 2105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58"/>
                <a:gd name="T11" fmla="*/ 21600 w 21600"/>
                <a:gd name="T12" fmla="*/ 21058 h 21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58" fill="none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</a:path>
                <a:path w="21600" h="21058" stroke="0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  <a:lnTo>
                    <a:pt x="0" y="2091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10"/>
            <p:cNvSpPr>
              <a:spLocks noChangeShapeType="1"/>
            </p:cNvSpPr>
            <p:nvPr/>
          </p:nvSpPr>
          <p:spPr bwMode="auto">
            <a:xfrm flipV="1">
              <a:off x="3243" y="2750"/>
              <a:ext cx="2086" cy="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Text Box 16"/>
            <p:cNvSpPr txBox="1">
              <a:spLocks noChangeArrowheads="1"/>
            </p:cNvSpPr>
            <p:nvPr/>
          </p:nvSpPr>
          <p:spPr bwMode="auto">
            <a:xfrm>
              <a:off x="5136" y="2385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S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E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7207" name="Text Box 17"/>
            <p:cNvSpPr txBox="1">
              <a:spLocks noChangeArrowheads="1"/>
            </p:cNvSpPr>
            <p:nvPr/>
          </p:nvSpPr>
          <p:spPr bwMode="auto">
            <a:xfrm>
              <a:off x="4940" y="3115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E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7208" name="Text Box 18"/>
            <p:cNvSpPr txBox="1">
              <a:spLocks noChangeArrowheads="1"/>
            </p:cNvSpPr>
            <p:nvPr/>
          </p:nvSpPr>
          <p:spPr bwMode="auto">
            <a:xfrm>
              <a:off x="3120" y="348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7209" name="Text Box 23"/>
            <p:cNvSpPr txBox="1">
              <a:spLocks noChangeArrowheads="1"/>
            </p:cNvSpPr>
            <p:nvPr/>
          </p:nvSpPr>
          <p:spPr bwMode="auto">
            <a:xfrm>
              <a:off x="4944" y="3489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7210" name="Text Box 24"/>
            <p:cNvSpPr txBox="1">
              <a:spLocks noChangeArrowheads="1"/>
            </p:cNvSpPr>
            <p:nvPr/>
          </p:nvSpPr>
          <p:spPr bwMode="auto">
            <a:xfrm>
              <a:off x="5472" y="3537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</a:p>
          </p:txBody>
        </p:sp>
      </p:grpSp>
      <p:sp>
        <p:nvSpPr>
          <p:cNvPr id="7179" name="Text Box 26"/>
          <p:cNvSpPr txBox="1">
            <a:spLocks noChangeArrowheads="1"/>
          </p:cNvSpPr>
          <p:nvPr/>
        </p:nvSpPr>
        <p:spPr bwMode="auto">
          <a:xfrm>
            <a:off x="381000" y="706016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捕捞过度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524000" y="677639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封闭式捕捞</a:t>
            </a:r>
            <a:r>
              <a:rPr lang="zh-CN" altLang="en-US" sz="2800" b="1" dirty="0"/>
              <a:t>追求利润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最大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524000" y="1253704"/>
            <a:ext cx="4919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开放式捕捞</a:t>
            </a:r>
            <a:r>
              <a:rPr lang="zh-CN" altLang="en-US" sz="2800" b="1" dirty="0"/>
              <a:t>只求利润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 &gt; 0</a:t>
            </a:r>
          </a:p>
        </p:txBody>
      </p:sp>
      <p:graphicFrame>
        <p:nvGraphicFramePr>
          <p:cNvPr id="276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300843"/>
              </p:ext>
            </p:extLst>
          </p:nvPr>
        </p:nvGraphicFramePr>
        <p:xfrm>
          <a:off x="683568" y="1894460"/>
          <a:ext cx="5107632" cy="78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7" name="公式" r:id="rId3" imgW="3035160" imgH="469800" progId="Equation.3">
                  <p:embed/>
                </p:oleObj>
              </mc:Choice>
              <mc:Fallback>
                <p:oleObj name="公式" r:id="rId3" imgW="303516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94460"/>
                        <a:ext cx="5107632" cy="786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457200" y="2757488"/>
            <a:ext cx="4691063" cy="5191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)=0</a:t>
            </a:r>
            <a:r>
              <a:rPr lang="zh-CN" altLang="en-US" sz="2800" b="1"/>
              <a:t>时的捕捞强度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=2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R</a:t>
            </a:r>
          </a:p>
        </p:txBody>
      </p:sp>
      <p:graphicFrame>
        <p:nvGraphicFramePr>
          <p:cNvPr id="276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716325"/>
              </p:ext>
            </p:extLst>
          </p:nvPr>
        </p:nvGraphicFramePr>
        <p:xfrm>
          <a:off x="1056457" y="4144418"/>
          <a:ext cx="2292350" cy="85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8" name="公式" r:id="rId5" imgW="927000" imgH="393480" progId="Equation.3">
                  <p:embed/>
                </p:oleObj>
              </mc:Choice>
              <mc:Fallback>
                <p:oleObj name="公式" r:id="rId5" imgW="9270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457" y="4144418"/>
                        <a:ext cx="2292350" cy="851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216962"/>
              </p:ext>
            </p:extLst>
          </p:nvPr>
        </p:nvGraphicFramePr>
        <p:xfrm>
          <a:off x="3444370" y="4144418"/>
          <a:ext cx="623574" cy="85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9" name="公式" r:id="rId7" imgW="291960" imgH="419040" progId="Equation.3">
                  <p:embed/>
                </p:oleObj>
              </mc:Choice>
              <mc:Fallback>
                <p:oleObj name="公式" r:id="rId7" imgW="29196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370" y="4144418"/>
                        <a:ext cx="623574" cy="851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533400" y="3443288"/>
            <a:ext cx="38862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临界强度下的渔场鱼量</a:t>
            </a:r>
          </a:p>
        </p:txBody>
      </p:sp>
      <p:graphicFrame>
        <p:nvGraphicFramePr>
          <p:cNvPr id="27693" name="Object 45"/>
          <p:cNvGraphicFramePr>
            <a:graphicFrameLocks noChangeAspect="1"/>
          </p:cNvGraphicFramePr>
          <p:nvPr/>
        </p:nvGraphicFramePr>
        <p:xfrm>
          <a:off x="468313" y="5734050"/>
          <a:ext cx="1079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0" name="Equation" r:id="rId9" imgW="507960" imgH="228600" progId="Equation.3">
                  <p:embed/>
                </p:oleObj>
              </mc:Choice>
              <mc:Fallback>
                <p:oleObj name="Equation" r:id="rId9" imgW="50796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734050"/>
                        <a:ext cx="10795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5292725" y="4176713"/>
            <a:ext cx="1871663" cy="2016125"/>
            <a:chOff x="3334" y="2478"/>
            <a:chExt cx="1179" cy="1270"/>
          </a:xfrm>
        </p:grpSpPr>
        <p:sp>
          <p:nvSpPr>
            <p:cNvPr id="7198" name="Line 47"/>
            <p:cNvSpPr>
              <a:spLocks noChangeShapeType="1"/>
            </p:cNvSpPr>
            <p:nvPr/>
          </p:nvSpPr>
          <p:spPr bwMode="auto">
            <a:xfrm flipV="1">
              <a:off x="3969" y="270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48"/>
            <p:cNvSpPr>
              <a:spLocks noChangeShapeType="1"/>
            </p:cNvSpPr>
            <p:nvPr/>
          </p:nvSpPr>
          <p:spPr bwMode="auto">
            <a:xfrm flipV="1">
              <a:off x="3334" y="2478"/>
              <a:ext cx="117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Text Box 49"/>
            <p:cNvSpPr txBox="1">
              <a:spLocks noChangeArrowheads="1"/>
            </p:cNvSpPr>
            <p:nvPr/>
          </p:nvSpPr>
          <p:spPr bwMode="auto">
            <a:xfrm>
              <a:off x="3814" y="349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i="1" baseline="-25000"/>
                <a:t>R</a:t>
              </a:r>
              <a:endParaRPr lang="en-US" altLang="zh-CN" sz="2000" b="1" i="1"/>
            </a:p>
          </p:txBody>
        </p:sp>
      </p:grpSp>
      <p:graphicFrame>
        <p:nvGraphicFramePr>
          <p:cNvPr id="2770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372499"/>
              </p:ext>
            </p:extLst>
          </p:nvPr>
        </p:nvGraphicFramePr>
        <p:xfrm>
          <a:off x="6677627" y="736985"/>
          <a:ext cx="2219325" cy="84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1" name="公式" r:id="rId11" imgW="1028520" imgH="419040" progId="Equation.3">
                  <p:embed/>
                </p:oleObj>
              </mc:Choice>
              <mc:Fallback>
                <p:oleObj name="公式" r:id="rId11" imgW="102852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627" y="736985"/>
                        <a:ext cx="2219325" cy="84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400800" y="4392613"/>
            <a:ext cx="547688" cy="1836737"/>
            <a:chOff x="4032" y="2614"/>
            <a:chExt cx="345" cy="1157"/>
          </a:xfrm>
        </p:grpSpPr>
        <p:sp>
          <p:nvSpPr>
            <p:cNvPr id="7196" name="Text Box 22"/>
            <p:cNvSpPr txBox="1">
              <a:spLocks noChangeArrowheads="1"/>
            </p:cNvSpPr>
            <p:nvPr/>
          </p:nvSpPr>
          <p:spPr bwMode="auto">
            <a:xfrm>
              <a:off x="4032" y="3521"/>
              <a:ext cx="3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i="1" baseline="30000"/>
                <a:t>*</a:t>
              </a:r>
              <a:endParaRPr lang="en-US" altLang="zh-CN" sz="2000" b="1" i="1"/>
            </a:p>
          </p:txBody>
        </p:sp>
        <p:sp>
          <p:nvSpPr>
            <p:cNvPr id="7197" name="Line 63"/>
            <p:cNvSpPr>
              <a:spLocks noChangeShapeType="1"/>
            </p:cNvSpPr>
            <p:nvPr/>
          </p:nvSpPr>
          <p:spPr bwMode="auto">
            <a:xfrm>
              <a:off x="415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14" name="Text Box 66"/>
          <p:cNvSpPr txBox="1">
            <a:spLocks noChangeArrowheads="1"/>
          </p:cNvSpPr>
          <p:nvPr/>
        </p:nvSpPr>
        <p:spPr bwMode="auto">
          <a:xfrm>
            <a:off x="5791200" y="1706563"/>
            <a:ext cx="53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令</a:t>
            </a:r>
            <a:r>
              <a:rPr lang="en-US" altLang="zh-CN" b="1" dirty="0"/>
              <a:t>=0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6477000" y="1797050"/>
            <a:ext cx="2286000" cy="884238"/>
            <a:chOff x="4080" y="979"/>
            <a:chExt cx="1440" cy="557"/>
          </a:xfrm>
        </p:grpSpPr>
        <p:graphicFrame>
          <p:nvGraphicFramePr>
            <p:cNvPr id="7176" name="Object 2"/>
            <p:cNvGraphicFramePr>
              <a:graphicFrameLocks noChangeAspect="1"/>
            </p:cNvGraphicFramePr>
            <p:nvPr/>
          </p:nvGraphicFramePr>
          <p:xfrm>
            <a:off x="4272" y="979"/>
            <a:ext cx="1248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42" name="Equation" r:id="rId13" imgW="952200" imgH="419040" progId="Equation.3">
                    <p:embed/>
                  </p:oleObj>
                </mc:Choice>
                <mc:Fallback>
                  <p:oleObj name="Equation" r:id="rId13" imgW="952200" imgH="419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979"/>
                          <a:ext cx="1248" cy="55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AutoShape 69"/>
            <p:cNvSpPr>
              <a:spLocks noChangeArrowheads="1"/>
            </p:cNvSpPr>
            <p:nvPr/>
          </p:nvSpPr>
          <p:spPr bwMode="auto">
            <a:xfrm>
              <a:off x="4080" y="110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064"/>
          <p:cNvGrpSpPr>
            <a:grpSpLocks/>
          </p:cNvGrpSpPr>
          <p:nvPr/>
        </p:nvGrpSpPr>
        <p:grpSpPr bwMode="auto">
          <a:xfrm>
            <a:off x="1619250" y="5757863"/>
            <a:ext cx="1512888" cy="519112"/>
            <a:chOff x="1020" y="3627"/>
            <a:chExt cx="953" cy="327"/>
          </a:xfrm>
        </p:grpSpPr>
        <p:graphicFrame>
          <p:nvGraphicFramePr>
            <p:cNvPr id="7175" name="Object 71"/>
            <p:cNvGraphicFramePr>
              <a:graphicFrameLocks noChangeAspect="1"/>
            </p:cNvGraphicFramePr>
            <p:nvPr/>
          </p:nvGraphicFramePr>
          <p:xfrm>
            <a:off x="1111" y="3627"/>
            <a:ext cx="86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43" name="Equation" r:id="rId15" imgW="634680" imgH="241200" progId="Equation.3">
                    <p:embed/>
                  </p:oleObj>
                </mc:Choice>
                <mc:Fallback>
                  <p:oleObj name="Equation" r:id="rId15" imgW="63468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627"/>
                          <a:ext cx="86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4" name="AutoShape 72"/>
            <p:cNvSpPr>
              <a:spLocks noChangeArrowheads="1"/>
            </p:cNvSpPr>
            <p:nvPr/>
          </p:nvSpPr>
          <p:spPr bwMode="auto">
            <a:xfrm>
              <a:off x="1020" y="364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62" name="Text Box 1062"/>
          <p:cNvSpPr txBox="1">
            <a:spLocks noChangeArrowheads="1"/>
          </p:cNvSpPr>
          <p:nvPr/>
        </p:nvSpPr>
        <p:spPr bwMode="auto">
          <a:xfrm>
            <a:off x="539750" y="5084763"/>
            <a:ext cx="367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s</a:t>
            </a:r>
            <a:r>
              <a:rPr lang="zh-CN" altLang="en-US" sz="2800" b="1"/>
              <a:t>由成本</a:t>
            </a:r>
            <a:r>
              <a:rPr lang="en-US" altLang="zh-CN" sz="2800" b="1"/>
              <a:t>—</a:t>
            </a:r>
            <a:r>
              <a:rPr lang="zh-CN" altLang="en-US" sz="2800" b="1"/>
              <a:t>价格比决定</a:t>
            </a:r>
          </a:p>
        </p:txBody>
      </p:sp>
      <p:grpSp>
        <p:nvGrpSpPr>
          <p:cNvPr id="8" name="Group 1065"/>
          <p:cNvGrpSpPr>
            <a:grpSpLocks/>
          </p:cNvGrpSpPr>
          <p:nvPr/>
        </p:nvGrpSpPr>
        <p:grpSpPr bwMode="auto">
          <a:xfrm>
            <a:off x="3132138" y="5734050"/>
            <a:ext cx="1871662" cy="557213"/>
            <a:chOff x="1973" y="3612"/>
            <a:chExt cx="1179" cy="351"/>
          </a:xfrm>
        </p:grpSpPr>
        <p:sp>
          <p:nvSpPr>
            <p:cNvPr id="7192" name="Text Box 46"/>
            <p:cNvSpPr txBox="1">
              <a:spLocks noChangeArrowheads="1"/>
            </p:cNvSpPr>
            <p:nvPr/>
          </p:nvSpPr>
          <p:spPr bwMode="auto">
            <a:xfrm>
              <a:off x="2064" y="3612"/>
              <a:ext cx="10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捕捞过度</a:t>
              </a:r>
            </a:p>
          </p:txBody>
        </p:sp>
        <p:sp>
          <p:nvSpPr>
            <p:cNvPr id="7193" name="AutoShape 1063"/>
            <p:cNvSpPr>
              <a:spLocks noChangeArrowheads="1"/>
            </p:cNvSpPr>
            <p:nvPr/>
          </p:nvSpPr>
          <p:spPr bwMode="auto">
            <a:xfrm>
              <a:off x="1973" y="3657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67" name="Rectangle 1067"/>
          <p:cNvSpPr>
            <a:spLocks noChangeArrowheads="1"/>
          </p:cNvSpPr>
          <p:nvPr/>
        </p:nvSpPr>
        <p:spPr bwMode="auto">
          <a:xfrm>
            <a:off x="5292725" y="2781300"/>
            <a:ext cx="208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~ </a:t>
            </a:r>
            <a:r>
              <a:rPr lang="zh-CN" altLang="en-US" sz="2800" b="1">
                <a:solidFill>
                  <a:srgbClr val="FF3300"/>
                </a:solidFill>
              </a:rPr>
              <a:t>临界强度</a:t>
            </a:r>
          </a:p>
        </p:txBody>
      </p:sp>
    </p:spTree>
    <p:extLst>
      <p:ext uri="{BB962C8B-B14F-4D97-AF65-F5344CB8AC3E}">
        <p14:creationId xmlns:p14="http://schemas.microsoft.com/office/powerpoint/2010/main" val="200375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10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10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10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8" dur="10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5" grpId="0" autoUpdateAnimBg="0"/>
      <p:bldP spid="27677" grpId="0" autoUpdateAnimBg="0"/>
      <p:bldP spid="27681" grpId="0" animBg="1" autoUpdateAnimBg="0"/>
      <p:bldP spid="27688" grpId="0" animBg="1" autoUpdateAnimBg="0"/>
      <p:bldP spid="27714" grpId="0" autoUpdateAnimBg="0"/>
      <p:bldP spid="77862" grpId="0"/>
      <p:bldP spid="778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Text Box 4"/>
          <p:cNvSpPr txBox="1">
            <a:spLocks noChangeArrowheads="1"/>
          </p:cNvSpPr>
          <p:nvPr/>
        </p:nvSpPr>
        <p:spPr bwMode="auto">
          <a:xfrm>
            <a:off x="250825" y="649288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捕捞过度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060950" y="2133600"/>
            <a:ext cx="4191000" cy="2246313"/>
            <a:chOff x="3120" y="2478"/>
            <a:chExt cx="2640" cy="1415"/>
          </a:xfrm>
        </p:grpSpPr>
        <p:sp>
          <p:nvSpPr>
            <p:cNvPr id="8241" name="Line 6"/>
            <p:cNvSpPr>
              <a:spLocks noChangeShapeType="1"/>
            </p:cNvSpPr>
            <p:nvPr/>
          </p:nvSpPr>
          <p:spPr bwMode="auto">
            <a:xfrm>
              <a:off x="3264" y="3643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Line 7"/>
            <p:cNvSpPr>
              <a:spLocks noChangeShapeType="1"/>
            </p:cNvSpPr>
            <p:nvPr/>
          </p:nvSpPr>
          <p:spPr bwMode="auto">
            <a:xfrm flipV="1">
              <a:off x="3264" y="2478"/>
              <a:ext cx="0" cy="1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Arc 8"/>
            <p:cNvSpPr>
              <a:spLocks/>
            </p:cNvSpPr>
            <p:nvPr/>
          </p:nvSpPr>
          <p:spPr bwMode="auto">
            <a:xfrm rot="360230" flipH="1">
              <a:off x="3317" y="2852"/>
              <a:ext cx="1056" cy="896"/>
            </a:xfrm>
            <a:custGeom>
              <a:avLst/>
              <a:gdLst>
                <a:gd name="T0" fmla="*/ 13 w 21585"/>
                <a:gd name="T1" fmla="*/ 0 h 20896"/>
                <a:gd name="T2" fmla="*/ 52 w 21585"/>
                <a:gd name="T3" fmla="*/ 37 h 20896"/>
                <a:gd name="T4" fmla="*/ 0 w 21585"/>
                <a:gd name="T5" fmla="*/ 38 h 20896"/>
                <a:gd name="T6" fmla="*/ 0 60000 65536"/>
                <a:gd name="T7" fmla="*/ 0 60000 65536"/>
                <a:gd name="T8" fmla="*/ 0 60000 65536"/>
                <a:gd name="T9" fmla="*/ 0 w 21585"/>
                <a:gd name="T10" fmla="*/ 0 h 20896"/>
                <a:gd name="T11" fmla="*/ 21585 w 21585"/>
                <a:gd name="T12" fmla="*/ 20896 h 20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5" h="20896" fill="none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</a:path>
                <a:path w="21585" h="20896" stroke="0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  <a:lnTo>
                    <a:pt x="0" y="208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Arc 9"/>
            <p:cNvSpPr>
              <a:spLocks/>
            </p:cNvSpPr>
            <p:nvPr/>
          </p:nvSpPr>
          <p:spPr bwMode="auto">
            <a:xfrm rot="-360230">
              <a:off x="3920" y="2845"/>
              <a:ext cx="1057" cy="856"/>
            </a:xfrm>
            <a:custGeom>
              <a:avLst/>
              <a:gdLst>
                <a:gd name="T0" fmla="*/ 13 w 21600"/>
                <a:gd name="T1" fmla="*/ 0 h 21058"/>
                <a:gd name="T2" fmla="*/ 52 w 21600"/>
                <a:gd name="T3" fmla="*/ 35 h 21058"/>
                <a:gd name="T4" fmla="*/ 0 w 21600"/>
                <a:gd name="T5" fmla="*/ 35 h 2105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58"/>
                <a:gd name="T11" fmla="*/ 21600 w 21600"/>
                <a:gd name="T12" fmla="*/ 21058 h 21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58" fill="none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</a:path>
                <a:path w="21600" h="21058" stroke="0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  <a:lnTo>
                    <a:pt x="0" y="2091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Text Box 12"/>
            <p:cNvSpPr txBox="1">
              <a:spLocks noChangeArrowheads="1"/>
            </p:cNvSpPr>
            <p:nvPr/>
          </p:nvSpPr>
          <p:spPr bwMode="auto">
            <a:xfrm>
              <a:off x="4940" y="3261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E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8246" name="Text Box 13"/>
            <p:cNvSpPr txBox="1">
              <a:spLocks noChangeArrowheads="1"/>
            </p:cNvSpPr>
            <p:nvPr/>
          </p:nvSpPr>
          <p:spPr bwMode="auto">
            <a:xfrm>
              <a:off x="3120" y="359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8247" name="Text Box 14"/>
            <p:cNvSpPr txBox="1">
              <a:spLocks noChangeArrowheads="1"/>
            </p:cNvSpPr>
            <p:nvPr/>
          </p:nvSpPr>
          <p:spPr bwMode="auto">
            <a:xfrm>
              <a:off x="4944" y="3599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8248" name="Text Box 15"/>
            <p:cNvSpPr txBox="1">
              <a:spLocks noChangeArrowheads="1"/>
            </p:cNvSpPr>
            <p:nvPr/>
          </p:nvSpPr>
          <p:spPr bwMode="auto">
            <a:xfrm>
              <a:off x="5472" y="364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256213" y="2465388"/>
            <a:ext cx="3095625" cy="1900237"/>
            <a:chOff x="3243" y="2704"/>
            <a:chExt cx="2065" cy="1197"/>
          </a:xfrm>
        </p:grpSpPr>
        <p:sp>
          <p:nvSpPr>
            <p:cNvPr id="8237" name="Text Box 11"/>
            <p:cNvSpPr txBox="1">
              <a:spLocks noChangeArrowheads="1"/>
            </p:cNvSpPr>
            <p:nvPr/>
          </p:nvSpPr>
          <p:spPr bwMode="auto">
            <a:xfrm>
              <a:off x="4876" y="270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S</a:t>
              </a:r>
              <a:r>
                <a:rPr lang="en-US" altLang="zh-CN" sz="2000" b="1">
                  <a:solidFill>
                    <a:srgbClr val="FF3300"/>
                  </a:solidFill>
                </a:rPr>
                <a:t>(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E</a:t>
              </a:r>
              <a:r>
                <a:rPr lang="en-US" altLang="zh-CN" sz="2000" b="1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8238" name="Line 10"/>
            <p:cNvSpPr>
              <a:spLocks noChangeShapeType="1"/>
            </p:cNvSpPr>
            <p:nvPr/>
          </p:nvSpPr>
          <p:spPr bwMode="auto">
            <a:xfrm flipV="1">
              <a:off x="3243" y="2931"/>
              <a:ext cx="1905" cy="74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9" name="Line 20"/>
            <p:cNvSpPr>
              <a:spLocks noChangeShapeType="1"/>
            </p:cNvSpPr>
            <p:nvPr/>
          </p:nvSpPr>
          <p:spPr bwMode="auto">
            <a:xfrm>
              <a:off x="4785" y="3129"/>
              <a:ext cx="0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0" name="Text Box 21"/>
            <p:cNvSpPr txBox="1">
              <a:spLocks noChangeArrowheads="1"/>
            </p:cNvSpPr>
            <p:nvPr/>
          </p:nvSpPr>
          <p:spPr bwMode="auto">
            <a:xfrm>
              <a:off x="4649" y="3651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E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s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2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27650" y="1989138"/>
            <a:ext cx="1439863" cy="2381250"/>
            <a:chOff x="3243" y="2296"/>
            <a:chExt cx="862" cy="1606"/>
          </a:xfrm>
        </p:grpSpPr>
        <p:sp>
          <p:nvSpPr>
            <p:cNvPr id="8233" name="Line 27"/>
            <p:cNvSpPr>
              <a:spLocks noChangeShapeType="1"/>
            </p:cNvSpPr>
            <p:nvPr/>
          </p:nvSpPr>
          <p:spPr bwMode="auto">
            <a:xfrm flipV="1">
              <a:off x="3243" y="2387"/>
              <a:ext cx="862" cy="127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28"/>
            <p:cNvSpPr>
              <a:spLocks noChangeShapeType="1"/>
            </p:cNvSpPr>
            <p:nvPr/>
          </p:nvSpPr>
          <p:spPr bwMode="auto">
            <a:xfrm>
              <a:off x="3742" y="2931"/>
              <a:ext cx="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Text Box 29"/>
            <p:cNvSpPr txBox="1">
              <a:spLocks noChangeArrowheads="1"/>
            </p:cNvSpPr>
            <p:nvPr/>
          </p:nvSpPr>
          <p:spPr bwMode="auto">
            <a:xfrm>
              <a:off x="3585" y="3635"/>
              <a:ext cx="38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E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s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8236" name="Text Box 30"/>
            <p:cNvSpPr txBox="1">
              <a:spLocks noChangeArrowheads="1"/>
            </p:cNvSpPr>
            <p:nvPr/>
          </p:nvSpPr>
          <p:spPr bwMode="auto">
            <a:xfrm>
              <a:off x="3673" y="2296"/>
              <a:ext cx="43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S</a:t>
              </a:r>
              <a:r>
                <a:rPr lang="en-US" altLang="zh-CN" sz="2000" b="1">
                  <a:solidFill>
                    <a:srgbClr val="FF3300"/>
                  </a:solidFill>
                </a:rPr>
                <a:t>(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E</a:t>
              </a:r>
              <a:r>
                <a:rPr lang="en-US" altLang="zh-CN" sz="2000" b="1">
                  <a:solidFill>
                    <a:srgbClr val="FF3300"/>
                  </a:solidFill>
                </a:rPr>
                <a:t>)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327650" y="1916113"/>
            <a:ext cx="877888" cy="2017712"/>
            <a:chOff x="3288" y="2341"/>
            <a:chExt cx="553" cy="1271"/>
          </a:xfrm>
        </p:grpSpPr>
        <p:sp>
          <p:nvSpPr>
            <p:cNvPr id="8231" name="Line 25"/>
            <p:cNvSpPr>
              <a:spLocks noChangeShapeType="1"/>
            </p:cNvSpPr>
            <p:nvPr/>
          </p:nvSpPr>
          <p:spPr bwMode="auto">
            <a:xfrm flipV="1">
              <a:off x="3288" y="2568"/>
              <a:ext cx="182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Text Box 31"/>
            <p:cNvSpPr txBox="1">
              <a:spLocks noChangeArrowheads="1"/>
            </p:cNvSpPr>
            <p:nvPr/>
          </p:nvSpPr>
          <p:spPr bwMode="auto">
            <a:xfrm>
              <a:off x="3334" y="2341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pNE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327650" y="1916113"/>
            <a:ext cx="2808288" cy="2414587"/>
            <a:chOff x="3288" y="2341"/>
            <a:chExt cx="1769" cy="1521"/>
          </a:xfrm>
        </p:grpSpPr>
        <p:sp>
          <p:nvSpPr>
            <p:cNvPr id="8227" name="Text Box 17"/>
            <p:cNvSpPr txBox="1">
              <a:spLocks noChangeArrowheads="1"/>
            </p:cNvSpPr>
            <p:nvPr/>
          </p:nvSpPr>
          <p:spPr bwMode="auto">
            <a:xfrm>
              <a:off x="4032" y="3612"/>
              <a:ext cx="3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i="1" baseline="30000"/>
                <a:t>*</a:t>
              </a:r>
              <a:endParaRPr lang="en-US" altLang="zh-CN" sz="2000" b="1" i="1"/>
            </a:p>
          </p:txBody>
        </p:sp>
        <p:sp>
          <p:nvSpPr>
            <p:cNvPr id="8228" name="Line 18"/>
            <p:cNvSpPr>
              <a:spLocks noChangeShapeType="1"/>
            </p:cNvSpPr>
            <p:nvPr/>
          </p:nvSpPr>
          <p:spPr bwMode="auto">
            <a:xfrm>
              <a:off x="4150" y="2872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26"/>
            <p:cNvSpPr>
              <a:spLocks noChangeShapeType="1"/>
            </p:cNvSpPr>
            <p:nvPr/>
          </p:nvSpPr>
          <p:spPr bwMode="auto">
            <a:xfrm flipV="1">
              <a:off x="3288" y="2568"/>
              <a:ext cx="1225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Text Box 32"/>
            <p:cNvSpPr txBox="1">
              <a:spLocks noChangeArrowheads="1"/>
            </p:cNvSpPr>
            <p:nvPr/>
          </p:nvSpPr>
          <p:spPr bwMode="auto">
            <a:xfrm>
              <a:off x="4513" y="2341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pNE</a:t>
              </a:r>
              <a:r>
                <a:rPr lang="en-US" altLang="zh-CN" sz="2000" b="1"/>
                <a:t>/2</a:t>
              </a:r>
            </a:p>
          </p:txBody>
        </p:sp>
      </p:grpSp>
      <p:graphicFrame>
        <p:nvGraphicFramePr>
          <p:cNvPr id="122927" name="Object 4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0612401"/>
              </p:ext>
            </p:extLst>
          </p:nvPr>
        </p:nvGraphicFramePr>
        <p:xfrm>
          <a:off x="5940425" y="689571"/>
          <a:ext cx="25860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8" name="公式" r:id="rId3" imgW="1269720" imgH="203040" progId="Equation.3">
                  <p:embed/>
                </p:oleObj>
              </mc:Choice>
              <mc:Fallback>
                <p:oleObj name="公式" r:id="rId3" imgW="1269720" imgH="203040" progId="Equation.3">
                  <p:embed/>
                  <p:pic>
                    <p:nvPicPr>
                      <p:cNvPr id="0" name=""/>
                      <p:cNvPicPr preferRelativeResize="0"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89571"/>
                        <a:ext cx="25860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9" name="Object 5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825" y="1989138"/>
          <a:ext cx="23034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9" name="公式" r:id="rId5" imgW="1015920" imgH="203040" progId="Equation.3">
                  <p:embed/>
                </p:oleObj>
              </mc:Choice>
              <mc:Fallback>
                <p:oleObj name="公式" r:id="rId5" imgW="101592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9138"/>
                        <a:ext cx="23034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1403350" y="476250"/>
            <a:ext cx="3290888" cy="771525"/>
            <a:chOff x="884" y="300"/>
            <a:chExt cx="2073" cy="486"/>
          </a:xfrm>
        </p:grpSpPr>
        <p:graphicFrame>
          <p:nvGraphicFramePr>
            <p:cNvPr id="8202" name="Object 24"/>
            <p:cNvGraphicFramePr>
              <a:graphicFrameLocks noChangeAspect="1"/>
            </p:cNvGraphicFramePr>
            <p:nvPr/>
          </p:nvGraphicFramePr>
          <p:xfrm>
            <a:off x="1429" y="300"/>
            <a:ext cx="152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30" name="公式" r:id="rId7" imgW="1231560" imgH="393480" progId="Equation.3">
                    <p:embed/>
                  </p:oleObj>
                </mc:Choice>
                <mc:Fallback>
                  <p:oleObj name="公式" r:id="rId7" imgW="123156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00"/>
                          <a:ext cx="1528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6" name="Rectangle 50"/>
            <p:cNvSpPr>
              <a:spLocks noChangeArrowheads="1"/>
            </p:cNvSpPr>
            <p:nvPr/>
          </p:nvSpPr>
          <p:spPr bwMode="auto">
            <a:xfrm>
              <a:off x="884" y="34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收入</a:t>
              </a:r>
            </a:p>
          </p:txBody>
        </p:sp>
      </p:grp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403350" y="1196975"/>
            <a:ext cx="2305050" cy="519113"/>
            <a:chOff x="884" y="754"/>
            <a:chExt cx="1452" cy="327"/>
          </a:xfrm>
        </p:grpSpPr>
        <p:graphicFrame>
          <p:nvGraphicFramePr>
            <p:cNvPr id="8201" name="Object 46"/>
            <p:cNvGraphicFramePr>
              <a:graphicFrameLocks noChangeAspect="1"/>
            </p:cNvGraphicFramePr>
            <p:nvPr/>
          </p:nvGraphicFramePr>
          <p:xfrm>
            <a:off x="1429" y="799"/>
            <a:ext cx="9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31" name="公式" r:id="rId9" imgW="672840" imgH="203040" progId="Equation.3">
                    <p:embed/>
                  </p:oleObj>
                </mc:Choice>
                <mc:Fallback>
                  <p:oleObj name="公式" r:id="rId9" imgW="67284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799"/>
                          <a:ext cx="90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5" name="Rectangle 52"/>
            <p:cNvSpPr>
              <a:spLocks noChangeArrowheads="1"/>
            </p:cNvSpPr>
            <p:nvPr/>
          </p:nvSpPr>
          <p:spPr bwMode="auto">
            <a:xfrm>
              <a:off x="884" y="75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支出</a:t>
              </a:r>
            </a:p>
          </p:txBody>
        </p:sp>
      </p:grpSp>
      <p:sp>
        <p:nvSpPr>
          <p:cNvPr id="122934" name="Rectangle 54"/>
          <p:cNvSpPr>
            <a:spLocks noChangeArrowheads="1"/>
          </p:cNvSpPr>
          <p:nvPr/>
        </p:nvSpPr>
        <p:spPr bwMode="auto">
          <a:xfrm>
            <a:off x="5003800" y="605433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利润</a:t>
            </a: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6011863" y="1181696"/>
            <a:ext cx="2728912" cy="519112"/>
            <a:chOff x="3787" y="663"/>
            <a:chExt cx="1719" cy="327"/>
          </a:xfrm>
        </p:grpSpPr>
        <p:sp>
          <p:nvSpPr>
            <p:cNvPr id="8222" name="Rectangle 56"/>
            <p:cNvSpPr>
              <a:spLocks noChangeArrowheads="1"/>
            </p:cNvSpPr>
            <p:nvPr/>
          </p:nvSpPr>
          <p:spPr bwMode="auto">
            <a:xfrm>
              <a:off x="4286" y="663"/>
              <a:ext cx="12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临界强度</a:t>
              </a:r>
              <a:r>
                <a:rPr lang="en-US" altLang="zh-CN" sz="2800" b="1" i="1"/>
                <a:t>E</a:t>
              </a:r>
              <a:r>
                <a:rPr lang="en-US" altLang="zh-CN" sz="2800" b="1" i="1" baseline="-25000"/>
                <a:t>s</a:t>
              </a:r>
            </a:p>
          </p:txBody>
        </p:sp>
        <p:sp>
          <p:nvSpPr>
            <p:cNvPr id="8223" name="Text Box 57"/>
            <p:cNvSpPr txBox="1">
              <a:spLocks noChangeArrowheads="1"/>
            </p:cNvSpPr>
            <p:nvPr/>
          </p:nvSpPr>
          <p:spPr bwMode="auto">
            <a:xfrm>
              <a:off x="3787" y="663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=0</a:t>
              </a:r>
            </a:p>
          </p:txBody>
        </p:sp>
        <p:sp>
          <p:nvSpPr>
            <p:cNvPr id="8224" name="AutoShape 58"/>
            <p:cNvSpPr>
              <a:spLocks noChangeArrowheads="1"/>
            </p:cNvSpPr>
            <p:nvPr/>
          </p:nvSpPr>
          <p:spPr bwMode="auto">
            <a:xfrm>
              <a:off x="4195" y="663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2945" name="Object 65"/>
          <p:cNvGraphicFramePr>
            <a:graphicFrameLocks noChangeAspect="1"/>
          </p:cNvGraphicFramePr>
          <p:nvPr/>
        </p:nvGraphicFramePr>
        <p:xfrm>
          <a:off x="2627313" y="1989138"/>
          <a:ext cx="22272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2" name="公式" r:id="rId11" imgW="1206360" imgH="203040" progId="Equation.3">
                  <p:embed/>
                </p:oleObj>
              </mc:Choice>
              <mc:Fallback>
                <p:oleObj name="公式" r:id="rId11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89138"/>
                        <a:ext cx="22272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5" name="Rectangle 75"/>
          <p:cNvSpPr>
            <a:spLocks noChangeArrowheads="1"/>
          </p:cNvSpPr>
          <p:nvPr/>
        </p:nvSpPr>
        <p:spPr bwMode="auto">
          <a:xfrm>
            <a:off x="2195513" y="2636838"/>
            <a:ext cx="276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zh-CN" altLang="en-US" sz="2800" b="1">
                <a:solidFill>
                  <a:srgbClr val="FF3300"/>
                </a:solidFill>
              </a:rPr>
              <a:t>经济学捕捞过度</a:t>
            </a:r>
          </a:p>
        </p:txBody>
      </p: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395288" y="2636838"/>
            <a:ext cx="1944687" cy="490537"/>
            <a:chOff x="975" y="2840"/>
            <a:chExt cx="1225" cy="309"/>
          </a:xfrm>
        </p:grpSpPr>
        <p:graphicFrame>
          <p:nvGraphicFramePr>
            <p:cNvPr id="8200" name="Object 72"/>
            <p:cNvGraphicFramePr>
              <a:graphicFrameLocks noChangeAspect="1"/>
            </p:cNvGraphicFramePr>
            <p:nvPr/>
          </p:nvGraphicFramePr>
          <p:xfrm>
            <a:off x="1111" y="2840"/>
            <a:ext cx="108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33" name="公式" r:id="rId13" imgW="850680" imgH="241200" progId="Equation.3">
                    <p:embed/>
                  </p:oleObj>
                </mc:Choice>
                <mc:Fallback>
                  <p:oleObj name="公式" r:id="rId13" imgW="85068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840"/>
                          <a:ext cx="1089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1" name="AutoShape 73"/>
            <p:cNvSpPr>
              <a:spLocks noChangeArrowheads="1"/>
            </p:cNvSpPr>
            <p:nvPr/>
          </p:nvSpPr>
          <p:spPr bwMode="auto">
            <a:xfrm>
              <a:off x="975" y="2840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2959" name="Object 79"/>
          <p:cNvGraphicFramePr>
            <a:graphicFrameLocks noChangeAspect="1"/>
          </p:cNvGraphicFramePr>
          <p:nvPr/>
        </p:nvGraphicFramePr>
        <p:xfrm>
          <a:off x="395288" y="3357563"/>
          <a:ext cx="14684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4" name="公式" r:id="rId15" imgW="647640" imgH="203040" progId="Equation.3">
                  <p:embed/>
                </p:oleObj>
              </mc:Choice>
              <mc:Fallback>
                <p:oleObj name="公式" r:id="rId15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14684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3" name="Object 83"/>
          <p:cNvGraphicFramePr>
            <a:graphicFrameLocks noChangeAspect="1"/>
          </p:cNvGraphicFramePr>
          <p:nvPr/>
        </p:nvGraphicFramePr>
        <p:xfrm>
          <a:off x="2051050" y="3357563"/>
          <a:ext cx="14303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5" name="公式" r:id="rId17" imgW="774360" imgH="203040" progId="Equation.3">
                  <p:embed/>
                </p:oleObj>
              </mc:Choice>
              <mc:Fallback>
                <p:oleObj name="公式" r:id="rId17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57563"/>
                        <a:ext cx="14303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93"/>
          <p:cNvGrpSpPr>
            <a:grpSpLocks/>
          </p:cNvGrpSpPr>
          <p:nvPr/>
        </p:nvGrpSpPr>
        <p:grpSpPr bwMode="auto">
          <a:xfrm>
            <a:off x="395288" y="3933825"/>
            <a:ext cx="1958975" cy="525463"/>
            <a:chOff x="249" y="2478"/>
            <a:chExt cx="1234" cy="331"/>
          </a:xfrm>
        </p:grpSpPr>
        <p:graphicFrame>
          <p:nvGraphicFramePr>
            <p:cNvPr id="8199" name="Object 84"/>
            <p:cNvGraphicFramePr>
              <a:graphicFrameLocks noChangeAspect="1"/>
            </p:cNvGraphicFramePr>
            <p:nvPr/>
          </p:nvGraphicFramePr>
          <p:xfrm>
            <a:off x="340" y="2490"/>
            <a:ext cx="114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36" name="公式" r:id="rId19" imgW="863280" imgH="241200" progId="Equation.3">
                    <p:embed/>
                  </p:oleObj>
                </mc:Choice>
                <mc:Fallback>
                  <p:oleObj name="公式" r:id="rId19" imgW="86328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490"/>
                          <a:ext cx="114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AutoShape 85"/>
            <p:cNvSpPr>
              <a:spLocks noChangeArrowheads="1"/>
            </p:cNvSpPr>
            <p:nvPr/>
          </p:nvSpPr>
          <p:spPr bwMode="auto">
            <a:xfrm>
              <a:off x="249" y="2478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66" name="Rectangle 86"/>
          <p:cNvSpPr>
            <a:spLocks noChangeArrowheads="1"/>
          </p:cNvSpPr>
          <p:nvPr/>
        </p:nvSpPr>
        <p:spPr bwMode="auto">
          <a:xfrm>
            <a:off x="2195513" y="3933825"/>
            <a:ext cx="276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zh-CN" altLang="en-US" sz="2800" b="1">
                <a:solidFill>
                  <a:srgbClr val="FF3300"/>
                </a:solidFill>
              </a:rPr>
              <a:t>生态学捕捞过度</a:t>
            </a:r>
          </a:p>
        </p:txBody>
      </p:sp>
      <p:sp>
        <p:nvSpPr>
          <p:cNvPr id="122974" name="Text Box 94"/>
          <p:cNvSpPr txBox="1">
            <a:spLocks noChangeArrowheads="1"/>
          </p:cNvSpPr>
          <p:nvPr/>
        </p:nvSpPr>
        <p:spPr bwMode="auto">
          <a:xfrm>
            <a:off x="360867" y="4767263"/>
            <a:ext cx="1165211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小结</a:t>
            </a:r>
          </a:p>
        </p:txBody>
      </p:sp>
      <p:sp>
        <p:nvSpPr>
          <p:cNvPr id="122975" name="Text Box 95"/>
          <p:cNvSpPr txBox="1">
            <a:spLocks noChangeArrowheads="1"/>
          </p:cNvSpPr>
          <p:nvPr/>
        </p:nvSpPr>
        <p:spPr bwMode="auto">
          <a:xfrm>
            <a:off x="1691680" y="4652963"/>
            <a:ext cx="71030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b="1" dirty="0"/>
              <a:t>在自然增长和捕捞情况的合理假设下建模</a:t>
            </a:r>
            <a:r>
              <a:rPr lang="en-US" altLang="zh-CN" sz="2800" b="1" dirty="0"/>
              <a:t>.</a:t>
            </a:r>
          </a:p>
        </p:txBody>
      </p:sp>
      <p:sp>
        <p:nvSpPr>
          <p:cNvPr id="122976" name="Text Box 96"/>
          <p:cNvSpPr txBox="1">
            <a:spLocks noChangeArrowheads="1"/>
          </p:cNvSpPr>
          <p:nvPr/>
        </p:nvSpPr>
        <p:spPr bwMode="auto">
          <a:xfrm>
            <a:off x="1691680" y="5300663"/>
            <a:ext cx="7200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b="1" dirty="0"/>
              <a:t>用平衡点稳定性分析确定渔场鱼量稳定条件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讨论</a:t>
            </a:r>
            <a:r>
              <a:rPr lang="zh-CN" altLang="en-US" sz="2800" b="1" dirty="0"/>
              <a:t>产量、效益和捕捞过度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个模型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2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1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1000"/>
                                        <p:tgtEl>
                                          <p:spTgt spid="1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1000"/>
                                        <p:tgtEl>
                                          <p:spTgt spid="12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5" grpId="0"/>
      <p:bldP spid="122966" grpId="0"/>
      <p:bldP spid="122974" grpId="0" animBg="1"/>
      <p:bldP spid="122975" grpId="0" animBg="1" autoUpdateAnimBg="0"/>
      <p:bldP spid="12297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913609"/>
              </p:ext>
            </p:extLst>
          </p:nvPr>
        </p:nvGraphicFramePr>
        <p:xfrm>
          <a:off x="8100392" y="467866"/>
          <a:ext cx="610093" cy="80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Clip" r:id="rId3" imgW="3848100" imgH="5478463" progId="MS_ClipArt_Gallery.2">
                  <p:embed/>
                </p:oleObj>
              </mc:Choice>
              <mc:Fallback>
                <p:oleObj name="Clip" r:id="rId3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467866"/>
                        <a:ext cx="610093" cy="800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44519" y="5517232"/>
            <a:ext cx="3849117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3. </a:t>
            </a:r>
            <a:r>
              <a:rPr lang="zh-CN" altLang="zh-CN" sz="2800" b="1" dirty="0" smtClean="0"/>
              <a:t>模型检验</a:t>
            </a:r>
            <a:r>
              <a:rPr lang="zh-CN" altLang="zh-CN" sz="2800" b="1" dirty="0"/>
              <a:t>和增长</a:t>
            </a:r>
            <a:r>
              <a:rPr lang="zh-CN" altLang="zh-CN" sz="2800" b="1" dirty="0" smtClean="0"/>
              <a:t>预测</a:t>
            </a:r>
            <a:endParaRPr lang="zh-CN" altLang="en-US" sz="28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66929"/>
              </p:ext>
            </p:extLst>
          </p:nvPr>
        </p:nvGraphicFramePr>
        <p:xfrm>
          <a:off x="107505" y="2564904"/>
          <a:ext cx="8928992" cy="2808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7864"/>
                <a:gridCol w="933891"/>
                <a:gridCol w="933891"/>
                <a:gridCol w="933891"/>
                <a:gridCol w="933891"/>
                <a:gridCol w="933891"/>
                <a:gridCol w="933891"/>
                <a:gridCol w="933891"/>
                <a:gridCol w="933891"/>
              </a:tblGrid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1790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1800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1810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1820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1830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1840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1850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1860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人口</a:t>
                      </a:r>
                      <a:r>
                        <a:rPr lang="en-US" altLang="zh-CN" sz="2000" b="1" kern="100" dirty="0" smtClean="0">
                          <a:effectLst/>
                        </a:rPr>
                        <a:t>(</a:t>
                      </a:r>
                      <a:r>
                        <a:rPr lang="zh-CN" sz="2000" b="1" kern="100" dirty="0" smtClean="0">
                          <a:effectLst/>
                        </a:rPr>
                        <a:t>百万</a:t>
                      </a:r>
                      <a:r>
                        <a:rPr lang="en-US" altLang="zh-CN" sz="2000" b="1" kern="100" dirty="0" smtClean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3.9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5.3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7.2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9.6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12.9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17.1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23.2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31.4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增长率</a:t>
                      </a:r>
                      <a:r>
                        <a:rPr lang="en-US" sz="2000" b="1" kern="100" dirty="0">
                          <a:effectLst/>
                        </a:rPr>
                        <a:t>/10</a:t>
                      </a: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0.2949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0.3113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0.2986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0.2969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0.2907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0.3012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0.3082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0.2452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1870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1880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1890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1900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1910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1920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1930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1940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人口</a:t>
                      </a:r>
                      <a:r>
                        <a:rPr lang="en-US" altLang="zh-CN" sz="2000" b="1" kern="100" dirty="0" smtClean="0">
                          <a:effectLst/>
                        </a:rPr>
                        <a:t>(</a:t>
                      </a:r>
                      <a:r>
                        <a:rPr lang="zh-CN" sz="2000" b="1" kern="100" dirty="0" smtClean="0">
                          <a:effectLst/>
                        </a:rPr>
                        <a:t>百万</a:t>
                      </a:r>
                      <a:r>
                        <a:rPr lang="en-US" altLang="zh-CN" sz="2000" b="1" kern="100" dirty="0" smtClean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38.6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50.2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62.9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76.0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92.0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105.7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122.8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131.7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增长率</a:t>
                      </a:r>
                      <a:r>
                        <a:rPr lang="en-US" sz="2000" b="1" kern="100" dirty="0">
                          <a:effectLst/>
                        </a:rPr>
                        <a:t>/10</a:t>
                      </a: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0.2435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0.2420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0.2051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0.1914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0.1614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0.1457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0.1059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0.1059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1950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1960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1970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1980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1990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2000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2010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3525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人口</a:t>
                      </a:r>
                      <a:r>
                        <a:rPr lang="en-US" altLang="zh-CN" sz="2000" b="1" kern="100" dirty="0" smtClean="0">
                          <a:effectLst/>
                        </a:rPr>
                        <a:t>(</a:t>
                      </a:r>
                      <a:r>
                        <a:rPr lang="zh-CN" sz="2000" b="1" kern="100" dirty="0" smtClean="0">
                          <a:effectLst/>
                        </a:rPr>
                        <a:t>百万</a:t>
                      </a:r>
                      <a:r>
                        <a:rPr lang="en-US" altLang="zh-CN" sz="2000" b="1" kern="100" dirty="0" smtClean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150.7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179.3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203.2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226.5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248.7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281.4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308.7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341187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增长率</a:t>
                      </a:r>
                      <a:r>
                        <a:rPr lang="en-US" sz="2000" b="1" kern="100" dirty="0">
                          <a:effectLst/>
                        </a:rPr>
                        <a:t>/10</a:t>
                      </a: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0.1579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0.1464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0.1161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0.1004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0.1104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0.1349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83568" y="620687"/>
            <a:ext cx="72008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建立数学模型描述人口发展规律</a:t>
            </a:r>
            <a:r>
              <a:rPr lang="zh-CN" altLang="zh-CN" sz="2800" b="1" dirty="0" smtClean="0"/>
              <a:t>，是</a:t>
            </a:r>
            <a:r>
              <a:rPr lang="zh-CN" altLang="zh-CN" sz="2800" b="1" dirty="0"/>
              <a:t>制定积极、</a:t>
            </a:r>
            <a:r>
              <a:rPr lang="zh-CN" altLang="zh-CN" sz="2800" b="1" dirty="0" smtClean="0"/>
              <a:t>稳妥人口</a:t>
            </a:r>
            <a:r>
              <a:rPr lang="zh-CN" altLang="zh-CN" sz="2800" b="1" dirty="0"/>
              <a:t>政策的</a:t>
            </a:r>
            <a:r>
              <a:rPr lang="zh-CN" altLang="zh-CN" sz="2800" b="1" dirty="0" smtClean="0"/>
              <a:t>前提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44519" y="1892607"/>
            <a:ext cx="378982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两个</a:t>
            </a:r>
            <a:r>
              <a:rPr lang="zh-CN" altLang="en-US" sz="2800" b="1" dirty="0" smtClean="0"/>
              <a:t>基本的</a:t>
            </a:r>
            <a:r>
              <a:rPr lang="zh-CN" altLang="zh-CN" sz="2800" b="1" dirty="0" smtClean="0"/>
              <a:t>人口模型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72000" y="1883039"/>
            <a:ext cx="451117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用</a:t>
            </a:r>
            <a:r>
              <a:rPr lang="zh-CN" altLang="zh-CN" sz="2800" b="1" dirty="0">
                <a:solidFill>
                  <a:srgbClr val="FF0000"/>
                </a:solidFill>
              </a:rPr>
              <a:t>美国人口数据</a:t>
            </a:r>
            <a:r>
              <a:rPr lang="zh-CN" altLang="zh-CN" sz="2800" b="1" dirty="0"/>
              <a:t>估计</a:t>
            </a:r>
            <a:r>
              <a:rPr lang="zh-CN" altLang="zh-CN" sz="2800" b="1" dirty="0" smtClean="0"/>
              <a:t>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65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 animBg="1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" y="1219349"/>
            <a:ext cx="33845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增加生产  发展经济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81400" y="1219349"/>
            <a:ext cx="169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增加投资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181600" y="1219349"/>
            <a:ext cx="2000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增加劳动力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162800" y="1219349"/>
            <a:ext cx="169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提高技术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1828949"/>
            <a:ext cx="746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建立产值与资金、劳动力之间的关系</a:t>
            </a:r>
            <a:r>
              <a:rPr lang="en-US" altLang="zh-CN" sz="2800" b="1"/>
              <a:t>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09600" y="2438549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研究资金与劳动力的最佳分配，使投资效益最大</a:t>
            </a:r>
            <a:r>
              <a:rPr lang="en-US" altLang="zh-CN" sz="2800" b="1"/>
              <a:t>.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09600" y="3048149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调节资金与劳动力的增长率，使经济</a:t>
            </a:r>
            <a:r>
              <a:rPr lang="en-US" altLang="zh-CN" sz="2800" b="1"/>
              <a:t>(</a:t>
            </a:r>
            <a:r>
              <a:rPr lang="zh-CN" altLang="en-US" sz="2800" b="1"/>
              <a:t>生产率</a:t>
            </a:r>
            <a:r>
              <a:rPr lang="en-US" altLang="zh-CN" sz="2800" b="1"/>
              <a:t>)</a:t>
            </a:r>
            <a:r>
              <a:rPr lang="zh-CN" altLang="en-US" sz="2800" b="1"/>
              <a:t>增长</a:t>
            </a:r>
            <a:r>
              <a:rPr lang="en-US" altLang="zh-CN" sz="2800" b="1"/>
              <a:t>.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33400" y="3719661"/>
            <a:ext cx="380682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 </a:t>
            </a:r>
            <a:r>
              <a:rPr lang="zh-CN" altLang="en-US" b="1" dirty="0" smtClean="0"/>
              <a:t>）</a:t>
            </a:r>
            <a:r>
              <a:rPr lang="en-US" altLang="zh-CN" sz="2800" b="1" dirty="0" smtClean="0"/>
              <a:t>Douglas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生产函数</a:t>
            </a:r>
            <a:endParaRPr lang="zh-CN" altLang="en-US" sz="2800" b="1" dirty="0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066800" y="4526111"/>
            <a:ext cx="114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</a:t>
            </a:r>
            <a:r>
              <a:rPr lang="zh-CN" altLang="en-US" sz="2800" b="1"/>
              <a:t>产值 </a:t>
            </a:r>
          </a:p>
          <a:p>
            <a:pPr algn="ctr" eaLnBrk="1" hangingPunct="1"/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42151"/>
              </p:ext>
            </p:extLst>
          </p:nvPr>
        </p:nvGraphicFramePr>
        <p:xfrm>
          <a:off x="1638300" y="5733256"/>
          <a:ext cx="4094163" cy="56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公式" r:id="rId3" imgW="1396800" imgH="228600" progId="Equation.3">
                  <p:embed/>
                </p:oleObj>
              </mc:Choice>
              <mc:Fallback>
                <p:oleObj name="公式" r:id="rId3" imgW="1396800" imgH="2286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733256"/>
                        <a:ext cx="4094163" cy="5657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6096000" y="5733256"/>
            <a:ext cx="2230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F</a:t>
            </a:r>
            <a:r>
              <a:rPr lang="zh-CN" altLang="zh-CN" sz="2800" b="1" dirty="0"/>
              <a:t>为待定函数</a:t>
            </a:r>
            <a:endParaRPr lang="zh-CN" altLang="en-US" sz="2800" b="1" dirty="0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895600" y="440546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资金 </a:t>
            </a:r>
            <a:r>
              <a:rPr lang="en-US" altLang="zh-CN" sz="2800" b="1" i="1"/>
              <a:t>K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4953000" y="440546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劳动力 </a:t>
            </a:r>
            <a:r>
              <a:rPr lang="en-US" altLang="zh-CN" sz="2800" b="1" i="1"/>
              <a:t>L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895600" y="501317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技术  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4419600" y="5013176"/>
            <a:ext cx="1952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= f</a:t>
            </a:r>
            <a:r>
              <a:rPr lang="en-US" altLang="zh-CN" sz="2800" b="1" baseline="-25000"/>
              <a:t>0 </a:t>
            </a:r>
            <a:r>
              <a:rPr lang="en-US" altLang="zh-CN" sz="2800" b="1"/>
              <a:t>(</a:t>
            </a:r>
            <a:r>
              <a:rPr lang="zh-CN" altLang="en-US" sz="2800" b="1"/>
              <a:t>常数</a:t>
            </a:r>
            <a:r>
              <a:rPr lang="en-US" altLang="zh-CN" sz="2800" b="1"/>
              <a:t>)</a:t>
            </a:r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 flipH="1">
            <a:off x="2362200" y="4786461"/>
            <a:ext cx="2286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31" name="Picture 25" descr="IN01108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76250"/>
            <a:ext cx="10191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133600" y="476672"/>
            <a:ext cx="459864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5.4  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经济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增长模型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10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 autoUpdateAnimBg="0"/>
      <p:bldP spid="45060" grpId="0" autoUpdateAnimBg="0"/>
      <p:bldP spid="45061" grpId="0" autoUpdateAnimBg="0"/>
      <p:bldP spid="45062" grpId="0" autoUpdateAnimBg="0"/>
      <p:bldP spid="45063" grpId="0" autoUpdateAnimBg="0"/>
      <p:bldP spid="45064" grpId="0" autoUpdateAnimBg="0"/>
      <p:bldP spid="45065" grpId="0" autoUpdateAnimBg="0"/>
      <p:bldP spid="45066" grpId="0" animBg="1" autoUpdateAnimBg="0"/>
      <p:bldP spid="45068" grpId="0" autoUpdateAnimBg="0"/>
      <p:bldP spid="45073" grpId="0" autoUpdateAnimBg="0"/>
      <p:bldP spid="45074" grpId="0" autoUpdateAnimBg="0"/>
      <p:bldP spid="45075" grpId="0" autoUpdateAnimBg="0"/>
      <p:bldP spid="45076" grpId="0" autoUpdateAnimBg="0"/>
      <p:bldP spid="45077" grpId="0" autoUpdateAnimBg="0"/>
      <p:bldP spid="4507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94921"/>
              </p:ext>
            </p:extLst>
          </p:nvPr>
        </p:nvGraphicFramePr>
        <p:xfrm>
          <a:off x="1371600" y="3472789"/>
          <a:ext cx="2514600" cy="49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" name="公式" r:id="rId3" imgW="1143000" imgH="228600" progId="Equation.3">
                  <p:embed/>
                </p:oleObj>
              </mc:Choice>
              <mc:Fallback>
                <p:oleObj name="公式" r:id="rId3" imgW="1143000" imgH="2286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72789"/>
                        <a:ext cx="2514600" cy="499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101785"/>
              </p:ext>
            </p:extLst>
          </p:nvPr>
        </p:nvGraphicFramePr>
        <p:xfrm>
          <a:off x="4674128" y="3470275"/>
          <a:ext cx="2869671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" name="公式" r:id="rId5" imgW="1714320" imgH="266400" progId="Equation.3">
                  <p:embed/>
                </p:oleObj>
              </mc:Choice>
              <mc:Fallback>
                <p:oleObj name="公式" r:id="rId5" imgW="1714320" imgH="2664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128" y="3470275"/>
                        <a:ext cx="2869671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69457"/>
              </p:ext>
            </p:extLst>
          </p:nvPr>
        </p:nvGraphicFramePr>
        <p:xfrm>
          <a:off x="820177" y="5501469"/>
          <a:ext cx="1578340" cy="79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" name="公式" r:id="rId7" imgW="774360" imgH="393480" progId="Equation.3">
                  <p:embed/>
                </p:oleObj>
              </mc:Choice>
              <mc:Fallback>
                <p:oleObj name="公式" r:id="rId7" imgW="774360" imgH="39348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77" y="5501469"/>
                        <a:ext cx="1578340" cy="790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81000" y="2852936"/>
            <a:ext cx="1676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模型假设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75519" y="1199338"/>
            <a:ext cx="4811713" cy="550863"/>
            <a:chOff x="1330" y="248"/>
            <a:chExt cx="3031" cy="347"/>
          </a:xfrm>
        </p:grpSpPr>
        <p:sp>
          <p:nvSpPr>
            <p:cNvPr id="14369" name="Text Box 12"/>
            <p:cNvSpPr txBox="1">
              <a:spLocks noChangeArrowheads="1"/>
            </p:cNvSpPr>
            <p:nvPr/>
          </p:nvSpPr>
          <p:spPr bwMode="auto">
            <a:xfrm>
              <a:off x="1330" y="248"/>
              <a:ext cx="1104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静态模型</a:t>
              </a:r>
            </a:p>
          </p:txBody>
        </p:sp>
        <p:graphicFrame>
          <p:nvGraphicFramePr>
            <p:cNvPr id="1434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6729050"/>
                </p:ext>
              </p:extLst>
            </p:nvPr>
          </p:nvGraphicFramePr>
          <p:xfrm>
            <a:off x="2557" y="291"/>
            <a:ext cx="18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3" name="公式" r:id="rId9" imgW="1612800" imgH="253800" progId="Equation.3">
                    <p:embed/>
                  </p:oleObj>
                </mc:Choice>
                <mc:Fallback>
                  <p:oleObj name="公式" r:id="rId9" imgW="1612800" imgH="253800" progId="Equation.3">
                    <p:embed/>
                    <p:pic>
                      <p:nvPicPr>
                        <p:cNvPr id="0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291"/>
                          <a:ext cx="1804" cy="30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793668" y="1784251"/>
            <a:ext cx="2909887" cy="946150"/>
            <a:chOff x="521" y="1077"/>
            <a:chExt cx="1833" cy="596"/>
          </a:xfrm>
        </p:grpSpPr>
        <p:sp>
          <p:nvSpPr>
            <p:cNvPr id="14368" name="Text Box 14"/>
            <p:cNvSpPr txBox="1">
              <a:spLocks noChangeArrowheads="1"/>
            </p:cNvSpPr>
            <p:nvPr/>
          </p:nvSpPr>
          <p:spPr bwMode="auto">
            <a:xfrm>
              <a:off x="521" y="1077"/>
              <a:ext cx="126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/>
                <a:t>每个劳动力的产值</a:t>
              </a:r>
            </a:p>
          </p:txBody>
        </p:sp>
        <p:graphicFrame>
          <p:nvGraphicFramePr>
            <p:cNvPr id="1434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6523165"/>
                </p:ext>
              </p:extLst>
            </p:nvPr>
          </p:nvGraphicFramePr>
          <p:xfrm>
            <a:off x="1789" y="1112"/>
            <a:ext cx="565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4" name="公式" r:id="rId11" imgW="482400" imgH="469800" progId="Equation.3">
                    <p:embed/>
                  </p:oleObj>
                </mc:Choice>
                <mc:Fallback>
                  <p:oleObj name="公式" r:id="rId11" imgW="482400" imgH="469800" progId="Equation.3">
                    <p:embed/>
                    <p:pic>
                      <p:nvPicPr>
                        <p:cNvPr id="0" name="Object 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1112"/>
                          <a:ext cx="565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583113" y="1781077"/>
            <a:ext cx="2846387" cy="946150"/>
            <a:chOff x="2743" y="1075"/>
            <a:chExt cx="1793" cy="596"/>
          </a:xfrm>
        </p:grpSpPr>
        <p:sp>
          <p:nvSpPr>
            <p:cNvPr id="14367" name="Text Box 15"/>
            <p:cNvSpPr txBox="1">
              <a:spLocks noChangeArrowheads="1"/>
            </p:cNvSpPr>
            <p:nvPr/>
          </p:nvSpPr>
          <p:spPr bwMode="auto">
            <a:xfrm>
              <a:off x="2743" y="1075"/>
              <a:ext cx="127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/>
                <a:t>每个劳动力的投资</a:t>
              </a:r>
            </a:p>
          </p:txBody>
        </p:sp>
        <p:graphicFrame>
          <p:nvGraphicFramePr>
            <p:cNvPr id="1434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7699834"/>
                </p:ext>
              </p:extLst>
            </p:nvPr>
          </p:nvGraphicFramePr>
          <p:xfrm>
            <a:off x="3949" y="1117"/>
            <a:ext cx="587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" name="公式" r:id="rId13" imgW="520560" imgH="469800" progId="Equation.3">
                    <p:embed/>
                  </p:oleObj>
                </mc:Choice>
                <mc:Fallback>
                  <p:oleObj name="公式" r:id="rId13" imgW="520560" imgH="469800" progId="Equation.3">
                    <p:embed/>
                    <p:pic>
                      <p:nvPicPr>
                        <p:cNvPr id="0" name="Object 1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1117"/>
                          <a:ext cx="587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2317692" y="2860322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smtClean="0">
                <a:latin typeface="+mn-lt"/>
              </a:rPr>
              <a:t>z</a:t>
            </a:r>
            <a:r>
              <a:rPr lang="en-US" altLang="zh-CN" sz="2800" b="1" i="1" dirty="0" smtClean="0"/>
              <a:t> </a:t>
            </a:r>
            <a:r>
              <a:rPr lang="zh-CN" altLang="zh-CN" sz="2800" b="1" dirty="0"/>
              <a:t>随着</a:t>
            </a:r>
            <a:r>
              <a:rPr lang="zh-CN" altLang="en-US" sz="2800" b="1" dirty="0"/>
              <a:t> </a:t>
            </a:r>
            <a:r>
              <a:rPr lang="en-US" altLang="zh-CN" sz="2800" b="1" i="1" dirty="0"/>
              <a:t>y </a:t>
            </a:r>
            <a:r>
              <a:rPr lang="zh-CN" altLang="en-US" sz="2800" b="1" dirty="0"/>
              <a:t>的增加而增长，但增长速度递减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6934200" y="4113213"/>
            <a:ext cx="2209800" cy="1844675"/>
            <a:chOff x="4080" y="2544"/>
            <a:chExt cx="1392" cy="1162"/>
          </a:xfrm>
        </p:grpSpPr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4176" y="350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V="1">
              <a:off x="4176" y="259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Arc 28"/>
            <p:cNvSpPr>
              <a:spLocks/>
            </p:cNvSpPr>
            <p:nvPr/>
          </p:nvSpPr>
          <p:spPr bwMode="auto">
            <a:xfrm flipH="1">
              <a:off x="4176" y="2832"/>
              <a:ext cx="960" cy="672"/>
            </a:xfrm>
            <a:custGeom>
              <a:avLst/>
              <a:gdLst>
                <a:gd name="T0" fmla="*/ 14 w 21600"/>
                <a:gd name="T1" fmla="*/ 0 h 20407"/>
                <a:gd name="T2" fmla="*/ 43 w 21600"/>
                <a:gd name="T3" fmla="*/ 22 h 20407"/>
                <a:gd name="T4" fmla="*/ 0 w 21600"/>
                <a:gd name="T5" fmla="*/ 22 h 204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407"/>
                <a:gd name="T11" fmla="*/ 21600 w 21600"/>
                <a:gd name="T12" fmla="*/ 20407 h 204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407" fill="none" extrusionOk="0">
                  <a:moveTo>
                    <a:pt x="7079" y="-1"/>
                  </a:moveTo>
                  <a:cubicBezTo>
                    <a:pt x="15771" y="3015"/>
                    <a:pt x="21600" y="11206"/>
                    <a:pt x="21600" y="20407"/>
                  </a:cubicBezTo>
                </a:path>
                <a:path w="21600" h="20407" stroke="0" extrusionOk="0">
                  <a:moveTo>
                    <a:pt x="7079" y="-1"/>
                  </a:moveTo>
                  <a:cubicBezTo>
                    <a:pt x="15771" y="3015"/>
                    <a:pt x="21600" y="11206"/>
                    <a:pt x="21600" y="20407"/>
                  </a:cubicBezTo>
                  <a:lnTo>
                    <a:pt x="0" y="2040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Text Box 29"/>
            <p:cNvSpPr txBox="1">
              <a:spLocks noChangeArrowheads="1"/>
            </p:cNvSpPr>
            <p:nvPr/>
          </p:nvSpPr>
          <p:spPr bwMode="auto">
            <a:xfrm>
              <a:off x="5136" y="345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y</a:t>
              </a:r>
            </a:p>
          </p:txBody>
        </p:sp>
        <p:sp>
          <p:nvSpPr>
            <p:cNvPr id="14365" name="Text Box 30"/>
            <p:cNvSpPr txBox="1">
              <a:spLocks noChangeArrowheads="1"/>
            </p:cNvSpPr>
            <p:nvPr/>
          </p:nvSpPr>
          <p:spPr bwMode="auto">
            <a:xfrm>
              <a:off x="4176" y="254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g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y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14366" name="Text Box 31"/>
            <p:cNvSpPr txBox="1">
              <a:spLocks noChangeArrowheads="1"/>
            </p:cNvSpPr>
            <p:nvPr/>
          </p:nvSpPr>
          <p:spPr bwMode="auto">
            <a:xfrm>
              <a:off x="4080" y="345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</p:grpSp>
      <p:sp>
        <p:nvSpPr>
          <p:cNvPr id="14353" name="Text Box 33"/>
          <p:cNvSpPr txBox="1">
            <a:spLocks noChangeArrowheads="1"/>
          </p:cNvSpPr>
          <p:nvPr/>
        </p:nvSpPr>
        <p:spPr bwMode="auto">
          <a:xfrm>
            <a:off x="250825" y="533623"/>
            <a:ext cx="3529013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 </a:t>
            </a:r>
            <a:r>
              <a:rPr lang="zh-CN" altLang="en-US" b="1" dirty="0"/>
              <a:t>）</a:t>
            </a:r>
            <a:r>
              <a:rPr lang="en-US" altLang="zh-CN" dirty="0"/>
              <a:t> </a:t>
            </a:r>
            <a:r>
              <a:rPr lang="en-US" altLang="zh-CN" sz="2800" b="1" dirty="0"/>
              <a:t>Douglas</a:t>
            </a:r>
            <a:r>
              <a:rPr lang="zh-CN" altLang="en-US" sz="2800" b="1" dirty="0"/>
              <a:t>生产函数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4792663" y="5637213"/>
            <a:ext cx="2011362" cy="51911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解释含义？</a:t>
            </a:r>
          </a:p>
        </p:txBody>
      </p:sp>
      <p:graphicFrame>
        <p:nvGraphicFramePr>
          <p:cNvPr id="379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822494"/>
              </p:ext>
            </p:extLst>
          </p:nvPr>
        </p:nvGraphicFramePr>
        <p:xfrm>
          <a:off x="2726383" y="5408614"/>
          <a:ext cx="1990080" cy="82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" name="公式" r:id="rId15" imgW="901440" imgH="419040" progId="Equation.3">
                  <p:embed/>
                </p:oleObj>
              </mc:Choice>
              <mc:Fallback>
                <p:oleObj name="公式" r:id="rId15" imgW="901440" imgH="419040" progId="Equation.3">
                  <p:embed/>
                  <p:pic>
                    <p:nvPicPr>
                      <p:cNvPr id="0" name="Object 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383" y="5408614"/>
                        <a:ext cx="1990080" cy="820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450710" y="4111037"/>
            <a:ext cx="2546615" cy="473663"/>
            <a:chOff x="768" y="2400"/>
            <a:chExt cx="1750" cy="345"/>
          </a:xfrm>
        </p:grpSpPr>
        <p:graphicFrame>
          <p:nvGraphicFramePr>
            <p:cNvPr id="14343" name="Object 8"/>
            <p:cNvGraphicFramePr>
              <a:graphicFrameLocks noChangeAspect="1"/>
            </p:cNvGraphicFramePr>
            <p:nvPr/>
          </p:nvGraphicFramePr>
          <p:xfrm>
            <a:off x="960" y="2400"/>
            <a:ext cx="155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7" name="公式" r:id="rId17" imgW="1002960" imgH="241200" progId="Equation.3">
                    <p:embed/>
                  </p:oleObj>
                </mc:Choice>
                <mc:Fallback>
                  <p:oleObj name="公式" r:id="rId17" imgW="1002960" imgH="241200" progId="Equation.3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00"/>
                          <a:ext cx="155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AutoShape 38"/>
            <p:cNvSpPr>
              <a:spLocks noChangeArrowheads="1"/>
            </p:cNvSpPr>
            <p:nvPr/>
          </p:nvSpPr>
          <p:spPr bwMode="auto">
            <a:xfrm>
              <a:off x="768" y="240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3798921" y="4686735"/>
            <a:ext cx="2895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Douglas</a:t>
            </a:r>
            <a:r>
              <a:rPr lang="zh-CN" altLang="en-US" sz="2800" b="1"/>
              <a:t>生产函数</a:t>
            </a: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457200" y="4691063"/>
            <a:ext cx="3106738" cy="503237"/>
            <a:chOff x="288" y="2812"/>
            <a:chExt cx="1957" cy="317"/>
          </a:xfrm>
        </p:grpSpPr>
        <p:graphicFrame>
          <p:nvGraphicFramePr>
            <p:cNvPr id="14342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802984"/>
                </p:ext>
              </p:extLst>
            </p:nvPr>
          </p:nvGraphicFramePr>
          <p:xfrm>
            <a:off x="484" y="2812"/>
            <a:ext cx="176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8" name="公式" r:id="rId19" imgW="1231560" imgH="241200" progId="Equation.3">
                    <p:embed/>
                  </p:oleObj>
                </mc:Choice>
                <mc:Fallback>
                  <p:oleObj name="公式" r:id="rId19" imgW="1231560" imgH="241200" progId="Equation.3">
                    <p:embed/>
                    <p:pic>
                      <p:nvPicPr>
                        <p:cNvPr id="0" name="Object 3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2812"/>
                          <a:ext cx="1761" cy="31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AutoShape 42"/>
            <p:cNvSpPr>
              <a:spLocks noChangeArrowheads="1"/>
            </p:cNvSpPr>
            <p:nvPr/>
          </p:nvSpPr>
          <p:spPr bwMode="auto">
            <a:xfrm>
              <a:off x="288" y="281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8" name="Text Box 45"/>
          <p:cNvSpPr txBox="1">
            <a:spLocks noChangeArrowheads="1"/>
          </p:cNvSpPr>
          <p:nvPr/>
        </p:nvSpPr>
        <p:spPr bwMode="auto">
          <a:xfrm>
            <a:off x="3851275" y="533623"/>
            <a:ext cx="5040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800" b="1" dirty="0"/>
              <a:t>产值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资金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劳动力</a:t>
            </a:r>
            <a:r>
              <a:rPr lang="en-US" altLang="zh-CN" sz="2800" b="1" i="1" dirty="0"/>
              <a:t>L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技术</a:t>
            </a:r>
            <a:r>
              <a:rPr lang="en-US" altLang="zh-CN" sz="2800" b="1" i="1" dirty="0"/>
              <a:t>f</a:t>
            </a:r>
            <a:r>
              <a:rPr lang="en-US" altLang="zh-CN" sz="2800" b="1" baseline="-25000" dirty="0"/>
              <a:t>0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 animBg="1" autoUpdateAnimBg="0"/>
      <p:bldP spid="37906" grpId="0" animBg="1" autoUpdateAnimBg="0"/>
      <p:bldP spid="37922" grpId="0" animBg="1"/>
      <p:bldP spid="379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471502"/>
              </p:ext>
            </p:extLst>
          </p:nvPr>
        </p:nvGraphicFramePr>
        <p:xfrm>
          <a:off x="4932363" y="692696"/>
          <a:ext cx="3096021" cy="508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" name="公式" r:id="rId3" imgW="1473120" imgH="266400" progId="Equation.3">
                  <p:embed/>
                </p:oleObj>
              </mc:Choice>
              <mc:Fallback>
                <p:oleObj name="公式" r:id="rId3" imgW="1473120" imgH="2664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692696"/>
                        <a:ext cx="3096021" cy="508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52400" y="3860800"/>
            <a:ext cx="41148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 </a:t>
            </a:r>
            <a:r>
              <a:rPr lang="en-US" altLang="zh-CN" sz="2800" b="1"/>
              <a:t>~ </a:t>
            </a:r>
            <a:r>
              <a:rPr lang="zh-CN" altLang="en-US" sz="2800" b="1"/>
              <a:t>资金在产值中的份额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343400" y="3860800"/>
            <a:ext cx="4648200" cy="519113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1-</a:t>
            </a:r>
            <a:r>
              <a:rPr lang="en-US" altLang="zh-CN" sz="2800" b="1" i="1">
                <a:sym typeface="Symbol" pitchFamily="18" charset="2"/>
              </a:rPr>
              <a:t> </a:t>
            </a:r>
            <a:r>
              <a:rPr lang="en-US" altLang="zh-CN" sz="2800" b="1"/>
              <a:t>~</a:t>
            </a:r>
            <a:r>
              <a:rPr lang="zh-CN" altLang="en-US" sz="2800" b="1"/>
              <a:t>劳动力在产值中的份额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1187450" y="4724400"/>
            <a:ext cx="453667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更一般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Douglas</a:t>
            </a:r>
            <a:r>
              <a:rPr lang="zh-CN" altLang="en-US" sz="2800" b="1" dirty="0" smtClean="0"/>
              <a:t>生产函数</a:t>
            </a:r>
            <a:endParaRPr lang="zh-CN" altLang="en-US" sz="2800" b="1" dirty="0"/>
          </a:p>
        </p:txBody>
      </p:sp>
      <p:graphicFrame>
        <p:nvGraphicFramePr>
          <p:cNvPr id="38947" name="Object 35"/>
          <p:cNvGraphicFramePr>
            <a:graphicFrameLocks noChangeAspect="1"/>
          </p:cNvGraphicFramePr>
          <p:nvPr/>
        </p:nvGraphicFramePr>
        <p:xfrm>
          <a:off x="1187450" y="5373688"/>
          <a:ext cx="59007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" name="公式" r:id="rId5" imgW="2577960" imgH="241200" progId="Equation.3">
                  <p:embed/>
                </p:oleObj>
              </mc:Choice>
              <mc:Fallback>
                <p:oleObj name="公式" r:id="rId5" imgW="2577960" imgH="241200" progId="Equation.3">
                  <p:embed/>
                  <p:pic>
                    <p:nvPicPr>
                      <p:cNvPr id="0" name="Object 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73688"/>
                        <a:ext cx="5900738" cy="550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36"/>
          <p:cNvSpPr txBox="1">
            <a:spLocks noChangeArrowheads="1"/>
          </p:cNvSpPr>
          <p:nvPr/>
        </p:nvSpPr>
        <p:spPr bwMode="auto">
          <a:xfrm>
            <a:off x="684435" y="692696"/>
            <a:ext cx="3525838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 </a:t>
            </a:r>
            <a:r>
              <a:rPr lang="zh-CN" altLang="en-US" b="1" dirty="0"/>
              <a:t>）</a:t>
            </a:r>
            <a:r>
              <a:rPr lang="en-US" altLang="zh-CN" dirty="0"/>
              <a:t> </a:t>
            </a:r>
            <a:r>
              <a:rPr lang="en-US" altLang="zh-CN" sz="2800" b="1" dirty="0"/>
              <a:t>Douglas</a:t>
            </a:r>
            <a:r>
              <a:rPr lang="zh-CN" altLang="en-US" sz="2800" b="1" dirty="0"/>
              <a:t>生产函数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219700" y="1355479"/>
            <a:ext cx="3312438" cy="1209921"/>
            <a:chOff x="3024" y="682"/>
            <a:chExt cx="2291" cy="806"/>
          </a:xfrm>
        </p:grpSpPr>
        <p:graphicFrame>
          <p:nvGraphicFramePr>
            <p:cNvPr id="15367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4278405"/>
                </p:ext>
              </p:extLst>
            </p:nvPr>
          </p:nvGraphicFramePr>
          <p:xfrm>
            <a:off x="3024" y="910"/>
            <a:ext cx="2291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5" name="公式" r:id="rId7" imgW="1523880" imgH="419040" progId="Equation.3">
                    <p:embed/>
                  </p:oleObj>
                </mc:Choice>
                <mc:Fallback>
                  <p:oleObj name="公式" r:id="rId7" imgW="1523880" imgH="419040" progId="Equation.3">
                    <p:embed/>
                    <p:pic>
                      <p:nvPicPr>
                        <p:cNvPr id="0" name="Object 3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910"/>
                          <a:ext cx="2291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AutoShape 38"/>
            <p:cNvSpPr>
              <a:spLocks noChangeArrowheads="1"/>
            </p:cNvSpPr>
            <p:nvPr/>
          </p:nvSpPr>
          <p:spPr bwMode="auto">
            <a:xfrm>
              <a:off x="3831" y="682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580063" y="2711450"/>
            <a:ext cx="2375838" cy="774374"/>
            <a:chOff x="3360" y="1536"/>
            <a:chExt cx="1770" cy="612"/>
          </a:xfrm>
        </p:grpSpPr>
        <p:graphicFrame>
          <p:nvGraphicFramePr>
            <p:cNvPr id="1536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4176668"/>
                </p:ext>
              </p:extLst>
            </p:nvPr>
          </p:nvGraphicFramePr>
          <p:xfrm>
            <a:off x="3360" y="1751"/>
            <a:ext cx="177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6" name="公式" r:id="rId9" imgW="1015920" imgH="215640" progId="Equation.3">
                    <p:embed/>
                  </p:oleObj>
                </mc:Choice>
                <mc:Fallback>
                  <p:oleObj name="公式" r:id="rId9" imgW="1015920" imgH="215640" progId="Equation.3">
                    <p:embed/>
                    <p:pic>
                      <p:nvPicPr>
                        <p:cNvPr id="0" name="Object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751"/>
                          <a:ext cx="177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AutoShape 39"/>
            <p:cNvSpPr>
              <a:spLocks noChangeArrowheads="1"/>
            </p:cNvSpPr>
            <p:nvPr/>
          </p:nvSpPr>
          <p:spPr bwMode="auto">
            <a:xfrm>
              <a:off x="3984" y="1536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28016" y="1600994"/>
            <a:ext cx="4681538" cy="711200"/>
            <a:chOff x="158" y="769"/>
            <a:chExt cx="2949" cy="448"/>
          </a:xfrm>
        </p:grpSpPr>
        <p:sp>
          <p:nvSpPr>
            <p:cNvPr id="15377" name="Text Box 8"/>
            <p:cNvSpPr txBox="1">
              <a:spLocks noChangeArrowheads="1"/>
            </p:cNvSpPr>
            <p:nvPr/>
          </p:nvSpPr>
          <p:spPr bwMode="auto">
            <a:xfrm>
              <a:off x="839" y="845"/>
              <a:ext cx="2268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~</a:t>
              </a:r>
              <a:r>
                <a:rPr lang="zh-CN" altLang="en-US" sz="2800" b="1" dirty="0"/>
                <a:t>单位资金创造的产值</a:t>
              </a:r>
            </a:p>
          </p:txBody>
        </p:sp>
        <p:graphicFrame>
          <p:nvGraphicFramePr>
            <p:cNvPr id="15365" name="Object 42"/>
            <p:cNvGraphicFramePr>
              <a:graphicFrameLocks noChangeAspect="1"/>
            </p:cNvGraphicFramePr>
            <p:nvPr/>
          </p:nvGraphicFramePr>
          <p:xfrm>
            <a:off x="158" y="769"/>
            <a:ext cx="69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7" name="公式" r:id="rId11" imgW="596880" imgH="393480" progId="Equation.3">
                    <p:embed/>
                  </p:oleObj>
                </mc:Choice>
                <mc:Fallback>
                  <p:oleObj name="公式" r:id="rId11" imgW="596880" imgH="393480" progId="Equation.3">
                    <p:embed/>
                    <p:pic>
                      <p:nvPicPr>
                        <p:cNvPr id="0" name="Object 4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769"/>
                          <a:ext cx="690" cy="44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09501" y="2531706"/>
            <a:ext cx="4954587" cy="723900"/>
            <a:chOff x="167" y="1298"/>
            <a:chExt cx="3121" cy="456"/>
          </a:xfrm>
        </p:grpSpPr>
        <p:sp>
          <p:nvSpPr>
            <p:cNvPr id="15376" name="Text Box 9"/>
            <p:cNvSpPr txBox="1">
              <a:spLocks noChangeArrowheads="1"/>
            </p:cNvSpPr>
            <p:nvPr/>
          </p:nvSpPr>
          <p:spPr bwMode="auto">
            <a:xfrm>
              <a:off x="776" y="1344"/>
              <a:ext cx="2512" cy="327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~</a:t>
              </a:r>
              <a:r>
                <a:rPr lang="zh-CN" altLang="en-US" sz="2800" b="1" dirty="0"/>
                <a:t>单位劳动力创造的产值</a:t>
              </a:r>
            </a:p>
          </p:txBody>
        </p:sp>
        <p:graphicFrame>
          <p:nvGraphicFramePr>
            <p:cNvPr id="15364" name="Object 43"/>
            <p:cNvGraphicFramePr>
              <a:graphicFrameLocks noChangeAspect="1"/>
            </p:cNvGraphicFramePr>
            <p:nvPr/>
          </p:nvGraphicFramePr>
          <p:xfrm>
            <a:off x="167" y="1298"/>
            <a:ext cx="67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8" name="公式" r:id="rId13" imgW="571320" imgH="393480" progId="Equation.3">
                    <p:embed/>
                  </p:oleObj>
                </mc:Choice>
                <mc:Fallback>
                  <p:oleObj name="公式" r:id="rId13" imgW="571320" imgH="393480" progId="Equation.3">
                    <p:embed/>
                    <p:pic>
                      <p:nvPicPr>
                        <p:cNvPr id="0" name="Object 4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" y="1298"/>
                          <a:ext cx="672" cy="456"/>
                        </a:xfrm>
                        <a:prstGeom prst="rect">
                          <a:avLst/>
                        </a:prstGeom>
                        <a:solidFill>
                          <a:srgbClr val="66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 animBg="1" autoUpdateAnimBg="0"/>
      <p:bldP spid="38925" grpId="0" animBg="1" autoUpdateAnimBg="0"/>
      <p:bldP spid="389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57200" y="3792538"/>
          <a:ext cx="26670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" name="公式" r:id="rId3" imgW="977760" imgH="393480" progId="Equation.3">
                  <p:embed/>
                </p:oleObj>
              </mc:Choice>
              <mc:Fallback>
                <p:oleObj name="公式" r:id="rId3" imgW="977760" imgH="3934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92538"/>
                        <a:ext cx="26670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81000" y="4767263"/>
          <a:ext cx="2819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公式" r:id="rId5" imgW="1904760" imgH="507960" progId="Equation.3">
                  <p:embed/>
                </p:oleObj>
              </mc:Choice>
              <mc:Fallback>
                <p:oleObj name="公式" r:id="rId5" imgW="1904760" imgH="50796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67263"/>
                        <a:ext cx="28194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638800" y="4157663"/>
            <a:ext cx="2971800" cy="944562"/>
            <a:chOff x="3504" y="2400"/>
            <a:chExt cx="1872" cy="595"/>
          </a:xfrm>
        </p:grpSpPr>
        <p:graphicFrame>
          <p:nvGraphicFramePr>
            <p:cNvPr id="16391" name="Object 4"/>
            <p:cNvGraphicFramePr>
              <a:graphicFrameLocks noChangeAspect="1"/>
            </p:cNvGraphicFramePr>
            <p:nvPr/>
          </p:nvGraphicFramePr>
          <p:xfrm>
            <a:off x="3792" y="2400"/>
            <a:ext cx="1584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0" name="公式" r:id="rId7" imgW="965160" imgH="469800" progId="Equation.3">
                    <p:embed/>
                  </p:oleObj>
                </mc:Choice>
                <mc:Fallback>
                  <p:oleObj name="公式" r:id="rId7" imgW="965160" imgH="469800" progId="Equation.3">
                    <p:embed/>
                    <p:pic>
                      <p:nvPicPr>
                        <p:cNvPr id="0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00"/>
                          <a:ext cx="1584" cy="59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AutoShape 8"/>
            <p:cNvSpPr>
              <a:spLocks noChangeArrowheads="1"/>
            </p:cNvSpPr>
            <p:nvPr/>
          </p:nvSpPr>
          <p:spPr bwMode="auto">
            <a:xfrm>
              <a:off x="3504" y="2496"/>
              <a:ext cx="144" cy="38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096000" y="5334000"/>
            <a:ext cx="2286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w </a:t>
            </a:r>
            <a:r>
              <a:rPr lang="en-US" altLang="zh-CN" sz="2800" b="1">
                <a:sym typeface="Symbol" pitchFamily="18" charset="2"/>
              </a:rPr>
              <a:t>,  </a:t>
            </a:r>
            <a:r>
              <a:rPr lang="en-US" altLang="zh-CN" sz="2800" b="1" i="1">
                <a:sym typeface="Symbol" pitchFamily="18" charset="2"/>
              </a:rPr>
              <a:t>r </a:t>
            </a:r>
            <a:r>
              <a:rPr lang="en-US" altLang="zh-CN" sz="2800" b="1">
                <a:sym typeface="Symbol" pitchFamily="18" charset="2"/>
              </a:rPr>
              <a:t>,  </a:t>
            </a:r>
            <a:r>
              <a:rPr lang="en-US" altLang="zh-CN" sz="2800" b="1" i="1">
                <a:sym typeface="Symbol" pitchFamily="18" charset="2"/>
              </a:rPr>
              <a:t></a:t>
            </a:r>
            <a:r>
              <a:rPr lang="en-US" altLang="zh-CN" sz="2800" b="1">
                <a:sym typeface="Symbol" pitchFamily="18" charset="2"/>
              </a:rPr>
              <a:t> 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 </a:t>
            </a:r>
            <a:r>
              <a:rPr lang="en-US" altLang="zh-CN" sz="2800" b="1" i="1">
                <a:sym typeface="Symbol" pitchFamily="18" charset="2"/>
              </a:rPr>
              <a:t>K/L</a:t>
            </a:r>
            <a:r>
              <a:rPr lang="en-US" altLang="zh-CN" sz="2800" b="1">
                <a:sym typeface="Symbol" pitchFamily="18" charset="2"/>
              </a:rPr>
              <a:t> 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676400" y="2573338"/>
            <a:ext cx="5943600" cy="11176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求资金与劳动力的分配比例</a:t>
            </a:r>
            <a:r>
              <a:rPr lang="en-US" altLang="zh-CN" sz="2800" b="1" i="1"/>
              <a:t>K/L</a:t>
            </a:r>
            <a:r>
              <a:rPr lang="en-US" altLang="zh-CN" sz="2800" b="1"/>
              <a:t>(</a:t>
            </a:r>
            <a:r>
              <a:rPr lang="zh-CN" altLang="en-US" sz="2800" b="1"/>
              <a:t>每个劳动力占有的资金</a:t>
            </a:r>
            <a:r>
              <a:rPr lang="en-US" altLang="zh-CN" sz="2800" b="1"/>
              <a:t>) </a:t>
            </a:r>
            <a:r>
              <a:rPr lang="zh-CN" altLang="en-US" sz="2800" b="1"/>
              <a:t>，使效益</a:t>
            </a:r>
            <a:r>
              <a:rPr lang="en-US" altLang="zh-CN" sz="2800" b="1" i="1"/>
              <a:t>S</a:t>
            </a:r>
            <a:r>
              <a:rPr lang="zh-CN" altLang="en-US" sz="2800" b="1"/>
              <a:t>最大</a:t>
            </a:r>
            <a:r>
              <a:rPr lang="en-US" altLang="zh-CN" sz="2800" b="1"/>
              <a:t>.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57200" y="19161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资金和劳动力创造的效益</a:t>
            </a: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931988"/>
              </p:ext>
            </p:extLst>
          </p:nvPr>
        </p:nvGraphicFramePr>
        <p:xfrm>
          <a:off x="4800600" y="1965665"/>
          <a:ext cx="2723728" cy="46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" name="公式" r:id="rId9" imgW="1282680" imgH="241200" progId="Equation.3">
                  <p:embed/>
                </p:oleObj>
              </mc:Choice>
              <mc:Fallback>
                <p:oleObj name="公式" r:id="rId9" imgW="1282680" imgH="2412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65665"/>
                        <a:ext cx="2723728" cy="469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990600" y="121602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资金来自贷款，利率 </a:t>
            </a:r>
            <a:r>
              <a:rPr lang="en-US" altLang="zh-CN" sz="2800" b="1" i="1"/>
              <a:t>r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4949825" y="1216025"/>
            <a:ext cx="2746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劳动力付工资 </a:t>
            </a:r>
            <a:r>
              <a:rPr lang="en-US" altLang="zh-CN" sz="2800" b="1" i="1"/>
              <a:t>w</a:t>
            </a:r>
          </a:p>
        </p:txBody>
      </p:sp>
      <p:sp>
        <p:nvSpPr>
          <p:cNvPr id="16398" name="Text Box 20"/>
          <p:cNvSpPr txBox="1">
            <a:spLocks noChangeArrowheads="1"/>
          </p:cNvSpPr>
          <p:nvPr/>
        </p:nvSpPr>
        <p:spPr bwMode="auto">
          <a:xfrm>
            <a:off x="228600" y="533400"/>
            <a:ext cx="69342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2</a:t>
            </a:r>
            <a:r>
              <a:rPr lang="zh-CN" altLang="en-US" sz="2800" b="1" dirty="0"/>
              <a:t>）资金与劳动力的最佳分配（静态模型）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76600" y="4767263"/>
            <a:ext cx="2209800" cy="873125"/>
            <a:chOff x="2064" y="3024"/>
            <a:chExt cx="1392" cy="550"/>
          </a:xfrm>
        </p:grpSpPr>
        <p:graphicFrame>
          <p:nvGraphicFramePr>
            <p:cNvPr id="16390" name="Object 25"/>
            <p:cNvGraphicFramePr>
              <a:graphicFrameLocks noChangeAspect="1"/>
            </p:cNvGraphicFramePr>
            <p:nvPr/>
          </p:nvGraphicFramePr>
          <p:xfrm>
            <a:off x="2304" y="3024"/>
            <a:ext cx="1152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2" name="公式" r:id="rId11" imgW="901440" imgH="431640" progId="Equation.3">
                    <p:embed/>
                  </p:oleObj>
                </mc:Choice>
                <mc:Fallback>
                  <p:oleObj name="公式" r:id="rId11" imgW="901440" imgH="431640" progId="Equation.3">
                    <p:embed/>
                    <p:pic>
                      <p:nvPicPr>
                        <p:cNvPr id="0" name="Object 2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024"/>
                          <a:ext cx="1152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AutoShape 26"/>
            <p:cNvSpPr>
              <a:spLocks noChangeArrowheads="1"/>
            </p:cNvSpPr>
            <p:nvPr/>
          </p:nvSpPr>
          <p:spPr bwMode="auto">
            <a:xfrm>
              <a:off x="2064" y="312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276600" y="3733800"/>
            <a:ext cx="1981200" cy="919163"/>
            <a:chOff x="2064" y="2373"/>
            <a:chExt cx="1248" cy="579"/>
          </a:xfrm>
        </p:grpSpPr>
        <p:graphicFrame>
          <p:nvGraphicFramePr>
            <p:cNvPr id="16389" name="Object 21"/>
            <p:cNvGraphicFramePr>
              <a:graphicFrameLocks noChangeAspect="1"/>
            </p:cNvGraphicFramePr>
            <p:nvPr/>
          </p:nvGraphicFramePr>
          <p:xfrm>
            <a:off x="2304" y="2373"/>
            <a:ext cx="1008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3" name="公式" r:id="rId13" imgW="583920" imgH="431640" progId="Equation.3">
                    <p:embed/>
                  </p:oleObj>
                </mc:Choice>
                <mc:Fallback>
                  <p:oleObj name="公式" r:id="rId13" imgW="583920" imgH="431640" progId="Equation.3">
                    <p:embed/>
                    <p:pic>
                      <p:nvPicPr>
                        <p:cNvPr id="0" name="Object 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373"/>
                          <a:ext cx="1008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AutoShape 27"/>
            <p:cNvSpPr>
              <a:spLocks noChangeArrowheads="1"/>
            </p:cNvSpPr>
            <p:nvPr/>
          </p:nvSpPr>
          <p:spPr bwMode="auto">
            <a:xfrm>
              <a:off x="2064" y="254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6401" name="Picture 30" descr="IN01108_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476250"/>
            <a:ext cx="10191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 autoUpdateAnimBg="0"/>
      <p:bldP spid="39947" grpId="0" animBg="1" autoUpdateAnimBg="0"/>
      <p:bldP spid="39948" grpId="0" autoUpdateAnimBg="0"/>
      <p:bldP spid="39951" grpId="0" autoUpdateAnimBg="0"/>
      <p:bldP spid="3995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50951"/>
              </p:ext>
            </p:extLst>
          </p:nvPr>
        </p:nvGraphicFramePr>
        <p:xfrm>
          <a:off x="1043608" y="5319476"/>
          <a:ext cx="2504024" cy="937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2" name="公式" r:id="rId3" imgW="965160" imgH="393480" progId="Equation.3">
                  <p:embed/>
                </p:oleObj>
              </mc:Choice>
              <mc:Fallback>
                <p:oleObj name="公式" r:id="rId3" imgW="965160" imgH="39348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319476"/>
                        <a:ext cx="2504024" cy="937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96628" y="605632"/>
            <a:ext cx="6324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3) </a:t>
            </a:r>
            <a:r>
              <a:rPr lang="zh-CN" altLang="en-US" sz="2800" b="1" dirty="0"/>
              <a:t>经济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生产率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增长的条件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动态模型</a:t>
            </a:r>
            <a:r>
              <a:rPr lang="en-US" altLang="zh-CN" sz="2800" b="1" dirty="0"/>
              <a:t>)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23528" y="1253703"/>
            <a:ext cx="8515671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要使 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或</a:t>
            </a:r>
            <a:r>
              <a:rPr lang="en-US" altLang="zh-CN" sz="2800" b="1" i="1" dirty="0" smtClean="0"/>
              <a:t>Z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)/</a:t>
            </a:r>
            <a:r>
              <a:rPr lang="en-US" altLang="zh-CN" sz="2800" b="1" i="1" dirty="0"/>
              <a:t>L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增长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/>
              <a:t>L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应满足的条件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23528" y="1897063"/>
            <a:ext cx="9906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模型假设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547664" y="1879352"/>
            <a:ext cx="4419600" cy="11176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投资增长率与产值成正比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800" b="1" dirty="0"/>
              <a:t>(</a:t>
            </a:r>
            <a:r>
              <a:rPr lang="zh-CN" altLang="en-US" sz="2800" b="1" dirty="0"/>
              <a:t>用一定比例扩大再生产</a:t>
            </a:r>
            <a:r>
              <a:rPr lang="en-US" altLang="zh-CN" sz="2800" b="1" dirty="0"/>
              <a:t>)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7903" y="3230563"/>
            <a:ext cx="4419600" cy="6048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劳动力相对增长率为常数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33425" y="4221163"/>
            <a:ext cx="3983038" cy="533400"/>
            <a:chOff x="510" y="2478"/>
            <a:chExt cx="2509" cy="336"/>
          </a:xfrm>
        </p:grpSpPr>
        <p:graphicFrame>
          <p:nvGraphicFramePr>
            <p:cNvPr id="1741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359009"/>
                </p:ext>
              </p:extLst>
            </p:nvPr>
          </p:nvGraphicFramePr>
          <p:xfrm>
            <a:off x="510" y="2518"/>
            <a:ext cx="133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3" name="公式" r:id="rId5" imgW="990360" imgH="253800" progId="Equation.3">
                    <p:embed/>
                  </p:oleObj>
                </mc:Choice>
                <mc:Fallback>
                  <p:oleObj name="公式" r:id="rId5" imgW="990360" imgH="253800" progId="Equation.3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2518"/>
                          <a:ext cx="133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7474018"/>
                </p:ext>
              </p:extLst>
            </p:nvPr>
          </p:nvGraphicFramePr>
          <p:xfrm>
            <a:off x="2166" y="2478"/>
            <a:ext cx="85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4" name="公式" r:id="rId7" imgW="774360" imgH="266400" progId="Equation.3">
                    <p:embed/>
                  </p:oleObj>
                </mc:Choice>
                <mc:Fallback>
                  <p:oleObj name="公式" r:id="rId7" imgW="774360" imgH="266400" progId="Equation.3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2478"/>
                          <a:ext cx="85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410200" y="4024313"/>
            <a:ext cx="2763838" cy="908050"/>
            <a:chOff x="3408" y="2392"/>
            <a:chExt cx="1741" cy="572"/>
          </a:xfrm>
        </p:grpSpPr>
        <p:graphicFrame>
          <p:nvGraphicFramePr>
            <p:cNvPr id="1741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9268124"/>
                </p:ext>
              </p:extLst>
            </p:nvPr>
          </p:nvGraphicFramePr>
          <p:xfrm>
            <a:off x="3651" y="2392"/>
            <a:ext cx="1498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5" name="Equation" r:id="rId9" imgW="863280" imgH="393480" progId="Equation.DSMT4">
                    <p:embed/>
                  </p:oleObj>
                </mc:Choice>
                <mc:Fallback>
                  <p:oleObj name="Equation" r:id="rId9" imgW="863280" imgH="393480" progId="Equation.DSMT4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392"/>
                          <a:ext cx="1498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4" name="AutoShape 18"/>
            <p:cNvSpPr>
              <a:spLocks noChangeArrowheads="1"/>
            </p:cNvSpPr>
            <p:nvPr/>
          </p:nvSpPr>
          <p:spPr bwMode="auto">
            <a:xfrm>
              <a:off x="3408" y="2544"/>
              <a:ext cx="96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48387" y="1927822"/>
            <a:ext cx="2311400" cy="861292"/>
            <a:chOff x="3873" y="1124"/>
            <a:chExt cx="1456" cy="504"/>
          </a:xfrm>
        </p:grpSpPr>
        <p:graphicFrame>
          <p:nvGraphicFramePr>
            <p:cNvPr id="174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746184"/>
                </p:ext>
              </p:extLst>
            </p:nvPr>
          </p:nvGraphicFramePr>
          <p:xfrm>
            <a:off x="4014" y="1124"/>
            <a:ext cx="131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6" name="Equation" r:id="rId11" imgW="1041120" imgH="393480" progId="Equation.DSMT4">
                    <p:embed/>
                  </p:oleObj>
                </mc:Choice>
                <mc:Fallback>
                  <p:oleObj name="Equation" r:id="rId11" imgW="1041120" imgH="393480" progId="Equation.DSMT4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124"/>
                          <a:ext cx="1315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3" name="AutoShape 21"/>
            <p:cNvSpPr>
              <a:spLocks noChangeArrowheads="1"/>
            </p:cNvSpPr>
            <p:nvPr/>
          </p:nvSpPr>
          <p:spPr bwMode="auto">
            <a:xfrm>
              <a:off x="3873" y="1248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724400" y="3030538"/>
            <a:ext cx="1785938" cy="800100"/>
            <a:chOff x="2976" y="1824"/>
            <a:chExt cx="1125" cy="504"/>
          </a:xfrm>
        </p:grpSpPr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3243" y="1824"/>
            <a:ext cx="85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7" name="Equation" r:id="rId13" imgW="583920" imgH="393480" progId="Equation.DSMT4">
                    <p:embed/>
                  </p:oleObj>
                </mc:Choice>
                <mc:Fallback>
                  <p:oleObj name="Equation" r:id="rId13" imgW="583920" imgH="393480" progId="Equation.DSMT4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824"/>
                          <a:ext cx="858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AutoShape 22"/>
            <p:cNvSpPr>
              <a:spLocks noChangeArrowheads="1"/>
            </p:cNvSpPr>
            <p:nvPr/>
          </p:nvSpPr>
          <p:spPr bwMode="auto">
            <a:xfrm>
              <a:off x="2976" y="195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781800" y="3208338"/>
            <a:ext cx="1901825" cy="508000"/>
            <a:chOff x="4272" y="1936"/>
            <a:chExt cx="1198" cy="320"/>
          </a:xfrm>
        </p:grpSpPr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4527" y="1936"/>
            <a:ext cx="94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8" name="Equation" r:id="rId15" imgW="736560" imgH="241200" progId="Equation.DSMT4">
                    <p:embed/>
                  </p:oleObj>
                </mc:Choice>
                <mc:Fallback>
                  <p:oleObj name="Equation" r:id="rId15" imgW="736560" imgH="241200" progId="Equation.DSMT4">
                    <p:embed/>
                    <p:pic>
                      <p:nvPicPr>
                        <p:cNvPr id="0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7" y="1936"/>
                          <a:ext cx="94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1" name="AutoShape 23"/>
            <p:cNvSpPr>
              <a:spLocks noChangeArrowheads="1"/>
            </p:cNvSpPr>
            <p:nvPr/>
          </p:nvSpPr>
          <p:spPr bwMode="auto">
            <a:xfrm>
              <a:off x="4272" y="195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038601" y="5240340"/>
            <a:ext cx="3557588" cy="946150"/>
            <a:chOff x="2544" y="3216"/>
            <a:chExt cx="2241" cy="596"/>
          </a:xfrm>
        </p:grpSpPr>
        <p:graphicFrame>
          <p:nvGraphicFramePr>
            <p:cNvPr id="174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5148706"/>
                </p:ext>
              </p:extLst>
            </p:nvPr>
          </p:nvGraphicFramePr>
          <p:xfrm>
            <a:off x="2964" y="3216"/>
            <a:ext cx="1821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9" name="Equation" r:id="rId17" imgW="1104840" imgH="393480" progId="Equation.DSMT4">
                    <p:embed/>
                  </p:oleObj>
                </mc:Choice>
                <mc:Fallback>
                  <p:oleObj name="Equation" r:id="rId17" imgW="1104840" imgH="393480" progId="Equation.DSMT4">
                    <p:embed/>
                    <p:pic>
                      <p:nvPicPr>
                        <p:cNvPr id="0" name="Object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3216"/>
                          <a:ext cx="1821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AutoShape 28"/>
            <p:cNvSpPr>
              <a:spLocks noChangeArrowheads="1"/>
            </p:cNvSpPr>
            <p:nvPr/>
          </p:nvSpPr>
          <p:spPr bwMode="auto">
            <a:xfrm>
              <a:off x="2544" y="3408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7429" name="Picture 31" descr="IN01108_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404813"/>
            <a:ext cx="10191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  <p:bldP spid="40970" grpId="0" animBg="1" autoUpdateAnimBg="0"/>
      <p:bldP spid="40971" grpId="0" animBg="1"/>
      <p:bldP spid="409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77913" y="1182688"/>
            <a:ext cx="2053927" cy="1598612"/>
            <a:chOff x="374" y="231"/>
            <a:chExt cx="1314" cy="928"/>
          </a:xfrm>
        </p:grpSpPr>
        <p:graphicFrame>
          <p:nvGraphicFramePr>
            <p:cNvPr id="18439" name="Object 8"/>
            <p:cNvGraphicFramePr>
              <a:graphicFrameLocks noChangeAspect="1"/>
            </p:cNvGraphicFramePr>
            <p:nvPr/>
          </p:nvGraphicFramePr>
          <p:xfrm>
            <a:off x="374" y="231"/>
            <a:ext cx="1054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0" name="Equation" r:id="rId3" imgW="863280" imgH="393480" progId="Equation.DSMT4">
                    <p:embed/>
                  </p:oleObj>
                </mc:Choice>
                <mc:Fallback>
                  <p:oleObj name="Equation" r:id="rId3" imgW="863280" imgH="393480" progId="Equation.DSMT4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231"/>
                          <a:ext cx="1054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9"/>
            <p:cNvGraphicFramePr>
              <a:graphicFrameLocks noChangeAspect="1"/>
            </p:cNvGraphicFramePr>
            <p:nvPr/>
          </p:nvGraphicFramePr>
          <p:xfrm>
            <a:off x="383" y="731"/>
            <a:ext cx="1305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1" name="Equation" r:id="rId5" imgW="1104840" imgH="393480" progId="Equation.DSMT4">
                    <p:embed/>
                  </p:oleObj>
                </mc:Choice>
                <mc:Fallback>
                  <p:oleObj name="Equation" r:id="rId5" imgW="1104840" imgH="393480" progId="Equation.DSMT4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731"/>
                          <a:ext cx="1305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244850" y="1271588"/>
            <a:ext cx="4537075" cy="766762"/>
            <a:chOff x="2160" y="247"/>
            <a:chExt cx="2749" cy="562"/>
          </a:xfrm>
        </p:grpSpPr>
        <p:graphicFrame>
          <p:nvGraphicFramePr>
            <p:cNvPr id="18438" name="Object 7"/>
            <p:cNvGraphicFramePr>
              <a:graphicFrameLocks noChangeAspect="1"/>
            </p:cNvGraphicFramePr>
            <p:nvPr/>
          </p:nvGraphicFramePr>
          <p:xfrm>
            <a:off x="2763" y="247"/>
            <a:ext cx="2146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2" name="Equation" r:id="rId7" imgW="1066680" imgH="393480" progId="Equation.DSMT4">
                    <p:embed/>
                  </p:oleObj>
                </mc:Choice>
                <mc:Fallback>
                  <p:oleObj name="Equation" r:id="rId7" imgW="1066680" imgH="393480" progId="Equation.DSMT4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" y="247"/>
                          <a:ext cx="2146" cy="56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AutoShape 9"/>
            <p:cNvSpPr>
              <a:spLocks noChangeArrowheads="1"/>
            </p:cNvSpPr>
            <p:nvPr/>
          </p:nvSpPr>
          <p:spPr bwMode="auto">
            <a:xfrm>
              <a:off x="2160" y="384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932363" y="2262188"/>
            <a:ext cx="2535237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Bernoulli</a:t>
            </a:r>
            <a:r>
              <a:rPr lang="zh-CN" altLang="zh-CN" sz="2800" b="1"/>
              <a:t>方程</a:t>
            </a:r>
            <a:endParaRPr lang="zh-CN" altLang="en-US" sz="2800" b="1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85877" y="2781616"/>
            <a:ext cx="7068772" cy="1009332"/>
            <a:chOff x="745" y="1296"/>
            <a:chExt cx="4661" cy="792"/>
          </a:xfrm>
        </p:grpSpPr>
        <p:graphicFrame>
          <p:nvGraphicFramePr>
            <p:cNvPr id="1843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7701830"/>
                </p:ext>
              </p:extLst>
            </p:nvPr>
          </p:nvGraphicFramePr>
          <p:xfrm>
            <a:off x="1192" y="1296"/>
            <a:ext cx="4214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3" name="Equation" r:id="rId9" imgW="2374560" imgH="507960" progId="Equation.DSMT4">
                    <p:embed/>
                  </p:oleObj>
                </mc:Choice>
                <mc:Fallback>
                  <p:oleObj name="Equation" r:id="rId9" imgW="2374560" imgH="507960" progId="Equation.DSMT4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1296"/>
                          <a:ext cx="4214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AutoShape 11"/>
            <p:cNvSpPr>
              <a:spLocks noChangeArrowheads="1"/>
            </p:cNvSpPr>
            <p:nvPr/>
          </p:nvSpPr>
          <p:spPr bwMode="auto">
            <a:xfrm>
              <a:off x="745" y="1584"/>
              <a:ext cx="288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738677"/>
              </p:ext>
            </p:extLst>
          </p:nvPr>
        </p:nvGraphicFramePr>
        <p:xfrm>
          <a:off x="486132" y="4020697"/>
          <a:ext cx="5400278" cy="52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4" name="公式" r:id="rId11" imgW="2806560" imgH="266400" progId="Equation.3">
                  <p:embed/>
                </p:oleObj>
              </mc:Choice>
              <mc:Fallback>
                <p:oleObj name="公式" r:id="rId11" imgW="2806560" imgH="2664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32" y="4020697"/>
                        <a:ext cx="5400278" cy="52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96000" y="3860799"/>
            <a:ext cx="2401921" cy="1009114"/>
            <a:chOff x="3888" y="2112"/>
            <a:chExt cx="1743" cy="668"/>
          </a:xfrm>
        </p:grpSpPr>
        <p:graphicFrame>
          <p:nvGraphicFramePr>
            <p:cNvPr id="1843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0824086"/>
                </p:ext>
              </p:extLst>
            </p:nvPr>
          </p:nvGraphicFramePr>
          <p:xfrm>
            <a:off x="4080" y="2112"/>
            <a:ext cx="1551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5" name="公式" r:id="rId13" imgW="1054080" imgH="520560" progId="Equation.3">
                    <p:embed/>
                  </p:oleObj>
                </mc:Choice>
                <mc:Fallback>
                  <p:oleObj name="公式" r:id="rId13" imgW="1054080" imgH="52056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12"/>
                          <a:ext cx="1551" cy="6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3888" y="2286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98661" y="5172075"/>
            <a:ext cx="7405553" cy="1066800"/>
            <a:chOff x="561" y="2881"/>
            <a:chExt cx="4754" cy="708"/>
          </a:xfrm>
        </p:grpSpPr>
        <p:graphicFrame>
          <p:nvGraphicFramePr>
            <p:cNvPr id="18435" name="Object 4"/>
            <p:cNvGraphicFramePr>
              <a:graphicFrameLocks noChangeAspect="1"/>
            </p:cNvGraphicFramePr>
            <p:nvPr/>
          </p:nvGraphicFramePr>
          <p:xfrm>
            <a:off x="899" y="2881"/>
            <a:ext cx="4416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6" name="Equation" r:id="rId15" imgW="2400120" imgH="533160" progId="Equation.DSMT4">
                    <p:embed/>
                  </p:oleObj>
                </mc:Choice>
                <mc:Fallback>
                  <p:oleObj name="Equation" r:id="rId15" imgW="2400120" imgH="533160" progId="Equation.DSMT4">
                    <p:embed/>
                    <p:pic>
                      <p:nvPicPr>
                        <p:cNvPr id="0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2881"/>
                          <a:ext cx="4416" cy="70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AutoShape 15"/>
            <p:cNvSpPr>
              <a:spLocks noChangeArrowheads="1"/>
            </p:cNvSpPr>
            <p:nvPr/>
          </p:nvSpPr>
          <p:spPr bwMode="auto">
            <a:xfrm>
              <a:off x="561" y="3086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7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316865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3) </a:t>
            </a:r>
            <a:r>
              <a:rPr lang="zh-CN" altLang="en-US" sz="2800" b="1"/>
              <a:t>经济增长的条件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320507"/>
              </p:ext>
            </p:extLst>
          </p:nvPr>
        </p:nvGraphicFramePr>
        <p:xfrm>
          <a:off x="800124" y="3684696"/>
          <a:ext cx="6436172" cy="114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9" name="Equation" r:id="rId3" imgW="2438280" imgH="482400" progId="Equation.DSMT4">
                  <p:embed/>
                </p:oleObj>
              </mc:Choice>
              <mc:Fallback>
                <p:oleObj name="Equation" r:id="rId3" imgW="2438280" imgH="482400" progId="Equation.DSMT4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24" y="3684696"/>
                        <a:ext cx="6436172" cy="11442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64163"/>
              </p:ext>
            </p:extLst>
          </p:nvPr>
        </p:nvGraphicFramePr>
        <p:xfrm>
          <a:off x="611560" y="5581650"/>
          <a:ext cx="7760915" cy="97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" name="Equation" r:id="rId5" imgW="3416040" imgH="431640" progId="Equation.DSMT4">
                  <p:embed/>
                </p:oleObj>
              </mc:Choice>
              <mc:Fallback>
                <p:oleObj name="Equation" r:id="rId5" imgW="3416040" imgH="431640" progId="Equation.DSMT4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81650"/>
                        <a:ext cx="7760915" cy="975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611188" y="1125538"/>
          <a:ext cx="41798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1" name="公式" r:id="rId7" imgW="1485720" imgH="241200" progId="Equation.3">
                  <p:embed/>
                </p:oleObj>
              </mc:Choice>
              <mc:Fallback>
                <p:oleObj name="公式" r:id="rId7" imgW="1485720" imgH="24120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417988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44566"/>
              </p:ext>
            </p:extLst>
          </p:nvPr>
        </p:nvGraphicFramePr>
        <p:xfrm>
          <a:off x="457200" y="1808851"/>
          <a:ext cx="4086225" cy="81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" name="Equation" r:id="rId9" imgW="1892160" imgH="393480" progId="Equation.DSMT4">
                  <p:embed/>
                </p:oleObj>
              </mc:Choice>
              <mc:Fallback>
                <p:oleObj name="Equation" r:id="rId9" imgW="1892160" imgH="393480" progId="Equation.DSMT4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08851"/>
                        <a:ext cx="4086225" cy="81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699290"/>
              </p:ext>
            </p:extLst>
          </p:nvPr>
        </p:nvGraphicFramePr>
        <p:xfrm>
          <a:off x="755575" y="5070175"/>
          <a:ext cx="2790899" cy="4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" name="Equation" r:id="rId11" imgW="1218960" imgH="203040" progId="Equation.DSMT4">
                  <p:embed/>
                </p:oleObj>
              </mc:Choice>
              <mc:Fallback>
                <p:oleObj name="Equation" r:id="rId11" imgW="1218960" imgH="203040" progId="Equation.DSMT4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5070175"/>
                        <a:ext cx="2790899" cy="4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962400" y="533400"/>
            <a:ext cx="2286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产值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增长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400800" y="471488"/>
            <a:ext cx="1981200" cy="595312"/>
            <a:chOff x="4032" y="201"/>
            <a:chExt cx="1248" cy="375"/>
          </a:xfrm>
        </p:grpSpPr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4272" y="201"/>
              <a:ext cx="1008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sz="2800" b="1" i="1"/>
                <a:t>Q/</a:t>
              </a:r>
              <a:r>
                <a:rPr lang="en-US" altLang="zh-CN" sz="2800" b="1"/>
                <a:t>d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 &gt; 0</a:t>
              </a:r>
            </a:p>
          </p:txBody>
        </p:sp>
        <p:sp>
          <p:nvSpPr>
            <p:cNvPr id="19470" name="AutoShape 26"/>
            <p:cNvSpPr>
              <a:spLocks noChangeArrowheads="1"/>
            </p:cNvSpPr>
            <p:nvPr/>
          </p:nvSpPr>
          <p:spPr bwMode="auto">
            <a:xfrm>
              <a:off x="4032" y="240"/>
              <a:ext cx="144" cy="33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7" name="Text Box 29"/>
          <p:cNvSpPr txBox="1">
            <a:spLocks noChangeArrowheads="1"/>
          </p:cNvSpPr>
          <p:nvPr/>
        </p:nvSpPr>
        <p:spPr bwMode="auto">
          <a:xfrm>
            <a:off x="457200" y="533400"/>
            <a:ext cx="31242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3) </a:t>
            </a:r>
            <a:r>
              <a:rPr lang="zh-CN" altLang="en-US" sz="2800" b="1"/>
              <a:t>经济增长的条件</a:t>
            </a:r>
          </a:p>
        </p:txBody>
      </p:sp>
      <p:graphicFrame>
        <p:nvGraphicFramePr>
          <p:cNvPr id="430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07719"/>
              </p:ext>
            </p:extLst>
          </p:nvPr>
        </p:nvGraphicFramePr>
        <p:xfrm>
          <a:off x="4592639" y="1916114"/>
          <a:ext cx="4155826" cy="58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" name="公式" r:id="rId13" imgW="1955520" imgH="241200" progId="Equation.3">
                  <p:embed/>
                </p:oleObj>
              </mc:Choice>
              <mc:Fallback>
                <p:oleObj name="公式" r:id="rId13" imgW="1955520" imgH="24120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9" y="1916114"/>
                        <a:ext cx="4155826" cy="58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038"/>
          <p:cNvGraphicFramePr>
            <a:graphicFrameLocks noChangeAspect="1"/>
          </p:cNvGraphicFramePr>
          <p:nvPr/>
        </p:nvGraphicFramePr>
        <p:xfrm>
          <a:off x="771525" y="2708275"/>
          <a:ext cx="57991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5" name="Equation" r:id="rId15" imgW="2400120" imgH="533160" progId="Equation.DSMT4">
                  <p:embed/>
                </p:oleObj>
              </mc:Choice>
              <mc:Fallback>
                <p:oleObj name="Equation" r:id="rId15" imgW="2400120" imgH="533160" progId="Equation.DSMT4">
                  <p:embed/>
                  <p:pic>
                    <p:nvPicPr>
                      <p:cNvPr id="0" name="Object 10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708275"/>
                        <a:ext cx="5799138" cy="868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9" name="Rectangle 1041"/>
          <p:cNvSpPr>
            <a:spLocks noChangeArrowheads="1"/>
          </p:cNvSpPr>
          <p:nvPr/>
        </p:nvSpPr>
        <p:spPr bwMode="auto">
          <a:xfrm>
            <a:off x="3924300" y="5013325"/>
            <a:ext cx="3608388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ym typeface="Symbol" pitchFamily="18" charset="2"/>
              </a:rPr>
              <a:t> </a:t>
            </a:r>
            <a:r>
              <a:rPr lang="en-US" altLang="zh-CN" sz="2800" b="1">
                <a:sym typeface="Symbol" pitchFamily="18" charset="2"/>
              </a:rPr>
              <a:t>~ </a:t>
            </a:r>
            <a:r>
              <a:rPr lang="zh-CN" altLang="en-US" sz="2800" b="1"/>
              <a:t>劳动力相对增长率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nimBg="1" autoUpdateAnimBg="0"/>
      <p:bldP spid="696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83" name="Object 1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77578"/>
              </p:ext>
            </p:extLst>
          </p:nvPr>
        </p:nvGraphicFramePr>
        <p:xfrm>
          <a:off x="755576" y="2072924"/>
          <a:ext cx="4578424" cy="94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" name="公式" r:id="rId3" imgW="2361960" imgH="482400" progId="Equation.3">
                  <p:embed/>
                </p:oleObj>
              </mc:Choice>
              <mc:Fallback>
                <p:oleObj name="公式" r:id="rId3" imgW="2361960" imgH="482400" progId="Equation.3">
                  <p:embed/>
                  <p:pic>
                    <p:nvPicPr>
                      <p:cNvPr id="0" name="Object 10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72924"/>
                        <a:ext cx="4578424" cy="946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4" name="Object 1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306632"/>
              </p:ext>
            </p:extLst>
          </p:nvPr>
        </p:nvGraphicFramePr>
        <p:xfrm>
          <a:off x="1115616" y="3233275"/>
          <a:ext cx="6840934" cy="11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5" name="Equation" r:id="rId5" imgW="2819160" imgH="482400" progId="Equation.DSMT4">
                  <p:embed/>
                </p:oleObj>
              </mc:Choice>
              <mc:Fallback>
                <p:oleObj name="Equation" r:id="rId5" imgW="2819160" imgH="482400" progId="Equation.DSMT4">
                  <p:embed/>
                  <p:pic>
                    <p:nvPicPr>
                      <p:cNvPr id="0" name="Object 105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233275"/>
                        <a:ext cx="6840934" cy="1151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5" name="Object 1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642840"/>
              </p:ext>
            </p:extLst>
          </p:nvPr>
        </p:nvGraphicFramePr>
        <p:xfrm>
          <a:off x="682876" y="4724401"/>
          <a:ext cx="2593724" cy="5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6" name="Equation" r:id="rId7" imgW="1206360" imgH="203040" progId="Equation.DSMT4">
                  <p:embed/>
                </p:oleObj>
              </mc:Choice>
              <mc:Fallback>
                <p:oleObj name="Equation" r:id="rId7" imgW="1206360" imgH="203040" progId="Equation.DSMT4">
                  <p:embed/>
                  <p:pic>
                    <p:nvPicPr>
                      <p:cNvPr id="0" name="Object 10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76" y="4724401"/>
                        <a:ext cx="2593724" cy="5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6" name="Object 1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794403"/>
              </p:ext>
            </p:extLst>
          </p:nvPr>
        </p:nvGraphicFramePr>
        <p:xfrm>
          <a:off x="3651250" y="4508500"/>
          <a:ext cx="4814887" cy="96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7" name="Equation" r:id="rId9" imgW="2082600" imgH="431640" progId="Equation.DSMT4">
                  <p:embed/>
                </p:oleObj>
              </mc:Choice>
              <mc:Fallback>
                <p:oleObj name="Equation" r:id="rId9" imgW="2082600" imgH="431640" progId="Equation.DSMT4">
                  <p:embed/>
                  <p:pic>
                    <p:nvPicPr>
                      <p:cNvPr id="0" name="Object 10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4508500"/>
                        <a:ext cx="4814887" cy="961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233488"/>
            <a:ext cx="5867400" cy="51911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每个劳动力的产值 </a:t>
            </a:r>
            <a:r>
              <a:rPr lang="en-US" altLang="zh-CN" sz="2800" b="1" i="1"/>
              <a:t>Z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)=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)/</a:t>
            </a:r>
            <a:r>
              <a:rPr lang="en-US" altLang="zh-CN" sz="2800" b="1" i="1"/>
              <a:t>L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增长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553200" y="1157288"/>
            <a:ext cx="1828800" cy="561975"/>
            <a:chOff x="4416" y="288"/>
            <a:chExt cx="1152" cy="354"/>
          </a:xfrm>
        </p:grpSpPr>
        <p:sp>
          <p:nvSpPr>
            <p:cNvPr id="20496" name="Text Box 10"/>
            <p:cNvSpPr txBox="1">
              <a:spLocks noChangeArrowheads="1"/>
            </p:cNvSpPr>
            <p:nvPr/>
          </p:nvSpPr>
          <p:spPr bwMode="auto">
            <a:xfrm>
              <a:off x="4656" y="288"/>
              <a:ext cx="912" cy="327"/>
            </a:xfrm>
            <a:prstGeom prst="rect">
              <a:avLst/>
            </a:pr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sz="2800" b="1" i="1"/>
                <a:t>Z/</a:t>
              </a:r>
              <a:r>
                <a:rPr lang="en-US" altLang="zh-CN" sz="2800" b="1"/>
                <a:t>d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&gt;0</a:t>
              </a:r>
            </a:p>
          </p:txBody>
        </p:sp>
        <p:sp>
          <p:nvSpPr>
            <p:cNvPr id="20497" name="AutoShape 14"/>
            <p:cNvSpPr>
              <a:spLocks noChangeArrowheads="1"/>
            </p:cNvSpPr>
            <p:nvPr/>
          </p:nvSpPr>
          <p:spPr bwMode="auto">
            <a:xfrm>
              <a:off x="4416" y="336"/>
              <a:ext cx="144" cy="306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9" name="Text Box 34"/>
          <p:cNvSpPr txBox="1">
            <a:spLocks noChangeArrowheads="1"/>
          </p:cNvSpPr>
          <p:nvPr/>
        </p:nvSpPr>
        <p:spPr bwMode="auto">
          <a:xfrm>
            <a:off x="533400" y="547688"/>
            <a:ext cx="31242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3) </a:t>
            </a:r>
            <a:r>
              <a:rPr lang="zh-CN" altLang="en-US" sz="2800" b="1"/>
              <a:t>经济增长的条件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486400" y="2133600"/>
            <a:ext cx="3005138" cy="830262"/>
            <a:chOff x="3456" y="1143"/>
            <a:chExt cx="1893" cy="523"/>
          </a:xfrm>
        </p:grpSpPr>
        <p:graphicFrame>
          <p:nvGraphicFramePr>
            <p:cNvPr id="20486" name="Object 10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2980637"/>
                </p:ext>
              </p:extLst>
            </p:nvPr>
          </p:nvGraphicFramePr>
          <p:xfrm>
            <a:off x="3703" y="1143"/>
            <a:ext cx="1646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8" name="Equation" r:id="rId11" imgW="1066680" imgH="393480" progId="Equation.DSMT4">
                    <p:embed/>
                  </p:oleObj>
                </mc:Choice>
                <mc:Fallback>
                  <p:oleObj name="Equation" r:id="rId11" imgW="1066680" imgH="393480" progId="Equation.DSMT4">
                    <p:embed/>
                    <p:pic>
                      <p:nvPicPr>
                        <p:cNvPr id="0" name="Object 105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1143"/>
                          <a:ext cx="1646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AutoShape 36"/>
            <p:cNvSpPr>
              <a:spLocks noChangeArrowheads="1"/>
            </p:cNvSpPr>
            <p:nvPr/>
          </p:nvSpPr>
          <p:spPr bwMode="auto">
            <a:xfrm>
              <a:off x="3456" y="120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0491" name="Picture 38" descr="IN01108_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04813"/>
            <a:ext cx="10191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050"/>
          <p:cNvGrpSpPr>
            <a:grpSpLocks/>
          </p:cNvGrpSpPr>
          <p:nvPr/>
        </p:nvGrpSpPr>
        <p:grpSpPr bwMode="auto">
          <a:xfrm>
            <a:off x="3352800" y="5589588"/>
            <a:ext cx="5791200" cy="735012"/>
            <a:chOff x="2112" y="3521"/>
            <a:chExt cx="3648" cy="463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2112" y="3657"/>
              <a:ext cx="3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</a:rPr>
                <a:t>劳动力增长率小于初始投资增长率</a:t>
              </a:r>
            </a:p>
          </p:txBody>
        </p:sp>
        <p:sp>
          <p:nvSpPr>
            <p:cNvPr id="20494" name="AutoShape 1049"/>
            <p:cNvSpPr>
              <a:spLocks noChangeArrowheads="1"/>
            </p:cNvSpPr>
            <p:nvPr/>
          </p:nvSpPr>
          <p:spPr bwMode="auto">
            <a:xfrm>
              <a:off x="3742" y="3521"/>
              <a:ext cx="306" cy="91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10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59831" y="735360"/>
            <a:ext cx="2808313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n-ea"/>
                <a:ea typeface="+mn-ea"/>
              </a:rPr>
              <a:t>小结与评注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6401" y="2789756"/>
            <a:ext cx="8007181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资金与劳动力的最佳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分配</a:t>
            </a:r>
            <a:r>
              <a:rPr lang="zh-CN" altLang="en-US" sz="2800" b="1" dirty="0" smtClean="0"/>
              <a:t>是利用</a:t>
            </a:r>
            <a:r>
              <a:rPr lang="en-US" altLang="zh-CN" sz="2800" b="1" dirty="0" smtClean="0"/>
              <a:t>Douglas</a:t>
            </a:r>
            <a:r>
              <a:rPr lang="zh-CN" altLang="en-US" sz="2800" b="1" dirty="0" smtClean="0"/>
              <a:t>生产函数建立的一个静态模型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536" y="4077072"/>
            <a:ext cx="8208912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经济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生产率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增长的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条件</a:t>
            </a:r>
            <a:r>
              <a:rPr lang="zh-CN" altLang="en-US" sz="2800" b="1" dirty="0"/>
              <a:t>是利用</a:t>
            </a:r>
            <a:r>
              <a:rPr lang="en-US" altLang="zh-CN" sz="2800" b="1" dirty="0"/>
              <a:t>Douglas</a:t>
            </a:r>
            <a:r>
              <a:rPr lang="zh-CN" altLang="en-US" sz="2800" b="1" dirty="0"/>
              <a:t>生产函数建立的一个</a:t>
            </a:r>
            <a:r>
              <a:rPr lang="zh-CN" altLang="en-US" sz="2800" b="1" dirty="0" smtClean="0"/>
              <a:t>动态模型，虽然微分方程的推导过程稍繁，但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结果简明</a:t>
            </a:r>
            <a:r>
              <a:rPr lang="zh-CN" altLang="en-US" sz="2800" b="1" dirty="0" smtClean="0"/>
              <a:t>，并且可以给出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合理解释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25258" y="1588528"/>
            <a:ext cx="7884803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en-US" altLang="zh-CN" sz="2800" b="1" dirty="0"/>
              <a:t>Douglas</a:t>
            </a:r>
            <a:r>
              <a:rPr lang="zh-CN" altLang="en-US" sz="2800" b="1" dirty="0" smtClean="0"/>
              <a:t>生产函数是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计量经济学</a:t>
            </a:r>
            <a:r>
              <a:rPr lang="zh-CN" altLang="en-US" sz="2800" b="1" dirty="0" smtClean="0"/>
              <a:t>中重要的数学模型，这里给出其建模过程及参数的含义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9997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403350" y="1365250"/>
            <a:ext cx="7377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过滤嘴的作用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与它的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材料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长度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有什么关系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371600" y="2093913"/>
            <a:ext cx="7239000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人体吸入的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毒物量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与哪些因素有关，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其中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什么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因素影响大，什么因素影响小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28600" y="3484563"/>
            <a:ext cx="1066800" cy="126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模型分析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447800" y="3440113"/>
            <a:ext cx="6934200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分析吸烟时毒物进入人体的过程，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建立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吸烟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过程的数学模型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447800" y="4724400"/>
            <a:ext cx="7011988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设想一个“机器人”在典型环境下吸烟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吸烟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方式和外部环境在整个过程中不变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228600" y="1458913"/>
            <a:ext cx="10668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75784" name="Text Box 11"/>
          <p:cNvSpPr txBox="1">
            <a:spLocks noChangeArrowheads="1"/>
          </p:cNvSpPr>
          <p:nvPr/>
        </p:nvSpPr>
        <p:spPr bwMode="auto">
          <a:xfrm>
            <a:off x="2133600" y="544513"/>
            <a:ext cx="510540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5.5  </a:t>
            </a: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香烟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过滤嘴的作用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7" grpId="0"/>
      <p:bldP spid="49158" grpId="0" animBg="1" autoUpdateAnimBg="0"/>
      <p:bldP spid="49159" grpId="0"/>
      <p:bldP spid="49160" grpId="0"/>
      <p:bldP spid="4916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8035925" y="620713"/>
          <a:ext cx="8032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name="Clip" r:id="rId3" imgW="3848040" imgH="5478120" progId="MS_ClipArt_Gallery.2">
                  <p:embed/>
                </p:oleObj>
              </mc:Choice>
              <mc:Fallback>
                <p:oleObj name="Clip" r:id="rId3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925" y="620713"/>
                        <a:ext cx="8032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2499649" y="577316"/>
            <a:ext cx="3940586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指数增长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96101" y="1842864"/>
            <a:ext cx="381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今年人口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年增长率 </a:t>
            </a:r>
            <a:r>
              <a:rPr lang="en-US" altLang="zh-CN" sz="2800" b="1" i="1" dirty="0"/>
              <a:t>r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467544" y="1283568"/>
            <a:ext cx="451117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zh-CN" sz="2800" b="1" dirty="0"/>
              <a:t>一个常用的人口预测公式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2492896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基本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前提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增长率</a:t>
            </a:r>
            <a:r>
              <a:rPr lang="en-US" altLang="zh-CN" sz="2800" b="1" i="1" dirty="0"/>
              <a:t>r</a:t>
            </a:r>
            <a:r>
              <a:rPr lang="zh-CN" altLang="zh-CN" sz="2800" b="1" dirty="0"/>
              <a:t>在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年内保持</a:t>
            </a:r>
            <a:r>
              <a:rPr lang="zh-CN" altLang="zh-CN" sz="2800" b="1" dirty="0" smtClean="0"/>
              <a:t>不变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70252" y="3811590"/>
            <a:ext cx="8006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根据人口统计数据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估计增长率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由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 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zh-CN" altLang="zh-CN" sz="2800" b="1" dirty="0" smtClean="0"/>
              <a:t>估计</a:t>
            </a:r>
            <a:r>
              <a:rPr lang="en-US" altLang="zh-CN" sz="2800" b="1" i="1" dirty="0" smtClean="0"/>
              <a:t>r.</a:t>
            </a:r>
            <a:endParaRPr lang="en-US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674288" y="3167390"/>
            <a:ext cx="4588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已知</a:t>
            </a:r>
            <a:r>
              <a:rPr lang="zh-CN" altLang="zh-CN" sz="2800" b="1" dirty="0" smtClean="0"/>
              <a:t>增长率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预测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未来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人口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794133" y="1887506"/>
            <a:ext cx="4026339" cy="533382"/>
            <a:chOff x="4794133" y="1887506"/>
            <a:chExt cx="4026339" cy="533382"/>
          </a:xfrm>
        </p:grpSpPr>
        <p:grpSp>
          <p:nvGrpSpPr>
            <p:cNvPr id="9" name="组合 8"/>
            <p:cNvGrpSpPr/>
            <p:nvPr/>
          </p:nvGrpSpPr>
          <p:grpSpPr>
            <a:xfrm>
              <a:off x="4903457" y="1887506"/>
              <a:ext cx="3917015" cy="533382"/>
              <a:chOff x="4716016" y="1980637"/>
              <a:chExt cx="3917015" cy="533382"/>
            </a:xfrm>
          </p:grpSpPr>
          <p:graphicFrame>
            <p:nvGraphicFramePr>
              <p:cNvPr id="3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396561"/>
                  </p:ext>
                </p:extLst>
              </p:nvPr>
            </p:nvGraphicFramePr>
            <p:xfrm>
              <a:off x="6440235" y="1980637"/>
              <a:ext cx="2192796" cy="533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99" name="文档" r:id="rId5" imgW="896040" imgH="228600" progId="Word.Document.8">
                      <p:embed/>
                    </p:oleObj>
                  </mc:Choice>
                  <mc:Fallback>
                    <p:oleObj name="文档" r:id="rId5" imgW="896040" imgH="228600" progId="Word.Document.8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0235" y="1980637"/>
                            <a:ext cx="2192796" cy="533382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矩形 7"/>
              <p:cNvSpPr/>
              <p:nvPr/>
            </p:nvSpPr>
            <p:spPr>
              <a:xfrm>
                <a:off x="4716016" y="1990799"/>
                <a:ext cx="18069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/>
                  <a:t>k</a:t>
                </a:r>
                <a:r>
                  <a:rPr lang="zh-CN" altLang="zh-CN" sz="2800" b="1" dirty="0"/>
                  <a:t>年</a:t>
                </a:r>
                <a:r>
                  <a:rPr lang="zh-CN" altLang="zh-CN" sz="2800" b="1" dirty="0" smtClean="0"/>
                  <a:t>后人口</a:t>
                </a:r>
                <a:endParaRPr lang="zh-CN" altLang="en-US" sz="2800" b="1" dirty="0"/>
              </a:p>
            </p:txBody>
          </p:sp>
        </p:grpSp>
        <p:sp>
          <p:nvSpPr>
            <p:cNvPr id="10" name="右箭头 9"/>
            <p:cNvSpPr/>
            <p:nvPr/>
          </p:nvSpPr>
          <p:spPr bwMode="auto">
            <a:xfrm>
              <a:off x="4794133" y="191683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3314" y="4509120"/>
            <a:ext cx="80591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1960</a:t>
            </a:r>
            <a:r>
              <a:rPr lang="zh-CN" altLang="zh-CN" sz="2800" b="1" dirty="0"/>
              <a:t>年到</a:t>
            </a:r>
            <a:r>
              <a:rPr lang="en-US" altLang="zh-CN" sz="2800" b="1" dirty="0"/>
              <a:t>1999</a:t>
            </a:r>
            <a:r>
              <a:rPr lang="zh-CN" altLang="zh-CN" sz="2800" b="1" dirty="0" smtClean="0"/>
              <a:t>年</a:t>
            </a:r>
            <a:r>
              <a:rPr lang="en-US" altLang="zh-CN" sz="2800" b="1" dirty="0" smtClean="0"/>
              <a:t>( 39</a:t>
            </a:r>
            <a:r>
              <a:rPr lang="zh-CN" altLang="en-US" sz="2800" b="1" dirty="0" smtClean="0"/>
              <a:t>年时间</a:t>
            </a:r>
            <a:r>
              <a:rPr lang="en-US" altLang="zh-CN" sz="2800" b="1" dirty="0" smtClean="0"/>
              <a:t>)</a:t>
            </a:r>
            <a:r>
              <a:rPr lang="zh-CN" altLang="zh-CN" sz="2800" b="1" dirty="0"/>
              <a:t>世界人口翻番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187624" y="5187970"/>
            <a:ext cx="7415818" cy="528980"/>
            <a:chOff x="1187624" y="5318884"/>
            <a:chExt cx="7415818" cy="528980"/>
          </a:xfrm>
        </p:grpSpPr>
        <p:sp>
          <p:nvSpPr>
            <p:cNvPr id="12" name="矩形 11"/>
            <p:cNvSpPr/>
            <p:nvPr/>
          </p:nvSpPr>
          <p:spPr>
            <a:xfrm>
              <a:off x="1313371" y="5318884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该</a:t>
              </a:r>
              <a:r>
                <a:rPr lang="zh-CN" altLang="zh-CN" sz="2800" b="1" dirty="0" smtClean="0"/>
                <a:t>期间</a:t>
              </a:r>
              <a:r>
                <a:rPr lang="zh-CN" altLang="zh-CN" sz="2800" b="1" dirty="0"/>
                <a:t>的年平均增长率约为</a:t>
              </a:r>
              <a:endParaRPr lang="zh-CN" altLang="en-US" sz="28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24128" y="5324644"/>
              <a:ext cx="28793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/>
                <a:t>r</a:t>
              </a:r>
              <a:r>
                <a:rPr lang="en-US" altLang="zh-CN" sz="2800" dirty="0"/>
                <a:t>=(</a:t>
              </a:r>
              <a:r>
                <a:rPr lang="en-US" altLang="zh-CN" sz="2800" dirty="0" smtClean="0"/>
                <a:t>log2</a:t>
              </a:r>
              <a:r>
                <a:rPr lang="en-US" altLang="zh-CN" sz="2800" dirty="0"/>
                <a:t>)/39=1.8%</a:t>
              </a:r>
              <a:endParaRPr lang="zh-CN" altLang="en-US" sz="2800" dirty="0"/>
            </a:p>
          </p:txBody>
        </p:sp>
        <p:sp>
          <p:nvSpPr>
            <p:cNvPr id="45" name="右箭头 44"/>
            <p:cNvSpPr/>
            <p:nvPr/>
          </p:nvSpPr>
          <p:spPr bwMode="auto">
            <a:xfrm>
              <a:off x="1187624" y="532063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10262" y="5725224"/>
            <a:ext cx="1642058" cy="728112"/>
            <a:chOff x="5810262" y="5725224"/>
            <a:chExt cx="1642058" cy="728112"/>
          </a:xfrm>
        </p:grpSpPr>
        <p:sp>
          <p:nvSpPr>
            <p:cNvPr id="17" name="TextBox 16"/>
            <p:cNvSpPr txBox="1"/>
            <p:nvPr/>
          </p:nvSpPr>
          <p:spPr>
            <a:xfrm>
              <a:off x="5810262" y="5930116"/>
              <a:ext cx="16420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FF0000"/>
                  </a:solidFill>
                </a:rPr>
                <a:t>为什么？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下箭头 2"/>
            <p:cNvSpPr/>
            <p:nvPr/>
          </p:nvSpPr>
          <p:spPr bwMode="auto">
            <a:xfrm flipH="1" flipV="1">
              <a:off x="6213292" y="5725224"/>
              <a:ext cx="590955" cy="189602"/>
            </a:xfrm>
            <a:prstGeom prst="down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1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4" grpId="0" animBg="1"/>
      <p:bldP spid="5" grpId="0"/>
      <p:bldP spid="6" grpId="0"/>
      <p:bldP spid="7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381000" y="612775"/>
            <a:ext cx="1066800" cy="126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4797425"/>
            <a:ext cx="18288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定性分析</a:t>
            </a: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999890"/>
              </p:ext>
            </p:extLst>
          </p:nvPr>
        </p:nvGraphicFramePr>
        <p:xfrm>
          <a:off x="611560" y="5507359"/>
          <a:ext cx="3790053" cy="51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公式" r:id="rId3" imgW="2260440" imgH="279360" progId="Equation.3">
                  <p:embed/>
                </p:oleObj>
              </mc:Choice>
              <mc:Fallback>
                <p:oleObj name="公式" r:id="rId3" imgW="2260440" imgH="2793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07359"/>
                        <a:ext cx="3790053" cy="513929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53773"/>
              </p:ext>
            </p:extLst>
          </p:nvPr>
        </p:nvGraphicFramePr>
        <p:xfrm>
          <a:off x="4716016" y="5462588"/>
          <a:ext cx="2160208" cy="55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公式" r:id="rId5" imgW="1041120" imgH="228600" progId="Equation.3">
                  <p:embed/>
                </p:oleObj>
              </mc:Choice>
              <mc:Fallback>
                <p:oleObj name="公式" r:id="rId5" imgW="1041120" imgH="2286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462588"/>
                        <a:ext cx="2160208" cy="558700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30332"/>
              </p:ext>
            </p:extLst>
          </p:nvPr>
        </p:nvGraphicFramePr>
        <p:xfrm>
          <a:off x="7086600" y="5445224"/>
          <a:ext cx="1733872" cy="534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公式" r:id="rId7" imgW="876240" imgH="228600" progId="Equation.3">
                  <p:embed/>
                </p:oleObj>
              </mc:Choice>
              <mc:Fallback>
                <p:oleObj name="公式" r:id="rId7" imgW="876240" imgH="2286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445224"/>
                        <a:ext cx="1733872" cy="534889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1835150" y="533400"/>
            <a:ext cx="66976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en-US" altLang="zh-CN" sz="2800" b="1" i="1" dirty="0"/>
              <a:t>l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烟草长， </a:t>
            </a:r>
            <a:r>
              <a:rPr lang="en-US" altLang="zh-CN" sz="2800" b="1" i="1" dirty="0"/>
              <a:t>l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过滤嘴长， </a:t>
            </a:r>
            <a:r>
              <a:rPr lang="en-US" altLang="zh-CN" sz="2800" b="1" i="1" dirty="0"/>
              <a:t>l = l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 </a:t>
            </a:r>
            <a:r>
              <a:rPr lang="en-US" altLang="zh-CN" sz="2800" b="1" i="1" dirty="0"/>
              <a:t>l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     毒物量</a:t>
            </a:r>
            <a:r>
              <a:rPr lang="en-US" altLang="zh-CN" sz="2800" b="1" i="1" dirty="0"/>
              <a:t>M</a:t>
            </a:r>
            <a:r>
              <a:rPr lang="zh-CN" altLang="en-US" sz="2800" b="1" dirty="0">
                <a:solidFill>
                  <a:srgbClr val="FF0000"/>
                </a:solidFill>
              </a:rPr>
              <a:t>均匀分布</a:t>
            </a:r>
            <a:r>
              <a:rPr lang="zh-CN" altLang="en-US" sz="2800" b="1" dirty="0"/>
              <a:t>，密度</a:t>
            </a:r>
            <a:r>
              <a:rPr lang="en-US" altLang="zh-CN" sz="2800" b="1" i="1" dirty="0"/>
              <a:t>w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l</a:t>
            </a:r>
            <a:r>
              <a:rPr lang="en-US" altLang="zh-CN" sz="2800" b="1" baseline="-25000" dirty="0"/>
              <a:t>1 </a:t>
            </a:r>
            <a:r>
              <a:rPr lang="en-US" altLang="zh-CN" sz="2800" b="1" dirty="0"/>
              <a:t>.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836738" y="1527175"/>
            <a:ext cx="67675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）点燃处毒物随烟雾</a:t>
            </a:r>
            <a:r>
              <a:rPr lang="zh-CN" altLang="en-US" sz="2800" b="1" dirty="0">
                <a:solidFill>
                  <a:srgbClr val="FF0000"/>
                </a:solidFill>
              </a:rPr>
              <a:t>进入空气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沿香烟穿行</a:t>
            </a:r>
            <a:r>
              <a:rPr lang="zh-CN" altLang="en-US" sz="2800" b="1" dirty="0"/>
              <a:t>的数量比是</a:t>
            </a: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cs typeface="Times New Roman" pitchFamily="18" charset="0"/>
              </a:rPr>
              <a:t>´: </a:t>
            </a:r>
            <a:r>
              <a:rPr lang="en-US" altLang="zh-CN" sz="2800" b="1" i="1" dirty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sz="2800" b="1" dirty="0">
                <a:cs typeface="Times New Roman" pitchFamily="18" charset="0"/>
              </a:rPr>
              <a:t>,  </a:t>
            </a:r>
            <a:r>
              <a:rPr lang="en-US" altLang="zh-CN" sz="2800" b="1" i="1" dirty="0" err="1"/>
              <a:t>a</a:t>
            </a:r>
            <a:r>
              <a:rPr lang="en-US" altLang="zh-CN" sz="2800" b="1" dirty="0" err="1"/>
              <a:t>´+</a:t>
            </a:r>
            <a:r>
              <a:rPr lang="en-US" altLang="zh-CN" sz="2800" b="1" i="1" dirty="0" err="1"/>
              <a:t>a</a:t>
            </a:r>
            <a:r>
              <a:rPr lang="en-US" altLang="zh-CN" sz="2800" b="1" dirty="0"/>
              <a:t>=1.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835150" y="2565400"/>
            <a:ext cx="68405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）未点燃的烟草和过滤嘴对随烟雾穿行的毒物的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单位时间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吸收率</a:t>
            </a:r>
            <a:r>
              <a:rPr lang="zh-CN" altLang="en-US" sz="2800" b="1" dirty="0"/>
              <a:t>分别是</a:t>
            </a:r>
            <a:r>
              <a:rPr lang="en-US" altLang="zh-CN" sz="2800" b="1" i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r>
              <a:rPr lang="zh-CN" altLang="en-US" sz="2800" b="1" i="1" dirty="0">
                <a:solidFill>
                  <a:srgbClr val="FF0000"/>
                </a:solidFill>
                <a:sym typeface="Symbol" pitchFamily="18" charset="2"/>
              </a:rPr>
              <a:t> </a:t>
            </a:r>
            <a:r>
              <a:rPr lang="en-US" altLang="zh-CN" sz="2800" b="1" i="1" dirty="0">
                <a:sym typeface="Symbol" pitchFamily="18" charset="2"/>
              </a:rPr>
              <a:t>.</a:t>
            </a:r>
            <a:endParaRPr lang="zh-CN" altLang="zh-CN" sz="2800" b="1" i="1" dirty="0">
              <a:sym typeface="Symbol" pitchFamily="18" charset="2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763713" y="3644900"/>
            <a:ext cx="68405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）烟雾沿香烟</a:t>
            </a:r>
            <a:r>
              <a:rPr lang="zh-CN" altLang="en-US" sz="2800" b="1" dirty="0">
                <a:solidFill>
                  <a:srgbClr val="FF0000"/>
                </a:solidFill>
              </a:rPr>
              <a:t>穿行速度</a:t>
            </a:r>
            <a:r>
              <a:rPr lang="zh-CN" altLang="en-US" sz="2800" b="1" dirty="0"/>
              <a:t>是常数</a:t>
            </a:r>
            <a:r>
              <a:rPr lang="en-US" altLang="zh-CN" sz="2800" b="1" i="1" dirty="0">
                <a:solidFill>
                  <a:srgbClr val="FF0000"/>
                </a:solidFill>
              </a:rPr>
              <a:t>v</a:t>
            </a:r>
            <a:r>
              <a:rPr lang="zh-CN" altLang="en-US" sz="2800" b="1" dirty="0"/>
              <a:t>，香烟燃烧速度是常数</a:t>
            </a:r>
            <a:r>
              <a:rPr lang="en-US" altLang="zh-CN" sz="2800" b="1" i="1" dirty="0">
                <a:solidFill>
                  <a:srgbClr val="FF0000"/>
                </a:solidFill>
              </a:rPr>
              <a:t>u</a:t>
            </a:r>
            <a:r>
              <a:rPr lang="zh-CN" altLang="en-US" sz="2800" b="1" dirty="0"/>
              <a:t>， </a:t>
            </a:r>
            <a:r>
              <a:rPr lang="en-US" altLang="zh-CN" sz="2800" b="1" i="1" dirty="0"/>
              <a:t>v &gt;&gt;u.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2268538" y="4846638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Q </a:t>
            </a:r>
            <a:r>
              <a:rPr lang="en-US" altLang="zh-CN" sz="2800" b="1" dirty="0"/>
              <a:t>~ </a:t>
            </a:r>
            <a:r>
              <a:rPr lang="zh-CN" altLang="en-US" sz="2800" b="1" dirty="0"/>
              <a:t>吸一支烟毒物进入人体</a:t>
            </a:r>
            <a:r>
              <a:rPr lang="zh-CN" altLang="en-US" sz="2800" b="1" dirty="0">
                <a:solidFill>
                  <a:srgbClr val="FF0000"/>
                </a:solidFill>
              </a:rPr>
              <a:t>总量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1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autoUpdateAnimBg="0"/>
      <p:bldP spid="50194" grpId="0" autoUpdateAnimBg="0"/>
      <p:bldP spid="50195" grpId="0" autoUpdateAnimBg="0"/>
      <p:bldP spid="50196" grpId="0" autoUpdateAnimBg="0"/>
      <p:bldP spid="50197" grpId="0" autoUpdateAnimBg="0"/>
      <p:bldP spid="5019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611188" y="4005263"/>
          <a:ext cx="29527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" name="公式" r:id="rId3" imgW="1282680" imgH="203040" progId="Equation.3">
                  <p:embed/>
                </p:oleObj>
              </mc:Choice>
              <mc:Fallback>
                <p:oleObj name="公式" r:id="rId3" imgW="1282680" imgH="20304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29527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815975" y="4876800"/>
          <a:ext cx="3700463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9" name="Equation" r:id="rId5" imgW="1562040" imgH="838080" progId="Equation.DSMT4">
                  <p:embed/>
                </p:oleObj>
              </mc:Choice>
              <mc:Fallback>
                <p:oleObj name="Equation" r:id="rId5" imgW="1562040" imgH="838080" progId="Equation.DSMT4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876800"/>
                        <a:ext cx="3700463" cy="1438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1446213" y="2635250"/>
          <a:ext cx="38735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0" name="Equation" r:id="rId7" imgW="1587240" imgH="330120" progId="Equation.DSMT4">
                  <p:embed/>
                </p:oleObj>
              </mc:Choice>
              <mc:Fallback>
                <p:oleObj name="Equation" r:id="rId7" imgW="1587240" imgH="330120" progId="Equation.DSMT4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635250"/>
                        <a:ext cx="3873500" cy="6619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Text Box 5"/>
          <p:cNvSpPr txBox="1">
            <a:spLocks noChangeArrowheads="1"/>
          </p:cNvSpPr>
          <p:nvPr/>
        </p:nvSpPr>
        <p:spPr bwMode="auto">
          <a:xfrm>
            <a:off x="286352" y="520700"/>
            <a:ext cx="685800" cy="20415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876800" y="377825"/>
            <a:ext cx="2438400" cy="2241550"/>
            <a:chOff x="3072" y="228"/>
            <a:chExt cx="1536" cy="1412"/>
          </a:xfrm>
        </p:grpSpPr>
        <p:sp>
          <p:nvSpPr>
            <p:cNvPr id="36903" name="Line 14"/>
            <p:cNvSpPr>
              <a:spLocks noChangeShapeType="1"/>
            </p:cNvSpPr>
            <p:nvPr/>
          </p:nvSpPr>
          <p:spPr bwMode="auto">
            <a:xfrm>
              <a:off x="3696" y="82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15"/>
            <p:cNvSpPr>
              <a:spLocks noChangeShapeType="1"/>
            </p:cNvSpPr>
            <p:nvPr/>
          </p:nvSpPr>
          <p:spPr bwMode="auto">
            <a:xfrm>
              <a:off x="4032" y="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5" name="Line 19"/>
            <p:cNvSpPr>
              <a:spLocks noChangeShapeType="1"/>
            </p:cNvSpPr>
            <p:nvPr/>
          </p:nvSpPr>
          <p:spPr bwMode="auto">
            <a:xfrm>
              <a:off x="3696" y="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20"/>
            <p:cNvSpPr>
              <a:spLocks noChangeShapeType="1"/>
            </p:cNvSpPr>
            <p:nvPr/>
          </p:nvSpPr>
          <p:spPr bwMode="auto">
            <a:xfrm>
              <a:off x="4032" y="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Line 21"/>
            <p:cNvSpPr>
              <a:spLocks noChangeShapeType="1"/>
            </p:cNvSpPr>
            <p:nvPr/>
          </p:nvSpPr>
          <p:spPr bwMode="auto">
            <a:xfrm>
              <a:off x="3216" y="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Line 22"/>
            <p:cNvSpPr>
              <a:spLocks noChangeShapeType="1"/>
            </p:cNvSpPr>
            <p:nvPr/>
          </p:nvSpPr>
          <p:spPr bwMode="auto">
            <a:xfrm>
              <a:off x="4224" y="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6" name="Object 16"/>
            <p:cNvGraphicFramePr>
              <a:graphicFrameLocks noChangeAspect="1"/>
            </p:cNvGraphicFramePr>
            <p:nvPr/>
          </p:nvGraphicFramePr>
          <p:xfrm>
            <a:off x="3888" y="1448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1" name="公式" r:id="rId9" imgW="520560" imgH="203040" progId="Equation.3">
                    <p:embed/>
                  </p:oleObj>
                </mc:Choice>
                <mc:Fallback>
                  <p:oleObj name="公式" r:id="rId9" imgW="52056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448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17"/>
            <p:cNvGraphicFramePr>
              <a:graphicFrameLocks noChangeAspect="1"/>
            </p:cNvGraphicFramePr>
            <p:nvPr/>
          </p:nvGraphicFramePr>
          <p:xfrm>
            <a:off x="3504" y="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2" name="公式" r:id="rId11" imgW="380880" imgH="241200" progId="Equation.3">
                    <p:embed/>
                  </p:oleObj>
                </mc:Choice>
                <mc:Fallback>
                  <p:oleObj name="公式" r:id="rId11" imgW="38088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18"/>
            <p:cNvGraphicFramePr>
              <a:graphicFrameLocks noChangeAspect="1"/>
            </p:cNvGraphicFramePr>
            <p:nvPr/>
          </p:nvGraphicFramePr>
          <p:xfrm>
            <a:off x="3936" y="228"/>
            <a:ext cx="67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3" name="公式" r:id="rId13" imgW="761760" imgH="241200" progId="Equation.3">
                    <p:embed/>
                  </p:oleObj>
                </mc:Choice>
                <mc:Fallback>
                  <p:oleObj name="公式" r:id="rId13" imgW="76176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28"/>
                          <a:ext cx="67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19"/>
            <p:cNvGraphicFramePr>
              <a:graphicFrameLocks noChangeAspect="1"/>
            </p:cNvGraphicFramePr>
            <p:nvPr/>
          </p:nvGraphicFramePr>
          <p:xfrm>
            <a:off x="3659" y="1496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4" name="公式" r:id="rId15" imgW="139680" imgH="152280" progId="Equation.3">
                    <p:embed/>
                  </p:oleObj>
                </mc:Choice>
                <mc:Fallback>
                  <p:oleObj name="公式" r:id="rId15" imgW="139680" imgH="1522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" y="1496"/>
                          <a:ext cx="13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20"/>
            <p:cNvGraphicFramePr>
              <a:graphicFrameLocks noChangeAspect="1"/>
            </p:cNvGraphicFramePr>
            <p:nvPr/>
          </p:nvGraphicFramePr>
          <p:xfrm>
            <a:off x="3072" y="584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5" name="公式" r:id="rId17" imgW="126720" imgH="152280" progId="Equation.3">
                    <p:embed/>
                  </p:oleObj>
                </mc:Choice>
                <mc:Fallback>
                  <p:oleObj name="公式" r:id="rId17" imgW="126720" imgH="1522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584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9" name="Line 32"/>
            <p:cNvSpPr>
              <a:spLocks noChangeShapeType="1"/>
            </p:cNvSpPr>
            <p:nvPr/>
          </p:nvSpPr>
          <p:spPr bwMode="auto">
            <a:xfrm flipH="1">
              <a:off x="3696" y="46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33"/>
            <p:cNvSpPr>
              <a:spLocks noChangeShapeType="1"/>
            </p:cNvSpPr>
            <p:nvPr/>
          </p:nvSpPr>
          <p:spPr bwMode="auto">
            <a:xfrm flipH="1">
              <a:off x="3744" y="4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34"/>
            <p:cNvSpPr>
              <a:spLocks noChangeShapeType="1"/>
            </p:cNvSpPr>
            <p:nvPr/>
          </p:nvSpPr>
          <p:spPr bwMode="auto">
            <a:xfrm flipH="1">
              <a:off x="3888" y="56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344988" y="44450"/>
            <a:ext cx="4764087" cy="2755900"/>
            <a:chOff x="2748" y="0"/>
            <a:chExt cx="3001" cy="1736"/>
          </a:xfrm>
        </p:grpSpPr>
        <p:sp>
          <p:nvSpPr>
            <p:cNvPr id="36890" name="Oval 7"/>
            <p:cNvSpPr>
              <a:spLocks noChangeArrowheads="1"/>
            </p:cNvSpPr>
            <p:nvPr/>
          </p:nvSpPr>
          <p:spPr bwMode="auto">
            <a:xfrm>
              <a:off x="2832" y="488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Oval 8"/>
            <p:cNvSpPr>
              <a:spLocks noChangeArrowheads="1"/>
            </p:cNvSpPr>
            <p:nvPr/>
          </p:nvSpPr>
          <p:spPr bwMode="auto">
            <a:xfrm>
              <a:off x="4656" y="488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9"/>
            <p:cNvSpPr>
              <a:spLocks noChangeShapeType="1"/>
            </p:cNvSpPr>
            <p:nvPr/>
          </p:nvSpPr>
          <p:spPr bwMode="auto">
            <a:xfrm>
              <a:off x="2880" y="46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10"/>
            <p:cNvSpPr>
              <a:spLocks noChangeShapeType="1"/>
            </p:cNvSpPr>
            <p:nvPr/>
          </p:nvSpPr>
          <p:spPr bwMode="auto">
            <a:xfrm>
              <a:off x="2880" y="75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Oval 11"/>
            <p:cNvSpPr>
              <a:spLocks noChangeArrowheads="1"/>
            </p:cNvSpPr>
            <p:nvPr/>
          </p:nvSpPr>
          <p:spPr bwMode="auto">
            <a:xfrm>
              <a:off x="5328" y="468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13"/>
            <p:cNvSpPr>
              <a:spLocks noChangeShapeType="1"/>
            </p:cNvSpPr>
            <p:nvPr/>
          </p:nvSpPr>
          <p:spPr bwMode="auto">
            <a:xfrm>
              <a:off x="2880" y="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16"/>
            <p:cNvSpPr>
              <a:spLocks noChangeShapeType="1"/>
            </p:cNvSpPr>
            <p:nvPr/>
          </p:nvSpPr>
          <p:spPr bwMode="auto">
            <a:xfrm>
              <a:off x="4752" y="82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17"/>
            <p:cNvSpPr>
              <a:spLocks noChangeShapeType="1"/>
            </p:cNvSpPr>
            <p:nvPr/>
          </p:nvSpPr>
          <p:spPr bwMode="auto">
            <a:xfrm>
              <a:off x="5376" y="75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18"/>
            <p:cNvSpPr>
              <a:spLocks noChangeShapeType="1"/>
            </p:cNvSpPr>
            <p:nvPr/>
          </p:nvSpPr>
          <p:spPr bwMode="auto">
            <a:xfrm>
              <a:off x="2880" y="1428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23"/>
            <p:cNvSpPr txBox="1">
              <a:spLocks noChangeArrowheads="1"/>
            </p:cNvSpPr>
            <p:nvPr/>
          </p:nvSpPr>
          <p:spPr bwMode="auto">
            <a:xfrm>
              <a:off x="2748" y="14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/>
                <a:t>O</a:t>
              </a:r>
            </a:p>
          </p:txBody>
        </p:sp>
        <p:graphicFrame>
          <p:nvGraphicFramePr>
            <p:cNvPr id="36873" name="Object 13"/>
            <p:cNvGraphicFramePr>
              <a:graphicFrameLocks noChangeAspect="1"/>
            </p:cNvGraphicFramePr>
            <p:nvPr/>
          </p:nvGraphicFramePr>
          <p:xfrm>
            <a:off x="5616" y="1476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6" name="公式" r:id="rId19" imgW="139680" imgH="152280" progId="Equation.3">
                    <p:embed/>
                  </p:oleObj>
                </mc:Choice>
                <mc:Fallback>
                  <p:oleObj name="公式" r:id="rId19" imgW="139680" imgH="1522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6" y="1476"/>
                          <a:ext cx="13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" name="Object 14"/>
            <p:cNvGraphicFramePr>
              <a:graphicFrameLocks noChangeAspect="1"/>
            </p:cNvGraphicFramePr>
            <p:nvPr/>
          </p:nvGraphicFramePr>
          <p:xfrm>
            <a:off x="4704" y="1496"/>
            <a:ext cx="1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7" name="公式" r:id="rId20" imgW="126720" imgH="253800" progId="Equation.3">
                    <p:embed/>
                  </p:oleObj>
                </mc:Choice>
                <mc:Fallback>
                  <p:oleObj name="公式" r:id="rId20" imgW="126720" imgH="253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496"/>
                          <a:ext cx="1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15"/>
            <p:cNvGraphicFramePr>
              <a:graphicFrameLocks noChangeAspect="1"/>
            </p:cNvGraphicFramePr>
            <p:nvPr/>
          </p:nvGraphicFramePr>
          <p:xfrm>
            <a:off x="5328" y="1476"/>
            <a:ext cx="9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8" name="公式" r:id="rId22" imgW="101520" imgH="203040" progId="Equation.3">
                    <p:embed/>
                  </p:oleObj>
                </mc:Choice>
                <mc:Fallback>
                  <p:oleObj name="公式" r:id="rId22" imgW="10152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476"/>
                          <a:ext cx="9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0" name="Freeform 35"/>
            <p:cNvSpPr>
              <a:spLocks/>
            </p:cNvSpPr>
            <p:nvPr/>
          </p:nvSpPr>
          <p:spPr bwMode="auto">
            <a:xfrm>
              <a:off x="2892" y="0"/>
              <a:ext cx="408" cy="504"/>
            </a:xfrm>
            <a:custGeom>
              <a:avLst/>
              <a:gdLst>
                <a:gd name="T0" fmla="*/ 0 w 408"/>
                <a:gd name="T1" fmla="*/ 504 h 504"/>
                <a:gd name="T2" fmla="*/ 48 w 408"/>
                <a:gd name="T3" fmla="*/ 324 h 504"/>
                <a:gd name="T4" fmla="*/ 72 w 408"/>
                <a:gd name="T5" fmla="*/ 216 h 504"/>
                <a:gd name="T6" fmla="*/ 120 w 408"/>
                <a:gd name="T7" fmla="*/ 144 h 504"/>
                <a:gd name="T8" fmla="*/ 228 w 408"/>
                <a:gd name="T9" fmla="*/ 72 h 504"/>
                <a:gd name="T10" fmla="*/ 408 w 408"/>
                <a:gd name="T11" fmla="*/ 0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504"/>
                <a:gd name="T20" fmla="*/ 408 w 408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504">
                  <a:moveTo>
                    <a:pt x="0" y="504"/>
                  </a:moveTo>
                  <a:cubicBezTo>
                    <a:pt x="15" y="445"/>
                    <a:pt x="36" y="383"/>
                    <a:pt x="48" y="324"/>
                  </a:cubicBezTo>
                  <a:cubicBezTo>
                    <a:pt x="49" y="318"/>
                    <a:pt x="66" y="227"/>
                    <a:pt x="72" y="216"/>
                  </a:cubicBezTo>
                  <a:cubicBezTo>
                    <a:pt x="85" y="190"/>
                    <a:pt x="96" y="160"/>
                    <a:pt x="120" y="144"/>
                  </a:cubicBezTo>
                  <a:cubicBezTo>
                    <a:pt x="156" y="120"/>
                    <a:pt x="192" y="96"/>
                    <a:pt x="228" y="72"/>
                  </a:cubicBezTo>
                  <a:cubicBezTo>
                    <a:pt x="284" y="35"/>
                    <a:pt x="374" y="68"/>
                    <a:pt x="4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Freeform 36"/>
            <p:cNvSpPr>
              <a:spLocks/>
            </p:cNvSpPr>
            <p:nvPr/>
          </p:nvSpPr>
          <p:spPr bwMode="auto">
            <a:xfrm>
              <a:off x="2964" y="75"/>
              <a:ext cx="534" cy="405"/>
            </a:xfrm>
            <a:custGeom>
              <a:avLst/>
              <a:gdLst>
                <a:gd name="T0" fmla="*/ 0 w 534"/>
                <a:gd name="T1" fmla="*/ 405 h 405"/>
                <a:gd name="T2" fmla="*/ 24 w 534"/>
                <a:gd name="T3" fmla="*/ 357 h 405"/>
                <a:gd name="T4" fmla="*/ 108 w 534"/>
                <a:gd name="T5" fmla="*/ 273 h 405"/>
                <a:gd name="T6" fmla="*/ 156 w 534"/>
                <a:gd name="T7" fmla="*/ 225 h 405"/>
                <a:gd name="T8" fmla="*/ 192 w 534"/>
                <a:gd name="T9" fmla="*/ 189 h 405"/>
                <a:gd name="T10" fmla="*/ 360 w 534"/>
                <a:gd name="T11" fmla="*/ 165 h 405"/>
                <a:gd name="T12" fmla="*/ 468 w 534"/>
                <a:gd name="T13" fmla="*/ 93 h 405"/>
                <a:gd name="T14" fmla="*/ 504 w 534"/>
                <a:gd name="T15" fmla="*/ 33 h 4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4"/>
                <a:gd name="T25" fmla="*/ 0 h 405"/>
                <a:gd name="T26" fmla="*/ 534 w 534"/>
                <a:gd name="T27" fmla="*/ 405 h 4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4" h="405">
                  <a:moveTo>
                    <a:pt x="0" y="405"/>
                  </a:moveTo>
                  <a:cubicBezTo>
                    <a:pt x="8" y="389"/>
                    <a:pt x="13" y="371"/>
                    <a:pt x="24" y="357"/>
                  </a:cubicBezTo>
                  <a:cubicBezTo>
                    <a:pt x="49" y="326"/>
                    <a:pt x="108" y="273"/>
                    <a:pt x="108" y="273"/>
                  </a:cubicBezTo>
                  <a:cubicBezTo>
                    <a:pt x="131" y="204"/>
                    <a:pt x="101" y="262"/>
                    <a:pt x="156" y="225"/>
                  </a:cubicBezTo>
                  <a:cubicBezTo>
                    <a:pt x="170" y="216"/>
                    <a:pt x="176" y="196"/>
                    <a:pt x="192" y="189"/>
                  </a:cubicBezTo>
                  <a:cubicBezTo>
                    <a:pt x="206" y="183"/>
                    <a:pt x="360" y="165"/>
                    <a:pt x="360" y="165"/>
                  </a:cubicBezTo>
                  <a:cubicBezTo>
                    <a:pt x="403" y="151"/>
                    <a:pt x="441" y="131"/>
                    <a:pt x="468" y="93"/>
                  </a:cubicBezTo>
                  <a:cubicBezTo>
                    <a:pt x="534" y="0"/>
                    <a:pt x="467" y="70"/>
                    <a:pt x="504" y="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Freeform 37"/>
            <p:cNvSpPr>
              <a:spLocks/>
            </p:cNvSpPr>
            <p:nvPr/>
          </p:nvSpPr>
          <p:spPr bwMode="auto">
            <a:xfrm>
              <a:off x="2952" y="71"/>
              <a:ext cx="356" cy="385"/>
            </a:xfrm>
            <a:custGeom>
              <a:avLst/>
              <a:gdLst>
                <a:gd name="T0" fmla="*/ 0 w 356"/>
                <a:gd name="T1" fmla="*/ 385 h 385"/>
                <a:gd name="T2" fmla="*/ 24 w 356"/>
                <a:gd name="T3" fmla="*/ 301 h 385"/>
                <a:gd name="T4" fmla="*/ 180 w 356"/>
                <a:gd name="T5" fmla="*/ 121 h 385"/>
                <a:gd name="T6" fmla="*/ 300 w 356"/>
                <a:gd name="T7" fmla="*/ 37 h 385"/>
                <a:gd name="T8" fmla="*/ 348 w 356"/>
                <a:gd name="T9" fmla="*/ 1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85"/>
                <a:gd name="T17" fmla="*/ 356 w 356"/>
                <a:gd name="T18" fmla="*/ 385 h 3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85">
                  <a:moveTo>
                    <a:pt x="0" y="385"/>
                  </a:moveTo>
                  <a:cubicBezTo>
                    <a:pt x="9" y="357"/>
                    <a:pt x="11" y="327"/>
                    <a:pt x="24" y="301"/>
                  </a:cubicBezTo>
                  <a:cubicBezTo>
                    <a:pt x="61" y="227"/>
                    <a:pt x="119" y="173"/>
                    <a:pt x="180" y="121"/>
                  </a:cubicBezTo>
                  <a:cubicBezTo>
                    <a:pt x="211" y="94"/>
                    <a:pt x="269" y="58"/>
                    <a:pt x="300" y="37"/>
                  </a:cubicBezTo>
                  <a:cubicBezTo>
                    <a:pt x="356" y="0"/>
                    <a:pt x="322" y="52"/>
                    <a:pt x="348" y="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1143000" y="3810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t</a:t>
            </a:r>
            <a:r>
              <a:rPr lang="en-US" altLang="zh-CN" sz="2800" b="1"/>
              <a:t>=0, </a:t>
            </a:r>
            <a:r>
              <a:rPr lang="en-US" altLang="zh-CN" sz="2800" b="1" i="1"/>
              <a:t>x</a:t>
            </a:r>
            <a:r>
              <a:rPr lang="en-US" altLang="zh-CN" sz="2800" b="1"/>
              <a:t>=0</a:t>
            </a:r>
            <a:r>
              <a:rPr lang="zh-CN" altLang="en-US" sz="2800" b="1"/>
              <a:t>，点燃香烟</a:t>
            </a:r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1143000" y="21336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9" name="公式" r:id="rId24" imgW="901440" imgH="253800" progId="Equation.3">
                  <p:embed/>
                </p:oleObj>
              </mc:Choice>
              <mc:Fallback>
                <p:oleObj name="公式" r:id="rId24" imgW="901440" imgH="2538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5724525" y="5157788"/>
          <a:ext cx="205263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0" name="公式" r:id="rId26" imgW="863280" imgH="545760" progId="Equation.3">
                  <p:embed/>
                </p:oleObj>
              </mc:Choice>
              <mc:Fallback>
                <p:oleObj name="公式" r:id="rId26" imgW="863280" imgH="54576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157788"/>
                        <a:ext cx="2052638" cy="1074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1116013" y="965200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x,t</a:t>
            </a:r>
            <a:r>
              <a:rPr lang="en-US" altLang="zh-CN" sz="2800" b="1"/>
              <a:t>) ~ </a:t>
            </a:r>
            <a:r>
              <a:rPr lang="zh-CN" altLang="en-US" sz="2800" b="1"/>
              <a:t>毒物流量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1116013" y="1541463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w</a:t>
            </a:r>
            <a:r>
              <a:rPr lang="en-US" altLang="zh-CN" sz="2800" b="1"/>
              <a:t>(</a:t>
            </a:r>
            <a:r>
              <a:rPr lang="en-US" altLang="zh-CN" sz="2800" b="1" i="1"/>
              <a:t>x,t</a:t>
            </a:r>
            <a:r>
              <a:rPr lang="en-US" altLang="zh-CN" sz="2800" b="1"/>
              <a:t>) ~ </a:t>
            </a:r>
            <a:r>
              <a:rPr lang="zh-CN" altLang="en-US" sz="2800" b="1"/>
              <a:t>毒物密度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395536" y="3287102"/>
            <a:ext cx="2735263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1) </a:t>
            </a:r>
            <a:r>
              <a:rPr lang="zh-CN" altLang="en-US" sz="2800" b="1" dirty="0"/>
              <a:t>求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,0)=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889779"/>
              </p:ext>
            </p:extLst>
          </p:nvPr>
        </p:nvGraphicFramePr>
        <p:xfrm>
          <a:off x="6654006" y="3819974"/>
          <a:ext cx="143986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1" name="公式" r:id="rId28" imgW="723600" imgH="393480" progId="Equation.3">
                  <p:embed/>
                </p:oleObj>
              </mc:Choice>
              <mc:Fallback>
                <p:oleObj name="公式" r:id="rId28" imgW="723600" imgH="3934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006" y="3819974"/>
                        <a:ext cx="143986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203575" y="3268661"/>
            <a:ext cx="3114675" cy="1476375"/>
            <a:chOff x="2018" y="2059"/>
            <a:chExt cx="1962" cy="930"/>
          </a:xfrm>
        </p:grpSpPr>
        <p:graphicFrame>
          <p:nvGraphicFramePr>
            <p:cNvPr id="36872" name="Object 2"/>
            <p:cNvGraphicFramePr>
              <a:graphicFrameLocks noChangeAspect="1"/>
            </p:cNvGraphicFramePr>
            <p:nvPr/>
          </p:nvGraphicFramePr>
          <p:xfrm>
            <a:off x="2018" y="2341"/>
            <a:ext cx="1962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92" name="公式" r:id="rId30" imgW="1295280" imgH="482400" progId="Equation.3">
                    <p:embed/>
                  </p:oleObj>
                </mc:Choice>
                <mc:Fallback>
                  <p:oleObj name="公式" r:id="rId30" imgW="1295280" imgH="482400" progId="Equation.3">
                    <p:embed/>
                    <p:pic>
                      <p:nvPicPr>
                        <p:cNvPr id="0" name="Object 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41"/>
                          <a:ext cx="1962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9" name="Rectangle 6"/>
            <p:cNvSpPr>
              <a:spLocks noChangeArrowheads="1"/>
            </p:cNvSpPr>
            <p:nvPr/>
          </p:nvSpPr>
          <p:spPr bwMode="auto">
            <a:xfrm>
              <a:off x="2154" y="2059"/>
              <a:ext cx="10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/>
                <a:t>流量守恒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10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10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10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8" grpId="0" animBg="1" autoUpdateAnimBg="0"/>
      <p:bldP spid="51246" grpId="0" animBg="1"/>
      <p:bldP spid="51247" grpId="0" animBg="1"/>
      <p:bldP spid="5124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395288" y="3376613"/>
          <a:ext cx="30972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8" name="公式" r:id="rId3" imgW="1396800" imgH="228600" progId="Equation.3">
                  <p:embed/>
                </p:oleObj>
              </mc:Choice>
              <mc:Fallback>
                <p:oleObj name="公式" r:id="rId3" imgW="1396800" imgH="2286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76613"/>
                        <a:ext cx="30972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1241425" y="3905250"/>
          <a:ext cx="651510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9" name="Equation" r:id="rId5" imgW="2489040" imgH="711000" progId="Equation.DSMT4">
                  <p:embed/>
                </p:oleObj>
              </mc:Choice>
              <mc:Fallback>
                <p:oleObj name="Equation" r:id="rId5" imgW="2489040" imgH="711000" progId="Equation.DSMT4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3905250"/>
                        <a:ext cx="6515100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1762125" y="5561013"/>
          <a:ext cx="50371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0" name="Equation" r:id="rId7" imgW="1841400" imgH="330120" progId="Equation.DSMT4">
                  <p:embed/>
                </p:oleObj>
              </mc:Choice>
              <mc:Fallback>
                <p:oleObj name="Equation" r:id="rId7" imgW="1841400" imgH="330120" progId="Equation.DSMT4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561013"/>
                        <a:ext cx="5037138" cy="781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124075" y="2708275"/>
            <a:ext cx="3673475" cy="519113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t </a:t>
            </a:r>
            <a:r>
              <a:rPr lang="zh-CN" altLang="en-US" sz="2800" b="1"/>
              <a:t>时刻，香烟燃至 </a:t>
            </a:r>
            <a:r>
              <a:rPr lang="en-US" altLang="zh-CN" sz="2800" b="1" i="1"/>
              <a:t>x=ut</a:t>
            </a: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249238" y="548680"/>
            <a:ext cx="2735263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1) </a:t>
            </a:r>
            <a:r>
              <a:rPr lang="zh-CN" altLang="en-US" sz="2800" b="1"/>
              <a:t>求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,0)=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49238" y="2660650"/>
            <a:ext cx="1728787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2) </a:t>
            </a:r>
            <a:r>
              <a:rPr lang="zh-CN" altLang="en-US" sz="2800" b="1"/>
              <a:t>求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l</a:t>
            </a:r>
            <a:r>
              <a:rPr lang="en-US" altLang="zh-CN" sz="2800" b="1"/>
              <a:t>,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598488" y="1177925"/>
          <a:ext cx="3049587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1" name="Equation" r:id="rId9" imgW="1562040" imgH="838080" progId="Equation.DSMT4">
                  <p:embed/>
                </p:oleObj>
              </mc:Choice>
              <mc:Fallback>
                <p:oleObj name="Equation" r:id="rId9" imgW="1562040" imgH="838080" progId="Equation.DSMT4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177925"/>
                        <a:ext cx="3049587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97325" y="1003300"/>
            <a:ext cx="4951413" cy="1519238"/>
            <a:chOff x="2518" y="632"/>
            <a:chExt cx="3119" cy="957"/>
          </a:xfrm>
        </p:grpSpPr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2651" y="632"/>
            <a:ext cx="2986" cy="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2" name="Equation" r:id="rId11" imgW="2044440" imgH="711000" progId="Equation.DSMT4">
                    <p:embed/>
                  </p:oleObj>
                </mc:Choice>
                <mc:Fallback>
                  <p:oleObj name="Equation" r:id="rId11" imgW="2044440" imgH="711000" progId="Equation.DSMT4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" y="632"/>
                          <a:ext cx="2986" cy="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0" name="AutoShape 13"/>
            <p:cNvSpPr>
              <a:spLocks noChangeArrowheads="1"/>
            </p:cNvSpPr>
            <p:nvPr/>
          </p:nvSpPr>
          <p:spPr bwMode="auto">
            <a:xfrm>
              <a:off x="2518" y="992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3584575" y="3341688"/>
          <a:ext cx="54498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" name="公式" r:id="rId13" imgW="2743200" imgH="215640" progId="Equation.3">
                  <p:embed/>
                </p:oleObj>
              </mc:Choice>
              <mc:Fallback>
                <p:oleObj name="公式" r:id="rId13" imgW="2743200" imgH="2156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3341688"/>
                        <a:ext cx="54498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10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1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 animBg="1"/>
      <p:bldP spid="5223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755650" y="1484313"/>
          <a:ext cx="3829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1" name="公式" r:id="rId3" imgW="1244520" imgH="203040" progId="Equation.3">
                  <p:embed/>
                </p:oleObj>
              </mc:Choice>
              <mc:Fallback>
                <p:oleObj name="公式" r:id="rId3" imgW="124452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84313"/>
                        <a:ext cx="38290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396081" y="649372"/>
            <a:ext cx="201612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3) </a:t>
            </a:r>
            <a:r>
              <a:rPr lang="zh-CN" altLang="en-US" sz="2800" b="1" dirty="0"/>
              <a:t>求</a:t>
            </a:r>
            <a:r>
              <a:rPr lang="en-US" altLang="zh-CN" sz="2800" b="1" i="1" dirty="0"/>
              <a:t>w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ut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t</a:t>
            </a:r>
            <a:r>
              <a:rPr lang="en-US" altLang="zh-CN" sz="2800" b="1" dirty="0"/>
              <a:t>)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2843213" y="620713"/>
            <a:ext cx="4105275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ym typeface="Symbol" pitchFamily="18" charset="2"/>
              </a:rPr>
              <a:t>考察</a:t>
            </a:r>
            <a:r>
              <a:rPr lang="en-US" altLang="zh-CN" sz="2800" b="1" i="1"/>
              <a:t>t</a:t>
            </a:r>
            <a:r>
              <a:rPr lang="zh-CN" altLang="en-US" sz="2800" b="1"/>
              <a:t>内毒物密度的增量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078288" y="1268413"/>
            <a:ext cx="5065712" cy="1384300"/>
            <a:chOff x="2569" y="799"/>
            <a:chExt cx="3191" cy="872"/>
          </a:xfrm>
        </p:grpSpPr>
        <p:graphicFrame>
          <p:nvGraphicFramePr>
            <p:cNvPr id="38919" name="Object 4"/>
            <p:cNvGraphicFramePr>
              <a:graphicFrameLocks noChangeAspect="1"/>
            </p:cNvGraphicFramePr>
            <p:nvPr/>
          </p:nvGraphicFramePr>
          <p:xfrm>
            <a:off x="2880" y="799"/>
            <a:ext cx="1574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2" name="公式" r:id="rId5" imgW="812520" imgH="393480" progId="Equation.3">
                    <p:embed/>
                  </p:oleObj>
                </mc:Choice>
                <mc:Fallback>
                  <p:oleObj name="公式" r:id="rId5" imgW="81252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99"/>
                          <a:ext cx="1574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Rectangle 6"/>
            <p:cNvSpPr>
              <a:spLocks noChangeArrowheads="1"/>
            </p:cNvSpPr>
            <p:nvPr/>
          </p:nvSpPr>
          <p:spPr bwMode="auto">
            <a:xfrm>
              <a:off x="2569" y="1344"/>
              <a:ext cx="3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(</a:t>
              </a:r>
              <a:r>
                <a:rPr lang="zh-CN" altLang="en-US" sz="2800" b="1"/>
                <a:t>单位长度烟雾毒物被吸收部分</a:t>
              </a:r>
              <a:r>
                <a:rPr lang="en-US" altLang="zh-CN" sz="2800" b="1"/>
                <a:t>)</a:t>
              </a:r>
            </a:p>
          </p:txBody>
        </p:sp>
      </p:grpSp>
      <p:graphicFrame>
        <p:nvGraphicFramePr>
          <p:cNvPr id="91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775075"/>
              </p:ext>
            </p:extLst>
          </p:nvPr>
        </p:nvGraphicFramePr>
        <p:xfrm>
          <a:off x="683568" y="2924944"/>
          <a:ext cx="36718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3" name="Equation" r:id="rId7" imgW="1371600" imgH="330120" progId="Equation.DSMT4">
                  <p:embed/>
                </p:oleObj>
              </mc:Choice>
              <mc:Fallback>
                <p:oleObj name="Equation" r:id="rId7" imgW="1371600" imgH="330120" progId="Equation.DSMT4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24944"/>
                        <a:ext cx="36718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39818"/>
              </p:ext>
            </p:extLst>
          </p:nvPr>
        </p:nvGraphicFramePr>
        <p:xfrm>
          <a:off x="757114" y="3860800"/>
          <a:ext cx="21955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4" name="公式" r:id="rId9" imgW="990360" imgH="203040" progId="Equation.3">
                  <p:embed/>
                </p:oleObj>
              </mc:Choice>
              <mc:Fallback>
                <p:oleObj name="公式" r:id="rId9" imgW="990360" imgH="20304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114" y="3860800"/>
                        <a:ext cx="21955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500563" y="3068638"/>
            <a:ext cx="3640138" cy="1425576"/>
            <a:chOff x="2835" y="1933"/>
            <a:chExt cx="2293" cy="898"/>
          </a:xfrm>
        </p:grpSpPr>
        <p:graphicFrame>
          <p:nvGraphicFramePr>
            <p:cNvPr id="3891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3575850"/>
                </p:ext>
              </p:extLst>
            </p:nvPr>
          </p:nvGraphicFramePr>
          <p:xfrm>
            <a:off x="3059" y="1933"/>
            <a:ext cx="2069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5" name="Equation" r:id="rId11" imgW="1625400" imgH="685800" progId="Equation.DSMT4">
                    <p:embed/>
                  </p:oleObj>
                </mc:Choice>
                <mc:Fallback>
                  <p:oleObj name="Equation" r:id="rId11" imgW="1625400" imgH="685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1933"/>
                          <a:ext cx="2069" cy="89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AutoShape 9"/>
            <p:cNvSpPr>
              <a:spLocks noChangeArrowheads="1"/>
            </p:cNvSpPr>
            <p:nvPr/>
          </p:nvSpPr>
          <p:spPr bwMode="auto">
            <a:xfrm>
              <a:off x="2835" y="2205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331913" y="4725715"/>
            <a:ext cx="5903912" cy="1152525"/>
            <a:chOff x="839" y="3084"/>
            <a:chExt cx="3719" cy="726"/>
          </a:xfrm>
        </p:grpSpPr>
        <p:graphicFrame>
          <p:nvGraphicFramePr>
            <p:cNvPr id="3891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5122138"/>
                </p:ext>
              </p:extLst>
            </p:nvPr>
          </p:nvGraphicFramePr>
          <p:xfrm>
            <a:off x="1021" y="3084"/>
            <a:ext cx="3537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6" name="Equation" r:id="rId13" imgW="2311200" imgH="482400" progId="Equation.DSMT4">
                    <p:embed/>
                  </p:oleObj>
                </mc:Choice>
                <mc:Fallback>
                  <p:oleObj name="Equation" r:id="rId13" imgW="2311200" imgH="482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3084"/>
                          <a:ext cx="3537" cy="726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839" y="3294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45" name="Object 29"/>
          <p:cNvGraphicFramePr>
            <a:graphicFrameLocks noChangeAspect="1"/>
          </p:cNvGraphicFramePr>
          <p:nvPr/>
        </p:nvGraphicFramePr>
        <p:xfrm>
          <a:off x="1835150" y="2997200"/>
          <a:ext cx="59880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5" name="Equation" r:id="rId3" imgW="2006280" imgH="482400" progId="Equation.DSMT4">
                  <p:embed/>
                </p:oleObj>
              </mc:Choice>
              <mc:Fallback>
                <p:oleObj name="Equation" r:id="rId3" imgW="2006280" imgH="482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7200"/>
                        <a:ext cx="598805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930532"/>
              </p:ext>
            </p:extLst>
          </p:nvPr>
        </p:nvGraphicFramePr>
        <p:xfrm>
          <a:off x="663575" y="4221163"/>
          <a:ext cx="32559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6" name="Equation" r:id="rId5" imgW="1028520" imgH="330120" progId="Equation.DSMT4">
                  <p:embed/>
                </p:oleObj>
              </mc:Choice>
              <mc:Fallback>
                <p:oleObj name="Equation" r:id="rId5" imgW="1028520" imgH="3301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221163"/>
                        <a:ext cx="3255963" cy="7921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230692"/>
              </p:ext>
            </p:extLst>
          </p:nvPr>
        </p:nvGraphicFramePr>
        <p:xfrm>
          <a:off x="1192213" y="2060848"/>
          <a:ext cx="4944846" cy="77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7" name="Equation" r:id="rId7" imgW="1841400" imgH="330120" progId="Equation.DSMT4">
                  <p:embed/>
                </p:oleObj>
              </mc:Choice>
              <mc:Fallback>
                <p:oleObj name="Equation" r:id="rId7" imgW="1841400" imgH="3301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060848"/>
                        <a:ext cx="4944846" cy="77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8" name="Object 32"/>
          <p:cNvGraphicFramePr>
            <a:graphicFrameLocks noChangeAspect="1"/>
          </p:cNvGraphicFramePr>
          <p:nvPr/>
        </p:nvGraphicFramePr>
        <p:xfrm>
          <a:off x="1341438" y="1219200"/>
          <a:ext cx="38560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8" name="Equation" r:id="rId9" imgW="1587240" imgH="482400" progId="Equation.DSMT4">
                  <p:embed/>
                </p:oleObj>
              </mc:Choice>
              <mc:Fallback>
                <p:oleObj name="Equation" r:id="rId9" imgW="1587240" imgH="482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219200"/>
                        <a:ext cx="38560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9" name="Object 33"/>
          <p:cNvGraphicFramePr>
            <a:graphicFrameLocks noChangeAspect="1"/>
          </p:cNvGraphicFramePr>
          <p:nvPr/>
        </p:nvGraphicFramePr>
        <p:xfrm>
          <a:off x="4587875" y="5229225"/>
          <a:ext cx="37036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9" name="Equation" r:id="rId11" imgW="1460160" imgH="419040" progId="Equation.DSMT4">
                  <p:embed/>
                </p:oleObj>
              </mc:Choice>
              <mc:Fallback>
                <p:oleObj name="Equation" r:id="rId11" imgW="1460160" imgH="4190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5229225"/>
                        <a:ext cx="3703638" cy="1041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0" name="Object 34"/>
          <p:cNvGraphicFramePr>
            <a:graphicFrameLocks noChangeAspect="1"/>
          </p:cNvGraphicFramePr>
          <p:nvPr/>
        </p:nvGraphicFramePr>
        <p:xfrm>
          <a:off x="966788" y="5205413"/>
          <a:ext cx="30464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0" name="Equation" r:id="rId13" imgW="1091880" imgH="330120" progId="Equation.DSMT4">
                  <p:embed/>
                </p:oleObj>
              </mc:Choice>
              <mc:Fallback>
                <p:oleObj name="Equation" r:id="rId13" imgW="1091880" imgH="33012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5205413"/>
                        <a:ext cx="3046412" cy="819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68313" y="593725"/>
            <a:ext cx="1871662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4) </a:t>
            </a:r>
            <a:r>
              <a:rPr lang="zh-CN" altLang="en-US" sz="2800" b="1"/>
              <a:t>计算 </a:t>
            </a:r>
            <a:r>
              <a:rPr lang="en-US" altLang="zh-CN" sz="2800" b="1" i="1"/>
              <a:t>Q</a:t>
            </a:r>
            <a:endParaRPr lang="en-US" altLang="zh-CN" sz="2800" b="1"/>
          </a:p>
        </p:txBody>
      </p:sp>
      <p:graphicFrame>
        <p:nvGraphicFramePr>
          <p:cNvPr id="604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588909"/>
              </p:ext>
            </p:extLst>
          </p:nvPr>
        </p:nvGraphicFramePr>
        <p:xfrm>
          <a:off x="3740150" y="4105275"/>
          <a:ext cx="46196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1" name="Equation" r:id="rId15" imgW="1460160" imgH="482400" progId="Equation.DSMT4">
                  <p:embed/>
                </p:oleObj>
              </mc:Choice>
              <mc:Fallback>
                <p:oleObj name="Equation" r:id="rId15" imgW="1460160" imgH="482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105275"/>
                        <a:ext cx="4619625" cy="11064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2627313" y="620713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 </a:t>
            </a:r>
            <a:r>
              <a:rPr lang="en-US" altLang="zh-CN" sz="2800" b="1"/>
              <a:t>~ </a:t>
            </a:r>
            <a:r>
              <a:rPr lang="zh-CN" altLang="en-US" sz="2800" b="1"/>
              <a:t>吸一支烟毒物进入人体总量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306513" y="4495800"/>
          <a:ext cx="21986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7" name="公式" r:id="rId3" imgW="850680" imgH="393480" progId="Equation.3">
                  <p:embed/>
                </p:oleObj>
              </mc:Choice>
              <mc:Fallback>
                <p:oleObj name="公式" r:id="rId3" imgW="8506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495800"/>
                        <a:ext cx="21986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3"/>
          <p:cNvSpPr txBox="1">
            <a:spLocks noChangeArrowheads="1"/>
          </p:cNvSpPr>
          <p:nvPr/>
        </p:nvSpPr>
        <p:spPr bwMode="auto">
          <a:xfrm>
            <a:off x="304800" y="501650"/>
            <a:ext cx="10668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结果分析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828030" y="719137"/>
            <a:ext cx="6419850" cy="849313"/>
            <a:chOff x="1269" y="136"/>
            <a:chExt cx="4044" cy="535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/>
          </p:nvGraphicFramePr>
          <p:xfrm>
            <a:off x="1269" y="168"/>
            <a:ext cx="1699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8" name="Equation" r:id="rId5" imgW="1091880" imgH="330120" progId="Equation.DSMT4">
                    <p:embed/>
                  </p:oleObj>
                </mc:Choice>
                <mc:Fallback>
                  <p:oleObj name="Equation" r:id="rId5" imgW="1091880" imgH="3301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9" y="168"/>
                          <a:ext cx="1699" cy="420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" name="Object 8"/>
            <p:cNvGraphicFramePr>
              <a:graphicFrameLocks noChangeAspect="1"/>
            </p:cNvGraphicFramePr>
            <p:nvPr/>
          </p:nvGraphicFramePr>
          <p:xfrm>
            <a:off x="3375" y="136"/>
            <a:ext cx="1938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9" name="Equation" r:id="rId7" imgW="1485720" imgH="419040" progId="Equation.DSMT4">
                    <p:embed/>
                  </p:oleObj>
                </mc:Choice>
                <mc:Fallback>
                  <p:oleObj name="Equation" r:id="rId7" imgW="1485720" imgH="419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5" y="136"/>
                          <a:ext cx="1938" cy="535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851717"/>
              </p:ext>
            </p:extLst>
          </p:nvPr>
        </p:nvGraphicFramePr>
        <p:xfrm>
          <a:off x="4500562" y="4624388"/>
          <a:ext cx="2433637" cy="48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0" name="公式" r:id="rId9" imgW="1091880" imgH="241200" progId="Equation.3">
                  <p:embed/>
                </p:oleObj>
              </mc:Choice>
              <mc:Fallback>
                <p:oleObj name="公式" r:id="rId9" imgW="10918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4624388"/>
                        <a:ext cx="2433637" cy="488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817563" y="5245100"/>
          <a:ext cx="46894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1" name="Equation" r:id="rId11" imgW="1434960" imgH="444240" progId="Equation.DSMT4">
                  <p:embed/>
                </p:oleObj>
              </mc:Choice>
              <mc:Fallback>
                <p:oleObj name="Equation" r:id="rId11" imgW="1434960" imgH="444240" progId="Equation.DSMT4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5245100"/>
                        <a:ext cx="4689475" cy="1166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5219700" y="3886200"/>
            <a:ext cx="335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烟草</a:t>
            </a:r>
            <a:r>
              <a:rPr lang="zh-CN" altLang="en-US" sz="2800" b="1"/>
              <a:t>为什么有作用</a:t>
            </a:r>
            <a:r>
              <a:rPr lang="en-US" altLang="zh-CN" sz="2800" b="1"/>
              <a:t>?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395288" y="1690688"/>
            <a:ext cx="8532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 i="1"/>
              <a:t>Q</a:t>
            </a:r>
            <a:r>
              <a:rPr lang="zh-CN" altLang="en-US" sz="2800" b="1"/>
              <a:t>与</a:t>
            </a:r>
            <a:r>
              <a:rPr lang="en-US" altLang="zh-CN" sz="2800" b="1" i="1"/>
              <a:t>a,M</a:t>
            </a:r>
            <a:r>
              <a:rPr lang="zh-CN" altLang="en-US" sz="2800" b="1"/>
              <a:t>成正比， </a:t>
            </a:r>
            <a:r>
              <a:rPr lang="en-US" altLang="zh-CN" sz="2800" b="1" i="1"/>
              <a:t>aM</a:t>
            </a:r>
            <a:r>
              <a:rPr lang="zh-CN" altLang="en-US" sz="2800" b="1"/>
              <a:t>是毒物集中在</a:t>
            </a:r>
            <a:r>
              <a:rPr lang="en-US" altLang="zh-CN" sz="2800" b="1" i="1"/>
              <a:t>x</a:t>
            </a:r>
            <a:r>
              <a:rPr lang="en-US" altLang="zh-CN" sz="2800" b="1"/>
              <a:t>=</a:t>
            </a:r>
            <a:r>
              <a:rPr lang="en-US" altLang="zh-CN" sz="2800" b="1" i="1"/>
              <a:t>l </a:t>
            </a:r>
            <a:r>
              <a:rPr lang="zh-CN" altLang="en-US" sz="2800" b="1"/>
              <a:t>处的吸入量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95288" y="2209800"/>
            <a:ext cx="6948487" cy="719138"/>
            <a:chOff x="249" y="1207"/>
            <a:chExt cx="4377" cy="453"/>
          </a:xfrm>
        </p:grpSpPr>
        <p:sp>
          <p:nvSpPr>
            <p:cNvPr id="40978" name="Text Box 17"/>
            <p:cNvSpPr txBox="1">
              <a:spLocks noChangeArrowheads="1"/>
            </p:cNvSpPr>
            <p:nvPr/>
          </p:nvSpPr>
          <p:spPr bwMode="auto">
            <a:xfrm>
              <a:off x="249" y="1298"/>
              <a:ext cx="4377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2)           ~</a:t>
              </a:r>
              <a:r>
                <a:rPr lang="zh-CN" altLang="en-US" sz="2800" b="1"/>
                <a:t>过滤嘴因素，</a:t>
              </a:r>
              <a:r>
                <a:rPr lang="zh-CN" altLang="en-US" sz="2800" b="1" i="1">
                  <a:sym typeface="Symbol" pitchFamily="18" charset="2"/>
                </a:rPr>
                <a:t></a:t>
              </a:r>
              <a:r>
                <a:rPr lang="en-US" altLang="zh-CN" sz="2800" b="1">
                  <a:sym typeface="Symbol" pitchFamily="18" charset="2"/>
                </a:rPr>
                <a:t>, </a:t>
              </a:r>
              <a:r>
                <a:rPr lang="en-US" altLang="zh-CN" sz="2800" b="1" i="1">
                  <a:sym typeface="Symbol" pitchFamily="18" charset="2"/>
                </a:rPr>
                <a:t>l</a:t>
              </a:r>
              <a:r>
                <a:rPr lang="en-US" altLang="zh-CN" sz="2800" b="1" baseline="-25000">
                  <a:sym typeface="Symbol" pitchFamily="18" charset="2"/>
                </a:rPr>
                <a:t>2 </a:t>
              </a:r>
              <a:r>
                <a:rPr lang="en-US" altLang="zh-CN" sz="2800" b="1">
                  <a:sym typeface="Symbol" pitchFamily="18" charset="2"/>
                </a:rPr>
                <a:t>~ </a:t>
              </a:r>
              <a:r>
                <a:rPr lang="zh-CN" altLang="en-US" sz="2800" b="1">
                  <a:solidFill>
                    <a:srgbClr val="FF0000"/>
                  </a:solidFill>
                  <a:sym typeface="Symbol" pitchFamily="18" charset="2"/>
                </a:rPr>
                <a:t>负指数</a:t>
              </a:r>
              <a:r>
                <a:rPr lang="zh-CN" altLang="en-US" sz="2800" b="1">
                  <a:sym typeface="Symbol" pitchFamily="18" charset="2"/>
                </a:rPr>
                <a:t>作用</a:t>
              </a:r>
            </a:p>
          </p:txBody>
        </p:sp>
        <p:graphicFrame>
          <p:nvGraphicFramePr>
            <p:cNvPr id="40966" name="Object 6"/>
            <p:cNvGraphicFramePr>
              <a:graphicFrameLocks noChangeAspect="1"/>
            </p:cNvGraphicFramePr>
            <p:nvPr/>
          </p:nvGraphicFramePr>
          <p:xfrm>
            <a:off x="558" y="1207"/>
            <a:ext cx="472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2" name="Equation" r:id="rId13" imgW="317160" imgH="304560" progId="Equation.DSMT4">
                    <p:embed/>
                  </p:oleObj>
                </mc:Choice>
                <mc:Fallback>
                  <p:oleObj name="Equation" r:id="rId13" imgW="317160" imgH="304560" progId="Equation.DSMT4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1207"/>
                          <a:ext cx="472" cy="453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389063" y="2971800"/>
            <a:ext cx="6037262" cy="719138"/>
            <a:chOff x="665" y="1808"/>
            <a:chExt cx="3803" cy="453"/>
          </a:xfrm>
        </p:grpSpPr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665" y="1808"/>
            <a:ext cx="77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3" name="Equation" r:id="rId15" imgW="520560" imgH="304560" progId="Equation.DSMT4">
                    <p:embed/>
                  </p:oleObj>
                </mc:Choice>
                <mc:Fallback>
                  <p:oleObj name="Equation" r:id="rId15" imgW="520560" imgH="304560" progId="Equation.DSMT4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1808"/>
                          <a:ext cx="774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Text Box 21"/>
            <p:cNvSpPr txBox="1">
              <a:spLocks noChangeArrowheads="1"/>
            </p:cNvSpPr>
            <p:nvPr/>
          </p:nvSpPr>
          <p:spPr bwMode="auto">
            <a:xfrm>
              <a:off x="1429" y="1888"/>
              <a:ext cx="30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是毒物集中在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l</a:t>
              </a:r>
              <a:r>
                <a:rPr lang="en-US" altLang="zh-CN" sz="2800" b="1" baseline="-25000"/>
                <a:t>1 </a:t>
              </a:r>
              <a:r>
                <a:rPr lang="zh-CN" altLang="en-US" sz="2800" b="1"/>
                <a:t>处的吸入量</a:t>
              </a:r>
            </a:p>
          </p:txBody>
        </p:sp>
      </p:grp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395288" y="3886200"/>
            <a:ext cx="41052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）</a:t>
            </a:r>
            <a:r>
              <a:rPr lang="zh-CN" altLang="en-US" sz="2800" b="1" i="1">
                <a:sym typeface="Symbol" pitchFamily="18" charset="2"/>
              </a:rPr>
              <a:t></a:t>
            </a:r>
            <a:r>
              <a:rPr lang="en-US" altLang="zh-CN" sz="2800" b="1">
                <a:sym typeface="Symbol" pitchFamily="18" charset="2"/>
              </a:rPr>
              <a:t>(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en-US" altLang="zh-CN" sz="2800" b="1">
                <a:sym typeface="Symbol" pitchFamily="18" charset="2"/>
              </a:rPr>
              <a:t>)~ </a:t>
            </a:r>
            <a:r>
              <a:rPr lang="zh-CN" altLang="en-US" sz="2800" b="1">
                <a:sym typeface="Symbol" pitchFamily="18" charset="2"/>
              </a:rPr>
              <a:t>烟草的吸收作用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5722938" y="5516563"/>
            <a:ext cx="2520950" cy="51911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b, l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 </a:t>
            </a:r>
            <a:r>
              <a:rPr lang="zh-CN" altLang="en-US" sz="2800" b="1">
                <a:solidFill>
                  <a:srgbClr val="FF0000"/>
                </a:solidFill>
              </a:rPr>
              <a:t>线性</a:t>
            </a:r>
            <a:r>
              <a:rPr lang="zh-CN" altLang="en-US" sz="2800" b="1"/>
              <a:t>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10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9" grpId="0" animBg="1" autoUpdateAnimBg="0"/>
      <p:bldP spid="55310" grpId="0" animBg="1"/>
      <p:bldP spid="55320" grpId="0" animBg="1"/>
      <p:bldP spid="553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3705225" y="3249613"/>
          <a:ext cx="45513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0" name="Equation" r:id="rId3" imgW="1638000" imgH="482400" progId="Equation.DSMT4">
                  <p:embed/>
                </p:oleObj>
              </mc:Choice>
              <mc:Fallback>
                <p:oleObj name="Equation" r:id="rId3" imgW="1638000" imgH="482400" progId="Equation.DSMT4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3249613"/>
                        <a:ext cx="45513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166813" y="4521200"/>
          <a:ext cx="25431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1" name="Equation" r:id="rId5" imgW="825480" imgH="457200" progId="Equation.DSMT4">
                  <p:embed/>
                </p:oleObj>
              </mc:Choice>
              <mc:Fallback>
                <p:oleObj name="Equation" r:id="rId5" imgW="825480" imgH="457200" progId="Equation.DSMT4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521200"/>
                        <a:ext cx="2543175" cy="11366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3622675" y="2106613"/>
          <a:ext cx="47164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2" name="Equation" r:id="rId7" imgW="1638000" imgH="482400" progId="Equation.DSMT4">
                  <p:embed/>
                </p:oleObj>
              </mc:Choice>
              <mc:Fallback>
                <p:oleObj name="Equation" r:id="rId7" imgW="1638000" imgH="482400" progId="Equation.DSMT4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106613"/>
                        <a:ext cx="47164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219200" y="2384425"/>
            <a:ext cx="1676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带过滤嘴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990600" y="3451225"/>
            <a:ext cx="19812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不带过滤嘴</a:t>
            </a: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962317"/>
              </p:ext>
            </p:extLst>
          </p:nvPr>
        </p:nvGraphicFramePr>
        <p:xfrm>
          <a:off x="4001647" y="4509120"/>
          <a:ext cx="2932633" cy="52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公式" r:id="rId9" imgW="1269720" imgH="253800" progId="Equation.3">
                  <p:embed/>
                </p:oleObj>
              </mc:Choice>
              <mc:Fallback>
                <p:oleObj name="公式" r:id="rId9" imgW="1269720" imgH="2538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647" y="4509120"/>
                        <a:ext cx="2932633" cy="526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395288" y="742950"/>
            <a:ext cx="1066800" cy="11144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结果分析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692275" y="736600"/>
            <a:ext cx="68405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/>
              <a:t>4) </a:t>
            </a:r>
            <a:r>
              <a:rPr lang="zh-CN" altLang="en-US" sz="2800" b="1"/>
              <a:t>与另一支不带过滤嘴的香烟比较，</a:t>
            </a:r>
            <a:r>
              <a:rPr lang="en-US" altLang="zh-CN" sz="2800" b="1" i="1"/>
              <a:t>w</a:t>
            </a:r>
            <a:r>
              <a:rPr lang="en-US" altLang="zh-CN" sz="2800" b="1" baseline="-25000"/>
              <a:t>0</a:t>
            </a:r>
            <a:r>
              <a:rPr lang="en-US" altLang="zh-CN" sz="2800" b="1" i="1"/>
              <a:t>, b, a, v, l </a:t>
            </a:r>
            <a:r>
              <a:rPr lang="zh-CN" altLang="en-US" sz="2800" b="1"/>
              <a:t>均相同，吸至 </a:t>
            </a:r>
            <a:r>
              <a:rPr lang="en-US" altLang="zh-CN" sz="2800" b="1" i="1"/>
              <a:t>x=l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扔掉</a:t>
            </a:r>
            <a:r>
              <a:rPr lang="en-US" altLang="zh-CN" sz="2800" b="1"/>
              <a:t>.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3995738" y="5272088"/>
            <a:ext cx="4681537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提高 </a:t>
            </a:r>
            <a:r>
              <a:rPr lang="zh-CN" altLang="en-US" sz="2800" b="1" i="1">
                <a:sym typeface="Symbol" pitchFamily="18" charset="2"/>
              </a:rPr>
              <a:t></a:t>
            </a:r>
            <a:r>
              <a:rPr lang="en-US" altLang="zh-CN" sz="2800" b="1">
                <a:sym typeface="Symbol" pitchFamily="18" charset="2"/>
              </a:rPr>
              <a:t>-</a:t>
            </a:r>
            <a:r>
              <a:rPr lang="en-US" altLang="zh-CN" sz="2800" b="1" i="1">
                <a:sym typeface="Symbol" pitchFamily="18" charset="2"/>
              </a:rPr>
              <a:t>b </a:t>
            </a:r>
            <a:r>
              <a:rPr lang="zh-CN" altLang="en-US" sz="2800" b="1"/>
              <a:t>与加长</a:t>
            </a:r>
            <a:r>
              <a:rPr lang="en-US" altLang="zh-CN" sz="2800" b="1" i="1"/>
              <a:t>l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，效果相同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 autoUpdateAnimBg="0"/>
      <p:bldP spid="56327" grpId="0" animBg="1" autoUpdateAnimBg="0"/>
      <p:bldP spid="56331" grpId="0" animBg="1"/>
      <p:bldP spid="5633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2483768" y="692696"/>
            <a:ext cx="324036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+mn-ea"/>
              </a:rPr>
              <a:t>小结与评注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755650" y="1628775"/>
            <a:ext cx="7561263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在基本</a:t>
            </a:r>
            <a:r>
              <a:rPr lang="zh-CN" altLang="en-US" sz="2800" b="1" dirty="0">
                <a:solidFill>
                  <a:srgbClr val="FF0000"/>
                </a:solidFill>
              </a:rPr>
              <a:t>合理的简化假设</a:t>
            </a:r>
            <a:r>
              <a:rPr lang="zh-CN" altLang="en-US" sz="2800" b="1" dirty="0"/>
              <a:t>下，用精确的数学</a:t>
            </a:r>
            <a:r>
              <a:rPr lang="zh-CN" altLang="en-US" sz="2800" b="1" dirty="0" smtClean="0"/>
              <a:t>工具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解决</a:t>
            </a:r>
            <a:r>
              <a:rPr lang="zh-CN" altLang="en-US" sz="2800" b="1" dirty="0"/>
              <a:t>一个看来</a:t>
            </a:r>
            <a:r>
              <a:rPr lang="zh-CN" altLang="en-US" sz="2800" b="1" dirty="0">
                <a:solidFill>
                  <a:srgbClr val="FF0000"/>
                </a:solidFill>
              </a:rPr>
              <a:t>不易下手的实际问题</a:t>
            </a:r>
            <a:r>
              <a:rPr lang="en-US" altLang="zh-CN" sz="2800" b="1" dirty="0"/>
              <a:t>.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683568" y="2924175"/>
            <a:ext cx="7632700" cy="159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引入两个基本函数：</a:t>
            </a:r>
            <a:r>
              <a:rPr lang="zh-CN" altLang="en-US" sz="2800" b="1" dirty="0">
                <a:solidFill>
                  <a:srgbClr val="FF0000"/>
                </a:solidFill>
              </a:rPr>
              <a:t>流量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密度</a:t>
            </a:r>
            <a:r>
              <a:rPr lang="en-US" altLang="zh-CN" sz="2800" b="1" i="1" dirty="0"/>
              <a:t>w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x,t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运用</a:t>
            </a:r>
            <a:r>
              <a:rPr lang="zh-CN" altLang="en-US" sz="2800" b="1" dirty="0"/>
              <a:t>物理学的</a:t>
            </a:r>
            <a:r>
              <a:rPr lang="zh-CN" altLang="en-US" sz="2800" b="1" dirty="0">
                <a:solidFill>
                  <a:srgbClr val="FF0000"/>
                </a:solidFill>
              </a:rPr>
              <a:t>守恒定律</a:t>
            </a:r>
            <a:r>
              <a:rPr lang="zh-CN" altLang="en-US" sz="2800" b="1" dirty="0"/>
              <a:t>建立微分方程，</a:t>
            </a:r>
            <a:r>
              <a:rPr lang="zh-CN" altLang="en-US" sz="2800" b="1" dirty="0" smtClean="0"/>
              <a:t>构造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动态模型</a:t>
            </a:r>
            <a:r>
              <a:rPr lang="en-US" altLang="zh-CN" sz="2800" b="1" dirty="0"/>
              <a:t>.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683568" y="4652963"/>
            <a:ext cx="7345363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对求解结果进行定性和定量分析，得到</a:t>
            </a:r>
            <a:r>
              <a:rPr lang="zh-CN" altLang="en-US" sz="2800" b="1" dirty="0" smtClean="0"/>
              <a:t>合乎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实际</a:t>
            </a:r>
            <a:r>
              <a:rPr lang="zh-CN" altLang="en-US" sz="2800" b="1" dirty="0"/>
              <a:t>的结论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8" grpId="0"/>
      <p:bldP spid="1157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34932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2604219" cy="321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3528" y="1340768"/>
            <a:ext cx="5577335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火箭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垂直</a:t>
            </a:r>
            <a:r>
              <a:rPr lang="zh-CN" altLang="zh-CN" sz="2800" b="1" dirty="0">
                <a:solidFill>
                  <a:srgbClr val="FF0000"/>
                </a:solidFill>
              </a:rPr>
              <a:t>地面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发射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以</a:t>
            </a:r>
            <a:r>
              <a:rPr lang="zh-CN" altLang="zh-CN" sz="2800" b="1" dirty="0"/>
              <a:t>很</a:t>
            </a:r>
            <a:r>
              <a:rPr lang="zh-CN" altLang="zh-CN" sz="2800" b="1" dirty="0" smtClean="0"/>
              <a:t>短距离穿越大气层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尽量</a:t>
            </a:r>
            <a:r>
              <a:rPr lang="zh-CN" altLang="zh-CN" sz="2800" b="1" dirty="0"/>
              <a:t>减少</a:t>
            </a:r>
            <a:r>
              <a:rPr lang="zh-CN" altLang="zh-CN" sz="2800" b="1" dirty="0" smtClean="0"/>
              <a:t>空气阻力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23528" y="3645024"/>
            <a:ext cx="5472608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三级火箭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接力助推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把</a:t>
            </a:r>
            <a:r>
              <a:rPr lang="zh-CN" altLang="zh-CN" sz="2800" b="1" dirty="0"/>
              <a:t>燃料耗尽的火箭结构</a:t>
            </a:r>
            <a:r>
              <a:rPr lang="zh-CN" altLang="zh-CN" sz="2800" b="1" dirty="0" smtClean="0"/>
              <a:t>残骸</a:t>
            </a:r>
            <a:r>
              <a:rPr lang="zh-CN" altLang="en-US" sz="2800" b="1" dirty="0" smtClean="0"/>
              <a:t>一一</a:t>
            </a:r>
            <a:r>
              <a:rPr lang="zh-CN" altLang="zh-CN" sz="2800" b="1" dirty="0" smtClean="0"/>
              <a:t>丢弃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755576" y="4869160"/>
            <a:ext cx="748883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建立单</a:t>
            </a:r>
            <a:r>
              <a:rPr lang="zh-CN" altLang="zh-CN" sz="2800" b="1" dirty="0"/>
              <a:t>级小型火箭发射、上升过程的</a:t>
            </a:r>
            <a:r>
              <a:rPr lang="zh-CN" altLang="zh-CN" sz="2800" b="1" dirty="0" smtClean="0"/>
              <a:t>数学模型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755576" y="5517232"/>
            <a:ext cx="532859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讨论</a:t>
            </a:r>
            <a:r>
              <a:rPr lang="zh-CN" altLang="zh-CN" sz="2800" b="1" dirty="0"/>
              <a:t>提高火箭上升高度的</a:t>
            </a:r>
            <a:r>
              <a:rPr lang="zh-CN" altLang="zh-CN" sz="2800" b="1" dirty="0" smtClean="0"/>
              <a:t>办法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323528" y="2492896"/>
            <a:ext cx="5328592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加大</a:t>
            </a:r>
            <a:r>
              <a:rPr lang="zh-CN" altLang="zh-CN" sz="2800" b="1" dirty="0" smtClean="0"/>
              <a:t>燃料推力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减轻火箭质量</a:t>
            </a:r>
            <a:r>
              <a:rPr lang="en-US" altLang="zh-CN" sz="2800" b="1" dirty="0"/>
              <a:t>,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得到</a:t>
            </a:r>
            <a:r>
              <a:rPr lang="zh-CN" altLang="zh-CN" sz="2800" b="1" dirty="0"/>
              <a:t>尽可能大的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有效载荷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339752" y="548680"/>
            <a:ext cx="459864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5.6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火箭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发射</a:t>
            </a:r>
          </a:p>
        </p:txBody>
      </p:sp>
    </p:spTree>
    <p:extLst>
      <p:ext uri="{BB962C8B-B14F-4D97-AF65-F5344CB8AC3E}">
        <p14:creationId xmlns:p14="http://schemas.microsoft.com/office/powerpoint/2010/main" val="21647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6606" y="692696"/>
            <a:ext cx="343074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单级小型火箭的发射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611560" y="1484784"/>
            <a:ext cx="61206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火箭垂直于地面发射、上升的过程：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16342" y="2189812"/>
            <a:ext cx="79160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垂直向上发射</a:t>
            </a:r>
            <a:r>
              <a:rPr lang="zh-CN" altLang="zh-CN" sz="2800" b="1" dirty="0" smtClean="0"/>
              <a:t>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燃料</a:t>
            </a:r>
            <a:r>
              <a:rPr lang="zh-CN" altLang="zh-CN" sz="2800" b="1" dirty="0"/>
              <a:t>以一定的速率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燃烧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火焰</a:t>
            </a:r>
            <a:r>
              <a:rPr lang="zh-CN" altLang="zh-CN" sz="2800" b="1" dirty="0"/>
              <a:t>向后喷射，对火箭产生</a:t>
            </a:r>
            <a:r>
              <a:rPr lang="zh-CN" altLang="zh-CN" sz="2800" b="1" dirty="0">
                <a:solidFill>
                  <a:srgbClr val="FF0000"/>
                </a:solidFill>
              </a:rPr>
              <a:t>向前的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推力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75554" y="3501008"/>
            <a:ext cx="77408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克服</a:t>
            </a:r>
            <a:r>
              <a:rPr lang="zh-CN" altLang="zh-CN" sz="2800" b="1" dirty="0"/>
              <a:t>地球引力和</a:t>
            </a:r>
            <a:r>
              <a:rPr lang="zh-CN" altLang="zh-CN" sz="2800" b="1" dirty="0" smtClean="0"/>
              <a:t>空气阻力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推动</a:t>
            </a:r>
            <a:r>
              <a:rPr lang="zh-CN" altLang="zh-CN" sz="2800" b="1" dirty="0"/>
              <a:t>火箭</a:t>
            </a:r>
            <a:r>
              <a:rPr lang="zh-CN" altLang="zh-CN" sz="2800" b="1" dirty="0">
                <a:solidFill>
                  <a:srgbClr val="FF0000"/>
                </a:solidFill>
              </a:rPr>
              <a:t>加速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飞行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燃料</a:t>
            </a:r>
            <a:r>
              <a:rPr lang="zh-CN" altLang="zh-CN" sz="2800" b="1" dirty="0"/>
              <a:t>燃尽后火箭依靠获得的速度</a:t>
            </a:r>
            <a:r>
              <a:rPr lang="zh-CN" altLang="zh-CN" sz="2800" b="1" dirty="0">
                <a:solidFill>
                  <a:srgbClr val="FF0000"/>
                </a:solidFill>
              </a:rPr>
              <a:t>继续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6342" y="4754461"/>
            <a:ext cx="79881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在引力和阻力的作用</a:t>
            </a:r>
            <a:r>
              <a:rPr lang="zh-CN" altLang="zh-CN" sz="2800" b="1" dirty="0" smtClean="0"/>
              <a:t>下</a:t>
            </a:r>
            <a:r>
              <a:rPr lang="zh-CN" altLang="zh-CN" sz="2800" b="1" dirty="0"/>
              <a:t>火箭</a:t>
            </a:r>
            <a:r>
              <a:rPr lang="zh-CN" altLang="zh-CN" sz="2800" b="1" dirty="0" smtClean="0"/>
              <a:t>速度</a:t>
            </a:r>
            <a:r>
              <a:rPr lang="zh-CN" altLang="zh-CN" sz="2800" b="1" dirty="0"/>
              <a:t>逐渐</a:t>
            </a:r>
            <a:r>
              <a:rPr lang="zh-CN" altLang="zh-CN" sz="2800" b="1" dirty="0" smtClean="0"/>
              <a:t>减小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直到速度</a:t>
            </a:r>
            <a:r>
              <a:rPr lang="zh-CN" altLang="en-US" sz="2800" b="1" dirty="0" smtClean="0"/>
              <a:t>为</a:t>
            </a:r>
            <a:r>
              <a:rPr lang="zh-CN" altLang="zh-CN" sz="2800" b="1" dirty="0" smtClean="0"/>
              <a:t>零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火箭达到最高点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15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454224" y="2060848"/>
            <a:ext cx="693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单位</a:t>
            </a:r>
            <a:r>
              <a:rPr lang="zh-CN" altLang="zh-CN" sz="2800" b="1" dirty="0"/>
              <a:t>时间人口</a:t>
            </a:r>
            <a:r>
              <a:rPr lang="zh-CN" altLang="zh-CN" sz="2800" b="1" dirty="0">
                <a:solidFill>
                  <a:srgbClr val="FF0000"/>
                </a:solidFill>
              </a:rPr>
              <a:t>增长率</a:t>
            </a:r>
            <a:r>
              <a:rPr lang="zh-CN" altLang="zh-CN" sz="2800" b="1" dirty="0"/>
              <a:t>为</a:t>
            </a:r>
            <a:r>
              <a:rPr lang="zh-CN" altLang="zh-CN" sz="2800" b="1" dirty="0">
                <a:solidFill>
                  <a:srgbClr val="FF0000"/>
                </a:solidFill>
              </a:rPr>
              <a:t>常数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i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4511"/>
              </p:ext>
            </p:extLst>
          </p:nvPr>
        </p:nvGraphicFramePr>
        <p:xfrm>
          <a:off x="4978471" y="4832162"/>
          <a:ext cx="1868272" cy="560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4" name="Equation" r:id="rId3" imgW="838080" imgH="241200" progId="Equation.DSMT4">
                  <p:embed/>
                </p:oleObj>
              </mc:Choice>
              <mc:Fallback>
                <p:oleObj name="Equation" r:id="rId3" imgW="838080" imgH="241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71" y="4832162"/>
                        <a:ext cx="1868272" cy="560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689174"/>
              </p:ext>
            </p:extLst>
          </p:nvPr>
        </p:nvGraphicFramePr>
        <p:xfrm>
          <a:off x="6851130" y="4797152"/>
          <a:ext cx="1537294" cy="57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5" name="公式" r:id="rId5" imgW="698400" imgH="241200" progId="Equation.3">
                  <p:embed/>
                </p:oleObj>
              </mc:Choice>
              <mc:Fallback>
                <p:oleObj name="公式" r:id="rId5" imgW="69840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130" y="4797152"/>
                        <a:ext cx="1537294" cy="576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492696" y="5474493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→</a:t>
            </a:r>
            <a:r>
              <a:rPr lang="en-US" altLang="zh-CN" sz="2800" b="1" dirty="0">
                <a:latin typeface="宋体"/>
                <a:ea typeface="宋体"/>
              </a:rPr>
              <a:t>∞,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en-US" altLang="zh-CN" sz="2800" b="1" dirty="0" smtClean="0">
                <a:latin typeface="宋体"/>
                <a:ea typeface="宋体"/>
              </a:rPr>
              <a:t>→∞,</a:t>
            </a:r>
            <a:r>
              <a:rPr lang="zh-CN" altLang="en-US" sz="2800" b="1" dirty="0" smtClean="0"/>
              <a:t> 按指数规律无限增长</a:t>
            </a:r>
            <a:r>
              <a:rPr lang="en-US" altLang="zh-CN" sz="2800" b="1" dirty="0" smtClean="0"/>
              <a:t>.  </a:t>
            </a:r>
            <a:endParaRPr lang="en-US" altLang="zh-CN" sz="2800" b="1" dirty="0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479923" y="4836818"/>
            <a:ext cx="3441401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>
                <a:ea typeface="楷体_GB2312" pitchFamily="49" charset="-122"/>
              </a:rPr>
              <a:t>与常用</a:t>
            </a:r>
            <a:r>
              <a:rPr lang="zh-CN" altLang="en-US" sz="2800" b="1" dirty="0" smtClean="0">
                <a:ea typeface="楷体_GB2312" pitchFamily="49" charset="-122"/>
              </a:rPr>
              <a:t>公式一致</a:t>
            </a:r>
            <a:r>
              <a:rPr lang="en-US" altLang="zh-CN" sz="2800" b="1" dirty="0" smtClean="0">
                <a:ea typeface="楷体_GB2312" pitchFamily="49" charset="-122"/>
              </a:rPr>
              <a:t>?</a:t>
            </a:r>
            <a:endParaRPr lang="zh-CN" altLang="en-US" sz="2800" b="1" dirty="0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6084888" y="5734050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3" name="矩形 22"/>
          <p:cNvSpPr/>
          <p:nvPr/>
        </p:nvSpPr>
        <p:spPr>
          <a:xfrm>
            <a:off x="5495113" y="692696"/>
            <a:ext cx="3427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马尔萨斯</a:t>
            </a:r>
            <a:r>
              <a:rPr lang="en-US" altLang="zh-CN" sz="2800" b="1" dirty="0">
                <a:ea typeface="楷体_GB2312" pitchFamily="49" charset="-122"/>
              </a:rPr>
              <a:t>1798</a:t>
            </a:r>
            <a:r>
              <a:rPr lang="zh-CN" altLang="en-US" sz="2800" b="1" dirty="0">
                <a:ea typeface="楷体_GB2312" pitchFamily="49" charset="-122"/>
              </a:rPr>
              <a:t>年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提出</a:t>
            </a:r>
            <a:endParaRPr lang="zh-CN" altLang="en-US" sz="2800" dirty="0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812360" y="5318550"/>
            <a:ext cx="7921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dirty="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26" name="矩形 25"/>
          <p:cNvSpPr/>
          <p:nvPr/>
        </p:nvSpPr>
        <p:spPr>
          <a:xfrm>
            <a:off x="533211" y="692696"/>
            <a:ext cx="460094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 </a:t>
            </a:r>
            <a:r>
              <a:rPr lang="en-US" altLang="zh-CN" sz="2800" b="1" dirty="0"/>
              <a:t>2. </a:t>
            </a:r>
            <a:r>
              <a:rPr lang="zh-CN" altLang="zh-CN" sz="2800" b="1" dirty="0"/>
              <a:t>人口指数增长模型的建立</a:t>
            </a:r>
            <a:endParaRPr lang="zh-CN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1469804" y="1393612"/>
            <a:ext cx="6491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i="1" dirty="0" smtClean="0"/>
              <a:t>t </a:t>
            </a:r>
            <a:r>
              <a:rPr lang="zh-CN" altLang="en-US" sz="2800" b="1" dirty="0" smtClean="0"/>
              <a:t>时刻</a:t>
            </a:r>
            <a:r>
              <a:rPr lang="zh-CN" altLang="zh-CN" sz="2800" b="1" dirty="0" smtClean="0"/>
              <a:t>人口</a:t>
            </a:r>
            <a:r>
              <a:rPr lang="zh-CN" altLang="en-US" sz="2800" b="1" dirty="0" smtClean="0"/>
              <a:t>数量为</a:t>
            </a:r>
            <a:r>
              <a:rPr lang="zh-CN" altLang="zh-CN" sz="2800" b="1" dirty="0" smtClean="0"/>
              <a:t>连续</a:t>
            </a:r>
            <a:r>
              <a:rPr lang="zh-CN" altLang="zh-CN" sz="2800" b="1" dirty="0"/>
              <a:t>、可微函数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1547664" y="3409836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单位</a:t>
            </a:r>
            <a:r>
              <a:rPr lang="zh-CN" altLang="zh-CN" sz="2800" b="1" dirty="0"/>
              <a:t>时间内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增量</a:t>
            </a:r>
            <a:r>
              <a:rPr lang="zh-CN" altLang="en-US" sz="2800" b="1" dirty="0" smtClean="0"/>
              <a:t>为</a:t>
            </a:r>
            <a:r>
              <a:rPr lang="en-US" altLang="zh-CN" sz="2800" b="1" i="1" dirty="0" err="1" smtClean="0"/>
              <a:t>rx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1475656" y="2708920"/>
            <a:ext cx="4403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初始</a:t>
            </a:r>
            <a:r>
              <a:rPr lang="zh-CN" altLang="zh-CN" sz="2800" b="1" dirty="0" smtClean="0"/>
              <a:t>时刻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=0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人口为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endParaRPr lang="zh-CN" altLang="en-US" sz="2800" b="1" dirty="0"/>
          </a:p>
        </p:txBody>
      </p:sp>
      <p:sp>
        <p:nvSpPr>
          <p:cNvPr id="34" name="矩形 33"/>
          <p:cNvSpPr/>
          <p:nvPr/>
        </p:nvSpPr>
        <p:spPr>
          <a:xfrm>
            <a:off x="446583" y="1393612"/>
            <a:ext cx="90601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假设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544" y="3409836"/>
            <a:ext cx="90281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模型</a:t>
            </a:r>
            <a:endParaRPr lang="zh-CN" altLang="en-US" sz="2800" b="1" dirty="0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5134151" y="4067360"/>
            <a:ext cx="2153673" cy="648072"/>
            <a:chOff x="5134151" y="4067360"/>
            <a:chExt cx="2153673" cy="648072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3318539"/>
                </p:ext>
              </p:extLst>
            </p:nvPr>
          </p:nvGraphicFramePr>
          <p:xfrm>
            <a:off x="5317686" y="4067360"/>
            <a:ext cx="1970138" cy="648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6" name="公式" r:id="rId7" imgW="723586" imgH="241195" progId="Equation.3">
                    <p:embed/>
                  </p:oleObj>
                </mc:Choice>
                <mc:Fallback>
                  <p:oleObj name="公式" r:id="rId7" imgW="72358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686" y="4067360"/>
                          <a:ext cx="1970138" cy="64807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右箭头 37"/>
            <p:cNvSpPr/>
            <p:nvPr/>
          </p:nvSpPr>
          <p:spPr bwMode="auto">
            <a:xfrm>
              <a:off x="5134151" y="4120480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91680" y="3933056"/>
            <a:ext cx="2880320" cy="839790"/>
            <a:chOff x="1691680" y="3933056"/>
            <a:chExt cx="2880320" cy="839790"/>
          </a:xfrm>
        </p:grpSpPr>
        <p:graphicFrame>
          <p:nvGraphicFramePr>
            <p:cNvPr id="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8943144"/>
                </p:ext>
              </p:extLst>
            </p:nvPr>
          </p:nvGraphicFramePr>
          <p:xfrm>
            <a:off x="1872673" y="3933056"/>
            <a:ext cx="2699327" cy="839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7" name="Equation" r:id="rId9" imgW="1143000" imgH="393480" progId="Equation.DSMT4">
                    <p:embed/>
                  </p:oleObj>
                </mc:Choice>
                <mc:Fallback>
                  <p:oleObj name="Equation" r:id="rId9" imgW="114300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673" y="3933056"/>
                          <a:ext cx="2699327" cy="83979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右箭头 38"/>
            <p:cNvSpPr/>
            <p:nvPr/>
          </p:nvSpPr>
          <p:spPr bwMode="auto">
            <a:xfrm>
              <a:off x="1691680" y="4149080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67544" y="4833851"/>
            <a:ext cx="90601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解释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997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utoUpdateAnimBg="0"/>
      <p:bldP spid="9" grpId="0"/>
      <p:bldP spid="23" grpId="0"/>
      <p:bldP spid="25" grpId="0"/>
      <p:bldP spid="27" grpId="0"/>
      <p:bldP spid="29" grpId="0"/>
      <p:bldP spid="32" grpId="0"/>
      <p:bldP spid="34" grpId="0" animBg="1"/>
      <p:bldP spid="35" grpId="0" animBg="1"/>
      <p:bldP spid="4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60032" y="2825497"/>
            <a:ext cx="21295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空气的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阻力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2676606" y="692696"/>
            <a:ext cx="343074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单级小型火箭的发射</a:t>
            </a:r>
            <a:endParaRPr lang="zh-CN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611560" y="1484784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火箭发射</a:t>
            </a:r>
            <a:r>
              <a:rPr lang="zh-CN" altLang="zh-CN" sz="2800" b="1" dirty="0"/>
              <a:t>、</a:t>
            </a:r>
            <a:r>
              <a:rPr lang="zh-CN" altLang="zh-CN" sz="2800" b="1" dirty="0" smtClean="0"/>
              <a:t>上升过程</a:t>
            </a:r>
            <a:r>
              <a:rPr lang="zh-CN" altLang="en-US" sz="2800" b="1" dirty="0" smtClean="0"/>
              <a:t>的</a:t>
            </a:r>
            <a:r>
              <a:rPr lang="zh-CN" altLang="zh-CN" sz="2800" b="1" dirty="0"/>
              <a:t>基本</a:t>
            </a:r>
            <a:r>
              <a:rPr lang="zh-CN" altLang="zh-CN" sz="2800" b="1" dirty="0" smtClean="0"/>
              <a:t>规律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牛顿第二定律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83568" y="3645024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空气阻力随着火箭速度的增加而变</a:t>
            </a:r>
            <a:r>
              <a:rPr lang="zh-CN" altLang="zh-CN" sz="2800" b="1" dirty="0" smtClean="0"/>
              <a:t>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83568" y="4389204"/>
            <a:ext cx="6775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阻力</a:t>
            </a:r>
            <a:r>
              <a:rPr lang="zh-CN" altLang="en-US" sz="2800" b="1" dirty="0" smtClean="0"/>
              <a:t>与</a:t>
            </a:r>
            <a:r>
              <a:rPr lang="zh-CN" altLang="zh-CN" sz="2800" b="1" dirty="0" smtClean="0"/>
              <a:t>速度之间</a:t>
            </a:r>
            <a:r>
              <a:rPr lang="zh-CN" altLang="zh-CN" sz="2800" b="1" dirty="0"/>
              <a:t>的数量</a:t>
            </a:r>
            <a:r>
              <a:rPr lang="zh-CN" altLang="zh-CN" sz="2800" b="1" dirty="0" smtClean="0"/>
              <a:t>关系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不易确定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7537348" y="2228102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√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6804248" y="285293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？</a:t>
            </a:r>
          </a:p>
        </p:txBody>
      </p:sp>
      <p:sp>
        <p:nvSpPr>
          <p:cNvPr id="9" name="矩形 8"/>
          <p:cNvSpPr/>
          <p:nvPr/>
        </p:nvSpPr>
        <p:spPr>
          <a:xfrm>
            <a:off x="600662" y="2204864"/>
            <a:ext cx="4068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火箭在运动中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受到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的力：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60032" y="2220289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燃料燃烧的</a:t>
            </a:r>
            <a:r>
              <a:rPr lang="zh-CN" altLang="zh-CN" sz="2800" b="1" dirty="0">
                <a:solidFill>
                  <a:srgbClr val="FF0000"/>
                </a:solidFill>
              </a:rPr>
              <a:t>推力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67744" y="287935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地球</a:t>
            </a:r>
            <a:r>
              <a:rPr lang="zh-CN" altLang="en-US" sz="2800" b="1" dirty="0">
                <a:solidFill>
                  <a:srgbClr val="000000"/>
                </a:solidFill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引力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01061" y="2881618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040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4" grpId="0"/>
      <p:bldP spid="20" grpId="0"/>
      <p:bldP spid="9" grpId="0"/>
      <p:bldP spid="12" grpId="0"/>
      <p:bldP spid="16" grpId="0"/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228184" y="692696"/>
            <a:ext cx="1988045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问题与假设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95536" y="2132856"/>
            <a:ext cx="813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火箭垂直</a:t>
            </a:r>
            <a:r>
              <a:rPr lang="zh-CN" altLang="zh-CN" sz="2800" b="1" dirty="0" smtClean="0"/>
              <a:t>地面发射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燃料燃烧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速率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/>
              <a:t>= </a:t>
            </a:r>
            <a:r>
              <a:rPr lang="en-US" altLang="zh-CN" sz="2800" b="1" dirty="0" smtClean="0"/>
              <a:t>18(kg/s), </a:t>
            </a:r>
            <a:r>
              <a:rPr lang="zh-CN" altLang="zh-CN" sz="2800" b="1" dirty="0" smtClean="0"/>
              <a:t>产生</a:t>
            </a:r>
            <a:r>
              <a:rPr lang="zh-CN" altLang="zh-CN" sz="2800" b="1" dirty="0">
                <a:solidFill>
                  <a:srgbClr val="FF0000"/>
                </a:solidFill>
              </a:rPr>
              <a:t>推力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F</a:t>
            </a:r>
            <a:r>
              <a:rPr lang="en-US" altLang="zh-CN" sz="2800" b="1" dirty="0"/>
              <a:t>= </a:t>
            </a:r>
            <a:r>
              <a:rPr lang="en-US" altLang="zh-CN" sz="2800" b="1" dirty="0" smtClean="0"/>
              <a:t>27000(N), </a:t>
            </a:r>
            <a:r>
              <a:rPr lang="zh-CN" altLang="zh-CN" sz="2800" b="1" dirty="0" smtClean="0"/>
              <a:t>燃尽</a:t>
            </a:r>
            <a:r>
              <a:rPr lang="zh-CN" altLang="zh-CN" sz="2800" b="1" dirty="0"/>
              <a:t>后火箭</a:t>
            </a:r>
            <a:r>
              <a:rPr lang="zh-CN" altLang="zh-CN" sz="2800" b="1" dirty="0" smtClean="0"/>
              <a:t>继续升</a:t>
            </a:r>
            <a:r>
              <a:rPr lang="zh-CN" altLang="en-US" sz="2800" b="1" dirty="0" smtClean="0"/>
              <a:t>至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最高点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95536" y="1484784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火箭</a:t>
            </a:r>
            <a:r>
              <a:rPr lang="zh-CN" altLang="zh-CN" sz="2800" b="1" dirty="0"/>
              <a:t>初始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质量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/>
              <a:t>=1600(kg),</a:t>
            </a:r>
            <a:r>
              <a:rPr lang="zh-CN" altLang="zh-CN" sz="2800" b="1" dirty="0" smtClean="0"/>
              <a:t>包括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/>
              <a:t>=1080(kg)</a:t>
            </a:r>
            <a:r>
              <a:rPr lang="zh-CN" altLang="zh-CN" sz="2800" b="1" dirty="0" smtClean="0"/>
              <a:t>燃料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95536" y="3356992"/>
            <a:ext cx="73494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地球引力</a:t>
            </a:r>
            <a:r>
              <a:rPr lang="zh-CN" altLang="zh-CN" sz="2800" b="1" dirty="0" smtClean="0"/>
              <a:t>不变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重力加速度</a:t>
            </a:r>
            <a:r>
              <a:rPr lang="en-US" altLang="zh-CN" sz="2800" b="1" i="1" dirty="0" smtClean="0"/>
              <a:t>g</a:t>
            </a:r>
            <a:r>
              <a:rPr lang="en-US" altLang="zh-CN" sz="2800" b="1" dirty="0" smtClean="0"/>
              <a:t>=9.8(m/s</a:t>
            </a:r>
            <a:r>
              <a:rPr lang="en-US" altLang="zh-CN" sz="2800" b="1" baseline="30000" dirty="0" smtClean="0"/>
              <a:t>2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847511" y="4762451"/>
            <a:ext cx="7684929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 smtClean="0"/>
              <a:t>给</a:t>
            </a:r>
            <a:r>
              <a:rPr lang="zh-CN" altLang="zh-CN" sz="2800" b="1" dirty="0"/>
              <a:t>出燃料燃尽时火箭的高度、速度和加速度</a:t>
            </a:r>
            <a:r>
              <a:rPr lang="zh-CN" altLang="zh-CN" sz="2800" b="1" dirty="0" smtClean="0"/>
              <a:t>，及</a:t>
            </a:r>
            <a:r>
              <a:rPr lang="zh-CN" altLang="zh-CN" sz="2800" b="1" dirty="0"/>
              <a:t>火箭到达</a:t>
            </a:r>
            <a:r>
              <a:rPr lang="zh-CN" altLang="zh-CN" sz="2800" b="1" dirty="0">
                <a:solidFill>
                  <a:srgbClr val="FF0000"/>
                </a:solidFill>
              </a:rPr>
              <a:t>最高点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时间</a:t>
            </a:r>
            <a:r>
              <a:rPr lang="zh-CN" altLang="zh-CN" sz="2800" b="1" dirty="0"/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高度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847511" y="4061103"/>
            <a:ext cx="763284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建立火箭上升</a:t>
            </a:r>
            <a:r>
              <a:rPr lang="zh-CN" altLang="zh-CN" sz="2800" b="1" dirty="0">
                <a:solidFill>
                  <a:srgbClr val="FF0000"/>
                </a:solidFill>
              </a:rPr>
              <a:t>高度</a:t>
            </a:r>
            <a:r>
              <a:rPr lang="zh-CN" altLang="zh-CN" sz="2800" b="1" dirty="0">
                <a:solidFill>
                  <a:srgbClr val="000000"/>
                </a:solidFill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速度</a:t>
            </a:r>
            <a:r>
              <a:rPr lang="zh-CN" altLang="zh-CN" sz="2800" b="1" dirty="0">
                <a:solidFill>
                  <a:srgbClr val="000000"/>
                </a:solidFill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加速度</a:t>
            </a:r>
            <a:r>
              <a:rPr lang="zh-CN" altLang="zh-CN" sz="2800" b="1" dirty="0">
                <a:solidFill>
                  <a:srgbClr val="000000"/>
                </a:solidFill>
              </a:rPr>
              <a:t>的数学模型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37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/>
      <p:bldP spid="8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07339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827584" y="2052142"/>
            <a:ext cx="5006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火箭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zh-CN" sz="2800" b="1" dirty="0"/>
              <a:t>时从地面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=0</a:t>
            </a:r>
            <a:r>
              <a:rPr lang="zh-CN" altLang="zh-CN" sz="2800" b="1" dirty="0" smtClean="0"/>
              <a:t>发射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851992" y="2636912"/>
            <a:ext cx="231345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)~</a:t>
            </a:r>
            <a:r>
              <a:rPr lang="zh-CN" altLang="zh-CN" sz="2800" b="1" dirty="0"/>
              <a:t>火箭高度</a:t>
            </a:r>
            <a:endParaRPr lang="zh-CN" altLang="en-US" sz="28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669111" y="2643583"/>
            <a:ext cx="1676721" cy="569393"/>
            <a:chOff x="3669111" y="2132856"/>
            <a:chExt cx="1676721" cy="569393"/>
          </a:xfrm>
          <a:solidFill>
            <a:srgbClr val="FFFF00"/>
          </a:solidFill>
        </p:grpSpPr>
        <p:sp>
          <p:nvSpPr>
            <p:cNvPr id="4" name="矩形 3"/>
            <p:cNvSpPr/>
            <p:nvPr/>
          </p:nvSpPr>
          <p:spPr>
            <a:xfrm>
              <a:off x="4211960" y="2132856"/>
              <a:ext cx="1133872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/>
                <a:t>~</a:t>
              </a:r>
              <a:r>
                <a:rPr lang="zh-CN" altLang="zh-CN" sz="2800" b="1" dirty="0" smtClean="0"/>
                <a:t>速度</a:t>
              </a:r>
              <a:endParaRPr lang="zh-CN" altLang="en-US" sz="28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0611385"/>
                </p:ext>
              </p:extLst>
            </p:nvPr>
          </p:nvGraphicFramePr>
          <p:xfrm>
            <a:off x="3669111" y="2204864"/>
            <a:ext cx="686865" cy="497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6" name="公式" r:id="rId3" imgW="279279" imgH="203112" progId="Equation.3">
                    <p:embed/>
                  </p:oleObj>
                </mc:Choice>
                <mc:Fallback>
                  <p:oleObj name="公式" r:id="rId3" imgW="27927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111" y="2204864"/>
                          <a:ext cx="686865" cy="49738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96136" y="2689756"/>
            <a:ext cx="2518240" cy="523220"/>
            <a:chOff x="5796136" y="2113692"/>
            <a:chExt cx="2518240" cy="523220"/>
          </a:xfrm>
          <a:solidFill>
            <a:srgbClr val="FFFF00"/>
          </a:solidFill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783943"/>
                </p:ext>
              </p:extLst>
            </p:nvPr>
          </p:nvGraphicFramePr>
          <p:xfrm>
            <a:off x="5796136" y="2139527"/>
            <a:ext cx="686865" cy="497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7" name="公式" r:id="rId5" imgW="279279" imgH="203112" progId="Equation.3">
                    <p:embed/>
                  </p:oleObj>
                </mc:Choice>
                <mc:Fallback>
                  <p:oleObj name="公式" r:id="rId5" imgW="27927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136" y="2139527"/>
                          <a:ext cx="686865" cy="49738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6442308" y="2113692"/>
              <a:ext cx="1872068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/>
                <a:t>~</a:t>
              </a:r>
              <a:r>
                <a:rPr lang="zh-CN" altLang="en-US" sz="2800" b="1" dirty="0" smtClean="0"/>
                <a:t>加</a:t>
              </a:r>
              <a:r>
                <a:rPr lang="zh-CN" altLang="zh-CN" sz="2800" b="1" dirty="0" smtClean="0"/>
                <a:t>速度</a:t>
              </a:r>
              <a:endParaRPr lang="zh-CN" altLang="en-US" sz="28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827584" y="3265820"/>
            <a:ext cx="2414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)~</a:t>
            </a:r>
            <a:r>
              <a:rPr lang="zh-CN" altLang="zh-CN" sz="2800" b="1" dirty="0" smtClean="0"/>
              <a:t>火箭质量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4283968" y="3265820"/>
            <a:ext cx="193354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 m</a:t>
            </a:r>
            <a:r>
              <a:rPr lang="en-US" altLang="zh-CN" sz="2800" b="1" baseline="-25000" dirty="0"/>
              <a:t>0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 smtClean="0"/>
              <a:t>rt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156176" y="1388393"/>
            <a:ext cx="2488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燃料燃烧速率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592" y="3933056"/>
            <a:ext cx="3111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/>
              <a:t>~</a:t>
            </a:r>
            <a:r>
              <a:rPr lang="zh-CN" altLang="zh-CN" sz="2800" b="1" dirty="0" smtClean="0"/>
              <a:t>燃料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燃尽</a:t>
            </a:r>
            <a:r>
              <a:rPr lang="zh-CN" altLang="zh-CN" sz="2800" b="1" dirty="0" smtClean="0"/>
              <a:t>的时间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4333078" y="3933056"/>
            <a:ext cx="14269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m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/ </a:t>
            </a:r>
            <a:r>
              <a:rPr lang="en-US" altLang="zh-CN" sz="2800" b="1" i="1" dirty="0" smtClean="0"/>
              <a:t>r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933408" y="4634052"/>
            <a:ext cx="4794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2800" b="1" i="1" dirty="0">
                <a:cs typeface="Times New Roman" pitchFamily="18" charset="0"/>
              </a:rPr>
              <a:t>t</a:t>
            </a:r>
            <a:r>
              <a:rPr kumimoji="0" lang="en-US" altLang="zh-CN" sz="2800" b="1" baseline="-30000" dirty="0">
                <a:cs typeface="Times New Roman" pitchFamily="18" charset="0"/>
              </a:rPr>
              <a:t>1</a:t>
            </a:r>
            <a:r>
              <a:rPr kumimoji="0" lang="zh-CN" altLang="en-US" sz="2800" b="1" dirty="0">
                <a:cs typeface="Times New Roman" pitchFamily="18" charset="0"/>
              </a:rPr>
              <a:t>以后火箭质量保持为</a:t>
            </a:r>
            <a:r>
              <a:rPr kumimoji="0" lang="en-US" altLang="zh-CN" sz="2800" b="1" i="1" dirty="0">
                <a:cs typeface="Times New Roman" pitchFamily="18" charset="0"/>
              </a:rPr>
              <a:t>m</a:t>
            </a:r>
            <a:r>
              <a:rPr kumimoji="0" lang="en-US" altLang="zh-CN" sz="2800" b="1" baseline="-30000" dirty="0">
                <a:cs typeface="Times New Roman" pitchFamily="18" charset="0"/>
              </a:rPr>
              <a:t>0</a:t>
            </a:r>
            <a:r>
              <a:rPr kumimoji="0" lang="en-US" altLang="zh-CN" sz="2800" b="1" dirty="0">
                <a:cs typeface="Times New Roman" pitchFamily="18" charset="0"/>
                <a:sym typeface="Symbol" pitchFamily="18" charset="2"/>
              </a:rPr>
              <a:t></a:t>
            </a:r>
            <a:r>
              <a:rPr kumimoji="0" lang="en-US" altLang="zh-CN" sz="2800" b="1" i="1" dirty="0">
                <a:cs typeface="Times New Roman" pitchFamily="18" charset="0"/>
              </a:rPr>
              <a:t> </a:t>
            </a:r>
            <a:r>
              <a:rPr kumimoji="0" lang="en-US" altLang="zh-CN" sz="2800" b="1" i="1" dirty="0">
                <a:cs typeface="Times New Roman" pitchFamily="18" charset="0"/>
                <a:sym typeface="Symbol" pitchFamily="18" charset="2"/>
              </a:rPr>
              <a:t>m</a:t>
            </a:r>
            <a:r>
              <a:rPr kumimoji="0" lang="en-US" altLang="zh-CN" sz="2800" b="1" baseline="-30000" dirty="0">
                <a:cs typeface="Times New Roman" pitchFamily="18" charset="0"/>
                <a:sym typeface="Symbol" pitchFamily="18" charset="2"/>
              </a:rPr>
              <a:t>1 </a:t>
            </a:r>
            <a:endParaRPr kumimoji="0" lang="en-US" altLang="zh-CN" sz="2800" b="1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6104" y="5247570"/>
            <a:ext cx="4314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/>
              <a:t> ~</a:t>
            </a:r>
            <a:r>
              <a:rPr lang="zh-CN" altLang="zh-CN" sz="2800" b="1" dirty="0" smtClean="0"/>
              <a:t>火箭</a:t>
            </a:r>
            <a:r>
              <a:rPr lang="zh-CN" altLang="zh-CN" sz="2800" b="1" dirty="0"/>
              <a:t>到达</a:t>
            </a:r>
            <a:r>
              <a:rPr lang="zh-CN" altLang="zh-CN" sz="2800" b="1" dirty="0">
                <a:solidFill>
                  <a:srgbClr val="FF0000"/>
                </a:solidFill>
              </a:rPr>
              <a:t>最高点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时间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613412" y="5229200"/>
                <a:ext cx="261642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/>
                  <a:t>t</a:t>
                </a:r>
                <a:r>
                  <a:rPr lang="en-US" altLang="zh-CN" sz="2800" b="1" baseline="-25000" dirty="0"/>
                  <a:t>2</a:t>
                </a:r>
                <a:r>
                  <a:rPr lang="zh-CN" altLang="zh-CN" sz="2800" b="1" dirty="0"/>
                  <a:t>由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t</a:t>
                </a:r>
                <a:r>
                  <a:rPr lang="en-US" altLang="zh-CN" sz="2800" b="1" baseline="-25000" dirty="0"/>
                  <a:t>2</a:t>
                </a:r>
                <a:r>
                  <a:rPr lang="en-US" altLang="zh-CN" sz="2800" b="1" dirty="0"/>
                  <a:t>)=0</a:t>
                </a:r>
                <a:r>
                  <a:rPr lang="zh-CN" altLang="zh-CN" sz="2800" b="1" dirty="0"/>
                  <a:t>确定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12" y="5229200"/>
                <a:ext cx="2616422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4895" t="-15116" r="-932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827584" y="1412776"/>
            <a:ext cx="27929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火箭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初始</a:t>
            </a:r>
            <a:r>
              <a:rPr lang="zh-CN" altLang="zh-CN" sz="2800" b="1" dirty="0">
                <a:solidFill>
                  <a:srgbClr val="000000"/>
                </a:solidFill>
              </a:rPr>
              <a:t>质量</a:t>
            </a:r>
            <a:r>
              <a:rPr lang="en-US" altLang="zh-CN" sz="2800" b="1" i="1" dirty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51920" y="1379910"/>
            <a:ext cx="2026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燃料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质量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12" grpId="0"/>
      <p:bldP spid="13" grpId="0" animBg="1"/>
      <p:bldP spid="14" grpId="0"/>
      <p:bldP spid="16" grpId="0"/>
      <p:bldP spid="18" grpId="0" animBg="1"/>
      <p:bldP spid="20" grpId="0"/>
      <p:bldP spid="21" grpId="0"/>
      <p:bldP spid="22" grpId="0" animBg="1"/>
      <p:bldP spid="24" grpId="0"/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07339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031167" y="2598584"/>
            <a:ext cx="1709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重力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en-US" altLang="zh-CN" sz="2800" b="1" i="1" dirty="0" smtClean="0"/>
              <a:t>g</a:t>
            </a:r>
            <a:endParaRPr lang="zh-CN" alt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3609" y="4095348"/>
            <a:ext cx="389808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燃料燃尽</a:t>
            </a:r>
            <a:r>
              <a:rPr lang="zh-CN" altLang="zh-CN" sz="2800" b="1" dirty="0" smtClean="0"/>
              <a:t>后</a:t>
            </a:r>
            <a:r>
              <a:rPr lang="en-US" altLang="zh-CN" sz="2800" b="1" dirty="0" smtClean="0"/>
              <a:t> 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 </a:t>
            </a:r>
            <a:r>
              <a:rPr lang="en-US" altLang="zh-CN" sz="2800" b="1" dirty="0" smtClean="0"/>
              <a:t>&lt; </a:t>
            </a:r>
            <a:r>
              <a:rPr lang="en-US" altLang="zh-CN" sz="2800" b="1" i="1" dirty="0" smtClean="0"/>
              <a:t>t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endParaRPr lang="zh-CN" altLang="en-US" sz="28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44037" y="1359099"/>
            <a:ext cx="5006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火箭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=0, 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=0, </a:t>
            </a:r>
            <a:r>
              <a:rPr lang="zh-CN" altLang="en-US" sz="2800" b="1" dirty="0" smtClean="0"/>
              <a:t>零速度</a:t>
            </a:r>
            <a:r>
              <a:rPr lang="zh-CN" altLang="zh-CN" sz="2800" b="1" dirty="0" smtClean="0"/>
              <a:t>发射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178629" y="1969676"/>
            <a:ext cx="598565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燃料</a:t>
            </a:r>
            <a:r>
              <a:rPr lang="zh-CN" altLang="zh-CN" sz="2800" b="1" dirty="0" smtClean="0"/>
              <a:t>燃烧阶段</a:t>
            </a:r>
            <a:r>
              <a:rPr lang="en-US" altLang="zh-CN" sz="2800" b="1" dirty="0" smtClean="0"/>
              <a:t>   0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m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557066" y="2617748"/>
            <a:ext cx="26548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质量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 m</a:t>
            </a:r>
            <a:r>
              <a:rPr lang="en-US" altLang="zh-CN" sz="2800" b="1" baseline="-25000" dirty="0"/>
              <a:t>0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 smtClean="0"/>
              <a:t>rt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4579263" y="2598584"/>
            <a:ext cx="114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推力</a:t>
            </a:r>
            <a:r>
              <a:rPr lang="en-US" altLang="zh-CN" sz="2800" b="1" i="1" dirty="0"/>
              <a:t>F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7544" y="3284984"/>
                <a:ext cx="4995983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𝒓𝒕</m:t>
                        </m:r>
                      </m:e>
                    </m:d>
                    <m:acc>
                      <m:accPr>
                        <m:chr m:val="̈"/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𝑭</m:t>
                    </m:r>
                    <m:r>
                      <a:rPr lang="en-US" altLang="zh-CN" sz="2800" b="1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𝒓𝒕</m:t>
                        </m:r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𝒈</m:t>
                    </m:r>
                  </m:oMath>
                </a14:m>
                <a:r>
                  <a:rPr lang="en-US" altLang="zh-CN" sz="2800" b="1" dirty="0" smtClean="0"/>
                  <a:t>,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84984"/>
                <a:ext cx="4995983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58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646834" y="4728899"/>
            <a:ext cx="247535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质量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m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>
                <a:sym typeface="Symbol"/>
              </a:rPr>
              <a:t>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m</a:t>
            </a:r>
            <a:r>
              <a:rPr lang="en-US" altLang="zh-CN" sz="2800" b="1" baseline="-25000" dirty="0" smtClean="0"/>
              <a:t>1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4803183" y="4742268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重力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/>
              <a:t>m</a:t>
            </a:r>
            <a:r>
              <a:rPr lang="en-US" altLang="zh-CN" sz="2800" b="1" baseline="-25000" dirty="0"/>
              <a:t>0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m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)</a:t>
            </a:r>
            <a:r>
              <a:rPr lang="en-US" altLang="zh-CN" sz="2800" b="1" i="1" dirty="0" smtClean="0"/>
              <a:t>g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9512" y="5452173"/>
                <a:ext cx="5084212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𝒈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452173"/>
                <a:ext cx="508421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63526" y="5515961"/>
                <a:ext cx="3638763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 </m:t>
                      </m:r>
                      <m:r>
                        <a:rPr lang="en-US" altLang="zh-CN" sz="2800" b="1" i="1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latin typeface="Cambria Math"/>
                        </a:rPr>
                        <m:t>由</m:t>
                      </m:r>
                      <m:r>
                        <a:rPr lang="en-US" altLang="zh-CN" sz="2800" b="1" i="1">
                          <a:latin typeface="Cambria Math"/>
                        </a:rPr>
                        <m:t>(</m:t>
                      </m:r>
                      <m:r>
                        <a:rPr lang="en-US" altLang="zh-CN" sz="2800" b="1" i="1">
                          <a:latin typeface="Cambria Math"/>
                        </a:rPr>
                        <m:t>𝟏</m:t>
                      </m:r>
                      <m:r>
                        <a:rPr lang="en-US" altLang="zh-CN" sz="2800" b="1" i="1">
                          <a:latin typeface="Cambria Math"/>
                        </a:rPr>
                        <m:t>)</m:t>
                      </m:r>
                      <m:r>
                        <a:rPr lang="zh-CN" altLang="en-US" sz="2800" b="1" i="1">
                          <a:latin typeface="Cambria Math"/>
                        </a:rPr>
                        <m:t>给定</m:t>
                      </m:r>
                      <m:r>
                        <a:rPr lang="en-US" altLang="zh-CN" sz="28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26" y="5515961"/>
                <a:ext cx="363876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80112" y="3284984"/>
                <a:ext cx="3509487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𝟎</m:t>
                      </m:r>
                      <m:r>
                        <a:rPr lang="en-US" altLang="zh-CN" sz="2800" b="1" i="1">
                          <a:latin typeface="Cambria Math"/>
                        </a:rPr>
                        <m:t>, (</m:t>
                      </m:r>
                      <m:r>
                        <a:rPr lang="en-US" altLang="zh-CN" sz="2800" b="1" i="1">
                          <a:latin typeface="Cambria Math"/>
                        </a:rPr>
                        <m:t>𝟏</m:t>
                      </m:r>
                      <m:r>
                        <a:rPr lang="en-US" altLang="zh-CN" sz="2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284984"/>
                <a:ext cx="350948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1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2" grpId="0"/>
      <p:bldP spid="13" grpId="0" animBg="1"/>
      <p:bldP spid="16" grpId="0"/>
      <p:bldP spid="17" grpId="0"/>
      <p:bldP spid="18" grpId="0" animBg="1"/>
      <p:bldP spid="20" grpId="0"/>
      <p:bldP spid="21" grpId="0"/>
      <p:bldP spid="22" grpId="0" animBg="1"/>
      <p:bldP spid="6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07339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zh-CN" sz="2800" b="1" dirty="0"/>
              <a:t>求解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14558" y="1403230"/>
                <a:ext cx="4372286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𝒓𝒕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𝑭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𝒓𝒕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58" y="1403230"/>
                <a:ext cx="437228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77120"/>
              </p:ext>
            </p:extLst>
          </p:nvPr>
        </p:nvGraphicFramePr>
        <p:xfrm>
          <a:off x="2497205" y="2221884"/>
          <a:ext cx="2794875" cy="99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8" name="公式" r:id="rId4" imgW="1206500" imgH="431800" progId="Equation.3">
                  <p:embed/>
                </p:oleObj>
              </mc:Choice>
              <mc:Fallback>
                <p:oleObj name="公式" r:id="rId4" imgW="1206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205" y="2221884"/>
                        <a:ext cx="2794875" cy="99031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417207" y="3880472"/>
            <a:ext cx="1873035" cy="461665"/>
            <a:chOff x="6517042" y="3541401"/>
            <a:chExt cx="1873035" cy="461665"/>
          </a:xfrm>
        </p:grpSpPr>
        <p:sp>
          <p:nvSpPr>
            <p:cNvPr id="9" name="矩形 8"/>
            <p:cNvSpPr/>
            <p:nvPr/>
          </p:nvSpPr>
          <p:spPr>
            <a:xfrm>
              <a:off x="6517042" y="3541401"/>
              <a:ext cx="17073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b="1" dirty="0" smtClean="0"/>
                <a:t>速度</a:t>
              </a:r>
              <a:r>
                <a:rPr lang="en-US" altLang="zh-CN" i="1" dirty="0"/>
                <a:t>v</a:t>
              </a:r>
              <a:r>
                <a:rPr lang="en-US" altLang="zh-CN" dirty="0"/>
                <a:t>(</a:t>
              </a:r>
              <a:r>
                <a:rPr lang="en-US" altLang="zh-CN" i="1" dirty="0"/>
                <a:t>t</a:t>
              </a:r>
              <a:r>
                <a:rPr lang="en-US" altLang="zh-CN" dirty="0" smtClean="0"/>
                <a:t>)=</a:t>
              </a:r>
              <a:endParaRPr lang="zh-CN" altLang="en-US" b="1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51801"/>
                </p:ext>
              </p:extLst>
            </p:nvPr>
          </p:nvGraphicFramePr>
          <p:xfrm>
            <a:off x="7803544" y="3571351"/>
            <a:ext cx="586533" cy="424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9" name="公式" r:id="rId6" imgW="279279" imgH="203112" progId="Equation.3">
                    <p:embed/>
                  </p:oleObj>
                </mc:Choice>
                <mc:Fallback>
                  <p:oleObj name="公式" r:id="rId6" imgW="27927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3544" y="3571351"/>
                          <a:ext cx="586533" cy="4247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251520" y="2423446"/>
            <a:ext cx="2189634" cy="480198"/>
            <a:chOff x="6126782" y="2732132"/>
            <a:chExt cx="2189634" cy="480198"/>
          </a:xfrm>
        </p:grpSpPr>
        <p:sp>
          <p:nvSpPr>
            <p:cNvPr id="13" name="矩形 12"/>
            <p:cNvSpPr/>
            <p:nvPr/>
          </p:nvSpPr>
          <p:spPr>
            <a:xfrm>
              <a:off x="6126782" y="2732132"/>
              <a:ext cx="20387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 smtClean="0"/>
                <a:t>加</a:t>
              </a:r>
              <a:r>
                <a:rPr lang="zh-CN" altLang="zh-CN" b="1" dirty="0" smtClean="0"/>
                <a:t>速度</a:t>
              </a:r>
              <a:r>
                <a:rPr lang="en-US" altLang="zh-CN" i="1" dirty="0"/>
                <a:t>a</a:t>
              </a:r>
              <a:r>
                <a:rPr lang="en-US" altLang="zh-CN" dirty="0"/>
                <a:t>(</a:t>
              </a:r>
              <a:r>
                <a:rPr lang="en-US" altLang="zh-CN" i="1" dirty="0"/>
                <a:t>t</a:t>
              </a:r>
              <a:r>
                <a:rPr lang="en-US" altLang="zh-CN" dirty="0" smtClean="0"/>
                <a:t>)=</a:t>
              </a:r>
              <a:endParaRPr lang="zh-CN" altLang="en-US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0127059"/>
                </p:ext>
              </p:extLst>
            </p:nvPr>
          </p:nvGraphicFramePr>
          <p:xfrm>
            <a:off x="7729883" y="2787599"/>
            <a:ext cx="586533" cy="424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0" name="公式" r:id="rId8" imgW="279279" imgH="203112" progId="Equation.3">
                    <p:embed/>
                  </p:oleObj>
                </mc:Choice>
                <mc:Fallback>
                  <p:oleObj name="公式" r:id="rId8" imgW="27927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9883" y="2787599"/>
                          <a:ext cx="586533" cy="4247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下箭头 21"/>
          <p:cNvSpPr/>
          <p:nvPr/>
        </p:nvSpPr>
        <p:spPr bwMode="auto">
          <a:xfrm>
            <a:off x="3727328" y="1988840"/>
            <a:ext cx="484632" cy="28803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897426" y="3234494"/>
            <a:ext cx="2474774" cy="461665"/>
            <a:chOff x="3223272" y="3234494"/>
            <a:chExt cx="2474774" cy="461665"/>
          </a:xfrm>
        </p:grpSpPr>
        <p:sp>
          <p:nvSpPr>
            <p:cNvPr id="20" name="矩形 19"/>
            <p:cNvSpPr/>
            <p:nvPr/>
          </p:nvSpPr>
          <p:spPr>
            <a:xfrm>
              <a:off x="3921598" y="3234494"/>
              <a:ext cx="17764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积分</a:t>
              </a:r>
              <a:r>
                <a:rPr lang="en-US" altLang="zh-CN" b="1" dirty="0" smtClean="0"/>
                <a:t>, </a:t>
              </a:r>
              <a:r>
                <a:rPr lang="en-US" altLang="zh-CN" b="1" i="1" dirty="0" smtClean="0"/>
                <a:t>v</a:t>
              </a:r>
              <a:r>
                <a:rPr lang="en-US" altLang="zh-CN" b="1" dirty="0" smtClean="0"/>
                <a:t>(0</a:t>
              </a:r>
              <a:r>
                <a:rPr lang="en-US" altLang="zh-CN" b="1" dirty="0"/>
                <a:t>)=0</a:t>
              </a:r>
              <a:endParaRPr lang="zh-CN" altLang="en-US" b="1" dirty="0"/>
            </a:p>
          </p:txBody>
        </p:sp>
        <p:sp>
          <p:nvSpPr>
            <p:cNvPr id="23" name="下箭头 22"/>
            <p:cNvSpPr/>
            <p:nvPr/>
          </p:nvSpPr>
          <p:spPr bwMode="auto">
            <a:xfrm>
              <a:off x="3223272" y="3321312"/>
              <a:ext cx="484632" cy="288032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04512" y="4593097"/>
            <a:ext cx="2567688" cy="461665"/>
            <a:chOff x="3131840" y="4593097"/>
            <a:chExt cx="2567688" cy="461665"/>
          </a:xfrm>
        </p:grpSpPr>
        <p:sp>
          <p:nvSpPr>
            <p:cNvPr id="21" name="矩形 20"/>
            <p:cNvSpPr/>
            <p:nvPr/>
          </p:nvSpPr>
          <p:spPr>
            <a:xfrm>
              <a:off x="3900638" y="4593097"/>
              <a:ext cx="17988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积分</a:t>
              </a:r>
              <a:r>
                <a:rPr lang="en-US" altLang="zh-CN" b="1" dirty="0" smtClean="0"/>
                <a:t>, </a:t>
              </a:r>
              <a:r>
                <a:rPr lang="en-US" altLang="zh-CN" b="1" i="1" dirty="0" smtClean="0"/>
                <a:t>x</a:t>
              </a:r>
              <a:r>
                <a:rPr lang="en-US" altLang="zh-CN" b="1" dirty="0" smtClean="0"/>
                <a:t>(0</a:t>
              </a:r>
              <a:r>
                <a:rPr lang="en-US" altLang="zh-CN" b="1" dirty="0"/>
                <a:t>)=0</a:t>
              </a:r>
              <a:endParaRPr lang="zh-CN" altLang="en-US" b="1" dirty="0"/>
            </a:p>
          </p:txBody>
        </p:sp>
        <p:sp>
          <p:nvSpPr>
            <p:cNvPr id="24" name="下箭头 23"/>
            <p:cNvSpPr/>
            <p:nvPr/>
          </p:nvSpPr>
          <p:spPr bwMode="auto">
            <a:xfrm>
              <a:off x="3131840" y="4761472"/>
              <a:ext cx="484632" cy="288032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46339" y="1372453"/>
            <a:ext cx="29278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燃料</a:t>
            </a:r>
            <a:r>
              <a:rPr lang="zh-CN" altLang="zh-CN" sz="2800" b="1" dirty="0" smtClean="0"/>
              <a:t>燃烧阶段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7668344" y="1412776"/>
            <a:ext cx="143661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0 </a:t>
            </a:r>
            <a:r>
              <a:rPr lang="zh-CN" altLang="en-US" sz="2800" b="1" dirty="0"/>
              <a:t>≤ </a:t>
            </a:r>
            <a:r>
              <a:rPr lang="en-US" altLang="zh-CN" sz="2800" b="1" i="1" dirty="0"/>
              <a:t>t </a:t>
            </a:r>
            <a:r>
              <a:rPr lang="zh-CN" altLang="en-US" sz="2800" b="1" dirty="0"/>
              <a:t>≤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endParaRPr lang="zh-CN" altLang="en-US" sz="28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626038" y="2423446"/>
            <a:ext cx="991040" cy="523220"/>
            <a:chOff x="5626038" y="2423446"/>
            <a:chExt cx="991040" cy="523220"/>
          </a:xfrm>
        </p:grpSpPr>
        <p:sp>
          <p:nvSpPr>
            <p:cNvPr id="32" name="矩形 31"/>
            <p:cNvSpPr/>
            <p:nvPr/>
          </p:nvSpPr>
          <p:spPr>
            <a:xfrm>
              <a:off x="5703045" y="2423446"/>
              <a:ext cx="9140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a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t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 smtClean="0"/>
                <a:t>) </a:t>
              </a:r>
              <a:endParaRPr lang="zh-CN" altLang="en-US" sz="2800" b="1" dirty="0"/>
            </a:p>
          </p:txBody>
        </p:sp>
        <p:sp>
          <p:nvSpPr>
            <p:cNvPr id="34" name="右箭头 33"/>
            <p:cNvSpPr/>
            <p:nvPr/>
          </p:nvSpPr>
          <p:spPr bwMode="auto">
            <a:xfrm>
              <a:off x="5626038" y="2440312"/>
              <a:ext cx="98090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791903" y="3880472"/>
            <a:ext cx="876184" cy="533673"/>
            <a:chOff x="6948264" y="3831431"/>
            <a:chExt cx="876184" cy="533673"/>
          </a:xfrm>
        </p:grpSpPr>
        <p:sp>
          <p:nvSpPr>
            <p:cNvPr id="33" name="矩形 32"/>
            <p:cNvSpPr/>
            <p:nvPr/>
          </p:nvSpPr>
          <p:spPr>
            <a:xfrm>
              <a:off x="7021023" y="3831431"/>
              <a:ext cx="8034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v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t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)</a:t>
              </a:r>
              <a:endParaRPr lang="zh-CN" altLang="en-US" sz="2800" b="1" dirty="0"/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6948264" y="3880472"/>
              <a:ext cx="98090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002302" y="5517232"/>
            <a:ext cx="922355" cy="556640"/>
            <a:chOff x="8002302" y="5517232"/>
            <a:chExt cx="922355" cy="556640"/>
          </a:xfrm>
        </p:grpSpPr>
        <p:sp>
          <p:nvSpPr>
            <p:cNvPr id="27" name="矩形 26"/>
            <p:cNvSpPr/>
            <p:nvPr/>
          </p:nvSpPr>
          <p:spPr>
            <a:xfrm>
              <a:off x="8100392" y="5517232"/>
              <a:ext cx="8242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x</a:t>
              </a:r>
              <a:r>
                <a:rPr lang="en-US" altLang="zh-CN" sz="2800" b="1" dirty="0" smtClean="0"/>
                <a:t>(</a:t>
              </a:r>
              <a:r>
                <a:rPr lang="en-US" altLang="zh-CN" sz="2800" b="1" i="1" dirty="0" smtClean="0"/>
                <a:t>t</a:t>
              </a:r>
              <a:r>
                <a:rPr lang="en-US" altLang="zh-CN" sz="2800" b="1" baseline="-25000" dirty="0" smtClean="0"/>
                <a:t>1</a:t>
              </a:r>
              <a:r>
                <a:rPr lang="en-US" altLang="zh-CN" sz="2800" b="1" dirty="0"/>
                <a:t>)</a:t>
              </a:r>
              <a:endParaRPr lang="zh-CN" altLang="en-US" sz="2800" b="1" dirty="0"/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8002302" y="5589240"/>
              <a:ext cx="98090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019369"/>
              </p:ext>
            </p:extLst>
          </p:nvPr>
        </p:nvGraphicFramePr>
        <p:xfrm>
          <a:off x="2333654" y="3696061"/>
          <a:ext cx="4283424" cy="95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1" name="Equation" r:id="rId10" imgW="2146300" imgH="482600" progId="Equation.DSMT4">
                  <p:embed/>
                </p:oleObj>
              </mc:Choice>
              <mc:Fallback>
                <p:oleObj name="Equation" r:id="rId10" imgW="2146300" imgH="48260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54" y="3696061"/>
                        <a:ext cx="4283424" cy="955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0" y="479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40312"/>
              </p:ext>
            </p:extLst>
          </p:nvPr>
        </p:nvGraphicFramePr>
        <p:xfrm>
          <a:off x="613065" y="5127499"/>
          <a:ext cx="6867525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2" name="Equation" r:id="rId12" imgW="3441600" imgH="711000" progId="Equation.DSMT4">
                  <p:embed/>
                </p:oleObj>
              </mc:Choice>
              <mc:Fallback>
                <p:oleObj name="Equation" r:id="rId12" imgW="3441600" imgH="711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65" y="5127499"/>
                        <a:ext cx="6867525" cy="14081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63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2" grpId="0" animBg="1"/>
      <p:bldP spid="25" grpId="0" animBg="1"/>
      <p:bldP spid="2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07339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zh-CN" sz="2800" b="1" dirty="0"/>
              <a:t>求解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13022"/>
              </p:ext>
            </p:extLst>
          </p:nvPr>
        </p:nvGraphicFramePr>
        <p:xfrm>
          <a:off x="932591" y="3129155"/>
          <a:ext cx="4626678" cy="114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3" name="公式" r:id="rId3" imgW="2005729" imgH="495085" progId="Equation.3">
                  <p:embed/>
                </p:oleObj>
              </mc:Choice>
              <mc:Fallback>
                <p:oleObj name="公式" r:id="rId3" imgW="200572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591" y="3129155"/>
                        <a:ext cx="4626678" cy="114022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492779"/>
              </p:ext>
            </p:extLst>
          </p:nvPr>
        </p:nvGraphicFramePr>
        <p:xfrm>
          <a:off x="827584" y="4665040"/>
          <a:ext cx="6929053" cy="114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4" name="公式" r:id="rId5" imgW="3009900" imgH="495300" progId="Equation.3">
                  <p:embed/>
                </p:oleObj>
              </mc:Choice>
              <mc:Fallback>
                <p:oleObj name="公式" r:id="rId5" imgW="30099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665040"/>
                        <a:ext cx="6929053" cy="114022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736431" y="1330315"/>
            <a:ext cx="248080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燃料燃尽</a:t>
            </a:r>
            <a:r>
              <a:rPr lang="zh-CN" altLang="zh-CN" sz="2800" b="1" dirty="0" smtClean="0"/>
              <a:t>后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059832" y="1330315"/>
                <a:ext cx="4313873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b="1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330315"/>
                <a:ext cx="4313873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534404" y="2025168"/>
            <a:ext cx="1425281" cy="784187"/>
            <a:chOff x="2534404" y="2025168"/>
            <a:chExt cx="1425281" cy="784187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177775"/>
                </p:ext>
              </p:extLst>
            </p:nvPr>
          </p:nvGraphicFramePr>
          <p:xfrm>
            <a:off x="2534404" y="2348880"/>
            <a:ext cx="1425281" cy="460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5" name="公式" r:id="rId10" imgW="622030" imgH="203112" progId="Equation.3">
                    <p:embed/>
                  </p:oleObj>
                </mc:Choice>
                <mc:Fallback>
                  <p:oleObj name="公式" r:id="rId10" imgW="62203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404" y="2348880"/>
                          <a:ext cx="1425281" cy="46047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下箭头 15"/>
            <p:cNvSpPr/>
            <p:nvPr/>
          </p:nvSpPr>
          <p:spPr bwMode="auto">
            <a:xfrm>
              <a:off x="2929208" y="2025168"/>
              <a:ext cx="484632" cy="288032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35242" y="2708920"/>
            <a:ext cx="2184630" cy="461665"/>
            <a:chOff x="2935242" y="2823319"/>
            <a:chExt cx="2184630" cy="461665"/>
          </a:xfrm>
        </p:grpSpPr>
        <p:sp>
          <p:nvSpPr>
            <p:cNvPr id="14" name="矩形 13"/>
            <p:cNvSpPr/>
            <p:nvPr/>
          </p:nvSpPr>
          <p:spPr>
            <a:xfrm>
              <a:off x="3633568" y="2823319"/>
              <a:ext cx="14863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积分</a:t>
              </a:r>
              <a:r>
                <a:rPr lang="en-US" altLang="zh-CN" b="1" dirty="0" smtClean="0"/>
                <a:t>, </a:t>
              </a:r>
              <a:r>
                <a:rPr lang="en-US" altLang="zh-CN" b="1" i="1" dirty="0"/>
                <a:t>v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17" name="下箭头 16"/>
            <p:cNvSpPr/>
            <p:nvPr/>
          </p:nvSpPr>
          <p:spPr bwMode="auto">
            <a:xfrm>
              <a:off x="2935242" y="2996952"/>
              <a:ext cx="484632" cy="288032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43810" y="4263479"/>
            <a:ext cx="2272736" cy="461665"/>
            <a:chOff x="2843810" y="3903439"/>
            <a:chExt cx="2272736" cy="461665"/>
          </a:xfrm>
        </p:grpSpPr>
        <p:sp>
          <p:nvSpPr>
            <p:cNvPr id="15" name="矩形 14"/>
            <p:cNvSpPr/>
            <p:nvPr/>
          </p:nvSpPr>
          <p:spPr>
            <a:xfrm>
              <a:off x="3612608" y="3903439"/>
              <a:ext cx="15039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积分</a:t>
              </a:r>
              <a:r>
                <a:rPr lang="en-US" altLang="zh-CN" b="1" dirty="0" smtClean="0"/>
                <a:t>, </a:t>
              </a:r>
              <a:r>
                <a:rPr lang="en-US" altLang="zh-CN" b="1" i="1" dirty="0"/>
                <a:t>x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2843810" y="4071814"/>
              <a:ext cx="484632" cy="288032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398038" y="1325880"/>
            <a:ext cx="145424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</a:rPr>
              <a:t>t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1 </a:t>
            </a:r>
            <a:r>
              <a:rPr lang="en-US" altLang="zh-CN" sz="2800" b="1" dirty="0">
                <a:solidFill>
                  <a:srgbClr val="000000"/>
                </a:solidFill>
              </a:rPr>
              <a:t>&lt; </a:t>
            </a:r>
            <a:r>
              <a:rPr lang="en-US" altLang="zh-CN" sz="2800" b="1" i="1" dirty="0">
                <a:solidFill>
                  <a:srgbClr val="000000"/>
                </a:solidFill>
              </a:rPr>
              <a:t>t </a:t>
            </a:r>
            <a:r>
              <a:rPr lang="zh-CN" altLang="en-US" sz="2800" b="1" dirty="0">
                <a:solidFill>
                  <a:srgbClr val="000000"/>
                </a:solidFill>
              </a:rPr>
              <a:t>≤ </a:t>
            </a:r>
            <a:r>
              <a:rPr lang="en-US" altLang="zh-CN" sz="2800" b="1" i="1" dirty="0">
                <a:solidFill>
                  <a:srgbClr val="000000"/>
                </a:solidFill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890492" y="3476221"/>
            <a:ext cx="1944216" cy="523220"/>
            <a:chOff x="4860032" y="1897701"/>
            <a:chExt cx="1944216" cy="523220"/>
          </a:xfrm>
        </p:grpSpPr>
        <p:sp>
          <p:nvSpPr>
            <p:cNvPr id="19" name="矩形 18"/>
            <p:cNvSpPr/>
            <p:nvPr/>
          </p:nvSpPr>
          <p:spPr>
            <a:xfrm>
              <a:off x="4860032" y="1897701"/>
              <a:ext cx="19442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/>
                <a:t>v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t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)=</a:t>
              </a:r>
              <a:r>
                <a:rPr lang="en-US" altLang="zh-CN" sz="2800" b="1" dirty="0" smtClean="0"/>
                <a:t>0    </a:t>
              </a:r>
              <a:r>
                <a:rPr lang="en-US" altLang="zh-CN" sz="2800" b="1" i="1" dirty="0" smtClean="0"/>
                <a:t>t</a:t>
              </a:r>
              <a:r>
                <a:rPr lang="en-US" altLang="zh-CN" sz="2800" b="1" baseline="-25000" dirty="0" smtClean="0"/>
                <a:t>2</a:t>
              </a:r>
              <a:endParaRPr lang="zh-CN" altLang="en-US" sz="2800" b="1" dirty="0"/>
            </a:p>
          </p:txBody>
        </p:sp>
        <p:sp>
          <p:nvSpPr>
            <p:cNvPr id="22" name="右箭头 21"/>
            <p:cNvSpPr/>
            <p:nvPr/>
          </p:nvSpPr>
          <p:spPr bwMode="auto">
            <a:xfrm>
              <a:off x="6073745" y="1960564"/>
              <a:ext cx="133593" cy="417239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84368" y="4941168"/>
            <a:ext cx="896273" cy="556640"/>
            <a:chOff x="7884368" y="4941168"/>
            <a:chExt cx="896273" cy="556640"/>
          </a:xfrm>
        </p:grpSpPr>
        <p:sp>
          <p:nvSpPr>
            <p:cNvPr id="24" name="矩形 23"/>
            <p:cNvSpPr/>
            <p:nvPr/>
          </p:nvSpPr>
          <p:spPr>
            <a:xfrm>
              <a:off x="7956376" y="4941168"/>
              <a:ext cx="8242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x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t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)</a:t>
              </a:r>
              <a:endParaRPr lang="zh-CN" altLang="en-US" sz="2800" b="1" dirty="0"/>
            </a:p>
          </p:txBody>
        </p:sp>
        <p:sp>
          <p:nvSpPr>
            <p:cNvPr id="27" name="右箭头 26"/>
            <p:cNvSpPr/>
            <p:nvPr/>
          </p:nvSpPr>
          <p:spPr bwMode="auto">
            <a:xfrm>
              <a:off x="7884368" y="5013176"/>
              <a:ext cx="98090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4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07339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zh-CN" sz="2800" b="1" dirty="0"/>
              <a:t>求解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36431" y="692696"/>
            <a:ext cx="49616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考虑空气阻力的简单模型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1560" y="5229200"/>
            <a:ext cx="802300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=60s,  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)=2.3656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 smtClean="0"/>
              <a:t>10</a:t>
            </a:r>
            <a:r>
              <a:rPr lang="en-US" altLang="zh-CN" b="1" baseline="30000" dirty="0" smtClean="0"/>
              <a:t>4</a:t>
            </a:r>
            <a:r>
              <a:rPr lang="en-US" altLang="zh-CN" b="1" dirty="0" smtClean="0"/>
              <a:t>m,  </a:t>
            </a:r>
            <a:r>
              <a:rPr lang="en-US" altLang="zh-CN" b="1" i="1" dirty="0" smtClean="0"/>
              <a:t>v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1</a:t>
            </a:r>
            <a:r>
              <a:rPr lang="en-US" altLang="zh-CN" b="1" dirty="0"/>
              <a:t>) =</a:t>
            </a:r>
            <a:r>
              <a:rPr lang="en-US" altLang="zh-CN" b="1" dirty="0" smtClean="0"/>
              <a:t>1098m/s,  </a:t>
            </a:r>
            <a:r>
              <a:rPr lang="en-US" altLang="zh-CN" b="1" i="1" dirty="0" smtClean="0"/>
              <a:t>a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1</a:t>
            </a:r>
            <a:r>
              <a:rPr lang="en-US" altLang="zh-CN" b="1" dirty="0"/>
              <a:t>) =</a:t>
            </a:r>
            <a:r>
              <a:rPr lang="en-US" altLang="zh-CN" b="1" dirty="0" smtClean="0"/>
              <a:t>42.12m/s</a:t>
            </a:r>
            <a:r>
              <a:rPr lang="en-US" altLang="zh-CN" b="1" baseline="30000" dirty="0" smtClean="0"/>
              <a:t>2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81633" y="1383159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m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=1600(kg</a:t>
            </a:r>
            <a:r>
              <a:rPr lang="en-US" altLang="zh-CN" b="1" dirty="0" smtClean="0"/>
              <a:t>),</a:t>
            </a:r>
            <a:r>
              <a:rPr lang="en-US" altLang="zh-CN" b="1" i="1" dirty="0" smtClean="0"/>
              <a:t>m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=1080(kg),</a:t>
            </a:r>
            <a:r>
              <a:rPr lang="en-US" altLang="zh-CN" b="1" i="1" dirty="0"/>
              <a:t> r</a:t>
            </a:r>
            <a:r>
              <a:rPr lang="en-US" altLang="zh-CN" b="1" dirty="0"/>
              <a:t>= 18(kg/s),</a:t>
            </a:r>
            <a:r>
              <a:rPr lang="en-US" altLang="zh-CN" b="1" i="1" dirty="0"/>
              <a:t>F</a:t>
            </a:r>
            <a:r>
              <a:rPr lang="en-US" altLang="zh-CN" b="1" dirty="0"/>
              <a:t>= 27000(N</a:t>
            </a:r>
            <a:r>
              <a:rPr lang="en-US" altLang="zh-CN" b="1" dirty="0" smtClean="0"/>
              <a:t>),</a:t>
            </a:r>
            <a:r>
              <a:rPr lang="en-US" altLang="zh-CN" b="1" i="1" dirty="0"/>
              <a:t> g</a:t>
            </a:r>
            <a:r>
              <a:rPr lang="en-US" altLang="zh-CN" b="1" dirty="0"/>
              <a:t>=9.8(m/s</a:t>
            </a:r>
            <a:r>
              <a:rPr lang="en-US" altLang="zh-CN" b="1" baseline="30000" dirty="0"/>
              <a:t>2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560" y="5796408"/>
            <a:ext cx="802300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=172s,  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en-US" altLang="zh-CN" b="1" dirty="0"/>
              <a:t>)= 8.5155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 smtClean="0"/>
              <a:t>10</a:t>
            </a:r>
            <a:r>
              <a:rPr lang="en-US" altLang="zh-CN" b="1" baseline="30000" dirty="0" smtClean="0"/>
              <a:t>4</a:t>
            </a:r>
            <a:r>
              <a:rPr lang="en-US" altLang="zh-CN" b="1" dirty="0" smtClean="0"/>
              <a:t>m.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971600" y="1988840"/>
            <a:ext cx="311765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数据代入</a:t>
            </a:r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计算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93324" y="2420888"/>
            <a:ext cx="8424936" cy="2779725"/>
            <a:chOff x="393324" y="2529157"/>
            <a:chExt cx="8424936" cy="2779725"/>
          </a:xfrm>
        </p:grpSpPr>
        <p:grpSp>
          <p:nvGrpSpPr>
            <p:cNvPr id="14" name="组合 13"/>
            <p:cNvGrpSpPr/>
            <p:nvPr/>
          </p:nvGrpSpPr>
          <p:grpSpPr>
            <a:xfrm>
              <a:off x="393324" y="2529157"/>
              <a:ext cx="8424936" cy="2700043"/>
              <a:chOff x="393324" y="2529157"/>
              <a:chExt cx="8424936" cy="2700043"/>
            </a:xfrm>
          </p:grpSpPr>
          <p:grpSp>
            <p:nvGrpSpPr>
              <p:cNvPr id="4" name="Group 2"/>
              <p:cNvGrpSpPr>
                <a:grpSpLocks/>
              </p:cNvGrpSpPr>
              <p:nvPr/>
            </p:nvGrpSpPr>
            <p:grpSpPr bwMode="auto">
              <a:xfrm>
                <a:off x="393324" y="2529157"/>
                <a:ext cx="8424936" cy="2700043"/>
                <a:chOff x="1440" y="7545"/>
                <a:chExt cx="8460" cy="2299"/>
              </a:xfrm>
            </p:grpSpPr>
            <p:pic>
              <p:nvPicPr>
                <p:cNvPr id="129027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0" y="7545"/>
                  <a:ext cx="3060" cy="2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9028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40" y="7545"/>
                  <a:ext cx="3060" cy="2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9029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0" y="7545"/>
                  <a:ext cx="3060" cy="2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1" name="矩形 10"/>
              <p:cNvSpPr/>
              <p:nvPr/>
            </p:nvSpPr>
            <p:spPr>
              <a:xfrm>
                <a:off x="7164288" y="2751311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716016" y="2751311"/>
                <a:ext cx="6110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v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b="1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03648" y="2751311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x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4159834" y="4901098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05992" y="4908772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23530" y="4901098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965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64704"/>
            <a:ext cx="387958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2.  </a:t>
            </a:r>
            <a:r>
              <a:rPr lang="zh-CN" altLang="zh-CN" sz="2800" b="1" dirty="0" smtClean="0"/>
              <a:t>考虑</a:t>
            </a:r>
            <a:r>
              <a:rPr lang="zh-CN" altLang="zh-CN" sz="2800" b="1" dirty="0"/>
              <a:t>空气阻力的模型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412776"/>
            <a:ext cx="7669576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知识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经验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低速</a:t>
            </a:r>
            <a:r>
              <a:rPr lang="zh-CN" altLang="zh-CN" sz="2800" b="1" dirty="0"/>
              <a:t>时阻力与速度</a:t>
            </a:r>
            <a:r>
              <a:rPr lang="zh-CN" altLang="zh-CN" sz="2800" b="1" dirty="0" smtClean="0"/>
              <a:t>成正比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高速</a:t>
            </a:r>
            <a:r>
              <a:rPr lang="zh-CN" altLang="zh-CN" sz="2800" b="1" dirty="0"/>
              <a:t>时阻力与</a:t>
            </a:r>
            <a:r>
              <a:rPr lang="zh-CN" altLang="zh-CN" sz="2800" b="1" dirty="0" smtClean="0"/>
              <a:t>速度平方</a:t>
            </a:r>
            <a:r>
              <a:rPr lang="zh-CN" altLang="en-US" sz="2800" b="1" dirty="0" smtClean="0"/>
              <a:t>或</a:t>
            </a:r>
            <a:r>
              <a:rPr lang="zh-CN" altLang="zh-CN" sz="2800" b="1" dirty="0" smtClean="0"/>
              <a:t>三</a:t>
            </a:r>
            <a:r>
              <a:rPr lang="zh-CN" altLang="zh-CN" sz="2800" b="1" dirty="0"/>
              <a:t>次方</a:t>
            </a:r>
            <a:r>
              <a:rPr lang="zh-CN" altLang="zh-CN" sz="2800" b="1" dirty="0" smtClean="0"/>
              <a:t>成正比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32927" y="2532781"/>
                <a:ext cx="7560840" cy="532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b="1" dirty="0" smtClean="0"/>
                  <a:t>对</a:t>
                </a:r>
                <a:r>
                  <a:rPr lang="zh-CN" altLang="zh-CN" sz="2800" b="1" dirty="0" smtClean="0"/>
                  <a:t>小型火箭设</a:t>
                </a:r>
                <a:r>
                  <a:rPr lang="zh-CN" altLang="zh-CN" sz="2800" b="1" dirty="0" smtClean="0">
                    <a:solidFill>
                      <a:srgbClr val="FF0000"/>
                    </a:solidFill>
                  </a:rPr>
                  <a:t>阻力与速度平方成正比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 ~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   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7" y="2532781"/>
                <a:ext cx="7560840" cy="532966"/>
              </a:xfrm>
              <a:prstGeom prst="rect">
                <a:avLst/>
              </a:prstGeom>
              <a:blipFill rotWithShape="1">
                <a:blip r:embed="rId2"/>
                <a:stretch>
                  <a:fillRect l="-1452" t="-13636" b="-30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43608" y="4581128"/>
            <a:ext cx="389808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燃料燃尽</a:t>
            </a:r>
            <a:r>
              <a:rPr lang="zh-CN" altLang="zh-CN" sz="2800" b="1" dirty="0" smtClean="0"/>
              <a:t>后</a:t>
            </a:r>
            <a:r>
              <a:rPr lang="en-US" altLang="zh-CN" sz="2800" b="1" dirty="0" smtClean="0"/>
              <a:t> 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 </a:t>
            </a:r>
            <a:r>
              <a:rPr lang="en-US" altLang="zh-CN" sz="2800" b="1" dirty="0" smtClean="0"/>
              <a:t>&lt; </a:t>
            </a:r>
            <a:r>
              <a:rPr lang="en-US" altLang="zh-CN" sz="2800" b="1" i="1" dirty="0" smtClean="0"/>
              <a:t>t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115616" y="3193812"/>
            <a:ext cx="545570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燃料燃烧阶段</a:t>
            </a:r>
            <a:r>
              <a:rPr lang="en-US" altLang="zh-CN" sz="2800" b="1" dirty="0" smtClean="0"/>
              <a:t>   0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 </a:t>
            </a:r>
            <a:r>
              <a:rPr lang="zh-CN" altLang="en-US" sz="2800" b="1" dirty="0" smtClean="0"/>
              <a:t>≤ 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m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496" y="3861048"/>
                <a:ext cx="8743676" cy="5329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𝒓𝒕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𝑭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𝒌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𝒓𝒕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𝒈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, 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6" y="3861048"/>
                <a:ext cx="8743676" cy="5329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3551" y="5229200"/>
                <a:ext cx="7879593" cy="5329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/>
                        </a:rPr>
                        <m:t>=−</m:t>
                      </m:r>
                      <m:r>
                        <a:rPr lang="en-US" altLang="zh-CN" sz="2800" b="1" i="1">
                          <a:latin typeface="Cambria Math"/>
                        </a:rPr>
                        <m:t>𝒌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𝒈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, 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51" y="5229200"/>
                <a:ext cx="7879593" cy="5329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724128" y="745540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97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624" y="1340768"/>
            <a:ext cx="3963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设阻力系数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=0.3(kg/m).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83568" y="692696"/>
            <a:ext cx="387958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2.  </a:t>
            </a:r>
            <a:r>
              <a:rPr lang="zh-CN" altLang="zh-CN" sz="2800" b="1" dirty="0" smtClean="0"/>
              <a:t>考虑</a:t>
            </a:r>
            <a:r>
              <a:rPr lang="zh-CN" altLang="zh-CN" sz="2800" b="1" dirty="0"/>
              <a:t>空气阻力的模型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5841384" y="692696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zh-CN" sz="2800" b="1" dirty="0"/>
              <a:t>求解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92087" y="1340768"/>
            <a:ext cx="4183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方程</a:t>
            </a:r>
            <a:r>
              <a:rPr lang="zh-CN" altLang="zh-CN" sz="2800" b="1" dirty="0" smtClean="0"/>
              <a:t>无解析解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求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数值解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34567" y="5712613"/>
            <a:ext cx="382858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=75s,  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)=1.1969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 smtClean="0"/>
              <a:t>10</a:t>
            </a:r>
            <a:r>
              <a:rPr lang="en-US" altLang="zh-CN" b="1" baseline="30000" dirty="0" smtClean="0"/>
              <a:t>4</a:t>
            </a:r>
            <a:r>
              <a:rPr lang="en-US" altLang="zh-CN" b="1" dirty="0" smtClean="0"/>
              <a:t>m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55576" y="5157192"/>
            <a:ext cx="784887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/>
              <a:t>t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=60s, </a:t>
            </a:r>
            <a:r>
              <a:rPr lang="en-US" altLang="zh-CN" b="1" i="1" dirty="0"/>
              <a:t>x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)=1.0546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/>
              <a:t>10</a:t>
            </a:r>
            <a:r>
              <a:rPr lang="en-US" altLang="zh-CN" b="1" baseline="30000" dirty="0"/>
              <a:t>4</a:t>
            </a:r>
            <a:r>
              <a:rPr lang="en-US" altLang="zh-CN" b="1" dirty="0"/>
              <a:t>m, </a:t>
            </a:r>
            <a:r>
              <a:rPr lang="en-US" altLang="zh-CN" b="1" i="1" dirty="0"/>
              <a:t>v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 =266m/s, </a:t>
            </a:r>
            <a:r>
              <a:rPr lang="en-US" altLang="zh-CN" b="1" i="1" dirty="0"/>
              <a:t>a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 =1.296m/s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971600" y="2000655"/>
            <a:ext cx="32403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MATLAB</a:t>
            </a:r>
            <a:r>
              <a:rPr lang="zh-CN" altLang="en-US" sz="2800" b="1" dirty="0" smtClean="0"/>
              <a:t>编程计算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4638015" y="5775647"/>
            <a:ext cx="3770584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模型</a:t>
            </a:r>
            <a:r>
              <a:rPr lang="en-US" altLang="zh-CN" b="1" dirty="0" smtClean="0"/>
              <a:t>1</a:t>
            </a:r>
            <a:r>
              <a:rPr lang="en-US" altLang="zh-CN" b="1" dirty="0"/>
              <a:t>:</a:t>
            </a:r>
            <a:r>
              <a:rPr lang="en-US" altLang="zh-CN" b="1" i="1" dirty="0" smtClean="0"/>
              <a:t>  x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en-US" altLang="zh-CN" b="1" dirty="0"/>
              <a:t>)= 8.5155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/>
              <a:t>10</a:t>
            </a:r>
            <a:r>
              <a:rPr lang="en-US" altLang="zh-CN" b="1" baseline="30000" dirty="0"/>
              <a:t>4</a:t>
            </a:r>
            <a:r>
              <a:rPr lang="en-US" altLang="zh-CN" b="1" dirty="0"/>
              <a:t>m.</a:t>
            </a:r>
            <a:endParaRPr lang="zh-CN" altLang="en-US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51520" y="2492896"/>
            <a:ext cx="8784976" cy="2664296"/>
            <a:chOff x="251520" y="2492896"/>
            <a:chExt cx="8784976" cy="2664296"/>
          </a:xfrm>
        </p:grpSpPr>
        <p:grpSp>
          <p:nvGrpSpPr>
            <p:cNvPr id="10" name="组合 9"/>
            <p:cNvGrpSpPr/>
            <p:nvPr/>
          </p:nvGrpSpPr>
          <p:grpSpPr>
            <a:xfrm>
              <a:off x="251520" y="2492896"/>
              <a:ext cx="8784976" cy="2592288"/>
              <a:chOff x="251520" y="2852936"/>
              <a:chExt cx="8784976" cy="2592288"/>
            </a:xfrm>
          </p:grpSpPr>
          <p:grpSp>
            <p:nvGrpSpPr>
              <p:cNvPr id="6" name="Group 2"/>
              <p:cNvGrpSpPr>
                <a:grpSpLocks/>
              </p:cNvGrpSpPr>
              <p:nvPr/>
            </p:nvGrpSpPr>
            <p:grpSpPr bwMode="auto">
              <a:xfrm>
                <a:off x="251520" y="2852936"/>
                <a:ext cx="8784976" cy="2592288"/>
                <a:chOff x="1800" y="6404"/>
                <a:chExt cx="8846" cy="2343"/>
              </a:xfrm>
            </p:grpSpPr>
            <p:pic>
              <p:nvPicPr>
                <p:cNvPr id="13005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0" y="6404"/>
                  <a:ext cx="3060" cy="2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0052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0" y="6432"/>
                  <a:ext cx="3060" cy="2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0053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0" y="6432"/>
                  <a:ext cx="3086" cy="2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1" name="矩形 10"/>
              <p:cNvSpPr/>
              <p:nvPr/>
            </p:nvSpPr>
            <p:spPr>
              <a:xfrm>
                <a:off x="8119766" y="3068960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139952" y="3068960"/>
                <a:ext cx="6110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v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b="1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03648" y="3068960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x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167946" y="4757082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8048266" y="4757082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67744" y="4757082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553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8" grpId="0" animBg="1"/>
      <p:bldP spid="9" grpId="0" animBg="1"/>
      <p:bldP spid="17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3612" y="3960465"/>
            <a:ext cx="61970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2.  </a:t>
            </a:r>
            <a:r>
              <a:rPr lang="zh-CN" altLang="zh-CN" sz="2800" b="1" dirty="0" smtClean="0"/>
              <a:t>改进</a:t>
            </a:r>
            <a:r>
              <a:rPr lang="zh-CN" altLang="zh-CN" sz="2800" b="1" dirty="0"/>
              <a:t>燃料的</a:t>
            </a:r>
            <a:r>
              <a:rPr lang="zh-CN" altLang="zh-CN" sz="2800" b="1" dirty="0" smtClean="0"/>
              <a:t>效能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提高</a:t>
            </a:r>
            <a:r>
              <a:rPr lang="zh-CN" altLang="zh-CN" sz="2800" b="1" dirty="0"/>
              <a:t>产生</a:t>
            </a:r>
            <a:r>
              <a:rPr lang="zh-CN" altLang="zh-CN" sz="2800" b="1" dirty="0" smtClean="0"/>
              <a:t>的推力</a:t>
            </a:r>
            <a:r>
              <a:rPr lang="en-US" altLang="zh-CN" sz="2800" b="1" i="1" dirty="0" smtClean="0"/>
              <a:t>F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19672" y="1628800"/>
                <a:ext cx="6021585" cy="5329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𝒓𝒕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𝑭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𝒌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𝒓𝒕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𝒈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6021585" cy="5329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699792" y="828644"/>
            <a:ext cx="352051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 提升火箭高度的办法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87598" y="2492896"/>
            <a:ext cx="6521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从燃料方面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提高</a:t>
            </a:r>
            <a:r>
              <a:rPr lang="zh-CN" altLang="zh-CN" sz="2800" b="1" dirty="0">
                <a:solidFill>
                  <a:srgbClr val="FF0000"/>
                </a:solidFill>
              </a:rPr>
              <a:t>火箭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上升高度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办法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172343" y="3212976"/>
            <a:ext cx="618829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增加</a:t>
            </a:r>
            <a:r>
              <a:rPr lang="zh-CN" altLang="zh-CN" sz="2800" b="1" dirty="0"/>
              <a:t>燃料的数量</a:t>
            </a:r>
            <a:r>
              <a:rPr lang="en-US" altLang="zh-CN" sz="2800" b="1" i="1" dirty="0" smtClean="0"/>
              <a:t>m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延长</a:t>
            </a:r>
            <a:r>
              <a:rPr lang="zh-CN" altLang="zh-CN" sz="2800" b="1" dirty="0"/>
              <a:t>燃烧时间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043608" y="4797152"/>
            <a:ext cx="6768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通过</a:t>
            </a:r>
            <a:r>
              <a:rPr lang="zh-CN" altLang="zh-CN" sz="2800" b="1" dirty="0" smtClean="0"/>
              <a:t>实例</a:t>
            </a:r>
            <a:r>
              <a:rPr lang="zh-CN" altLang="en-US" sz="2800" b="1" dirty="0" smtClean="0"/>
              <a:t>讨论</a:t>
            </a:r>
            <a:r>
              <a:rPr lang="zh-CN" altLang="zh-CN" sz="2800" b="1" dirty="0" smtClean="0"/>
              <a:t>提高</a:t>
            </a:r>
            <a:r>
              <a:rPr lang="zh-CN" altLang="zh-CN" sz="2800" b="1" dirty="0"/>
              <a:t>火箭上升高度的</a:t>
            </a:r>
            <a:r>
              <a:rPr lang="zh-CN" altLang="zh-CN" sz="2800" b="1" dirty="0" smtClean="0"/>
              <a:t>效果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67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0314" y="836712"/>
            <a:ext cx="636744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zh-CN" sz="2800" b="1" dirty="0"/>
              <a:t>指数增长模型的</a:t>
            </a:r>
            <a:r>
              <a:rPr lang="zh-CN" altLang="zh-CN" sz="2800" b="1" dirty="0" smtClean="0"/>
              <a:t>参数估计</a:t>
            </a:r>
            <a:r>
              <a:rPr lang="en-US" altLang="zh-CN" sz="2800" b="1" dirty="0" smtClean="0"/>
              <a:t> (</a:t>
            </a:r>
            <a:r>
              <a:rPr lang="zh-CN" altLang="zh-CN" sz="2800" b="1" dirty="0"/>
              <a:t>数据拟合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493168"/>
              </p:ext>
            </p:extLst>
          </p:nvPr>
        </p:nvGraphicFramePr>
        <p:xfrm>
          <a:off x="894943" y="2436738"/>
          <a:ext cx="1921951" cy="632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公式" r:id="rId3" imgW="723586" imgH="241195" progId="Equation.3">
                  <p:embed/>
                </p:oleObj>
              </mc:Choice>
              <mc:Fallback>
                <p:oleObj name="公式" r:id="rId3" imgW="72358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43" y="2436738"/>
                        <a:ext cx="1921951" cy="63222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27583" y="1484784"/>
            <a:ext cx="7128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方法一    </a:t>
            </a:r>
            <a:r>
              <a:rPr lang="zh-CN" altLang="zh-CN" sz="2800" b="1" dirty="0" smtClean="0"/>
              <a:t>直接</a:t>
            </a:r>
            <a:r>
              <a:rPr lang="zh-CN" altLang="zh-CN" sz="2800" b="1" dirty="0"/>
              <a:t>用人口</a:t>
            </a:r>
            <a:r>
              <a:rPr lang="zh-CN" altLang="zh-CN" sz="2800" b="1" dirty="0">
                <a:solidFill>
                  <a:srgbClr val="FF0000"/>
                </a:solidFill>
              </a:rPr>
              <a:t>数据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线性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最小二乘法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7422" y="3569797"/>
            <a:ext cx="6413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1790</a:t>
            </a:r>
            <a:r>
              <a:rPr lang="zh-CN" altLang="zh-CN" sz="2800" b="1" dirty="0" smtClean="0"/>
              <a:t>年</a:t>
            </a:r>
            <a:r>
              <a:rPr lang="en-US" altLang="zh-CN" sz="2800" b="1" dirty="0" smtClean="0"/>
              <a:t> 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=0) </a:t>
            </a:r>
            <a:r>
              <a:rPr lang="zh-CN" altLang="zh-CN" sz="2800" b="1" dirty="0" smtClean="0"/>
              <a:t>至</a:t>
            </a:r>
            <a:r>
              <a:rPr lang="en-US" altLang="zh-CN" sz="2800" b="1" dirty="0"/>
              <a:t>2000</a:t>
            </a:r>
            <a:r>
              <a:rPr lang="zh-CN" altLang="zh-CN" sz="2800" b="1" dirty="0" smtClean="0"/>
              <a:t>年美国</a:t>
            </a:r>
            <a:r>
              <a:rPr lang="zh-CN" altLang="zh-CN" sz="2800" b="1" dirty="0"/>
              <a:t>人口数据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203848" y="2741937"/>
            <a:ext cx="3468053" cy="543047"/>
            <a:chOff x="3203848" y="2741937"/>
            <a:chExt cx="3468053" cy="543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3203848" y="2741937"/>
                  <a:ext cx="1656992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l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𝑜𝑔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CN" altLang="en-US" sz="2800" i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2741937"/>
                  <a:ext cx="1656992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4836334" y="2761764"/>
                  <a:ext cx="1835567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l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𝑜𝑔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334" y="2761764"/>
                  <a:ext cx="183556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矩形 14"/>
          <p:cNvSpPr/>
          <p:nvPr/>
        </p:nvSpPr>
        <p:spPr>
          <a:xfrm>
            <a:off x="3206759" y="4422303"/>
            <a:ext cx="3284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MATLAB</a:t>
            </a:r>
            <a:r>
              <a:rPr lang="zh-CN" altLang="zh-CN" sz="2800" b="1" dirty="0" smtClean="0"/>
              <a:t>编程</a:t>
            </a:r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827583" y="442230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最小二乘法</a:t>
            </a:r>
            <a:endParaRPr lang="zh-CN" altLang="en-US" sz="28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987824" y="2132856"/>
            <a:ext cx="3503749" cy="916680"/>
            <a:chOff x="2987824" y="2132856"/>
            <a:chExt cx="3503749" cy="916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422784" y="2132856"/>
                  <a:ext cx="3068789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l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𝑜𝑔𝑥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l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𝑜𝑔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𝑟𝑡</m:t>
                        </m:r>
                      </m:oMath>
                    </m:oMathPara>
                  </a14:m>
                  <a:endParaRPr lang="zh-CN" altLang="en-US" sz="28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784" y="2132856"/>
                  <a:ext cx="3068789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右箭头 16"/>
            <p:cNvSpPr/>
            <p:nvPr/>
          </p:nvSpPr>
          <p:spPr bwMode="auto">
            <a:xfrm>
              <a:off x="2987824" y="2564904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61192" y="2492896"/>
            <a:ext cx="1799240" cy="523220"/>
            <a:chOff x="6661192" y="2492896"/>
            <a:chExt cx="179924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6865957" y="2492896"/>
                  <a:ext cx="1594475" cy="52322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>
                          <a:latin typeface="Cambria Math"/>
                        </a:rPr>
                        <m:t>𝑟𝑡</m:t>
                      </m:r>
                    </m:oMath>
                  </a14:m>
                  <a:r>
                    <a:rPr lang="en-US" altLang="zh-CN" sz="2800" dirty="0" smtClean="0"/>
                    <a:t>+</a:t>
                  </a:r>
                  <a:r>
                    <a:rPr lang="en-US" altLang="zh-CN" sz="2800" i="1" dirty="0" smtClean="0"/>
                    <a:t>a</a:t>
                  </a:r>
                  <a:endParaRPr lang="zh-CN" altLang="en-US" sz="2800" i="1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957" y="2492896"/>
                  <a:ext cx="1594475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1628" r="-4962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右箭头 17"/>
            <p:cNvSpPr/>
            <p:nvPr/>
          </p:nvSpPr>
          <p:spPr bwMode="auto">
            <a:xfrm>
              <a:off x="6661192" y="2512320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69797" y="5229200"/>
            <a:ext cx="4504825" cy="523220"/>
            <a:chOff x="1769797" y="5229200"/>
            <a:chExt cx="4504825" cy="523220"/>
          </a:xfrm>
          <a:solidFill>
            <a:srgbClr val="FFFF00"/>
          </a:solidFill>
        </p:grpSpPr>
        <p:sp>
          <p:nvSpPr>
            <p:cNvPr id="10" name="矩形 9"/>
            <p:cNvSpPr/>
            <p:nvPr/>
          </p:nvSpPr>
          <p:spPr>
            <a:xfrm>
              <a:off x="1936575" y="5229200"/>
              <a:ext cx="4338047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r</a:t>
              </a:r>
              <a:r>
                <a:rPr lang="en-US" altLang="zh-CN" sz="2800" b="1" dirty="0"/>
                <a:t> =0.2743/10</a:t>
              </a:r>
              <a:r>
                <a:rPr lang="zh-CN" altLang="zh-CN" sz="2800" b="1" dirty="0"/>
                <a:t>年，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0 </a:t>
              </a:r>
              <a:r>
                <a:rPr lang="en-US" altLang="zh-CN" sz="2800" b="1" dirty="0"/>
                <a:t>=</a:t>
              </a:r>
              <a:r>
                <a:rPr lang="en-US" altLang="zh-CN" sz="2800" b="1" dirty="0" smtClean="0"/>
                <a:t>4.1884</a:t>
              </a:r>
              <a:endParaRPr lang="zh-CN" altLang="en-US" sz="2800" b="1" dirty="0"/>
            </a:p>
          </p:txBody>
        </p:sp>
        <p:sp>
          <p:nvSpPr>
            <p:cNvPr id="20" name="右箭头 19"/>
            <p:cNvSpPr/>
            <p:nvPr/>
          </p:nvSpPr>
          <p:spPr bwMode="auto">
            <a:xfrm>
              <a:off x="1769797" y="5248624"/>
              <a:ext cx="137907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33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5" grpId="0"/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745540"/>
            <a:ext cx="618829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1.  </a:t>
            </a:r>
            <a:r>
              <a:rPr lang="zh-CN" altLang="zh-CN" sz="2800" b="1" dirty="0" smtClean="0"/>
              <a:t>增加</a:t>
            </a:r>
            <a:r>
              <a:rPr lang="zh-CN" altLang="zh-CN" sz="2800" b="1" dirty="0"/>
              <a:t>燃料的数量</a:t>
            </a:r>
            <a:r>
              <a:rPr lang="en-US" altLang="zh-CN" sz="2800" b="1" i="1" dirty="0" smtClean="0"/>
              <a:t>m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延长</a:t>
            </a:r>
            <a:r>
              <a:rPr lang="zh-CN" altLang="zh-CN" sz="2800" b="1" dirty="0"/>
              <a:t>燃烧时间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endParaRPr lang="zh-CN" altLang="en-US" sz="2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2852"/>
              </p:ext>
            </p:extLst>
          </p:nvPr>
        </p:nvGraphicFramePr>
        <p:xfrm>
          <a:off x="395537" y="1593357"/>
          <a:ext cx="8208912" cy="1043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1505"/>
                <a:gridCol w="2052469"/>
                <a:gridCol w="2052469"/>
                <a:gridCol w="2052469"/>
              </a:tblGrid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effectLst/>
                        </a:rPr>
                        <a:t>燃料数量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(kg)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火箭质量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(kg)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燃烧</a:t>
                      </a:r>
                      <a:r>
                        <a:rPr lang="zh-CN" sz="20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时间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(s)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</a:rPr>
                        <a:t>原始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数据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1080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1600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0" dirty="0">
                          <a:solidFill>
                            <a:schemeClr val="tx1"/>
                          </a:solidFill>
                          <a:effectLst/>
                        </a:rPr>
                        <a:t>燃料数量</a:t>
                      </a:r>
                      <a:r>
                        <a:rPr lang="zh-CN" sz="2400" b="1" kern="0" dirty="0">
                          <a:solidFill>
                            <a:srgbClr val="FF0000"/>
                          </a:solidFill>
                          <a:effectLst/>
                        </a:rPr>
                        <a:t>加倍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2160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2680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308305" y="548680"/>
            <a:ext cx="12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其他</a:t>
            </a:r>
            <a:r>
              <a:rPr lang="zh-CN" altLang="en-US" sz="2800" b="1" dirty="0" smtClean="0"/>
              <a:t>数据</a:t>
            </a:r>
            <a:r>
              <a:rPr lang="zh-CN" altLang="zh-CN" sz="2800" b="1" dirty="0" smtClean="0"/>
              <a:t>不变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354628" y="5085184"/>
            <a:ext cx="24285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上升</a:t>
            </a:r>
            <a:r>
              <a:rPr lang="zh-CN" altLang="zh-CN" sz="2800" b="1" dirty="0" smtClean="0"/>
              <a:t>高度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 smtClean="0"/>
              <a:t>), </a:t>
            </a:r>
            <a:r>
              <a:rPr lang="en-US" altLang="zh-CN" sz="2800" b="1" i="1" dirty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提高较大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3419872" y="5157192"/>
            <a:ext cx="23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速度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相同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300192" y="5157192"/>
            <a:ext cx="2807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加速度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相同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0666" y="2708920"/>
            <a:ext cx="9036496" cy="2416334"/>
            <a:chOff x="10666" y="2708920"/>
            <a:chExt cx="9036496" cy="2416334"/>
          </a:xfrm>
        </p:grpSpPr>
        <p:grpSp>
          <p:nvGrpSpPr>
            <p:cNvPr id="3" name="组合 2"/>
            <p:cNvGrpSpPr/>
            <p:nvPr/>
          </p:nvGrpSpPr>
          <p:grpSpPr>
            <a:xfrm>
              <a:off x="10666" y="2708920"/>
              <a:ext cx="9036496" cy="2416334"/>
              <a:chOff x="10666" y="2708920"/>
              <a:chExt cx="9036496" cy="2416334"/>
            </a:xfrm>
          </p:grpSpPr>
          <p:grpSp>
            <p:nvGrpSpPr>
              <p:cNvPr id="7" name="Group 1"/>
              <p:cNvGrpSpPr>
                <a:grpSpLocks/>
              </p:cNvGrpSpPr>
              <p:nvPr/>
            </p:nvGrpSpPr>
            <p:grpSpPr bwMode="auto">
              <a:xfrm>
                <a:off x="10666" y="2708920"/>
                <a:ext cx="9036496" cy="2304257"/>
                <a:chOff x="1620" y="11268"/>
                <a:chExt cx="8820" cy="2311"/>
              </a:xfrm>
            </p:grpSpPr>
            <p:pic>
              <p:nvPicPr>
                <p:cNvPr id="129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80" y="11268"/>
                  <a:ext cx="3060" cy="2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8" name="Group 3"/>
                <p:cNvGrpSpPr>
                  <a:grpSpLocks/>
                </p:cNvGrpSpPr>
                <p:nvPr/>
              </p:nvGrpSpPr>
              <p:grpSpPr bwMode="auto">
                <a:xfrm>
                  <a:off x="1620" y="11268"/>
                  <a:ext cx="5940" cy="2311"/>
                  <a:chOff x="1620" y="11423"/>
                  <a:chExt cx="5940" cy="2311"/>
                </a:xfrm>
              </p:grpSpPr>
              <p:pic>
                <p:nvPicPr>
                  <p:cNvPr id="12902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20" y="11423"/>
                    <a:ext cx="3063" cy="2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9029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" y="11424"/>
                    <a:ext cx="3060" cy="2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3" name="矩形 12"/>
              <p:cNvSpPr/>
              <p:nvPr/>
            </p:nvSpPr>
            <p:spPr>
              <a:xfrm>
                <a:off x="6444208" y="3140968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19872" y="3110353"/>
                <a:ext cx="6110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v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b="1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1560" y="3110353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x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24196" y="3802851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b="1" kern="100" dirty="0"/>
                  <a:t>原始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979712" y="3788042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b="1" kern="0" dirty="0">
                    <a:solidFill>
                      <a:srgbClr val="FF0000"/>
                    </a:solidFill>
                  </a:rPr>
                  <a:t>加倍</a:t>
                </a:r>
                <a:endParaRPr lang="zh-CN" altLang="zh-CN" b="1" kern="100" dirty="0">
                  <a:solidFill>
                    <a:srgbClr val="FF0000"/>
                  </a:solidFill>
                  <a:latin typeface="Calibri"/>
                  <a:ea typeface="宋体"/>
                  <a:cs typeface="Times New Roman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311962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1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244408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1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339752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1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283968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236296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31640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537195" y="3803849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kern="100" dirty="0"/>
                <a:t>原始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788024" y="378904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b="1" kern="0" dirty="0">
                  <a:solidFill>
                    <a:srgbClr val="FF0000"/>
                  </a:solidFill>
                </a:rPr>
                <a:t>加倍</a:t>
              </a:r>
              <a:endParaRPr lang="zh-CN" altLang="zh-CN" b="1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588224" y="3803849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kern="100" dirty="0"/>
                <a:t>原始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668344" y="378904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b="1" kern="0" dirty="0">
                  <a:solidFill>
                    <a:srgbClr val="FF0000"/>
                  </a:solidFill>
                </a:rPr>
                <a:t>加倍</a:t>
              </a:r>
              <a:endParaRPr lang="zh-CN" altLang="zh-CN" b="1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8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3612" y="764704"/>
            <a:ext cx="69936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2.  </a:t>
            </a:r>
            <a:r>
              <a:rPr lang="zh-CN" altLang="zh-CN" sz="2800" b="1" dirty="0" smtClean="0"/>
              <a:t>改进</a:t>
            </a:r>
            <a:r>
              <a:rPr lang="zh-CN" altLang="zh-CN" sz="2800" b="1" dirty="0"/>
              <a:t>燃料的</a:t>
            </a:r>
            <a:r>
              <a:rPr lang="zh-CN" altLang="zh-CN" sz="2800" b="1" dirty="0" smtClean="0"/>
              <a:t>效能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提高</a:t>
            </a:r>
            <a:r>
              <a:rPr lang="zh-CN" altLang="zh-CN" sz="2800" b="1" dirty="0"/>
              <a:t>产生的恒定推力</a:t>
            </a:r>
            <a:r>
              <a:rPr lang="en-US" altLang="zh-CN" sz="2800" b="1" i="1" dirty="0" smtClean="0"/>
              <a:t>F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998464" y="1340768"/>
            <a:ext cx="2116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F</a:t>
            </a:r>
            <a:r>
              <a:rPr lang="en-US" altLang="zh-CN" sz="2800" b="1" dirty="0"/>
              <a:t>= 27000(N)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855763" y="134076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推力加倍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580112" y="1340768"/>
            <a:ext cx="2290308" cy="523220"/>
            <a:chOff x="5580112" y="1412776"/>
            <a:chExt cx="2290308" cy="523220"/>
          </a:xfrm>
        </p:grpSpPr>
        <p:sp>
          <p:nvSpPr>
            <p:cNvPr id="5" name="矩形 4"/>
            <p:cNvSpPr/>
            <p:nvPr/>
          </p:nvSpPr>
          <p:spPr>
            <a:xfrm>
              <a:off x="5754135" y="1412776"/>
              <a:ext cx="2116285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F</a:t>
              </a:r>
              <a:r>
                <a:rPr lang="en-US" altLang="zh-CN" sz="2800" b="1" dirty="0"/>
                <a:t>= </a:t>
              </a:r>
              <a:r>
                <a:rPr lang="en-US" altLang="zh-CN" sz="2800" b="1" dirty="0" smtClean="0"/>
                <a:t>54000(N</a:t>
              </a:r>
              <a:r>
                <a:rPr lang="en-US" altLang="zh-CN" sz="2800" b="1" dirty="0"/>
                <a:t>)</a:t>
              </a:r>
              <a:endParaRPr lang="zh-CN" altLang="en-US" sz="2800" b="1" dirty="0"/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5580112" y="141277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59314" y="5085184"/>
            <a:ext cx="24285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上升</a:t>
            </a:r>
            <a:r>
              <a:rPr lang="zh-CN" altLang="zh-CN" sz="2800" b="1" dirty="0" smtClean="0"/>
              <a:t>高度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 smtClean="0"/>
              <a:t>), </a:t>
            </a:r>
            <a:r>
              <a:rPr lang="en-US" altLang="zh-CN" sz="2800" b="1" i="1" dirty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提高</a:t>
            </a:r>
            <a:r>
              <a:rPr lang="zh-CN" altLang="en-US" sz="2800" b="1" dirty="0" smtClean="0"/>
              <a:t>很</a:t>
            </a:r>
            <a:r>
              <a:rPr lang="zh-CN" altLang="zh-CN" sz="2800" b="1" dirty="0" smtClean="0"/>
              <a:t>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3419872" y="5157192"/>
            <a:ext cx="23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速度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增大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3" name="矩形 22"/>
          <p:cNvSpPr/>
          <p:nvPr/>
        </p:nvSpPr>
        <p:spPr>
          <a:xfrm>
            <a:off x="6228184" y="5157192"/>
            <a:ext cx="2717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加速度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减小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855763" y="1976859"/>
            <a:ext cx="2492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其他</a:t>
            </a:r>
            <a:r>
              <a:rPr lang="zh-CN" altLang="en-US" sz="2800" b="1" dirty="0" smtClean="0"/>
              <a:t>数据</a:t>
            </a:r>
            <a:r>
              <a:rPr lang="zh-CN" altLang="zh-CN" sz="2800" b="1" dirty="0" smtClean="0"/>
              <a:t>不变</a:t>
            </a:r>
            <a:endParaRPr lang="zh-CN" altLang="en-US" sz="28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563888" y="2008264"/>
            <a:ext cx="2952328" cy="524526"/>
            <a:chOff x="3563888" y="2080272"/>
            <a:chExt cx="2952328" cy="524526"/>
          </a:xfrm>
        </p:grpSpPr>
        <p:sp>
          <p:nvSpPr>
            <p:cNvPr id="19" name="矩形 18"/>
            <p:cNvSpPr/>
            <p:nvPr/>
          </p:nvSpPr>
          <p:spPr>
            <a:xfrm>
              <a:off x="3723122" y="2081578"/>
              <a:ext cx="27930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zh-CN" sz="2800" b="1" dirty="0" smtClean="0">
                  <a:solidFill>
                    <a:srgbClr val="000000"/>
                  </a:solidFill>
                </a:rPr>
                <a:t>燃烧时间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t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不变</a:t>
              </a:r>
            </a:p>
          </p:txBody>
        </p:sp>
        <p:sp>
          <p:nvSpPr>
            <p:cNvPr id="29" name="右箭头 28"/>
            <p:cNvSpPr/>
            <p:nvPr/>
          </p:nvSpPr>
          <p:spPr bwMode="auto">
            <a:xfrm>
              <a:off x="3563888" y="208027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9512" y="2420888"/>
            <a:ext cx="8712968" cy="2736304"/>
            <a:chOff x="179512" y="2420888"/>
            <a:chExt cx="8712968" cy="2736304"/>
          </a:xfrm>
        </p:grpSpPr>
        <p:grpSp>
          <p:nvGrpSpPr>
            <p:cNvPr id="2" name="组合 1"/>
            <p:cNvGrpSpPr/>
            <p:nvPr/>
          </p:nvGrpSpPr>
          <p:grpSpPr>
            <a:xfrm>
              <a:off x="179512" y="2420888"/>
              <a:ext cx="8712968" cy="2736304"/>
              <a:chOff x="179512" y="2420888"/>
              <a:chExt cx="8712968" cy="2736304"/>
            </a:xfrm>
          </p:grpSpPr>
          <p:grpSp>
            <p:nvGrpSpPr>
              <p:cNvPr id="7" name="Group 2"/>
              <p:cNvGrpSpPr>
                <a:grpSpLocks/>
              </p:cNvGrpSpPr>
              <p:nvPr/>
            </p:nvGrpSpPr>
            <p:grpSpPr bwMode="auto">
              <a:xfrm>
                <a:off x="179512" y="2420888"/>
                <a:ext cx="8712968" cy="2624402"/>
                <a:chOff x="1440" y="1933"/>
                <a:chExt cx="9360" cy="2471"/>
              </a:xfrm>
            </p:grpSpPr>
            <p:pic>
              <p:nvPicPr>
                <p:cNvPr id="13005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0" y="1933"/>
                  <a:ext cx="3240" cy="2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0052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00" y="1956"/>
                  <a:ext cx="3240" cy="2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0053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0" y="1970"/>
                  <a:ext cx="3240" cy="24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2" name="矩形 11"/>
              <p:cNvSpPr/>
              <p:nvPr/>
            </p:nvSpPr>
            <p:spPr>
              <a:xfrm>
                <a:off x="6444208" y="3355994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419872" y="3182361"/>
                <a:ext cx="6110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v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19164" y="2894329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x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015995" y="4083957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b="1" kern="100" dirty="0"/>
                  <a:t>原始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48295" y="3284984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b="1" kern="0" dirty="0">
                    <a:solidFill>
                      <a:srgbClr val="FF0000"/>
                    </a:solidFill>
                  </a:rPr>
                  <a:t>加倍</a:t>
                </a:r>
                <a:endParaRPr lang="zh-CN" altLang="zh-CN" b="1" kern="100" dirty="0">
                  <a:solidFill>
                    <a:srgbClr val="FF0000"/>
                  </a:solidFill>
                  <a:latin typeface="Calibri"/>
                  <a:ea typeface="宋体"/>
                  <a:cs typeface="Times New Roman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056607" y="4005064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b="1" kern="100" dirty="0"/>
                  <a:t>原始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984599" y="3212976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b="1" kern="0" dirty="0">
                    <a:solidFill>
                      <a:srgbClr val="FF0000"/>
                    </a:solidFill>
                  </a:rPr>
                  <a:t>加倍</a:t>
                </a:r>
                <a:endParaRPr lang="zh-CN" altLang="zh-CN" b="1" kern="100" dirty="0">
                  <a:solidFill>
                    <a:srgbClr val="FF0000"/>
                  </a:solidFill>
                  <a:latin typeface="Calibri"/>
                  <a:ea typeface="宋体"/>
                  <a:cs typeface="Times New Roman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004048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904250" y="4757082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63492" y="4725144"/>
                <a:ext cx="3401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t</a:t>
                </a:r>
                <a:r>
                  <a:rPr lang="en-US" altLang="zh-CN" sz="2000" b="1" baseline="-25000" dirty="0"/>
                  <a:t>1</a:t>
                </a:r>
                <a:endParaRPr lang="zh-CN" altLang="en-US" sz="2000" b="1" dirty="0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7152951" y="342900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kern="100" dirty="0"/>
                <a:t>原始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982753" y="2667128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b="1" kern="0" dirty="0">
                  <a:solidFill>
                    <a:srgbClr val="FF0000"/>
                  </a:solidFill>
                </a:rPr>
                <a:t>加倍</a:t>
              </a:r>
              <a:endParaRPr lang="zh-CN" altLang="zh-CN" b="1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8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1" grpId="0"/>
      <p:bldP spid="22" grpId="0"/>
      <p:bldP spid="23" grpId="0"/>
      <p:bldP spid="2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83346"/>
              </p:ext>
            </p:extLst>
          </p:nvPr>
        </p:nvGraphicFramePr>
        <p:xfrm>
          <a:off x="323528" y="1948870"/>
          <a:ext cx="8568953" cy="37123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52129"/>
                <a:gridCol w="1512168"/>
                <a:gridCol w="792088"/>
                <a:gridCol w="1224136"/>
                <a:gridCol w="936104"/>
                <a:gridCol w="1008112"/>
                <a:gridCol w="691655"/>
                <a:gridCol w="1252561"/>
              </a:tblGrid>
              <a:tr h="72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altLang="zh-CN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en-US" altLang="zh-CN" sz="2400" b="1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 (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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400" b="1" kern="1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m)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 (m/s)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 (m/s</a:t>
                      </a:r>
                      <a:r>
                        <a:rPr lang="en-US" sz="2400" b="1" kern="1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 (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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400" b="1" kern="1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m)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80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原始</a:t>
                      </a:r>
                      <a:endParaRPr lang="en-US" altLang="zh-CN" sz="2400" b="1" kern="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数据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= 1080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= 27000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1.0546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266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1.30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1.1969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燃料</a:t>
                      </a:r>
                      <a:endParaRPr lang="en-US" altLang="zh-CN" sz="2400" b="1" kern="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加倍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altLang="zh-CN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= 2160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27000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1.5983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266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1.30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solidFill>
                            <a:schemeClr val="tx1"/>
                          </a:solidFill>
                          <a:effectLst/>
                        </a:rPr>
                        <a:t>135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1.7405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推力</a:t>
                      </a:r>
                      <a:endParaRPr lang="en-US" altLang="zh-CN" sz="2400" b="1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加倍</a:t>
                      </a:r>
                      <a:endParaRPr lang="zh-CN" altLang="zh-CN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altLang="zh-CN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= 1080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54000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1.9334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402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solidFill>
                            <a:schemeClr val="tx1"/>
                          </a:solidFill>
                          <a:effectLst/>
                        </a:rPr>
                        <a:t>77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2.1373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7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二者</a:t>
                      </a:r>
                      <a:endParaRPr lang="en-US" altLang="zh-CN" sz="2400" b="1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加倍</a:t>
                      </a:r>
                      <a:endParaRPr lang="zh-CN" altLang="zh-CN" sz="2400" b="1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US" altLang="zh-CN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2160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54000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3.6607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402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137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3.8646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00300" y="3176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1321604"/>
            <a:ext cx="7528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燃料</a:t>
            </a:r>
            <a:r>
              <a:rPr lang="zh-CN" altLang="en-US" sz="2800" b="1" dirty="0" smtClean="0"/>
              <a:t>数量</a:t>
            </a:r>
            <a:r>
              <a:rPr lang="zh-CN" altLang="zh-CN" sz="2800" b="1" dirty="0" smtClean="0"/>
              <a:t>和推力加倍的</a:t>
            </a:r>
            <a:r>
              <a:rPr lang="zh-CN" altLang="zh-CN" sz="2800" b="1" dirty="0"/>
              <a:t>计算</a:t>
            </a:r>
            <a:r>
              <a:rPr lang="zh-CN" altLang="zh-CN" sz="2800" b="1" dirty="0" smtClean="0"/>
              <a:t>结果</a:t>
            </a:r>
            <a:r>
              <a:rPr lang="en-US" altLang="zh-CN" sz="2800" b="1" dirty="0" smtClean="0"/>
              <a:t>(</a:t>
            </a:r>
            <a:r>
              <a:rPr lang="zh-CN" altLang="zh-CN" sz="2800" b="1" dirty="0"/>
              <a:t>考虑空气阻力</a:t>
            </a:r>
            <a:r>
              <a:rPr lang="en-US" altLang="zh-CN" sz="2800" b="1" dirty="0" smtClean="0"/>
              <a:t>)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2699792" y="620688"/>
            <a:ext cx="352051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 提升火箭高度的办法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40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8398" y="2060848"/>
            <a:ext cx="504056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v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en-US" altLang="zh-CN" sz="2800" b="1" dirty="0" smtClean="0">
                <a:sym typeface="Symbol"/>
              </a:rPr>
              <a:t></a:t>
            </a:r>
            <a:r>
              <a:rPr lang="en-US" altLang="zh-CN" sz="2800" b="1" i="1" dirty="0" smtClean="0"/>
              <a:t>u ~</a:t>
            </a:r>
            <a:r>
              <a:rPr lang="zh-CN" altLang="zh-CN" sz="2800" b="1" dirty="0"/>
              <a:t>喷出</a:t>
            </a:r>
            <a:r>
              <a:rPr lang="zh-CN" altLang="zh-CN" sz="2800" b="1" dirty="0" smtClean="0"/>
              <a:t>气体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绝对速度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83567" y="1340768"/>
            <a:ext cx="698477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u~</a:t>
            </a:r>
            <a:r>
              <a:rPr lang="zh-CN" altLang="zh-CN" sz="2800" b="1" dirty="0"/>
              <a:t>燃料</a:t>
            </a:r>
            <a:r>
              <a:rPr lang="zh-CN" altLang="zh-CN" sz="2800" b="1" dirty="0" smtClean="0"/>
              <a:t>燃烧喷出气体</a:t>
            </a:r>
            <a:r>
              <a:rPr lang="zh-CN" altLang="zh-CN" sz="2800" b="1" dirty="0"/>
              <a:t>相对于火箭的</a:t>
            </a:r>
            <a:r>
              <a:rPr lang="zh-CN" altLang="zh-CN" sz="2800" b="1" dirty="0" smtClean="0"/>
              <a:t>速度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910235" y="2060848"/>
            <a:ext cx="2795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/>
              <a:t>忽略引力和</a:t>
            </a:r>
            <a:r>
              <a:rPr lang="zh-CN" altLang="zh-CN" sz="2800" b="1" dirty="0" smtClean="0"/>
              <a:t>阻力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24680" y="2875844"/>
            <a:ext cx="1787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动量守恒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890674"/>
              </p:ext>
            </p:extLst>
          </p:nvPr>
        </p:nvGraphicFramePr>
        <p:xfrm>
          <a:off x="2339753" y="2731828"/>
          <a:ext cx="6336703" cy="84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0" name="公式" r:id="rId3" imgW="2946400" imgH="393700" progId="Equation.3">
                  <p:embed/>
                </p:oleObj>
              </mc:Choice>
              <mc:Fallback>
                <p:oleObj name="公式" r:id="rId3" imgW="294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3" y="2731828"/>
                        <a:ext cx="6336703" cy="840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447018"/>
              </p:ext>
            </p:extLst>
          </p:nvPr>
        </p:nvGraphicFramePr>
        <p:xfrm>
          <a:off x="899593" y="3667932"/>
          <a:ext cx="3744416" cy="72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1" name="公式" r:id="rId5" imgW="2032000" imgH="393700" progId="Equation.3">
                  <p:embed/>
                </p:oleObj>
              </mc:Choice>
              <mc:Fallback>
                <p:oleObj name="公式" r:id="rId5" imgW="2032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3" y="3667932"/>
                        <a:ext cx="3744416" cy="720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42868"/>
              </p:ext>
            </p:extLst>
          </p:nvPr>
        </p:nvGraphicFramePr>
        <p:xfrm>
          <a:off x="3419872" y="5251779"/>
          <a:ext cx="1231489" cy="841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2" name="公式" r:id="rId7" imgW="571252" imgH="393529" progId="Equation.3">
                  <p:embed/>
                </p:oleObj>
              </mc:Choice>
              <mc:Fallback>
                <p:oleObj name="公式" r:id="rId7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251779"/>
                        <a:ext cx="1231489" cy="8415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85687" y="5387541"/>
            <a:ext cx="19335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i="1" dirty="0"/>
              <a:t>m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)=</a:t>
            </a:r>
            <a:r>
              <a:rPr lang="en-US" altLang="zh-CN" sz="2800" i="1" dirty="0"/>
              <a:t> m</a:t>
            </a:r>
            <a:r>
              <a:rPr lang="en-US" altLang="zh-CN" sz="2800" baseline="-25000" dirty="0"/>
              <a:t>0</a:t>
            </a:r>
            <a:r>
              <a:rPr lang="en-US" altLang="zh-CN" sz="2800" dirty="0">
                <a:sym typeface="Symbol"/>
              </a:rPr>
              <a:t></a:t>
            </a:r>
            <a:r>
              <a:rPr lang="en-US" altLang="zh-CN" sz="2800" i="1" dirty="0" smtClean="0"/>
              <a:t>rt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674809" y="4632600"/>
            <a:ext cx="2502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牛顿第二定律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04048" y="3523916"/>
            <a:ext cx="2564185" cy="1051917"/>
            <a:chOff x="5004048" y="3861048"/>
            <a:chExt cx="2564185" cy="1051917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960697"/>
                </p:ext>
              </p:extLst>
            </p:nvPr>
          </p:nvGraphicFramePr>
          <p:xfrm>
            <a:off x="5207776" y="4048869"/>
            <a:ext cx="2360457" cy="8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13" name="公式" r:id="rId9" imgW="1066337" imgH="393529" progId="Equation.3">
                    <p:embed/>
                  </p:oleObj>
                </mc:Choice>
                <mc:Fallback>
                  <p:oleObj name="公式" r:id="rId9" imgW="106633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776" y="4048869"/>
                          <a:ext cx="2360457" cy="86409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右箭头 20"/>
            <p:cNvSpPr/>
            <p:nvPr/>
          </p:nvSpPr>
          <p:spPr bwMode="auto">
            <a:xfrm>
              <a:off x="5004048" y="422108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下箭头 21"/>
            <p:cNvSpPr/>
            <p:nvPr/>
          </p:nvSpPr>
          <p:spPr bwMode="auto">
            <a:xfrm>
              <a:off x="5940152" y="3861048"/>
              <a:ext cx="484632" cy="14401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21773" y="4532028"/>
                <a:ext cx="1802738" cy="724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 smtClean="0"/>
                  <a:t>m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𝐹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73" y="4532028"/>
                <a:ext cx="1802738" cy="724365"/>
              </a:xfrm>
              <a:prstGeom prst="rect">
                <a:avLst/>
              </a:prstGeom>
              <a:blipFill rotWithShape="1">
                <a:blip r:embed="rId11"/>
                <a:stretch>
                  <a:fillRect l="-7119" b="-9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5004048" y="4748052"/>
            <a:ext cx="1712624" cy="761788"/>
            <a:chOff x="5004048" y="5085184"/>
            <a:chExt cx="1712624" cy="761788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746991"/>
                </p:ext>
              </p:extLst>
            </p:nvPr>
          </p:nvGraphicFramePr>
          <p:xfrm>
            <a:off x="5436096" y="5340077"/>
            <a:ext cx="1280576" cy="506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14" name="公式" r:id="rId12" imgW="457002" imgH="177723" progId="Equation.3">
                    <p:embed/>
                  </p:oleObj>
                </mc:Choice>
                <mc:Fallback>
                  <p:oleObj name="公式" r:id="rId12" imgW="457002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5340077"/>
                          <a:ext cx="1280576" cy="50689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右箭头 23"/>
            <p:cNvSpPr/>
            <p:nvPr/>
          </p:nvSpPr>
          <p:spPr bwMode="auto">
            <a:xfrm>
              <a:off x="5004048" y="532063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下箭头 24"/>
            <p:cNvSpPr/>
            <p:nvPr/>
          </p:nvSpPr>
          <p:spPr bwMode="auto">
            <a:xfrm>
              <a:off x="5868144" y="5085184"/>
              <a:ext cx="484632" cy="14401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939930" y="631121"/>
            <a:ext cx="6944437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 提升火箭高度的</a:t>
            </a:r>
            <a:r>
              <a:rPr lang="zh-CN" altLang="zh-CN" sz="2800" b="1" dirty="0" smtClean="0"/>
              <a:t>办法</a:t>
            </a:r>
            <a:r>
              <a:rPr lang="en-US" altLang="zh-CN" sz="2800" b="1" dirty="0" smtClean="0"/>
              <a:t>——</a:t>
            </a:r>
            <a:r>
              <a:rPr lang="zh-CN" altLang="en-US" sz="2800" b="1" dirty="0"/>
              <a:t>提高</a:t>
            </a:r>
            <a:r>
              <a:rPr lang="zh-CN" altLang="zh-CN" sz="2800" b="1" dirty="0"/>
              <a:t>燃料的</a:t>
            </a:r>
            <a:r>
              <a:rPr lang="zh-CN" altLang="zh-CN" sz="2800" b="1" dirty="0" smtClean="0"/>
              <a:t>推力</a:t>
            </a:r>
            <a:endParaRPr lang="zh-CN" altLang="en-US" sz="28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948264" y="5016920"/>
            <a:ext cx="1800200" cy="523220"/>
            <a:chOff x="5436096" y="5930116"/>
            <a:chExt cx="1800200" cy="523220"/>
          </a:xfrm>
        </p:grpSpPr>
        <p:sp>
          <p:nvSpPr>
            <p:cNvPr id="30" name="右箭头 29"/>
            <p:cNvSpPr/>
            <p:nvPr/>
          </p:nvSpPr>
          <p:spPr bwMode="auto">
            <a:xfrm>
              <a:off x="6329277" y="6056709"/>
              <a:ext cx="146670" cy="396627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36096" y="5930116"/>
              <a:ext cx="1800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r, u↑    F ↑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39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18" grpId="0"/>
      <p:bldP spid="19" grpId="0"/>
      <p:bldP spid="2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931374"/>
              </p:ext>
            </p:extLst>
          </p:nvPr>
        </p:nvGraphicFramePr>
        <p:xfrm>
          <a:off x="6300192" y="1494523"/>
          <a:ext cx="2271418" cy="93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0" name="公式" r:id="rId3" imgW="1016000" imgH="419100" progId="Equation.3">
                  <p:embed/>
                </p:oleObj>
              </mc:Choice>
              <mc:Fallback>
                <p:oleObj name="公式" r:id="rId3" imgW="101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494523"/>
                        <a:ext cx="2271418" cy="93404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699792" y="620688"/>
            <a:ext cx="352051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 </a:t>
            </a:r>
            <a:r>
              <a:rPr lang="zh-CN" altLang="zh-CN" sz="2800" b="1" dirty="0" smtClean="0"/>
              <a:t>提</a:t>
            </a:r>
            <a:r>
              <a:rPr lang="zh-CN" altLang="en-US" sz="2800" b="1" dirty="0" smtClean="0"/>
              <a:t>高</a:t>
            </a:r>
            <a:r>
              <a:rPr lang="zh-CN" altLang="zh-CN" sz="2800" b="1" dirty="0" smtClean="0"/>
              <a:t>火箭</a:t>
            </a:r>
            <a:r>
              <a:rPr lang="zh-CN" altLang="en-US" sz="2800" b="1" dirty="0" smtClean="0"/>
              <a:t>速度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办法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278473"/>
              </p:ext>
            </p:extLst>
          </p:nvPr>
        </p:nvGraphicFramePr>
        <p:xfrm>
          <a:off x="467544" y="1494523"/>
          <a:ext cx="2413668" cy="88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1" name="公式" r:id="rId5" imgW="1066337" imgH="393529" progId="Equation.3">
                  <p:embed/>
                </p:oleObj>
              </mc:Choice>
              <mc:Fallback>
                <p:oleObj name="公式" r:id="rId5" imgW="106633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94523"/>
                        <a:ext cx="2413668" cy="88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913162" y="1494523"/>
            <a:ext cx="2185707" cy="883575"/>
            <a:chOff x="2913162" y="1494523"/>
            <a:chExt cx="2185707" cy="883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969568" y="1494523"/>
                  <a:ext cx="2129301" cy="883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𝑑𝑣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𝑑𝑚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568" y="1494523"/>
                  <a:ext cx="2129301" cy="8835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右箭头 12"/>
            <p:cNvSpPr/>
            <p:nvPr/>
          </p:nvSpPr>
          <p:spPr bwMode="auto">
            <a:xfrm>
              <a:off x="2913162" y="1772816"/>
              <a:ext cx="146670" cy="396627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72000" y="1412776"/>
            <a:ext cx="2286000" cy="1401536"/>
            <a:chOff x="4572000" y="1412776"/>
            <a:chExt cx="2286000" cy="1401536"/>
          </a:xfrm>
        </p:grpSpPr>
        <p:grpSp>
          <p:nvGrpSpPr>
            <p:cNvPr id="22" name="组合 21"/>
            <p:cNvGrpSpPr/>
            <p:nvPr/>
          </p:nvGrpSpPr>
          <p:grpSpPr>
            <a:xfrm>
              <a:off x="5187624" y="1412776"/>
              <a:ext cx="993851" cy="749877"/>
              <a:chOff x="5187624" y="1412776"/>
              <a:chExt cx="993851" cy="74987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223848" y="1412776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/>
                  <a:t>积分</a:t>
                </a:r>
                <a:endParaRPr lang="zh-CN" altLang="en-US" dirty="0"/>
              </a:p>
            </p:txBody>
          </p:sp>
          <p:sp>
            <p:nvSpPr>
              <p:cNvPr id="10" name="右箭头 9"/>
              <p:cNvSpPr/>
              <p:nvPr/>
            </p:nvSpPr>
            <p:spPr bwMode="auto">
              <a:xfrm>
                <a:off x="5187624" y="1839801"/>
                <a:ext cx="993851" cy="322852"/>
              </a:xfrm>
              <a:prstGeom prst="right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4572000" y="2352647"/>
              <a:ext cx="2286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dirty="0" smtClean="0"/>
                <a:t>v</a:t>
              </a:r>
              <a:r>
                <a:rPr lang="en-US" altLang="zh-CN" dirty="0" smtClean="0"/>
                <a:t>(0</a:t>
              </a:r>
              <a:r>
                <a:rPr lang="en-US" altLang="zh-CN" dirty="0"/>
                <a:t>)=</a:t>
              </a:r>
              <a:r>
                <a:rPr lang="en-US" altLang="zh-CN" dirty="0" smtClean="0"/>
                <a:t>0,</a:t>
              </a:r>
              <a:r>
                <a:rPr lang="en-US" altLang="zh-CN" i="1" dirty="0" smtClean="0"/>
                <a:t>m</a:t>
              </a:r>
              <a:r>
                <a:rPr lang="en-US" altLang="zh-CN" dirty="0" smtClean="0"/>
                <a:t>(0</a:t>
              </a:r>
              <a:r>
                <a:rPr lang="en-US" altLang="zh-CN" dirty="0"/>
                <a:t>)=</a:t>
              </a:r>
              <a:r>
                <a:rPr lang="en-US" altLang="zh-CN" i="1" dirty="0"/>
                <a:t>m</a:t>
              </a:r>
              <a:r>
                <a:rPr lang="en-US" altLang="zh-CN" baseline="-25000" dirty="0"/>
                <a:t>0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827584" y="4834616"/>
            <a:ext cx="770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构造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多级火箭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分级</a:t>
            </a:r>
            <a:r>
              <a:rPr lang="zh-CN" altLang="zh-CN" sz="2800" b="1" dirty="0"/>
              <a:t>携带</a:t>
            </a:r>
            <a:r>
              <a:rPr lang="zh-CN" altLang="zh-CN" sz="2800" b="1" dirty="0" smtClean="0"/>
              <a:t>燃料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燃料燃尽</a:t>
            </a:r>
            <a:r>
              <a:rPr lang="zh-CN" altLang="en-US" sz="2800" b="1" dirty="0" smtClean="0"/>
              <a:t>后</a:t>
            </a:r>
            <a:r>
              <a:rPr lang="zh-CN" altLang="zh-CN" sz="2800" b="1" dirty="0" smtClean="0"/>
              <a:t>抛弃</a:t>
            </a:r>
            <a:r>
              <a:rPr lang="zh-CN" altLang="en-US" sz="2800" b="1" dirty="0" smtClean="0"/>
              <a:t>该</a:t>
            </a:r>
            <a:r>
              <a:rPr lang="zh-CN" altLang="zh-CN" sz="2800" b="1" dirty="0" smtClean="0"/>
              <a:t>级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结构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尽量</a:t>
            </a:r>
            <a:r>
              <a:rPr lang="zh-CN" altLang="zh-CN" sz="2800" b="1" dirty="0"/>
              <a:t>减轻</a:t>
            </a:r>
            <a:r>
              <a:rPr lang="zh-CN" altLang="zh-CN" sz="2800" b="1" dirty="0" smtClean="0"/>
              <a:t>火箭质量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339321" y="3683822"/>
            <a:ext cx="352071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减少质量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的办法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833550" y="4319497"/>
            <a:ext cx="2949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提高燃烧速率</a:t>
            </a:r>
            <a:r>
              <a:rPr lang="en-US" altLang="zh-CN" sz="2800" b="1" i="1" dirty="0"/>
              <a:t>r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5187624" y="3683822"/>
            <a:ext cx="19335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 m</a:t>
            </a:r>
            <a:r>
              <a:rPr lang="en-US" altLang="zh-CN" sz="2800" b="1" baseline="-25000" dirty="0"/>
              <a:t>0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 smtClean="0"/>
              <a:t>rt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3131840" y="3008814"/>
            <a:ext cx="255621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加大</a:t>
            </a:r>
            <a:r>
              <a:rPr lang="zh-CN" altLang="zh-CN" sz="2800" b="1" dirty="0" smtClean="0"/>
              <a:t>气体</a:t>
            </a:r>
            <a:r>
              <a:rPr lang="zh-CN" altLang="zh-CN" sz="2800" b="1" dirty="0"/>
              <a:t>速度</a:t>
            </a:r>
            <a:r>
              <a:rPr lang="en-US" altLang="zh-CN" sz="2800" b="1" i="1" dirty="0" smtClean="0"/>
              <a:t>u</a:t>
            </a:r>
            <a:endParaRPr lang="zh-CN" altLang="en-US" sz="2800" b="1" i="1" dirty="0"/>
          </a:p>
        </p:txBody>
      </p:sp>
      <p:sp>
        <p:nvSpPr>
          <p:cNvPr id="27" name="矩形 26"/>
          <p:cNvSpPr/>
          <p:nvPr/>
        </p:nvSpPr>
        <p:spPr>
          <a:xfrm>
            <a:off x="5811315" y="3049796"/>
            <a:ext cx="300915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000000"/>
                </a:solidFill>
              </a:rPr>
              <a:t>减少</a:t>
            </a:r>
            <a:r>
              <a:rPr lang="zh-CN" altLang="en-US" sz="2800" b="1" dirty="0">
                <a:solidFill>
                  <a:srgbClr val="000000"/>
                </a:solidFill>
              </a:rPr>
              <a:t>火箭</a:t>
            </a:r>
            <a:r>
              <a:rPr lang="zh-CN" altLang="zh-CN" sz="2800" b="1" dirty="0">
                <a:solidFill>
                  <a:srgbClr val="000000"/>
                </a:solidFill>
              </a:rPr>
              <a:t>质量</a:t>
            </a:r>
            <a:r>
              <a:rPr lang="en-US" altLang="zh-CN" sz="2800" b="1" i="1" dirty="0">
                <a:solidFill>
                  <a:srgbClr val="000000"/>
                </a:solidFill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</a:rPr>
              <a:t>t</a:t>
            </a:r>
            <a:r>
              <a:rPr lang="en-US" altLang="zh-CN" sz="2800" b="1" dirty="0">
                <a:solidFill>
                  <a:srgbClr val="000000"/>
                </a:solidFill>
              </a:rPr>
              <a:t>)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3049796"/>
            <a:ext cx="273978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提高</a:t>
            </a:r>
            <a:r>
              <a:rPr lang="zh-CN" altLang="zh-CN" sz="2800" b="1" dirty="0"/>
              <a:t>火箭速度</a:t>
            </a:r>
            <a:r>
              <a:rPr lang="en-US" altLang="zh-CN" sz="2800" b="1" i="1" dirty="0" smtClean="0"/>
              <a:t>u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095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24" grpId="0"/>
      <p:bldP spid="25" grpId="0" animBg="1"/>
      <p:bldP spid="27" grpId="0" animBg="1"/>
      <p:bldP spid="2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692696"/>
            <a:ext cx="281829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小结与评注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700150" y="1268760"/>
            <a:ext cx="783229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利用</a:t>
            </a:r>
            <a:r>
              <a:rPr lang="zh-CN" altLang="zh-CN" sz="2800" b="1" dirty="0">
                <a:solidFill>
                  <a:srgbClr val="FF0000"/>
                </a:solidFill>
              </a:rPr>
              <a:t>物理定律</a:t>
            </a:r>
            <a:r>
              <a:rPr lang="zh-CN" altLang="zh-CN" sz="2800" b="1" dirty="0" smtClean="0"/>
              <a:t>建立数学模型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典型案例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具有一般</a:t>
            </a:r>
            <a:r>
              <a:rPr lang="zh-CN" altLang="en-US" sz="2800" b="1" dirty="0" smtClean="0"/>
              <a:t>意义</a:t>
            </a:r>
            <a:r>
              <a:rPr lang="en-US" altLang="zh-CN" sz="2800" b="1" dirty="0" smtClean="0"/>
              <a:t>,  </a:t>
            </a:r>
            <a:r>
              <a:rPr lang="zh-CN" altLang="en-US" sz="2800" b="1" dirty="0" smtClean="0"/>
              <a:t>但是</a:t>
            </a:r>
            <a:r>
              <a:rPr lang="zh-CN" altLang="zh-CN" sz="2800" b="1" dirty="0" smtClean="0"/>
              <a:t>所给数据都是</a:t>
            </a:r>
            <a:r>
              <a:rPr lang="zh-CN" altLang="zh-CN" sz="2800" b="1" dirty="0"/>
              <a:t>虚拟</a:t>
            </a:r>
            <a:r>
              <a:rPr lang="zh-CN" altLang="zh-CN" sz="2800" b="1" dirty="0" smtClean="0"/>
              <a:t>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863343" y="5196101"/>
            <a:ext cx="7272808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高度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、速度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加速度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互为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微分</a:t>
            </a:r>
            <a:r>
              <a:rPr lang="zh-CN" altLang="en-US" sz="2800" b="1" dirty="0" smtClean="0"/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积分</a:t>
            </a:r>
            <a:r>
              <a:rPr lang="zh-CN" altLang="zh-CN" sz="2800" b="1" dirty="0" smtClean="0"/>
              <a:t>关系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501464" y="4365104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zh-CN" b="1" dirty="0" smtClean="0">
                <a:solidFill>
                  <a:srgbClr val="FF0000"/>
                </a:solidFill>
              </a:rPr>
              <a:t>间断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71600" y="2420888"/>
            <a:ext cx="7272808" cy="1872208"/>
            <a:chOff x="971600" y="2420888"/>
            <a:chExt cx="7272808" cy="1872208"/>
          </a:xfrm>
        </p:grpSpPr>
        <p:grpSp>
          <p:nvGrpSpPr>
            <p:cNvPr id="5" name="组合 4"/>
            <p:cNvGrpSpPr/>
            <p:nvPr/>
          </p:nvGrpSpPr>
          <p:grpSpPr>
            <a:xfrm>
              <a:off x="971600" y="2420888"/>
              <a:ext cx="7272808" cy="1728192"/>
              <a:chOff x="251520" y="2852936"/>
              <a:chExt cx="8784976" cy="2592288"/>
            </a:xfrm>
          </p:grpSpPr>
          <p:grpSp>
            <p:nvGrpSpPr>
              <p:cNvPr id="6" name="Group 2"/>
              <p:cNvGrpSpPr>
                <a:grpSpLocks/>
              </p:cNvGrpSpPr>
              <p:nvPr/>
            </p:nvGrpSpPr>
            <p:grpSpPr bwMode="auto">
              <a:xfrm>
                <a:off x="251520" y="2852936"/>
                <a:ext cx="8784976" cy="2592288"/>
                <a:chOff x="1800" y="6404"/>
                <a:chExt cx="8846" cy="2343"/>
              </a:xfrm>
            </p:grpSpPr>
            <p:pic>
              <p:nvPicPr>
                <p:cNvPr id="10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0" y="6404"/>
                  <a:ext cx="3060" cy="2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0" y="6432"/>
                  <a:ext cx="3060" cy="2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0" y="6432"/>
                  <a:ext cx="3086" cy="2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7" name="矩形 6"/>
              <p:cNvSpPr/>
              <p:nvPr/>
            </p:nvSpPr>
            <p:spPr>
              <a:xfrm>
                <a:off x="8119766" y="3068960"/>
                <a:ext cx="628697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39952" y="3068960"/>
                <a:ext cx="611065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v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b="1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03648" y="3068960"/>
                <a:ext cx="628697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x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t</a:t>
                </a:r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932040" y="3892986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0312" y="3892986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75658" y="3861048"/>
              <a:ext cx="3401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5148064" y="2718792"/>
              <a:ext cx="0" cy="12142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2771800" y="2708920"/>
              <a:ext cx="0" cy="12142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524328" y="2780928"/>
              <a:ext cx="0" cy="12142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3660927" y="4365104"/>
            <a:ext cx="1919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v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zh-CN" b="1" dirty="0" smtClean="0">
                <a:solidFill>
                  <a:srgbClr val="FF0000"/>
                </a:solidFill>
              </a:rPr>
              <a:t>连续</a:t>
            </a:r>
            <a:r>
              <a:rPr lang="en-US" altLang="zh-CN" b="1" dirty="0" smtClean="0">
                <a:solidFill>
                  <a:srgbClr val="FF0000"/>
                </a:solidFill>
              </a:rPr>
              <a:t>, </a:t>
            </a:r>
            <a:r>
              <a:rPr lang="zh-CN" altLang="zh-CN" b="1" dirty="0" smtClean="0">
                <a:solidFill>
                  <a:srgbClr val="FF0000"/>
                </a:solidFill>
              </a:rPr>
              <a:t>尖点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zh-CN" b="1" dirty="0" smtClean="0">
                <a:solidFill>
                  <a:srgbClr val="FF0000"/>
                </a:solidFill>
              </a:rPr>
              <a:t>不可导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89466" y="4330189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zh-CN" b="1" dirty="0" smtClean="0">
                <a:solidFill>
                  <a:srgbClr val="FF0000"/>
                </a:solidFill>
              </a:rPr>
              <a:t>光滑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zh-CN" b="1" dirty="0" smtClean="0">
                <a:solidFill>
                  <a:srgbClr val="FF0000"/>
                </a:solidFill>
              </a:rPr>
              <a:t>可导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1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22" grpId="0"/>
      <p:bldP spid="2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315200" y="609600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1" name="Clip" r:id="rId3" imgW="952129" imgH="542857" progId="MS_ClipArt_Gallery.2">
                  <p:embed/>
                </p:oleObj>
              </mc:Choice>
              <mc:Fallback>
                <p:oleObj name="Clip" r:id="rId3" imgW="952129" imgH="54285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09600"/>
                        <a:ext cx="129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910188" y="1988840"/>
            <a:ext cx="73437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>
                <a:latin typeface="宋体" charset="-122"/>
              </a:rPr>
              <a:t> </a:t>
            </a:r>
            <a:r>
              <a:rPr lang="zh-CN" altLang="en-US" sz="2800" b="1" dirty="0">
                <a:latin typeface="宋体" charset="-122"/>
              </a:rPr>
              <a:t>种群甲靠丰富的天然资源生存，种群乙靠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宋体" charset="-122"/>
              </a:rPr>
              <a:t>  捕食甲为生，形成</a:t>
            </a:r>
            <a:r>
              <a:rPr lang="zh-CN" altLang="en-US" sz="2800" b="1" dirty="0">
                <a:solidFill>
                  <a:srgbClr val="FF3300"/>
                </a:solidFill>
                <a:latin typeface="宋体" charset="-122"/>
              </a:rPr>
              <a:t>食饵</a:t>
            </a:r>
            <a:r>
              <a:rPr lang="en-US" altLang="zh-CN" sz="2800" b="1" dirty="0">
                <a:solidFill>
                  <a:srgbClr val="FF3300"/>
                </a:solidFill>
                <a:latin typeface="宋体" charset="-122"/>
              </a:rPr>
              <a:t>-</a:t>
            </a:r>
            <a:r>
              <a:rPr lang="zh-CN" altLang="en-US" sz="2800" b="1" dirty="0">
                <a:solidFill>
                  <a:srgbClr val="FF3300"/>
                </a:solidFill>
                <a:latin typeface="宋体" charset="-122"/>
              </a:rPr>
              <a:t>捕食者系统</a:t>
            </a:r>
            <a:r>
              <a:rPr lang="zh-CN" altLang="en-US" sz="2800" b="1" dirty="0">
                <a:latin typeface="宋体" charset="-122"/>
              </a:rPr>
              <a:t>，如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宋体" charset="-122"/>
              </a:rPr>
              <a:t>  食用鱼和鲨鱼，美洲兔和山猫，害虫和益虫</a:t>
            </a:r>
            <a:r>
              <a:rPr lang="en-US" altLang="zh-CN" sz="2800" b="1" dirty="0">
                <a:latin typeface="宋体" charset="-122"/>
              </a:rPr>
              <a:t>.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900113" y="4030663"/>
            <a:ext cx="75596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模型的历史背景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一次世界大战期间地中海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  渔业的捕捞量下降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食用鱼和鲨鱼同时捕捞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  但是其中</a:t>
            </a:r>
            <a:r>
              <a:rPr lang="zh-CN" altLang="en-US" sz="2800" b="1" dirty="0">
                <a:latin typeface="宋体" charset="-122"/>
              </a:rPr>
              <a:t>鲨鱼的比例却增加，为什么？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051720" y="764704"/>
            <a:ext cx="496855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5.7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食饵与捕食者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79981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 autoUpdateAnimBg="0"/>
      <p:bldP spid="89093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95288" y="1143000"/>
            <a:ext cx="625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食饵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甲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数量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,</a:t>
            </a:r>
            <a:r>
              <a:rPr lang="en-US" altLang="zh-CN" sz="2800" b="1" dirty="0"/>
              <a:t>  </a:t>
            </a:r>
            <a:r>
              <a:rPr lang="zh-CN" altLang="zh-CN" sz="2800" b="1" dirty="0">
                <a:solidFill>
                  <a:srgbClr val="FF0000"/>
                </a:solidFill>
              </a:rPr>
              <a:t>捕食者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乙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数量</a:t>
            </a:r>
            <a:r>
              <a:rPr lang="zh-CN" altLang="zh-CN" sz="2800" b="1" i="1" dirty="0"/>
              <a:t>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81000" y="178911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甲独立生存的增长率 </a:t>
            </a:r>
            <a:r>
              <a:rPr lang="en-US" altLang="zh-CN" sz="2800" b="1" i="1" dirty="0"/>
              <a:t>r</a:t>
            </a:r>
            <a:endParaRPr lang="en-US" altLang="zh-CN" sz="2800" b="1" dirty="0"/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4876800" y="1789113"/>
          <a:ext cx="12890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0" name="公式" r:id="rId4" imgW="291960" imgH="139680" progId="Equation.3">
                  <p:embed/>
                </p:oleObj>
              </mc:Choice>
              <mc:Fallback>
                <p:oleObj name="公式" r:id="rId4" imgW="291960" imgH="1396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89113"/>
                        <a:ext cx="128905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381000" y="2398713"/>
            <a:ext cx="3759200" cy="111760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乙使甲的增长率减小，减小量与</a:t>
            </a:r>
            <a:r>
              <a:rPr lang="zh-CN" altLang="en-US" sz="2800" b="1" i="1" dirty="0"/>
              <a:t> </a:t>
            </a:r>
            <a:r>
              <a:rPr lang="en-US" altLang="zh-CN" sz="2800" b="1" i="1" dirty="0"/>
              <a:t>y</a:t>
            </a:r>
            <a:r>
              <a:rPr lang="zh-CN" altLang="en-US" sz="2800" b="1" dirty="0" smtClean="0"/>
              <a:t>成正比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4191000" y="2627313"/>
          <a:ext cx="25908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1" name="Equation" r:id="rId6" imgW="965160" imgH="203040" progId="Equation.3">
                  <p:embed/>
                </p:oleObj>
              </mc:Choice>
              <mc:Fallback>
                <p:oleObj name="Equation" r:id="rId6" imgW="96516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27313"/>
                        <a:ext cx="2590800" cy="544512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381000" y="359251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乙独立生存的死亡率 </a:t>
            </a:r>
            <a:r>
              <a:rPr lang="en-US" altLang="zh-CN" sz="2800" b="1" i="1" dirty="0"/>
              <a:t>d</a:t>
            </a:r>
            <a:endParaRPr lang="en-US" altLang="zh-CN" sz="2800" b="1" dirty="0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4800600" y="36068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2" name="公式" r:id="rId8" imgW="368280" imgH="152280" progId="Equation.3">
                  <p:embed/>
                </p:oleObj>
              </mc:Choice>
              <mc:Fallback>
                <p:oleObj name="公式" r:id="rId8" imgW="368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068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50825" y="4216400"/>
            <a:ext cx="3816350" cy="111760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甲使乙的死亡率减小，减小量与 </a:t>
            </a:r>
            <a:r>
              <a:rPr lang="en-US" altLang="zh-CN" sz="2800" b="1" i="1" dirty="0"/>
              <a:t>x</a:t>
            </a:r>
            <a:r>
              <a:rPr lang="zh-CN" altLang="en-US" sz="2800" b="1" dirty="0" smtClean="0"/>
              <a:t>成正比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4038600" y="4489450"/>
          <a:ext cx="25527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3" name="Equation" r:id="rId10" imgW="1091880" imgH="203040" progId="Equation.3">
                  <p:embed/>
                </p:oleObj>
              </mc:Choice>
              <mc:Fallback>
                <p:oleObj name="Equation" r:id="rId10" imgW="109188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89450"/>
                        <a:ext cx="2552700" cy="550863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438400" y="59436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方程</a:t>
            </a:r>
            <a:r>
              <a:rPr lang="en-US" altLang="zh-CN" sz="2800" b="1"/>
              <a:t>(1),(2) </a:t>
            </a:r>
            <a:r>
              <a:rPr lang="zh-CN" altLang="en-US" sz="2800" b="1"/>
              <a:t>无解析解</a:t>
            </a:r>
          </a:p>
        </p:txBody>
      </p:sp>
      <p:sp>
        <p:nvSpPr>
          <p:cNvPr id="32782" name="Text Box 19"/>
          <p:cNvSpPr txBox="1">
            <a:spLocks noChangeArrowheads="1"/>
          </p:cNvSpPr>
          <p:nvPr/>
        </p:nvSpPr>
        <p:spPr bwMode="auto">
          <a:xfrm>
            <a:off x="1579562" y="473298"/>
            <a:ext cx="544071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食饵</a:t>
            </a:r>
            <a:r>
              <a:rPr lang="zh-CN" altLang="en-US" sz="3200" b="1" dirty="0">
                <a:ea typeface="楷体_GB2312" pitchFamily="49" charset="-122"/>
              </a:rPr>
              <a:t>与</a:t>
            </a:r>
            <a:r>
              <a:rPr lang="zh-CN" altLang="en-US" sz="3200" b="1" dirty="0" smtClean="0">
                <a:ea typeface="楷体_GB2312" pitchFamily="49" charset="-122"/>
              </a:rPr>
              <a:t>捕食者</a:t>
            </a:r>
            <a:r>
              <a:rPr lang="zh-CN" altLang="en-US" sz="3200" b="1" dirty="0">
                <a:ea typeface="楷体_GB2312" pitchFamily="49" charset="-122"/>
              </a:rPr>
              <a:t>模型</a:t>
            </a:r>
            <a:r>
              <a:rPr lang="en-US" altLang="zh-CN" sz="3200" b="1" dirty="0">
                <a:ea typeface="楷体_GB2312" pitchFamily="49" charset="-122"/>
              </a:rPr>
              <a:t>(</a:t>
            </a:r>
            <a:r>
              <a:rPr lang="en-US" altLang="zh-CN" sz="3200" b="1" dirty="0" err="1">
                <a:ea typeface="楷体_GB2312" pitchFamily="49" charset="-122"/>
              </a:rPr>
              <a:t>Volterra</a:t>
            </a:r>
            <a:r>
              <a:rPr lang="en-US" altLang="zh-CN" sz="3200" b="1" dirty="0">
                <a:ea typeface="楷体_GB2312" pitchFamily="49" charset="-122"/>
              </a:rPr>
              <a:t>)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533400" y="5424488"/>
            <a:ext cx="3886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a</a:t>
            </a:r>
            <a:r>
              <a:rPr lang="en-US" altLang="zh-CN" sz="2800" b="1" dirty="0"/>
              <a:t> ~</a:t>
            </a:r>
            <a:r>
              <a:rPr lang="zh-CN" altLang="en-US" sz="2800" b="1" dirty="0">
                <a:latin typeface="宋体" charset="-122"/>
              </a:rPr>
              <a:t>捕食者掠取食饵能力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4724400" y="5424488"/>
            <a:ext cx="3962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b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latin typeface="宋体" charset="-122"/>
              </a:rPr>
              <a:t>食饵供养捕食者能力</a:t>
            </a:r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6781800" y="2601913"/>
          <a:ext cx="2286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4" name="Equation" r:id="rId12" imgW="939600" imgH="203040" progId="Equation.3">
                  <p:embed/>
                </p:oleObj>
              </mc:Choice>
              <mc:Fallback>
                <p:oleObj name="Equation" r:id="rId12" imgW="93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01913"/>
                        <a:ext cx="2286000" cy="579437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6553200" y="4506913"/>
          <a:ext cx="25225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5" name="Equation" r:id="rId14" imgW="1079280" imgH="203040" progId="Equation.3">
                  <p:embed/>
                </p:oleObj>
              </mc:Choice>
              <mc:Fallback>
                <p:oleObj name="Equation" r:id="rId14" imgW="1079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06913"/>
                        <a:ext cx="2522538" cy="550862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204367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10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79877" grpId="0"/>
      <p:bldP spid="79879" grpId="0" animBg="1" autoUpdateAnimBg="0"/>
      <p:bldP spid="79881" grpId="0"/>
      <p:bldP spid="79883" grpId="0" animBg="1" autoUpdateAnimBg="0"/>
      <p:bldP spid="79888" grpId="0" autoUpdateAnimBg="0"/>
      <p:bldP spid="79893" grpId="0" animBg="1" autoUpdateAnimBg="0"/>
      <p:bldP spid="79894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Text Box 2"/>
          <p:cNvSpPr txBox="1">
            <a:spLocks noChangeArrowheads="1"/>
          </p:cNvSpPr>
          <p:nvPr/>
        </p:nvSpPr>
        <p:spPr bwMode="auto">
          <a:xfrm>
            <a:off x="1524000" y="563563"/>
            <a:ext cx="63246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Volterra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模型的平衡点及其稳定性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304800" y="1219200"/>
          <a:ext cx="403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6" name="公式" r:id="rId3" imgW="1091880" imgH="152280" progId="Equation.3">
                  <p:embed/>
                </p:oleObj>
              </mc:Choice>
              <mc:Fallback>
                <p:oleObj name="公式" r:id="rId3" imgW="1091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403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28600" y="1905000"/>
          <a:ext cx="457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7" name="公式" r:id="rId5" imgW="1244520" imgH="152280" progId="Equation.3">
                  <p:embed/>
                </p:oleObj>
              </mc:Choice>
              <mc:Fallback>
                <p:oleObj name="公式" r:id="rId5" imgW="12445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05000"/>
                        <a:ext cx="457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28600" y="2528888"/>
            <a:ext cx="1295400" cy="5191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平衡点</a:t>
            </a: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1600200" y="2667000"/>
          <a:ext cx="2170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8" name="Equation" r:id="rId7" imgW="863280" imgH="203040" progId="Equation.3">
                  <p:embed/>
                </p:oleObj>
              </mc:Choice>
              <mc:Fallback>
                <p:oleObj name="Equation" r:id="rId7" imgW="863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2170113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6172200" y="1295400"/>
            <a:ext cx="2057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稳定性分析</a:t>
            </a:r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5334000" y="1957388"/>
          <a:ext cx="35052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9" name="Equation" r:id="rId9" imgW="1358640" imgH="457200" progId="Equation.3">
                  <p:embed/>
                </p:oleObj>
              </mc:Choice>
              <mc:Fallback>
                <p:oleObj name="Equation" r:id="rId9" imgW="1358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57388"/>
                        <a:ext cx="35052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600200" y="4648200"/>
          <a:ext cx="28956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0" name="Equation" r:id="rId11" imgW="990360" imgH="457200" progId="Equation.3">
                  <p:embed/>
                </p:oleObj>
              </mc:Choice>
              <mc:Fallback>
                <p:oleObj name="Equation" r:id="rId11" imgW="990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28956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1752600" y="5943600"/>
            <a:ext cx="59436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zh-CN" altLang="en-US" sz="2800" b="1">
                <a:ea typeface="楷体_GB2312" pitchFamily="49" charset="-122"/>
              </a:rPr>
              <a:t>点稳定性不能用近似线性方程分析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029200" y="3429000"/>
            <a:ext cx="2133600" cy="10525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2800" b="1" i="1" dirty="0"/>
              <a:t> p </a:t>
            </a:r>
            <a:r>
              <a:rPr lang="en-US" altLang="zh-CN" sz="2800" b="1" dirty="0"/>
              <a:t>=0,  </a:t>
            </a:r>
            <a:r>
              <a:rPr lang="en-US" altLang="zh-CN" sz="2800" b="1" i="1" dirty="0"/>
              <a:t>q </a:t>
            </a:r>
            <a:r>
              <a:rPr lang="en-US" altLang="zh-CN" sz="2800" b="1" dirty="0"/>
              <a:t>&gt; 0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 i="1" dirty="0"/>
              <a:t>P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临界状态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5029200" y="4724400"/>
            <a:ext cx="1828800" cy="10525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2800" b="1" i="1" dirty="0"/>
              <a:t>    q </a:t>
            </a:r>
            <a:r>
              <a:rPr lang="en-US" altLang="zh-CN" sz="2800" b="1" dirty="0"/>
              <a:t>&lt; 0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 i="1" dirty="0"/>
              <a:t>P</a:t>
            </a:r>
            <a:r>
              <a:rPr lang="en-US" altLang="zh-CN" sz="2800" b="1" dirty="0">
                <a:cs typeface="Times New Roman" pitchFamily="18" charset="0"/>
              </a:rPr>
              <a:t>´ </a:t>
            </a:r>
            <a:r>
              <a:rPr lang="zh-CN" altLang="en-US" sz="2800" b="1" dirty="0"/>
              <a:t>不稳定 </a:t>
            </a:r>
          </a:p>
        </p:txBody>
      </p: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1600200" y="3352800"/>
          <a:ext cx="29718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1" name="Equation" r:id="rId13" imgW="1206360" imgH="457200" progId="Equation.3">
                  <p:embed/>
                </p:oleObj>
              </mc:Choice>
              <mc:Fallback>
                <p:oleObj name="Equation" r:id="rId13" imgW="1206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297180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3810000" y="2667000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2" name="Equation" r:id="rId15" imgW="469800" imgH="203040" progId="Equation.3">
                  <p:embed/>
                </p:oleObj>
              </mc:Choice>
              <mc:Fallback>
                <p:oleObj name="Equation" r:id="rId15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37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12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 autoUpdateAnimBg="0"/>
      <p:bldP spid="90120" grpId="0" animBg="1" autoUpdateAnimBg="0"/>
      <p:bldP spid="90125" grpId="0" animBg="1" autoUpdateAnimBg="0"/>
      <p:bldP spid="90128" grpId="0" animBg="1" autoUpdateAnimBg="0"/>
      <p:bldP spid="90129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8"/>
          <p:cNvGrpSpPr>
            <a:grpSpLocks/>
          </p:cNvGrpSpPr>
          <p:nvPr/>
        </p:nvGrpSpPr>
        <p:grpSpPr bwMode="auto">
          <a:xfrm>
            <a:off x="228600" y="1066800"/>
            <a:ext cx="3810000" cy="5257800"/>
            <a:chOff x="-3" y="-3"/>
            <a:chExt cx="1434" cy="4614"/>
          </a:xfrm>
        </p:grpSpPr>
        <p:grpSp>
          <p:nvGrpSpPr>
            <p:cNvPr id="62472" name="Group 426"/>
            <p:cNvGrpSpPr>
              <a:grpSpLocks/>
            </p:cNvGrpSpPr>
            <p:nvPr/>
          </p:nvGrpSpPr>
          <p:grpSpPr bwMode="auto">
            <a:xfrm>
              <a:off x="0" y="0"/>
              <a:ext cx="1428" cy="4608"/>
              <a:chOff x="0" y="0"/>
              <a:chExt cx="1428" cy="4608"/>
            </a:xfrm>
          </p:grpSpPr>
          <p:grpSp>
            <p:nvGrpSpPr>
              <p:cNvPr id="62474" name="Group 355"/>
              <p:cNvGrpSpPr>
                <a:grpSpLocks/>
              </p:cNvGrpSpPr>
              <p:nvPr/>
            </p:nvGrpSpPr>
            <p:grpSpPr bwMode="auto">
              <a:xfrm>
                <a:off x="0" y="0"/>
                <a:ext cx="472" cy="384"/>
                <a:chOff x="0" y="0"/>
                <a:chExt cx="472" cy="384"/>
              </a:xfrm>
            </p:grpSpPr>
            <p:sp>
              <p:nvSpPr>
                <p:cNvPr id="62580" name="Rectangle 3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 i="1"/>
                    <a:t>t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81" name="Rectangle 3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75" name="Group 357"/>
              <p:cNvGrpSpPr>
                <a:grpSpLocks/>
              </p:cNvGrpSpPr>
              <p:nvPr/>
            </p:nvGrpSpPr>
            <p:grpSpPr bwMode="auto">
              <a:xfrm>
                <a:off x="472" y="0"/>
                <a:ext cx="484" cy="384"/>
                <a:chOff x="472" y="0"/>
                <a:chExt cx="484" cy="384"/>
              </a:xfrm>
            </p:grpSpPr>
            <p:sp>
              <p:nvSpPr>
                <p:cNvPr id="62578" name="Rectangle 319"/>
                <p:cNvSpPr>
                  <a:spLocks noChangeArrowheads="1"/>
                </p:cNvSpPr>
                <p:nvPr/>
              </p:nvSpPr>
              <p:spPr bwMode="auto">
                <a:xfrm>
                  <a:off x="515" y="0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 i="1"/>
                    <a:t>x</a:t>
                  </a:r>
                  <a:r>
                    <a:rPr lang="en-US" altLang="zh-CN" sz="2000" b="1"/>
                    <a:t>(</a:t>
                  </a:r>
                  <a:r>
                    <a:rPr lang="en-US" altLang="zh-CN" sz="2000" b="1" i="1"/>
                    <a:t>t</a:t>
                  </a:r>
                  <a:r>
                    <a:rPr lang="en-US" altLang="zh-CN" sz="2000" b="1"/>
                    <a:t>)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79" name="Rectangle 356"/>
                <p:cNvSpPr>
                  <a:spLocks noChangeArrowheads="1"/>
                </p:cNvSpPr>
                <p:nvPr/>
              </p:nvSpPr>
              <p:spPr bwMode="auto">
                <a:xfrm>
                  <a:off x="472" y="0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76" name="Group 359"/>
              <p:cNvGrpSpPr>
                <a:grpSpLocks/>
              </p:cNvGrpSpPr>
              <p:nvPr/>
            </p:nvGrpSpPr>
            <p:grpSpPr bwMode="auto">
              <a:xfrm>
                <a:off x="956" y="0"/>
                <a:ext cx="472" cy="384"/>
                <a:chOff x="956" y="0"/>
                <a:chExt cx="472" cy="384"/>
              </a:xfrm>
            </p:grpSpPr>
            <p:sp>
              <p:nvSpPr>
                <p:cNvPr id="62576" name="Rectangle 320"/>
                <p:cNvSpPr>
                  <a:spLocks noChangeArrowheads="1"/>
                </p:cNvSpPr>
                <p:nvPr/>
              </p:nvSpPr>
              <p:spPr bwMode="auto">
                <a:xfrm>
                  <a:off x="999" y="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 i="1"/>
                    <a:t>y</a:t>
                  </a:r>
                  <a:r>
                    <a:rPr lang="en-US" altLang="zh-CN" sz="2000" b="1"/>
                    <a:t>(</a:t>
                  </a:r>
                  <a:r>
                    <a:rPr lang="en-US" altLang="zh-CN" sz="2000" b="1" i="1"/>
                    <a:t>t</a:t>
                  </a:r>
                  <a:r>
                    <a:rPr lang="en-US" altLang="zh-CN" sz="2000" b="1"/>
                    <a:t>)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77" name="Rectangle 358"/>
                <p:cNvSpPr>
                  <a:spLocks noChangeArrowheads="1"/>
                </p:cNvSpPr>
                <p:nvPr/>
              </p:nvSpPr>
              <p:spPr bwMode="auto">
                <a:xfrm>
                  <a:off x="956" y="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77" name="Group 361"/>
              <p:cNvGrpSpPr>
                <a:grpSpLocks/>
              </p:cNvGrpSpPr>
              <p:nvPr/>
            </p:nvGrpSpPr>
            <p:grpSpPr bwMode="auto">
              <a:xfrm>
                <a:off x="0" y="384"/>
                <a:ext cx="472" cy="384"/>
                <a:chOff x="0" y="384"/>
                <a:chExt cx="472" cy="384"/>
              </a:xfrm>
            </p:grpSpPr>
            <p:sp>
              <p:nvSpPr>
                <p:cNvPr id="62574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0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75" name="Rectangle 36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78" name="Group 363"/>
              <p:cNvGrpSpPr>
                <a:grpSpLocks/>
              </p:cNvGrpSpPr>
              <p:nvPr/>
            </p:nvGrpSpPr>
            <p:grpSpPr bwMode="auto">
              <a:xfrm>
                <a:off x="472" y="384"/>
                <a:ext cx="484" cy="384"/>
                <a:chOff x="472" y="384"/>
                <a:chExt cx="484" cy="384"/>
              </a:xfrm>
            </p:grpSpPr>
            <p:sp>
              <p:nvSpPr>
                <p:cNvPr id="62572" name="Rectangle 322"/>
                <p:cNvSpPr>
                  <a:spLocks noChangeArrowheads="1"/>
                </p:cNvSpPr>
                <p:nvPr/>
              </p:nvSpPr>
              <p:spPr bwMode="auto">
                <a:xfrm>
                  <a:off x="515" y="384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20.0000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73" name="Rectangle 362"/>
                <p:cNvSpPr>
                  <a:spLocks noChangeArrowheads="1"/>
                </p:cNvSpPr>
                <p:nvPr/>
              </p:nvSpPr>
              <p:spPr bwMode="auto">
                <a:xfrm>
                  <a:off x="472" y="384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79" name="Group 365"/>
              <p:cNvGrpSpPr>
                <a:grpSpLocks/>
              </p:cNvGrpSpPr>
              <p:nvPr/>
            </p:nvGrpSpPr>
            <p:grpSpPr bwMode="auto">
              <a:xfrm>
                <a:off x="956" y="384"/>
                <a:ext cx="472" cy="384"/>
                <a:chOff x="956" y="384"/>
                <a:chExt cx="472" cy="384"/>
              </a:xfrm>
            </p:grpSpPr>
            <p:sp>
              <p:nvSpPr>
                <p:cNvPr id="62570" name="Rectangle 323"/>
                <p:cNvSpPr>
                  <a:spLocks noChangeArrowheads="1"/>
                </p:cNvSpPr>
                <p:nvPr/>
              </p:nvSpPr>
              <p:spPr bwMode="auto">
                <a:xfrm>
                  <a:off x="999" y="38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4.0000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71" name="Rectangle 364"/>
                <p:cNvSpPr>
                  <a:spLocks noChangeArrowheads="1"/>
                </p:cNvSpPr>
                <p:nvPr/>
              </p:nvSpPr>
              <p:spPr bwMode="auto">
                <a:xfrm>
                  <a:off x="956" y="38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0" name="Group 367"/>
              <p:cNvGrpSpPr>
                <a:grpSpLocks/>
              </p:cNvGrpSpPr>
              <p:nvPr/>
            </p:nvGrpSpPr>
            <p:grpSpPr bwMode="auto">
              <a:xfrm>
                <a:off x="0" y="768"/>
                <a:ext cx="472" cy="384"/>
                <a:chOff x="0" y="768"/>
                <a:chExt cx="472" cy="384"/>
              </a:xfrm>
            </p:grpSpPr>
            <p:sp>
              <p:nvSpPr>
                <p:cNvPr id="62568" name="Rectangle 324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0.1000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69" name="Rectangle 366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1" name="Group 369"/>
              <p:cNvGrpSpPr>
                <a:grpSpLocks/>
              </p:cNvGrpSpPr>
              <p:nvPr/>
            </p:nvGrpSpPr>
            <p:grpSpPr bwMode="auto">
              <a:xfrm>
                <a:off x="472" y="768"/>
                <a:ext cx="484" cy="384"/>
                <a:chOff x="472" y="768"/>
                <a:chExt cx="484" cy="384"/>
              </a:xfrm>
            </p:grpSpPr>
            <p:sp>
              <p:nvSpPr>
                <p:cNvPr id="62566" name="Rectangle 325"/>
                <p:cNvSpPr>
                  <a:spLocks noChangeArrowheads="1"/>
                </p:cNvSpPr>
                <p:nvPr/>
              </p:nvSpPr>
              <p:spPr bwMode="auto">
                <a:xfrm>
                  <a:off x="515" y="768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21.2406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67" name="Rectangle 368"/>
                <p:cNvSpPr>
                  <a:spLocks noChangeArrowheads="1"/>
                </p:cNvSpPr>
                <p:nvPr/>
              </p:nvSpPr>
              <p:spPr bwMode="auto">
                <a:xfrm>
                  <a:off x="472" y="768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2" name="Group 371"/>
              <p:cNvGrpSpPr>
                <a:grpSpLocks/>
              </p:cNvGrpSpPr>
              <p:nvPr/>
            </p:nvGrpSpPr>
            <p:grpSpPr bwMode="auto">
              <a:xfrm>
                <a:off x="956" y="768"/>
                <a:ext cx="472" cy="384"/>
                <a:chOff x="956" y="768"/>
                <a:chExt cx="472" cy="384"/>
              </a:xfrm>
            </p:grpSpPr>
            <p:sp>
              <p:nvSpPr>
                <p:cNvPr id="62564" name="Rectangle 326"/>
                <p:cNvSpPr>
                  <a:spLocks noChangeArrowheads="1"/>
                </p:cNvSpPr>
                <p:nvPr/>
              </p:nvSpPr>
              <p:spPr bwMode="auto">
                <a:xfrm>
                  <a:off x="999" y="768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3.9651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65" name="Rectangle 370"/>
                <p:cNvSpPr>
                  <a:spLocks noChangeArrowheads="1"/>
                </p:cNvSpPr>
                <p:nvPr/>
              </p:nvSpPr>
              <p:spPr bwMode="auto">
                <a:xfrm>
                  <a:off x="956" y="768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3" name="Group 373"/>
              <p:cNvGrpSpPr>
                <a:grpSpLocks/>
              </p:cNvGrpSpPr>
              <p:nvPr/>
            </p:nvGrpSpPr>
            <p:grpSpPr bwMode="auto">
              <a:xfrm>
                <a:off x="0" y="1152"/>
                <a:ext cx="472" cy="384"/>
                <a:chOff x="0" y="1152"/>
                <a:chExt cx="472" cy="384"/>
              </a:xfrm>
            </p:grpSpPr>
            <p:sp>
              <p:nvSpPr>
                <p:cNvPr id="62562" name="Rectangle 327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0.2000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63" name="Rectangle 372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4" name="Group 375"/>
              <p:cNvGrpSpPr>
                <a:grpSpLocks/>
              </p:cNvGrpSpPr>
              <p:nvPr/>
            </p:nvGrpSpPr>
            <p:grpSpPr bwMode="auto">
              <a:xfrm>
                <a:off x="472" y="1152"/>
                <a:ext cx="484" cy="384"/>
                <a:chOff x="472" y="1152"/>
                <a:chExt cx="484" cy="384"/>
              </a:xfrm>
            </p:grpSpPr>
            <p:sp>
              <p:nvSpPr>
                <p:cNvPr id="62560" name="Rectangle 328"/>
                <p:cNvSpPr>
                  <a:spLocks noChangeArrowheads="1"/>
                </p:cNvSpPr>
                <p:nvPr/>
              </p:nvSpPr>
              <p:spPr bwMode="auto">
                <a:xfrm>
                  <a:off x="515" y="1152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22.5649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61" name="Rectangle 374"/>
                <p:cNvSpPr>
                  <a:spLocks noChangeArrowheads="1"/>
                </p:cNvSpPr>
                <p:nvPr/>
              </p:nvSpPr>
              <p:spPr bwMode="auto">
                <a:xfrm>
                  <a:off x="472" y="1152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5" name="Group 377"/>
              <p:cNvGrpSpPr>
                <a:grpSpLocks/>
              </p:cNvGrpSpPr>
              <p:nvPr/>
            </p:nvGrpSpPr>
            <p:grpSpPr bwMode="auto">
              <a:xfrm>
                <a:off x="956" y="1152"/>
                <a:ext cx="472" cy="384"/>
                <a:chOff x="956" y="1152"/>
                <a:chExt cx="472" cy="384"/>
              </a:xfrm>
            </p:grpSpPr>
            <p:sp>
              <p:nvSpPr>
                <p:cNvPr id="62558" name="Rectangle 329"/>
                <p:cNvSpPr>
                  <a:spLocks noChangeArrowheads="1"/>
                </p:cNvSpPr>
                <p:nvPr/>
              </p:nvSpPr>
              <p:spPr bwMode="auto">
                <a:xfrm>
                  <a:off x="999" y="1152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3.9405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59" name="Rectangle 376"/>
                <p:cNvSpPr>
                  <a:spLocks noChangeArrowheads="1"/>
                </p:cNvSpPr>
                <p:nvPr/>
              </p:nvSpPr>
              <p:spPr bwMode="auto">
                <a:xfrm>
                  <a:off x="956" y="1152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6" name="Group 379"/>
              <p:cNvGrpSpPr>
                <a:grpSpLocks/>
              </p:cNvGrpSpPr>
              <p:nvPr/>
            </p:nvGrpSpPr>
            <p:grpSpPr bwMode="auto">
              <a:xfrm>
                <a:off x="0" y="1536"/>
                <a:ext cx="472" cy="384"/>
                <a:chOff x="0" y="1536"/>
                <a:chExt cx="472" cy="384"/>
              </a:xfrm>
            </p:grpSpPr>
            <p:sp>
              <p:nvSpPr>
                <p:cNvPr id="62556" name="Rectangle 330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0.3000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57" name="Rectangle 378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7" name="Group 381"/>
              <p:cNvGrpSpPr>
                <a:grpSpLocks/>
              </p:cNvGrpSpPr>
              <p:nvPr/>
            </p:nvGrpSpPr>
            <p:grpSpPr bwMode="auto">
              <a:xfrm>
                <a:off x="472" y="1536"/>
                <a:ext cx="484" cy="384"/>
                <a:chOff x="472" y="1536"/>
                <a:chExt cx="484" cy="384"/>
              </a:xfrm>
            </p:grpSpPr>
            <p:sp>
              <p:nvSpPr>
                <p:cNvPr id="62554" name="Rectangle 331"/>
                <p:cNvSpPr>
                  <a:spLocks noChangeArrowheads="1"/>
                </p:cNvSpPr>
                <p:nvPr/>
              </p:nvSpPr>
              <p:spPr bwMode="auto">
                <a:xfrm>
                  <a:off x="515" y="1536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23.9763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55" name="Rectangle 380"/>
                <p:cNvSpPr>
                  <a:spLocks noChangeArrowheads="1"/>
                </p:cNvSpPr>
                <p:nvPr/>
              </p:nvSpPr>
              <p:spPr bwMode="auto">
                <a:xfrm>
                  <a:off x="472" y="1536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8" name="Group 383"/>
              <p:cNvGrpSpPr>
                <a:grpSpLocks/>
              </p:cNvGrpSpPr>
              <p:nvPr/>
            </p:nvGrpSpPr>
            <p:grpSpPr bwMode="auto">
              <a:xfrm>
                <a:off x="956" y="1536"/>
                <a:ext cx="472" cy="384"/>
                <a:chOff x="956" y="1536"/>
                <a:chExt cx="472" cy="384"/>
              </a:xfrm>
            </p:grpSpPr>
            <p:sp>
              <p:nvSpPr>
                <p:cNvPr id="62552" name="Rectangle 332"/>
                <p:cNvSpPr>
                  <a:spLocks noChangeArrowheads="1"/>
                </p:cNvSpPr>
                <p:nvPr/>
              </p:nvSpPr>
              <p:spPr bwMode="auto">
                <a:xfrm>
                  <a:off x="999" y="1536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3.9269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956" y="1536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9" name="Group 385"/>
              <p:cNvGrpSpPr>
                <a:grpSpLocks/>
              </p:cNvGrpSpPr>
              <p:nvPr/>
            </p:nvGrpSpPr>
            <p:grpSpPr bwMode="auto">
              <a:xfrm>
                <a:off x="0" y="1920"/>
                <a:ext cx="472" cy="384"/>
                <a:chOff x="0" y="1920"/>
                <a:chExt cx="472" cy="384"/>
              </a:xfrm>
            </p:grpSpPr>
            <p:sp>
              <p:nvSpPr>
                <p:cNvPr id="62550" name="Rectangle 333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51" name="Rectangle 384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0" name="Group 387"/>
              <p:cNvGrpSpPr>
                <a:grpSpLocks/>
              </p:cNvGrpSpPr>
              <p:nvPr/>
            </p:nvGrpSpPr>
            <p:grpSpPr bwMode="auto">
              <a:xfrm>
                <a:off x="472" y="1920"/>
                <a:ext cx="484" cy="384"/>
                <a:chOff x="472" y="1920"/>
                <a:chExt cx="484" cy="384"/>
              </a:xfrm>
            </p:grpSpPr>
            <p:sp>
              <p:nvSpPr>
                <p:cNvPr id="62548" name="Rectangle 334"/>
                <p:cNvSpPr>
                  <a:spLocks noChangeArrowheads="1"/>
                </p:cNvSpPr>
                <p:nvPr/>
              </p:nvSpPr>
              <p:spPr bwMode="auto">
                <a:xfrm>
                  <a:off x="515" y="1920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49" name="Rectangle 386"/>
                <p:cNvSpPr>
                  <a:spLocks noChangeArrowheads="1"/>
                </p:cNvSpPr>
                <p:nvPr/>
              </p:nvSpPr>
              <p:spPr bwMode="auto">
                <a:xfrm>
                  <a:off x="472" y="1920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1" name="Group 389"/>
              <p:cNvGrpSpPr>
                <a:grpSpLocks/>
              </p:cNvGrpSpPr>
              <p:nvPr/>
            </p:nvGrpSpPr>
            <p:grpSpPr bwMode="auto">
              <a:xfrm>
                <a:off x="956" y="1920"/>
                <a:ext cx="472" cy="384"/>
                <a:chOff x="956" y="1920"/>
                <a:chExt cx="472" cy="384"/>
              </a:xfrm>
            </p:grpSpPr>
            <p:sp>
              <p:nvSpPr>
                <p:cNvPr id="62546" name="Rectangle 335"/>
                <p:cNvSpPr>
                  <a:spLocks noChangeArrowheads="1"/>
                </p:cNvSpPr>
                <p:nvPr/>
              </p:nvSpPr>
              <p:spPr bwMode="auto">
                <a:xfrm>
                  <a:off x="999" y="192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47" name="Rectangle 388"/>
                <p:cNvSpPr>
                  <a:spLocks noChangeArrowheads="1"/>
                </p:cNvSpPr>
                <p:nvPr/>
              </p:nvSpPr>
              <p:spPr bwMode="auto">
                <a:xfrm>
                  <a:off x="956" y="192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2" name="Group 391"/>
              <p:cNvGrpSpPr>
                <a:grpSpLocks/>
              </p:cNvGrpSpPr>
              <p:nvPr/>
            </p:nvGrpSpPr>
            <p:grpSpPr bwMode="auto">
              <a:xfrm>
                <a:off x="0" y="2304"/>
                <a:ext cx="472" cy="384"/>
                <a:chOff x="0" y="2304"/>
                <a:chExt cx="472" cy="384"/>
              </a:xfrm>
            </p:grpSpPr>
            <p:sp>
              <p:nvSpPr>
                <p:cNvPr id="62544" name="Rectangle 336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5.1000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45" name="Rectangle 390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3" name="Group 393"/>
              <p:cNvGrpSpPr>
                <a:grpSpLocks/>
              </p:cNvGrpSpPr>
              <p:nvPr/>
            </p:nvGrpSpPr>
            <p:grpSpPr bwMode="auto">
              <a:xfrm>
                <a:off x="472" y="2304"/>
                <a:ext cx="484" cy="384"/>
                <a:chOff x="472" y="2304"/>
                <a:chExt cx="484" cy="384"/>
              </a:xfrm>
            </p:grpSpPr>
            <p:sp>
              <p:nvSpPr>
                <p:cNvPr id="62542" name="Rectangle 337"/>
                <p:cNvSpPr>
                  <a:spLocks noChangeArrowheads="1"/>
                </p:cNvSpPr>
                <p:nvPr/>
              </p:nvSpPr>
              <p:spPr bwMode="auto">
                <a:xfrm>
                  <a:off x="515" y="2304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 dirty="0"/>
                    <a:t>9.6162</a:t>
                  </a:r>
                </a:p>
                <a:p>
                  <a:pPr algn="ctr" eaLnBrk="0" hangingPunct="0"/>
                  <a:endParaRPr lang="en-US" altLang="zh-CN" sz="2000" b="1" dirty="0"/>
                </a:p>
              </p:txBody>
            </p:sp>
            <p:sp>
              <p:nvSpPr>
                <p:cNvPr id="62543" name="Rectangle 392"/>
                <p:cNvSpPr>
                  <a:spLocks noChangeArrowheads="1"/>
                </p:cNvSpPr>
                <p:nvPr/>
              </p:nvSpPr>
              <p:spPr bwMode="auto">
                <a:xfrm>
                  <a:off x="472" y="2304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4" name="Group 395"/>
              <p:cNvGrpSpPr>
                <a:grpSpLocks/>
              </p:cNvGrpSpPr>
              <p:nvPr/>
            </p:nvGrpSpPr>
            <p:grpSpPr bwMode="auto">
              <a:xfrm>
                <a:off x="956" y="2304"/>
                <a:ext cx="472" cy="384"/>
                <a:chOff x="956" y="2304"/>
                <a:chExt cx="472" cy="384"/>
              </a:xfrm>
            </p:grpSpPr>
            <p:sp>
              <p:nvSpPr>
                <p:cNvPr id="62540" name="Rectangle 338"/>
                <p:cNvSpPr>
                  <a:spLocks noChangeArrowheads="1"/>
                </p:cNvSpPr>
                <p:nvPr/>
              </p:nvSpPr>
              <p:spPr bwMode="auto">
                <a:xfrm>
                  <a:off x="999" y="230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16.7235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41" name="Rectangle 394"/>
                <p:cNvSpPr>
                  <a:spLocks noChangeArrowheads="1"/>
                </p:cNvSpPr>
                <p:nvPr/>
              </p:nvSpPr>
              <p:spPr bwMode="auto">
                <a:xfrm>
                  <a:off x="956" y="230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5" name="Group 397"/>
              <p:cNvGrpSpPr>
                <a:grpSpLocks/>
              </p:cNvGrpSpPr>
              <p:nvPr/>
            </p:nvGrpSpPr>
            <p:grpSpPr bwMode="auto">
              <a:xfrm>
                <a:off x="0" y="2688"/>
                <a:ext cx="472" cy="384"/>
                <a:chOff x="0" y="2688"/>
                <a:chExt cx="472" cy="384"/>
              </a:xfrm>
            </p:grpSpPr>
            <p:sp>
              <p:nvSpPr>
                <p:cNvPr id="62538" name="Rectangle 339"/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5.2000    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39" name="Rectangle 396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6" name="Group 399"/>
              <p:cNvGrpSpPr>
                <a:grpSpLocks/>
              </p:cNvGrpSpPr>
              <p:nvPr/>
            </p:nvGrpSpPr>
            <p:grpSpPr bwMode="auto">
              <a:xfrm>
                <a:off x="472" y="2688"/>
                <a:ext cx="484" cy="384"/>
                <a:chOff x="472" y="2688"/>
                <a:chExt cx="484" cy="384"/>
              </a:xfrm>
            </p:grpSpPr>
            <p:sp>
              <p:nvSpPr>
                <p:cNvPr id="62536" name="Rectangle 340"/>
                <p:cNvSpPr>
                  <a:spLocks noChangeArrowheads="1"/>
                </p:cNvSpPr>
                <p:nvPr/>
              </p:nvSpPr>
              <p:spPr bwMode="auto">
                <a:xfrm>
                  <a:off x="515" y="2688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9.0173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37" name="Rectangle 398"/>
                <p:cNvSpPr>
                  <a:spLocks noChangeArrowheads="1"/>
                </p:cNvSpPr>
                <p:nvPr/>
              </p:nvSpPr>
              <p:spPr bwMode="auto">
                <a:xfrm>
                  <a:off x="472" y="2688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7" name="Group 401"/>
              <p:cNvGrpSpPr>
                <a:grpSpLocks/>
              </p:cNvGrpSpPr>
              <p:nvPr/>
            </p:nvGrpSpPr>
            <p:grpSpPr bwMode="auto">
              <a:xfrm>
                <a:off x="956" y="2688"/>
                <a:ext cx="472" cy="384"/>
                <a:chOff x="956" y="2688"/>
                <a:chExt cx="472" cy="384"/>
              </a:xfrm>
            </p:grpSpPr>
            <p:sp>
              <p:nvSpPr>
                <p:cNvPr id="62534" name="Rectangle 341"/>
                <p:cNvSpPr>
                  <a:spLocks noChangeArrowheads="1"/>
                </p:cNvSpPr>
                <p:nvPr/>
              </p:nvSpPr>
              <p:spPr bwMode="auto">
                <a:xfrm>
                  <a:off x="999" y="2688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16.2064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35" name="Rectangle 400"/>
                <p:cNvSpPr>
                  <a:spLocks noChangeArrowheads="1"/>
                </p:cNvSpPr>
                <p:nvPr/>
              </p:nvSpPr>
              <p:spPr bwMode="auto">
                <a:xfrm>
                  <a:off x="956" y="2688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8" name="Group 403"/>
              <p:cNvGrpSpPr>
                <a:grpSpLocks/>
              </p:cNvGrpSpPr>
              <p:nvPr/>
            </p:nvGrpSpPr>
            <p:grpSpPr bwMode="auto">
              <a:xfrm>
                <a:off x="0" y="3072"/>
                <a:ext cx="472" cy="384"/>
                <a:chOff x="0" y="3072"/>
                <a:chExt cx="472" cy="384"/>
              </a:xfrm>
            </p:grpSpPr>
            <p:sp>
              <p:nvSpPr>
                <p:cNvPr id="62532" name="Rectangle 342"/>
                <p:cNvSpPr>
                  <a:spLocks noChangeArrowheads="1"/>
                </p:cNvSpPr>
                <p:nvPr/>
              </p:nvSpPr>
              <p:spPr bwMode="auto">
                <a:xfrm>
                  <a:off x="43" y="3072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33" name="Rectangle 402"/>
                <p:cNvSpPr>
                  <a:spLocks noChangeArrowheads="1"/>
                </p:cNvSpPr>
                <p:nvPr/>
              </p:nvSpPr>
              <p:spPr bwMode="auto">
                <a:xfrm>
                  <a:off x="0" y="3072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9" name="Group 405"/>
              <p:cNvGrpSpPr>
                <a:grpSpLocks/>
              </p:cNvGrpSpPr>
              <p:nvPr/>
            </p:nvGrpSpPr>
            <p:grpSpPr bwMode="auto">
              <a:xfrm>
                <a:off x="472" y="3072"/>
                <a:ext cx="484" cy="384"/>
                <a:chOff x="472" y="3072"/>
                <a:chExt cx="484" cy="384"/>
              </a:xfrm>
            </p:grpSpPr>
            <p:sp>
              <p:nvSpPr>
                <p:cNvPr id="62530" name="Rectangle 343"/>
                <p:cNvSpPr>
                  <a:spLocks noChangeArrowheads="1"/>
                </p:cNvSpPr>
                <p:nvPr/>
              </p:nvSpPr>
              <p:spPr bwMode="auto">
                <a:xfrm>
                  <a:off x="515" y="3072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31" name="Rectangle 404"/>
                <p:cNvSpPr>
                  <a:spLocks noChangeArrowheads="1"/>
                </p:cNvSpPr>
                <p:nvPr/>
              </p:nvSpPr>
              <p:spPr bwMode="auto">
                <a:xfrm>
                  <a:off x="472" y="3072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0" name="Group 407"/>
              <p:cNvGrpSpPr>
                <a:grpSpLocks/>
              </p:cNvGrpSpPr>
              <p:nvPr/>
            </p:nvGrpSpPr>
            <p:grpSpPr bwMode="auto">
              <a:xfrm>
                <a:off x="956" y="3072"/>
                <a:ext cx="472" cy="384"/>
                <a:chOff x="956" y="3072"/>
                <a:chExt cx="472" cy="384"/>
              </a:xfrm>
            </p:grpSpPr>
            <p:sp>
              <p:nvSpPr>
                <p:cNvPr id="62528" name="Rectangle 344"/>
                <p:cNvSpPr>
                  <a:spLocks noChangeArrowheads="1"/>
                </p:cNvSpPr>
                <p:nvPr/>
              </p:nvSpPr>
              <p:spPr bwMode="auto">
                <a:xfrm>
                  <a:off x="999" y="3072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29" name="Rectangle 406"/>
                <p:cNvSpPr>
                  <a:spLocks noChangeArrowheads="1"/>
                </p:cNvSpPr>
                <p:nvPr/>
              </p:nvSpPr>
              <p:spPr bwMode="auto">
                <a:xfrm>
                  <a:off x="956" y="3072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1" name="Group 409"/>
              <p:cNvGrpSpPr>
                <a:grpSpLocks/>
              </p:cNvGrpSpPr>
              <p:nvPr/>
            </p:nvGrpSpPr>
            <p:grpSpPr bwMode="auto">
              <a:xfrm>
                <a:off x="0" y="3456"/>
                <a:ext cx="472" cy="384"/>
                <a:chOff x="0" y="3456"/>
                <a:chExt cx="472" cy="384"/>
              </a:xfrm>
            </p:grpSpPr>
            <p:sp>
              <p:nvSpPr>
                <p:cNvPr id="62526" name="Rectangle 345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9.5000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27" name="Rectangle 408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2" name="Group 411"/>
              <p:cNvGrpSpPr>
                <a:grpSpLocks/>
              </p:cNvGrpSpPr>
              <p:nvPr/>
            </p:nvGrpSpPr>
            <p:grpSpPr bwMode="auto">
              <a:xfrm>
                <a:off x="472" y="3456"/>
                <a:ext cx="484" cy="384"/>
                <a:chOff x="472" y="3456"/>
                <a:chExt cx="484" cy="384"/>
              </a:xfrm>
            </p:grpSpPr>
            <p:sp>
              <p:nvSpPr>
                <p:cNvPr id="62524" name="Rectangle 346"/>
                <p:cNvSpPr>
                  <a:spLocks noChangeArrowheads="1"/>
                </p:cNvSpPr>
                <p:nvPr/>
              </p:nvSpPr>
              <p:spPr bwMode="auto">
                <a:xfrm>
                  <a:off x="515" y="3456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18.4750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72" y="3456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3" name="Group 413"/>
              <p:cNvGrpSpPr>
                <a:grpSpLocks/>
              </p:cNvGrpSpPr>
              <p:nvPr/>
            </p:nvGrpSpPr>
            <p:grpSpPr bwMode="auto">
              <a:xfrm>
                <a:off x="956" y="3456"/>
                <a:ext cx="472" cy="384"/>
                <a:chOff x="956" y="3456"/>
                <a:chExt cx="472" cy="384"/>
              </a:xfrm>
            </p:grpSpPr>
            <p:sp>
              <p:nvSpPr>
                <p:cNvPr id="62522" name="Rectangle 347"/>
                <p:cNvSpPr>
                  <a:spLocks noChangeArrowheads="1"/>
                </p:cNvSpPr>
                <p:nvPr/>
              </p:nvSpPr>
              <p:spPr bwMode="auto">
                <a:xfrm>
                  <a:off x="999" y="3456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4.0447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23" name="Rectangle 412"/>
                <p:cNvSpPr>
                  <a:spLocks noChangeArrowheads="1"/>
                </p:cNvSpPr>
                <p:nvPr/>
              </p:nvSpPr>
              <p:spPr bwMode="auto">
                <a:xfrm>
                  <a:off x="956" y="3456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" name="Group 415"/>
              <p:cNvGrpSpPr>
                <a:grpSpLocks/>
              </p:cNvGrpSpPr>
              <p:nvPr/>
            </p:nvGrpSpPr>
            <p:grpSpPr bwMode="auto">
              <a:xfrm>
                <a:off x="0" y="3840"/>
                <a:ext cx="472" cy="384"/>
                <a:chOff x="0" y="3840"/>
                <a:chExt cx="472" cy="384"/>
              </a:xfrm>
            </p:grpSpPr>
            <p:sp>
              <p:nvSpPr>
                <p:cNvPr id="62520" name="Rectangle 348"/>
                <p:cNvSpPr>
                  <a:spLocks noChangeArrowheads="1"/>
                </p:cNvSpPr>
                <p:nvPr/>
              </p:nvSpPr>
              <p:spPr bwMode="auto">
                <a:xfrm>
                  <a:off x="43" y="384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9.6000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21" name="Rectangle 414"/>
                <p:cNvSpPr>
                  <a:spLocks noChangeArrowheads="1"/>
                </p:cNvSpPr>
                <p:nvPr/>
              </p:nvSpPr>
              <p:spPr bwMode="auto">
                <a:xfrm>
                  <a:off x="0" y="384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5" name="Group 417"/>
              <p:cNvGrpSpPr>
                <a:grpSpLocks/>
              </p:cNvGrpSpPr>
              <p:nvPr/>
            </p:nvGrpSpPr>
            <p:grpSpPr bwMode="auto">
              <a:xfrm>
                <a:off x="472" y="3840"/>
                <a:ext cx="484" cy="384"/>
                <a:chOff x="472" y="3840"/>
                <a:chExt cx="484" cy="384"/>
              </a:xfrm>
            </p:grpSpPr>
            <p:sp>
              <p:nvSpPr>
                <p:cNvPr id="62518" name="Rectangle 349"/>
                <p:cNvSpPr>
                  <a:spLocks noChangeArrowheads="1"/>
                </p:cNvSpPr>
                <p:nvPr/>
              </p:nvSpPr>
              <p:spPr bwMode="auto">
                <a:xfrm>
                  <a:off x="515" y="3840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19.6136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19" name="Rectangle 416"/>
                <p:cNvSpPr>
                  <a:spLocks noChangeArrowheads="1"/>
                </p:cNvSpPr>
                <p:nvPr/>
              </p:nvSpPr>
              <p:spPr bwMode="auto">
                <a:xfrm>
                  <a:off x="472" y="3840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6" name="Group 419"/>
              <p:cNvGrpSpPr>
                <a:grpSpLocks/>
              </p:cNvGrpSpPr>
              <p:nvPr/>
            </p:nvGrpSpPr>
            <p:grpSpPr bwMode="auto">
              <a:xfrm>
                <a:off x="956" y="3840"/>
                <a:ext cx="472" cy="384"/>
                <a:chOff x="956" y="3840"/>
                <a:chExt cx="472" cy="384"/>
              </a:xfrm>
            </p:grpSpPr>
            <p:sp>
              <p:nvSpPr>
                <p:cNvPr id="62516" name="Rectangle 350"/>
                <p:cNvSpPr>
                  <a:spLocks noChangeArrowheads="1"/>
                </p:cNvSpPr>
                <p:nvPr/>
              </p:nvSpPr>
              <p:spPr bwMode="auto">
                <a:xfrm>
                  <a:off x="999" y="384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3.9968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17" name="Rectangle 418"/>
                <p:cNvSpPr>
                  <a:spLocks noChangeArrowheads="1"/>
                </p:cNvSpPr>
                <p:nvPr/>
              </p:nvSpPr>
              <p:spPr bwMode="auto">
                <a:xfrm>
                  <a:off x="956" y="384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7" name="Group 421"/>
              <p:cNvGrpSpPr>
                <a:grpSpLocks/>
              </p:cNvGrpSpPr>
              <p:nvPr/>
            </p:nvGrpSpPr>
            <p:grpSpPr bwMode="auto">
              <a:xfrm>
                <a:off x="0" y="4224"/>
                <a:ext cx="472" cy="384"/>
                <a:chOff x="0" y="4224"/>
                <a:chExt cx="472" cy="384"/>
              </a:xfrm>
            </p:grpSpPr>
            <p:sp>
              <p:nvSpPr>
                <p:cNvPr id="62514" name="Rectangle 351"/>
                <p:cNvSpPr>
                  <a:spLocks noChangeArrowheads="1"/>
                </p:cNvSpPr>
                <p:nvPr/>
              </p:nvSpPr>
              <p:spPr bwMode="auto">
                <a:xfrm>
                  <a:off x="43" y="422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9.7000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15" name="Rectangle 420"/>
                <p:cNvSpPr>
                  <a:spLocks noChangeArrowheads="1"/>
                </p:cNvSpPr>
                <p:nvPr/>
              </p:nvSpPr>
              <p:spPr bwMode="auto">
                <a:xfrm>
                  <a:off x="0" y="422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8" name="Group 423"/>
              <p:cNvGrpSpPr>
                <a:grpSpLocks/>
              </p:cNvGrpSpPr>
              <p:nvPr/>
            </p:nvGrpSpPr>
            <p:grpSpPr bwMode="auto">
              <a:xfrm>
                <a:off x="472" y="4224"/>
                <a:ext cx="484" cy="384"/>
                <a:chOff x="472" y="4224"/>
                <a:chExt cx="484" cy="384"/>
              </a:xfrm>
            </p:grpSpPr>
            <p:sp>
              <p:nvSpPr>
                <p:cNvPr id="62512" name="Rectangle 352"/>
                <p:cNvSpPr>
                  <a:spLocks noChangeArrowheads="1"/>
                </p:cNvSpPr>
                <p:nvPr/>
              </p:nvSpPr>
              <p:spPr bwMode="auto">
                <a:xfrm>
                  <a:off x="515" y="4224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20.8311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13" name="Rectangle 422"/>
                <p:cNvSpPr>
                  <a:spLocks noChangeArrowheads="1"/>
                </p:cNvSpPr>
                <p:nvPr/>
              </p:nvSpPr>
              <p:spPr bwMode="auto">
                <a:xfrm>
                  <a:off x="472" y="4224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9" name="Group 425"/>
              <p:cNvGrpSpPr>
                <a:grpSpLocks/>
              </p:cNvGrpSpPr>
              <p:nvPr/>
            </p:nvGrpSpPr>
            <p:grpSpPr bwMode="auto">
              <a:xfrm>
                <a:off x="956" y="4224"/>
                <a:ext cx="472" cy="384"/>
                <a:chOff x="956" y="4224"/>
                <a:chExt cx="472" cy="384"/>
              </a:xfrm>
            </p:grpSpPr>
            <p:sp>
              <p:nvSpPr>
                <p:cNvPr id="62510" name="Rectangle 353"/>
                <p:cNvSpPr>
                  <a:spLocks noChangeArrowheads="1"/>
                </p:cNvSpPr>
                <p:nvPr/>
              </p:nvSpPr>
              <p:spPr bwMode="auto">
                <a:xfrm>
                  <a:off x="999" y="422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3.9587</a:t>
                  </a:r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11" name="Rectangle 424"/>
                <p:cNvSpPr>
                  <a:spLocks noChangeArrowheads="1"/>
                </p:cNvSpPr>
                <p:nvPr/>
              </p:nvSpPr>
              <p:spPr bwMode="auto">
                <a:xfrm>
                  <a:off x="956" y="422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473" name="Rectangle 427"/>
            <p:cNvSpPr>
              <a:spLocks noChangeArrowheads="1"/>
            </p:cNvSpPr>
            <p:nvPr/>
          </p:nvSpPr>
          <p:spPr bwMode="auto">
            <a:xfrm>
              <a:off x="-3" y="-3"/>
              <a:ext cx="1434" cy="461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67" name="Text Box 429"/>
          <p:cNvSpPr txBox="1">
            <a:spLocks noChangeArrowheads="1"/>
          </p:cNvSpPr>
          <p:nvPr/>
        </p:nvSpPr>
        <p:spPr bwMode="auto">
          <a:xfrm>
            <a:off x="2039278" y="476672"/>
            <a:ext cx="5187280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charset="-122"/>
              </a:rPr>
              <a:t>用</a:t>
            </a:r>
            <a:r>
              <a:rPr lang="en-US" altLang="zh-CN" sz="2800" b="1" dirty="0" smtClean="0"/>
              <a:t>MATLAB</a:t>
            </a:r>
            <a:r>
              <a:rPr lang="zh-CN" altLang="en-US" sz="2800" b="1" dirty="0"/>
              <a:t>求</a:t>
            </a:r>
            <a:r>
              <a:rPr lang="zh-CN" altLang="en-US" sz="2800" b="1" dirty="0">
                <a:latin typeface="宋体" charset="-122"/>
              </a:rPr>
              <a:t>微分方程数值解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114800" y="1134616"/>
            <a:ext cx="4800600" cy="2438400"/>
            <a:chOff x="4114800" y="1062608"/>
            <a:chExt cx="4800600" cy="2438400"/>
          </a:xfrm>
        </p:grpSpPr>
        <p:pic>
          <p:nvPicPr>
            <p:cNvPr id="107951" name="Picture 4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062608"/>
              <a:ext cx="48006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244408" y="2751311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t</a:t>
              </a:r>
              <a:endParaRPr lang="zh-CN" altLang="en-US" i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14800" y="3710583"/>
            <a:ext cx="4876800" cy="2598737"/>
            <a:chOff x="4114800" y="3541415"/>
            <a:chExt cx="4876800" cy="2598737"/>
          </a:xfrm>
        </p:grpSpPr>
        <p:grpSp>
          <p:nvGrpSpPr>
            <p:cNvPr id="62504" name="Group 434"/>
            <p:cNvGrpSpPr>
              <a:grpSpLocks/>
            </p:cNvGrpSpPr>
            <p:nvPr/>
          </p:nvGrpSpPr>
          <p:grpSpPr bwMode="auto">
            <a:xfrm>
              <a:off x="4114800" y="3541415"/>
              <a:ext cx="4876800" cy="2598737"/>
              <a:chOff x="2592" y="2155"/>
              <a:chExt cx="3072" cy="1637"/>
            </a:xfrm>
          </p:grpSpPr>
          <p:pic>
            <p:nvPicPr>
              <p:cNvPr id="62470" name="Picture 43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" y="2155"/>
                <a:ext cx="3072" cy="1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71" name="Text Box 433"/>
              <p:cNvSpPr txBox="1">
                <a:spLocks noChangeArrowheads="1"/>
              </p:cNvSpPr>
              <p:nvPr/>
            </p:nvSpPr>
            <p:spPr bwMode="auto">
              <a:xfrm>
                <a:off x="4537" y="2515"/>
                <a:ext cx="78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 smtClean="0"/>
                  <a:t>相</a:t>
                </a:r>
                <a:r>
                  <a:rPr lang="zh-CN" altLang="en-US" b="1" dirty="0"/>
                  <a:t>轨线</a:t>
                </a: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788024" y="3671616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156002" y="5433979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x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8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0314" y="692696"/>
            <a:ext cx="636744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zh-CN" sz="2800" b="1" dirty="0"/>
              <a:t>指数增长模型的</a:t>
            </a:r>
            <a:r>
              <a:rPr lang="zh-CN" altLang="zh-CN" sz="2800" b="1" dirty="0" smtClean="0"/>
              <a:t>参数估计</a:t>
            </a:r>
            <a:r>
              <a:rPr lang="en-US" altLang="zh-CN" sz="2800" b="1" dirty="0" smtClean="0"/>
              <a:t> (</a:t>
            </a:r>
            <a:r>
              <a:rPr lang="zh-CN" altLang="zh-CN" sz="2800" b="1" dirty="0"/>
              <a:t>数据拟合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83568" y="1393612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2800" b="1" dirty="0">
                <a:solidFill>
                  <a:srgbClr val="FF0000"/>
                </a:solidFill>
              </a:rPr>
              <a:t>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 </a:t>
            </a:r>
            <a:r>
              <a:rPr lang="zh-CN" altLang="zh-CN" sz="2800" b="1" dirty="0" smtClean="0"/>
              <a:t>对</a:t>
            </a:r>
            <a:r>
              <a:rPr lang="zh-CN" altLang="zh-CN" sz="2800" b="1" dirty="0"/>
              <a:t>人口数据作</a:t>
            </a:r>
            <a:r>
              <a:rPr lang="zh-CN" altLang="zh-CN" sz="2800" b="1" dirty="0">
                <a:solidFill>
                  <a:srgbClr val="FF0000"/>
                </a:solidFill>
              </a:rPr>
              <a:t>数值微分</a:t>
            </a:r>
            <a:r>
              <a:rPr lang="zh-CN" altLang="zh-CN" sz="2800" b="1" dirty="0"/>
              <a:t>估计</a:t>
            </a:r>
            <a:r>
              <a:rPr lang="zh-CN" altLang="zh-CN" sz="2800" b="1" dirty="0" smtClean="0"/>
              <a:t>增长率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64782"/>
              </p:ext>
            </p:extLst>
          </p:nvPr>
        </p:nvGraphicFramePr>
        <p:xfrm>
          <a:off x="4707558" y="2760458"/>
          <a:ext cx="4190430" cy="74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6" name="公式" r:id="rId3" imgW="2209800" imgH="393700" progId="Equation.3">
                  <p:embed/>
                </p:oleObj>
              </mc:Choice>
              <mc:Fallback>
                <p:oleObj name="公式" r:id="rId3" imgW="220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558" y="2760458"/>
                        <a:ext cx="4190430" cy="74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473744"/>
              </p:ext>
            </p:extLst>
          </p:nvPr>
        </p:nvGraphicFramePr>
        <p:xfrm>
          <a:off x="801161" y="3633703"/>
          <a:ext cx="5922565" cy="73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7" name="公式" r:id="rId5" imgW="3162300" imgH="393700" progId="Equation.3">
                  <p:embed/>
                </p:oleObj>
              </mc:Choice>
              <mc:Fallback>
                <p:oleObj name="公式" r:id="rId5" imgW="316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61" y="3633703"/>
                        <a:ext cx="5922565" cy="731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67543" y="2077562"/>
            <a:ext cx="849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设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 </a:t>
            </a:r>
            <a:r>
              <a:rPr lang="zh-CN" altLang="zh-CN" sz="2800" b="1" dirty="0" smtClean="0"/>
              <a:t>在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…, </a:t>
            </a:r>
            <a:r>
              <a:rPr lang="en-US" altLang="zh-CN" sz="2800" b="1" i="1" dirty="0" err="1" smtClean="0"/>
              <a:t>t</a:t>
            </a:r>
            <a:r>
              <a:rPr lang="en-US" altLang="zh-CN" sz="2800" b="1" i="1" baseline="-25000" dirty="0" err="1" smtClean="0"/>
              <a:t>n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等</a:t>
            </a:r>
            <a:r>
              <a:rPr lang="zh-CN" altLang="zh-CN" sz="2800" b="1" dirty="0"/>
              <a:t>间距</a:t>
            </a:r>
            <a:r>
              <a:rPr lang="zh-CN" altLang="zh-CN" b="1" dirty="0"/>
              <a:t>△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函数</a:t>
            </a:r>
            <a:r>
              <a:rPr lang="zh-CN" altLang="zh-CN" sz="2800" b="1" dirty="0" smtClean="0"/>
              <a:t>值</a:t>
            </a:r>
            <a:r>
              <a:rPr lang="zh-CN" altLang="zh-CN" sz="2800" b="1" dirty="0"/>
              <a:t>为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…, 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n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883300" y="3501008"/>
            <a:ext cx="162736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数值微分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中点</a:t>
            </a:r>
            <a:r>
              <a:rPr lang="zh-CN" altLang="zh-CN" sz="2800" b="1" dirty="0"/>
              <a:t>公式</a:t>
            </a:r>
            <a:endParaRPr lang="zh-CN" altLang="en-US" sz="2800" b="1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16015" y="5635086"/>
            <a:ext cx="279180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=3.9 (</a:t>
            </a:r>
            <a:r>
              <a:rPr lang="zh-CN" altLang="zh-CN" sz="2800" b="1" dirty="0" smtClean="0"/>
              <a:t>原始数据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4067944" y="4777988"/>
            <a:ext cx="790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≈ </a:t>
            </a:r>
            <a:r>
              <a:rPr lang="en-US" altLang="zh-CN" sz="2800" i="1" dirty="0" err="1" smtClean="0"/>
              <a:t>r</a:t>
            </a:r>
            <a:r>
              <a:rPr lang="en-US" altLang="zh-CN" sz="2800" i="1" baseline="-25000" dirty="0" err="1" smtClean="0"/>
              <a:t>k</a:t>
            </a:r>
            <a:r>
              <a:rPr lang="en-US" altLang="zh-CN" sz="2800" i="1" baseline="-25000" dirty="0" smtClean="0"/>
              <a:t> </a:t>
            </a:r>
            <a:endParaRPr lang="zh-CN" altLang="en-US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267744" y="4786481"/>
            <a:ext cx="1844422" cy="514727"/>
            <a:chOff x="801161" y="4498449"/>
            <a:chExt cx="1844422" cy="514727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343092"/>
                </p:ext>
              </p:extLst>
            </p:nvPr>
          </p:nvGraphicFramePr>
          <p:xfrm>
            <a:off x="986399" y="4509120"/>
            <a:ext cx="1659184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8" name="公式" r:id="rId7" imgW="749300" imgH="228600" progId="Equation.3">
                    <p:embed/>
                  </p:oleObj>
                </mc:Choice>
                <mc:Fallback>
                  <p:oleObj name="公式" r:id="rId7" imgW="749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399" y="4509120"/>
                          <a:ext cx="1659184" cy="5040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右箭头 18"/>
            <p:cNvSpPr/>
            <p:nvPr/>
          </p:nvSpPr>
          <p:spPr bwMode="auto">
            <a:xfrm>
              <a:off x="801161" y="4498449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3254" y="2838127"/>
            <a:ext cx="4052761" cy="523220"/>
            <a:chOff x="663254" y="2838127"/>
            <a:chExt cx="4052761" cy="523220"/>
          </a:xfrm>
        </p:grpSpPr>
        <p:sp>
          <p:nvSpPr>
            <p:cNvPr id="12" name="矩形 11"/>
            <p:cNvSpPr/>
            <p:nvPr/>
          </p:nvSpPr>
          <p:spPr>
            <a:xfrm>
              <a:off x="801161" y="2838127"/>
              <a:ext cx="39148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(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t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)</a:t>
              </a:r>
              <a:r>
                <a:rPr lang="zh-CN" altLang="zh-CN" sz="2800" b="1" dirty="0" smtClean="0"/>
                <a:t>在各点</a:t>
              </a:r>
              <a:r>
                <a:rPr lang="zh-CN" altLang="zh-CN" sz="2800" b="1" dirty="0"/>
                <a:t>的导数近似值</a:t>
              </a:r>
              <a:endParaRPr lang="zh-CN" altLang="en-US" sz="2800" b="1" dirty="0"/>
            </a:p>
          </p:txBody>
        </p:sp>
        <p:sp>
          <p:nvSpPr>
            <p:cNvPr id="20" name="右箭头 19"/>
            <p:cNvSpPr/>
            <p:nvPr/>
          </p:nvSpPr>
          <p:spPr bwMode="auto">
            <a:xfrm>
              <a:off x="663254" y="2876715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82952" y="5615662"/>
            <a:ext cx="2551272" cy="523220"/>
            <a:chOff x="1481765" y="5373216"/>
            <a:chExt cx="2551272" cy="523220"/>
          </a:xfrm>
        </p:grpSpPr>
        <p:sp>
          <p:nvSpPr>
            <p:cNvPr id="16" name="矩形 15"/>
            <p:cNvSpPr/>
            <p:nvPr/>
          </p:nvSpPr>
          <p:spPr>
            <a:xfrm>
              <a:off x="1612181" y="5373216"/>
              <a:ext cx="242085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r</a:t>
              </a:r>
              <a:r>
                <a:rPr lang="en-US" altLang="zh-CN" sz="2800" b="1" dirty="0" smtClean="0"/>
                <a:t> </a:t>
              </a:r>
              <a:r>
                <a:rPr lang="en-US" altLang="zh-CN" sz="2800" b="1" dirty="0"/>
                <a:t>=0.2052/10</a:t>
              </a:r>
              <a:r>
                <a:rPr lang="zh-CN" altLang="zh-CN" sz="2800" b="1" dirty="0"/>
                <a:t>年</a:t>
              </a:r>
              <a:endParaRPr lang="zh-CN" altLang="en-US" sz="2800" b="1" dirty="0"/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1481765" y="5392640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75643" y="4470382"/>
                <a:ext cx="2321341" cy="11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643" y="4470382"/>
                <a:ext cx="2321341" cy="1100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4695" y="4744285"/>
                <a:ext cx="13476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𝑟𝑥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95" y="4744285"/>
                <a:ext cx="134761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7" grpId="0" animBg="1"/>
      <p:bldP spid="18" grpId="0"/>
      <p:bldP spid="23" grpId="0"/>
      <p:bldP spid="2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7620000" y="625475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4" name="Clip" r:id="rId3" imgW="952129" imgH="542857" progId="MS_ClipArt_Gallery.2">
                  <p:embed/>
                </p:oleObj>
              </mc:Choice>
              <mc:Fallback>
                <p:oleObj name="Clip" r:id="rId3" imgW="952129" imgH="54285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25475"/>
                        <a:ext cx="129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438400" y="2073275"/>
            <a:ext cx="4221163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计算结果（数值，图形）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066800" y="3216275"/>
            <a:ext cx="6858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是周期函数，相图(</a:t>
            </a:r>
            <a:r>
              <a:rPr lang="en-US" altLang="zh-CN" sz="2800" b="1" i="1"/>
              <a:t>x,y</a:t>
            </a:r>
            <a:r>
              <a:rPr lang="en-US" altLang="zh-CN" sz="2800" b="1"/>
              <a:t>)</a:t>
            </a:r>
            <a:r>
              <a:rPr lang="zh-CN" altLang="zh-CN" sz="2800" b="1"/>
              <a:t>是封闭曲线</a:t>
            </a:r>
            <a:endParaRPr lang="zh-CN" altLang="en-US" sz="2800" b="1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143000" y="1387475"/>
            <a:ext cx="6705600" cy="609600"/>
            <a:chOff x="720" y="624"/>
            <a:chExt cx="4224" cy="384"/>
          </a:xfrm>
        </p:grpSpPr>
        <p:graphicFrame>
          <p:nvGraphicFramePr>
            <p:cNvPr id="34819" name="Object 7"/>
            <p:cNvGraphicFramePr>
              <a:graphicFrameLocks noChangeAspect="1"/>
            </p:cNvGraphicFramePr>
            <p:nvPr/>
          </p:nvGraphicFramePr>
          <p:xfrm>
            <a:off x="720" y="624"/>
            <a:ext cx="211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45" name="公式" r:id="rId5" imgW="965160" imgH="203040" progId="Equation.3">
                    <p:embed/>
                  </p:oleObj>
                </mc:Choice>
                <mc:Fallback>
                  <p:oleObj name="公式" r:id="rId5" imgW="965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24"/>
                          <a:ext cx="211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8"/>
            <p:cNvGraphicFramePr>
              <a:graphicFrameLocks noChangeAspect="1"/>
            </p:cNvGraphicFramePr>
            <p:nvPr/>
          </p:nvGraphicFramePr>
          <p:xfrm>
            <a:off x="2976" y="624"/>
            <a:ext cx="196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46" name="公式" r:id="rId7" imgW="1091880" imgH="203040" progId="Equation.3">
                    <p:embed/>
                  </p:oleObj>
                </mc:Choice>
                <mc:Fallback>
                  <p:oleObj name="公式" r:id="rId7" imgW="1091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624"/>
                          <a:ext cx="196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114800" y="2682875"/>
            <a:ext cx="2667000" cy="457200"/>
            <a:chOff x="2640" y="1776"/>
            <a:chExt cx="1680" cy="288"/>
          </a:xfrm>
        </p:grpSpPr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3120" y="1776"/>
              <a:ext cx="1200" cy="28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观察，猜测</a:t>
              </a:r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2640" y="1824"/>
              <a:ext cx="306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1066800" y="3825875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的周期约为9.6</a:t>
            </a:r>
            <a:endParaRPr lang="en-US" altLang="zh-CN" sz="2800" b="1"/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1066800" y="4435475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max</a:t>
            </a:r>
            <a:r>
              <a:rPr lang="en-US" altLang="zh-CN" sz="2800" b="1">
                <a:sym typeface="Symbol" pitchFamily="18" charset="2"/>
              </a:rPr>
              <a:t> </a:t>
            </a:r>
            <a:r>
              <a:rPr lang="en-US" altLang="zh-CN" sz="2800" b="1"/>
              <a:t>65.5, 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min </a:t>
            </a:r>
            <a:r>
              <a:rPr lang="en-US" altLang="zh-CN" sz="2800" b="1">
                <a:sym typeface="Symbol" pitchFamily="18" charset="2"/>
              </a:rPr>
              <a:t></a:t>
            </a:r>
            <a:r>
              <a:rPr lang="en-US" altLang="zh-CN" sz="2800" b="1"/>
              <a:t> 6,  </a:t>
            </a:r>
            <a:r>
              <a:rPr lang="en-US" altLang="zh-CN" sz="2800" b="1" i="1"/>
              <a:t>y</a:t>
            </a:r>
            <a:r>
              <a:rPr lang="en-US" altLang="zh-CN" sz="2800" b="1" i="1" baseline="-25000"/>
              <a:t>max </a:t>
            </a:r>
            <a:r>
              <a:rPr lang="en-US" altLang="zh-CN" sz="2800" b="1">
                <a:sym typeface="Symbol" pitchFamily="18" charset="2"/>
              </a:rPr>
              <a:t></a:t>
            </a:r>
            <a:r>
              <a:rPr lang="en-US" altLang="zh-CN" sz="2800" b="1"/>
              <a:t> 20.5,  </a:t>
            </a:r>
            <a:r>
              <a:rPr lang="en-US" altLang="zh-CN" sz="2800" b="1" i="1"/>
              <a:t>y</a:t>
            </a:r>
            <a:r>
              <a:rPr lang="en-US" altLang="zh-CN" sz="2800" b="1" i="1" baseline="-25000"/>
              <a:t>min </a:t>
            </a:r>
            <a:r>
              <a:rPr lang="en-US" altLang="zh-CN" sz="2800" b="1">
                <a:sym typeface="Symbol" pitchFamily="18" charset="2"/>
              </a:rPr>
              <a:t></a:t>
            </a:r>
            <a:r>
              <a:rPr lang="en-US" altLang="zh-CN" sz="2800" b="1"/>
              <a:t> 3.9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066800" y="5045075"/>
            <a:ext cx="7177088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zh-CN" sz="2800" b="1"/>
              <a:t>用数值积分可算出</a:t>
            </a:r>
            <a:r>
              <a:rPr lang="zh-CN" altLang="en-US" sz="2800" b="1"/>
              <a:t> 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一周期的平均值：</a:t>
            </a:r>
            <a:endParaRPr lang="zh-CN" altLang="en-US" sz="2800" b="1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的平均值约为25, </a:t>
            </a:r>
            <a:r>
              <a:rPr lang="en-US" altLang="zh-CN" sz="2800" b="1"/>
              <a:t> 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的平均值约为10</a:t>
            </a:r>
            <a:r>
              <a:rPr lang="en-US" altLang="zh-CN" sz="2800" b="1"/>
              <a:t>.</a:t>
            </a:r>
          </a:p>
        </p:txBody>
      </p:sp>
      <p:sp>
        <p:nvSpPr>
          <p:cNvPr id="34828" name="Text Box 22"/>
          <p:cNvSpPr txBox="1">
            <a:spLocks noChangeArrowheads="1"/>
          </p:cNvSpPr>
          <p:nvPr/>
        </p:nvSpPr>
        <p:spPr bwMode="auto">
          <a:xfrm>
            <a:off x="1676400" y="625475"/>
            <a:ext cx="51816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食饵</a:t>
            </a:r>
            <a:r>
              <a:rPr lang="zh-CN" altLang="en-US" sz="3200" b="1" dirty="0">
                <a:ea typeface="楷体_GB2312" pitchFamily="49" charset="-122"/>
              </a:rPr>
              <a:t>与</a:t>
            </a:r>
            <a:r>
              <a:rPr lang="zh-CN" altLang="en-US" sz="3200" b="1" dirty="0" smtClean="0">
                <a:ea typeface="楷体_GB2312" pitchFamily="49" charset="-122"/>
              </a:rPr>
              <a:t>捕食者</a:t>
            </a:r>
            <a:r>
              <a:rPr lang="zh-CN" altLang="en-US" sz="3200" b="1" dirty="0">
                <a:ea typeface="楷体_GB2312" pitchFamily="49" charset="-122"/>
              </a:rPr>
              <a:t>模型</a:t>
            </a:r>
            <a:r>
              <a:rPr lang="en-US" altLang="zh-CN" sz="3200" b="1" dirty="0">
                <a:ea typeface="楷体_GB2312" pitchFamily="49" charset="-122"/>
              </a:rPr>
              <a:t>(</a:t>
            </a:r>
            <a:r>
              <a:rPr lang="en-US" altLang="zh-CN" sz="3200" b="1" dirty="0" err="1">
                <a:ea typeface="楷体_GB2312" pitchFamily="49" charset="-122"/>
              </a:rPr>
              <a:t>Volterra</a:t>
            </a:r>
            <a:r>
              <a:rPr lang="en-US" altLang="zh-CN" sz="3200" b="1" dirty="0"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8342114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10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10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10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nimBg="1" autoUpdateAnimBg="0"/>
      <p:bldP spid="98309" grpId="0" animBg="1"/>
      <p:bldP spid="98318" grpId="0" animBg="1" autoUpdateAnimBg="0"/>
      <p:bldP spid="98319" grpId="0" animBg="1" autoUpdateAnimBg="0"/>
      <p:bldP spid="98320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5181600" y="1584325"/>
          <a:ext cx="2743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6" name="Equation" r:id="rId4" imgW="1054080" imgH="419040" progId="Equation.DSMT4">
                  <p:embed/>
                </p:oleObj>
              </mc:Choice>
              <mc:Fallback>
                <p:oleObj name="Equation" r:id="rId4" imgW="1054080" imgH="4190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84325"/>
                        <a:ext cx="2743200" cy="10922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95400" y="2828925"/>
            <a:ext cx="4894263" cy="1143000"/>
            <a:chOff x="96" y="1296"/>
            <a:chExt cx="2893" cy="720"/>
          </a:xfrm>
        </p:grpSpPr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467" y="1296"/>
            <a:ext cx="252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47" name="Equation" r:id="rId6" imgW="1384200" imgH="419040" progId="Equation.DSMT4">
                    <p:embed/>
                  </p:oleObj>
                </mc:Choice>
                <mc:Fallback>
                  <p:oleObj name="Equation" r:id="rId6" imgW="13842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" y="1296"/>
                          <a:ext cx="2522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0" name="AutoShape 8"/>
            <p:cNvSpPr>
              <a:spLocks noChangeArrowheads="1"/>
            </p:cNvSpPr>
            <p:nvPr/>
          </p:nvSpPr>
          <p:spPr bwMode="auto">
            <a:xfrm>
              <a:off x="96" y="1488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733800" y="1609725"/>
            <a:ext cx="1295400" cy="914400"/>
            <a:chOff x="1872" y="624"/>
            <a:chExt cx="816" cy="576"/>
          </a:xfrm>
        </p:grpSpPr>
        <p:sp>
          <p:nvSpPr>
            <p:cNvPr id="35858" name="AutoShape 10"/>
            <p:cNvSpPr>
              <a:spLocks noChangeArrowheads="1"/>
            </p:cNvSpPr>
            <p:nvPr/>
          </p:nvSpPr>
          <p:spPr bwMode="auto">
            <a:xfrm>
              <a:off x="2112" y="1038"/>
              <a:ext cx="336" cy="162"/>
            </a:xfrm>
            <a:prstGeom prst="rightArrow">
              <a:avLst>
                <a:gd name="adj1" fmla="val 50000"/>
                <a:gd name="adj2" fmla="val 51852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Text Box 11"/>
            <p:cNvSpPr txBox="1">
              <a:spLocks noChangeArrowheads="1"/>
            </p:cNvSpPr>
            <p:nvPr/>
          </p:nvSpPr>
          <p:spPr bwMode="auto">
            <a:xfrm>
              <a:off x="1872" y="624"/>
              <a:ext cx="816" cy="327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</a:t>
              </a:r>
              <a:r>
                <a:rPr lang="zh-CN" altLang="en-US" sz="2800" b="1"/>
                <a:t>消去</a:t>
              </a:r>
              <a:r>
                <a:rPr lang="en-US" altLang="zh-CN" sz="2800" b="1"/>
                <a:t>d</a:t>
              </a:r>
              <a:r>
                <a:rPr lang="en-US" altLang="zh-CN" sz="2800" b="1" i="1"/>
                <a:t>t</a:t>
              </a:r>
              <a:endParaRPr lang="en-US" altLang="zh-CN" sz="2800" b="1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19200" y="4052888"/>
            <a:ext cx="5029200" cy="604837"/>
            <a:chOff x="1152" y="2190"/>
            <a:chExt cx="3072" cy="354"/>
          </a:xfrm>
        </p:grpSpPr>
        <p:graphicFrame>
          <p:nvGraphicFramePr>
            <p:cNvPr id="35846" name="Object 13"/>
            <p:cNvGraphicFramePr>
              <a:graphicFrameLocks noChangeAspect="1"/>
            </p:cNvGraphicFramePr>
            <p:nvPr/>
          </p:nvGraphicFramePr>
          <p:xfrm>
            <a:off x="1512" y="2212"/>
            <a:ext cx="271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48" name="公式" r:id="rId8" imgW="1752480" imgH="215640" progId="Equation.3">
                    <p:embed/>
                  </p:oleObj>
                </mc:Choice>
                <mc:Fallback>
                  <p:oleObj name="公式" r:id="rId8" imgW="1752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2212"/>
                          <a:ext cx="271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7" name="AutoShape 14"/>
            <p:cNvSpPr>
              <a:spLocks noChangeArrowheads="1"/>
            </p:cNvSpPr>
            <p:nvPr/>
          </p:nvSpPr>
          <p:spPr bwMode="auto">
            <a:xfrm>
              <a:off x="1152" y="2190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741363" y="1462088"/>
          <a:ext cx="284003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9" name="公式" r:id="rId10" imgW="1091880" imgH="431640" progId="Equation.3">
                  <p:embed/>
                </p:oleObj>
              </mc:Choice>
              <mc:Fallback>
                <p:oleObj name="公式" r:id="rId10" imgW="109188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462088"/>
                        <a:ext cx="2840037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0"/>
          <p:cNvGraphicFramePr>
            <a:graphicFrameLocks noChangeAspect="1"/>
          </p:cNvGraphicFramePr>
          <p:nvPr/>
        </p:nvGraphicFramePr>
        <p:xfrm>
          <a:off x="1851025" y="4814888"/>
          <a:ext cx="4298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0" name="Equation" r:id="rId12" imgW="1218960" imgH="228600" progId="Equation.DSMT4">
                  <p:embed/>
                </p:oleObj>
              </mc:Choice>
              <mc:Fallback>
                <p:oleObj name="Equation" r:id="rId12" imgW="121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4814888"/>
                        <a:ext cx="429895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1" name="Group 23"/>
          <p:cNvGrpSpPr>
            <a:grpSpLocks/>
          </p:cNvGrpSpPr>
          <p:nvPr/>
        </p:nvGrpSpPr>
        <p:grpSpPr bwMode="auto">
          <a:xfrm>
            <a:off x="1066800" y="700088"/>
            <a:ext cx="6248400" cy="609600"/>
            <a:chOff x="384" y="144"/>
            <a:chExt cx="3936" cy="384"/>
          </a:xfrm>
        </p:grpSpPr>
        <p:sp>
          <p:nvSpPr>
            <p:cNvPr id="35856" name="Text Box 24"/>
            <p:cNvSpPr txBox="1">
              <a:spLocks noChangeArrowheads="1"/>
            </p:cNvSpPr>
            <p:nvPr/>
          </p:nvSpPr>
          <p:spPr bwMode="auto">
            <a:xfrm>
              <a:off x="384" y="144"/>
              <a:ext cx="393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用相轨线分析                          点稳定性</a:t>
              </a:r>
            </a:p>
          </p:txBody>
        </p:sp>
        <p:graphicFrame>
          <p:nvGraphicFramePr>
            <p:cNvPr id="35845" name="Object 25"/>
            <p:cNvGraphicFramePr>
              <a:graphicFrameLocks noChangeAspect="1"/>
            </p:cNvGraphicFramePr>
            <p:nvPr/>
          </p:nvGraphicFramePr>
          <p:xfrm>
            <a:off x="1824" y="177"/>
            <a:ext cx="139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51" name="公式" r:id="rId14" imgW="990360" imgH="241200" progId="Equation.3">
                    <p:embed/>
                  </p:oleObj>
                </mc:Choice>
                <mc:Fallback>
                  <p:oleObj name="公式" r:id="rId14" imgW="990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7"/>
                          <a:ext cx="1391" cy="35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3048000" y="56530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c </a:t>
            </a:r>
            <a:r>
              <a:rPr lang="zh-CN" altLang="en-US" sz="2800" b="1"/>
              <a:t>由初始条件确定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838200" y="4989513"/>
            <a:ext cx="1143000" cy="1044575"/>
            <a:chOff x="528" y="2894"/>
            <a:chExt cx="720" cy="658"/>
          </a:xfrm>
        </p:grpSpPr>
        <p:sp>
          <p:nvSpPr>
            <p:cNvPr id="35854" name="AutoShape 19"/>
            <p:cNvSpPr>
              <a:spLocks noChangeArrowheads="1"/>
            </p:cNvSpPr>
            <p:nvPr/>
          </p:nvSpPr>
          <p:spPr bwMode="auto">
            <a:xfrm>
              <a:off x="768" y="2894"/>
              <a:ext cx="207" cy="32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Text Box 27"/>
            <p:cNvSpPr txBox="1">
              <a:spLocks noChangeArrowheads="1"/>
            </p:cNvSpPr>
            <p:nvPr/>
          </p:nvSpPr>
          <p:spPr bwMode="auto">
            <a:xfrm>
              <a:off x="528" y="326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取指数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029263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943600" y="1785938"/>
            <a:ext cx="1600200" cy="1752600"/>
            <a:chOff x="3840" y="981"/>
            <a:chExt cx="1008" cy="1104"/>
          </a:xfrm>
        </p:grpSpPr>
        <p:sp>
          <p:nvSpPr>
            <p:cNvPr id="36913" name="Line 9"/>
            <p:cNvSpPr>
              <a:spLocks noChangeShapeType="1"/>
            </p:cNvSpPr>
            <p:nvPr/>
          </p:nvSpPr>
          <p:spPr bwMode="auto">
            <a:xfrm flipH="1">
              <a:off x="4097" y="1125"/>
              <a:ext cx="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Line 10"/>
            <p:cNvSpPr>
              <a:spLocks noChangeShapeType="1"/>
            </p:cNvSpPr>
            <p:nvPr/>
          </p:nvSpPr>
          <p:spPr bwMode="auto">
            <a:xfrm>
              <a:off x="4753" y="1132"/>
              <a:ext cx="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5" name="Text Box 13"/>
            <p:cNvSpPr txBox="1">
              <a:spLocks noChangeArrowheads="1"/>
            </p:cNvSpPr>
            <p:nvPr/>
          </p:nvSpPr>
          <p:spPr bwMode="auto">
            <a:xfrm>
              <a:off x="4572" y="1787"/>
              <a:ext cx="27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6916" name="Text Box 14"/>
            <p:cNvSpPr txBox="1">
              <a:spLocks noChangeArrowheads="1"/>
            </p:cNvSpPr>
            <p:nvPr/>
          </p:nvSpPr>
          <p:spPr bwMode="auto">
            <a:xfrm>
              <a:off x="3840" y="981"/>
              <a:ext cx="3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f</a:t>
              </a:r>
              <a:r>
                <a:rPr lang="en-US" altLang="zh-CN" i="1" baseline="-25000"/>
                <a:t>m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6205538" y="1371600"/>
            <a:ext cx="2938462" cy="2133600"/>
            <a:chOff x="4005" y="720"/>
            <a:chExt cx="1851" cy="1344"/>
          </a:xfrm>
        </p:grpSpPr>
        <p:sp>
          <p:nvSpPr>
            <p:cNvPr id="36904" name="Arc 3"/>
            <p:cNvSpPr>
              <a:spLocks/>
            </p:cNvSpPr>
            <p:nvPr/>
          </p:nvSpPr>
          <p:spPr bwMode="auto">
            <a:xfrm flipV="1">
              <a:off x="4069" y="1453"/>
              <a:ext cx="363" cy="40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8 h 21600"/>
                <a:gd name="T4" fmla="*/ 0 w 21600"/>
                <a:gd name="T5" fmla="*/ 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Arc 4"/>
            <p:cNvSpPr>
              <a:spLocks/>
            </p:cNvSpPr>
            <p:nvPr/>
          </p:nvSpPr>
          <p:spPr bwMode="auto">
            <a:xfrm flipH="1">
              <a:off x="4432" y="1119"/>
              <a:ext cx="335" cy="347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" name="Arc 5"/>
            <p:cNvSpPr>
              <a:spLocks/>
            </p:cNvSpPr>
            <p:nvPr/>
          </p:nvSpPr>
          <p:spPr bwMode="auto">
            <a:xfrm>
              <a:off x="4753" y="1120"/>
              <a:ext cx="293" cy="482"/>
            </a:xfrm>
            <a:custGeom>
              <a:avLst/>
              <a:gdLst>
                <a:gd name="T0" fmla="*/ 0 w 21555"/>
                <a:gd name="T1" fmla="*/ 0 h 21600"/>
                <a:gd name="T2" fmla="*/ 4 w 21555"/>
                <a:gd name="T3" fmla="*/ 10 h 21600"/>
                <a:gd name="T4" fmla="*/ 0 w 21555"/>
                <a:gd name="T5" fmla="*/ 11 h 21600"/>
                <a:gd name="T6" fmla="*/ 0 60000 65536"/>
                <a:gd name="T7" fmla="*/ 0 60000 65536"/>
                <a:gd name="T8" fmla="*/ 0 60000 65536"/>
                <a:gd name="T9" fmla="*/ 0 w 21555"/>
                <a:gd name="T10" fmla="*/ 0 h 21600"/>
                <a:gd name="T11" fmla="*/ 21555 w 215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55" h="21600" fill="none" extrusionOk="0">
                  <a:moveTo>
                    <a:pt x="-1" y="0"/>
                  </a:moveTo>
                  <a:cubicBezTo>
                    <a:pt x="11390" y="0"/>
                    <a:pt x="20823" y="8845"/>
                    <a:pt x="21555" y="20211"/>
                  </a:cubicBezTo>
                </a:path>
                <a:path w="21555" h="21600" stroke="0" extrusionOk="0">
                  <a:moveTo>
                    <a:pt x="-1" y="0"/>
                  </a:moveTo>
                  <a:cubicBezTo>
                    <a:pt x="11390" y="0"/>
                    <a:pt x="20823" y="8845"/>
                    <a:pt x="21555" y="202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Line 6"/>
            <p:cNvSpPr>
              <a:spLocks noChangeShapeType="1"/>
            </p:cNvSpPr>
            <p:nvPr/>
          </p:nvSpPr>
          <p:spPr bwMode="auto">
            <a:xfrm>
              <a:off x="4069" y="1861"/>
              <a:ext cx="1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8" name="Arc 7"/>
            <p:cNvSpPr>
              <a:spLocks/>
            </p:cNvSpPr>
            <p:nvPr/>
          </p:nvSpPr>
          <p:spPr bwMode="auto">
            <a:xfrm flipH="1" flipV="1">
              <a:off x="5055" y="1536"/>
              <a:ext cx="338" cy="222"/>
            </a:xfrm>
            <a:custGeom>
              <a:avLst/>
              <a:gdLst>
                <a:gd name="T0" fmla="*/ 0 w 26463"/>
                <a:gd name="T1" fmla="*/ 0 h 21600"/>
                <a:gd name="T2" fmla="*/ 4 w 26463"/>
                <a:gd name="T3" fmla="*/ 2 h 21600"/>
                <a:gd name="T4" fmla="*/ 1 w 26463"/>
                <a:gd name="T5" fmla="*/ 2 h 21600"/>
                <a:gd name="T6" fmla="*/ 0 60000 65536"/>
                <a:gd name="T7" fmla="*/ 0 60000 65536"/>
                <a:gd name="T8" fmla="*/ 0 60000 65536"/>
                <a:gd name="T9" fmla="*/ 0 w 26463"/>
                <a:gd name="T10" fmla="*/ 0 h 21600"/>
                <a:gd name="T11" fmla="*/ 26463 w 2646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63" h="21600" fill="none" extrusionOk="0">
                  <a:moveTo>
                    <a:pt x="0" y="571"/>
                  </a:moveTo>
                  <a:cubicBezTo>
                    <a:pt x="1617" y="191"/>
                    <a:pt x="3273" y="-1"/>
                    <a:pt x="4935" y="0"/>
                  </a:cubicBezTo>
                  <a:cubicBezTo>
                    <a:pt x="16181" y="0"/>
                    <a:pt x="25546" y="8630"/>
                    <a:pt x="26463" y="19839"/>
                  </a:cubicBezTo>
                </a:path>
                <a:path w="26463" h="21600" stroke="0" extrusionOk="0">
                  <a:moveTo>
                    <a:pt x="0" y="571"/>
                  </a:moveTo>
                  <a:cubicBezTo>
                    <a:pt x="1617" y="191"/>
                    <a:pt x="3273" y="-1"/>
                    <a:pt x="4935" y="0"/>
                  </a:cubicBezTo>
                  <a:cubicBezTo>
                    <a:pt x="16181" y="0"/>
                    <a:pt x="25546" y="8630"/>
                    <a:pt x="26463" y="19839"/>
                  </a:cubicBezTo>
                  <a:lnTo>
                    <a:pt x="493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Line 8"/>
            <p:cNvSpPr>
              <a:spLocks noChangeShapeType="1"/>
            </p:cNvSpPr>
            <p:nvPr/>
          </p:nvSpPr>
          <p:spPr bwMode="auto">
            <a:xfrm flipH="1" flipV="1">
              <a:off x="4080" y="789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Text Box 11"/>
            <p:cNvSpPr txBox="1">
              <a:spLocks noChangeArrowheads="1"/>
            </p:cNvSpPr>
            <p:nvPr/>
          </p:nvSpPr>
          <p:spPr bwMode="auto">
            <a:xfrm>
              <a:off x="4117" y="720"/>
              <a:ext cx="49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  <p:sp>
          <p:nvSpPr>
            <p:cNvPr id="36911" name="Text Box 12"/>
            <p:cNvSpPr txBox="1">
              <a:spLocks noChangeArrowheads="1"/>
            </p:cNvSpPr>
            <p:nvPr/>
          </p:nvSpPr>
          <p:spPr bwMode="auto">
            <a:xfrm>
              <a:off x="5493" y="1797"/>
              <a:ext cx="36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36912" name="Text Box 15"/>
            <p:cNvSpPr txBox="1">
              <a:spLocks noChangeArrowheads="1"/>
            </p:cNvSpPr>
            <p:nvPr/>
          </p:nvSpPr>
          <p:spPr bwMode="auto">
            <a:xfrm>
              <a:off x="4005" y="1841"/>
              <a:ext cx="36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O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943600" y="3657600"/>
            <a:ext cx="3200400" cy="2133600"/>
            <a:chOff x="3600" y="2976"/>
            <a:chExt cx="2016" cy="1344"/>
          </a:xfrm>
        </p:grpSpPr>
        <p:sp>
          <p:nvSpPr>
            <p:cNvPr id="36891" name="Arc 17"/>
            <p:cNvSpPr>
              <a:spLocks/>
            </p:cNvSpPr>
            <p:nvPr/>
          </p:nvSpPr>
          <p:spPr bwMode="auto">
            <a:xfrm flipV="1">
              <a:off x="3899" y="3686"/>
              <a:ext cx="291" cy="38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Arc 18"/>
            <p:cNvSpPr>
              <a:spLocks/>
            </p:cNvSpPr>
            <p:nvPr/>
          </p:nvSpPr>
          <p:spPr bwMode="auto">
            <a:xfrm flipH="1">
              <a:off x="4190" y="3379"/>
              <a:ext cx="336" cy="307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Arc 19"/>
            <p:cNvSpPr>
              <a:spLocks/>
            </p:cNvSpPr>
            <p:nvPr/>
          </p:nvSpPr>
          <p:spPr bwMode="auto">
            <a:xfrm>
              <a:off x="4526" y="3379"/>
              <a:ext cx="303" cy="259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Arc 20"/>
            <p:cNvSpPr>
              <a:spLocks/>
            </p:cNvSpPr>
            <p:nvPr/>
          </p:nvSpPr>
          <p:spPr bwMode="auto">
            <a:xfrm flipH="1" flipV="1">
              <a:off x="4829" y="3648"/>
              <a:ext cx="369" cy="250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21"/>
            <p:cNvSpPr>
              <a:spLocks noChangeShapeType="1"/>
            </p:cNvSpPr>
            <p:nvPr/>
          </p:nvSpPr>
          <p:spPr bwMode="auto">
            <a:xfrm>
              <a:off x="3922" y="4080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22"/>
            <p:cNvSpPr>
              <a:spLocks noChangeShapeType="1"/>
            </p:cNvSpPr>
            <p:nvPr/>
          </p:nvSpPr>
          <p:spPr bwMode="auto">
            <a:xfrm flipV="1">
              <a:off x="3899" y="3062"/>
              <a:ext cx="0" cy="1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23"/>
            <p:cNvSpPr>
              <a:spLocks noChangeShapeType="1"/>
            </p:cNvSpPr>
            <p:nvPr/>
          </p:nvSpPr>
          <p:spPr bwMode="auto">
            <a:xfrm flipH="1">
              <a:off x="3899" y="3379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24"/>
            <p:cNvSpPr>
              <a:spLocks noChangeShapeType="1"/>
            </p:cNvSpPr>
            <p:nvPr/>
          </p:nvSpPr>
          <p:spPr bwMode="auto">
            <a:xfrm>
              <a:off x="4515" y="3389"/>
              <a:ext cx="0" cy="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Text Box 25"/>
            <p:cNvSpPr txBox="1">
              <a:spLocks noChangeArrowheads="1"/>
            </p:cNvSpPr>
            <p:nvPr/>
          </p:nvSpPr>
          <p:spPr bwMode="auto">
            <a:xfrm>
              <a:off x="3888" y="2976"/>
              <a:ext cx="45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</a:p>
          </p:txBody>
        </p:sp>
        <p:sp>
          <p:nvSpPr>
            <p:cNvPr id="36900" name="Text Box 26"/>
            <p:cNvSpPr txBox="1">
              <a:spLocks noChangeArrowheads="1"/>
            </p:cNvSpPr>
            <p:nvPr/>
          </p:nvSpPr>
          <p:spPr bwMode="auto">
            <a:xfrm>
              <a:off x="3600" y="3275"/>
              <a:ext cx="32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g</a:t>
              </a:r>
              <a:r>
                <a:rPr lang="en-US" altLang="zh-CN" i="1" baseline="-25000"/>
                <a:t>m</a:t>
              </a:r>
            </a:p>
          </p:txBody>
        </p:sp>
        <p:sp>
          <p:nvSpPr>
            <p:cNvPr id="36901" name="Text Box 27"/>
            <p:cNvSpPr txBox="1">
              <a:spLocks noChangeArrowheads="1"/>
            </p:cNvSpPr>
            <p:nvPr/>
          </p:nvSpPr>
          <p:spPr bwMode="auto">
            <a:xfrm>
              <a:off x="4381" y="3984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6902" name="Text Box 28"/>
            <p:cNvSpPr txBox="1">
              <a:spLocks noChangeArrowheads="1"/>
            </p:cNvSpPr>
            <p:nvPr/>
          </p:nvSpPr>
          <p:spPr bwMode="auto">
            <a:xfrm>
              <a:off x="5280" y="4023"/>
              <a:ext cx="33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36903" name="Text Box 29"/>
            <p:cNvSpPr txBox="1">
              <a:spLocks noChangeArrowheads="1"/>
            </p:cNvSpPr>
            <p:nvPr/>
          </p:nvSpPr>
          <p:spPr bwMode="auto">
            <a:xfrm>
              <a:off x="3744" y="40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O</a:t>
              </a:r>
            </a:p>
          </p:txBody>
        </p:sp>
      </p:grpSp>
      <p:graphicFrame>
        <p:nvGraphicFramePr>
          <p:cNvPr id="100382" name="Object 30"/>
          <p:cNvGraphicFramePr>
            <a:graphicFrameLocks noChangeAspect="1"/>
          </p:cNvGraphicFramePr>
          <p:nvPr/>
        </p:nvGraphicFramePr>
        <p:xfrm>
          <a:off x="93663" y="4935538"/>
          <a:ext cx="56308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2" name="Equation" r:id="rId4" imgW="2412720" imgH="228600" progId="Equation.3">
                  <p:embed/>
                </p:oleObj>
              </mc:Choice>
              <mc:Fallback>
                <p:oleObj name="Equation" r:id="rId4" imgW="241272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4935538"/>
                        <a:ext cx="56308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152400" y="4173538"/>
          <a:ext cx="24495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3" name="Equation" r:id="rId6" imgW="1079280" imgH="203040" progId="Equation.3">
                  <p:embed/>
                </p:oleObj>
              </mc:Choice>
              <mc:Fallback>
                <p:oleObj name="Equation" r:id="rId6" imgW="107928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73538"/>
                        <a:ext cx="24495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5" name="Object 33"/>
          <p:cNvGraphicFramePr>
            <a:graphicFrameLocks noChangeAspect="1"/>
          </p:cNvGraphicFramePr>
          <p:nvPr/>
        </p:nvGraphicFramePr>
        <p:xfrm>
          <a:off x="1971675" y="2649538"/>
          <a:ext cx="27432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4" name="Equation" r:id="rId8" imgW="901440" imgH="203040" progId="Equation.3">
                  <p:embed/>
                </p:oleObj>
              </mc:Choice>
              <mc:Fallback>
                <p:oleObj name="Equation" r:id="rId8" imgW="90144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649538"/>
                        <a:ext cx="2743200" cy="5508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9" name="Object 37"/>
          <p:cNvGraphicFramePr>
            <a:graphicFrameLocks noChangeAspect="1"/>
          </p:cNvGraphicFramePr>
          <p:nvPr/>
        </p:nvGraphicFramePr>
        <p:xfrm>
          <a:off x="327025" y="1066800"/>
          <a:ext cx="43735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5" name="Equation" r:id="rId10" imgW="1218960" imgH="228600" progId="Equation.DSMT4">
                  <p:embed/>
                </p:oleObj>
              </mc:Choice>
              <mc:Fallback>
                <p:oleObj name="Equation" r:id="rId10" imgW="121896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066800"/>
                        <a:ext cx="43735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90" name="Text Box 38"/>
          <p:cNvSpPr txBox="1">
            <a:spLocks noChangeArrowheads="1"/>
          </p:cNvSpPr>
          <p:nvPr/>
        </p:nvSpPr>
        <p:spPr bwMode="auto">
          <a:xfrm>
            <a:off x="76200" y="3425825"/>
            <a:ext cx="5029200" cy="519113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在相平面上讨论相轨线的图形</a:t>
            </a:r>
          </a:p>
        </p:txBody>
      </p:sp>
      <p:grpSp>
        <p:nvGrpSpPr>
          <p:cNvPr id="36880" name="Group 40"/>
          <p:cNvGrpSpPr>
            <a:grpSpLocks/>
          </p:cNvGrpSpPr>
          <p:nvPr/>
        </p:nvGrpSpPr>
        <p:grpSpPr bwMode="auto">
          <a:xfrm>
            <a:off x="304800" y="381000"/>
            <a:ext cx="6248400" cy="609600"/>
            <a:chOff x="384" y="144"/>
            <a:chExt cx="3936" cy="384"/>
          </a:xfrm>
        </p:grpSpPr>
        <p:sp>
          <p:nvSpPr>
            <p:cNvPr id="36890" name="Text Box 41"/>
            <p:cNvSpPr txBox="1">
              <a:spLocks noChangeArrowheads="1"/>
            </p:cNvSpPr>
            <p:nvPr/>
          </p:nvSpPr>
          <p:spPr bwMode="auto">
            <a:xfrm>
              <a:off x="384" y="144"/>
              <a:ext cx="393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用相轨线分析                          点稳定性</a:t>
              </a:r>
            </a:p>
          </p:txBody>
        </p:sp>
        <p:graphicFrame>
          <p:nvGraphicFramePr>
            <p:cNvPr id="36875" name="Object 42"/>
            <p:cNvGraphicFramePr>
              <a:graphicFrameLocks noChangeAspect="1"/>
            </p:cNvGraphicFramePr>
            <p:nvPr/>
          </p:nvGraphicFramePr>
          <p:xfrm>
            <a:off x="1824" y="177"/>
            <a:ext cx="139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6" name="公式" r:id="rId12" imgW="990360" imgH="241200" progId="Equation.3">
                    <p:embed/>
                  </p:oleObj>
                </mc:Choice>
                <mc:Fallback>
                  <p:oleObj name="公式" r:id="rId12" imgW="990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7"/>
                          <a:ext cx="1391" cy="35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96" name="Text Box 44"/>
          <p:cNvSpPr txBox="1">
            <a:spLocks noChangeArrowheads="1"/>
          </p:cNvSpPr>
          <p:nvPr/>
        </p:nvSpPr>
        <p:spPr bwMode="auto">
          <a:xfrm>
            <a:off x="457200" y="2649538"/>
            <a:ext cx="1371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相轨线</a:t>
            </a:r>
            <a:endParaRPr lang="zh-CN" altLang="en-US" sz="2800" b="1" i="1">
              <a:ea typeface="楷体_GB2312" pitchFamily="49" charset="-122"/>
            </a:endParaRP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62000" y="1752600"/>
            <a:ext cx="1062038" cy="762000"/>
            <a:chOff x="576" y="960"/>
            <a:chExt cx="669" cy="480"/>
          </a:xfrm>
        </p:grpSpPr>
        <p:sp>
          <p:nvSpPr>
            <p:cNvPr id="36889" name="AutoShape 45"/>
            <p:cNvSpPr>
              <a:spLocks noChangeArrowheads="1"/>
            </p:cNvSpPr>
            <p:nvPr/>
          </p:nvSpPr>
          <p:spPr bwMode="auto">
            <a:xfrm>
              <a:off x="720" y="960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4" name="Object 47"/>
            <p:cNvGraphicFramePr>
              <a:graphicFrameLocks noChangeAspect="1"/>
            </p:cNvGraphicFramePr>
            <p:nvPr/>
          </p:nvGraphicFramePr>
          <p:xfrm>
            <a:off x="576" y="1104"/>
            <a:ext cx="6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7" name="Equation" r:id="rId14" imgW="380880" imgH="203040" progId="Equation.3">
                    <p:embed/>
                  </p:oleObj>
                </mc:Choice>
                <mc:Fallback>
                  <p:oleObj name="Equation" r:id="rId14" imgW="380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04"/>
                          <a:ext cx="669" cy="336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438400" y="1752600"/>
            <a:ext cx="955675" cy="762000"/>
            <a:chOff x="1632" y="960"/>
            <a:chExt cx="602" cy="480"/>
          </a:xfrm>
        </p:grpSpPr>
        <p:sp>
          <p:nvSpPr>
            <p:cNvPr id="36888" name="AutoShape 46"/>
            <p:cNvSpPr>
              <a:spLocks noChangeArrowheads="1"/>
            </p:cNvSpPr>
            <p:nvPr/>
          </p:nvSpPr>
          <p:spPr bwMode="auto">
            <a:xfrm>
              <a:off x="1758" y="960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3" name="Object 48"/>
            <p:cNvGraphicFramePr>
              <a:graphicFrameLocks noChangeAspect="1"/>
            </p:cNvGraphicFramePr>
            <p:nvPr/>
          </p:nvGraphicFramePr>
          <p:xfrm>
            <a:off x="1632" y="1104"/>
            <a:ext cx="60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8" name="Equation" r:id="rId16" imgW="342720" imgH="203040" progId="Equation.3">
                    <p:embed/>
                  </p:oleObj>
                </mc:Choice>
                <mc:Fallback>
                  <p:oleObj name="Equation" r:id="rId16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104"/>
                          <a:ext cx="602" cy="336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403" name="Object 51"/>
          <p:cNvGraphicFramePr>
            <a:graphicFrameLocks noChangeAspect="1"/>
          </p:cNvGraphicFramePr>
          <p:nvPr/>
        </p:nvGraphicFramePr>
        <p:xfrm>
          <a:off x="2667000" y="4173538"/>
          <a:ext cx="30257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9" name="Equation" r:id="rId18" imgW="1333440" imgH="228600" progId="Equation.3">
                  <p:embed/>
                </p:oleObj>
              </mc:Choice>
              <mc:Fallback>
                <p:oleObj name="Equation" r:id="rId18" imgW="133344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73538"/>
                        <a:ext cx="30257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304800" y="5835650"/>
            <a:ext cx="3886200" cy="565150"/>
            <a:chOff x="288" y="3456"/>
            <a:chExt cx="2448" cy="356"/>
          </a:xfrm>
        </p:grpSpPr>
        <p:graphicFrame>
          <p:nvGraphicFramePr>
            <p:cNvPr id="36872" name="Object 39"/>
            <p:cNvGraphicFramePr>
              <a:graphicFrameLocks noChangeAspect="1"/>
            </p:cNvGraphicFramePr>
            <p:nvPr/>
          </p:nvGraphicFramePr>
          <p:xfrm>
            <a:off x="288" y="3456"/>
            <a:ext cx="110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0" name="Equation" r:id="rId20" imgW="583920" imgH="228600" progId="Equation.3">
                    <p:embed/>
                  </p:oleObj>
                </mc:Choice>
                <mc:Fallback>
                  <p:oleObj name="Equation" r:id="rId20" imgW="58392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456"/>
                          <a:ext cx="110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Text Box 52"/>
            <p:cNvSpPr txBox="1">
              <a:spLocks noChangeArrowheads="1"/>
            </p:cNvSpPr>
            <p:nvPr/>
          </p:nvSpPr>
          <p:spPr bwMode="auto">
            <a:xfrm>
              <a:off x="1392" y="3465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时无相轨线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4495800" y="5835650"/>
            <a:ext cx="2951163" cy="533400"/>
            <a:chOff x="2928" y="3504"/>
            <a:chExt cx="1859" cy="336"/>
          </a:xfrm>
        </p:grpSpPr>
        <p:sp>
          <p:nvSpPr>
            <p:cNvPr id="36886" name="Text Box 53"/>
            <p:cNvSpPr txBox="1">
              <a:spLocks noChangeArrowheads="1"/>
            </p:cNvSpPr>
            <p:nvPr/>
          </p:nvSpPr>
          <p:spPr bwMode="auto">
            <a:xfrm>
              <a:off x="2928" y="3504"/>
              <a:ext cx="864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以下设</a:t>
              </a:r>
            </a:p>
          </p:txBody>
        </p:sp>
        <p:graphicFrame>
          <p:nvGraphicFramePr>
            <p:cNvPr id="36871" name="Object 54"/>
            <p:cNvGraphicFramePr>
              <a:graphicFrameLocks noChangeAspect="1"/>
            </p:cNvGraphicFramePr>
            <p:nvPr/>
          </p:nvGraphicFramePr>
          <p:xfrm>
            <a:off x="3744" y="3504"/>
            <a:ext cx="10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1" name="Equation" r:id="rId22" imgW="583920" imgH="228600" progId="Equation.3">
                    <p:embed/>
                  </p:oleObj>
                </mc:Choice>
                <mc:Fallback>
                  <p:oleObj name="Equation" r:id="rId22" imgW="58392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504"/>
                          <a:ext cx="1043" cy="336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46657430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10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1000"/>
                                        <p:tgtEl>
                                          <p:spTgt spid="1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0" dur="10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0" grpId="0" animBg="1" autoUpdateAnimBg="0"/>
      <p:bldP spid="100396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6781800" y="1038225"/>
            <a:ext cx="1524000" cy="1371600"/>
            <a:chOff x="1296" y="432"/>
            <a:chExt cx="960" cy="864"/>
          </a:xfrm>
        </p:grpSpPr>
        <p:sp>
          <p:nvSpPr>
            <p:cNvPr id="38009" name="Arc 3"/>
            <p:cNvSpPr>
              <a:spLocks/>
            </p:cNvSpPr>
            <p:nvPr/>
          </p:nvSpPr>
          <p:spPr bwMode="auto">
            <a:xfrm flipH="1">
              <a:off x="1296" y="432"/>
              <a:ext cx="489" cy="578"/>
            </a:xfrm>
            <a:custGeom>
              <a:avLst/>
              <a:gdLst>
                <a:gd name="T0" fmla="*/ 0 w 21600"/>
                <a:gd name="T1" fmla="*/ 0 h 21596"/>
                <a:gd name="T2" fmla="*/ 11 w 21600"/>
                <a:gd name="T3" fmla="*/ 15 h 21596"/>
                <a:gd name="T4" fmla="*/ 0 w 21600"/>
                <a:gd name="T5" fmla="*/ 15 h 215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6"/>
                <a:gd name="T11" fmla="*/ 21600 w 21600"/>
                <a:gd name="T12" fmla="*/ 21596 h 21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6" fill="none" extrusionOk="0">
                  <a:moveTo>
                    <a:pt x="411" y="-1"/>
                  </a:moveTo>
                  <a:cubicBezTo>
                    <a:pt x="12178" y="223"/>
                    <a:pt x="21600" y="9826"/>
                    <a:pt x="21600" y="21596"/>
                  </a:cubicBezTo>
                </a:path>
                <a:path w="21600" h="21596" stroke="0" extrusionOk="0">
                  <a:moveTo>
                    <a:pt x="411" y="-1"/>
                  </a:moveTo>
                  <a:cubicBezTo>
                    <a:pt x="12178" y="223"/>
                    <a:pt x="21600" y="9826"/>
                    <a:pt x="21600" y="21596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Arc 4"/>
            <p:cNvSpPr>
              <a:spLocks/>
            </p:cNvSpPr>
            <p:nvPr/>
          </p:nvSpPr>
          <p:spPr bwMode="auto">
            <a:xfrm flipH="1" flipV="1">
              <a:off x="1296" y="1008"/>
              <a:ext cx="505" cy="278"/>
            </a:xfrm>
            <a:custGeom>
              <a:avLst/>
              <a:gdLst>
                <a:gd name="T0" fmla="*/ 0 w 21600"/>
                <a:gd name="T1" fmla="*/ 0 h 21600"/>
                <a:gd name="T2" fmla="*/ 12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Arc 5"/>
            <p:cNvSpPr>
              <a:spLocks/>
            </p:cNvSpPr>
            <p:nvPr/>
          </p:nvSpPr>
          <p:spPr bwMode="auto">
            <a:xfrm>
              <a:off x="1775" y="432"/>
              <a:ext cx="481" cy="598"/>
            </a:xfrm>
            <a:custGeom>
              <a:avLst/>
              <a:gdLst>
                <a:gd name="T0" fmla="*/ 0 w 21600"/>
                <a:gd name="T1" fmla="*/ 0 h 21600"/>
                <a:gd name="T2" fmla="*/ 11 w 21600"/>
                <a:gd name="T3" fmla="*/ 17 h 21600"/>
                <a:gd name="T4" fmla="*/ 0 w 21600"/>
                <a:gd name="T5" fmla="*/ 1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Arc 6"/>
            <p:cNvSpPr>
              <a:spLocks/>
            </p:cNvSpPr>
            <p:nvPr/>
          </p:nvSpPr>
          <p:spPr bwMode="auto">
            <a:xfrm flipV="1">
              <a:off x="1796" y="1018"/>
              <a:ext cx="460" cy="278"/>
            </a:xfrm>
            <a:custGeom>
              <a:avLst/>
              <a:gdLst>
                <a:gd name="T0" fmla="*/ 0 w 21600"/>
                <a:gd name="T1" fmla="*/ 0 h 23569"/>
                <a:gd name="T2" fmla="*/ 10 w 21600"/>
                <a:gd name="T3" fmla="*/ 3 h 23569"/>
                <a:gd name="T4" fmla="*/ 0 w 21600"/>
                <a:gd name="T5" fmla="*/ 3 h 235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569"/>
                <a:gd name="T11" fmla="*/ 21600 w 21600"/>
                <a:gd name="T12" fmla="*/ 23569 h 235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56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257"/>
                    <a:pt x="21569" y="22914"/>
                    <a:pt x="21510" y="23569"/>
                  </a:cubicBezTo>
                </a:path>
                <a:path w="21600" h="2356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257"/>
                    <a:pt x="21569" y="22914"/>
                    <a:pt x="21510" y="2356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19800" y="809625"/>
            <a:ext cx="1524000" cy="2014538"/>
            <a:chOff x="3792" y="925"/>
            <a:chExt cx="960" cy="1269"/>
          </a:xfrm>
        </p:grpSpPr>
        <p:sp>
          <p:nvSpPr>
            <p:cNvPr id="38001" name="Line 8"/>
            <p:cNvSpPr>
              <a:spLocks noChangeShapeType="1"/>
            </p:cNvSpPr>
            <p:nvPr/>
          </p:nvSpPr>
          <p:spPr bwMode="auto">
            <a:xfrm>
              <a:off x="4416" y="1248"/>
              <a:ext cx="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Line 9"/>
            <p:cNvSpPr>
              <a:spLocks noChangeShapeType="1"/>
            </p:cNvSpPr>
            <p:nvPr/>
          </p:nvSpPr>
          <p:spPr bwMode="auto">
            <a:xfrm flipH="1">
              <a:off x="4032" y="1248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Line 10"/>
            <p:cNvSpPr>
              <a:spLocks noChangeShapeType="1"/>
            </p:cNvSpPr>
            <p:nvPr/>
          </p:nvSpPr>
          <p:spPr bwMode="auto">
            <a:xfrm flipH="1">
              <a:off x="4032" y="1872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Text Box 11"/>
            <p:cNvSpPr txBox="1">
              <a:spLocks noChangeArrowheads="1"/>
            </p:cNvSpPr>
            <p:nvPr/>
          </p:nvSpPr>
          <p:spPr bwMode="auto">
            <a:xfrm>
              <a:off x="3792" y="1056"/>
              <a:ext cx="30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8005" name="Text Box 12"/>
            <p:cNvSpPr txBox="1">
              <a:spLocks noChangeArrowheads="1"/>
            </p:cNvSpPr>
            <p:nvPr/>
          </p:nvSpPr>
          <p:spPr bwMode="auto">
            <a:xfrm>
              <a:off x="3792" y="1728"/>
              <a:ext cx="317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8006" name="Text Box 13"/>
            <p:cNvSpPr txBox="1">
              <a:spLocks noChangeArrowheads="1"/>
            </p:cNvSpPr>
            <p:nvPr/>
          </p:nvSpPr>
          <p:spPr bwMode="auto">
            <a:xfrm>
              <a:off x="4320" y="1968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38007" name="Text Box 14"/>
            <p:cNvSpPr txBox="1">
              <a:spLocks noChangeArrowheads="1"/>
            </p:cNvSpPr>
            <p:nvPr/>
          </p:nvSpPr>
          <p:spPr bwMode="auto">
            <a:xfrm>
              <a:off x="4415" y="1776"/>
              <a:ext cx="33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38008" name="Text Box 15"/>
            <p:cNvSpPr txBox="1">
              <a:spLocks noChangeArrowheads="1"/>
            </p:cNvSpPr>
            <p:nvPr/>
          </p:nvSpPr>
          <p:spPr bwMode="auto">
            <a:xfrm>
              <a:off x="4320" y="925"/>
              <a:ext cx="33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4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00400" y="1724025"/>
            <a:ext cx="2187575" cy="1066800"/>
            <a:chOff x="2016" y="1488"/>
            <a:chExt cx="1378" cy="672"/>
          </a:xfrm>
        </p:grpSpPr>
        <p:sp>
          <p:nvSpPr>
            <p:cNvPr id="37995" name="Line 17"/>
            <p:cNvSpPr>
              <a:spLocks noChangeShapeType="1"/>
            </p:cNvSpPr>
            <p:nvPr/>
          </p:nvSpPr>
          <p:spPr bwMode="auto">
            <a:xfrm flipH="1">
              <a:off x="2208" y="1680"/>
              <a:ext cx="9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Line 18"/>
            <p:cNvSpPr>
              <a:spLocks noChangeShapeType="1"/>
            </p:cNvSpPr>
            <p:nvPr/>
          </p:nvSpPr>
          <p:spPr bwMode="auto">
            <a:xfrm>
              <a:off x="3168" y="168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Line 19"/>
            <p:cNvSpPr>
              <a:spLocks noChangeShapeType="1"/>
            </p:cNvSpPr>
            <p:nvPr/>
          </p:nvSpPr>
          <p:spPr bwMode="auto">
            <a:xfrm>
              <a:off x="2496" y="1680"/>
              <a:ext cx="0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Text Box 20"/>
            <p:cNvSpPr txBox="1">
              <a:spLocks noChangeArrowheads="1"/>
            </p:cNvSpPr>
            <p:nvPr/>
          </p:nvSpPr>
          <p:spPr bwMode="auto">
            <a:xfrm>
              <a:off x="2016" y="1488"/>
              <a:ext cx="33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</a:p>
          </p:txBody>
        </p:sp>
        <p:sp>
          <p:nvSpPr>
            <p:cNvPr id="37999" name="Text Box 21"/>
            <p:cNvSpPr txBox="1">
              <a:spLocks noChangeArrowheads="1"/>
            </p:cNvSpPr>
            <p:nvPr/>
          </p:nvSpPr>
          <p:spPr bwMode="auto">
            <a:xfrm>
              <a:off x="2364" y="1920"/>
              <a:ext cx="3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8000" name="Text Box 22"/>
            <p:cNvSpPr txBox="1">
              <a:spLocks noChangeArrowheads="1"/>
            </p:cNvSpPr>
            <p:nvPr/>
          </p:nvSpPr>
          <p:spPr bwMode="auto">
            <a:xfrm>
              <a:off x="3024" y="1920"/>
              <a:ext cx="37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2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28600" y="1647825"/>
            <a:ext cx="2208213" cy="1295400"/>
            <a:chOff x="144" y="1440"/>
            <a:chExt cx="1391" cy="816"/>
          </a:xfrm>
        </p:grpSpPr>
        <p:sp>
          <p:nvSpPr>
            <p:cNvPr id="37989" name="Line 24"/>
            <p:cNvSpPr>
              <a:spLocks noChangeShapeType="1"/>
            </p:cNvSpPr>
            <p:nvPr/>
          </p:nvSpPr>
          <p:spPr bwMode="auto">
            <a:xfrm flipH="1">
              <a:off x="336" y="1584"/>
              <a:ext cx="9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Line 25"/>
            <p:cNvSpPr>
              <a:spLocks noChangeShapeType="1"/>
            </p:cNvSpPr>
            <p:nvPr/>
          </p:nvSpPr>
          <p:spPr bwMode="auto">
            <a:xfrm>
              <a:off x="672" y="1584"/>
              <a:ext cx="0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Line 26"/>
            <p:cNvSpPr>
              <a:spLocks noChangeShapeType="1"/>
            </p:cNvSpPr>
            <p:nvPr/>
          </p:nvSpPr>
          <p:spPr bwMode="auto">
            <a:xfrm>
              <a:off x="1296" y="158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Text Box 27"/>
            <p:cNvSpPr txBox="1">
              <a:spLocks noChangeArrowheads="1"/>
            </p:cNvSpPr>
            <p:nvPr/>
          </p:nvSpPr>
          <p:spPr bwMode="auto">
            <a:xfrm>
              <a:off x="562" y="1947"/>
              <a:ext cx="44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7993" name="Text Box 28"/>
            <p:cNvSpPr txBox="1">
              <a:spLocks noChangeArrowheads="1"/>
            </p:cNvSpPr>
            <p:nvPr/>
          </p:nvSpPr>
          <p:spPr bwMode="auto">
            <a:xfrm>
              <a:off x="1200" y="1920"/>
              <a:ext cx="33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7994" name="Text Box 29"/>
            <p:cNvSpPr txBox="1">
              <a:spLocks noChangeArrowheads="1"/>
            </p:cNvSpPr>
            <p:nvPr/>
          </p:nvSpPr>
          <p:spPr bwMode="auto">
            <a:xfrm>
              <a:off x="144" y="1440"/>
              <a:ext cx="335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p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019800" y="733425"/>
            <a:ext cx="2895600" cy="2209800"/>
            <a:chOff x="3792" y="864"/>
            <a:chExt cx="1824" cy="1392"/>
          </a:xfrm>
        </p:grpSpPr>
        <p:sp>
          <p:nvSpPr>
            <p:cNvPr id="37979" name="Text Box 60"/>
            <p:cNvSpPr txBox="1">
              <a:spLocks noChangeArrowheads="1"/>
            </p:cNvSpPr>
            <p:nvPr/>
          </p:nvSpPr>
          <p:spPr bwMode="auto">
            <a:xfrm>
              <a:off x="4033" y="864"/>
              <a:ext cx="3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37980" name="Line 61"/>
            <p:cNvSpPr>
              <a:spLocks noChangeShapeType="1"/>
            </p:cNvSpPr>
            <p:nvPr/>
          </p:nvSpPr>
          <p:spPr bwMode="auto">
            <a:xfrm>
              <a:off x="4033" y="2013"/>
              <a:ext cx="1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Line 62"/>
            <p:cNvSpPr>
              <a:spLocks noChangeShapeType="1"/>
            </p:cNvSpPr>
            <p:nvPr/>
          </p:nvSpPr>
          <p:spPr bwMode="auto">
            <a:xfrm flipV="1">
              <a:off x="4044" y="962"/>
              <a:ext cx="0" cy="10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Text Box 63"/>
            <p:cNvSpPr txBox="1">
              <a:spLocks noChangeArrowheads="1"/>
            </p:cNvSpPr>
            <p:nvPr/>
          </p:nvSpPr>
          <p:spPr bwMode="auto">
            <a:xfrm>
              <a:off x="3792" y="1440"/>
              <a:ext cx="317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7983" name="Text Box 64"/>
            <p:cNvSpPr txBox="1">
              <a:spLocks noChangeArrowheads="1"/>
            </p:cNvSpPr>
            <p:nvPr/>
          </p:nvSpPr>
          <p:spPr bwMode="auto">
            <a:xfrm>
              <a:off x="5361" y="1982"/>
              <a:ext cx="25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37984" name="Line 65"/>
            <p:cNvSpPr>
              <a:spLocks noChangeShapeType="1"/>
            </p:cNvSpPr>
            <p:nvPr/>
          </p:nvSpPr>
          <p:spPr bwMode="auto">
            <a:xfrm>
              <a:off x="4708" y="1669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Text Box 66"/>
            <p:cNvSpPr txBox="1">
              <a:spLocks noChangeArrowheads="1"/>
            </p:cNvSpPr>
            <p:nvPr/>
          </p:nvSpPr>
          <p:spPr bwMode="auto">
            <a:xfrm>
              <a:off x="4585" y="1953"/>
              <a:ext cx="32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7986" name="Text Box 67"/>
            <p:cNvSpPr txBox="1">
              <a:spLocks noChangeArrowheads="1"/>
            </p:cNvSpPr>
            <p:nvPr/>
          </p:nvSpPr>
          <p:spPr bwMode="auto">
            <a:xfrm>
              <a:off x="4665" y="1440"/>
              <a:ext cx="29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P</a:t>
              </a:r>
            </a:p>
          </p:txBody>
        </p:sp>
        <p:sp>
          <p:nvSpPr>
            <p:cNvPr id="37987" name="Line 68"/>
            <p:cNvSpPr>
              <a:spLocks noChangeShapeType="1"/>
            </p:cNvSpPr>
            <p:nvPr/>
          </p:nvSpPr>
          <p:spPr bwMode="auto">
            <a:xfrm flipH="1">
              <a:off x="4032" y="168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8" name="Text Box 69"/>
            <p:cNvSpPr txBox="1">
              <a:spLocks noChangeArrowheads="1"/>
            </p:cNvSpPr>
            <p:nvPr/>
          </p:nvSpPr>
          <p:spPr bwMode="auto">
            <a:xfrm>
              <a:off x="3936" y="1968"/>
              <a:ext cx="25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O</a:t>
              </a:r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6400800" y="1571625"/>
            <a:ext cx="2514600" cy="1524000"/>
            <a:chOff x="4032" y="1392"/>
            <a:chExt cx="1584" cy="960"/>
          </a:xfrm>
        </p:grpSpPr>
        <p:sp>
          <p:nvSpPr>
            <p:cNvPr id="37972" name="Line 71"/>
            <p:cNvSpPr>
              <a:spLocks noChangeShapeType="1"/>
            </p:cNvSpPr>
            <p:nvPr/>
          </p:nvSpPr>
          <p:spPr bwMode="auto">
            <a:xfrm>
              <a:off x="5232" y="1680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Line 72"/>
            <p:cNvSpPr>
              <a:spLocks noChangeShapeType="1"/>
            </p:cNvSpPr>
            <p:nvPr/>
          </p:nvSpPr>
          <p:spPr bwMode="auto">
            <a:xfrm>
              <a:off x="4272" y="1680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Text Box 73"/>
            <p:cNvSpPr txBox="1">
              <a:spLocks noChangeArrowheads="1"/>
            </p:cNvSpPr>
            <p:nvPr/>
          </p:nvSpPr>
          <p:spPr bwMode="auto">
            <a:xfrm>
              <a:off x="4140" y="196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7975" name="Text Box 74"/>
            <p:cNvSpPr txBox="1">
              <a:spLocks noChangeArrowheads="1"/>
            </p:cNvSpPr>
            <p:nvPr/>
          </p:nvSpPr>
          <p:spPr bwMode="auto">
            <a:xfrm>
              <a:off x="5141" y="1968"/>
              <a:ext cx="2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7976" name="Text Box 75"/>
            <p:cNvSpPr txBox="1">
              <a:spLocks noChangeArrowheads="1"/>
            </p:cNvSpPr>
            <p:nvPr/>
          </p:nvSpPr>
          <p:spPr bwMode="auto">
            <a:xfrm>
              <a:off x="4032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7977" name="Text Box 76"/>
            <p:cNvSpPr txBox="1">
              <a:spLocks noChangeArrowheads="1"/>
            </p:cNvSpPr>
            <p:nvPr/>
          </p:nvSpPr>
          <p:spPr bwMode="auto">
            <a:xfrm>
              <a:off x="5248" y="1536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7978" name="Line 77"/>
            <p:cNvSpPr>
              <a:spLocks noChangeShapeType="1"/>
            </p:cNvSpPr>
            <p:nvPr/>
          </p:nvSpPr>
          <p:spPr bwMode="auto">
            <a:xfrm>
              <a:off x="4704" y="168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5486400" y="4238625"/>
            <a:ext cx="3505200" cy="533400"/>
            <a:chOff x="3456" y="2592"/>
            <a:chExt cx="2208" cy="336"/>
          </a:xfrm>
        </p:grpSpPr>
        <p:sp>
          <p:nvSpPr>
            <p:cNvPr id="37970" name="Text Box 79"/>
            <p:cNvSpPr txBox="1">
              <a:spLocks noChangeArrowheads="1"/>
            </p:cNvSpPr>
            <p:nvPr/>
          </p:nvSpPr>
          <p:spPr bwMode="auto">
            <a:xfrm>
              <a:off x="3840" y="2592"/>
              <a:ext cx="1824" cy="327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i="1"/>
                <a:t>Q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,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),</a:t>
              </a:r>
              <a:r>
                <a:rPr lang="en-US" altLang="zh-CN" sz="2800" b="1" i="1"/>
                <a:t>Q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,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37971" name="AutoShape 80"/>
            <p:cNvSpPr>
              <a:spLocks noChangeArrowheads="1"/>
            </p:cNvSpPr>
            <p:nvPr/>
          </p:nvSpPr>
          <p:spPr bwMode="auto">
            <a:xfrm>
              <a:off x="3456" y="2640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5562600" y="5457825"/>
            <a:ext cx="3429000" cy="533400"/>
            <a:chOff x="3504" y="3360"/>
            <a:chExt cx="2160" cy="336"/>
          </a:xfrm>
        </p:grpSpPr>
        <p:sp>
          <p:nvSpPr>
            <p:cNvPr id="37968" name="Text Box 82"/>
            <p:cNvSpPr txBox="1">
              <a:spLocks noChangeArrowheads="1"/>
            </p:cNvSpPr>
            <p:nvPr/>
          </p:nvSpPr>
          <p:spPr bwMode="auto">
            <a:xfrm>
              <a:off x="3840" y="3369"/>
              <a:ext cx="1824" cy="327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i="1"/>
                <a:t>Q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x,y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), </a:t>
              </a:r>
              <a:r>
                <a:rPr lang="en-US" altLang="zh-CN" sz="2800" b="1" i="1"/>
                <a:t>Q</a:t>
              </a:r>
              <a:r>
                <a:rPr lang="en-US" altLang="zh-CN" sz="2800" b="1" baseline="-25000"/>
                <a:t>4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x,y</a:t>
              </a:r>
              <a:r>
                <a:rPr lang="en-US" altLang="zh-CN" sz="2800" b="1" i="1" baseline="-25000"/>
                <a:t>2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37969" name="AutoShape 83"/>
            <p:cNvSpPr>
              <a:spLocks noChangeArrowheads="1"/>
            </p:cNvSpPr>
            <p:nvPr/>
          </p:nvSpPr>
          <p:spPr bwMode="auto">
            <a:xfrm>
              <a:off x="3504" y="3360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58750" y="2997200"/>
          <a:ext cx="1524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4" name="公式" r:id="rId3" imgW="583920" imgH="228600" progId="Equation.3">
                  <p:embed/>
                </p:oleObj>
              </mc:Choice>
              <mc:Fallback>
                <p:oleObj name="公式" r:id="rId3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997200"/>
                        <a:ext cx="1524000" cy="584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1835150" y="2997200"/>
            <a:ext cx="2133600" cy="547688"/>
            <a:chOff x="1200" y="1776"/>
            <a:chExt cx="1344" cy="345"/>
          </a:xfrm>
        </p:grpSpPr>
        <p:sp>
          <p:nvSpPr>
            <p:cNvPr id="37967" name="AutoShape 86"/>
            <p:cNvSpPr>
              <a:spLocks noChangeArrowheads="1"/>
            </p:cNvSpPr>
            <p:nvPr/>
          </p:nvSpPr>
          <p:spPr bwMode="auto">
            <a:xfrm>
              <a:off x="1200" y="1824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01" name="Object 15"/>
            <p:cNvGraphicFramePr>
              <a:graphicFrameLocks noChangeAspect="1"/>
            </p:cNvGraphicFramePr>
            <p:nvPr/>
          </p:nvGraphicFramePr>
          <p:xfrm>
            <a:off x="1488" y="1776"/>
            <a:ext cx="105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75" name="公式" r:id="rId5" imgW="838080" imgH="228600" progId="Equation.3">
                    <p:embed/>
                  </p:oleObj>
                </mc:Choice>
                <mc:Fallback>
                  <p:oleObj name="公式" r:id="rId5" imgW="838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76"/>
                          <a:ext cx="1056" cy="345"/>
                        </a:xfrm>
                        <a:prstGeom prst="rect">
                          <a:avLst/>
                        </a:prstGeom>
                        <a:solidFill>
                          <a:srgbClr val="66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4211638" y="2997200"/>
            <a:ext cx="3529012" cy="533400"/>
            <a:chOff x="2688" y="1776"/>
            <a:chExt cx="2736" cy="336"/>
          </a:xfrm>
        </p:grpSpPr>
        <p:sp>
          <p:nvSpPr>
            <p:cNvPr id="37965" name="Text Box 89"/>
            <p:cNvSpPr txBox="1">
              <a:spLocks noChangeArrowheads="1"/>
            </p:cNvSpPr>
            <p:nvPr/>
          </p:nvSpPr>
          <p:spPr bwMode="auto">
            <a:xfrm>
              <a:off x="3024" y="1776"/>
              <a:ext cx="2400" cy="327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相轨线</a:t>
              </a:r>
              <a:r>
                <a:rPr lang="zh-CN" altLang="zh-CN" sz="2800" b="1"/>
                <a:t>退化为</a:t>
              </a:r>
              <a:r>
                <a:rPr lang="en-US" altLang="zh-CN" sz="2800" b="1" i="1"/>
                <a:t>P</a:t>
              </a:r>
              <a:r>
                <a:rPr lang="zh-CN" altLang="zh-CN" sz="2800" b="1"/>
                <a:t>点</a:t>
              </a:r>
              <a:endParaRPr lang="zh-CN" altLang="en-US" sz="2800" b="1"/>
            </a:p>
          </p:txBody>
        </p:sp>
        <p:sp>
          <p:nvSpPr>
            <p:cNvPr id="37966" name="AutoShape 90"/>
            <p:cNvSpPr>
              <a:spLocks noChangeArrowheads="1"/>
            </p:cNvSpPr>
            <p:nvPr/>
          </p:nvSpPr>
          <p:spPr bwMode="auto">
            <a:xfrm>
              <a:off x="2688" y="1824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228600" y="3629025"/>
          <a:ext cx="1447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6" name="公式" r:id="rId7" imgW="583920" imgH="228600" progId="Equation.3">
                  <p:embed/>
                </p:oleObj>
              </mc:Choice>
              <mc:Fallback>
                <p:oleObj name="公式" r:id="rId7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29025"/>
                        <a:ext cx="1447800" cy="5556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3886200" y="3629025"/>
          <a:ext cx="1143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7" name="公式" r:id="rId9" imgW="545760" imgH="228600" progId="Equation.3">
                  <p:embed/>
                </p:oleObj>
              </mc:Choice>
              <mc:Fallback>
                <p:oleObj name="公式" r:id="rId9" imgW="545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29025"/>
                        <a:ext cx="1143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7239000" y="3629025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8" name="公式" r:id="rId11" imgW="888840" imgH="228600" progId="Equation.3">
                  <p:embed/>
                </p:oleObj>
              </mc:Choice>
              <mc:Fallback>
                <p:oleObj name="公式" r:id="rId11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629025"/>
                        <a:ext cx="167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1828800" y="3629025"/>
            <a:ext cx="1849438" cy="533400"/>
            <a:chOff x="1152" y="2208"/>
            <a:chExt cx="1165" cy="336"/>
          </a:xfrm>
        </p:grpSpPr>
        <p:graphicFrame>
          <p:nvGraphicFramePr>
            <p:cNvPr id="37900" name="Object 14"/>
            <p:cNvGraphicFramePr>
              <a:graphicFrameLocks noChangeAspect="1"/>
            </p:cNvGraphicFramePr>
            <p:nvPr/>
          </p:nvGraphicFramePr>
          <p:xfrm>
            <a:off x="1392" y="2208"/>
            <a:ext cx="92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79" name="公式" r:id="rId13" imgW="660240" imgH="228600" progId="Equation.3">
                    <p:embed/>
                  </p:oleObj>
                </mc:Choice>
                <mc:Fallback>
                  <p:oleObj name="公式" r:id="rId13" imgW="660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08"/>
                          <a:ext cx="92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64" name="AutoShape 96"/>
            <p:cNvSpPr>
              <a:spLocks noChangeArrowheads="1"/>
            </p:cNvSpPr>
            <p:nvPr/>
          </p:nvSpPr>
          <p:spPr bwMode="auto">
            <a:xfrm>
              <a:off x="1152" y="2256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228600" y="4238625"/>
            <a:ext cx="5105400" cy="533400"/>
            <a:chOff x="144" y="2592"/>
            <a:chExt cx="3216" cy="336"/>
          </a:xfrm>
        </p:grpSpPr>
        <p:sp>
          <p:nvSpPr>
            <p:cNvPr id="37962" name="Text Box 98"/>
            <p:cNvSpPr txBox="1">
              <a:spLocks noChangeArrowheads="1"/>
            </p:cNvSpPr>
            <p:nvPr/>
          </p:nvSpPr>
          <p:spPr bwMode="auto">
            <a:xfrm>
              <a:off x="384" y="2592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 </a:t>
              </a:r>
              <a:r>
                <a:rPr lang="zh-CN" altLang="zh-CN" sz="2800"/>
                <a:t>存在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&lt;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0</a:t>
              </a:r>
              <a:r>
                <a:rPr lang="en-US" altLang="zh-CN" sz="2800"/>
                <a:t>&lt;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, </a:t>
              </a:r>
              <a:r>
                <a:rPr lang="zh-CN" altLang="zh-CN" sz="2800"/>
                <a:t>使</a:t>
              </a:r>
              <a:r>
                <a:rPr lang="en-US" altLang="zh-CN" sz="2800" i="1"/>
                <a:t>f</a:t>
              </a:r>
              <a:r>
                <a:rPr lang="en-US" altLang="zh-CN" sz="2800"/>
                <a:t>(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)=</a:t>
              </a:r>
              <a:r>
                <a:rPr lang="en-US" altLang="zh-CN" sz="2800" i="1"/>
                <a:t>f</a:t>
              </a:r>
              <a:r>
                <a:rPr lang="en-US" altLang="zh-CN" sz="2800"/>
                <a:t>(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)=</a:t>
              </a:r>
              <a:r>
                <a:rPr lang="en-US" altLang="zh-CN" sz="2800" i="1"/>
                <a:t>p</a:t>
              </a:r>
              <a:endParaRPr lang="en-US" altLang="zh-CN" sz="2800"/>
            </a:p>
          </p:txBody>
        </p:sp>
        <p:sp>
          <p:nvSpPr>
            <p:cNvPr id="37963" name="AutoShape 99"/>
            <p:cNvSpPr>
              <a:spLocks noChangeArrowheads="1"/>
            </p:cNvSpPr>
            <p:nvPr/>
          </p:nvSpPr>
          <p:spPr bwMode="auto">
            <a:xfrm>
              <a:off x="144" y="2640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00"/>
          <p:cNvGrpSpPr>
            <a:grpSpLocks/>
          </p:cNvGrpSpPr>
          <p:nvPr/>
        </p:nvGrpSpPr>
        <p:grpSpPr bwMode="auto">
          <a:xfrm>
            <a:off x="5105400" y="3629025"/>
            <a:ext cx="1966913" cy="533400"/>
            <a:chOff x="3216" y="2208"/>
            <a:chExt cx="1239" cy="336"/>
          </a:xfrm>
        </p:grpSpPr>
        <p:sp>
          <p:nvSpPr>
            <p:cNvPr id="37961" name="AutoShape 101"/>
            <p:cNvSpPr>
              <a:spLocks noChangeArrowheads="1"/>
            </p:cNvSpPr>
            <p:nvPr/>
          </p:nvSpPr>
          <p:spPr bwMode="auto">
            <a:xfrm>
              <a:off x="3216" y="2256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9" name="Object 13"/>
            <p:cNvGraphicFramePr>
              <a:graphicFrameLocks noChangeAspect="1"/>
            </p:cNvGraphicFramePr>
            <p:nvPr/>
          </p:nvGraphicFramePr>
          <p:xfrm>
            <a:off x="3408" y="2208"/>
            <a:ext cx="104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80" name="公式" r:id="rId15" imgW="647640" imgH="228600" progId="Equation.3">
                    <p:embed/>
                  </p:oleObj>
                </mc:Choice>
                <mc:Fallback>
                  <p:oleObj name="公式" r:id="rId15" imgW="647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08"/>
                          <a:ext cx="104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101600" y="4908550"/>
          <a:ext cx="2184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1" name="公式" r:id="rId17" imgW="965160" imgH="215640" progId="Equation.3">
                  <p:embed/>
                </p:oleObj>
              </mc:Choice>
              <mc:Fallback>
                <p:oleObj name="公式" r:id="rId17" imgW="965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4908550"/>
                        <a:ext cx="2184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5199063" y="4924425"/>
          <a:ext cx="11255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2" name="公式" r:id="rId19" imgW="596880" imgH="203040" progId="Equation.3">
                  <p:embed/>
                </p:oleObj>
              </mc:Choice>
              <mc:Fallback>
                <p:oleObj name="公式" r:id="rId19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4924425"/>
                        <a:ext cx="11255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685800" y="5457825"/>
            <a:ext cx="5029200" cy="533400"/>
            <a:chOff x="192" y="3360"/>
            <a:chExt cx="3168" cy="336"/>
          </a:xfrm>
        </p:grpSpPr>
        <p:sp>
          <p:nvSpPr>
            <p:cNvPr id="37959" name="Text Box 106"/>
            <p:cNvSpPr txBox="1">
              <a:spLocks noChangeArrowheads="1"/>
            </p:cNvSpPr>
            <p:nvPr/>
          </p:nvSpPr>
          <p:spPr bwMode="auto">
            <a:xfrm>
              <a:off x="432" y="3369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zh-CN" sz="2800"/>
                <a:t>存在</a:t>
              </a:r>
              <a:r>
                <a:rPr lang="en-US" altLang="zh-CN" sz="2800" i="1"/>
                <a:t>y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&lt;</a:t>
              </a:r>
              <a:r>
                <a:rPr lang="en-US" altLang="zh-CN" sz="2800" i="1"/>
                <a:t>y</a:t>
              </a:r>
              <a:r>
                <a:rPr lang="en-US" altLang="zh-CN" sz="2800" baseline="-25000"/>
                <a:t>0</a:t>
              </a:r>
              <a:r>
                <a:rPr lang="en-US" altLang="zh-CN" sz="2800"/>
                <a:t>&lt;</a:t>
              </a:r>
              <a:r>
                <a:rPr lang="en-US" altLang="zh-CN" sz="2800" i="1"/>
                <a:t>y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,</a:t>
              </a:r>
              <a:r>
                <a:rPr lang="zh-CN" altLang="zh-CN" sz="2800"/>
                <a:t>使</a:t>
              </a:r>
              <a:r>
                <a:rPr lang="en-US" altLang="zh-CN" sz="2800" i="1"/>
                <a:t>g</a:t>
              </a:r>
              <a:r>
                <a:rPr lang="en-US" altLang="zh-CN" sz="2800"/>
                <a:t>(</a:t>
              </a:r>
              <a:r>
                <a:rPr lang="en-US" altLang="zh-CN" sz="2800" i="1"/>
                <a:t>y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)=</a:t>
              </a:r>
              <a:r>
                <a:rPr lang="en-US" altLang="zh-CN" sz="2800" i="1"/>
                <a:t>g</a:t>
              </a:r>
              <a:r>
                <a:rPr lang="en-US" altLang="zh-CN" sz="2800"/>
                <a:t>(</a:t>
              </a:r>
              <a:r>
                <a:rPr lang="en-US" altLang="zh-CN" sz="2800" i="1"/>
                <a:t>y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)=</a:t>
              </a:r>
              <a:r>
                <a:rPr lang="en-US" altLang="zh-CN" sz="2800" i="1"/>
                <a:t>q</a:t>
              </a:r>
              <a:endParaRPr lang="en-US" altLang="zh-CN" sz="2800"/>
            </a:p>
          </p:txBody>
        </p:sp>
        <p:sp>
          <p:nvSpPr>
            <p:cNvPr id="37960" name="AutoShape 107"/>
            <p:cNvSpPr>
              <a:spLocks noChangeArrowheads="1"/>
            </p:cNvSpPr>
            <p:nvPr/>
          </p:nvSpPr>
          <p:spPr bwMode="auto">
            <a:xfrm>
              <a:off x="192" y="3360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08"/>
          <p:cNvGrpSpPr>
            <a:grpSpLocks/>
          </p:cNvGrpSpPr>
          <p:nvPr/>
        </p:nvGrpSpPr>
        <p:grpSpPr bwMode="auto">
          <a:xfrm>
            <a:off x="2362200" y="4848225"/>
            <a:ext cx="2743200" cy="533400"/>
            <a:chOff x="1488" y="2976"/>
            <a:chExt cx="1728" cy="336"/>
          </a:xfrm>
        </p:grpSpPr>
        <p:sp>
          <p:nvSpPr>
            <p:cNvPr id="37958" name="AutoShape 109"/>
            <p:cNvSpPr>
              <a:spLocks noChangeArrowheads="1"/>
            </p:cNvSpPr>
            <p:nvPr/>
          </p:nvSpPr>
          <p:spPr bwMode="auto">
            <a:xfrm>
              <a:off x="1488" y="3024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8" name="Object 12"/>
            <p:cNvGraphicFramePr>
              <a:graphicFrameLocks noChangeAspect="1"/>
            </p:cNvGraphicFramePr>
            <p:nvPr/>
          </p:nvGraphicFramePr>
          <p:xfrm>
            <a:off x="1728" y="2976"/>
            <a:ext cx="14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83" name="公式" r:id="rId21" imgW="1028520" imgH="228600" progId="Equation.3">
                    <p:embed/>
                  </p:oleObj>
                </mc:Choice>
                <mc:Fallback>
                  <p:oleObj name="公式" r:id="rId21" imgW="10285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976"/>
                          <a:ext cx="148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6324600" y="4848225"/>
            <a:ext cx="2590800" cy="533400"/>
            <a:chOff x="4080" y="2976"/>
            <a:chExt cx="1536" cy="336"/>
          </a:xfrm>
        </p:grpSpPr>
        <p:graphicFrame>
          <p:nvGraphicFramePr>
            <p:cNvPr id="37897" name="Object 11"/>
            <p:cNvGraphicFramePr>
              <a:graphicFrameLocks noChangeAspect="1"/>
            </p:cNvGraphicFramePr>
            <p:nvPr/>
          </p:nvGraphicFramePr>
          <p:xfrm>
            <a:off x="4344" y="2976"/>
            <a:ext cx="1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84" name="公式" r:id="rId23" imgW="876240" imgH="228600" progId="Equation.3">
                    <p:embed/>
                  </p:oleObj>
                </mc:Choice>
                <mc:Fallback>
                  <p:oleObj name="公式" r:id="rId23" imgW="876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2976"/>
                          <a:ext cx="1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57" name="AutoShape 113"/>
            <p:cNvSpPr>
              <a:spLocks noChangeArrowheads="1"/>
            </p:cNvSpPr>
            <p:nvPr/>
          </p:nvSpPr>
          <p:spPr bwMode="auto">
            <a:xfrm>
              <a:off x="4080" y="3024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15"/>
          <p:cNvGrpSpPr>
            <a:grpSpLocks/>
          </p:cNvGrpSpPr>
          <p:nvPr/>
        </p:nvGrpSpPr>
        <p:grpSpPr bwMode="auto">
          <a:xfrm>
            <a:off x="4419600" y="6019800"/>
            <a:ext cx="4038600" cy="561975"/>
            <a:chOff x="2160" y="3744"/>
            <a:chExt cx="3072" cy="354"/>
          </a:xfrm>
        </p:grpSpPr>
        <p:sp>
          <p:nvSpPr>
            <p:cNvPr id="37955" name="Text Box 116"/>
            <p:cNvSpPr txBox="1">
              <a:spLocks noChangeArrowheads="1"/>
            </p:cNvSpPr>
            <p:nvPr/>
          </p:nvSpPr>
          <p:spPr bwMode="auto">
            <a:xfrm>
              <a:off x="2400" y="3744"/>
              <a:ext cx="283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相轨线是封闭曲线族</a:t>
              </a:r>
            </a:p>
          </p:txBody>
        </p:sp>
        <p:sp>
          <p:nvSpPr>
            <p:cNvPr id="37956" name="AutoShape 117"/>
            <p:cNvSpPr>
              <a:spLocks noChangeArrowheads="1"/>
            </p:cNvSpPr>
            <p:nvPr/>
          </p:nvSpPr>
          <p:spPr bwMode="auto">
            <a:xfrm>
              <a:off x="2160" y="379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32"/>
          <p:cNvGrpSpPr>
            <a:grpSpLocks/>
          </p:cNvGrpSpPr>
          <p:nvPr/>
        </p:nvGrpSpPr>
        <p:grpSpPr bwMode="auto">
          <a:xfrm>
            <a:off x="7696200" y="733425"/>
            <a:ext cx="685800" cy="2014538"/>
            <a:chOff x="3360" y="432"/>
            <a:chExt cx="432" cy="1269"/>
          </a:xfrm>
        </p:grpSpPr>
        <p:sp>
          <p:nvSpPr>
            <p:cNvPr id="37951" name="Text Box 127"/>
            <p:cNvSpPr txBox="1">
              <a:spLocks noChangeArrowheads="1"/>
            </p:cNvSpPr>
            <p:nvPr/>
          </p:nvSpPr>
          <p:spPr bwMode="auto">
            <a:xfrm>
              <a:off x="3360" y="1475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37952" name="Text Box 128"/>
            <p:cNvSpPr txBox="1">
              <a:spLocks noChangeArrowheads="1"/>
            </p:cNvSpPr>
            <p:nvPr/>
          </p:nvSpPr>
          <p:spPr bwMode="auto">
            <a:xfrm>
              <a:off x="3455" y="1283"/>
              <a:ext cx="33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37953" name="Text Box 129"/>
            <p:cNvSpPr txBox="1">
              <a:spLocks noChangeArrowheads="1"/>
            </p:cNvSpPr>
            <p:nvPr/>
          </p:nvSpPr>
          <p:spPr bwMode="auto">
            <a:xfrm>
              <a:off x="3360" y="432"/>
              <a:ext cx="33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37954" name="Line 131"/>
            <p:cNvSpPr>
              <a:spLocks noChangeShapeType="1"/>
            </p:cNvSpPr>
            <p:nvPr/>
          </p:nvSpPr>
          <p:spPr bwMode="auto">
            <a:xfrm flipV="1">
              <a:off x="3456" y="7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33"/>
          <p:cNvGrpSpPr>
            <a:grpSpLocks/>
          </p:cNvGrpSpPr>
          <p:nvPr/>
        </p:nvGrpSpPr>
        <p:grpSpPr bwMode="auto">
          <a:xfrm>
            <a:off x="152400" y="733425"/>
            <a:ext cx="3200400" cy="2166938"/>
            <a:chOff x="3840" y="720"/>
            <a:chExt cx="2016" cy="1365"/>
          </a:xfrm>
        </p:grpSpPr>
        <p:sp>
          <p:nvSpPr>
            <p:cNvPr id="37938" name="Arc 134"/>
            <p:cNvSpPr>
              <a:spLocks/>
            </p:cNvSpPr>
            <p:nvPr/>
          </p:nvSpPr>
          <p:spPr bwMode="auto">
            <a:xfrm flipV="1">
              <a:off x="4069" y="1453"/>
              <a:ext cx="363" cy="40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8 h 21600"/>
                <a:gd name="T4" fmla="*/ 0 w 21600"/>
                <a:gd name="T5" fmla="*/ 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Arc 135"/>
            <p:cNvSpPr>
              <a:spLocks/>
            </p:cNvSpPr>
            <p:nvPr/>
          </p:nvSpPr>
          <p:spPr bwMode="auto">
            <a:xfrm flipH="1">
              <a:off x="4432" y="1119"/>
              <a:ext cx="335" cy="347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Arc 136"/>
            <p:cNvSpPr>
              <a:spLocks/>
            </p:cNvSpPr>
            <p:nvPr/>
          </p:nvSpPr>
          <p:spPr bwMode="auto">
            <a:xfrm>
              <a:off x="4753" y="1120"/>
              <a:ext cx="293" cy="482"/>
            </a:xfrm>
            <a:custGeom>
              <a:avLst/>
              <a:gdLst>
                <a:gd name="T0" fmla="*/ 0 w 21555"/>
                <a:gd name="T1" fmla="*/ 0 h 21600"/>
                <a:gd name="T2" fmla="*/ 4 w 21555"/>
                <a:gd name="T3" fmla="*/ 10 h 21600"/>
                <a:gd name="T4" fmla="*/ 0 w 21555"/>
                <a:gd name="T5" fmla="*/ 11 h 21600"/>
                <a:gd name="T6" fmla="*/ 0 60000 65536"/>
                <a:gd name="T7" fmla="*/ 0 60000 65536"/>
                <a:gd name="T8" fmla="*/ 0 60000 65536"/>
                <a:gd name="T9" fmla="*/ 0 w 21555"/>
                <a:gd name="T10" fmla="*/ 0 h 21600"/>
                <a:gd name="T11" fmla="*/ 21555 w 215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55" h="21600" fill="none" extrusionOk="0">
                  <a:moveTo>
                    <a:pt x="-1" y="0"/>
                  </a:moveTo>
                  <a:cubicBezTo>
                    <a:pt x="11390" y="0"/>
                    <a:pt x="20823" y="8845"/>
                    <a:pt x="21555" y="20211"/>
                  </a:cubicBezTo>
                </a:path>
                <a:path w="21555" h="21600" stroke="0" extrusionOk="0">
                  <a:moveTo>
                    <a:pt x="-1" y="0"/>
                  </a:moveTo>
                  <a:cubicBezTo>
                    <a:pt x="11390" y="0"/>
                    <a:pt x="20823" y="8845"/>
                    <a:pt x="21555" y="202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Line 137"/>
            <p:cNvSpPr>
              <a:spLocks noChangeShapeType="1"/>
            </p:cNvSpPr>
            <p:nvPr/>
          </p:nvSpPr>
          <p:spPr bwMode="auto">
            <a:xfrm>
              <a:off x="4069" y="1861"/>
              <a:ext cx="1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Arc 138"/>
            <p:cNvSpPr>
              <a:spLocks/>
            </p:cNvSpPr>
            <p:nvPr/>
          </p:nvSpPr>
          <p:spPr bwMode="auto">
            <a:xfrm flipH="1" flipV="1">
              <a:off x="5055" y="1536"/>
              <a:ext cx="338" cy="222"/>
            </a:xfrm>
            <a:custGeom>
              <a:avLst/>
              <a:gdLst>
                <a:gd name="T0" fmla="*/ 0 w 26463"/>
                <a:gd name="T1" fmla="*/ 0 h 21600"/>
                <a:gd name="T2" fmla="*/ 4 w 26463"/>
                <a:gd name="T3" fmla="*/ 2 h 21600"/>
                <a:gd name="T4" fmla="*/ 1 w 26463"/>
                <a:gd name="T5" fmla="*/ 2 h 21600"/>
                <a:gd name="T6" fmla="*/ 0 60000 65536"/>
                <a:gd name="T7" fmla="*/ 0 60000 65536"/>
                <a:gd name="T8" fmla="*/ 0 60000 65536"/>
                <a:gd name="T9" fmla="*/ 0 w 26463"/>
                <a:gd name="T10" fmla="*/ 0 h 21600"/>
                <a:gd name="T11" fmla="*/ 26463 w 2646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63" h="21600" fill="none" extrusionOk="0">
                  <a:moveTo>
                    <a:pt x="0" y="571"/>
                  </a:moveTo>
                  <a:cubicBezTo>
                    <a:pt x="1617" y="191"/>
                    <a:pt x="3273" y="-1"/>
                    <a:pt x="4935" y="0"/>
                  </a:cubicBezTo>
                  <a:cubicBezTo>
                    <a:pt x="16181" y="0"/>
                    <a:pt x="25546" y="8630"/>
                    <a:pt x="26463" y="19839"/>
                  </a:cubicBezTo>
                </a:path>
                <a:path w="26463" h="21600" stroke="0" extrusionOk="0">
                  <a:moveTo>
                    <a:pt x="0" y="571"/>
                  </a:moveTo>
                  <a:cubicBezTo>
                    <a:pt x="1617" y="191"/>
                    <a:pt x="3273" y="-1"/>
                    <a:pt x="4935" y="0"/>
                  </a:cubicBezTo>
                  <a:cubicBezTo>
                    <a:pt x="16181" y="0"/>
                    <a:pt x="25546" y="8630"/>
                    <a:pt x="26463" y="19839"/>
                  </a:cubicBezTo>
                  <a:lnTo>
                    <a:pt x="493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Line 139"/>
            <p:cNvSpPr>
              <a:spLocks noChangeShapeType="1"/>
            </p:cNvSpPr>
            <p:nvPr/>
          </p:nvSpPr>
          <p:spPr bwMode="auto">
            <a:xfrm flipH="1" flipV="1">
              <a:off x="4080" y="789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Line 140"/>
            <p:cNvSpPr>
              <a:spLocks noChangeShapeType="1"/>
            </p:cNvSpPr>
            <p:nvPr/>
          </p:nvSpPr>
          <p:spPr bwMode="auto">
            <a:xfrm flipH="1">
              <a:off x="4097" y="1125"/>
              <a:ext cx="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Line 141"/>
            <p:cNvSpPr>
              <a:spLocks noChangeShapeType="1"/>
            </p:cNvSpPr>
            <p:nvPr/>
          </p:nvSpPr>
          <p:spPr bwMode="auto">
            <a:xfrm>
              <a:off x="4753" y="1132"/>
              <a:ext cx="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Text Box 142"/>
            <p:cNvSpPr txBox="1">
              <a:spLocks noChangeArrowheads="1"/>
            </p:cNvSpPr>
            <p:nvPr/>
          </p:nvSpPr>
          <p:spPr bwMode="auto">
            <a:xfrm>
              <a:off x="4117" y="720"/>
              <a:ext cx="49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  <p:sp>
          <p:nvSpPr>
            <p:cNvPr id="37947" name="Text Box 143"/>
            <p:cNvSpPr txBox="1">
              <a:spLocks noChangeArrowheads="1"/>
            </p:cNvSpPr>
            <p:nvPr/>
          </p:nvSpPr>
          <p:spPr bwMode="auto">
            <a:xfrm>
              <a:off x="5493" y="1797"/>
              <a:ext cx="36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37948" name="Text Box 144"/>
            <p:cNvSpPr txBox="1">
              <a:spLocks noChangeArrowheads="1"/>
            </p:cNvSpPr>
            <p:nvPr/>
          </p:nvSpPr>
          <p:spPr bwMode="auto">
            <a:xfrm>
              <a:off x="4572" y="1787"/>
              <a:ext cx="27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7949" name="Text Box 145"/>
            <p:cNvSpPr txBox="1">
              <a:spLocks noChangeArrowheads="1"/>
            </p:cNvSpPr>
            <p:nvPr/>
          </p:nvSpPr>
          <p:spPr bwMode="auto">
            <a:xfrm>
              <a:off x="3840" y="981"/>
              <a:ext cx="3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f</a:t>
              </a:r>
              <a:r>
                <a:rPr lang="en-US" altLang="zh-CN" i="1" baseline="-25000"/>
                <a:t>m</a:t>
              </a:r>
            </a:p>
          </p:txBody>
        </p:sp>
        <p:sp>
          <p:nvSpPr>
            <p:cNvPr id="37950" name="Text Box 146"/>
            <p:cNvSpPr txBox="1">
              <a:spLocks noChangeArrowheads="1"/>
            </p:cNvSpPr>
            <p:nvPr/>
          </p:nvSpPr>
          <p:spPr bwMode="auto">
            <a:xfrm>
              <a:off x="4005" y="1841"/>
              <a:ext cx="36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O</a:t>
              </a:r>
            </a:p>
          </p:txBody>
        </p:sp>
      </p:grpSp>
      <p:grpSp>
        <p:nvGrpSpPr>
          <p:cNvPr id="21" name="Group 147"/>
          <p:cNvGrpSpPr>
            <a:grpSpLocks/>
          </p:cNvGrpSpPr>
          <p:nvPr/>
        </p:nvGrpSpPr>
        <p:grpSpPr bwMode="auto">
          <a:xfrm>
            <a:off x="3048000" y="809625"/>
            <a:ext cx="3200400" cy="2133600"/>
            <a:chOff x="3600" y="2976"/>
            <a:chExt cx="2016" cy="1344"/>
          </a:xfrm>
        </p:grpSpPr>
        <p:sp>
          <p:nvSpPr>
            <p:cNvPr id="37925" name="Arc 148"/>
            <p:cNvSpPr>
              <a:spLocks/>
            </p:cNvSpPr>
            <p:nvPr/>
          </p:nvSpPr>
          <p:spPr bwMode="auto">
            <a:xfrm flipV="1">
              <a:off x="3899" y="3686"/>
              <a:ext cx="291" cy="38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Arc 149"/>
            <p:cNvSpPr>
              <a:spLocks/>
            </p:cNvSpPr>
            <p:nvPr/>
          </p:nvSpPr>
          <p:spPr bwMode="auto">
            <a:xfrm flipH="1">
              <a:off x="4190" y="3379"/>
              <a:ext cx="336" cy="307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Arc 150"/>
            <p:cNvSpPr>
              <a:spLocks/>
            </p:cNvSpPr>
            <p:nvPr/>
          </p:nvSpPr>
          <p:spPr bwMode="auto">
            <a:xfrm>
              <a:off x="4526" y="3379"/>
              <a:ext cx="303" cy="259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Arc 151"/>
            <p:cNvSpPr>
              <a:spLocks/>
            </p:cNvSpPr>
            <p:nvPr/>
          </p:nvSpPr>
          <p:spPr bwMode="auto">
            <a:xfrm flipH="1" flipV="1">
              <a:off x="4829" y="3648"/>
              <a:ext cx="369" cy="250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152"/>
            <p:cNvSpPr>
              <a:spLocks noChangeShapeType="1"/>
            </p:cNvSpPr>
            <p:nvPr/>
          </p:nvSpPr>
          <p:spPr bwMode="auto">
            <a:xfrm>
              <a:off x="3922" y="4080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Line 153"/>
            <p:cNvSpPr>
              <a:spLocks noChangeShapeType="1"/>
            </p:cNvSpPr>
            <p:nvPr/>
          </p:nvSpPr>
          <p:spPr bwMode="auto">
            <a:xfrm flipV="1">
              <a:off x="3899" y="3062"/>
              <a:ext cx="0" cy="1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154"/>
            <p:cNvSpPr>
              <a:spLocks noChangeShapeType="1"/>
            </p:cNvSpPr>
            <p:nvPr/>
          </p:nvSpPr>
          <p:spPr bwMode="auto">
            <a:xfrm flipH="1">
              <a:off x="3899" y="3379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155"/>
            <p:cNvSpPr>
              <a:spLocks noChangeShapeType="1"/>
            </p:cNvSpPr>
            <p:nvPr/>
          </p:nvSpPr>
          <p:spPr bwMode="auto">
            <a:xfrm>
              <a:off x="4515" y="3389"/>
              <a:ext cx="0" cy="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Text Box 156"/>
            <p:cNvSpPr txBox="1">
              <a:spLocks noChangeArrowheads="1"/>
            </p:cNvSpPr>
            <p:nvPr/>
          </p:nvSpPr>
          <p:spPr bwMode="auto">
            <a:xfrm>
              <a:off x="3888" y="2976"/>
              <a:ext cx="45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</a:p>
          </p:txBody>
        </p:sp>
        <p:sp>
          <p:nvSpPr>
            <p:cNvPr id="37934" name="Text Box 157"/>
            <p:cNvSpPr txBox="1">
              <a:spLocks noChangeArrowheads="1"/>
            </p:cNvSpPr>
            <p:nvPr/>
          </p:nvSpPr>
          <p:spPr bwMode="auto">
            <a:xfrm>
              <a:off x="3600" y="3275"/>
              <a:ext cx="32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g</a:t>
              </a:r>
              <a:r>
                <a:rPr lang="en-US" altLang="zh-CN" i="1" baseline="-25000"/>
                <a:t>m</a:t>
              </a:r>
            </a:p>
          </p:txBody>
        </p:sp>
        <p:sp>
          <p:nvSpPr>
            <p:cNvPr id="37935" name="Text Box 158"/>
            <p:cNvSpPr txBox="1">
              <a:spLocks noChangeArrowheads="1"/>
            </p:cNvSpPr>
            <p:nvPr/>
          </p:nvSpPr>
          <p:spPr bwMode="auto">
            <a:xfrm>
              <a:off x="4381" y="3984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7936" name="Text Box 159"/>
            <p:cNvSpPr txBox="1">
              <a:spLocks noChangeArrowheads="1"/>
            </p:cNvSpPr>
            <p:nvPr/>
          </p:nvSpPr>
          <p:spPr bwMode="auto">
            <a:xfrm>
              <a:off x="5280" y="4023"/>
              <a:ext cx="33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37937" name="Text Box 160"/>
            <p:cNvSpPr txBox="1">
              <a:spLocks noChangeArrowheads="1"/>
            </p:cNvSpPr>
            <p:nvPr/>
          </p:nvSpPr>
          <p:spPr bwMode="auto">
            <a:xfrm>
              <a:off x="3744" y="40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O</a:t>
              </a:r>
            </a:p>
          </p:txBody>
        </p:sp>
      </p:grpSp>
      <p:graphicFrame>
        <p:nvGraphicFramePr>
          <p:cNvPr id="3789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53204"/>
              </p:ext>
            </p:extLst>
          </p:nvPr>
        </p:nvGraphicFramePr>
        <p:xfrm>
          <a:off x="2476500" y="465807"/>
          <a:ext cx="28162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5" name="Equation" r:id="rId25" imgW="901440" imgH="203040" progId="Equation.3">
                  <p:embed/>
                </p:oleObj>
              </mc:Choice>
              <mc:Fallback>
                <p:oleObj name="Equation" r:id="rId25" imgW="90144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65807"/>
                        <a:ext cx="2816225" cy="4429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2" name="Text Box 163"/>
          <p:cNvSpPr txBox="1">
            <a:spLocks noChangeArrowheads="1"/>
          </p:cNvSpPr>
          <p:nvPr/>
        </p:nvSpPr>
        <p:spPr bwMode="auto">
          <a:xfrm>
            <a:off x="1187450" y="389607"/>
            <a:ext cx="1371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相轨线</a:t>
            </a:r>
            <a:endParaRPr lang="zh-CN" altLang="en-US" sz="2800" b="1" i="1">
              <a:ea typeface="楷体_GB2312" pitchFamily="49" charset="-122"/>
            </a:endParaRPr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7596188" y="2981325"/>
            <a:ext cx="13684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P~</a:t>
            </a:r>
            <a:r>
              <a:rPr lang="zh-CN" altLang="zh-CN" sz="2800" b="1"/>
              <a:t>中心</a:t>
            </a:r>
            <a:endParaRPr lang="zh-CN" altLang="en-US" sz="2800" b="1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755650" y="6021388"/>
            <a:ext cx="324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zh-CN" altLang="en-US" sz="2800" b="1"/>
              <a:t>是</a:t>
            </a:r>
            <a:r>
              <a:rPr lang="en-US" altLang="zh-CN" sz="2800" b="1"/>
              <a:t>[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, 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]</a:t>
            </a:r>
            <a:r>
              <a:rPr lang="zh-CN" altLang="en-US" sz="2800" b="1"/>
              <a:t>内任意点</a:t>
            </a:r>
          </a:p>
        </p:txBody>
      </p:sp>
    </p:spTree>
    <p:extLst>
      <p:ext uri="{BB962C8B-B14F-4D97-AF65-F5344CB8AC3E}">
        <p14:creationId xmlns:p14="http://schemas.microsoft.com/office/powerpoint/2010/main" val="3810210076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10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1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1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1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1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nimBg="1" autoUpdateAnimBg="0"/>
      <p:bldP spid="11469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1027"/>
          <p:cNvSpPr txBox="1">
            <a:spLocks noChangeArrowheads="1"/>
          </p:cNvSpPr>
          <p:nvPr/>
        </p:nvSpPr>
        <p:spPr bwMode="auto">
          <a:xfrm>
            <a:off x="228600" y="11207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相轨线</a:t>
            </a:r>
            <a:r>
              <a:rPr lang="zh-CN" altLang="en-US" sz="2800" b="1"/>
              <a:t>是封闭曲线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581400" y="1044575"/>
            <a:ext cx="5410200" cy="519113"/>
            <a:chOff x="2304" y="489"/>
            <a:chExt cx="3408" cy="327"/>
          </a:xfrm>
        </p:grpSpPr>
        <p:sp>
          <p:nvSpPr>
            <p:cNvPr id="38945" name="Text Box 1029"/>
            <p:cNvSpPr txBox="1">
              <a:spLocks noChangeArrowheads="1"/>
            </p:cNvSpPr>
            <p:nvPr/>
          </p:nvSpPr>
          <p:spPr bwMode="auto">
            <a:xfrm>
              <a:off x="2688" y="489"/>
              <a:ext cx="30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</a:rPr>
                <a:t>x</a:t>
              </a:r>
              <a:r>
                <a:rPr lang="en-US" altLang="zh-CN" sz="2800" b="1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t</a:t>
              </a:r>
              <a:r>
                <a:rPr lang="en-US" altLang="zh-CN" sz="2800" b="1">
                  <a:solidFill>
                    <a:srgbClr val="FF0000"/>
                  </a:solidFill>
                </a:rPr>
                <a:t>), 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y</a:t>
              </a:r>
              <a:r>
                <a:rPr lang="en-US" altLang="zh-CN" sz="2800" b="1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t</a:t>
              </a:r>
              <a:r>
                <a:rPr lang="en-US" altLang="zh-CN" sz="2800" b="1">
                  <a:solidFill>
                    <a:srgbClr val="FF0000"/>
                  </a:solidFill>
                </a:rPr>
                <a:t>)</a:t>
              </a:r>
              <a:r>
                <a:rPr lang="zh-CN" altLang="en-US" sz="2800" b="1"/>
                <a:t>是周期函数</a:t>
              </a:r>
              <a:r>
                <a:rPr lang="en-US" altLang="zh-CN" sz="2800" b="1"/>
                <a:t>(</a:t>
              </a:r>
              <a:r>
                <a:rPr lang="zh-CN" altLang="en-US" sz="2800" b="1"/>
                <a:t>周期记 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38946" name="AutoShape 1030"/>
            <p:cNvSpPr>
              <a:spLocks noChangeArrowheads="1"/>
            </p:cNvSpPr>
            <p:nvPr/>
          </p:nvSpPr>
          <p:spPr bwMode="auto">
            <a:xfrm>
              <a:off x="2304" y="528"/>
              <a:ext cx="240" cy="288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31"/>
          <p:cNvGrpSpPr>
            <a:grpSpLocks/>
          </p:cNvGrpSpPr>
          <p:nvPr/>
        </p:nvGrpSpPr>
        <p:grpSpPr bwMode="auto">
          <a:xfrm>
            <a:off x="0" y="1716088"/>
            <a:ext cx="5715000" cy="696912"/>
            <a:chOff x="1200" y="960"/>
            <a:chExt cx="3456" cy="439"/>
          </a:xfrm>
        </p:grpSpPr>
        <p:sp>
          <p:nvSpPr>
            <p:cNvPr id="38944" name="Text Box 1032"/>
            <p:cNvSpPr txBox="1">
              <a:spLocks noChangeArrowheads="1"/>
            </p:cNvSpPr>
            <p:nvPr/>
          </p:nvSpPr>
          <p:spPr bwMode="auto">
            <a:xfrm>
              <a:off x="1200" y="1008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/>
                <a:t>求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x</a:t>
              </a:r>
              <a:r>
                <a:rPr lang="en-US" altLang="zh-CN" sz="2800" b="1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t</a:t>
              </a:r>
              <a:r>
                <a:rPr lang="en-US" altLang="zh-CN" sz="2800" b="1">
                  <a:solidFill>
                    <a:srgbClr val="FF0000"/>
                  </a:solidFill>
                </a:rPr>
                <a:t>), 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y</a:t>
              </a:r>
              <a:r>
                <a:rPr lang="en-US" altLang="zh-CN" sz="2800" b="1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t</a:t>
              </a:r>
              <a:r>
                <a:rPr lang="en-US" altLang="zh-CN" sz="2800" b="1">
                  <a:solidFill>
                    <a:srgbClr val="FF0000"/>
                  </a:solidFill>
                </a:rPr>
                <a:t>) </a:t>
              </a:r>
              <a:r>
                <a:rPr lang="zh-CN" altLang="en-US" sz="2800" b="1"/>
                <a:t>在一周期的平均值</a:t>
              </a:r>
            </a:p>
          </p:txBody>
        </p:sp>
        <p:graphicFrame>
          <p:nvGraphicFramePr>
            <p:cNvPr id="38925" name="Object 1033"/>
            <p:cNvGraphicFramePr>
              <a:graphicFrameLocks noChangeAspect="1"/>
            </p:cNvGraphicFramePr>
            <p:nvPr/>
          </p:nvGraphicFramePr>
          <p:xfrm>
            <a:off x="4032" y="960"/>
            <a:ext cx="624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86" name="公式" r:id="rId4" imgW="215640" imgH="152280" progId="Equation.3">
                    <p:embed/>
                  </p:oleObj>
                </mc:Choice>
                <mc:Fallback>
                  <p:oleObj name="公式" r:id="rId4" imgW="2156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960"/>
                          <a:ext cx="624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10" name="Object 1034"/>
          <p:cNvGraphicFramePr>
            <a:graphicFrameLocks noChangeAspect="1"/>
          </p:cNvGraphicFramePr>
          <p:nvPr/>
        </p:nvGraphicFramePr>
        <p:xfrm>
          <a:off x="5867400" y="1792288"/>
          <a:ext cx="312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7" name="公式" r:id="rId6" imgW="1091880" imgH="203040" progId="Equation.3">
                  <p:embed/>
                </p:oleObj>
              </mc:Choice>
              <mc:Fallback>
                <p:oleObj name="公式" r:id="rId6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92288"/>
                        <a:ext cx="3124200" cy="5334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61"/>
          <p:cNvGrpSpPr>
            <a:grpSpLocks/>
          </p:cNvGrpSpPr>
          <p:nvPr/>
        </p:nvGrpSpPr>
        <p:grpSpPr bwMode="auto">
          <a:xfrm>
            <a:off x="6096000" y="2325688"/>
            <a:ext cx="2667000" cy="1219200"/>
            <a:chOff x="3888" y="1344"/>
            <a:chExt cx="1632" cy="768"/>
          </a:xfrm>
        </p:grpSpPr>
        <p:graphicFrame>
          <p:nvGraphicFramePr>
            <p:cNvPr id="38924" name="Object 1036"/>
            <p:cNvGraphicFramePr>
              <a:graphicFrameLocks noChangeAspect="1"/>
            </p:cNvGraphicFramePr>
            <p:nvPr/>
          </p:nvGraphicFramePr>
          <p:xfrm>
            <a:off x="3888" y="1498"/>
            <a:ext cx="1632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88" name="公式" r:id="rId8" imgW="1002960" imgH="419040" progId="Equation.3">
                    <p:embed/>
                  </p:oleObj>
                </mc:Choice>
                <mc:Fallback>
                  <p:oleObj name="公式" r:id="rId8" imgW="10029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498"/>
                          <a:ext cx="1632" cy="614"/>
                        </a:xfrm>
                        <a:prstGeom prst="rect">
                          <a:avLst/>
                        </a:prstGeom>
                        <a:solidFill>
                          <a:srgbClr val="99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3" name="AutoShape 1037"/>
            <p:cNvSpPr>
              <a:spLocks noChangeArrowheads="1"/>
            </p:cNvSpPr>
            <p:nvPr/>
          </p:nvSpPr>
          <p:spPr bwMode="auto">
            <a:xfrm rot="5400000">
              <a:off x="4497" y="1263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415" name="Object 1039"/>
          <p:cNvGraphicFramePr>
            <a:graphicFrameLocks noChangeAspect="1"/>
          </p:cNvGraphicFramePr>
          <p:nvPr/>
        </p:nvGraphicFramePr>
        <p:xfrm>
          <a:off x="-7938" y="2605088"/>
          <a:ext cx="29448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9" name="Equation" r:id="rId10" imgW="952200" imgH="393480" progId="Equation.DSMT4">
                  <p:embed/>
                </p:oleObj>
              </mc:Choice>
              <mc:Fallback>
                <p:oleObj name="Equation" r:id="rId10" imgW="952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38" y="2605088"/>
                        <a:ext cx="2944813" cy="9937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41"/>
          <p:cNvGrpSpPr>
            <a:grpSpLocks/>
          </p:cNvGrpSpPr>
          <p:nvPr/>
        </p:nvGrpSpPr>
        <p:grpSpPr bwMode="auto">
          <a:xfrm>
            <a:off x="1143000" y="4886325"/>
            <a:ext cx="4495800" cy="609600"/>
            <a:chOff x="864" y="2832"/>
            <a:chExt cx="2736" cy="384"/>
          </a:xfrm>
        </p:grpSpPr>
        <p:graphicFrame>
          <p:nvGraphicFramePr>
            <p:cNvPr id="38923" name="Object 1042"/>
            <p:cNvGraphicFramePr>
              <a:graphicFrameLocks noChangeAspect="1"/>
            </p:cNvGraphicFramePr>
            <p:nvPr/>
          </p:nvGraphicFramePr>
          <p:xfrm>
            <a:off x="864" y="2832"/>
            <a:ext cx="156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0" name="公式" r:id="rId12" imgW="672840" imgH="152280" progId="Equation.3">
                    <p:embed/>
                  </p:oleObj>
                </mc:Choice>
                <mc:Fallback>
                  <p:oleObj name="公式" r:id="rId12" imgW="6728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832"/>
                          <a:ext cx="1564" cy="384"/>
                        </a:xfrm>
                        <a:prstGeom prst="rect">
                          <a:avLst/>
                        </a:prstGeom>
                        <a:solidFill>
                          <a:srgbClr val="99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1" name="AutoShape 1043"/>
            <p:cNvSpPr>
              <a:spLocks noChangeArrowheads="1"/>
            </p:cNvSpPr>
            <p:nvPr/>
          </p:nvSpPr>
          <p:spPr bwMode="auto">
            <a:xfrm>
              <a:off x="2688" y="288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1044"/>
            <p:cNvSpPr>
              <a:spLocks noChangeShapeType="1"/>
            </p:cNvSpPr>
            <p:nvPr/>
          </p:nvSpPr>
          <p:spPr bwMode="auto">
            <a:xfrm>
              <a:off x="3168" y="3024"/>
              <a:ext cx="432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69"/>
          <p:cNvGrpSpPr>
            <a:grpSpLocks/>
          </p:cNvGrpSpPr>
          <p:nvPr/>
        </p:nvGrpSpPr>
        <p:grpSpPr bwMode="auto">
          <a:xfrm>
            <a:off x="76200" y="5562600"/>
            <a:ext cx="5486400" cy="946150"/>
            <a:chOff x="96" y="3408"/>
            <a:chExt cx="3456" cy="596"/>
          </a:xfrm>
        </p:grpSpPr>
        <p:graphicFrame>
          <p:nvGraphicFramePr>
            <p:cNvPr id="38922" name="Object 1046"/>
            <p:cNvGraphicFramePr>
              <a:graphicFrameLocks noChangeAspect="1"/>
            </p:cNvGraphicFramePr>
            <p:nvPr/>
          </p:nvGraphicFramePr>
          <p:xfrm>
            <a:off x="720" y="3524"/>
            <a:ext cx="2832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1" name="Equation" r:id="rId14" imgW="1828800" imgH="228600" progId="Equation.3">
                    <p:embed/>
                  </p:oleObj>
                </mc:Choice>
                <mc:Fallback>
                  <p:oleObj name="Equation" r:id="rId14" imgW="1828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524"/>
                          <a:ext cx="2832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0" name="Text Box 1047"/>
            <p:cNvSpPr txBox="1">
              <a:spLocks noChangeArrowheads="1"/>
            </p:cNvSpPr>
            <p:nvPr/>
          </p:nvSpPr>
          <p:spPr bwMode="auto">
            <a:xfrm>
              <a:off x="96" y="3408"/>
              <a:ext cx="62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>
                  <a:solidFill>
                    <a:srgbClr val="FF3300"/>
                  </a:solidFill>
                </a:rPr>
                <a:t>轨线中心</a:t>
              </a:r>
              <a:endParaRPr lang="zh-CN" altLang="en-US" sz="2800" b="1">
                <a:solidFill>
                  <a:srgbClr val="FF3300"/>
                </a:solidFill>
              </a:endParaRPr>
            </a:p>
          </p:txBody>
        </p:sp>
      </p:grpSp>
      <p:grpSp>
        <p:nvGrpSpPr>
          <p:cNvPr id="7" name="Group 1070"/>
          <p:cNvGrpSpPr>
            <a:grpSpLocks/>
          </p:cNvGrpSpPr>
          <p:nvPr/>
        </p:nvGrpSpPr>
        <p:grpSpPr bwMode="auto">
          <a:xfrm>
            <a:off x="5867400" y="5715000"/>
            <a:ext cx="2854325" cy="709613"/>
            <a:chOff x="3744" y="3504"/>
            <a:chExt cx="1798" cy="447"/>
          </a:xfrm>
        </p:grpSpPr>
        <p:graphicFrame>
          <p:nvGraphicFramePr>
            <p:cNvPr id="38921" name="Object 1049"/>
            <p:cNvGraphicFramePr>
              <a:graphicFrameLocks noChangeAspect="1"/>
            </p:cNvGraphicFramePr>
            <p:nvPr/>
          </p:nvGraphicFramePr>
          <p:xfrm>
            <a:off x="3936" y="3504"/>
            <a:ext cx="1606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2" name="Equation" r:id="rId16" imgW="863280" imgH="228600" progId="Equation.3">
                    <p:embed/>
                  </p:oleObj>
                </mc:Choice>
                <mc:Fallback>
                  <p:oleObj name="Equation" r:id="rId16" imgW="863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504"/>
                          <a:ext cx="1606" cy="44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9" name="AutoShape 1050"/>
            <p:cNvSpPr>
              <a:spLocks noChangeArrowheads="1"/>
            </p:cNvSpPr>
            <p:nvPr/>
          </p:nvSpPr>
          <p:spPr bwMode="auto">
            <a:xfrm>
              <a:off x="3744" y="3600"/>
              <a:ext cx="127" cy="29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066"/>
          <p:cNvGrpSpPr>
            <a:grpSpLocks/>
          </p:cNvGrpSpPr>
          <p:nvPr/>
        </p:nvGrpSpPr>
        <p:grpSpPr bwMode="auto">
          <a:xfrm>
            <a:off x="6096000" y="3933825"/>
            <a:ext cx="1828800" cy="601663"/>
            <a:chOff x="4128" y="2309"/>
            <a:chExt cx="1152" cy="379"/>
          </a:xfrm>
        </p:grpSpPr>
        <p:sp>
          <p:nvSpPr>
            <p:cNvPr id="38938" name="AutoShape 1052"/>
            <p:cNvSpPr>
              <a:spLocks noChangeArrowheads="1"/>
            </p:cNvSpPr>
            <p:nvPr/>
          </p:nvSpPr>
          <p:spPr bwMode="auto">
            <a:xfrm>
              <a:off x="4128" y="235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0" name="Object 1053"/>
            <p:cNvGraphicFramePr>
              <a:graphicFrameLocks noChangeAspect="1"/>
            </p:cNvGraphicFramePr>
            <p:nvPr/>
          </p:nvGraphicFramePr>
          <p:xfrm>
            <a:off x="4368" y="2309"/>
            <a:ext cx="912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3" name="Equation" r:id="rId18" imgW="545760" imgH="177480" progId="Equation.3">
                    <p:embed/>
                  </p:oleObj>
                </mc:Choice>
                <mc:Fallback>
                  <p:oleObj name="Equation" r:id="rId18" imgW="5457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09"/>
                          <a:ext cx="912" cy="379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68"/>
          <p:cNvGrpSpPr>
            <a:grpSpLocks/>
          </p:cNvGrpSpPr>
          <p:nvPr/>
        </p:nvGrpSpPr>
        <p:grpSpPr bwMode="auto">
          <a:xfrm>
            <a:off x="6096000" y="4840288"/>
            <a:ext cx="1874838" cy="655637"/>
            <a:chOff x="3888" y="2947"/>
            <a:chExt cx="1181" cy="413"/>
          </a:xfrm>
        </p:grpSpPr>
        <p:graphicFrame>
          <p:nvGraphicFramePr>
            <p:cNvPr id="38919" name="Object 1055"/>
            <p:cNvGraphicFramePr>
              <a:graphicFrameLocks noChangeAspect="1"/>
            </p:cNvGraphicFramePr>
            <p:nvPr/>
          </p:nvGraphicFramePr>
          <p:xfrm>
            <a:off x="4116" y="2947"/>
            <a:ext cx="953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4" name="Equation" r:id="rId20" imgW="533160" imgH="203040" progId="Equation.3">
                    <p:embed/>
                  </p:oleObj>
                </mc:Choice>
                <mc:Fallback>
                  <p:oleObj name="Equation" r:id="rId20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2947"/>
                          <a:ext cx="953" cy="413"/>
                        </a:xfrm>
                        <a:prstGeom prst="rect">
                          <a:avLst/>
                        </a:prstGeom>
                        <a:solidFill>
                          <a:srgbClr val="99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7" name="AutoShape 1056"/>
            <p:cNvSpPr>
              <a:spLocks noChangeArrowheads="1"/>
            </p:cNvSpPr>
            <p:nvPr/>
          </p:nvSpPr>
          <p:spPr bwMode="auto">
            <a:xfrm>
              <a:off x="3888" y="3024"/>
              <a:ext cx="15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35" name="Group 1057"/>
          <p:cNvGrpSpPr>
            <a:grpSpLocks/>
          </p:cNvGrpSpPr>
          <p:nvPr/>
        </p:nvGrpSpPr>
        <p:grpSpPr bwMode="auto">
          <a:xfrm>
            <a:off x="823913" y="457200"/>
            <a:ext cx="6248400" cy="609600"/>
            <a:chOff x="384" y="144"/>
            <a:chExt cx="3936" cy="384"/>
          </a:xfrm>
        </p:grpSpPr>
        <p:sp>
          <p:nvSpPr>
            <p:cNvPr id="38936" name="Text Box 1058"/>
            <p:cNvSpPr txBox="1">
              <a:spLocks noChangeArrowheads="1"/>
            </p:cNvSpPr>
            <p:nvPr/>
          </p:nvSpPr>
          <p:spPr bwMode="auto">
            <a:xfrm>
              <a:off x="384" y="144"/>
              <a:ext cx="393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用相轨线分析                          点稳定性</a:t>
              </a:r>
            </a:p>
          </p:txBody>
        </p:sp>
        <p:graphicFrame>
          <p:nvGraphicFramePr>
            <p:cNvPr id="38918" name="Object 1059"/>
            <p:cNvGraphicFramePr>
              <a:graphicFrameLocks noChangeAspect="1"/>
            </p:cNvGraphicFramePr>
            <p:nvPr/>
          </p:nvGraphicFramePr>
          <p:xfrm>
            <a:off x="1824" y="177"/>
            <a:ext cx="139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5" name="公式" r:id="rId22" imgW="990360" imgH="241200" progId="Equation.3">
                    <p:embed/>
                  </p:oleObj>
                </mc:Choice>
                <mc:Fallback>
                  <p:oleObj name="公式" r:id="rId22" imgW="990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7"/>
                          <a:ext cx="1391" cy="35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36" name="Object 1060"/>
          <p:cNvGraphicFramePr>
            <a:graphicFrameLocks noChangeAspect="1"/>
          </p:cNvGraphicFramePr>
          <p:nvPr/>
        </p:nvGraphicFramePr>
        <p:xfrm>
          <a:off x="2803525" y="2586038"/>
          <a:ext cx="30638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6" name="Equation" r:id="rId24" imgW="1155600" imgH="419040" progId="Equation.DSMT4">
                  <p:embed/>
                </p:oleObj>
              </mc:Choice>
              <mc:Fallback>
                <p:oleObj name="Equation" r:id="rId24" imgW="1155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586038"/>
                        <a:ext cx="3063875" cy="10588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9" name="Object 1063"/>
          <p:cNvGraphicFramePr>
            <a:graphicFrameLocks noChangeAspect="1"/>
          </p:cNvGraphicFramePr>
          <p:nvPr/>
        </p:nvGraphicFramePr>
        <p:xfrm>
          <a:off x="476250" y="3773488"/>
          <a:ext cx="5219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7" name="Equation" r:id="rId26" imgW="1739880" imgH="393480" progId="Equation.DSMT4">
                  <p:embed/>
                </p:oleObj>
              </mc:Choice>
              <mc:Fallback>
                <p:oleObj name="Equation" r:id="rId26" imgW="1739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773488"/>
                        <a:ext cx="5219700" cy="9906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11265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67175" y="549275"/>
            <a:ext cx="4932363" cy="3743325"/>
            <a:chOff x="1640" y="5040"/>
            <a:chExt cx="4220" cy="3600"/>
          </a:xfrm>
        </p:grpSpPr>
        <p:pic>
          <p:nvPicPr>
            <p:cNvPr id="3999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" y="5040"/>
              <a:ext cx="4220" cy="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93" name="Text Box 6"/>
            <p:cNvSpPr txBox="1">
              <a:spLocks noChangeArrowheads="1"/>
            </p:cNvSpPr>
            <p:nvPr/>
          </p:nvSpPr>
          <p:spPr bwMode="auto">
            <a:xfrm>
              <a:off x="3140" y="6780"/>
              <a:ext cx="7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endParaRPr lang="en-US" altLang="zh-CN" sz="900" i="1"/>
            </a:p>
            <a:p>
              <a:pPr eaLnBrk="1" hangingPunct="1"/>
              <a:endParaRPr lang="en-US" altLang="zh-CN" sz="2800" b="1"/>
            </a:p>
          </p:txBody>
        </p:sp>
      </p:grpSp>
      <p:sp>
        <p:nvSpPr>
          <p:cNvPr id="39952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5795963" y="2565400"/>
          <a:ext cx="16271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1" name="公式" r:id="rId4" imgW="799920" imgH="203040" progId="Equation.3">
                  <p:embed/>
                </p:oleObj>
              </mc:Choice>
              <mc:Fallback>
                <p:oleObj name="公式" r:id="rId4" imgW="79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565400"/>
                        <a:ext cx="162718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Rectangle 1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49" name="Object 9"/>
          <p:cNvGraphicFramePr>
            <a:graphicFrameLocks noChangeAspect="1"/>
          </p:cNvGraphicFramePr>
          <p:nvPr/>
        </p:nvGraphicFramePr>
        <p:xfrm>
          <a:off x="5795963" y="1773238"/>
          <a:ext cx="1584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2" name="公式" r:id="rId6" imgW="799920" imgH="203040" progId="Equation.3">
                  <p:embed/>
                </p:oleObj>
              </mc:Choice>
              <mc:Fallback>
                <p:oleObj name="公式" r:id="rId6" imgW="79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773238"/>
                        <a:ext cx="158432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51" name="Object 11"/>
          <p:cNvGraphicFramePr>
            <a:graphicFrameLocks noChangeAspect="1"/>
          </p:cNvGraphicFramePr>
          <p:nvPr/>
        </p:nvGraphicFramePr>
        <p:xfrm>
          <a:off x="4887913" y="1341438"/>
          <a:ext cx="676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3" name="公式" r:id="rId8" imgW="368280" imgH="431640" progId="Equation.3">
                  <p:embed/>
                </p:oleObj>
              </mc:Choice>
              <mc:Fallback>
                <p:oleObj name="公式" r:id="rId8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1341438"/>
                        <a:ext cx="6762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53" name="Object 13"/>
          <p:cNvGraphicFramePr>
            <a:graphicFrameLocks noChangeAspect="1"/>
          </p:cNvGraphicFramePr>
          <p:nvPr/>
        </p:nvGraphicFramePr>
        <p:xfrm>
          <a:off x="4932363" y="2420938"/>
          <a:ext cx="6016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4" name="公式" r:id="rId10" imgW="253780" imgH="304536" progId="Equation.3">
                  <p:embed/>
                </p:oleObj>
              </mc:Choice>
              <mc:Fallback>
                <p:oleObj name="公式" r:id="rId10" imgW="253780" imgH="3045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20938"/>
                        <a:ext cx="60166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453063" y="2787650"/>
            <a:ext cx="414337" cy="641350"/>
            <a:chOff x="4464" y="1488"/>
            <a:chExt cx="261" cy="404"/>
          </a:xfrm>
        </p:grpSpPr>
        <p:graphicFrame>
          <p:nvGraphicFramePr>
            <p:cNvPr id="39950" name="Object 34"/>
            <p:cNvGraphicFramePr>
              <a:graphicFrameLocks noChangeAspect="1"/>
            </p:cNvGraphicFramePr>
            <p:nvPr/>
          </p:nvGraphicFramePr>
          <p:xfrm>
            <a:off x="4560" y="1488"/>
            <a:ext cx="1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55" name="公式" r:id="rId12" imgW="164880" imgH="228600" progId="Equation.3">
                    <p:embed/>
                  </p:oleObj>
                </mc:Choice>
                <mc:Fallback>
                  <p:oleObj name="公式" r:id="rId12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488"/>
                          <a:ext cx="16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91" name="Text Box 35"/>
            <p:cNvSpPr txBox="1">
              <a:spLocks noChangeArrowheads="1"/>
            </p:cNvSpPr>
            <p:nvPr/>
          </p:nvSpPr>
          <p:spPr bwMode="auto">
            <a:xfrm>
              <a:off x="4464" y="1488"/>
              <a:ext cx="2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/>
                <a:t>•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7092950" y="1125538"/>
            <a:ext cx="1150938" cy="533400"/>
            <a:chOff x="4468" y="845"/>
            <a:chExt cx="725" cy="336"/>
          </a:xfrm>
        </p:grpSpPr>
        <p:sp>
          <p:nvSpPr>
            <p:cNvPr id="39989" name="Line 37"/>
            <p:cNvSpPr>
              <a:spLocks noChangeShapeType="1"/>
            </p:cNvSpPr>
            <p:nvPr/>
          </p:nvSpPr>
          <p:spPr bwMode="auto">
            <a:xfrm rot="16200000" flipV="1">
              <a:off x="4492" y="911"/>
              <a:ext cx="246" cy="2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0" name="Text Box 38"/>
            <p:cNvSpPr txBox="1">
              <a:spLocks noChangeArrowheads="1"/>
            </p:cNvSpPr>
            <p:nvPr/>
          </p:nvSpPr>
          <p:spPr bwMode="auto">
            <a:xfrm>
              <a:off x="4665" y="845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741863" y="476250"/>
            <a:ext cx="838200" cy="685800"/>
            <a:chOff x="4032" y="624"/>
            <a:chExt cx="528" cy="432"/>
          </a:xfrm>
        </p:grpSpPr>
        <p:sp>
          <p:nvSpPr>
            <p:cNvPr id="39987" name="Line 40"/>
            <p:cNvSpPr>
              <a:spLocks noChangeShapeType="1"/>
            </p:cNvSpPr>
            <p:nvPr/>
          </p:nvSpPr>
          <p:spPr bwMode="auto">
            <a:xfrm flipV="1">
              <a:off x="4080" y="864"/>
              <a:ext cx="288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Text Box 41"/>
            <p:cNvSpPr txBox="1">
              <a:spLocks noChangeArrowheads="1"/>
            </p:cNvSpPr>
            <p:nvPr/>
          </p:nvSpPr>
          <p:spPr bwMode="auto">
            <a:xfrm>
              <a:off x="4032" y="6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4284663" y="2781300"/>
            <a:ext cx="838200" cy="457200"/>
            <a:chOff x="3840" y="1488"/>
            <a:chExt cx="528" cy="288"/>
          </a:xfrm>
        </p:grpSpPr>
        <p:sp>
          <p:nvSpPr>
            <p:cNvPr id="39985" name="Line 43"/>
            <p:cNvSpPr>
              <a:spLocks noChangeShapeType="1"/>
            </p:cNvSpPr>
            <p:nvPr/>
          </p:nvSpPr>
          <p:spPr bwMode="auto">
            <a:xfrm rot="5400000" flipV="1">
              <a:off x="3984" y="1536"/>
              <a:ext cx="288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Text Box 44"/>
            <p:cNvSpPr txBox="1">
              <a:spLocks noChangeArrowheads="1"/>
            </p:cNvSpPr>
            <p:nvPr/>
          </p:nvSpPr>
          <p:spPr bwMode="auto">
            <a:xfrm>
              <a:off x="3840" y="148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7451725" y="2781300"/>
            <a:ext cx="838200" cy="457200"/>
            <a:chOff x="4992" y="1536"/>
            <a:chExt cx="528" cy="288"/>
          </a:xfrm>
        </p:grpSpPr>
        <p:sp>
          <p:nvSpPr>
            <p:cNvPr id="39983" name="Line 46"/>
            <p:cNvSpPr>
              <a:spLocks noChangeShapeType="1"/>
            </p:cNvSpPr>
            <p:nvPr/>
          </p:nvSpPr>
          <p:spPr bwMode="auto">
            <a:xfrm flipV="1">
              <a:off x="4992" y="1536"/>
              <a:ext cx="288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Text Box 47"/>
            <p:cNvSpPr txBox="1">
              <a:spLocks noChangeArrowheads="1"/>
            </p:cNvSpPr>
            <p:nvPr/>
          </p:nvSpPr>
          <p:spPr bwMode="auto">
            <a:xfrm>
              <a:off x="5184" y="15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4716463" y="836613"/>
            <a:ext cx="3816350" cy="2519362"/>
            <a:chOff x="2971" y="482"/>
            <a:chExt cx="2404" cy="1587"/>
          </a:xfrm>
        </p:grpSpPr>
        <p:sp>
          <p:nvSpPr>
            <p:cNvPr id="39979" name="Line 15"/>
            <p:cNvSpPr>
              <a:spLocks noChangeShapeType="1"/>
            </p:cNvSpPr>
            <p:nvPr/>
          </p:nvSpPr>
          <p:spPr bwMode="auto">
            <a:xfrm>
              <a:off x="2971" y="1525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80" name="Group 85"/>
            <p:cNvGrpSpPr>
              <a:grpSpLocks/>
            </p:cNvGrpSpPr>
            <p:nvPr/>
          </p:nvGrpSpPr>
          <p:grpSpPr bwMode="auto">
            <a:xfrm>
              <a:off x="3470" y="482"/>
              <a:ext cx="272" cy="1587"/>
              <a:chOff x="3470" y="482"/>
              <a:chExt cx="272" cy="1587"/>
            </a:xfrm>
          </p:grpSpPr>
          <p:sp>
            <p:nvSpPr>
              <p:cNvPr id="39981" name="Line 16"/>
              <p:cNvSpPr>
                <a:spLocks noChangeShapeType="1"/>
              </p:cNvSpPr>
              <p:nvPr/>
            </p:nvSpPr>
            <p:spPr bwMode="auto">
              <a:xfrm>
                <a:off x="3515" y="482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2" name="Text Box 52"/>
              <p:cNvSpPr txBox="1">
                <a:spLocks noChangeArrowheads="1"/>
              </p:cNvSpPr>
              <p:nvPr/>
            </p:nvSpPr>
            <p:spPr bwMode="auto">
              <a:xfrm>
                <a:off x="3470" y="1282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</p:grp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4191000" y="3810000"/>
            <a:ext cx="4800600" cy="2709863"/>
            <a:chOff x="2547" y="2341"/>
            <a:chExt cx="3213" cy="1814"/>
          </a:xfrm>
        </p:grpSpPr>
        <p:grpSp>
          <p:nvGrpSpPr>
            <p:cNvPr id="39969" name="Group 87"/>
            <p:cNvGrpSpPr>
              <a:grpSpLocks/>
            </p:cNvGrpSpPr>
            <p:nvPr/>
          </p:nvGrpSpPr>
          <p:grpSpPr bwMode="auto">
            <a:xfrm>
              <a:off x="2547" y="2341"/>
              <a:ext cx="3213" cy="1814"/>
              <a:chOff x="2547" y="2341"/>
              <a:chExt cx="3213" cy="1814"/>
            </a:xfrm>
          </p:grpSpPr>
          <p:pic>
            <p:nvPicPr>
              <p:cNvPr id="39977" name="Picture 5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7" y="2341"/>
                <a:ext cx="3213" cy="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78" name="Text Box 56"/>
              <p:cNvSpPr txBox="1">
                <a:spLocks noChangeArrowheads="1"/>
              </p:cNvSpPr>
              <p:nvPr/>
            </p:nvSpPr>
            <p:spPr bwMode="auto">
              <a:xfrm>
                <a:off x="3066" y="3884"/>
                <a:ext cx="2263" cy="2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T</a:t>
                </a:r>
                <a:r>
                  <a:rPr lang="en-US" altLang="zh-CN" b="1" baseline="-25000"/>
                  <a:t>1</a:t>
                </a:r>
                <a:r>
                  <a:rPr lang="en-US" altLang="zh-CN" b="1"/>
                  <a:t>  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2</a:t>
                </a:r>
                <a:r>
                  <a:rPr lang="en-US" altLang="zh-CN" b="1"/>
                  <a:t>  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3</a:t>
                </a:r>
                <a:r>
                  <a:rPr lang="en-US" altLang="zh-CN" b="1"/>
                  <a:t>            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4</a:t>
                </a:r>
                <a:endParaRPr lang="en-US" altLang="zh-CN" b="1"/>
              </a:p>
            </p:txBody>
          </p:sp>
        </p:grpSp>
        <p:sp>
          <p:nvSpPr>
            <p:cNvPr id="39970" name="Line 57"/>
            <p:cNvSpPr>
              <a:spLocks noChangeShapeType="1"/>
            </p:cNvSpPr>
            <p:nvPr/>
          </p:nvSpPr>
          <p:spPr bwMode="auto">
            <a:xfrm>
              <a:off x="3430" y="2711"/>
              <a:ext cx="0" cy="1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58"/>
            <p:cNvSpPr>
              <a:spLocks noChangeShapeType="1"/>
            </p:cNvSpPr>
            <p:nvPr/>
          </p:nvSpPr>
          <p:spPr bwMode="auto">
            <a:xfrm>
              <a:off x="2960" y="3896"/>
              <a:ext cx="14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59"/>
            <p:cNvSpPr>
              <a:spLocks noChangeShapeType="1"/>
            </p:cNvSpPr>
            <p:nvPr/>
          </p:nvSpPr>
          <p:spPr bwMode="auto">
            <a:xfrm>
              <a:off x="3700" y="3563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Line 60"/>
            <p:cNvSpPr>
              <a:spLocks noChangeShapeType="1"/>
            </p:cNvSpPr>
            <p:nvPr/>
          </p:nvSpPr>
          <p:spPr bwMode="auto">
            <a:xfrm>
              <a:off x="4227" y="3748"/>
              <a:ext cx="0" cy="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Line 61"/>
            <p:cNvSpPr>
              <a:spLocks noChangeShapeType="1"/>
            </p:cNvSpPr>
            <p:nvPr/>
          </p:nvSpPr>
          <p:spPr bwMode="auto">
            <a:xfrm>
              <a:off x="5223" y="3624"/>
              <a:ext cx="15" cy="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Line 62"/>
            <p:cNvSpPr>
              <a:spLocks noChangeShapeType="1"/>
            </p:cNvSpPr>
            <p:nvPr/>
          </p:nvSpPr>
          <p:spPr bwMode="auto">
            <a:xfrm>
              <a:off x="2960" y="3600"/>
              <a:ext cx="2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Line 63"/>
            <p:cNvSpPr>
              <a:spLocks noChangeShapeType="1"/>
            </p:cNvSpPr>
            <p:nvPr/>
          </p:nvSpPr>
          <p:spPr bwMode="auto">
            <a:xfrm>
              <a:off x="2974" y="3896"/>
              <a:ext cx="24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05" name="Text Box 65"/>
          <p:cNvSpPr txBox="1">
            <a:spLocks noChangeArrowheads="1"/>
          </p:cNvSpPr>
          <p:nvPr/>
        </p:nvSpPr>
        <p:spPr bwMode="auto">
          <a:xfrm>
            <a:off x="5724525" y="3860800"/>
            <a:ext cx="304800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 </a:t>
            </a:r>
            <a:r>
              <a:rPr lang="zh-CN" altLang="en-US" b="1"/>
              <a:t>的“相位”领先 </a:t>
            </a:r>
            <a:r>
              <a:rPr lang="en-US" altLang="zh-CN" b="1" i="1"/>
              <a:t>y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</a:p>
        </p:txBody>
      </p: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547688" y="1149350"/>
            <a:ext cx="2786062" cy="1404938"/>
            <a:chOff x="345" y="618"/>
            <a:chExt cx="1755" cy="885"/>
          </a:xfrm>
        </p:grpSpPr>
        <p:graphicFrame>
          <p:nvGraphicFramePr>
            <p:cNvPr id="39948" name="Object 67"/>
            <p:cNvGraphicFramePr>
              <a:graphicFrameLocks noChangeAspect="1"/>
            </p:cNvGraphicFramePr>
            <p:nvPr/>
          </p:nvGraphicFramePr>
          <p:xfrm>
            <a:off x="345" y="618"/>
            <a:ext cx="172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56" name="公式" r:id="rId15" imgW="672840" imgH="152280" progId="Equation.3">
                    <p:embed/>
                  </p:oleObj>
                </mc:Choice>
                <mc:Fallback>
                  <p:oleObj name="公式" r:id="rId15" imgW="672840" imgH="152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618"/>
                          <a:ext cx="172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68"/>
            <p:cNvGraphicFramePr>
              <a:graphicFrameLocks noChangeAspect="1"/>
            </p:cNvGraphicFramePr>
            <p:nvPr/>
          </p:nvGraphicFramePr>
          <p:xfrm>
            <a:off x="345" y="1071"/>
            <a:ext cx="17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57" name="公式" r:id="rId17" imgW="749160" imgH="152280" progId="Equation.3">
                    <p:embed/>
                  </p:oleObj>
                </mc:Choice>
                <mc:Fallback>
                  <p:oleObj name="公式" r:id="rId17" imgW="749160" imgH="152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1071"/>
                          <a:ext cx="17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12" name="Object 72"/>
          <p:cNvGraphicFramePr>
            <a:graphicFrameLocks noChangeAspect="1"/>
          </p:cNvGraphicFramePr>
          <p:nvPr/>
        </p:nvGraphicFramePr>
        <p:xfrm>
          <a:off x="468313" y="3884613"/>
          <a:ext cx="27352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8" name="公式" r:id="rId19" imgW="1002960" imgH="228600" progId="Equation.3">
                  <p:embed/>
                </p:oleObj>
              </mc:Choice>
              <mc:Fallback>
                <p:oleObj name="公式" r:id="rId19" imgW="100296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84613"/>
                        <a:ext cx="27352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3" name="Object 73"/>
          <p:cNvGraphicFramePr>
            <a:graphicFrameLocks noChangeAspect="1"/>
          </p:cNvGraphicFramePr>
          <p:nvPr/>
        </p:nvGraphicFramePr>
        <p:xfrm>
          <a:off x="468313" y="4533900"/>
          <a:ext cx="27352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9" name="公式" r:id="rId21" imgW="1015920" imgH="228600" progId="Equation.3">
                  <p:embed/>
                </p:oleObj>
              </mc:Choice>
              <mc:Fallback>
                <p:oleObj name="公式" r:id="rId21" imgW="101592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3900"/>
                        <a:ext cx="27352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4" name="Object 74"/>
          <p:cNvGraphicFramePr>
            <a:graphicFrameLocks noChangeAspect="1"/>
          </p:cNvGraphicFramePr>
          <p:nvPr/>
        </p:nvGraphicFramePr>
        <p:xfrm>
          <a:off x="468313" y="5181600"/>
          <a:ext cx="27352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0" name="公式" r:id="rId23" imgW="1015920" imgH="241200" progId="Equation.3">
                  <p:embed/>
                </p:oleObj>
              </mc:Choice>
              <mc:Fallback>
                <p:oleObj name="公式" r:id="rId23" imgW="101592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81600"/>
                        <a:ext cx="27352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5" name="Object 75"/>
          <p:cNvGraphicFramePr>
            <a:graphicFrameLocks noChangeAspect="1"/>
          </p:cNvGraphicFramePr>
          <p:nvPr/>
        </p:nvGraphicFramePr>
        <p:xfrm>
          <a:off x="468313" y="5891213"/>
          <a:ext cx="2663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1" name="公式" r:id="rId25" imgW="1015920" imgH="228600" progId="Equation.3">
                  <p:embed/>
                </p:oleObj>
              </mc:Choice>
              <mc:Fallback>
                <p:oleObj name="公式" r:id="rId25" imgW="101592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891213"/>
                        <a:ext cx="2663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Text Box 76"/>
          <p:cNvSpPr txBox="1">
            <a:spLocks noChangeArrowheads="1"/>
          </p:cNvSpPr>
          <p:nvPr/>
        </p:nvSpPr>
        <p:spPr bwMode="auto">
          <a:xfrm>
            <a:off x="914400" y="4572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</a:t>
            </a:r>
          </a:p>
        </p:txBody>
      </p:sp>
      <p:graphicFrame>
        <p:nvGraphicFramePr>
          <p:cNvPr id="112720" name="Object 80"/>
          <p:cNvGraphicFramePr>
            <a:graphicFrameLocks noChangeAspect="1"/>
          </p:cNvGraphicFramePr>
          <p:nvPr/>
        </p:nvGraphicFramePr>
        <p:xfrm>
          <a:off x="6732588" y="504825"/>
          <a:ext cx="20875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2" name="公式" r:id="rId27" imgW="799920" imgH="203040" progId="Equation.3">
                  <p:embed/>
                </p:oleObj>
              </mc:Choice>
              <mc:Fallback>
                <p:oleObj name="公式" r:id="rId27" imgW="79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04825"/>
                        <a:ext cx="2087562" cy="5476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512763" y="2660650"/>
            <a:ext cx="2752725" cy="609600"/>
            <a:chOff x="323" y="1595"/>
            <a:chExt cx="1734" cy="384"/>
          </a:xfrm>
        </p:grpSpPr>
        <p:graphicFrame>
          <p:nvGraphicFramePr>
            <p:cNvPr id="39947" name="Object 71"/>
            <p:cNvGraphicFramePr>
              <a:graphicFrameLocks noChangeAspect="1"/>
            </p:cNvGraphicFramePr>
            <p:nvPr/>
          </p:nvGraphicFramePr>
          <p:xfrm>
            <a:off x="935" y="1595"/>
            <a:ext cx="112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63" name="公式" r:id="rId29" imgW="469800" imgH="177480" progId="Equation.3">
                    <p:embed/>
                  </p:oleObj>
                </mc:Choice>
                <mc:Fallback>
                  <p:oleObj name="公式" r:id="rId29" imgW="469800" imgH="177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1595"/>
                          <a:ext cx="112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8" name="Text Box 81"/>
            <p:cNvSpPr txBox="1">
              <a:spLocks noChangeArrowheads="1"/>
            </p:cNvSpPr>
            <p:nvPr/>
          </p:nvSpPr>
          <p:spPr bwMode="auto">
            <a:xfrm>
              <a:off x="323" y="1616"/>
              <a:ext cx="6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初值</a:t>
              </a:r>
            </a:p>
          </p:txBody>
        </p:sp>
      </p:grpSp>
      <p:sp>
        <p:nvSpPr>
          <p:cNvPr id="112723" name="Text Box 83"/>
          <p:cNvSpPr txBox="1">
            <a:spLocks noChangeArrowheads="1"/>
          </p:cNvSpPr>
          <p:nvPr/>
        </p:nvSpPr>
        <p:spPr bwMode="auto">
          <a:xfrm>
            <a:off x="468313" y="3309938"/>
            <a:ext cx="2735262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相轨线的方向</a:t>
            </a:r>
          </a:p>
        </p:txBody>
      </p:sp>
    </p:spTree>
    <p:extLst>
      <p:ext uri="{BB962C8B-B14F-4D97-AF65-F5344CB8AC3E}">
        <p14:creationId xmlns:p14="http://schemas.microsoft.com/office/powerpoint/2010/main" val="19640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11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1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1000"/>
                                        <p:tgtEl>
                                          <p:spTgt spid="11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5" grpId="0" animBg="1" autoUpdateAnimBg="0"/>
      <p:bldP spid="11272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495300" y="227647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r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latin typeface="宋体" charset="-122"/>
              </a:rPr>
              <a:t>食饵增长率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3201888" y="45085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d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charset="-122"/>
              </a:rPr>
              <a:t>捕食者死亡率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3201888" y="51577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b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charset="-122"/>
              </a:rPr>
              <a:t>食饵供养捕食者能力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24757" y="1150144"/>
            <a:ext cx="2473325" cy="946150"/>
            <a:chOff x="249" y="709"/>
            <a:chExt cx="1558" cy="596"/>
          </a:xfrm>
        </p:grpSpPr>
        <p:graphicFrame>
          <p:nvGraphicFramePr>
            <p:cNvPr id="40964" name="Object 10"/>
            <p:cNvGraphicFramePr>
              <a:graphicFrameLocks noChangeAspect="1"/>
            </p:cNvGraphicFramePr>
            <p:nvPr/>
          </p:nvGraphicFramePr>
          <p:xfrm>
            <a:off x="1111" y="709"/>
            <a:ext cx="696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8" name="公式" r:id="rId3" imgW="393480" imgH="393480" progId="Equation.3">
                    <p:embed/>
                  </p:oleObj>
                </mc:Choice>
                <mc:Fallback>
                  <p:oleObj name="公式" r:id="rId3" imgW="3934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709"/>
                          <a:ext cx="696" cy="58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6" name="Text Box 11"/>
            <p:cNvSpPr txBox="1">
              <a:spLocks noChangeArrowheads="1"/>
            </p:cNvSpPr>
            <p:nvPr/>
          </p:nvSpPr>
          <p:spPr bwMode="auto">
            <a:xfrm>
              <a:off x="249" y="709"/>
              <a:ext cx="902" cy="5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捕食者  数量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98425" y="4508500"/>
            <a:ext cx="1922463" cy="1008063"/>
            <a:chOff x="308" y="2523"/>
            <a:chExt cx="1211" cy="635"/>
          </a:xfrm>
        </p:grpSpPr>
        <p:graphicFrame>
          <p:nvGraphicFramePr>
            <p:cNvPr id="40963" name="Object 13"/>
            <p:cNvGraphicFramePr>
              <a:graphicFrameLocks noChangeAspect="1"/>
            </p:cNvGraphicFramePr>
            <p:nvPr/>
          </p:nvGraphicFramePr>
          <p:xfrm>
            <a:off x="854" y="2523"/>
            <a:ext cx="66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9" name="公式" r:id="rId5" imgW="291960" imgH="291960" progId="Equation.3">
                    <p:embed/>
                  </p:oleObj>
                </mc:Choice>
                <mc:Fallback>
                  <p:oleObj name="公式" r:id="rId5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2523"/>
                          <a:ext cx="665" cy="63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5" name="Text Box 14"/>
            <p:cNvSpPr txBox="1">
              <a:spLocks noChangeArrowheads="1"/>
            </p:cNvSpPr>
            <p:nvPr/>
          </p:nvSpPr>
          <p:spPr bwMode="auto">
            <a:xfrm>
              <a:off x="308" y="2523"/>
              <a:ext cx="576" cy="5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食饵数量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994150" y="549275"/>
            <a:ext cx="5005388" cy="3743325"/>
            <a:chOff x="2516" y="346"/>
            <a:chExt cx="3153" cy="2358"/>
          </a:xfrm>
        </p:grpSpPr>
        <p:grpSp>
          <p:nvGrpSpPr>
            <p:cNvPr id="40975" name="Group 15"/>
            <p:cNvGrpSpPr>
              <a:grpSpLocks/>
            </p:cNvGrpSpPr>
            <p:nvPr/>
          </p:nvGrpSpPr>
          <p:grpSpPr bwMode="auto">
            <a:xfrm>
              <a:off x="2562" y="346"/>
              <a:ext cx="3107" cy="2358"/>
              <a:chOff x="1640" y="5040"/>
              <a:chExt cx="4220" cy="3600"/>
            </a:xfrm>
          </p:grpSpPr>
          <p:pic>
            <p:nvPicPr>
              <p:cNvPr id="40983" name="Picture 1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0" y="5040"/>
                <a:ext cx="4220" cy="2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84" name="Text Box 17"/>
              <p:cNvSpPr txBox="1">
                <a:spLocks noChangeArrowheads="1"/>
              </p:cNvSpPr>
              <p:nvPr/>
            </p:nvSpPr>
            <p:spPr bwMode="auto">
              <a:xfrm>
                <a:off x="3140" y="6780"/>
                <a:ext cx="720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endParaRPr lang="en-US" altLang="zh-CN" sz="900" i="1"/>
              </a:p>
              <a:p>
                <a:pPr eaLnBrk="1" hangingPunct="1"/>
                <a:endParaRPr lang="en-US" altLang="zh-CN" sz="2800" b="1"/>
              </a:p>
            </p:txBody>
          </p:sp>
        </p:grpSp>
        <p:grpSp>
          <p:nvGrpSpPr>
            <p:cNvPr id="40976" name="Group 18"/>
            <p:cNvGrpSpPr>
              <a:grpSpLocks/>
            </p:cNvGrpSpPr>
            <p:nvPr/>
          </p:nvGrpSpPr>
          <p:grpSpPr bwMode="auto">
            <a:xfrm>
              <a:off x="2971" y="527"/>
              <a:ext cx="2404" cy="1587"/>
              <a:chOff x="2971" y="482"/>
              <a:chExt cx="2404" cy="1587"/>
            </a:xfrm>
          </p:grpSpPr>
          <p:sp>
            <p:nvSpPr>
              <p:cNvPr id="40979" name="Line 19"/>
              <p:cNvSpPr>
                <a:spLocks noChangeShapeType="1"/>
              </p:cNvSpPr>
              <p:nvPr/>
            </p:nvSpPr>
            <p:spPr bwMode="auto">
              <a:xfrm>
                <a:off x="2971" y="1525"/>
                <a:ext cx="24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980" name="Group 20"/>
              <p:cNvGrpSpPr>
                <a:grpSpLocks/>
              </p:cNvGrpSpPr>
              <p:nvPr/>
            </p:nvGrpSpPr>
            <p:grpSpPr bwMode="auto">
              <a:xfrm>
                <a:off x="3470" y="482"/>
                <a:ext cx="272" cy="1587"/>
                <a:chOff x="3470" y="482"/>
                <a:chExt cx="272" cy="1587"/>
              </a:xfrm>
            </p:grpSpPr>
            <p:sp>
              <p:nvSpPr>
                <p:cNvPr id="40981" name="Line 21"/>
                <p:cNvSpPr>
                  <a:spLocks noChangeShapeType="1"/>
                </p:cNvSpPr>
                <p:nvPr/>
              </p:nvSpPr>
              <p:spPr bwMode="auto">
                <a:xfrm>
                  <a:off x="3515" y="482"/>
                  <a:ext cx="0" cy="15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70" y="1282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</p:grpSp>
        <p:graphicFrame>
          <p:nvGraphicFramePr>
            <p:cNvPr id="4096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8041280"/>
                </p:ext>
              </p:extLst>
            </p:nvPr>
          </p:nvGraphicFramePr>
          <p:xfrm>
            <a:off x="4286" y="499"/>
            <a:ext cx="107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90" name="公式" r:id="rId8" imgW="799920" imgH="203040" progId="Equation.3">
                    <p:embed/>
                  </p:oleObj>
                </mc:Choice>
                <mc:Fallback>
                  <p:oleObj name="公式" r:id="rId8" imgW="7999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499"/>
                          <a:ext cx="1076" cy="282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Text Box 24"/>
            <p:cNvSpPr txBox="1">
              <a:spLocks noChangeArrowheads="1"/>
            </p:cNvSpPr>
            <p:nvPr/>
          </p:nvSpPr>
          <p:spPr bwMode="auto">
            <a:xfrm>
              <a:off x="2516" y="1389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r/a</a:t>
              </a:r>
            </a:p>
          </p:txBody>
        </p:sp>
        <p:sp>
          <p:nvSpPr>
            <p:cNvPr id="40978" name="Text Box 25"/>
            <p:cNvSpPr txBox="1">
              <a:spLocks noChangeArrowheads="1"/>
            </p:cNvSpPr>
            <p:nvPr/>
          </p:nvSpPr>
          <p:spPr bwMode="auto">
            <a:xfrm>
              <a:off x="3379" y="2024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d/b</a:t>
              </a:r>
            </a:p>
          </p:txBody>
        </p:sp>
      </p:grp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432594" y="29972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a</a:t>
            </a:r>
            <a:r>
              <a:rPr lang="en-US" altLang="zh-CN" sz="2800" b="1" dirty="0"/>
              <a:t> ~</a:t>
            </a:r>
            <a:r>
              <a:rPr lang="zh-CN" altLang="en-US" sz="2800" b="1" dirty="0">
                <a:latin typeface="宋体" charset="-122"/>
              </a:rPr>
              <a:t>捕食者掠取食饵能力</a:t>
            </a:r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538385" y="3789363"/>
            <a:ext cx="5616575" cy="519112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捕食者数量与</a:t>
            </a:r>
            <a:r>
              <a:rPr lang="en-US" altLang="zh-CN" sz="2800" b="1" i="1"/>
              <a:t>r</a:t>
            </a:r>
            <a:r>
              <a:rPr lang="zh-CN" altLang="en-US" sz="2800" b="1">
                <a:latin typeface="宋体" charset="-122"/>
              </a:rPr>
              <a:t>成正比</a:t>
            </a:r>
            <a:r>
              <a:rPr lang="en-US" altLang="zh-CN" sz="2800" b="1">
                <a:latin typeface="宋体" charset="-122"/>
              </a:rPr>
              <a:t>, </a:t>
            </a:r>
            <a:r>
              <a:rPr lang="zh-CN" altLang="en-US" sz="2800" b="1">
                <a:latin typeface="宋体" charset="-122"/>
              </a:rPr>
              <a:t>与</a:t>
            </a:r>
            <a:r>
              <a:rPr lang="en-US" altLang="zh-CN" sz="2800" b="1" i="1"/>
              <a:t>a</a:t>
            </a:r>
            <a:r>
              <a:rPr lang="zh-CN" altLang="en-US" sz="2800" b="1"/>
              <a:t>成反比</a:t>
            </a:r>
          </a:p>
        </p:txBody>
      </p:sp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538385" y="5805488"/>
            <a:ext cx="5616575" cy="519112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食饵</a:t>
            </a:r>
            <a:r>
              <a:rPr lang="zh-CN" altLang="en-US" sz="2800" b="1">
                <a:latin typeface="宋体" charset="-122"/>
              </a:rPr>
              <a:t>数量与</a:t>
            </a:r>
            <a:r>
              <a:rPr lang="en-US" altLang="zh-CN" sz="2800" b="1" i="1"/>
              <a:t>d</a:t>
            </a:r>
            <a:r>
              <a:rPr lang="zh-CN" altLang="en-US" sz="2800" b="1">
                <a:latin typeface="宋体" charset="-122"/>
              </a:rPr>
              <a:t>成正比</a:t>
            </a:r>
            <a:r>
              <a:rPr lang="en-US" altLang="zh-CN" sz="2800" b="1">
                <a:latin typeface="宋体" charset="-122"/>
              </a:rPr>
              <a:t>, </a:t>
            </a:r>
            <a:r>
              <a:rPr lang="zh-CN" altLang="en-US" sz="2800" b="1">
                <a:latin typeface="宋体" charset="-122"/>
              </a:rPr>
              <a:t>与</a:t>
            </a:r>
            <a:r>
              <a:rPr lang="en-US" altLang="zh-CN" sz="2800" b="1" i="1"/>
              <a:t>b</a:t>
            </a:r>
            <a:r>
              <a:rPr lang="zh-CN" altLang="en-US" sz="2800" b="1"/>
              <a:t>成反比</a:t>
            </a:r>
          </a:p>
        </p:txBody>
      </p:sp>
    </p:spTree>
    <p:extLst>
      <p:ext uri="{BB962C8B-B14F-4D97-AF65-F5344CB8AC3E}">
        <p14:creationId xmlns:p14="http://schemas.microsoft.com/office/powerpoint/2010/main" val="408015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10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  <p:bldP spid="120839" grpId="0" animBg="1"/>
      <p:bldP spid="120840" grpId="0" animBg="1"/>
      <p:bldP spid="120838" grpId="0" animBg="1"/>
      <p:bldP spid="120861" grpId="0" animBg="1"/>
      <p:bldP spid="12086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7" name="Text Box 2"/>
          <p:cNvSpPr txBox="1">
            <a:spLocks noChangeArrowheads="1"/>
          </p:cNvSpPr>
          <p:nvPr/>
        </p:nvSpPr>
        <p:spPr bwMode="auto">
          <a:xfrm>
            <a:off x="179388" y="381000"/>
            <a:ext cx="1044575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390650" y="406400"/>
            <a:ext cx="6781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一次大战期间地中海渔业的捕捞量下降，但是其中</a:t>
            </a:r>
            <a:r>
              <a:rPr lang="zh-CN" altLang="en-US" sz="2800" b="1">
                <a:latin typeface="宋体" charset="-122"/>
              </a:rPr>
              <a:t>鲨鱼的比例却在增加，为什么？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619250" y="22050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i="1">
                <a:sym typeface="Symbol" pitchFamily="18" charset="2"/>
              </a:rPr>
              <a:t>r-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, </a:t>
            </a:r>
            <a:r>
              <a:rPr lang="en-US" altLang="zh-CN" sz="2800" b="1" i="1">
                <a:sym typeface="Symbol" pitchFamily="18" charset="2"/>
              </a:rPr>
              <a:t>d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i="1">
                <a:sym typeface="Symbol" pitchFamily="18" charset="2"/>
              </a:rPr>
              <a:t>d+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323850" y="2205038"/>
            <a:ext cx="914400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捕捞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23850" y="3429000"/>
            <a:ext cx="9144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战时捕捞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1600200" y="36449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i="1">
                <a:sym typeface="Symbol" pitchFamily="18" charset="2"/>
              </a:rPr>
              <a:t>r-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, </a:t>
            </a:r>
            <a:r>
              <a:rPr lang="en-US" altLang="zh-CN" sz="2800" b="1" i="1">
                <a:sym typeface="Symbol" pitchFamily="18" charset="2"/>
              </a:rPr>
              <a:t>d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i="1">
                <a:sym typeface="Symbol" pitchFamily="18" charset="2"/>
              </a:rPr>
              <a:t>d+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 i="1">
                <a:sym typeface="Symbol" pitchFamily="18" charset="2"/>
              </a:rPr>
              <a:t> , 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 i="1">
                <a:sym typeface="Symbol" pitchFamily="18" charset="2"/>
              </a:rPr>
              <a:t> &lt; 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258888" y="2852738"/>
            <a:ext cx="2952750" cy="504825"/>
            <a:chOff x="793" y="1797"/>
            <a:chExt cx="1860" cy="318"/>
          </a:xfrm>
        </p:grpSpPr>
        <p:graphicFrame>
          <p:nvGraphicFramePr>
            <p:cNvPr id="41996" name="Object 7"/>
            <p:cNvGraphicFramePr>
              <a:graphicFrameLocks noChangeAspect="1"/>
            </p:cNvGraphicFramePr>
            <p:nvPr/>
          </p:nvGraphicFramePr>
          <p:xfrm>
            <a:off x="1020" y="1797"/>
            <a:ext cx="163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1" name="公式" r:id="rId3" imgW="1028520" imgH="253800" progId="Equation.3">
                    <p:embed/>
                  </p:oleObj>
                </mc:Choice>
                <mc:Fallback>
                  <p:oleObj name="公式" r:id="rId3" imgW="1028520" imgH="253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797"/>
                          <a:ext cx="163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7" name="AutoShape 12"/>
            <p:cNvSpPr>
              <a:spLocks noChangeArrowheads="1"/>
            </p:cNvSpPr>
            <p:nvPr/>
          </p:nvSpPr>
          <p:spPr bwMode="auto">
            <a:xfrm rot="-5400000">
              <a:off x="686" y="1904"/>
              <a:ext cx="306" cy="91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8020050" y="2963863"/>
            <a:ext cx="1143000" cy="847725"/>
            <a:chOff x="4800" y="1962"/>
            <a:chExt cx="720" cy="534"/>
          </a:xfrm>
        </p:grpSpPr>
        <p:grpSp>
          <p:nvGrpSpPr>
            <p:cNvPr id="42024" name="Group 26"/>
            <p:cNvGrpSpPr>
              <a:grpSpLocks/>
            </p:cNvGrpSpPr>
            <p:nvPr/>
          </p:nvGrpSpPr>
          <p:grpSpPr bwMode="auto">
            <a:xfrm>
              <a:off x="4800" y="2131"/>
              <a:ext cx="336" cy="365"/>
              <a:chOff x="4032" y="1776"/>
              <a:chExt cx="336" cy="365"/>
            </a:xfrm>
          </p:grpSpPr>
          <p:sp>
            <p:nvSpPr>
              <p:cNvPr id="42025" name="Oval 27"/>
              <p:cNvSpPr>
                <a:spLocks noChangeArrowheads="1"/>
              </p:cNvSpPr>
              <p:nvPr/>
            </p:nvSpPr>
            <p:spPr bwMode="auto">
              <a:xfrm>
                <a:off x="4032" y="1872"/>
                <a:ext cx="336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6" name="Text Box 28"/>
              <p:cNvSpPr txBox="1">
                <a:spLocks noChangeArrowheads="1"/>
              </p:cNvSpPr>
              <p:nvPr/>
            </p:nvSpPr>
            <p:spPr bwMode="auto">
              <a:xfrm>
                <a:off x="4080" y="177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/>
                  <a:t>•</a:t>
                </a:r>
              </a:p>
            </p:txBody>
          </p:sp>
        </p:grpSp>
        <p:graphicFrame>
          <p:nvGraphicFramePr>
            <p:cNvPr id="41995" name="Object 30"/>
            <p:cNvGraphicFramePr>
              <a:graphicFrameLocks noChangeAspect="1"/>
            </p:cNvGraphicFramePr>
            <p:nvPr/>
          </p:nvGraphicFramePr>
          <p:xfrm>
            <a:off x="4891" y="1962"/>
            <a:ext cx="62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2" name="公式" r:id="rId5" imgW="698400" imgH="253800" progId="Equation.3">
                    <p:embed/>
                  </p:oleObj>
                </mc:Choice>
                <mc:Fallback>
                  <p:oleObj name="公式" r:id="rId5" imgW="698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1962"/>
                          <a:ext cx="62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496050" y="2781300"/>
            <a:ext cx="1270000" cy="792163"/>
            <a:chOff x="2784" y="1680"/>
            <a:chExt cx="800" cy="499"/>
          </a:xfrm>
        </p:grpSpPr>
        <p:grpSp>
          <p:nvGrpSpPr>
            <p:cNvPr id="42021" name="Group 23"/>
            <p:cNvGrpSpPr>
              <a:grpSpLocks/>
            </p:cNvGrpSpPr>
            <p:nvPr/>
          </p:nvGrpSpPr>
          <p:grpSpPr bwMode="auto">
            <a:xfrm>
              <a:off x="3248" y="1680"/>
              <a:ext cx="336" cy="365"/>
              <a:chOff x="4032" y="1776"/>
              <a:chExt cx="336" cy="365"/>
            </a:xfrm>
          </p:grpSpPr>
          <p:sp>
            <p:nvSpPr>
              <p:cNvPr id="42022" name="Oval 24"/>
              <p:cNvSpPr>
                <a:spLocks noChangeArrowheads="1"/>
              </p:cNvSpPr>
              <p:nvPr/>
            </p:nvSpPr>
            <p:spPr bwMode="auto">
              <a:xfrm>
                <a:off x="4032" y="1872"/>
                <a:ext cx="336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3" name="Text Box 25"/>
              <p:cNvSpPr txBox="1">
                <a:spLocks noChangeArrowheads="1"/>
              </p:cNvSpPr>
              <p:nvPr/>
            </p:nvSpPr>
            <p:spPr bwMode="auto">
              <a:xfrm>
                <a:off x="4080" y="177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/>
                  <a:t>•</a:t>
                </a:r>
              </a:p>
            </p:txBody>
          </p:sp>
        </p:grpSp>
        <p:graphicFrame>
          <p:nvGraphicFramePr>
            <p:cNvPr id="41994" name="Object 31"/>
            <p:cNvGraphicFramePr>
              <a:graphicFrameLocks noChangeAspect="1"/>
            </p:cNvGraphicFramePr>
            <p:nvPr/>
          </p:nvGraphicFramePr>
          <p:xfrm>
            <a:off x="2784" y="1910"/>
            <a:ext cx="6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3" name="公式" r:id="rId7" imgW="749160" imgH="253800" progId="Equation.3">
                    <p:embed/>
                  </p:oleObj>
                </mc:Choice>
                <mc:Fallback>
                  <p:oleObj name="公式" r:id="rId7" imgW="7491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910"/>
                          <a:ext cx="67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73" name="Text Box 37"/>
          <p:cNvSpPr txBox="1">
            <a:spLocks noChangeArrowheads="1"/>
          </p:cNvSpPr>
          <p:nvPr/>
        </p:nvSpPr>
        <p:spPr bwMode="auto">
          <a:xfrm>
            <a:off x="5840413" y="4221163"/>
            <a:ext cx="3124200" cy="1031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latin typeface="宋体" charset="-122"/>
              </a:rPr>
              <a:t>食饵</a:t>
            </a:r>
            <a:r>
              <a:rPr lang="en-US" altLang="zh-CN" sz="2800" b="1">
                <a:latin typeface="宋体" charset="-122"/>
              </a:rPr>
              <a:t>(</a:t>
            </a:r>
            <a:r>
              <a:rPr lang="zh-CN" altLang="en-US" sz="2800" b="1">
                <a:latin typeface="宋体" charset="-122"/>
              </a:rPr>
              <a:t>鱼</a:t>
            </a:r>
            <a:r>
              <a:rPr lang="en-US" altLang="zh-CN" sz="2800" b="1">
                <a:latin typeface="宋体" charset="-122"/>
              </a:rPr>
              <a:t>)</a:t>
            </a:r>
            <a:r>
              <a:rPr lang="zh-CN" altLang="en-US" sz="2800" b="1"/>
              <a:t>减少，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宋体" charset="-122"/>
              </a:rPr>
              <a:t>捕食者</a:t>
            </a:r>
            <a:r>
              <a:rPr lang="en-US" altLang="zh-CN" sz="2800" b="1">
                <a:latin typeface="宋体" charset="-122"/>
              </a:rPr>
              <a:t>(</a:t>
            </a:r>
            <a:r>
              <a:rPr lang="zh-CN" altLang="en-US" sz="2800" b="1">
                <a:latin typeface="宋体" charset="-122"/>
              </a:rPr>
              <a:t>鲨鱼</a:t>
            </a:r>
            <a:r>
              <a:rPr lang="en-US" altLang="zh-CN" sz="2800" b="1">
                <a:latin typeface="宋体" charset="-122"/>
              </a:rPr>
              <a:t>)</a:t>
            </a:r>
            <a:r>
              <a:rPr lang="zh-CN" altLang="en-US" sz="2800" b="1"/>
              <a:t>增加</a:t>
            </a:r>
          </a:p>
        </p:txBody>
      </p:sp>
      <p:sp>
        <p:nvSpPr>
          <p:cNvPr id="91185" name="Text Box 49"/>
          <p:cNvSpPr txBox="1">
            <a:spLocks noChangeArrowheads="1"/>
          </p:cNvSpPr>
          <p:nvPr/>
        </p:nvSpPr>
        <p:spPr bwMode="auto">
          <a:xfrm>
            <a:off x="250825" y="1557338"/>
            <a:ext cx="1657350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自然环境</a:t>
            </a:r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2124075" y="1557338"/>
            <a:ext cx="3743325" cy="503237"/>
            <a:chOff x="1338" y="981"/>
            <a:chExt cx="2358" cy="317"/>
          </a:xfrm>
        </p:grpSpPr>
        <p:graphicFrame>
          <p:nvGraphicFramePr>
            <p:cNvPr id="41991" name="Object 6"/>
            <p:cNvGraphicFramePr>
              <a:graphicFrameLocks noChangeAspect="1"/>
            </p:cNvGraphicFramePr>
            <p:nvPr/>
          </p:nvGraphicFramePr>
          <p:xfrm>
            <a:off x="2199" y="981"/>
            <a:ext cx="149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4" name="公式" r:id="rId9" imgW="1346040" imgH="241200" progId="Equation.3">
                    <p:embed/>
                  </p:oleObj>
                </mc:Choice>
                <mc:Fallback>
                  <p:oleObj name="公式" r:id="rId9" imgW="134604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981"/>
                          <a:ext cx="149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2" name="Object 50"/>
            <p:cNvGraphicFramePr>
              <a:graphicFrameLocks noChangeAspect="1"/>
            </p:cNvGraphicFramePr>
            <p:nvPr/>
          </p:nvGraphicFramePr>
          <p:xfrm>
            <a:off x="1338" y="981"/>
            <a:ext cx="77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5" name="公式" r:id="rId11" imgW="495000" imgH="203040" progId="Equation.3">
                    <p:embed/>
                  </p:oleObj>
                </mc:Choice>
                <mc:Fallback>
                  <p:oleObj name="公式" r:id="rId11" imgW="49500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981"/>
                          <a:ext cx="77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8102600" y="549275"/>
          <a:ext cx="8620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6" name="Clip" r:id="rId13" imgW="952129" imgH="542857" progId="MS_ClipArt_Gallery.2">
                  <p:embed/>
                </p:oleObj>
              </mc:Choice>
              <mc:Fallback>
                <p:oleObj name="Clip" r:id="rId13" imgW="952129" imgH="54285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549275"/>
                        <a:ext cx="8620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1258888" y="4365625"/>
            <a:ext cx="2800350" cy="503238"/>
            <a:chOff x="793" y="2750"/>
            <a:chExt cx="1764" cy="317"/>
          </a:xfrm>
        </p:grpSpPr>
        <p:graphicFrame>
          <p:nvGraphicFramePr>
            <p:cNvPr id="41990" name="Object 11"/>
            <p:cNvGraphicFramePr>
              <a:graphicFrameLocks noChangeAspect="1"/>
            </p:cNvGraphicFramePr>
            <p:nvPr/>
          </p:nvGraphicFramePr>
          <p:xfrm>
            <a:off x="975" y="2750"/>
            <a:ext cx="15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7" name="公式" r:id="rId15" imgW="1130040" imgH="253800" progId="Equation.3">
                    <p:embed/>
                  </p:oleObj>
                </mc:Choice>
                <mc:Fallback>
                  <p:oleObj name="公式" r:id="rId15" imgW="1130040" imgH="253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750"/>
                          <a:ext cx="158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3" name="AutoShape 52"/>
            <p:cNvSpPr>
              <a:spLocks noChangeArrowheads="1"/>
            </p:cNvSpPr>
            <p:nvPr/>
          </p:nvSpPr>
          <p:spPr bwMode="auto">
            <a:xfrm rot="-5400000">
              <a:off x="686" y="2857"/>
              <a:ext cx="306" cy="91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1189" name="Object 53"/>
          <p:cNvGraphicFramePr>
            <a:graphicFrameLocks noChangeAspect="1"/>
          </p:cNvGraphicFramePr>
          <p:nvPr/>
        </p:nvGraphicFramePr>
        <p:xfrm>
          <a:off x="4500563" y="2924175"/>
          <a:ext cx="1098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8" name="公式" r:id="rId17" imgW="469800" imgH="215640" progId="Equation.3">
                  <p:embed/>
                </p:oleObj>
              </mc:Choice>
              <mc:Fallback>
                <p:oleObj name="公式" r:id="rId17" imgW="46980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924175"/>
                        <a:ext cx="1098550" cy="503238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0" name="Object 54"/>
          <p:cNvGraphicFramePr>
            <a:graphicFrameLocks noChangeAspect="1"/>
          </p:cNvGraphicFramePr>
          <p:nvPr/>
        </p:nvGraphicFramePr>
        <p:xfrm>
          <a:off x="4356100" y="4365625"/>
          <a:ext cx="11874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9" name="公式" r:id="rId19" imgW="507960" imgH="215640" progId="Equation.3">
                  <p:embed/>
                </p:oleObj>
              </mc:Choice>
              <mc:Fallback>
                <p:oleObj name="公式" r:id="rId19" imgW="50796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365625"/>
                        <a:ext cx="1187450" cy="503238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381000" y="5283200"/>
            <a:ext cx="8569325" cy="1117600"/>
            <a:chOff x="204" y="3456"/>
            <a:chExt cx="5398" cy="704"/>
          </a:xfrm>
        </p:grpSpPr>
        <p:sp>
          <p:nvSpPr>
            <p:cNvPr id="42012" name="Text Box 40"/>
            <p:cNvSpPr txBox="1">
              <a:spLocks noChangeArrowheads="1"/>
            </p:cNvSpPr>
            <p:nvPr/>
          </p:nvSpPr>
          <p:spPr bwMode="auto">
            <a:xfrm>
              <a:off x="204" y="3456"/>
              <a:ext cx="5398" cy="704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/>
                <a:t>             </a:t>
              </a:r>
              <a:r>
                <a:rPr lang="zh-CN" altLang="en-US" sz="2800" b="1"/>
                <a:t>还表明：对</a:t>
              </a:r>
              <a:r>
                <a:rPr lang="zh-CN" altLang="en-US" sz="2800" b="1">
                  <a:latin typeface="宋体" charset="-122"/>
                </a:rPr>
                <a:t>害虫</a:t>
              </a:r>
              <a:r>
                <a:rPr lang="en-US" altLang="zh-CN" sz="2800" b="1">
                  <a:latin typeface="宋体" charset="-122"/>
                </a:rPr>
                <a:t>(</a:t>
              </a:r>
              <a:r>
                <a:rPr lang="zh-CN" altLang="en-US" sz="2800" b="1">
                  <a:latin typeface="宋体" charset="-122"/>
                </a:rPr>
                <a:t>食饵</a:t>
              </a:r>
              <a:r>
                <a:rPr lang="en-US" altLang="zh-CN" sz="2800" b="1">
                  <a:latin typeface="宋体" charset="-122"/>
                </a:rPr>
                <a:t>)</a:t>
              </a:r>
              <a:r>
                <a:rPr lang="en-US" altLang="zh-CN" sz="2800" b="1"/>
                <a:t>—</a:t>
              </a:r>
              <a:r>
                <a:rPr lang="zh-CN" altLang="en-US" sz="2800" b="1">
                  <a:latin typeface="宋体" charset="-122"/>
                </a:rPr>
                <a:t>益虫</a:t>
              </a:r>
              <a:r>
                <a:rPr lang="en-US" altLang="zh-CN" sz="2800" b="1">
                  <a:latin typeface="宋体" charset="-122"/>
                </a:rPr>
                <a:t>(</a:t>
              </a:r>
              <a:r>
                <a:rPr lang="zh-CN" altLang="en-US" sz="2800" b="1">
                  <a:latin typeface="宋体" charset="-122"/>
                </a:rPr>
                <a:t>捕食者</a:t>
              </a:r>
              <a:r>
                <a:rPr lang="en-US" altLang="zh-CN" sz="2800" b="1">
                  <a:latin typeface="宋体" charset="-122"/>
                </a:rPr>
                <a:t>)</a:t>
              </a:r>
              <a:r>
                <a:rPr lang="zh-CN" altLang="en-US" sz="2800" b="1">
                  <a:latin typeface="宋体" charset="-122"/>
                </a:rPr>
                <a:t>系统，使用灭两种</a:t>
              </a:r>
              <a:r>
                <a:rPr lang="zh-CN" altLang="en-US" sz="2800" b="1"/>
                <a:t>虫的</a:t>
              </a:r>
              <a:r>
                <a:rPr lang="zh-CN" altLang="en-US" sz="2800" b="1">
                  <a:latin typeface="宋体" charset="-122"/>
                </a:rPr>
                <a:t>杀虫剂</a:t>
              </a:r>
              <a:r>
                <a:rPr lang="en-US" altLang="zh-CN" sz="2800" b="1">
                  <a:latin typeface="宋体" charset="-122"/>
                </a:rPr>
                <a:t>, </a:t>
              </a:r>
              <a:r>
                <a:rPr lang="zh-CN" altLang="en-US" sz="2800" b="1">
                  <a:latin typeface="宋体" charset="-122"/>
                </a:rPr>
                <a:t>会使害虫增加，益虫减少</a:t>
              </a:r>
              <a:r>
                <a:rPr lang="en-US" altLang="zh-CN" sz="2800" b="1">
                  <a:latin typeface="宋体" charset="-122"/>
                </a:rPr>
                <a:t>.</a:t>
              </a:r>
            </a:p>
          </p:txBody>
        </p:sp>
        <p:graphicFrame>
          <p:nvGraphicFramePr>
            <p:cNvPr id="41989" name="Object 57"/>
            <p:cNvGraphicFramePr>
              <a:graphicFrameLocks noChangeAspect="1"/>
            </p:cNvGraphicFramePr>
            <p:nvPr/>
          </p:nvGraphicFramePr>
          <p:xfrm>
            <a:off x="204" y="3475"/>
            <a:ext cx="69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50" name="公式" r:id="rId21" imgW="469800" imgH="215640" progId="Equation.3">
                    <p:embed/>
                  </p:oleObj>
                </mc:Choice>
                <mc:Fallback>
                  <p:oleObj name="公式" r:id="rId21" imgW="469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475"/>
                          <a:ext cx="692" cy="317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50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31" name="Group 47"/>
          <p:cNvGrpSpPr>
            <a:grpSpLocks/>
          </p:cNvGrpSpPr>
          <p:nvPr/>
        </p:nvGrpSpPr>
        <p:grpSpPr bwMode="auto">
          <a:xfrm>
            <a:off x="5724525" y="1773238"/>
            <a:ext cx="3455988" cy="2514600"/>
            <a:chOff x="3606" y="1117"/>
            <a:chExt cx="2177" cy="1584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3623" y="1117"/>
              <a:ext cx="2160" cy="1584"/>
              <a:chOff x="3504" y="1344"/>
              <a:chExt cx="2160" cy="1584"/>
            </a:xfrm>
          </p:grpSpPr>
          <p:sp>
            <p:nvSpPr>
              <p:cNvPr id="42014" name="Line 16"/>
              <p:cNvSpPr>
                <a:spLocks noChangeShapeType="1"/>
              </p:cNvSpPr>
              <p:nvPr/>
            </p:nvSpPr>
            <p:spPr bwMode="auto">
              <a:xfrm>
                <a:off x="3696" y="2688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5" name="Line 17"/>
              <p:cNvSpPr>
                <a:spLocks noChangeShapeType="1"/>
              </p:cNvSpPr>
              <p:nvPr/>
            </p:nvSpPr>
            <p:spPr bwMode="auto">
              <a:xfrm flipV="1">
                <a:off x="3696" y="144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016" name="Group 22"/>
              <p:cNvGrpSpPr>
                <a:grpSpLocks/>
              </p:cNvGrpSpPr>
              <p:nvPr/>
            </p:nvGrpSpPr>
            <p:grpSpPr bwMode="auto">
              <a:xfrm>
                <a:off x="4032" y="1680"/>
                <a:ext cx="336" cy="365"/>
                <a:chOff x="4032" y="1776"/>
                <a:chExt cx="336" cy="365"/>
              </a:xfrm>
            </p:grpSpPr>
            <p:sp>
              <p:nvSpPr>
                <p:cNvPr id="42019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1872"/>
                  <a:ext cx="336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" y="1776"/>
                  <a:ext cx="192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/>
                    <a:t>•</a:t>
                  </a:r>
                </a:p>
              </p:txBody>
            </p:sp>
          </p:grpSp>
          <p:graphicFrame>
            <p:nvGraphicFramePr>
              <p:cNvPr id="41993" name="Object 29"/>
              <p:cNvGraphicFramePr>
                <a:graphicFrameLocks noChangeAspect="1"/>
              </p:cNvGraphicFramePr>
              <p:nvPr/>
            </p:nvGraphicFramePr>
            <p:xfrm>
              <a:off x="4032" y="1534"/>
              <a:ext cx="528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851" name="公式" r:id="rId22" imgW="596880" imgH="241200" progId="Equation.3">
                      <p:embed/>
                    </p:oleObj>
                  </mc:Choice>
                  <mc:Fallback>
                    <p:oleObj name="公式" r:id="rId22" imgW="596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534"/>
                            <a:ext cx="528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17" name="Text Box 32"/>
              <p:cNvSpPr txBox="1">
                <a:spLocks noChangeArrowheads="1"/>
              </p:cNvSpPr>
              <p:nvPr/>
            </p:nvSpPr>
            <p:spPr bwMode="auto">
              <a:xfrm>
                <a:off x="5376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</a:p>
            </p:txBody>
          </p:sp>
          <p:sp>
            <p:nvSpPr>
              <p:cNvPr id="42018" name="Text Box 33"/>
              <p:cNvSpPr txBox="1">
                <a:spLocks noChangeArrowheads="1"/>
              </p:cNvSpPr>
              <p:nvPr/>
            </p:nvSpPr>
            <p:spPr bwMode="auto">
              <a:xfrm>
                <a:off x="3504" y="134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</a:t>
                </a:r>
              </a:p>
            </p:txBody>
          </p:sp>
        </p:grpSp>
        <p:sp>
          <p:nvSpPr>
            <p:cNvPr id="42030" name="Text Box 46"/>
            <p:cNvSpPr txBox="1">
              <a:spLocks noChangeArrowheads="1"/>
            </p:cNvSpPr>
            <p:nvPr/>
          </p:nvSpPr>
          <p:spPr bwMode="auto">
            <a:xfrm>
              <a:off x="3606" y="2387"/>
              <a:ext cx="2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1000"/>
                                        <p:tgtEl>
                                          <p:spTgt spid="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1000"/>
                                        <p:tgtEl>
                                          <p:spTgt spid="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 autoUpdateAnimBg="0"/>
      <p:bldP spid="91141" grpId="0" animBg="1" autoUpdateAnimBg="0"/>
      <p:bldP spid="91144" grpId="0" animBg="1" autoUpdateAnimBg="0"/>
      <p:bldP spid="91145" grpId="0" animBg="1" autoUpdateAnimBg="0"/>
      <p:bldP spid="91146" grpId="0" animBg="1" autoUpdateAnimBg="0"/>
      <p:bldP spid="91173" grpId="0" animBg="1"/>
      <p:bldP spid="9118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Text Box 2"/>
          <p:cNvSpPr txBox="1">
            <a:spLocks noChangeArrowheads="1"/>
          </p:cNvSpPr>
          <p:nvPr/>
        </p:nvSpPr>
        <p:spPr bwMode="auto">
          <a:xfrm>
            <a:off x="2699793" y="533400"/>
            <a:ext cx="4248472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err="1" smtClean="0">
                <a:ea typeface="楷体_GB2312" pitchFamily="49" charset="-122"/>
              </a:rPr>
              <a:t>Volterra</a:t>
            </a:r>
            <a:r>
              <a:rPr lang="zh-CN" altLang="en-US" sz="3200" b="1" dirty="0" smtClean="0">
                <a:ea typeface="楷体_GB2312" pitchFamily="49" charset="-122"/>
              </a:rPr>
              <a:t>模型</a:t>
            </a:r>
            <a:r>
              <a:rPr lang="zh-CN" altLang="zh-CN" sz="3200" b="1" dirty="0" smtClean="0">
                <a:ea typeface="楷体_GB2312" pitchFamily="49" charset="-122"/>
              </a:rPr>
              <a:t>的</a:t>
            </a:r>
            <a:r>
              <a:rPr lang="zh-CN" altLang="en-US" sz="3200" b="1" dirty="0" smtClean="0">
                <a:ea typeface="楷体_GB2312" pitchFamily="49" charset="-122"/>
              </a:rPr>
              <a:t>局限性</a:t>
            </a:r>
            <a:endParaRPr lang="zh-CN" altLang="en-US" sz="3200" b="1" dirty="0">
              <a:ea typeface="楷体_GB2312" pitchFamily="49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72470" y="3013075"/>
            <a:ext cx="6048375" cy="1011238"/>
            <a:chOff x="1565" y="1898"/>
            <a:chExt cx="3810" cy="637"/>
          </a:xfrm>
        </p:grpSpPr>
        <p:graphicFrame>
          <p:nvGraphicFramePr>
            <p:cNvPr id="43014" name="Object 8"/>
            <p:cNvGraphicFramePr>
              <a:graphicFrameLocks noChangeAspect="1"/>
            </p:cNvGraphicFramePr>
            <p:nvPr/>
          </p:nvGraphicFramePr>
          <p:xfrm>
            <a:off x="1565" y="1898"/>
            <a:ext cx="1723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4" name="公式" r:id="rId3" imgW="1676160" imgH="571320" progId="Equation.3">
                    <p:embed/>
                  </p:oleObj>
                </mc:Choice>
                <mc:Fallback>
                  <p:oleObj name="公式" r:id="rId3" imgW="16761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898"/>
                          <a:ext cx="1723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5" name="Object 9"/>
            <p:cNvGraphicFramePr>
              <a:graphicFrameLocks noChangeAspect="1"/>
            </p:cNvGraphicFramePr>
            <p:nvPr/>
          </p:nvGraphicFramePr>
          <p:xfrm>
            <a:off x="3424" y="1933"/>
            <a:ext cx="1951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5" name="公式" r:id="rId5" imgW="1866600" imgH="571320" progId="Equation.3">
                    <p:embed/>
                  </p:oleObj>
                </mc:Choice>
                <mc:Fallback>
                  <p:oleObj name="公式" r:id="rId5" imgW="18666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933"/>
                          <a:ext cx="1951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84213" y="4581525"/>
            <a:ext cx="7775575" cy="1008063"/>
            <a:chOff x="431" y="2886"/>
            <a:chExt cx="4898" cy="635"/>
          </a:xfrm>
        </p:grpSpPr>
        <p:graphicFrame>
          <p:nvGraphicFramePr>
            <p:cNvPr id="430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6599379"/>
                </p:ext>
              </p:extLst>
            </p:nvPr>
          </p:nvGraphicFramePr>
          <p:xfrm>
            <a:off x="431" y="2886"/>
            <a:ext cx="2383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6" name="公式" r:id="rId7" imgW="1701720" imgH="482400" progId="Equation.3">
                    <p:embed/>
                  </p:oleObj>
                </mc:Choice>
                <mc:Fallback>
                  <p:oleObj name="公式" r:id="rId7" imgW="17017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86"/>
                          <a:ext cx="2383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4074446"/>
                </p:ext>
              </p:extLst>
            </p:nvPr>
          </p:nvGraphicFramePr>
          <p:xfrm>
            <a:off x="3198" y="2886"/>
            <a:ext cx="2131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7" name="公式" r:id="rId9" imgW="2286000" imgH="571320" progId="Equation.3">
                    <p:embed/>
                  </p:oleObj>
                </mc:Choice>
                <mc:Fallback>
                  <p:oleObj name="公式" r:id="rId9" imgW="22860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886"/>
                          <a:ext cx="2131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819400" y="2438400"/>
            <a:ext cx="4704928" cy="519112"/>
            <a:chOff x="1776" y="2112"/>
            <a:chExt cx="2928" cy="336"/>
          </a:xfrm>
        </p:grpSpPr>
        <p:graphicFrame>
          <p:nvGraphicFramePr>
            <p:cNvPr id="43010" name="Object 4"/>
            <p:cNvGraphicFramePr>
              <a:graphicFrameLocks noChangeAspect="1"/>
            </p:cNvGraphicFramePr>
            <p:nvPr/>
          </p:nvGraphicFramePr>
          <p:xfrm>
            <a:off x="1776" y="2112"/>
            <a:ext cx="12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8" name="公式" r:id="rId11" imgW="1206360" imgH="241200" progId="Equation.3">
                    <p:embed/>
                  </p:oleObj>
                </mc:Choice>
                <mc:Fallback>
                  <p:oleObj name="公式" r:id="rId11" imgW="1206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112"/>
                          <a:ext cx="12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1" name="Object 5"/>
            <p:cNvGraphicFramePr>
              <a:graphicFrameLocks noChangeAspect="1"/>
            </p:cNvGraphicFramePr>
            <p:nvPr/>
          </p:nvGraphicFramePr>
          <p:xfrm>
            <a:off x="3264" y="2112"/>
            <a:ext cx="14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9" name="公式" r:id="rId13" imgW="1358640" imgH="241200" progId="Equation.3">
                    <p:embed/>
                  </p:oleObj>
                </mc:Choice>
                <mc:Fallback>
                  <p:oleObj name="公式" r:id="rId13" imgW="1358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112"/>
                          <a:ext cx="14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493710" y="2438399"/>
            <a:ext cx="2209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Volterra</a:t>
            </a:r>
            <a:r>
              <a:rPr lang="zh-CN" altLang="en-US" sz="2800" b="1">
                <a:latin typeface="宋体" charset="-122"/>
              </a:rPr>
              <a:t>模型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59632" y="3390900"/>
            <a:ext cx="990600" cy="685800"/>
            <a:chOff x="480" y="2784"/>
            <a:chExt cx="624" cy="432"/>
          </a:xfrm>
          <a:solidFill>
            <a:srgbClr val="FFFF00"/>
          </a:solidFill>
        </p:grpSpPr>
        <p:sp>
          <p:nvSpPr>
            <p:cNvPr id="43027" name="Text Box 22"/>
            <p:cNvSpPr txBox="1">
              <a:spLocks noChangeArrowheads="1"/>
            </p:cNvSpPr>
            <p:nvPr/>
          </p:nvSpPr>
          <p:spPr bwMode="auto">
            <a:xfrm>
              <a:off x="480" y="2928"/>
              <a:ext cx="62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改写</a:t>
              </a:r>
            </a:p>
          </p:txBody>
        </p:sp>
        <p:sp>
          <p:nvSpPr>
            <p:cNvPr id="43028" name="AutoShape 23"/>
            <p:cNvSpPr>
              <a:spLocks noChangeArrowheads="1"/>
            </p:cNvSpPr>
            <p:nvPr/>
          </p:nvSpPr>
          <p:spPr bwMode="auto">
            <a:xfrm>
              <a:off x="480" y="2784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990600" y="1143000"/>
            <a:ext cx="6934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多数</a:t>
            </a:r>
            <a:r>
              <a:rPr lang="zh-CN" altLang="en-US" sz="2800" b="1" dirty="0">
                <a:latin typeface="宋体" charset="-122"/>
              </a:rPr>
              <a:t>食饵</a:t>
            </a:r>
            <a:r>
              <a:rPr lang="en-US" altLang="zh-CN" sz="2800" b="1" dirty="0"/>
              <a:t>—</a:t>
            </a:r>
            <a:r>
              <a:rPr lang="zh-CN" altLang="en-US" sz="2800" b="1" dirty="0">
                <a:latin typeface="宋体" charset="-122"/>
              </a:rPr>
              <a:t>捕食者</a:t>
            </a:r>
            <a:r>
              <a:rPr lang="zh-CN" altLang="en-US" sz="2800" b="1" dirty="0" smtClean="0">
                <a:latin typeface="宋体" charset="-122"/>
              </a:rPr>
              <a:t>系统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观察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不到周期震荡</a:t>
            </a:r>
            <a:r>
              <a:rPr lang="en-US" altLang="zh-CN" sz="2800" b="1" dirty="0">
                <a:latin typeface="宋体" charset="-122"/>
              </a:rPr>
              <a:t>,</a:t>
            </a:r>
            <a:r>
              <a:rPr lang="zh-CN" altLang="en-US" sz="2800" b="1" dirty="0">
                <a:latin typeface="宋体" charset="-122"/>
              </a:rPr>
              <a:t>而是趋向某个平衡状态</a:t>
            </a:r>
            <a:r>
              <a:rPr lang="en-US" altLang="zh-CN" sz="2800" b="1" dirty="0">
                <a:latin typeface="宋体" charset="-122"/>
              </a:rPr>
              <a:t>,</a:t>
            </a:r>
            <a:r>
              <a:rPr lang="zh-CN" altLang="en-US" sz="2800" b="1" dirty="0">
                <a:latin typeface="宋体" charset="-122"/>
              </a:rPr>
              <a:t>即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存在稳定平衡点</a:t>
            </a:r>
            <a:r>
              <a:rPr lang="en-US" altLang="zh-CN" sz="2800" b="1" dirty="0">
                <a:latin typeface="宋体" charset="-122"/>
              </a:rPr>
              <a:t>.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627313" y="4114805"/>
            <a:ext cx="2659063" cy="461963"/>
            <a:chOff x="1655" y="2688"/>
            <a:chExt cx="1675" cy="291"/>
          </a:xfrm>
          <a:solidFill>
            <a:srgbClr val="FFFF00"/>
          </a:solidFill>
        </p:grpSpPr>
        <p:sp>
          <p:nvSpPr>
            <p:cNvPr id="43025" name="Text Box 28"/>
            <p:cNvSpPr txBox="1">
              <a:spLocks noChangeArrowheads="1"/>
            </p:cNvSpPr>
            <p:nvPr/>
          </p:nvSpPr>
          <p:spPr bwMode="auto">
            <a:xfrm>
              <a:off x="1655" y="2688"/>
              <a:ext cx="1321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 smtClean="0"/>
                <a:t>增加</a:t>
              </a:r>
              <a:r>
                <a:rPr lang="en-US" altLang="zh-CN" b="1" dirty="0"/>
                <a:t>l</a:t>
              </a:r>
              <a:r>
                <a:rPr lang="en-US" altLang="zh-CN" b="1" dirty="0" smtClean="0"/>
                <a:t>ogistic</a:t>
              </a:r>
              <a:r>
                <a:rPr lang="zh-CN" altLang="en-US" b="1" dirty="0"/>
                <a:t>项</a:t>
              </a:r>
            </a:p>
          </p:txBody>
        </p:sp>
        <p:sp>
          <p:nvSpPr>
            <p:cNvPr id="43026" name="AutoShape 35"/>
            <p:cNvSpPr>
              <a:spLocks noChangeArrowheads="1"/>
            </p:cNvSpPr>
            <p:nvPr/>
          </p:nvSpPr>
          <p:spPr bwMode="auto">
            <a:xfrm>
              <a:off x="3024" y="2784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2843808" y="5661248"/>
            <a:ext cx="294739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charset="-122"/>
              </a:rPr>
              <a:t>存在稳定平衡</a:t>
            </a:r>
            <a:r>
              <a:rPr lang="zh-CN" altLang="en-US" sz="2800" b="1" dirty="0">
                <a:latin typeface="宋体" charset="-122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16932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10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0" grpId="0" animBg="1" autoUpdateAnimBg="0"/>
      <p:bldP spid="92194" grpId="0" autoUpdateAnimBg="0"/>
      <p:bldP spid="92197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609600" y="1066800"/>
            <a:ext cx="82105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相轨线是封闭曲线，结构不稳定</a:t>
            </a:r>
            <a:r>
              <a:rPr lang="en-US" altLang="zh-CN" sz="2800" b="1"/>
              <a:t>——</a:t>
            </a:r>
            <a:r>
              <a:rPr lang="zh-CN" altLang="en-US" sz="2800" b="1"/>
              <a:t>一旦离开某一条闭轨线，就进入另一条闭轨线，不恢复原状</a:t>
            </a:r>
            <a:r>
              <a:rPr lang="en-US" altLang="zh-CN" sz="2800" b="1"/>
              <a:t>.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611189" y="2235200"/>
            <a:ext cx="8137276" cy="1117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自然界存在的周期性平衡生态系统是</a:t>
            </a:r>
            <a:r>
              <a:rPr lang="zh-CN" altLang="en-US" sz="2800" b="1" dirty="0">
                <a:solidFill>
                  <a:srgbClr val="FF0000"/>
                </a:solidFill>
              </a:rPr>
              <a:t>结构稳定</a:t>
            </a:r>
            <a:r>
              <a:rPr lang="zh-CN" altLang="en-US" sz="2800" b="1" dirty="0"/>
              <a:t>的，即偏离周期轨道后，内部制约使系统恢复原状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188364"/>
              </p:ext>
            </p:extLst>
          </p:nvPr>
        </p:nvGraphicFramePr>
        <p:xfrm>
          <a:off x="634208" y="3356993"/>
          <a:ext cx="3671201" cy="9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8" name="公式" r:id="rId3" imgW="1942920" imgH="482400" progId="Equation.3">
                  <p:embed/>
                </p:oleObj>
              </mc:Choice>
              <mc:Fallback>
                <p:oleObj name="公式" r:id="rId3" imgW="194292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8" y="3356993"/>
                        <a:ext cx="3671201" cy="94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375420"/>
              </p:ext>
            </p:extLst>
          </p:nvPr>
        </p:nvGraphicFramePr>
        <p:xfrm>
          <a:off x="4859784" y="3308351"/>
          <a:ext cx="3736529" cy="95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9" name="公式" r:id="rId5" imgW="1790640" imgH="482400" progId="Equation.3">
                  <p:embed/>
                </p:oleObj>
              </mc:Choice>
              <mc:Fallback>
                <p:oleObj name="公式" r:id="rId5" imgW="179064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784" y="3308351"/>
                        <a:ext cx="3736529" cy="958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1043608" y="4312032"/>
            <a:ext cx="3167063" cy="90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=1, 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=20, </a:t>
            </a:r>
            <a:r>
              <a:rPr lang="en-US" altLang="zh-CN" i="1" dirty="0">
                <a:sym typeface="Symbol" pitchFamily="18" charset="2"/>
              </a:rPr>
              <a:t>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=0.1, </a:t>
            </a:r>
            <a:endParaRPr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i="1" dirty="0" smtClean="0">
                <a:sym typeface="Symbol" pitchFamily="18" charset="2"/>
              </a:rPr>
              <a:t>w</a:t>
            </a:r>
            <a:r>
              <a:rPr lang="en-US" altLang="zh-CN" dirty="0" smtClean="0">
                <a:sym typeface="Symbol" pitchFamily="18" charset="2"/>
              </a:rPr>
              <a:t>=0.2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=0.5, </a:t>
            </a:r>
            <a:r>
              <a:rPr lang="en-US" altLang="zh-CN" i="1" dirty="0">
                <a:sym typeface="Symbol" pitchFamily="18" charset="2"/>
              </a:rPr>
              <a:t>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=0.18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56865" y="5403850"/>
            <a:ext cx="3167063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相轨线趋向极限环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64928" y="5980113"/>
            <a:ext cx="2087562" cy="519112"/>
            <a:chOff x="975" y="3874"/>
            <a:chExt cx="1315" cy="327"/>
          </a:xfrm>
        </p:grpSpPr>
        <p:sp>
          <p:nvSpPr>
            <p:cNvPr id="44043" name="Text Box 4"/>
            <p:cNvSpPr txBox="1">
              <a:spLocks noChangeArrowheads="1"/>
            </p:cNvSpPr>
            <p:nvPr/>
          </p:nvSpPr>
          <p:spPr bwMode="auto">
            <a:xfrm>
              <a:off x="1234" y="3874"/>
              <a:ext cx="1056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结构稳定 </a:t>
              </a:r>
            </a:p>
          </p:txBody>
        </p:sp>
        <p:sp>
          <p:nvSpPr>
            <p:cNvPr id="44044" name="AutoShape 13"/>
            <p:cNvSpPr>
              <a:spLocks noChangeArrowheads="1"/>
            </p:cNvSpPr>
            <p:nvPr/>
          </p:nvSpPr>
          <p:spPr bwMode="auto">
            <a:xfrm>
              <a:off x="975" y="3884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699793" y="533400"/>
            <a:ext cx="4248472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err="1" smtClean="0">
                <a:ea typeface="楷体_GB2312" pitchFamily="49" charset="-122"/>
              </a:rPr>
              <a:t>Volterra</a:t>
            </a:r>
            <a:r>
              <a:rPr lang="zh-CN" altLang="en-US" sz="3200" b="1" dirty="0" smtClean="0">
                <a:ea typeface="楷体_GB2312" pitchFamily="49" charset="-122"/>
              </a:rPr>
              <a:t>模型</a:t>
            </a:r>
            <a:r>
              <a:rPr lang="zh-CN" altLang="zh-CN" sz="3200" b="1" dirty="0" smtClean="0">
                <a:ea typeface="楷体_GB2312" pitchFamily="49" charset="-122"/>
              </a:rPr>
              <a:t>的</a:t>
            </a:r>
            <a:r>
              <a:rPr lang="zh-CN" altLang="en-US" sz="3200" b="1" dirty="0" smtClean="0">
                <a:ea typeface="楷体_GB2312" pitchFamily="49" charset="-122"/>
              </a:rPr>
              <a:t>局限性</a:t>
            </a:r>
            <a:endParaRPr lang="zh-CN" altLang="en-US" sz="3200" b="1" dirty="0">
              <a:ea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19600" y="4343400"/>
            <a:ext cx="4176713" cy="2157413"/>
            <a:chOff x="4419600" y="4343400"/>
            <a:chExt cx="4176713" cy="2157413"/>
          </a:xfrm>
        </p:grpSpPr>
        <p:pic>
          <p:nvPicPr>
            <p:cNvPr id="10855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4343400"/>
              <a:ext cx="4176713" cy="2157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5652120" y="5213599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</a:rPr>
                <a:t>极限环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76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/>
      <p:bldP spid="108547" grpId="0" animBg="1"/>
      <p:bldP spid="108554" grpId="0" animBg="1"/>
      <p:bldP spid="1085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64704"/>
            <a:ext cx="378982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4. </a:t>
            </a:r>
            <a:r>
              <a:rPr lang="zh-CN" altLang="zh-CN" sz="2800" b="1" dirty="0"/>
              <a:t>改进的指数增长模型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20" y="1251981"/>
            <a:ext cx="3834680" cy="283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75870" y="1412776"/>
            <a:ext cx="53042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修改</a:t>
            </a:r>
            <a:r>
              <a:rPr lang="zh-CN" altLang="zh-CN" sz="2800" b="1" dirty="0" smtClean="0"/>
              <a:t>人口增长率</a:t>
            </a:r>
            <a:r>
              <a:rPr lang="zh-CN" altLang="zh-CN" sz="2800" b="1" dirty="0"/>
              <a:t>为常数的</a:t>
            </a:r>
            <a:r>
              <a:rPr lang="zh-CN" altLang="zh-CN" sz="2800" b="1" dirty="0" smtClean="0"/>
              <a:t>假设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90975"/>
              </p:ext>
            </p:extLst>
          </p:nvPr>
        </p:nvGraphicFramePr>
        <p:xfrm>
          <a:off x="763805" y="2780928"/>
          <a:ext cx="4718729" cy="87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公式" r:id="rId4" imgW="2108200" imgH="393700" progId="Equation.3">
                  <p:embed/>
                </p:oleObj>
              </mc:Choice>
              <mc:Fallback>
                <p:oleObj name="公式" r:id="rId4" imgW="2108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05" y="2780928"/>
                        <a:ext cx="4718729" cy="875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7584" y="4725144"/>
            <a:ext cx="2730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10</a:t>
            </a:r>
            <a:r>
              <a:rPr lang="zh-CN" altLang="zh-CN" sz="2800" b="1" dirty="0"/>
              <a:t>年增长率</a:t>
            </a:r>
            <a:r>
              <a:rPr lang="zh-CN" altLang="zh-CN" sz="2800" b="1" dirty="0" smtClean="0"/>
              <a:t>数据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5260588" y="5351563"/>
            <a:ext cx="279180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=3.9 (</a:t>
            </a:r>
            <a:r>
              <a:rPr lang="zh-CN" altLang="zh-CN" sz="2800" b="1" dirty="0" smtClean="0"/>
              <a:t>原始数据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3960232" y="472514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线性</a:t>
            </a:r>
            <a:r>
              <a:rPr lang="zh-CN" altLang="zh-CN" sz="2800" b="1" dirty="0" smtClean="0"/>
              <a:t>最小二乘法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5713282" y="899435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7780" algn="ctr">
              <a:spcAft>
                <a:spcPts val="0"/>
              </a:spcAft>
            </a:pPr>
            <a:r>
              <a:rPr lang="zh-CN" altLang="zh-CN" b="1" dirty="0"/>
              <a:t>美国人口</a:t>
            </a:r>
            <a:r>
              <a:rPr lang="zh-CN" altLang="zh-CN" b="1" kern="100" dirty="0" smtClean="0"/>
              <a:t>增长率</a:t>
            </a:r>
            <a:r>
              <a:rPr lang="en-US" altLang="zh-CN" b="1" kern="100" dirty="0"/>
              <a:t>/10</a:t>
            </a:r>
            <a:r>
              <a:rPr lang="zh-CN" altLang="zh-CN" b="1" kern="100" dirty="0"/>
              <a:t>年</a:t>
            </a:r>
            <a:endParaRPr lang="zh-CN" altLang="zh-CN" b="1" kern="100" dirty="0">
              <a:latin typeface="Times New Roman"/>
              <a:ea typeface="宋体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97336" y="2066987"/>
            <a:ext cx="1858201" cy="2414420"/>
            <a:chOff x="5297336" y="2066987"/>
            <a:chExt cx="1858201" cy="2414420"/>
          </a:xfrm>
        </p:grpSpPr>
        <p:sp>
          <p:nvSpPr>
            <p:cNvPr id="17" name="矩形 16"/>
            <p:cNvSpPr/>
            <p:nvPr/>
          </p:nvSpPr>
          <p:spPr>
            <a:xfrm>
              <a:off x="5297336" y="4019742"/>
              <a:ext cx="1858201" cy="46166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1800</a:t>
              </a:r>
              <a:r>
                <a:rPr lang="zh-CN" altLang="en-US" dirty="0" smtClean="0"/>
                <a:t>年</a:t>
              </a:r>
              <a:r>
                <a:rPr lang="en-US" altLang="zh-CN" i="1" dirty="0"/>
                <a:t>r≈ </a:t>
              </a:r>
              <a:r>
                <a:rPr lang="en-US" altLang="zh-CN" dirty="0" smtClean="0"/>
                <a:t>0.3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5940152" y="2066987"/>
              <a:ext cx="0" cy="195275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7236296" y="3507432"/>
            <a:ext cx="1858201" cy="959297"/>
            <a:chOff x="7236296" y="3507432"/>
            <a:chExt cx="1858201" cy="959297"/>
          </a:xfrm>
        </p:grpSpPr>
        <p:sp>
          <p:nvSpPr>
            <p:cNvPr id="20" name="矩形 19"/>
            <p:cNvSpPr/>
            <p:nvPr/>
          </p:nvSpPr>
          <p:spPr>
            <a:xfrm>
              <a:off x="7236296" y="4005064"/>
              <a:ext cx="1858201" cy="46166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2000</a:t>
              </a:r>
              <a:r>
                <a:rPr lang="zh-CN" altLang="en-US" dirty="0" smtClean="0"/>
                <a:t>年</a:t>
              </a:r>
              <a:r>
                <a:rPr lang="en-US" altLang="zh-CN" i="1" dirty="0"/>
                <a:t>r≈ </a:t>
              </a:r>
              <a:r>
                <a:rPr lang="en-US" altLang="zh-CN" dirty="0" smtClean="0"/>
                <a:t>0.1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8262503" y="3507432"/>
              <a:ext cx="517" cy="51231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1406702" y="3737087"/>
            <a:ext cx="3031456" cy="698443"/>
            <a:chOff x="1337749" y="3887178"/>
            <a:chExt cx="3031456" cy="69844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5899098"/>
                </p:ext>
              </p:extLst>
            </p:nvPr>
          </p:nvGraphicFramePr>
          <p:xfrm>
            <a:off x="1475656" y="3887178"/>
            <a:ext cx="2893549" cy="698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9" name="公式" r:id="rId6" imgW="1104421" imgH="266584" progId="Equation.3">
                    <p:embed/>
                  </p:oleObj>
                </mc:Choice>
                <mc:Fallback>
                  <p:oleObj name="公式" r:id="rId6" imgW="1104421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3887178"/>
                          <a:ext cx="2893549" cy="69844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右箭头 25"/>
            <p:cNvSpPr/>
            <p:nvPr/>
          </p:nvSpPr>
          <p:spPr bwMode="auto">
            <a:xfrm>
              <a:off x="1337749" y="407707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15616" y="5351563"/>
            <a:ext cx="3600400" cy="576064"/>
            <a:chOff x="1115616" y="5517232"/>
            <a:chExt cx="3600400" cy="576064"/>
          </a:xfrm>
        </p:grpSpPr>
        <p:sp>
          <p:nvSpPr>
            <p:cNvPr id="13" name="矩形 12"/>
            <p:cNvSpPr/>
            <p:nvPr/>
          </p:nvSpPr>
          <p:spPr>
            <a:xfrm>
              <a:off x="1287385" y="5517232"/>
              <a:ext cx="3428631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r</a:t>
              </a:r>
              <a:r>
                <a:rPr lang="en-US" altLang="zh-CN" sz="2800" b="1" baseline="-25000" dirty="0"/>
                <a:t>0</a:t>
              </a:r>
              <a:r>
                <a:rPr lang="en-US" altLang="zh-CN" sz="2800" b="1" dirty="0"/>
                <a:t>=0.3252</a:t>
              </a:r>
              <a:r>
                <a:rPr lang="zh-CN" altLang="zh-CN" sz="2800" b="1" dirty="0"/>
                <a:t>，</a:t>
              </a:r>
              <a:r>
                <a:rPr lang="en-US" altLang="zh-CN" sz="2800" b="1" i="1" dirty="0"/>
                <a:t>r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=0.0114</a:t>
              </a:r>
              <a:endParaRPr lang="zh-CN" altLang="en-US" sz="2800" b="1" dirty="0"/>
            </a:p>
          </p:txBody>
        </p:sp>
        <p:sp>
          <p:nvSpPr>
            <p:cNvPr id="27" name="右箭头 26"/>
            <p:cNvSpPr/>
            <p:nvPr/>
          </p:nvSpPr>
          <p:spPr bwMode="auto">
            <a:xfrm>
              <a:off x="1115616" y="5608664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865253" y="2150469"/>
            <a:ext cx="1819778" cy="523220"/>
            <a:chOff x="3497989" y="2150469"/>
            <a:chExt cx="1819778" cy="523220"/>
          </a:xfrm>
        </p:grpSpPr>
        <p:sp>
          <p:nvSpPr>
            <p:cNvPr id="7" name="矩形 6"/>
            <p:cNvSpPr/>
            <p:nvPr/>
          </p:nvSpPr>
          <p:spPr>
            <a:xfrm>
              <a:off x="3635896" y="2150469"/>
              <a:ext cx="168187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i="1" dirty="0"/>
                <a:t>r</a:t>
              </a:r>
              <a:r>
                <a:rPr lang="en-US" altLang="zh-CN" sz="2800" dirty="0"/>
                <a:t>(</a:t>
              </a:r>
              <a:r>
                <a:rPr lang="en-US" altLang="zh-CN" sz="2800" i="1" dirty="0"/>
                <a:t>t</a:t>
              </a:r>
              <a:r>
                <a:rPr lang="en-US" altLang="zh-CN" sz="2800" dirty="0"/>
                <a:t>)=</a:t>
              </a:r>
              <a:r>
                <a:rPr lang="en-US" altLang="zh-CN" sz="2800" i="1" dirty="0"/>
                <a:t>r</a:t>
              </a:r>
              <a:r>
                <a:rPr lang="en-US" altLang="zh-CN" sz="2800" baseline="-25000" dirty="0"/>
                <a:t>0</a:t>
              </a:r>
              <a:r>
                <a:rPr lang="en-US" altLang="zh-CN" sz="2800" dirty="0">
                  <a:sym typeface="Symbol"/>
                </a:rPr>
                <a:t></a:t>
              </a:r>
              <a:r>
                <a:rPr lang="en-US" altLang="zh-CN" sz="2800" i="1" dirty="0"/>
                <a:t>r</a:t>
              </a:r>
              <a:r>
                <a:rPr lang="en-US" altLang="zh-CN" sz="2800" baseline="-25000" dirty="0"/>
                <a:t>1</a:t>
              </a:r>
              <a:r>
                <a:rPr lang="en-US" altLang="zh-CN" sz="2800" i="1" dirty="0"/>
                <a:t>t</a:t>
              </a:r>
              <a:endParaRPr lang="zh-CN" altLang="en-US" sz="2800" dirty="0"/>
            </a:p>
          </p:txBody>
        </p:sp>
        <p:sp>
          <p:nvSpPr>
            <p:cNvPr id="28" name="右箭头 27"/>
            <p:cNvSpPr/>
            <p:nvPr/>
          </p:nvSpPr>
          <p:spPr bwMode="auto">
            <a:xfrm>
              <a:off x="3497989" y="2189057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7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 animBg="1"/>
      <p:bldP spid="14" grpId="0"/>
      <p:bldP spid="1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323850" y="1557338"/>
            <a:ext cx="2376488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背景和问题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900113" y="2205038"/>
            <a:ext cx="76327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将赛程分成若干阶段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根据赛跑运动员的生理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  条件</a:t>
            </a:r>
            <a:r>
              <a:rPr lang="zh-CN" altLang="en-US" sz="2800" b="1" dirty="0">
                <a:solidFill>
                  <a:srgbClr val="FF0000"/>
                </a:solidFill>
              </a:rPr>
              <a:t>对各阶段的速度作最恰当的安排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以期获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  得最好的成绩</a:t>
            </a:r>
            <a:r>
              <a:rPr lang="en-US" altLang="zh-CN" sz="2800" b="1" dirty="0"/>
              <a:t>.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827088" y="4581525"/>
            <a:ext cx="77057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Keller</a:t>
            </a:r>
            <a:r>
              <a:rPr lang="zh-CN" altLang="en-US" sz="2800" b="1" dirty="0"/>
              <a:t>提出一个简单模型</a:t>
            </a:r>
            <a:r>
              <a:rPr lang="en-US" altLang="zh-CN" sz="2800" b="1" dirty="0"/>
              <a:t>(1974), </a:t>
            </a:r>
            <a:r>
              <a:rPr lang="zh-CN" altLang="en-US" sz="2800" b="1" dirty="0"/>
              <a:t>根据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个生理参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/>
              <a:t>  数从最优控制的角度</a:t>
            </a:r>
            <a:r>
              <a:rPr lang="zh-CN" altLang="en-US" sz="2800" b="1" dirty="0">
                <a:solidFill>
                  <a:srgbClr val="FF0000"/>
                </a:solidFill>
              </a:rPr>
              <a:t>确定各阶段的速度函数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并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/>
              <a:t>  可以预测比赛成绩</a:t>
            </a:r>
            <a:r>
              <a:rPr lang="en-US" altLang="zh-CN" sz="2800" b="1" dirty="0"/>
              <a:t>.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828675" y="3860800"/>
            <a:ext cx="8064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寻求速度安排的最佳策略是复杂的生理力学问题</a:t>
            </a:r>
            <a:r>
              <a:rPr lang="en-US" altLang="zh-CN" sz="2800" b="1" dirty="0"/>
              <a:t>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23728" y="692696"/>
            <a:ext cx="496855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5.8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赛跑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的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速度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31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nimBg="1" autoUpdateAnimBg="0"/>
      <p:bldP spid="129028" grpId="0"/>
      <p:bldP spid="129029" grpId="0"/>
      <p:bldP spid="129030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1944688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问题分析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900113" y="1052513"/>
            <a:ext cx="7416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运动员在赛跑中要</a:t>
            </a:r>
            <a:r>
              <a:rPr lang="zh-CN" altLang="en-US" sz="2800" b="1" dirty="0">
                <a:solidFill>
                  <a:srgbClr val="FF0000"/>
                </a:solidFill>
              </a:rPr>
              <a:t>克服体内外的阻力</a:t>
            </a:r>
            <a:r>
              <a:rPr lang="zh-CN" altLang="en-US" sz="2800" b="1" dirty="0"/>
              <a:t>以达到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  和保持一定速度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需要发挥向前的</a:t>
            </a:r>
            <a:r>
              <a:rPr lang="zh-CN" altLang="en-US" sz="2800" b="1" dirty="0">
                <a:solidFill>
                  <a:srgbClr val="FF0000"/>
                </a:solidFill>
              </a:rPr>
              <a:t>冲力</a:t>
            </a:r>
            <a:r>
              <a:rPr lang="en-US" altLang="zh-CN" sz="2800" b="1" dirty="0"/>
              <a:t>.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757238" y="3141663"/>
            <a:ext cx="75596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这些</a:t>
            </a:r>
            <a:r>
              <a:rPr lang="zh-CN" altLang="en-US" sz="2800" b="1" dirty="0">
                <a:solidFill>
                  <a:srgbClr val="FF0000"/>
                </a:solidFill>
              </a:rPr>
              <a:t>能量</a:t>
            </a:r>
            <a:r>
              <a:rPr lang="zh-CN" altLang="en-US" sz="2800" b="1" dirty="0"/>
              <a:t>怎样</a:t>
            </a:r>
            <a:r>
              <a:rPr lang="zh-CN" altLang="en-US" sz="2800" b="1" dirty="0">
                <a:solidFill>
                  <a:srgbClr val="FF0000"/>
                </a:solidFill>
              </a:rPr>
              <a:t>分配</a:t>
            </a:r>
            <a:r>
              <a:rPr lang="zh-CN" altLang="en-US" sz="2800" b="1" dirty="0"/>
              <a:t>到赛跑的各个阶段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并在到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/>
              <a:t>  达终点前将其全部用完</a:t>
            </a:r>
            <a:r>
              <a:rPr lang="en-US" altLang="zh-CN" sz="2800" b="1" dirty="0"/>
              <a:t>.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827088" y="2095500"/>
            <a:ext cx="7920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为冲力作功提供能量的来源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赛跑前</a:t>
            </a:r>
            <a:r>
              <a:rPr lang="zh-CN" altLang="en-US" sz="2800" b="1" dirty="0">
                <a:solidFill>
                  <a:srgbClr val="FF0000"/>
                </a:solidFill>
              </a:rPr>
              <a:t>贮存在体内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  的能量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赛跑中通过氧的</a:t>
            </a:r>
            <a:r>
              <a:rPr lang="zh-CN" altLang="en-US" sz="2800" b="1" dirty="0">
                <a:solidFill>
                  <a:srgbClr val="FF0000"/>
                </a:solidFill>
              </a:rPr>
              <a:t>代谢作用产生的能量</a:t>
            </a:r>
            <a:r>
              <a:rPr lang="en-US" altLang="zh-CN" sz="2800" b="1" dirty="0"/>
              <a:t>.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755650" y="4225557"/>
            <a:ext cx="39608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模型要确定的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个关系</a:t>
            </a:r>
            <a:r>
              <a:rPr lang="en-US" altLang="zh-CN" sz="2800" b="1" dirty="0"/>
              <a:t>: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4859338" y="4292600"/>
            <a:ext cx="2305050" cy="6048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/>
              <a:t>冲力与速度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900113" y="4797152"/>
            <a:ext cx="3600450" cy="6048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冲力作功与能量来源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4789488" y="4840288"/>
            <a:ext cx="2806700" cy="604837"/>
          </a:xfrm>
          <a:prstGeom prst="rect">
            <a:avLst/>
          </a:prstGeom>
          <a:solidFill>
            <a:srgbClr val="99FFCC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/>
              <a:t>速度与比赛成绩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755649" y="5445125"/>
            <a:ext cx="7991475" cy="112646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赛跑的最佳成绩</a:t>
            </a:r>
            <a:r>
              <a:rPr lang="zh-CN" altLang="en-US" sz="2800" b="1" dirty="0" smtClean="0"/>
              <a:t>是以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速度函数为变量，时间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最短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</a:rPr>
              <a:t>目标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冲力</a:t>
            </a:r>
            <a:r>
              <a:rPr lang="zh-CN" altLang="en-US" sz="2800" b="1" dirty="0">
                <a:solidFill>
                  <a:srgbClr val="FF0000"/>
                </a:solidFill>
              </a:rPr>
              <a:t>、能量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等为约束的</a:t>
            </a:r>
            <a:r>
              <a:rPr lang="zh-CN" altLang="en-US" sz="2800" b="1" dirty="0">
                <a:solidFill>
                  <a:srgbClr val="FF0000"/>
                </a:solidFill>
              </a:rPr>
              <a:t>极值问题</a:t>
            </a:r>
            <a:r>
              <a:rPr lang="en-US" altLang="zh-CN" sz="2800" b="1" dirty="0" smtClean="0"/>
              <a:t>. 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9041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/>
      <p:bldP spid="130052" grpId="0"/>
      <p:bldP spid="130053" grpId="0"/>
      <p:bldP spid="130054" grpId="0" animBg="1" autoUpdateAnimBg="0"/>
      <p:bldP spid="130055" grpId="0" animBg="1"/>
      <p:bldP spid="130056" grpId="0" animBg="1"/>
      <p:bldP spid="130057" grpId="0" animBg="1"/>
      <p:bldP spid="13005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1944688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7993063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赛跑中体内外的</a:t>
            </a:r>
            <a:r>
              <a:rPr lang="zh-CN" altLang="en-US" sz="2800" b="1" dirty="0">
                <a:solidFill>
                  <a:srgbClr val="FF0000"/>
                </a:solidFill>
              </a:rPr>
              <a:t>阻力与速度成正比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比例系数</a:t>
            </a:r>
            <a:r>
              <a:rPr lang="zh-CN" altLang="en-US" sz="2800" b="1" i="1" dirty="0">
                <a:solidFill>
                  <a:srgbClr val="FF3300"/>
                </a:solidFill>
                <a:sym typeface="Symbol" pitchFamily="18" charset="2"/>
              </a:rPr>
              <a:t></a:t>
            </a:r>
            <a:r>
              <a:rPr lang="en-US" altLang="zh-CN" sz="2800" b="1" baseline="30000" dirty="0">
                <a:solidFill>
                  <a:srgbClr val="FF3300"/>
                </a:solidFill>
                <a:sym typeface="Symbol" pitchFamily="18" charset="2"/>
              </a:rPr>
              <a:t>--1</a:t>
            </a:r>
            <a:endParaRPr lang="en-US" altLang="zh-CN" sz="2800" b="1" dirty="0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39750" y="2536825"/>
            <a:ext cx="8353425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赛跑中在氧的代谢下单位时间</a:t>
            </a:r>
            <a:r>
              <a:rPr lang="zh-CN" altLang="en-US" sz="2800" b="1" dirty="0">
                <a:solidFill>
                  <a:srgbClr val="FF0000"/>
                </a:solidFill>
              </a:rPr>
              <a:t>产生的能量</a:t>
            </a:r>
            <a:r>
              <a:rPr lang="zh-CN" altLang="en-US" sz="2800" b="1" dirty="0"/>
              <a:t>是常数</a:t>
            </a:r>
            <a:r>
              <a:rPr lang="zh-CN" altLang="en-US" sz="2800" b="1" i="1" dirty="0">
                <a:solidFill>
                  <a:srgbClr val="FF3300"/>
                </a:solidFill>
                <a:sym typeface="Symbol" pitchFamily="18" charset="2"/>
              </a:rPr>
              <a:t>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539750" y="1916113"/>
            <a:ext cx="7561263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赛跑前</a:t>
            </a:r>
            <a:r>
              <a:rPr lang="zh-CN" altLang="en-US" sz="2800" b="1" dirty="0">
                <a:solidFill>
                  <a:srgbClr val="FF0000"/>
                </a:solidFill>
              </a:rPr>
              <a:t>贮存在体内供赛跑的能量</a:t>
            </a:r>
            <a:r>
              <a:rPr lang="zh-CN" altLang="en-US" sz="2800" b="1" dirty="0"/>
              <a:t>是常数</a:t>
            </a:r>
            <a:r>
              <a:rPr lang="en-US" altLang="zh-CN" sz="2800" b="1" i="1" dirty="0">
                <a:solidFill>
                  <a:srgbClr val="FF3300"/>
                </a:solidFill>
              </a:rPr>
              <a:t>E</a:t>
            </a:r>
            <a:r>
              <a:rPr lang="en-US" altLang="zh-CN" sz="2800" b="1" baseline="-25000" dirty="0">
                <a:solidFill>
                  <a:srgbClr val="FF3300"/>
                </a:solidFill>
              </a:rPr>
              <a:t>0</a:t>
            </a:r>
            <a:endParaRPr lang="en-US" altLang="zh-CN" sz="2800" b="1" dirty="0">
              <a:solidFill>
                <a:srgbClr val="FF3300"/>
              </a:solidFill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39750" y="3284538"/>
            <a:ext cx="5184775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运动员能发挥的</a:t>
            </a:r>
            <a:r>
              <a:rPr lang="zh-CN" altLang="en-US" sz="2800" b="1" dirty="0">
                <a:solidFill>
                  <a:srgbClr val="FF0000"/>
                </a:solidFill>
              </a:rPr>
              <a:t>最大冲力</a:t>
            </a:r>
            <a:r>
              <a:rPr lang="zh-CN" altLang="en-US" sz="2800" b="1" dirty="0"/>
              <a:t>是</a:t>
            </a:r>
            <a:r>
              <a:rPr lang="en-US" altLang="zh-CN" sz="2800" b="1" i="1" dirty="0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539750" y="4005263"/>
            <a:ext cx="72009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运动员具有单位质量，初速为零</a:t>
            </a:r>
            <a:r>
              <a:rPr lang="en-US" altLang="zh-CN" sz="2800" b="1"/>
              <a:t>.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539750" y="4724400"/>
            <a:ext cx="7200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比赛成绩：“一定距离下时间最短”等价为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  “一定时间内距离最大” </a:t>
            </a:r>
            <a:r>
              <a:rPr lang="en-US" altLang="zh-CN" sz="2800" b="1">
                <a:solidFill>
                  <a:srgbClr val="FF33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  <p:bldP spid="131076" grpId="0"/>
      <p:bldP spid="131077" grpId="0"/>
      <p:bldP spid="131078" grpId="0"/>
      <p:bldP spid="131079" grpId="0"/>
      <p:bldP spid="13108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1944688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一般模型</a:t>
            </a:r>
          </a:p>
        </p:txBody>
      </p:sp>
      <p:graphicFrame>
        <p:nvGraphicFramePr>
          <p:cNvPr id="13209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5940425" y="1268413"/>
          <a:ext cx="23034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8" name="公式" r:id="rId3" imgW="901440" imgH="203040" progId="Equation.3">
                  <p:embed/>
                </p:oleObj>
              </mc:Choice>
              <mc:Fallback>
                <p:oleObj name="公式" r:id="rId3" imgW="90144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268413"/>
                        <a:ext cx="23034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323850" y="4437063"/>
            <a:ext cx="5184775" cy="6048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以速度</a:t>
            </a: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在时间</a:t>
            </a:r>
            <a:r>
              <a:rPr lang="en-US" altLang="zh-CN" sz="2800" b="1" i="1"/>
              <a:t>T</a:t>
            </a:r>
            <a:r>
              <a:rPr lang="zh-CN" altLang="en-US" sz="2800" b="1"/>
              <a:t>内跑完赛程</a:t>
            </a:r>
            <a:r>
              <a:rPr lang="en-US" altLang="zh-CN" sz="2800" b="1" i="1"/>
              <a:t>D</a:t>
            </a:r>
            <a:endParaRPr lang="en-US" altLang="zh-CN" sz="2800" b="1" i="1">
              <a:solidFill>
                <a:srgbClr val="FF3300"/>
              </a:solidFill>
              <a:sym typeface="Symbol" pitchFamily="18" charset="2"/>
            </a:endParaRPr>
          </a:p>
        </p:txBody>
      </p:sp>
      <p:graphicFrame>
        <p:nvGraphicFramePr>
          <p:cNvPr id="13210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724525" y="4437063"/>
          <a:ext cx="28082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9" name="Equation" r:id="rId5" imgW="1155600" imgH="330120" progId="Equation.DSMT4">
                  <p:embed/>
                </p:oleObj>
              </mc:Choice>
              <mc:Fallback>
                <p:oleObj name="Equation" r:id="rId5" imgW="115560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437063"/>
                        <a:ext cx="2808288" cy="7000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95288" y="1125538"/>
            <a:ext cx="52562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阻力与速度成正比</a:t>
            </a:r>
            <a:r>
              <a:rPr lang="en-US" altLang="zh-CN" sz="2800" b="1"/>
              <a:t>, </a:t>
            </a:r>
            <a:r>
              <a:rPr lang="zh-CN" altLang="en-US" sz="2800" b="1"/>
              <a:t>比例系数</a:t>
            </a:r>
            <a:r>
              <a:rPr lang="zh-CN" altLang="en-US" sz="2800" b="1" i="1">
                <a:solidFill>
                  <a:srgbClr val="FF3300"/>
                </a:solidFill>
                <a:sym typeface="Symbol" pitchFamily="18" charset="2"/>
              </a:rPr>
              <a:t></a:t>
            </a:r>
            <a:r>
              <a:rPr lang="en-US" altLang="zh-CN" sz="2800" b="1" baseline="30000">
                <a:solidFill>
                  <a:srgbClr val="FF3300"/>
                </a:solidFill>
                <a:sym typeface="Symbol" pitchFamily="18" charset="2"/>
              </a:rPr>
              <a:t>--1</a:t>
            </a:r>
            <a:endParaRPr lang="en-US" altLang="zh-CN" sz="2800" b="1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95288" y="1773238"/>
            <a:ext cx="46085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/>
              <a:t>单位质量运动员，初速为零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93700" y="2420938"/>
            <a:ext cx="42497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/>
              <a:t>运动员的最大冲力是</a:t>
            </a:r>
            <a:r>
              <a:rPr lang="en-US" altLang="zh-CN" sz="2800" b="1" i="1">
                <a:solidFill>
                  <a:srgbClr val="FF3300"/>
                </a:solidFill>
              </a:rPr>
              <a:t>F</a:t>
            </a:r>
          </a:p>
        </p:txBody>
      </p:sp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6497638" y="1844675"/>
          <a:ext cx="13303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0" name="公式" r:id="rId7" imgW="520560" imgH="203040" progId="Equation.3">
                  <p:embed/>
                </p:oleObj>
              </mc:Choice>
              <mc:Fallback>
                <p:oleObj name="公式" r:id="rId7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1844675"/>
                        <a:ext cx="13303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5940425" y="2492375"/>
          <a:ext cx="20431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1" name="公式" r:id="rId9" imgW="799920" imgH="203040" progId="Equation.3">
                  <p:embed/>
                </p:oleObj>
              </mc:Choice>
              <mc:Fallback>
                <p:oleObj name="公式" r:id="rId9" imgW="79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492375"/>
                        <a:ext cx="20431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93700" y="3068638"/>
            <a:ext cx="42497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/>
              <a:t>单位时间产生的能量是</a:t>
            </a:r>
            <a:r>
              <a:rPr lang="zh-CN" altLang="en-US" sz="2800" b="1" i="1" dirty="0">
                <a:solidFill>
                  <a:srgbClr val="FF3300"/>
                </a:solidFill>
                <a:sym typeface="Symbol" pitchFamily="18" charset="2"/>
              </a:rPr>
              <a:t>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393700" y="3687763"/>
            <a:ext cx="41767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/>
              <a:t>赛跑前贮存的能量是</a:t>
            </a:r>
            <a:r>
              <a:rPr lang="en-US" altLang="zh-CN" sz="2800" b="1" i="1">
                <a:solidFill>
                  <a:srgbClr val="FF3300"/>
                </a:solidFill>
              </a:rPr>
              <a:t>E</a:t>
            </a:r>
            <a:r>
              <a:rPr lang="en-US" altLang="zh-CN" sz="2800" b="1" baseline="-25000">
                <a:solidFill>
                  <a:srgbClr val="FF3300"/>
                </a:solidFill>
              </a:rPr>
              <a:t>0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2484438" y="549275"/>
            <a:ext cx="5688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运动员赛跑速度</a:t>
            </a: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zh-CN" altLang="en-US" sz="2800" b="1"/>
              <a:t>体内能量</a:t>
            </a:r>
            <a:r>
              <a:rPr lang="en-US" altLang="zh-CN" sz="2800" b="1" i="1"/>
              <a:t>E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5795963" y="3141663"/>
          <a:ext cx="21415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2" name="公式" r:id="rId11" imgW="838080" imgH="228600" progId="Equation.3">
                  <p:embed/>
                </p:oleObj>
              </mc:Choice>
              <mc:Fallback>
                <p:oleObj name="公式" r:id="rId11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141663"/>
                        <a:ext cx="214153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445125" y="3787775"/>
            <a:ext cx="3298825" cy="593725"/>
            <a:chOff x="3430" y="2386"/>
            <a:chExt cx="2078" cy="374"/>
          </a:xfrm>
        </p:grpSpPr>
        <p:graphicFrame>
          <p:nvGraphicFramePr>
            <p:cNvPr id="21511" name="Object 16"/>
            <p:cNvGraphicFramePr>
              <a:graphicFrameLocks noChangeAspect="1"/>
            </p:cNvGraphicFramePr>
            <p:nvPr/>
          </p:nvGraphicFramePr>
          <p:xfrm>
            <a:off x="3430" y="2386"/>
            <a:ext cx="1103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33" name="公式" r:id="rId13" imgW="685800" imgH="228600" progId="Equation.3">
                    <p:embed/>
                  </p:oleObj>
                </mc:Choice>
                <mc:Fallback>
                  <p:oleObj name="公式" r:id="rId13" imgW="685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" y="2386"/>
                          <a:ext cx="1103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17"/>
            <p:cNvGraphicFramePr>
              <a:graphicFrameLocks noChangeAspect="1"/>
            </p:cNvGraphicFramePr>
            <p:nvPr/>
          </p:nvGraphicFramePr>
          <p:xfrm>
            <a:off x="4649" y="2432"/>
            <a:ext cx="85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34" name="公式" r:id="rId15" imgW="533160" imgH="203040" progId="Equation.3">
                    <p:embed/>
                  </p:oleObj>
                </mc:Choice>
                <mc:Fallback>
                  <p:oleObj name="公式" r:id="rId15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432"/>
                          <a:ext cx="85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395288" y="5129213"/>
            <a:ext cx="359886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D</a:t>
            </a:r>
            <a:r>
              <a:rPr lang="zh-CN" altLang="en-US" sz="2800" b="1"/>
              <a:t>固定</a:t>
            </a:r>
            <a:r>
              <a:rPr lang="en-US" altLang="zh-CN" sz="2800" b="1"/>
              <a:t>, </a:t>
            </a:r>
            <a:r>
              <a:rPr lang="zh-CN" altLang="en-US" sz="2800" b="1"/>
              <a:t>求</a:t>
            </a: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使</a:t>
            </a:r>
            <a:r>
              <a:rPr lang="en-US" altLang="zh-CN" sz="2800" b="1" i="1"/>
              <a:t>T</a:t>
            </a:r>
            <a:r>
              <a:rPr lang="zh-CN" altLang="en-US" sz="2800" b="1"/>
              <a:t>最小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95738" y="5129213"/>
            <a:ext cx="4103687" cy="604837"/>
            <a:chOff x="2517" y="3231"/>
            <a:chExt cx="2585" cy="381"/>
          </a:xfrm>
        </p:grpSpPr>
        <p:sp>
          <p:nvSpPr>
            <p:cNvPr id="21525" name="Text Box 20"/>
            <p:cNvSpPr txBox="1">
              <a:spLocks noChangeArrowheads="1"/>
            </p:cNvSpPr>
            <p:nvPr/>
          </p:nvSpPr>
          <p:spPr bwMode="auto">
            <a:xfrm>
              <a:off x="2835" y="3231"/>
              <a:ext cx="2267" cy="38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 i="1"/>
                <a:t>T</a:t>
              </a:r>
              <a:r>
                <a:rPr lang="zh-CN" altLang="en-US" sz="2800" b="1"/>
                <a:t>固定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求</a:t>
              </a:r>
              <a:r>
                <a:rPr lang="en-US" altLang="zh-CN" sz="2800" b="1" i="1"/>
                <a:t>v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</a:t>
              </a:r>
              <a:r>
                <a:rPr lang="zh-CN" altLang="en-US" sz="2800" b="1"/>
                <a:t>使</a:t>
              </a:r>
              <a:r>
                <a:rPr lang="en-US" altLang="zh-CN" sz="2800" b="1" i="1"/>
                <a:t>D</a:t>
              </a:r>
              <a:r>
                <a:rPr lang="zh-CN" altLang="en-US" sz="2800" b="1"/>
                <a:t>最大</a:t>
              </a:r>
            </a:p>
          </p:txBody>
        </p:sp>
        <p:sp>
          <p:nvSpPr>
            <p:cNvPr id="21526" name="AutoShape 21"/>
            <p:cNvSpPr>
              <a:spLocks noChangeArrowheads="1"/>
            </p:cNvSpPr>
            <p:nvPr/>
          </p:nvSpPr>
          <p:spPr bwMode="auto">
            <a:xfrm>
              <a:off x="2517" y="3294"/>
              <a:ext cx="227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322263" y="5876925"/>
            <a:ext cx="8642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以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))</a:t>
            </a:r>
            <a:r>
              <a:rPr lang="zh-CN" altLang="en-US" sz="2800" b="1" dirty="0"/>
              <a:t>为目标的</a:t>
            </a:r>
            <a:r>
              <a:rPr lang="zh-CN" altLang="en-US" sz="2800" b="1" dirty="0">
                <a:solidFill>
                  <a:srgbClr val="FF0000"/>
                </a:solidFill>
              </a:rPr>
              <a:t>泛函条件极值 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sym typeface="Symbol" pitchFamily="18" charset="2"/>
              </a:rPr>
              <a:t>,</a:t>
            </a:r>
            <a:r>
              <a:rPr lang="en-US" altLang="zh-CN" sz="2800" b="1" i="1" dirty="0"/>
              <a:t>F,</a:t>
            </a:r>
            <a:r>
              <a:rPr lang="en-US" altLang="zh-CN" sz="2800" b="1" i="1" dirty="0">
                <a:sym typeface="Symbol" pitchFamily="18" charset="2"/>
              </a:rPr>
              <a:t>,E</a:t>
            </a:r>
            <a:r>
              <a:rPr lang="en-US" altLang="zh-CN" sz="2800" b="1" baseline="-25000" dirty="0">
                <a:sym typeface="Symbol" pitchFamily="18" charset="2"/>
              </a:rPr>
              <a:t>0</a:t>
            </a:r>
            <a:r>
              <a:rPr lang="zh-CN" altLang="en-US" sz="2800" b="1" dirty="0">
                <a:sym typeface="Symbol" pitchFamily="18" charset="2"/>
              </a:rPr>
              <a:t>为已知参数</a:t>
            </a:r>
            <a:r>
              <a:rPr lang="en-US" altLang="zh-CN" sz="2800" b="1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48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10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1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10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10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/>
      <p:bldP spid="132102" grpId="0" animBg="1" autoUpdateAnimBg="0"/>
      <p:bldP spid="132103" grpId="0"/>
      <p:bldP spid="132104" grpId="0" animBg="1" autoUpdateAnimBg="0"/>
      <p:bldP spid="132107" grpId="0" animBg="1" autoUpdateAnimBg="0"/>
      <p:bldP spid="132108" grpId="0" animBg="1" autoUpdateAnimBg="0"/>
      <p:bldP spid="132109" grpId="0"/>
      <p:bldP spid="132114" grpId="0" animBg="1" autoUpdateAnimBg="0"/>
      <p:bldP spid="13211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1944688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短跑模型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2411413" y="549275"/>
            <a:ext cx="61214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/>
              <a:t>用</a:t>
            </a:r>
            <a:r>
              <a:rPr lang="zh-CN" altLang="en-US" sz="2800" b="1" dirty="0">
                <a:solidFill>
                  <a:srgbClr val="FF0000"/>
                </a:solidFill>
              </a:rPr>
              <a:t>最大冲力</a:t>
            </a:r>
            <a:r>
              <a:rPr lang="en-US" altLang="zh-CN" sz="2800" b="1" i="1" dirty="0">
                <a:solidFill>
                  <a:srgbClr val="FF3300"/>
                </a:solidFill>
              </a:rPr>
              <a:t>F</a:t>
            </a:r>
            <a:r>
              <a:rPr lang="zh-CN" altLang="en-US" sz="2800" b="1" dirty="0"/>
              <a:t>跑全程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可取得最好成绩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539750" y="1196975"/>
            <a:ext cx="7991475" cy="6048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/>
              <a:t>最长的短跑赛程以体内能量</a:t>
            </a:r>
            <a:r>
              <a:rPr lang="en-US" altLang="zh-CN" sz="2800" b="1" i="1"/>
              <a:t>E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不小于零为标准</a:t>
            </a:r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65891"/>
              </p:ext>
            </p:extLst>
          </p:nvPr>
        </p:nvGraphicFramePr>
        <p:xfrm>
          <a:off x="932916" y="1916832"/>
          <a:ext cx="1981734" cy="44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0" name="公式" r:id="rId3" imgW="901440" imgH="203040" progId="Equation.3">
                  <p:embed/>
                </p:oleObj>
              </mc:Choice>
              <mc:Fallback>
                <p:oleObj name="公式" r:id="rId3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916" y="1916832"/>
                        <a:ext cx="1981734" cy="447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646788"/>
              </p:ext>
            </p:extLst>
          </p:nvPr>
        </p:nvGraphicFramePr>
        <p:xfrm>
          <a:off x="2843213" y="1916113"/>
          <a:ext cx="606672" cy="36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1" name="公式" r:id="rId5" imgW="279360" imgH="164880" progId="Equation.3">
                  <p:embed/>
                </p:oleObj>
              </mc:Choice>
              <mc:Fallback>
                <p:oleObj name="公式" r:id="rId5" imgW="2793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16113"/>
                        <a:ext cx="606672" cy="360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613037"/>
              </p:ext>
            </p:extLst>
          </p:nvPr>
        </p:nvGraphicFramePr>
        <p:xfrm>
          <a:off x="1042988" y="2538138"/>
          <a:ext cx="1831673" cy="50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2" name="公式" r:id="rId7" imgW="838080" imgH="228600" progId="Equation.3">
                  <p:embed/>
                </p:oleObj>
              </mc:Choice>
              <mc:Fallback>
                <p:oleObj name="公式" r:id="rId7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38138"/>
                        <a:ext cx="1831673" cy="501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56156"/>
              </p:ext>
            </p:extLst>
          </p:nvPr>
        </p:nvGraphicFramePr>
        <p:xfrm>
          <a:off x="2993366" y="2522366"/>
          <a:ext cx="2843871" cy="54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3" name="Equation" r:id="rId9" imgW="1193760" imgH="228600" progId="Equation.DSMT4">
                  <p:embed/>
                </p:oleObj>
              </mc:Choice>
              <mc:Fallback>
                <p:oleObj name="Equation" r:id="rId9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366" y="2522366"/>
                        <a:ext cx="2843871" cy="546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35137"/>
              </p:ext>
            </p:extLst>
          </p:nvPr>
        </p:nvGraphicFramePr>
        <p:xfrm>
          <a:off x="6372225" y="2564903"/>
          <a:ext cx="1420155" cy="51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4" name="公式" r:id="rId11" imgW="634680" imgH="228600" progId="Equation.3">
                  <p:embed/>
                </p:oleObj>
              </mc:Choice>
              <mc:Fallback>
                <p:oleObj name="公式" r:id="rId11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564903"/>
                        <a:ext cx="1420155" cy="513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11300" y="3182941"/>
            <a:ext cx="5940425" cy="574675"/>
            <a:chOff x="816" y="2005"/>
            <a:chExt cx="3742" cy="362"/>
          </a:xfrm>
        </p:grpSpPr>
        <p:graphicFrame>
          <p:nvGraphicFramePr>
            <p:cNvPr id="2254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725290"/>
                </p:ext>
              </p:extLst>
            </p:nvPr>
          </p:nvGraphicFramePr>
          <p:xfrm>
            <a:off x="997" y="2005"/>
            <a:ext cx="356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5" name="Equation" r:id="rId13" imgW="2374560" imgH="241200" progId="Equation.DSMT4">
                    <p:embed/>
                  </p:oleObj>
                </mc:Choice>
                <mc:Fallback>
                  <p:oleObj name="Equation" r:id="rId13" imgW="2374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2005"/>
                          <a:ext cx="356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5" name="AutoShape 12"/>
            <p:cNvSpPr>
              <a:spLocks noChangeArrowheads="1"/>
            </p:cNvSpPr>
            <p:nvPr/>
          </p:nvSpPr>
          <p:spPr bwMode="auto">
            <a:xfrm>
              <a:off x="816" y="2035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39576" y="3716338"/>
            <a:ext cx="2808288" cy="2016125"/>
            <a:chOff x="204" y="2523"/>
            <a:chExt cx="1769" cy="1270"/>
          </a:xfrm>
        </p:grpSpPr>
        <p:sp>
          <p:nvSpPr>
            <p:cNvPr id="22554" name="Line 14"/>
            <p:cNvSpPr>
              <a:spLocks noChangeShapeType="1"/>
            </p:cNvSpPr>
            <p:nvPr/>
          </p:nvSpPr>
          <p:spPr bwMode="auto">
            <a:xfrm>
              <a:off x="476" y="3612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5"/>
            <p:cNvSpPr>
              <a:spLocks noChangeShapeType="1"/>
            </p:cNvSpPr>
            <p:nvPr/>
          </p:nvSpPr>
          <p:spPr bwMode="auto">
            <a:xfrm flipV="1">
              <a:off x="476" y="2659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Arc 16"/>
            <p:cNvSpPr>
              <a:spLocks/>
            </p:cNvSpPr>
            <p:nvPr/>
          </p:nvSpPr>
          <p:spPr bwMode="auto">
            <a:xfrm>
              <a:off x="657" y="2976"/>
              <a:ext cx="726" cy="636"/>
            </a:xfrm>
            <a:custGeom>
              <a:avLst/>
              <a:gdLst>
                <a:gd name="T0" fmla="*/ 0 w 21600"/>
                <a:gd name="T1" fmla="*/ 0 h 21600"/>
                <a:gd name="T2" fmla="*/ 24 w 21600"/>
                <a:gd name="T3" fmla="*/ 19 h 21600"/>
                <a:gd name="T4" fmla="*/ 0 w 21600"/>
                <a:gd name="T5" fmla="*/ 1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Arc 17"/>
            <p:cNvSpPr>
              <a:spLocks/>
            </p:cNvSpPr>
            <p:nvPr/>
          </p:nvSpPr>
          <p:spPr bwMode="auto">
            <a:xfrm flipH="1">
              <a:off x="476" y="2976"/>
              <a:ext cx="181" cy="91"/>
            </a:xfrm>
            <a:custGeom>
              <a:avLst/>
              <a:gdLst>
                <a:gd name="T0" fmla="*/ 0 w 21600"/>
                <a:gd name="T1" fmla="*/ 0 h 21600"/>
                <a:gd name="T2" fmla="*/ 2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18"/>
            <p:cNvSpPr>
              <a:spLocks noChangeShapeType="1"/>
            </p:cNvSpPr>
            <p:nvPr/>
          </p:nvSpPr>
          <p:spPr bwMode="auto">
            <a:xfrm>
              <a:off x="612" y="2976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Text Box 19"/>
            <p:cNvSpPr txBox="1">
              <a:spLocks noChangeArrowheads="1"/>
            </p:cNvSpPr>
            <p:nvPr/>
          </p:nvSpPr>
          <p:spPr bwMode="auto">
            <a:xfrm>
              <a:off x="1746" y="352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</a:p>
          </p:txBody>
        </p:sp>
        <p:sp>
          <p:nvSpPr>
            <p:cNvPr id="22560" name="Text Box 20"/>
            <p:cNvSpPr txBox="1">
              <a:spLocks noChangeArrowheads="1"/>
            </p:cNvSpPr>
            <p:nvPr/>
          </p:nvSpPr>
          <p:spPr bwMode="auto">
            <a:xfrm>
              <a:off x="476" y="2523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</a:p>
          </p:txBody>
        </p:sp>
        <p:sp>
          <p:nvSpPr>
            <p:cNvPr id="22561" name="Text Box 21"/>
            <p:cNvSpPr txBox="1">
              <a:spLocks noChangeArrowheads="1"/>
            </p:cNvSpPr>
            <p:nvPr/>
          </p:nvSpPr>
          <p:spPr bwMode="auto">
            <a:xfrm>
              <a:off x="204" y="2931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baseline="-25000"/>
                <a:t>0</a:t>
              </a:r>
              <a:endParaRPr lang="en-US" altLang="zh-CN" sz="2000" b="1" i="1"/>
            </a:p>
          </p:txBody>
        </p:sp>
        <p:sp>
          <p:nvSpPr>
            <p:cNvPr id="22562" name="Text Box 22"/>
            <p:cNvSpPr txBox="1">
              <a:spLocks noChangeArrowheads="1"/>
            </p:cNvSpPr>
            <p:nvPr/>
          </p:nvSpPr>
          <p:spPr bwMode="auto">
            <a:xfrm>
              <a:off x="295" y="352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22563" name="Text Box 23"/>
            <p:cNvSpPr txBox="1">
              <a:spLocks noChangeArrowheads="1"/>
            </p:cNvSpPr>
            <p:nvPr/>
          </p:nvSpPr>
          <p:spPr bwMode="auto">
            <a:xfrm>
              <a:off x="1292" y="3543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  <a:r>
                <a:rPr lang="en-US" altLang="zh-CN" sz="2000" b="1" i="1" baseline="-25000"/>
                <a:t>c</a:t>
              </a:r>
              <a:endParaRPr lang="en-US" altLang="zh-CN" sz="2000" b="1" i="1"/>
            </a:p>
          </p:txBody>
        </p:sp>
        <p:sp>
          <p:nvSpPr>
            <p:cNvPr id="22564" name="Text Box 24"/>
            <p:cNvSpPr txBox="1">
              <a:spLocks noChangeArrowheads="1"/>
            </p:cNvSpPr>
            <p:nvPr/>
          </p:nvSpPr>
          <p:spPr bwMode="auto">
            <a:xfrm>
              <a:off x="521" y="3543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  <a:r>
                <a:rPr lang="en-US" altLang="zh-CN" sz="2000" b="1" i="1" baseline="-25000"/>
                <a:t>e</a:t>
              </a:r>
              <a:endParaRPr lang="en-US" altLang="zh-CN" sz="2000" b="1" i="1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708400" y="1890713"/>
            <a:ext cx="4814888" cy="544513"/>
            <a:chOff x="2336" y="1191"/>
            <a:chExt cx="3033" cy="343"/>
          </a:xfrm>
        </p:grpSpPr>
        <p:sp>
          <p:nvSpPr>
            <p:cNvPr id="22552" name="AutoShape 26"/>
            <p:cNvSpPr>
              <a:spLocks noChangeArrowheads="1"/>
            </p:cNvSpPr>
            <p:nvPr/>
          </p:nvSpPr>
          <p:spPr bwMode="auto">
            <a:xfrm>
              <a:off x="2336" y="1207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9111596"/>
                </p:ext>
              </p:extLst>
            </p:nvPr>
          </p:nvGraphicFramePr>
          <p:xfrm>
            <a:off x="2572" y="1191"/>
            <a:ext cx="17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6" name="Equation" r:id="rId15" imgW="1155600" imgH="228600" progId="Equation.DSMT4">
                    <p:embed/>
                  </p:oleObj>
                </mc:Choice>
                <mc:Fallback>
                  <p:oleObj name="Equation" r:id="rId15" imgW="1155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1191"/>
                          <a:ext cx="171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3" name="Text Box 28"/>
            <p:cNvSpPr txBox="1">
              <a:spLocks noChangeArrowheads="1"/>
            </p:cNvSpPr>
            <p:nvPr/>
          </p:nvSpPr>
          <p:spPr bwMode="auto">
            <a:xfrm>
              <a:off x="4371" y="1207"/>
              <a:ext cx="9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(</a:t>
              </a:r>
              <a:r>
                <a:rPr lang="zh-CN" altLang="en-US" sz="2800" b="1" dirty="0"/>
                <a:t>单调增</a:t>
              </a:r>
              <a:r>
                <a:rPr lang="en-US" altLang="zh-CN" sz="2800" b="1" dirty="0"/>
                <a:t>)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771775" y="3760788"/>
            <a:ext cx="4176713" cy="604837"/>
            <a:chOff x="1746" y="2387"/>
            <a:chExt cx="2631" cy="381"/>
          </a:xfrm>
        </p:grpSpPr>
        <p:graphicFrame>
          <p:nvGraphicFramePr>
            <p:cNvPr id="22538" name="Object 30"/>
            <p:cNvGraphicFramePr>
              <a:graphicFrameLocks noChangeAspect="1"/>
            </p:cNvGraphicFramePr>
            <p:nvPr/>
          </p:nvGraphicFramePr>
          <p:xfrm>
            <a:off x="2154" y="2432"/>
            <a:ext cx="134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7" name="公式" r:id="rId17" imgW="977760" imgH="228600" progId="Equation.3">
                    <p:embed/>
                  </p:oleObj>
                </mc:Choice>
                <mc:Fallback>
                  <p:oleObj name="公式" r:id="rId17" imgW="977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432"/>
                          <a:ext cx="134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1" name="Text Box 31"/>
            <p:cNvSpPr txBox="1">
              <a:spLocks noChangeArrowheads="1"/>
            </p:cNvSpPr>
            <p:nvPr/>
          </p:nvSpPr>
          <p:spPr bwMode="auto">
            <a:xfrm>
              <a:off x="1746" y="2387"/>
              <a:ext cx="263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en-US" altLang="zh-CN" sz="2800" b="1" i="1" dirty="0"/>
                <a:t>v</a:t>
              </a:r>
              <a:r>
                <a:rPr lang="zh-CN" altLang="en-US" sz="2800" b="1" dirty="0"/>
                <a:t>小                         </a:t>
              </a:r>
              <a:r>
                <a:rPr lang="en-US" altLang="zh-CN" sz="2800" b="1" i="1" dirty="0"/>
                <a:t>E</a:t>
              </a:r>
              <a:r>
                <a:rPr lang="zh-CN" altLang="en-US" sz="2800" b="1" dirty="0"/>
                <a:t>增加 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771775" y="4292600"/>
            <a:ext cx="4032250" cy="604838"/>
            <a:chOff x="1746" y="2704"/>
            <a:chExt cx="2540" cy="381"/>
          </a:xfrm>
        </p:grpSpPr>
        <p:graphicFrame>
          <p:nvGraphicFramePr>
            <p:cNvPr id="22537" name="Object 33"/>
            <p:cNvGraphicFramePr>
              <a:graphicFrameLocks noChangeAspect="1"/>
            </p:cNvGraphicFramePr>
            <p:nvPr/>
          </p:nvGraphicFramePr>
          <p:xfrm>
            <a:off x="2194" y="2768"/>
            <a:ext cx="123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8" name="公式" r:id="rId19" imgW="977760" imgH="228600" progId="Equation.3">
                    <p:embed/>
                  </p:oleObj>
                </mc:Choice>
                <mc:Fallback>
                  <p:oleObj name="公式" r:id="rId19" imgW="977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4" y="2768"/>
                          <a:ext cx="1230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0" name="Text Box 34"/>
            <p:cNvSpPr txBox="1">
              <a:spLocks noChangeArrowheads="1"/>
            </p:cNvSpPr>
            <p:nvPr/>
          </p:nvSpPr>
          <p:spPr bwMode="auto">
            <a:xfrm>
              <a:off x="1746" y="2704"/>
              <a:ext cx="254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en-US" altLang="zh-CN" sz="2800" b="1" i="1"/>
                <a:t>v</a:t>
              </a:r>
              <a:r>
                <a:rPr lang="zh-CN" altLang="en-US" sz="2800" b="1"/>
                <a:t>大 </a:t>
              </a:r>
              <a:r>
                <a:rPr lang="zh-CN" altLang="en-US" sz="2800" b="1">
                  <a:sym typeface="Symbol" pitchFamily="18" charset="2"/>
                </a:rPr>
                <a:t>                        </a:t>
              </a:r>
              <a:r>
                <a:rPr lang="en-US" altLang="zh-CN" sz="2800" b="1" i="1"/>
                <a:t>E</a:t>
              </a:r>
              <a:r>
                <a:rPr lang="zh-CN" altLang="en-US" sz="2800" b="1"/>
                <a:t>减少 </a:t>
              </a:r>
            </a:p>
          </p:txBody>
        </p:sp>
      </p:grpSp>
      <p:graphicFrame>
        <p:nvGraphicFramePr>
          <p:cNvPr id="133155" name="Object 35"/>
          <p:cNvGraphicFramePr>
            <a:graphicFrameLocks noChangeAspect="1"/>
          </p:cNvGraphicFramePr>
          <p:nvPr/>
        </p:nvGraphicFramePr>
        <p:xfrm>
          <a:off x="6877050" y="4005263"/>
          <a:ext cx="17176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9" name="公式" r:id="rId21" imgW="672840" imgH="279360" progId="Equation.3">
                  <p:embed/>
                </p:oleObj>
              </mc:Choice>
              <mc:Fallback>
                <p:oleObj name="公式" r:id="rId21" imgW="6728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005263"/>
                        <a:ext cx="17176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142818"/>
              </p:ext>
            </p:extLst>
          </p:nvPr>
        </p:nvGraphicFramePr>
        <p:xfrm>
          <a:off x="3276601" y="5534025"/>
          <a:ext cx="519722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0" name="Equation" r:id="rId23" imgW="2273040" imgH="330120" progId="Equation.DSMT4">
                  <p:embed/>
                </p:oleObj>
              </mc:Choice>
              <mc:Fallback>
                <p:oleObj name="Equation" r:id="rId23" imgW="227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534025"/>
                        <a:ext cx="5197222" cy="7556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7" name="Text Box 37"/>
          <p:cNvSpPr txBox="1">
            <a:spLocks noChangeArrowheads="1"/>
          </p:cNvSpPr>
          <p:nvPr/>
        </p:nvSpPr>
        <p:spPr bwMode="auto">
          <a:xfrm>
            <a:off x="3276600" y="4868863"/>
            <a:ext cx="5111750" cy="6048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800" b="1"/>
              <a:t>  </a:t>
            </a:r>
            <a:r>
              <a:rPr lang="zh-CN" altLang="en-US" sz="2800" b="1"/>
              <a:t>最远距离</a:t>
            </a:r>
            <a:r>
              <a:rPr lang="en-US" altLang="zh-CN" sz="2800" b="1"/>
              <a:t>(</a:t>
            </a:r>
            <a:r>
              <a:rPr lang="zh-CN" altLang="en-US" sz="2800" b="1"/>
              <a:t>最长的短跑赛程</a:t>
            </a:r>
            <a:r>
              <a:rPr lang="en-US" altLang="zh-CN" sz="2800" b="1"/>
              <a:t>)</a:t>
            </a:r>
            <a:r>
              <a:rPr lang="zh-CN" altLang="en-US" sz="2800" b="1"/>
              <a:t>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95238" y="5697539"/>
            <a:ext cx="2579287" cy="626589"/>
            <a:chOff x="395238" y="5697539"/>
            <a:chExt cx="2579287" cy="626589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129427"/>
                </p:ext>
              </p:extLst>
            </p:nvPr>
          </p:nvGraphicFramePr>
          <p:xfrm>
            <a:off x="864220" y="5892080"/>
            <a:ext cx="1249600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1" name="公式" r:id="rId25" imgW="609480" imgH="215640" progId="Equation.3">
                    <p:embed/>
                  </p:oleObj>
                </mc:Choice>
                <mc:Fallback>
                  <p:oleObj name="公式" r:id="rId25" imgW="6094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220" y="5892080"/>
                          <a:ext cx="1249600" cy="43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95238" y="5837714"/>
              <a:ext cx="2579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由                 得到</a:t>
              </a:r>
              <a:endParaRPr lang="zh-CN" altLang="en-US" b="1" dirty="0"/>
            </a:p>
          </p:txBody>
        </p:sp>
        <p:sp>
          <p:nvSpPr>
            <p:cNvPr id="10" name="下箭头 9"/>
            <p:cNvSpPr/>
            <p:nvPr/>
          </p:nvSpPr>
          <p:spPr bwMode="auto">
            <a:xfrm>
              <a:off x="909241" y="5697539"/>
              <a:ext cx="484632" cy="14017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15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10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10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/>
      <p:bldP spid="133124" grpId="0" animBg="1"/>
      <p:bldP spid="13315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1944688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短跑模型</a:t>
            </a: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2411413" y="1484313"/>
          <a:ext cx="3600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3" name="公式" r:id="rId3" imgW="1612800" imgH="241200" progId="Equation.3">
                  <p:embed/>
                </p:oleObj>
              </mc:Choice>
              <mc:Fallback>
                <p:oleObj name="公式" r:id="rId3" imgW="1612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84313"/>
                        <a:ext cx="3600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539750" y="2276475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Keller</a:t>
            </a:r>
            <a:r>
              <a:rPr lang="zh-CN" altLang="en-US" sz="2800" b="1" dirty="0"/>
              <a:t>根据当时的世界记录得到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, </a:t>
            </a:r>
            <a:r>
              <a:rPr lang="el-GR" altLang="zh-CN" sz="2800" b="1" dirty="0">
                <a:cs typeface="Times New Roman" pitchFamily="18" charset="0"/>
              </a:rPr>
              <a:t>τ</a:t>
            </a:r>
            <a:r>
              <a:rPr lang="zh-CN" altLang="en-US" sz="2800" b="1" dirty="0"/>
              <a:t>的估计值</a:t>
            </a:r>
            <a:r>
              <a:rPr lang="en-US" altLang="zh-CN" sz="2800" b="1" dirty="0"/>
              <a:t>: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896938" y="3141663"/>
          <a:ext cx="32178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4" name="公式" r:id="rId5" imgW="1574640" imgH="203040" progId="Equation.3">
                  <p:embed/>
                </p:oleObj>
              </mc:Choice>
              <mc:Fallback>
                <p:oleObj name="公式" r:id="rId5" imgW="1574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141663"/>
                        <a:ext cx="321786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0" y="3068638"/>
            <a:ext cx="3619500" cy="511175"/>
            <a:chOff x="1610" y="2251"/>
            <a:chExt cx="2280" cy="322"/>
          </a:xfrm>
        </p:grpSpPr>
        <p:sp>
          <p:nvSpPr>
            <p:cNvPr id="23566" name="AutoShape 7"/>
            <p:cNvSpPr>
              <a:spLocks noChangeArrowheads="1"/>
            </p:cNvSpPr>
            <p:nvPr/>
          </p:nvSpPr>
          <p:spPr bwMode="auto">
            <a:xfrm>
              <a:off x="1610" y="2251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8" name="Object 8"/>
            <p:cNvGraphicFramePr>
              <a:graphicFrameLocks noChangeAspect="1"/>
            </p:cNvGraphicFramePr>
            <p:nvPr/>
          </p:nvGraphicFramePr>
          <p:xfrm>
            <a:off x="1980" y="2251"/>
            <a:ext cx="191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5" name="公式" r:id="rId7" imgW="1358640" imgH="228600" progId="Equation.3">
                    <p:embed/>
                  </p:oleObj>
                </mc:Choice>
                <mc:Fallback>
                  <p:oleObj name="公式" r:id="rId7" imgW="1358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2251"/>
                          <a:ext cx="1910" cy="32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323850" y="4076700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后来根据</a:t>
            </a:r>
            <a:r>
              <a:rPr lang="en-US" altLang="zh-CN" sz="2800" b="1"/>
              <a:t>1987</a:t>
            </a:r>
            <a:r>
              <a:rPr lang="zh-CN" altLang="en-US" sz="2800" b="1"/>
              <a:t>年约翰逊的百米成绩</a:t>
            </a:r>
            <a:r>
              <a:rPr lang="en-US" altLang="zh-CN" sz="2800" b="1"/>
              <a:t>(9.83s)</a:t>
            </a:r>
            <a:r>
              <a:rPr lang="zh-CN" altLang="en-US" sz="2800" b="1"/>
              <a:t>修正参数</a:t>
            </a:r>
            <a:r>
              <a:rPr lang="en-US" altLang="zh-CN" sz="2800" b="1"/>
              <a:t>:</a:t>
            </a: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2266950" y="620713"/>
            <a:ext cx="6697663" cy="6048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/>
              <a:t>估计用最大冲力跑全程时最长的短跑赛程</a:t>
            </a:r>
          </a:p>
        </p:txBody>
      </p:sp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769938" y="5229225"/>
          <a:ext cx="3213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6" name="公式" r:id="rId9" imgW="1485720" imgH="203040" progId="Equation.3">
                  <p:embed/>
                </p:oleObj>
              </mc:Choice>
              <mc:Fallback>
                <p:oleObj name="公式" r:id="rId9" imgW="1485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5229225"/>
                        <a:ext cx="3213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72000" y="5157788"/>
            <a:ext cx="3690938" cy="511175"/>
            <a:chOff x="2880" y="3249"/>
            <a:chExt cx="2325" cy="322"/>
          </a:xfrm>
        </p:grpSpPr>
        <p:graphicFrame>
          <p:nvGraphicFramePr>
            <p:cNvPr id="23557" name="Object 13"/>
            <p:cNvGraphicFramePr>
              <a:graphicFrameLocks noChangeAspect="1"/>
            </p:cNvGraphicFramePr>
            <p:nvPr/>
          </p:nvGraphicFramePr>
          <p:xfrm>
            <a:off x="3295" y="3249"/>
            <a:ext cx="191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7" name="公式" r:id="rId11" imgW="1358640" imgH="228600" progId="Equation.3">
                    <p:embed/>
                  </p:oleObj>
                </mc:Choice>
                <mc:Fallback>
                  <p:oleObj name="公式" r:id="rId11" imgW="1358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5" y="3249"/>
                          <a:ext cx="1910" cy="32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AutoShape 14"/>
            <p:cNvSpPr>
              <a:spLocks noChangeArrowheads="1"/>
            </p:cNvSpPr>
            <p:nvPr/>
          </p:nvSpPr>
          <p:spPr bwMode="auto">
            <a:xfrm>
              <a:off x="2880" y="3249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38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53" grpId="0"/>
      <p:bldP spid="13415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79388" y="879698"/>
            <a:ext cx="2447925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中长跑模型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700338" y="879698"/>
            <a:ext cx="63722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/>
              <a:t>当赛程超过</a:t>
            </a:r>
            <a:r>
              <a:rPr lang="en-US" altLang="zh-CN" sz="2800" b="1" i="1"/>
              <a:t>D</a:t>
            </a:r>
            <a:r>
              <a:rPr lang="en-US" altLang="zh-CN" sz="2800" b="1" i="1" baseline="-25000"/>
              <a:t>c</a:t>
            </a:r>
            <a:r>
              <a:rPr lang="zh-CN" altLang="en-US" sz="2800" b="1"/>
              <a:t>时不能用最大冲力跑全程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700338" y="1671861"/>
            <a:ext cx="3382962" cy="6048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/>
              <a:t>将赛程分为</a:t>
            </a:r>
            <a:r>
              <a:rPr lang="en-US" altLang="zh-CN" sz="2800" b="1"/>
              <a:t>3</a:t>
            </a:r>
            <a:r>
              <a:rPr lang="zh-CN" altLang="en-US" sz="2800" b="1"/>
              <a:t>个阶段</a:t>
            </a:r>
            <a:r>
              <a:rPr lang="en-US" altLang="zh-CN" sz="2800" b="1"/>
              <a:t>: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23850" y="2464023"/>
            <a:ext cx="85693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初始阶段</a:t>
            </a:r>
            <a:r>
              <a:rPr lang="en-US" altLang="zh-CN" sz="2800" b="1"/>
              <a:t>(0</a:t>
            </a:r>
            <a:r>
              <a:rPr lang="en-US" altLang="zh-CN" sz="2800" b="1">
                <a:sym typeface="Symbol" pitchFamily="18" charset="2"/>
              </a:rPr>
              <a:t>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>
                <a:sym typeface="Symbol" pitchFamily="18" charset="2"/>
              </a:rPr>
              <a:t> 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) </a:t>
            </a:r>
            <a:r>
              <a:rPr lang="zh-CN" altLang="en-US" sz="2800" b="1"/>
              <a:t>用最大冲力跑</a:t>
            </a:r>
            <a:r>
              <a:rPr lang="en-US" altLang="zh-CN" sz="2800" b="1"/>
              <a:t>, </a:t>
            </a:r>
            <a:r>
              <a:rPr lang="zh-CN" altLang="en-US" sz="2800" b="1"/>
              <a:t>在短时间获得高速度</a:t>
            </a:r>
            <a:r>
              <a:rPr lang="en-US" altLang="zh-CN" sz="2800" b="1"/>
              <a:t>.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323850" y="3327623"/>
            <a:ext cx="86423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中间阶段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itchFamily="18" charset="2"/>
              </a:rPr>
              <a:t>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>
                <a:sym typeface="Symbol" pitchFamily="18" charset="2"/>
              </a:rPr>
              <a:t>  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) </a:t>
            </a:r>
            <a:r>
              <a:rPr lang="zh-CN" altLang="en-US" sz="2800" b="1"/>
              <a:t>保持匀速</a:t>
            </a:r>
            <a:r>
              <a:rPr lang="en-US" altLang="zh-CN" sz="2800" b="1"/>
              <a:t>.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323850" y="4119786"/>
            <a:ext cx="86423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最后阶段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itchFamily="18" charset="2"/>
              </a:rPr>
              <a:t>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>
                <a:sym typeface="Symbol" pitchFamily="18" charset="2"/>
              </a:rPr>
              <a:t>  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>
                <a:sym typeface="Symbol" pitchFamily="18" charset="2"/>
              </a:rPr>
              <a:t>) </a:t>
            </a:r>
            <a:r>
              <a:rPr lang="zh-CN" altLang="en-US" sz="2800" b="1"/>
              <a:t>把体内能量用完</a:t>
            </a:r>
            <a:r>
              <a:rPr lang="en-US" altLang="zh-CN" sz="2800" b="1"/>
              <a:t>, </a:t>
            </a:r>
            <a:r>
              <a:rPr lang="zh-CN" altLang="en-US" sz="2800" b="1"/>
              <a:t>靠惯性冲刺</a:t>
            </a:r>
            <a:r>
              <a:rPr lang="en-US" altLang="zh-CN" sz="2800" b="1"/>
              <a:t>.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539750" y="5056411"/>
            <a:ext cx="7775575" cy="6048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/>
              <a:t>问题</a:t>
            </a:r>
            <a:r>
              <a:rPr lang="en-US" altLang="zh-CN" sz="2800" b="1"/>
              <a:t>: </a:t>
            </a:r>
            <a:r>
              <a:rPr lang="zh-CN" altLang="en-US" sz="2800" b="1"/>
              <a:t>确定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 baseline="-25000">
                <a:sym typeface="Symbol" pitchFamily="18" charset="2"/>
              </a:rPr>
              <a:t>1 </a:t>
            </a:r>
            <a:r>
              <a:rPr lang="en-US" altLang="zh-CN" sz="2800" b="1">
                <a:sym typeface="Symbol" pitchFamily="18" charset="2"/>
              </a:rPr>
              <a:t>,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/>
              <a:t> </a:t>
            </a:r>
            <a:r>
              <a:rPr lang="zh-CN" altLang="en-US" sz="2800" b="1">
                <a:sym typeface="Symbol" pitchFamily="18" charset="2"/>
              </a:rPr>
              <a:t>及</a:t>
            </a:r>
            <a:r>
              <a:rPr lang="en-US" altLang="zh-CN" sz="2800" b="1"/>
              <a:t>3</a:t>
            </a:r>
            <a:r>
              <a:rPr lang="zh-CN" altLang="en-US" sz="2800" b="1"/>
              <a:t>个阶段的速度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6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  <p:bldP spid="135172" grpId="0" animBg="1"/>
      <p:bldP spid="135173" grpId="0"/>
      <p:bldP spid="135174" grpId="0"/>
      <p:bldP spid="135175" grpId="0"/>
      <p:bldP spid="13517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2447925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中长跑模型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064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</a:rPr>
              <a:t>初始阶段</a:t>
            </a:r>
            <a:r>
              <a:rPr lang="zh-CN" altLang="en-US" sz="2800" b="1" dirty="0"/>
              <a:t>用最大冲力跑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与短跑模型相同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915988" y="1900238"/>
          <a:ext cx="4768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3" name="Equation" r:id="rId3" imgW="1866600" imgH="241200" progId="Equation.DSMT4">
                  <p:embed/>
                </p:oleObj>
              </mc:Choice>
              <mc:Fallback>
                <p:oleObj name="Equation" r:id="rId3" imgW="1866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900238"/>
                        <a:ext cx="47688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6156325" y="1916113"/>
            <a:ext cx="1296988" cy="6048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zh-CN" altLang="en-US" sz="2800" b="1">
                <a:sym typeface="Symbol" pitchFamily="18" charset="2"/>
              </a:rPr>
              <a:t>待定</a:t>
            </a:r>
            <a:endParaRPr lang="zh-CN" altLang="en-US" sz="2800" b="1"/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323850" y="3357563"/>
            <a:ext cx="84248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最后阶段</a:t>
            </a:r>
            <a:r>
              <a:rPr lang="zh-CN" altLang="en-US" sz="2800" b="1"/>
              <a:t>把体内能量用完</a:t>
            </a:r>
            <a:r>
              <a:rPr lang="en-US" altLang="zh-CN" sz="2800" b="1"/>
              <a:t>, </a:t>
            </a:r>
            <a:r>
              <a:rPr lang="en-US" altLang="zh-CN" sz="2800" b="1" i="1"/>
              <a:t>E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)=0</a:t>
            </a:r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468313" y="4149725"/>
          <a:ext cx="23034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4" name="公式" r:id="rId5" imgW="901440" imgH="203040" progId="Equation.3">
                  <p:embed/>
                </p:oleObj>
              </mc:Choice>
              <mc:Fallback>
                <p:oleObj name="公式" r:id="rId5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49725"/>
                        <a:ext cx="23034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468313" y="4724400"/>
          <a:ext cx="20875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5" name="公式" r:id="rId7" imgW="838080" imgH="228600" progId="Equation.3">
                  <p:embed/>
                </p:oleObj>
              </mc:Choice>
              <mc:Fallback>
                <p:oleObj name="公式" r:id="rId7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24400"/>
                        <a:ext cx="20875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323850" y="2563813"/>
            <a:ext cx="46799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中间阶段</a:t>
            </a:r>
            <a:r>
              <a:rPr lang="zh-CN" altLang="en-US" sz="2800" b="1"/>
              <a:t>保持匀速</a:t>
            </a:r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3635375" y="2636838"/>
          <a:ext cx="33416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6" name="公式" r:id="rId9" imgW="1307880" imgH="215640" progId="Equation.3">
                  <p:embed/>
                </p:oleObj>
              </mc:Choice>
              <mc:Fallback>
                <p:oleObj name="公式" r:id="rId9" imgW="1307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636838"/>
                        <a:ext cx="334168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7164388" y="2563813"/>
            <a:ext cx="1800225" cy="6048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, </a:t>
            </a:r>
            <a:r>
              <a:rPr lang="en-US" altLang="zh-CN" sz="2800" b="1" i="1">
                <a:sym typeface="Symbol" pitchFamily="18" charset="2"/>
              </a:rPr>
              <a:t>v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zh-CN" altLang="en-US" sz="2800" b="1">
                <a:sym typeface="Symbol" pitchFamily="18" charset="2"/>
              </a:rPr>
              <a:t>待定</a:t>
            </a:r>
            <a:endParaRPr lang="zh-CN" altLang="en-US" sz="2800" b="1"/>
          </a:p>
        </p:txBody>
      </p:sp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6300788" y="4437063"/>
          <a:ext cx="1654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7" name="公式" r:id="rId11" imgW="647640" imgH="228600" progId="Equation.3">
                  <p:embed/>
                </p:oleObj>
              </mc:Choice>
              <mc:Fallback>
                <p:oleObj name="公式" r:id="rId11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437063"/>
                        <a:ext cx="16541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16238" y="4221163"/>
            <a:ext cx="2792412" cy="971550"/>
            <a:chOff x="1837" y="2659"/>
            <a:chExt cx="1759" cy="612"/>
          </a:xfrm>
        </p:grpSpPr>
        <p:graphicFrame>
          <p:nvGraphicFramePr>
            <p:cNvPr id="24584" name="Object 14"/>
            <p:cNvGraphicFramePr>
              <a:graphicFrameLocks noChangeAspect="1"/>
            </p:cNvGraphicFramePr>
            <p:nvPr/>
          </p:nvGraphicFramePr>
          <p:xfrm>
            <a:off x="2118" y="2659"/>
            <a:ext cx="147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98" name="Equation" r:id="rId13" imgW="1015920" imgH="419040" progId="Equation.DSMT4">
                    <p:embed/>
                  </p:oleObj>
                </mc:Choice>
                <mc:Fallback>
                  <p:oleObj name="Equation" r:id="rId13" imgW="10159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" y="2659"/>
                          <a:ext cx="1478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AutoShape 15"/>
            <p:cNvSpPr>
              <a:spLocks noChangeArrowheads="1"/>
            </p:cNvSpPr>
            <p:nvPr/>
          </p:nvSpPr>
          <p:spPr bwMode="auto">
            <a:xfrm>
              <a:off x="1837" y="2840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00113" y="5445125"/>
            <a:ext cx="7119937" cy="620713"/>
            <a:chOff x="567" y="3430"/>
            <a:chExt cx="4485" cy="391"/>
          </a:xfrm>
        </p:grpSpPr>
        <p:graphicFrame>
          <p:nvGraphicFramePr>
            <p:cNvPr id="24583" name="Object 17"/>
            <p:cNvGraphicFramePr>
              <a:graphicFrameLocks noChangeAspect="1"/>
            </p:cNvGraphicFramePr>
            <p:nvPr/>
          </p:nvGraphicFramePr>
          <p:xfrm>
            <a:off x="782" y="3430"/>
            <a:ext cx="427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99" name="Equation" r:id="rId15" imgW="2654280" imgH="241200" progId="Equation.DSMT4">
                    <p:embed/>
                  </p:oleObj>
                </mc:Choice>
                <mc:Fallback>
                  <p:oleObj name="Equation" r:id="rId15" imgW="2654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" y="3430"/>
                          <a:ext cx="427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AutoShape 18"/>
            <p:cNvSpPr>
              <a:spLocks noChangeArrowheads="1"/>
            </p:cNvSpPr>
            <p:nvPr/>
          </p:nvSpPr>
          <p:spPr bwMode="auto">
            <a:xfrm>
              <a:off x="567" y="3475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61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10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/>
      <p:bldP spid="136197" grpId="0" animBg="1"/>
      <p:bldP spid="136198" grpId="0"/>
      <p:bldP spid="136201" grpId="0"/>
      <p:bldP spid="13620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2447925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中长跑模型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43213" y="549275"/>
            <a:ext cx="5357812" cy="590550"/>
            <a:chOff x="1882" y="346"/>
            <a:chExt cx="3284" cy="372"/>
          </a:xfrm>
        </p:grpSpPr>
        <p:sp>
          <p:nvSpPr>
            <p:cNvPr id="25619" name="Rectangle 4"/>
            <p:cNvSpPr>
              <a:spLocks noChangeArrowheads="1"/>
            </p:cNvSpPr>
            <p:nvPr/>
          </p:nvSpPr>
          <p:spPr bwMode="auto">
            <a:xfrm>
              <a:off x="1882" y="391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</a:rPr>
                <a:t>中间阶段</a:t>
              </a:r>
              <a:endParaRPr lang="zh-CN" altLang="en-US" sz="2800" b="1"/>
            </a:p>
          </p:txBody>
        </p:sp>
        <p:graphicFrame>
          <p:nvGraphicFramePr>
            <p:cNvPr id="25610" name="Object 5"/>
            <p:cNvGraphicFramePr>
              <a:graphicFrameLocks noChangeAspect="1"/>
            </p:cNvGraphicFramePr>
            <p:nvPr/>
          </p:nvGraphicFramePr>
          <p:xfrm>
            <a:off x="3061" y="346"/>
            <a:ext cx="210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70" name="公式" r:id="rId3" imgW="1307880" imgH="215640" progId="Equation.3">
                    <p:embed/>
                  </p:oleObj>
                </mc:Choice>
                <mc:Fallback>
                  <p:oleObj name="公式" r:id="rId3" imgW="1307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46"/>
                          <a:ext cx="2105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755650" y="1268413"/>
          <a:ext cx="65849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1" name="Equation" r:id="rId5" imgW="2577960" imgH="355320" progId="Equation.DSMT4">
                  <p:embed/>
                </p:oleObj>
              </mc:Choice>
              <mc:Fallback>
                <p:oleObj name="Equation" r:id="rId5" imgW="2577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68413"/>
                        <a:ext cx="6584950" cy="9096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611188" y="2352675"/>
          <a:ext cx="20875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2" name="公式" r:id="rId7" imgW="838080" imgH="228600" progId="Equation.3">
                  <p:embed/>
                </p:oleObj>
              </mc:Choice>
              <mc:Fallback>
                <p:oleObj name="公式" r:id="rId7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52675"/>
                        <a:ext cx="20875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2700338" y="2349500"/>
          <a:ext cx="24352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3" name="公式" r:id="rId9" imgW="977760" imgH="203040" progId="Equation.3">
                  <p:embed/>
                </p:oleObj>
              </mc:Choice>
              <mc:Fallback>
                <p:oleObj name="公式" r:id="rId9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49500"/>
                        <a:ext cx="24352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5724525" y="2378075"/>
          <a:ext cx="1511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4" name="公式" r:id="rId11" imgW="634680" imgH="228600" progId="Equation.3">
                  <p:embed/>
                </p:oleObj>
              </mc:Choice>
              <mc:Fallback>
                <p:oleObj name="公式" r:id="rId11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378075"/>
                        <a:ext cx="1511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915988" y="3835400"/>
          <a:ext cx="43783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5" name="Equation" r:id="rId13" imgW="1714320" imgH="241200" progId="Equation.DSMT4">
                  <p:embed/>
                </p:oleObj>
              </mc:Choice>
              <mc:Fallback>
                <p:oleObj name="Equation" r:id="rId13" imgW="1714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835400"/>
                        <a:ext cx="43783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7394575" y="1514475"/>
          <a:ext cx="11795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6" name="公式" r:id="rId15" imgW="495000" imgH="152280" progId="Equation.3">
                  <p:embed/>
                </p:oleObj>
              </mc:Choice>
              <mc:Fallback>
                <p:oleObj name="公式" r:id="rId15" imgW="4950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1514475"/>
                        <a:ext cx="11795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00113" y="2963863"/>
            <a:ext cx="5781675" cy="825500"/>
            <a:chOff x="567" y="1797"/>
            <a:chExt cx="3642" cy="520"/>
          </a:xfrm>
        </p:grpSpPr>
        <p:graphicFrame>
          <p:nvGraphicFramePr>
            <p:cNvPr id="25609" name="Object 13"/>
            <p:cNvGraphicFramePr>
              <a:graphicFrameLocks noChangeAspect="1"/>
            </p:cNvGraphicFramePr>
            <p:nvPr/>
          </p:nvGraphicFramePr>
          <p:xfrm>
            <a:off x="783" y="1797"/>
            <a:ext cx="342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77" name="Equation" r:id="rId17" imgW="2184120" imgH="330120" progId="Equation.DSMT4">
                    <p:embed/>
                  </p:oleObj>
                </mc:Choice>
                <mc:Fallback>
                  <p:oleObj name="Equation" r:id="rId17" imgW="21841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1797"/>
                          <a:ext cx="342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AutoShape 14"/>
            <p:cNvSpPr>
              <a:spLocks noChangeArrowheads="1"/>
            </p:cNvSpPr>
            <p:nvPr/>
          </p:nvSpPr>
          <p:spPr bwMode="auto">
            <a:xfrm>
              <a:off x="567" y="1933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539552" y="5455305"/>
            <a:ext cx="6336704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在</a:t>
            </a:r>
            <a:r>
              <a:rPr lang="en-US" altLang="zh-CN" sz="2800" b="1" i="1" dirty="0" smtClean="0"/>
              <a:t>E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/>
              <a:t>)=</a:t>
            </a:r>
            <a:r>
              <a:rPr lang="en-US" altLang="zh-CN" sz="2800" b="1" dirty="0" smtClean="0"/>
              <a:t>0, </a:t>
            </a:r>
            <a:r>
              <a:rPr lang="en-US" altLang="zh-CN" sz="2800" b="1" i="1" dirty="0" smtClean="0"/>
              <a:t>v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v</a:t>
            </a:r>
            <a:r>
              <a:rPr lang="en-US" altLang="zh-CN" sz="2800" b="1" baseline="-25000" dirty="0"/>
              <a:t>2</a:t>
            </a:r>
            <a:r>
              <a:rPr lang="zh-CN" altLang="en-US" sz="2800" b="1" dirty="0" smtClean="0"/>
              <a:t>下</a:t>
            </a:r>
            <a:r>
              <a:rPr lang="zh-CN" altLang="en-US" sz="2800" b="1" dirty="0"/>
              <a:t>求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使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))</a:t>
            </a:r>
            <a:r>
              <a:rPr lang="zh-CN" altLang="en-US" sz="2800" b="1" dirty="0"/>
              <a:t>最大</a:t>
            </a:r>
            <a:endParaRPr lang="zh-CN" altLang="en-US" sz="2800" b="1" dirty="0">
              <a:sym typeface="Symbol" pitchFamily="18" charset="2"/>
            </a:endParaRP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6804248" y="5373688"/>
            <a:ext cx="2015902" cy="6048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800" b="1" i="1" dirty="0">
                <a:sym typeface="Symbol" pitchFamily="18" charset="2"/>
              </a:rPr>
              <a:t>t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 </a:t>
            </a:r>
            <a:r>
              <a:rPr lang="en-US" altLang="zh-CN" sz="2800" b="1" i="1" dirty="0">
                <a:sym typeface="Symbol" pitchFamily="18" charset="2"/>
              </a:rPr>
              <a:t>t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 </a:t>
            </a:r>
            <a:r>
              <a:rPr lang="en-US" altLang="zh-CN" sz="2800" b="1" i="1" dirty="0">
                <a:sym typeface="Symbol" pitchFamily="18" charset="2"/>
              </a:rPr>
              <a:t>v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zh-CN" altLang="en-US" sz="2800" b="1" dirty="0">
                <a:sym typeface="Symbol" pitchFamily="18" charset="2"/>
              </a:rPr>
              <a:t>待定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40801" y="4581128"/>
            <a:ext cx="7657042" cy="617157"/>
            <a:chOff x="740801" y="4581128"/>
            <a:chExt cx="7657042" cy="617157"/>
          </a:xfrm>
        </p:grpSpPr>
        <p:sp>
          <p:nvSpPr>
            <p:cNvPr id="25617" name="AutoShape 17"/>
            <p:cNvSpPr>
              <a:spLocks noChangeArrowheads="1"/>
            </p:cNvSpPr>
            <p:nvPr/>
          </p:nvSpPr>
          <p:spPr bwMode="auto">
            <a:xfrm>
              <a:off x="740801" y="4714432"/>
              <a:ext cx="221767" cy="44373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962568" y="4581128"/>
                  <a:ext cx="7435275" cy="617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/>
                          <a:ea typeface="Cambria Math"/>
                        </a:rPr>
                        <m:t>σ</m:t>
                      </m:r>
                      <m:sSub>
                        <m:sSubPr>
                          <m:ctrlPr>
                            <a:rPr lang="el-GR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-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 dirty="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  <m:r>
                            <a:rPr lang="en-US" altLang="zh-CN" b="0" i="1" baseline="30000" dirty="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1" dirty="0" smtClean="0">
                              <a:latin typeface="Cambria Math"/>
                            </a:rPr>
                            <m:t>𝜏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0" i="1" dirty="0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en-US" altLang="zh-CN" i="1" baseline="30000" dirty="0">
                              <a:latin typeface="Cambria Math"/>
                            </a:rPr>
                            <m:t>2</m:t>
                          </m:r>
                        </m:e>
                      </m:nary>
                      <m:d>
                        <m:d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/>
                        </a:rPr>
                        <m:t>𝑑𝑡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n-US" altLang="zh-CN" i="1" baseline="30000" dirty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/>
                          <a:ea typeface="Cambria Math"/>
                        </a:rPr>
                        <m:t>τ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568" y="4581128"/>
                  <a:ext cx="7435275" cy="61715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16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10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4" grpId="0" animBg="1"/>
      <p:bldP spid="13723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468313" y="1341438"/>
          <a:ext cx="4619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0" name="公式" r:id="rId3" imgW="1917360" imgH="215640" progId="Equation.3">
                  <p:embed/>
                </p:oleObj>
              </mc:Choice>
              <mc:Fallback>
                <p:oleObj name="公式" r:id="rId3" imgW="1917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4619625" cy="5207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3"/>
          <p:cNvSpPr txBox="1">
            <a:spLocks noChangeArrowheads="1"/>
          </p:cNvSpPr>
          <p:nvPr/>
        </p:nvSpPr>
        <p:spPr bwMode="auto">
          <a:xfrm>
            <a:off x="395288" y="549275"/>
            <a:ext cx="2376512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中长跑模型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916238" y="620713"/>
            <a:ext cx="4608512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引入乘子</a:t>
            </a:r>
            <a:r>
              <a:rPr lang="zh-CN" altLang="en-US" sz="2800" b="1" i="1">
                <a:sym typeface="Symbol" pitchFamily="18" charset="2"/>
              </a:rPr>
              <a:t></a:t>
            </a:r>
            <a:r>
              <a:rPr lang="zh-CN" altLang="en-US" sz="2800" b="1">
                <a:sym typeface="Symbol" pitchFamily="18" charset="2"/>
              </a:rPr>
              <a:t>化为无</a:t>
            </a:r>
            <a:r>
              <a:rPr lang="zh-CN" altLang="en-US" sz="2800" b="1"/>
              <a:t>条件极值</a:t>
            </a:r>
            <a:endParaRPr lang="zh-CN" altLang="en-US" sz="2800" b="1">
              <a:sym typeface="Symbol" pitchFamily="18" charset="2"/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5231051" y="1341438"/>
            <a:ext cx="3456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smtClean="0"/>
              <a:t>v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/>
              <a:t> t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最优的</a:t>
            </a:r>
            <a:r>
              <a:rPr lang="zh-CN" altLang="en-US" sz="2800" b="1" dirty="0" smtClean="0"/>
              <a:t>必要条件</a:t>
            </a:r>
            <a:endParaRPr lang="zh-CN" altLang="en-US" sz="2800" b="1" dirty="0">
              <a:sym typeface="Symbol" pitchFamily="18" charset="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395288" y="2997200"/>
            <a:ext cx="2160587" cy="6048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ym typeface="Symbol" pitchFamily="18" charset="2"/>
              </a:rPr>
              <a:t>确定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, </a:t>
            </a:r>
            <a:r>
              <a:rPr lang="en-US" altLang="zh-CN" sz="2800" b="1" i="1">
                <a:sym typeface="Symbol" pitchFamily="18" charset="2"/>
              </a:rPr>
              <a:t>t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, </a:t>
            </a:r>
            <a:r>
              <a:rPr lang="en-US" altLang="zh-CN" sz="2800" b="1" i="1">
                <a:sym typeface="Symbol" pitchFamily="18" charset="2"/>
              </a:rPr>
              <a:t>v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555625" y="4556125"/>
          <a:ext cx="3114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1" name="Equation" r:id="rId5" imgW="1218960" imgH="241200" progId="Equation.DSMT4">
                  <p:embed/>
                </p:oleObj>
              </mc:Choice>
              <mc:Fallback>
                <p:oleObj name="Equation" r:id="rId5" imgW="1218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556125"/>
                        <a:ext cx="31146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3708400" y="4572000"/>
          <a:ext cx="15541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2" name="公式" r:id="rId7" imgW="698400" imgH="215640" progId="Equation.3">
                  <p:embed/>
                </p:oleObj>
              </mc:Choice>
              <mc:Fallback>
                <p:oleObj name="公式" r:id="rId7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72000"/>
                        <a:ext cx="15541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71550" y="2060575"/>
            <a:ext cx="6943725" cy="1238250"/>
            <a:chOff x="612" y="1298"/>
            <a:chExt cx="4374" cy="780"/>
          </a:xfrm>
        </p:grpSpPr>
        <p:graphicFrame>
          <p:nvGraphicFramePr>
            <p:cNvPr id="26632" name="Object 10"/>
            <p:cNvGraphicFramePr>
              <a:graphicFrameLocks noChangeAspect="1"/>
            </p:cNvGraphicFramePr>
            <p:nvPr/>
          </p:nvGraphicFramePr>
          <p:xfrm>
            <a:off x="2154" y="1298"/>
            <a:ext cx="2832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73" name="Equation" r:id="rId9" imgW="2019240" imgH="495000" progId="Equation.DSMT4">
                    <p:embed/>
                  </p:oleObj>
                </mc:Choice>
                <mc:Fallback>
                  <p:oleObj name="Equation" r:id="rId9" imgW="201924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298"/>
                          <a:ext cx="2832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11"/>
            <p:cNvGraphicFramePr>
              <a:graphicFrameLocks noChangeAspect="1"/>
            </p:cNvGraphicFramePr>
            <p:nvPr/>
          </p:nvGraphicFramePr>
          <p:xfrm>
            <a:off x="1040" y="1480"/>
            <a:ext cx="87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74" name="公式" r:id="rId11" imgW="622080" imgH="215640" progId="Equation.3">
                    <p:embed/>
                  </p:oleObj>
                </mc:Choice>
                <mc:Fallback>
                  <p:oleObj name="公式" r:id="rId11" imgW="622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1480"/>
                          <a:ext cx="87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AutoShape 12"/>
            <p:cNvSpPr>
              <a:spLocks noChangeArrowheads="1"/>
            </p:cNvSpPr>
            <p:nvPr/>
          </p:nvSpPr>
          <p:spPr bwMode="auto">
            <a:xfrm>
              <a:off x="612" y="1480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580063" y="4498975"/>
            <a:ext cx="3044825" cy="585788"/>
            <a:chOff x="3515" y="2834"/>
            <a:chExt cx="1918" cy="369"/>
          </a:xfrm>
        </p:grpSpPr>
        <p:graphicFrame>
          <p:nvGraphicFramePr>
            <p:cNvPr id="26631" name="Object 14"/>
            <p:cNvGraphicFramePr>
              <a:graphicFrameLocks noChangeAspect="1"/>
            </p:cNvGraphicFramePr>
            <p:nvPr/>
          </p:nvGraphicFramePr>
          <p:xfrm>
            <a:off x="3777" y="2834"/>
            <a:ext cx="165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75" name="Equation" r:id="rId13" imgW="1028520" imgH="228600" progId="Equation.DSMT4">
                    <p:embed/>
                  </p:oleObj>
                </mc:Choice>
                <mc:Fallback>
                  <p:oleObj name="Equation" r:id="rId13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2834"/>
                          <a:ext cx="165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AutoShape 15"/>
            <p:cNvSpPr>
              <a:spLocks noChangeArrowheads="1"/>
            </p:cNvSpPr>
            <p:nvPr/>
          </p:nvSpPr>
          <p:spPr bwMode="auto">
            <a:xfrm>
              <a:off x="3515" y="2886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136525" y="5373688"/>
          <a:ext cx="897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6" name="Equation" r:id="rId15" imgW="4000320" imgH="330120" progId="Equation.DSMT4">
                  <p:embed/>
                </p:oleObj>
              </mc:Choice>
              <mc:Fallback>
                <p:oleObj name="Equation" r:id="rId15" imgW="400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5373688"/>
                        <a:ext cx="897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1217613" y="3716338"/>
          <a:ext cx="63341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7" name="Equation" r:id="rId17" imgW="2844720" imgH="279360" progId="Equation.DSMT4">
                  <p:embed/>
                </p:oleObj>
              </mc:Choice>
              <mc:Fallback>
                <p:oleObj name="Equation" r:id="rId17" imgW="2844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3716338"/>
                        <a:ext cx="63341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7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5" grpId="0"/>
      <p:bldP spid="138246" grpId="0" animBg="1"/>
    </p:bldLst>
  </p:timing>
</p:sld>
</file>

<file path=ppt/theme/theme1.xml><?xml version="1.0" encoding="utf-8"?>
<a:theme xmlns:a="http://schemas.openxmlformats.org/drawingml/2006/main" name="shuxuemoxing">
  <a:themeElements>
    <a:clrScheme name="shuxuemox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J:\数学模型电子教案\shuxuemoxing.pot</Template>
  <TotalTime>13570</TotalTime>
  <Words>9389</Words>
  <Application>Microsoft Office PowerPoint</Application>
  <PresentationFormat>全屏显示(4:3)</PresentationFormat>
  <Paragraphs>1706</Paragraphs>
  <Slides>129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129</vt:i4>
      </vt:variant>
    </vt:vector>
  </HeadingPairs>
  <TitlesOfParts>
    <vt:vector size="135" baseType="lpstr">
      <vt:lpstr>shuxuemoxing</vt:lpstr>
      <vt:lpstr>Clip</vt:lpstr>
      <vt:lpstr>文档</vt:lpstr>
      <vt:lpstr>Equation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jiangqy</cp:lastModifiedBy>
  <cp:revision>285</cp:revision>
  <dcterms:created xsi:type="dcterms:W3CDTF">2000-03-03T01:25:05Z</dcterms:created>
  <dcterms:modified xsi:type="dcterms:W3CDTF">2018-04-02T03:53:03Z</dcterms:modified>
</cp:coreProperties>
</file>